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70" r:id="rId3"/>
    <p:sldId id="299" r:id="rId4"/>
    <p:sldId id="269" r:id="rId5"/>
    <p:sldId id="302" r:id="rId6"/>
    <p:sldId id="257" r:id="rId7"/>
    <p:sldId id="259" r:id="rId8"/>
    <p:sldId id="258" r:id="rId9"/>
    <p:sldId id="260" r:id="rId10"/>
    <p:sldId id="261" r:id="rId11"/>
    <p:sldId id="262" r:id="rId12"/>
    <p:sldId id="263" r:id="rId13"/>
    <p:sldId id="264" r:id="rId14"/>
    <p:sldId id="265" r:id="rId15"/>
    <p:sldId id="266" r:id="rId16"/>
    <p:sldId id="267" r:id="rId17"/>
    <p:sldId id="268"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300" r:id="rId47"/>
    <p:sldId id="30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4555F4-F784-426B-ACF9-B1E7F4A11076}" v="1" dt="2021-11-10T21:41:32.992"/>
    <p1510:client id="{8C2FCD9C-5776-E343-90DB-949E42256665}" v="43" dt="2021-11-09T22:45:35.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snapToGrid="0" snapToObjects="1">
      <p:cViewPr varScale="1">
        <p:scale>
          <a:sx n="84" d="100"/>
          <a:sy n="84" d="100"/>
        </p:scale>
        <p:origin x="18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2A4555F4-F784-426B-ACF9-B1E7F4A11076}"/>
    <pc:docChg chg="modSld">
      <pc:chgData name="Sian Turvey" userId="9a374997-2901-41ac-b51e-a8948a26085a" providerId="ADAL" clId="{2A4555F4-F784-426B-ACF9-B1E7F4A11076}" dt="2021-11-10T21:41:32.988" v="0"/>
      <pc:docMkLst>
        <pc:docMk/>
      </pc:docMkLst>
      <pc:sldChg chg="addSp modSp">
        <pc:chgData name="Sian Turvey" userId="9a374997-2901-41ac-b51e-a8948a26085a" providerId="ADAL" clId="{2A4555F4-F784-426B-ACF9-B1E7F4A11076}" dt="2021-11-10T21:41:32.988" v="0"/>
        <pc:sldMkLst>
          <pc:docMk/>
          <pc:sldMk cId="1096053226" sldId="256"/>
        </pc:sldMkLst>
        <pc:picChg chg="add mod">
          <ac:chgData name="Sian Turvey" userId="9a374997-2901-41ac-b51e-a8948a26085a" providerId="ADAL" clId="{2A4555F4-F784-426B-ACF9-B1E7F4A11076}" dt="2021-11-10T21:41:32.988" v="0"/>
          <ac:picMkLst>
            <pc:docMk/>
            <pc:sldMk cId="1096053226" sldId="256"/>
            <ac:picMk id="5" creationId="{5CFD5C71-3993-4424-B2A3-E55707E1C702}"/>
          </ac:picMkLst>
        </pc:picChg>
      </pc:sldChg>
      <pc:sldChg chg="addSp modSp">
        <pc:chgData name="Sian Turvey" userId="9a374997-2901-41ac-b51e-a8948a26085a" providerId="ADAL" clId="{2A4555F4-F784-426B-ACF9-B1E7F4A11076}" dt="2021-11-10T21:41:32.988" v="0"/>
        <pc:sldMkLst>
          <pc:docMk/>
          <pc:sldMk cId="3545622139" sldId="257"/>
        </pc:sldMkLst>
        <pc:picChg chg="add mod">
          <ac:chgData name="Sian Turvey" userId="9a374997-2901-41ac-b51e-a8948a26085a" providerId="ADAL" clId="{2A4555F4-F784-426B-ACF9-B1E7F4A11076}" dt="2021-11-10T21:41:32.988" v="0"/>
          <ac:picMkLst>
            <pc:docMk/>
            <pc:sldMk cId="3545622139" sldId="257"/>
            <ac:picMk id="4" creationId="{E45772E9-5F73-4469-8B22-52D87DE92525}"/>
          </ac:picMkLst>
        </pc:picChg>
      </pc:sldChg>
      <pc:sldChg chg="addSp modSp">
        <pc:chgData name="Sian Turvey" userId="9a374997-2901-41ac-b51e-a8948a26085a" providerId="ADAL" clId="{2A4555F4-F784-426B-ACF9-B1E7F4A11076}" dt="2021-11-10T21:41:32.988" v="0"/>
        <pc:sldMkLst>
          <pc:docMk/>
          <pc:sldMk cId="475687286" sldId="258"/>
        </pc:sldMkLst>
        <pc:picChg chg="add mod">
          <ac:chgData name="Sian Turvey" userId="9a374997-2901-41ac-b51e-a8948a26085a" providerId="ADAL" clId="{2A4555F4-F784-426B-ACF9-B1E7F4A11076}" dt="2021-11-10T21:41:32.988" v="0"/>
          <ac:picMkLst>
            <pc:docMk/>
            <pc:sldMk cId="475687286" sldId="258"/>
            <ac:picMk id="5" creationId="{1CEBED37-743A-4BE2-994D-9A9AF412E202}"/>
          </ac:picMkLst>
        </pc:picChg>
      </pc:sldChg>
      <pc:sldChg chg="addSp modSp">
        <pc:chgData name="Sian Turvey" userId="9a374997-2901-41ac-b51e-a8948a26085a" providerId="ADAL" clId="{2A4555F4-F784-426B-ACF9-B1E7F4A11076}" dt="2021-11-10T21:41:32.988" v="0"/>
        <pc:sldMkLst>
          <pc:docMk/>
          <pc:sldMk cId="670789987" sldId="259"/>
        </pc:sldMkLst>
        <pc:picChg chg="add mod">
          <ac:chgData name="Sian Turvey" userId="9a374997-2901-41ac-b51e-a8948a26085a" providerId="ADAL" clId="{2A4555F4-F784-426B-ACF9-B1E7F4A11076}" dt="2021-11-10T21:41:32.988" v="0"/>
          <ac:picMkLst>
            <pc:docMk/>
            <pc:sldMk cId="670789987" sldId="259"/>
            <ac:picMk id="4" creationId="{D039811D-A298-4265-9040-49C8E02EACC6}"/>
          </ac:picMkLst>
        </pc:picChg>
      </pc:sldChg>
      <pc:sldChg chg="addSp modSp">
        <pc:chgData name="Sian Turvey" userId="9a374997-2901-41ac-b51e-a8948a26085a" providerId="ADAL" clId="{2A4555F4-F784-426B-ACF9-B1E7F4A11076}" dt="2021-11-10T21:41:32.988" v="0"/>
        <pc:sldMkLst>
          <pc:docMk/>
          <pc:sldMk cId="643702090" sldId="260"/>
        </pc:sldMkLst>
        <pc:picChg chg="add mod">
          <ac:chgData name="Sian Turvey" userId="9a374997-2901-41ac-b51e-a8948a26085a" providerId="ADAL" clId="{2A4555F4-F784-426B-ACF9-B1E7F4A11076}" dt="2021-11-10T21:41:32.988" v="0"/>
          <ac:picMkLst>
            <pc:docMk/>
            <pc:sldMk cId="643702090" sldId="260"/>
            <ac:picMk id="4" creationId="{3B1DE266-5327-4CE8-973C-C8054C29AD0F}"/>
          </ac:picMkLst>
        </pc:picChg>
      </pc:sldChg>
      <pc:sldChg chg="addSp modSp">
        <pc:chgData name="Sian Turvey" userId="9a374997-2901-41ac-b51e-a8948a26085a" providerId="ADAL" clId="{2A4555F4-F784-426B-ACF9-B1E7F4A11076}" dt="2021-11-10T21:41:32.988" v="0"/>
        <pc:sldMkLst>
          <pc:docMk/>
          <pc:sldMk cId="1383080408" sldId="261"/>
        </pc:sldMkLst>
        <pc:picChg chg="add mod">
          <ac:chgData name="Sian Turvey" userId="9a374997-2901-41ac-b51e-a8948a26085a" providerId="ADAL" clId="{2A4555F4-F784-426B-ACF9-B1E7F4A11076}" dt="2021-11-10T21:41:32.988" v="0"/>
          <ac:picMkLst>
            <pc:docMk/>
            <pc:sldMk cId="1383080408" sldId="261"/>
            <ac:picMk id="4" creationId="{0DCA23D3-6656-45DA-99C4-90639EB1FB87}"/>
          </ac:picMkLst>
        </pc:picChg>
      </pc:sldChg>
      <pc:sldChg chg="addSp modSp">
        <pc:chgData name="Sian Turvey" userId="9a374997-2901-41ac-b51e-a8948a26085a" providerId="ADAL" clId="{2A4555F4-F784-426B-ACF9-B1E7F4A11076}" dt="2021-11-10T21:41:32.988" v="0"/>
        <pc:sldMkLst>
          <pc:docMk/>
          <pc:sldMk cId="3183752849" sldId="262"/>
        </pc:sldMkLst>
        <pc:picChg chg="add mod">
          <ac:chgData name="Sian Turvey" userId="9a374997-2901-41ac-b51e-a8948a26085a" providerId="ADAL" clId="{2A4555F4-F784-426B-ACF9-B1E7F4A11076}" dt="2021-11-10T21:41:32.988" v="0"/>
          <ac:picMkLst>
            <pc:docMk/>
            <pc:sldMk cId="3183752849" sldId="262"/>
            <ac:picMk id="5" creationId="{A5AD8AFE-1D21-47F3-B07E-B425BB4E45D7}"/>
          </ac:picMkLst>
        </pc:picChg>
      </pc:sldChg>
      <pc:sldChg chg="addSp modSp">
        <pc:chgData name="Sian Turvey" userId="9a374997-2901-41ac-b51e-a8948a26085a" providerId="ADAL" clId="{2A4555F4-F784-426B-ACF9-B1E7F4A11076}" dt="2021-11-10T21:41:32.988" v="0"/>
        <pc:sldMkLst>
          <pc:docMk/>
          <pc:sldMk cId="2326972033" sldId="263"/>
        </pc:sldMkLst>
        <pc:picChg chg="add mod">
          <ac:chgData name="Sian Turvey" userId="9a374997-2901-41ac-b51e-a8948a26085a" providerId="ADAL" clId="{2A4555F4-F784-426B-ACF9-B1E7F4A11076}" dt="2021-11-10T21:41:32.988" v="0"/>
          <ac:picMkLst>
            <pc:docMk/>
            <pc:sldMk cId="2326972033" sldId="263"/>
            <ac:picMk id="4" creationId="{16D159D5-F181-418A-BD5F-9D961728E1E7}"/>
          </ac:picMkLst>
        </pc:picChg>
      </pc:sldChg>
      <pc:sldChg chg="addSp modSp">
        <pc:chgData name="Sian Turvey" userId="9a374997-2901-41ac-b51e-a8948a26085a" providerId="ADAL" clId="{2A4555F4-F784-426B-ACF9-B1E7F4A11076}" dt="2021-11-10T21:41:32.988" v="0"/>
        <pc:sldMkLst>
          <pc:docMk/>
          <pc:sldMk cId="357588140" sldId="264"/>
        </pc:sldMkLst>
        <pc:picChg chg="add mod">
          <ac:chgData name="Sian Turvey" userId="9a374997-2901-41ac-b51e-a8948a26085a" providerId="ADAL" clId="{2A4555F4-F784-426B-ACF9-B1E7F4A11076}" dt="2021-11-10T21:41:32.988" v="0"/>
          <ac:picMkLst>
            <pc:docMk/>
            <pc:sldMk cId="357588140" sldId="264"/>
            <ac:picMk id="4" creationId="{8CC0DDF6-F6BE-4EB5-A5C9-B0C61FA1FC1D}"/>
          </ac:picMkLst>
        </pc:picChg>
      </pc:sldChg>
      <pc:sldChg chg="addSp modSp">
        <pc:chgData name="Sian Turvey" userId="9a374997-2901-41ac-b51e-a8948a26085a" providerId="ADAL" clId="{2A4555F4-F784-426B-ACF9-B1E7F4A11076}" dt="2021-11-10T21:41:32.988" v="0"/>
        <pc:sldMkLst>
          <pc:docMk/>
          <pc:sldMk cId="3409265853" sldId="265"/>
        </pc:sldMkLst>
        <pc:picChg chg="add mod">
          <ac:chgData name="Sian Turvey" userId="9a374997-2901-41ac-b51e-a8948a26085a" providerId="ADAL" clId="{2A4555F4-F784-426B-ACF9-B1E7F4A11076}" dt="2021-11-10T21:41:32.988" v="0"/>
          <ac:picMkLst>
            <pc:docMk/>
            <pc:sldMk cId="3409265853" sldId="265"/>
            <ac:picMk id="4" creationId="{209C7C55-3438-4777-8470-239A0FBCCF78}"/>
          </ac:picMkLst>
        </pc:picChg>
      </pc:sldChg>
      <pc:sldChg chg="addSp modSp">
        <pc:chgData name="Sian Turvey" userId="9a374997-2901-41ac-b51e-a8948a26085a" providerId="ADAL" clId="{2A4555F4-F784-426B-ACF9-B1E7F4A11076}" dt="2021-11-10T21:41:32.988" v="0"/>
        <pc:sldMkLst>
          <pc:docMk/>
          <pc:sldMk cId="3570684426" sldId="266"/>
        </pc:sldMkLst>
        <pc:picChg chg="add mod">
          <ac:chgData name="Sian Turvey" userId="9a374997-2901-41ac-b51e-a8948a26085a" providerId="ADAL" clId="{2A4555F4-F784-426B-ACF9-B1E7F4A11076}" dt="2021-11-10T21:41:32.988" v="0"/>
          <ac:picMkLst>
            <pc:docMk/>
            <pc:sldMk cId="3570684426" sldId="266"/>
            <ac:picMk id="4" creationId="{6B67782B-F957-409F-84BC-0D8249EF3FAF}"/>
          </ac:picMkLst>
        </pc:picChg>
      </pc:sldChg>
      <pc:sldChg chg="addSp modSp">
        <pc:chgData name="Sian Turvey" userId="9a374997-2901-41ac-b51e-a8948a26085a" providerId="ADAL" clId="{2A4555F4-F784-426B-ACF9-B1E7F4A11076}" dt="2021-11-10T21:41:32.988" v="0"/>
        <pc:sldMkLst>
          <pc:docMk/>
          <pc:sldMk cId="1582776310" sldId="267"/>
        </pc:sldMkLst>
        <pc:picChg chg="add mod">
          <ac:chgData name="Sian Turvey" userId="9a374997-2901-41ac-b51e-a8948a26085a" providerId="ADAL" clId="{2A4555F4-F784-426B-ACF9-B1E7F4A11076}" dt="2021-11-10T21:41:32.988" v="0"/>
          <ac:picMkLst>
            <pc:docMk/>
            <pc:sldMk cId="1582776310" sldId="267"/>
            <ac:picMk id="4" creationId="{34FCD0C7-B8CE-4BF0-999B-8B8DF3C4A792}"/>
          </ac:picMkLst>
        </pc:picChg>
      </pc:sldChg>
      <pc:sldChg chg="addSp modSp">
        <pc:chgData name="Sian Turvey" userId="9a374997-2901-41ac-b51e-a8948a26085a" providerId="ADAL" clId="{2A4555F4-F784-426B-ACF9-B1E7F4A11076}" dt="2021-11-10T21:41:32.988" v="0"/>
        <pc:sldMkLst>
          <pc:docMk/>
          <pc:sldMk cId="2116587520" sldId="268"/>
        </pc:sldMkLst>
        <pc:picChg chg="add mod">
          <ac:chgData name="Sian Turvey" userId="9a374997-2901-41ac-b51e-a8948a26085a" providerId="ADAL" clId="{2A4555F4-F784-426B-ACF9-B1E7F4A11076}" dt="2021-11-10T21:41:32.988" v="0"/>
          <ac:picMkLst>
            <pc:docMk/>
            <pc:sldMk cId="2116587520" sldId="268"/>
            <ac:picMk id="4" creationId="{393FFBBF-FFE7-4FDC-B1E4-AF0BE0642A25}"/>
          </ac:picMkLst>
        </pc:picChg>
      </pc:sldChg>
      <pc:sldChg chg="addSp modSp">
        <pc:chgData name="Sian Turvey" userId="9a374997-2901-41ac-b51e-a8948a26085a" providerId="ADAL" clId="{2A4555F4-F784-426B-ACF9-B1E7F4A11076}" dt="2021-11-10T21:41:32.988" v="0"/>
        <pc:sldMkLst>
          <pc:docMk/>
          <pc:sldMk cId="2984342770" sldId="269"/>
        </pc:sldMkLst>
        <pc:picChg chg="add mod">
          <ac:chgData name="Sian Turvey" userId="9a374997-2901-41ac-b51e-a8948a26085a" providerId="ADAL" clId="{2A4555F4-F784-426B-ACF9-B1E7F4A11076}" dt="2021-11-10T21:41:32.988" v="0"/>
          <ac:picMkLst>
            <pc:docMk/>
            <pc:sldMk cId="2984342770" sldId="269"/>
            <ac:picMk id="4" creationId="{B8BAA466-01F4-40B6-87F6-C9345BB87779}"/>
          </ac:picMkLst>
        </pc:picChg>
      </pc:sldChg>
      <pc:sldChg chg="addSp modSp">
        <pc:chgData name="Sian Turvey" userId="9a374997-2901-41ac-b51e-a8948a26085a" providerId="ADAL" clId="{2A4555F4-F784-426B-ACF9-B1E7F4A11076}" dt="2021-11-10T21:41:32.988" v="0"/>
        <pc:sldMkLst>
          <pc:docMk/>
          <pc:sldMk cId="2506439290" sldId="270"/>
        </pc:sldMkLst>
        <pc:picChg chg="add mod">
          <ac:chgData name="Sian Turvey" userId="9a374997-2901-41ac-b51e-a8948a26085a" providerId="ADAL" clId="{2A4555F4-F784-426B-ACF9-B1E7F4A11076}" dt="2021-11-10T21:41:32.988" v="0"/>
          <ac:picMkLst>
            <pc:docMk/>
            <pc:sldMk cId="2506439290" sldId="270"/>
            <ac:picMk id="4" creationId="{92635DA0-861A-4542-B177-B38299596C95}"/>
          </ac:picMkLst>
        </pc:picChg>
      </pc:sldChg>
      <pc:sldChg chg="addSp modSp">
        <pc:chgData name="Sian Turvey" userId="9a374997-2901-41ac-b51e-a8948a26085a" providerId="ADAL" clId="{2A4555F4-F784-426B-ACF9-B1E7F4A11076}" dt="2021-11-10T21:41:32.988" v="0"/>
        <pc:sldMkLst>
          <pc:docMk/>
          <pc:sldMk cId="3284463954" sldId="271"/>
        </pc:sldMkLst>
        <pc:picChg chg="add mod">
          <ac:chgData name="Sian Turvey" userId="9a374997-2901-41ac-b51e-a8948a26085a" providerId="ADAL" clId="{2A4555F4-F784-426B-ACF9-B1E7F4A11076}" dt="2021-11-10T21:41:32.988" v="0"/>
          <ac:picMkLst>
            <pc:docMk/>
            <pc:sldMk cId="3284463954" sldId="271"/>
            <ac:picMk id="4" creationId="{83562C07-30F6-47E0-B8C0-426845B51FFE}"/>
          </ac:picMkLst>
        </pc:picChg>
      </pc:sldChg>
      <pc:sldChg chg="addSp modSp">
        <pc:chgData name="Sian Turvey" userId="9a374997-2901-41ac-b51e-a8948a26085a" providerId="ADAL" clId="{2A4555F4-F784-426B-ACF9-B1E7F4A11076}" dt="2021-11-10T21:41:32.988" v="0"/>
        <pc:sldMkLst>
          <pc:docMk/>
          <pc:sldMk cId="1699092432" sldId="272"/>
        </pc:sldMkLst>
        <pc:picChg chg="add mod">
          <ac:chgData name="Sian Turvey" userId="9a374997-2901-41ac-b51e-a8948a26085a" providerId="ADAL" clId="{2A4555F4-F784-426B-ACF9-B1E7F4A11076}" dt="2021-11-10T21:41:32.988" v="0"/>
          <ac:picMkLst>
            <pc:docMk/>
            <pc:sldMk cId="1699092432" sldId="272"/>
            <ac:picMk id="4" creationId="{B4F0FB1D-310F-4BE5-BB2F-A8F672ADDFAC}"/>
          </ac:picMkLst>
        </pc:picChg>
      </pc:sldChg>
      <pc:sldChg chg="addSp modSp">
        <pc:chgData name="Sian Turvey" userId="9a374997-2901-41ac-b51e-a8948a26085a" providerId="ADAL" clId="{2A4555F4-F784-426B-ACF9-B1E7F4A11076}" dt="2021-11-10T21:41:32.988" v="0"/>
        <pc:sldMkLst>
          <pc:docMk/>
          <pc:sldMk cId="542378588" sldId="273"/>
        </pc:sldMkLst>
        <pc:picChg chg="add mod">
          <ac:chgData name="Sian Turvey" userId="9a374997-2901-41ac-b51e-a8948a26085a" providerId="ADAL" clId="{2A4555F4-F784-426B-ACF9-B1E7F4A11076}" dt="2021-11-10T21:41:32.988" v="0"/>
          <ac:picMkLst>
            <pc:docMk/>
            <pc:sldMk cId="542378588" sldId="273"/>
            <ac:picMk id="4" creationId="{E832AD72-4ABD-43DF-B819-6B8B824D1D11}"/>
          </ac:picMkLst>
        </pc:picChg>
      </pc:sldChg>
      <pc:sldChg chg="addSp modSp">
        <pc:chgData name="Sian Turvey" userId="9a374997-2901-41ac-b51e-a8948a26085a" providerId="ADAL" clId="{2A4555F4-F784-426B-ACF9-B1E7F4A11076}" dt="2021-11-10T21:41:32.988" v="0"/>
        <pc:sldMkLst>
          <pc:docMk/>
          <pc:sldMk cId="3156794304" sldId="274"/>
        </pc:sldMkLst>
        <pc:picChg chg="add mod">
          <ac:chgData name="Sian Turvey" userId="9a374997-2901-41ac-b51e-a8948a26085a" providerId="ADAL" clId="{2A4555F4-F784-426B-ACF9-B1E7F4A11076}" dt="2021-11-10T21:41:32.988" v="0"/>
          <ac:picMkLst>
            <pc:docMk/>
            <pc:sldMk cId="3156794304" sldId="274"/>
            <ac:picMk id="4" creationId="{D541A303-5DF7-486A-9701-A189FBBCA857}"/>
          </ac:picMkLst>
        </pc:picChg>
      </pc:sldChg>
      <pc:sldChg chg="addSp modSp">
        <pc:chgData name="Sian Turvey" userId="9a374997-2901-41ac-b51e-a8948a26085a" providerId="ADAL" clId="{2A4555F4-F784-426B-ACF9-B1E7F4A11076}" dt="2021-11-10T21:41:32.988" v="0"/>
        <pc:sldMkLst>
          <pc:docMk/>
          <pc:sldMk cId="2231160072" sldId="275"/>
        </pc:sldMkLst>
        <pc:picChg chg="add mod">
          <ac:chgData name="Sian Turvey" userId="9a374997-2901-41ac-b51e-a8948a26085a" providerId="ADAL" clId="{2A4555F4-F784-426B-ACF9-B1E7F4A11076}" dt="2021-11-10T21:41:32.988" v="0"/>
          <ac:picMkLst>
            <pc:docMk/>
            <pc:sldMk cId="2231160072" sldId="275"/>
            <ac:picMk id="4" creationId="{2A49A596-B60E-4ABD-A2FD-FF5560800F26}"/>
          </ac:picMkLst>
        </pc:picChg>
      </pc:sldChg>
      <pc:sldChg chg="addSp modSp">
        <pc:chgData name="Sian Turvey" userId="9a374997-2901-41ac-b51e-a8948a26085a" providerId="ADAL" clId="{2A4555F4-F784-426B-ACF9-B1E7F4A11076}" dt="2021-11-10T21:41:32.988" v="0"/>
        <pc:sldMkLst>
          <pc:docMk/>
          <pc:sldMk cId="1988756133" sldId="276"/>
        </pc:sldMkLst>
        <pc:picChg chg="add mod">
          <ac:chgData name="Sian Turvey" userId="9a374997-2901-41ac-b51e-a8948a26085a" providerId="ADAL" clId="{2A4555F4-F784-426B-ACF9-B1E7F4A11076}" dt="2021-11-10T21:41:32.988" v="0"/>
          <ac:picMkLst>
            <pc:docMk/>
            <pc:sldMk cId="1988756133" sldId="276"/>
            <ac:picMk id="4" creationId="{E1C30C94-2B34-417B-8771-298119159432}"/>
          </ac:picMkLst>
        </pc:picChg>
      </pc:sldChg>
      <pc:sldChg chg="addSp modSp">
        <pc:chgData name="Sian Turvey" userId="9a374997-2901-41ac-b51e-a8948a26085a" providerId="ADAL" clId="{2A4555F4-F784-426B-ACF9-B1E7F4A11076}" dt="2021-11-10T21:41:32.988" v="0"/>
        <pc:sldMkLst>
          <pc:docMk/>
          <pc:sldMk cId="400835755" sldId="277"/>
        </pc:sldMkLst>
        <pc:picChg chg="add mod">
          <ac:chgData name="Sian Turvey" userId="9a374997-2901-41ac-b51e-a8948a26085a" providerId="ADAL" clId="{2A4555F4-F784-426B-ACF9-B1E7F4A11076}" dt="2021-11-10T21:41:32.988" v="0"/>
          <ac:picMkLst>
            <pc:docMk/>
            <pc:sldMk cId="400835755" sldId="277"/>
            <ac:picMk id="5" creationId="{E2961CA7-17CC-4A88-A38B-A64442F77751}"/>
          </ac:picMkLst>
        </pc:picChg>
      </pc:sldChg>
      <pc:sldChg chg="addSp modSp">
        <pc:chgData name="Sian Turvey" userId="9a374997-2901-41ac-b51e-a8948a26085a" providerId="ADAL" clId="{2A4555F4-F784-426B-ACF9-B1E7F4A11076}" dt="2021-11-10T21:41:32.988" v="0"/>
        <pc:sldMkLst>
          <pc:docMk/>
          <pc:sldMk cId="2149579578" sldId="278"/>
        </pc:sldMkLst>
        <pc:picChg chg="add mod">
          <ac:chgData name="Sian Turvey" userId="9a374997-2901-41ac-b51e-a8948a26085a" providerId="ADAL" clId="{2A4555F4-F784-426B-ACF9-B1E7F4A11076}" dt="2021-11-10T21:41:32.988" v="0"/>
          <ac:picMkLst>
            <pc:docMk/>
            <pc:sldMk cId="2149579578" sldId="278"/>
            <ac:picMk id="4" creationId="{772866EC-241D-4B31-91B8-F266E4EC3778}"/>
          </ac:picMkLst>
        </pc:picChg>
      </pc:sldChg>
      <pc:sldChg chg="addSp modSp">
        <pc:chgData name="Sian Turvey" userId="9a374997-2901-41ac-b51e-a8948a26085a" providerId="ADAL" clId="{2A4555F4-F784-426B-ACF9-B1E7F4A11076}" dt="2021-11-10T21:41:32.988" v="0"/>
        <pc:sldMkLst>
          <pc:docMk/>
          <pc:sldMk cId="2898207293" sldId="279"/>
        </pc:sldMkLst>
        <pc:picChg chg="add mod">
          <ac:chgData name="Sian Turvey" userId="9a374997-2901-41ac-b51e-a8948a26085a" providerId="ADAL" clId="{2A4555F4-F784-426B-ACF9-B1E7F4A11076}" dt="2021-11-10T21:41:32.988" v="0"/>
          <ac:picMkLst>
            <pc:docMk/>
            <pc:sldMk cId="2898207293" sldId="279"/>
            <ac:picMk id="4" creationId="{3A2D5CF7-D3C1-4532-A553-3A0E2BF4C5B1}"/>
          </ac:picMkLst>
        </pc:picChg>
      </pc:sldChg>
      <pc:sldChg chg="addSp modSp">
        <pc:chgData name="Sian Turvey" userId="9a374997-2901-41ac-b51e-a8948a26085a" providerId="ADAL" clId="{2A4555F4-F784-426B-ACF9-B1E7F4A11076}" dt="2021-11-10T21:41:32.988" v="0"/>
        <pc:sldMkLst>
          <pc:docMk/>
          <pc:sldMk cId="2595906360" sldId="280"/>
        </pc:sldMkLst>
        <pc:picChg chg="add mod">
          <ac:chgData name="Sian Turvey" userId="9a374997-2901-41ac-b51e-a8948a26085a" providerId="ADAL" clId="{2A4555F4-F784-426B-ACF9-B1E7F4A11076}" dt="2021-11-10T21:41:32.988" v="0"/>
          <ac:picMkLst>
            <pc:docMk/>
            <pc:sldMk cId="2595906360" sldId="280"/>
            <ac:picMk id="4" creationId="{99961302-86ED-40A8-959D-E0C5CAB3FDE8}"/>
          </ac:picMkLst>
        </pc:picChg>
      </pc:sldChg>
      <pc:sldChg chg="addSp modSp">
        <pc:chgData name="Sian Turvey" userId="9a374997-2901-41ac-b51e-a8948a26085a" providerId="ADAL" clId="{2A4555F4-F784-426B-ACF9-B1E7F4A11076}" dt="2021-11-10T21:41:32.988" v="0"/>
        <pc:sldMkLst>
          <pc:docMk/>
          <pc:sldMk cId="2842411428" sldId="281"/>
        </pc:sldMkLst>
        <pc:picChg chg="add mod">
          <ac:chgData name="Sian Turvey" userId="9a374997-2901-41ac-b51e-a8948a26085a" providerId="ADAL" clId="{2A4555F4-F784-426B-ACF9-B1E7F4A11076}" dt="2021-11-10T21:41:32.988" v="0"/>
          <ac:picMkLst>
            <pc:docMk/>
            <pc:sldMk cId="2842411428" sldId="281"/>
            <ac:picMk id="4" creationId="{5948483D-1799-4F0C-BB8E-9CC1281534AF}"/>
          </ac:picMkLst>
        </pc:picChg>
      </pc:sldChg>
      <pc:sldChg chg="addSp modSp">
        <pc:chgData name="Sian Turvey" userId="9a374997-2901-41ac-b51e-a8948a26085a" providerId="ADAL" clId="{2A4555F4-F784-426B-ACF9-B1E7F4A11076}" dt="2021-11-10T21:41:32.988" v="0"/>
        <pc:sldMkLst>
          <pc:docMk/>
          <pc:sldMk cId="2008376382" sldId="282"/>
        </pc:sldMkLst>
        <pc:picChg chg="add mod">
          <ac:chgData name="Sian Turvey" userId="9a374997-2901-41ac-b51e-a8948a26085a" providerId="ADAL" clId="{2A4555F4-F784-426B-ACF9-B1E7F4A11076}" dt="2021-11-10T21:41:32.988" v="0"/>
          <ac:picMkLst>
            <pc:docMk/>
            <pc:sldMk cId="2008376382" sldId="282"/>
            <ac:picMk id="4" creationId="{927FF749-B298-464D-9BCB-26B0F4D56CCF}"/>
          </ac:picMkLst>
        </pc:picChg>
      </pc:sldChg>
      <pc:sldChg chg="addSp modSp">
        <pc:chgData name="Sian Turvey" userId="9a374997-2901-41ac-b51e-a8948a26085a" providerId="ADAL" clId="{2A4555F4-F784-426B-ACF9-B1E7F4A11076}" dt="2021-11-10T21:41:32.988" v="0"/>
        <pc:sldMkLst>
          <pc:docMk/>
          <pc:sldMk cId="3628601059" sldId="283"/>
        </pc:sldMkLst>
        <pc:picChg chg="add mod">
          <ac:chgData name="Sian Turvey" userId="9a374997-2901-41ac-b51e-a8948a26085a" providerId="ADAL" clId="{2A4555F4-F784-426B-ACF9-B1E7F4A11076}" dt="2021-11-10T21:41:32.988" v="0"/>
          <ac:picMkLst>
            <pc:docMk/>
            <pc:sldMk cId="3628601059" sldId="283"/>
            <ac:picMk id="4" creationId="{179FF6F3-0D5D-466E-8047-792490ADA310}"/>
          </ac:picMkLst>
        </pc:picChg>
      </pc:sldChg>
      <pc:sldChg chg="addSp modSp">
        <pc:chgData name="Sian Turvey" userId="9a374997-2901-41ac-b51e-a8948a26085a" providerId="ADAL" clId="{2A4555F4-F784-426B-ACF9-B1E7F4A11076}" dt="2021-11-10T21:41:32.988" v="0"/>
        <pc:sldMkLst>
          <pc:docMk/>
          <pc:sldMk cId="2304062267" sldId="284"/>
        </pc:sldMkLst>
        <pc:picChg chg="add mod">
          <ac:chgData name="Sian Turvey" userId="9a374997-2901-41ac-b51e-a8948a26085a" providerId="ADAL" clId="{2A4555F4-F784-426B-ACF9-B1E7F4A11076}" dt="2021-11-10T21:41:32.988" v="0"/>
          <ac:picMkLst>
            <pc:docMk/>
            <pc:sldMk cId="2304062267" sldId="284"/>
            <ac:picMk id="4" creationId="{8B2AD813-E849-40B8-9357-2743927D32CD}"/>
          </ac:picMkLst>
        </pc:picChg>
      </pc:sldChg>
      <pc:sldChg chg="addSp modSp">
        <pc:chgData name="Sian Turvey" userId="9a374997-2901-41ac-b51e-a8948a26085a" providerId="ADAL" clId="{2A4555F4-F784-426B-ACF9-B1E7F4A11076}" dt="2021-11-10T21:41:32.988" v="0"/>
        <pc:sldMkLst>
          <pc:docMk/>
          <pc:sldMk cId="2285649997" sldId="285"/>
        </pc:sldMkLst>
        <pc:picChg chg="add mod">
          <ac:chgData name="Sian Turvey" userId="9a374997-2901-41ac-b51e-a8948a26085a" providerId="ADAL" clId="{2A4555F4-F784-426B-ACF9-B1E7F4A11076}" dt="2021-11-10T21:41:32.988" v="0"/>
          <ac:picMkLst>
            <pc:docMk/>
            <pc:sldMk cId="2285649997" sldId="285"/>
            <ac:picMk id="4" creationId="{3E125416-2030-47D1-B5EF-805113D2DE12}"/>
          </ac:picMkLst>
        </pc:picChg>
      </pc:sldChg>
      <pc:sldChg chg="addSp modSp">
        <pc:chgData name="Sian Turvey" userId="9a374997-2901-41ac-b51e-a8948a26085a" providerId="ADAL" clId="{2A4555F4-F784-426B-ACF9-B1E7F4A11076}" dt="2021-11-10T21:41:32.988" v="0"/>
        <pc:sldMkLst>
          <pc:docMk/>
          <pc:sldMk cId="1187360102" sldId="286"/>
        </pc:sldMkLst>
        <pc:picChg chg="add mod">
          <ac:chgData name="Sian Turvey" userId="9a374997-2901-41ac-b51e-a8948a26085a" providerId="ADAL" clId="{2A4555F4-F784-426B-ACF9-B1E7F4A11076}" dt="2021-11-10T21:41:32.988" v="0"/>
          <ac:picMkLst>
            <pc:docMk/>
            <pc:sldMk cId="1187360102" sldId="286"/>
            <ac:picMk id="4" creationId="{419E062F-FB75-4941-99F8-41C383FC50C2}"/>
          </ac:picMkLst>
        </pc:picChg>
      </pc:sldChg>
      <pc:sldChg chg="addSp modSp">
        <pc:chgData name="Sian Turvey" userId="9a374997-2901-41ac-b51e-a8948a26085a" providerId="ADAL" clId="{2A4555F4-F784-426B-ACF9-B1E7F4A11076}" dt="2021-11-10T21:41:32.988" v="0"/>
        <pc:sldMkLst>
          <pc:docMk/>
          <pc:sldMk cId="1401017733" sldId="287"/>
        </pc:sldMkLst>
        <pc:picChg chg="add mod">
          <ac:chgData name="Sian Turvey" userId="9a374997-2901-41ac-b51e-a8948a26085a" providerId="ADAL" clId="{2A4555F4-F784-426B-ACF9-B1E7F4A11076}" dt="2021-11-10T21:41:32.988" v="0"/>
          <ac:picMkLst>
            <pc:docMk/>
            <pc:sldMk cId="1401017733" sldId="287"/>
            <ac:picMk id="4" creationId="{4D112636-45BA-4ABF-B9DA-DBCC8E96BCA9}"/>
          </ac:picMkLst>
        </pc:picChg>
      </pc:sldChg>
      <pc:sldChg chg="addSp modSp">
        <pc:chgData name="Sian Turvey" userId="9a374997-2901-41ac-b51e-a8948a26085a" providerId="ADAL" clId="{2A4555F4-F784-426B-ACF9-B1E7F4A11076}" dt="2021-11-10T21:41:32.988" v="0"/>
        <pc:sldMkLst>
          <pc:docMk/>
          <pc:sldMk cId="687506723" sldId="288"/>
        </pc:sldMkLst>
        <pc:picChg chg="add mod">
          <ac:chgData name="Sian Turvey" userId="9a374997-2901-41ac-b51e-a8948a26085a" providerId="ADAL" clId="{2A4555F4-F784-426B-ACF9-B1E7F4A11076}" dt="2021-11-10T21:41:32.988" v="0"/>
          <ac:picMkLst>
            <pc:docMk/>
            <pc:sldMk cId="687506723" sldId="288"/>
            <ac:picMk id="4" creationId="{213A2B4F-EEBF-494B-AA60-87610197664D}"/>
          </ac:picMkLst>
        </pc:picChg>
      </pc:sldChg>
      <pc:sldChg chg="addSp modSp">
        <pc:chgData name="Sian Turvey" userId="9a374997-2901-41ac-b51e-a8948a26085a" providerId="ADAL" clId="{2A4555F4-F784-426B-ACF9-B1E7F4A11076}" dt="2021-11-10T21:41:32.988" v="0"/>
        <pc:sldMkLst>
          <pc:docMk/>
          <pc:sldMk cId="244922010" sldId="289"/>
        </pc:sldMkLst>
        <pc:picChg chg="add mod">
          <ac:chgData name="Sian Turvey" userId="9a374997-2901-41ac-b51e-a8948a26085a" providerId="ADAL" clId="{2A4555F4-F784-426B-ACF9-B1E7F4A11076}" dt="2021-11-10T21:41:32.988" v="0"/>
          <ac:picMkLst>
            <pc:docMk/>
            <pc:sldMk cId="244922010" sldId="289"/>
            <ac:picMk id="4" creationId="{D33D55B7-FDAF-407B-999B-7545CE5D32B1}"/>
          </ac:picMkLst>
        </pc:picChg>
      </pc:sldChg>
      <pc:sldChg chg="addSp modSp">
        <pc:chgData name="Sian Turvey" userId="9a374997-2901-41ac-b51e-a8948a26085a" providerId="ADAL" clId="{2A4555F4-F784-426B-ACF9-B1E7F4A11076}" dt="2021-11-10T21:41:32.988" v="0"/>
        <pc:sldMkLst>
          <pc:docMk/>
          <pc:sldMk cId="1866128726" sldId="290"/>
        </pc:sldMkLst>
        <pc:picChg chg="add mod">
          <ac:chgData name="Sian Turvey" userId="9a374997-2901-41ac-b51e-a8948a26085a" providerId="ADAL" clId="{2A4555F4-F784-426B-ACF9-B1E7F4A11076}" dt="2021-11-10T21:41:32.988" v="0"/>
          <ac:picMkLst>
            <pc:docMk/>
            <pc:sldMk cId="1866128726" sldId="290"/>
            <ac:picMk id="4" creationId="{2DEB94FA-52CA-4544-A73C-65061EC6A15C}"/>
          </ac:picMkLst>
        </pc:picChg>
      </pc:sldChg>
      <pc:sldChg chg="addSp modSp">
        <pc:chgData name="Sian Turvey" userId="9a374997-2901-41ac-b51e-a8948a26085a" providerId="ADAL" clId="{2A4555F4-F784-426B-ACF9-B1E7F4A11076}" dt="2021-11-10T21:41:32.988" v="0"/>
        <pc:sldMkLst>
          <pc:docMk/>
          <pc:sldMk cId="488823803" sldId="291"/>
        </pc:sldMkLst>
        <pc:picChg chg="add mod">
          <ac:chgData name="Sian Turvey" userId="9a374997-2901-41ac-b51e-a8948a26085a" providerId="ADAL" clId="{2A4555F4-F784-426B-ACF9-B1E7F4A11076}" dt="2021-11-10T21:41:32.988" v="0"/>
          <ac:picMkLst>
            <pc:docMk/>
            <pc:sldMk cId="488823803" sldId="291"/>
            <ac:picMk id="4" creationId="{A01DABF8-0666-4777-8709-03A6B1C1249B}"/>
          </ac:picMkLst>
        </pc:picChg>
      </pc:sldChg>
      <pc:sldChg chg="addSp modSp">
        <pc:chgData name="Sian Turvey" userId="9a374997-2901-41ac-b51e-a8948a26085a" providerId="ADAL" clId="{2A4555F4-F784-426B-ACF9-B1E7F4A11076}" dt="2021-11-10T21:41:32.988" v="0"/>
        <pc:sldMkLst>
          <pc:docMk/>
          <pc:sldMk cId="538895023" sldId="292"/>
        </pc:sldMkLst>
        <pc:picChg chg="add mod">
          <ac:chgData name="Sian Turvey" userId="9a374997-2901-41ac-b51e-a8948a26085a" providerId="ADAL" clId="{2A4555F4-F784-426B-ACF9-B1E7F4A11076}" dt="2021-11-10T21:41:32.988" v="0"/>
          <ac:picMkLst>
            <pc:docMk/>
            <pc:sldMk cId="538895023" sldId="292"/>
            <ac:picMk id="4" creationId="{90A1541B-A0E7-49DA-9972-9F05DE464DCE}"/>
          </ac:picMkLst>
        </pc:picChg>
      </pc:sldChg>
      <pc:sldChg chg="addSp modSp">
        <pc:chgData name="Sian Turvey" userId="9a374997-2901-41ac-b51e-a8948a26085a" providerId="ADAL" clId="{2A4555F4-F784-426B-ACF9-B1E7F4A11076}" dt="2021-11-10T21:41:32.988" v="0"/>
        <pc:sldMkLst>
          <pc:docMk/>
          <pc:sldMk cId="3642237321" sldId="293"/>
        </pc:sldMkLst>
        <pc:picChg chg="add mod">
          <ac:chgData name="Sian Turvey" userId="9a374997-2901-41ac-b51e-a8948a26085a" providerId="ADAL" clId="{2A4555F4-F784-426B-ACF9-B1E7F4A11076}" dt="2021-11-10T21:41:32.988" v="0"/>
          <ac:picMkLst>
            <pc:docMk/>
            <pc:sldMk cId="3642237321" sldId="293"/>
            <ac:picMk id="4" creationId="{2C227346-313B-4B5D-B5FB-78A29F351482}"/>
          </ac:picMkLst>
        </pc:picChg>
      </pc:sldChg>
      <pc:sldChg chg="addSp modSp">
        <pc:chgData name="Sian Turvey" userId="9a374997-2901-41ac-b51e-a8948a26085a" providerId="ADAL" clId="{2A4555F4-F784-426B-ACF9-B1E7F4A11076}" dt="2021-11-10T21:41:32.988" v="0"/>
        <pc:sldMkLst>
          <pc:docMk/>
          <pc:sldMk cId="3907993298" sldId="294"/>
        </pc:sldMkLst>
        <pc:picChg chg="add mod">
          <ac:chgData name="Sian Turvey" userId="9a374997-2901-41ac-b51e-a8948a26085a" providerId="ADAL" clId="{2A4555F4-F784-426B-ACF9-B1E7F4A11076}" dt="2021-11-10T21:41:32.988" v="0"/>
          <ac:picMkLst>
            <pc:docMk/>
            <pc:sldMk cId="3907993298" sldId="294"/>
            <ac:picMk id="4" creationId="{69F392CF-5C01-46EC-932A-042A706CDC8F}"/>
          </ac:picMkLst>
        </pc:picChg>
      </pc:sldChg>
      <pc:sldChg chg="addSp modSp">
        <pc:chgData name="Sian Turvey" userId="9a374997-2901-41ac-b51e-a8948a26085a" providerId="ADAL" clId="{2A4555F4-F784-426B-ACF9-B1E7F4A11076}" dt="2021-11-10T21:41:32.988" v="0"/>
        <pc:sldMkLst>
          <pc:docMk/>
          <pc:sldMk cId="484344853" sldId="295"/>
        </pc:sldMkLst>
        <pc:picChg chg="add mod">
          <ac:chgData name="Sian Turvey" userId="9a374997-2901-41ac-b51e-a8948a26085a" providerId="ADAL" clId="{2A4555F4-F784-426B-ACF9-B1E7F4A11076}" dt="2021-11-10T21:41:32.988" v="0"/>
          <ac:picMkLst>
            <pc:docMk/>
            <pc:sldMk cId="484344853" sldId="295"/>
            <ac:picMk id="4" creationId="{A2A82EEB-FFAB-45BF-8BD4-9DF1130EB092}"/>
          </ac:picMkLst>
        </pc:picChg>
      </pc:sldChg>
      <pc:sldChg chg="addSp modSp">
        <pc:chgData name="Sian Turvey" userId="9a374997-2901-41ac-b51e-a8948a26085a" providerId="ADAL" clId="{2A4555F4-F784-426B-ACF9-B1E7F4A11076}" dt="2021-11-10T21:41:32.988" v="0"/>
        <pc:sldMkLst>
          <pc:docMk/>
          <pc:sldMk cId="114519878" sldId="296"/>
        </pc:sldMkLst>
        <pc:picChg chg="add mod">
          <ac:chgData name="Sian Turvey" userId="9a374997-2901-41ac-b51e-a8948a26085a" providerId="ADAL" clId="{2A4555F4-F784-426B-ACF9-B1E7F4A11076}" dt="2021-11-10T21:41:32.988" v="0"/>
          <ac:picMkLst>
            <pc:docMk/>
            <pc:sldMk cId="114519878" sldId="296"/>
            <ac:picMk id="4" creationId="{7F9136A1-A78E-47C6-9547-5D7874986E17}"/>
          </ac:picMkLst>
        </pc:picChg>
      </pc:sldChg>
      <pc:sldChg chg="addSp modSp">
        <pc:chgData name="Sian Turvey" userId="9a374997-2901-41ac-b51e-a8948a26085a" providerId="ADAL" clId="{2A4555F4-F784-426B-ACF9-B1E7F4A11076}" dt="2021-11-10T21:41:32.988" v="0"/>
        <pc:sldMkLst>
          <pc:docMk/>
          <pc:sldMk cId="738592552" sldId="297"/>
        </pc:sldMkLst>
        <pc:picChg chg="add mod">
          <ac:chgData name="Sian Turvey" userId="9a374997-2901-41ac-b51e-a8948a26085a" providerId="ADAL" clId="{2A4555F4-F784-426B-ACF9-B1E7F4A11076}" dt="2021-11-10T21:41:32.988" v="0"/>
          <ac:picMkLst>
            <pc:docMk/>
            <pc:sldMk cId="738592552" sldId="297"/>
            <ac:picMk id="4" creationId="{C0064344-8030-4F64-B8AC-A7B75228C5F2}"/>
          </ac:picMkLst>
        </pc:picChg>
      </pc:sldChg>
      <pc:sldChg chg="addSp modSp">
        <pc:chgData name="Sian Turvey" userId="9a374997-2901-41ac-b51e-a8948a26085a" providerId="ADAL" clId="{2A4555F4-F784-426B-ACF9-B1E7F4A11076}" dt="2021-11-10T21:41:32.988" v="0"/>
        <pc:sldMkLst>
          <pc:docMk/>
          <pc:sldMk cId="921319389" sldId="298"/>
        </pc:sldMkLst>
        <pc:picChg chg="add mod">
          <ac:chgData name="Sian Turvey" userId="9a374997-2901-41ac-b51e-a8948a26085a" providerId="ADAL" clId="{2A4555F4-F784-426B-ACF9-B1E7F4A11076}" dt="2021-11-10T21:41:32.988" v="0"/>
          <ac:picMkLst>
            <pc:docMk/>
            <pc:sldMk cId="921319389" sldId="298"/>
            <ac:picMk id="4" creationId="{E481EEA0-23FD-4EC2-9FEF-CF17F1626B4D}"/>
          </ac:picMkLst>
        </pc:picChg>
      </pc:sldChg>
      <pc:sldChg chg="addSp modSp">
        <pc:chgData name="Sian Turvey" userId="9a374997-2901-41ac-b51e-a8948a26085a" providerId="ADAL" clId="{2A4555F4-F784-426B-ACF9-B1E7F4A11076}" dt="2021-11-10T21:41:32.988" v="0"/>
        <pc:sldMkLst>
          <pc:docMk/>
          <pc:sldMk cId="1000005981" sldId="299"/>
        </pc:sldMkLst>
        <pc:picChg chg="add mod">
          <ac:chgData name="Sian Turvey" userId="9a374997-2901-41ac-b51e-a8948a26085a" providerId="ADAL" clId="{2A4555F4-F784-426B-ACF9-B1E7F4A11076}" dt="2021-11-10T21:41:32.988" v="0"/>
          <ac:picMkLst>
            <pc:docMk/>
            <pc:sldMk cId="1000005981" sldId="299"/>
            <ac:picMk id="4" creationId="{555A0A93-6A42-4A30-ABBE-A282832C2CBB}"/>
          </ac:picMkLst>
        </pc:picChg>
      </pc:sldChg>
      <pc:sldChg chg="addSp modSp">
        <pc:chgData name="Sian Turvey" userId="9a374997-2901-41ac-b51e-a8948a26085a" providerId="ADAL" clId="{2A4555F4-F784-426B-ACF9-B1E7F4A11076}" dt="2021-11-10T21:41:32.988" v="0"/>
        <pc:sldMkLst>
          <pc:docMk/>
          <pc:sldMk cId="2537725154" sldId="300"/>
        </pc:sldMkLst>
        <pc:picChg chg="add mod">
          <ac:chgData name="Sian Turvey" userId="9a374997-2901-41ac-b51e-a8948a26085a" providerId="ADAL" clId="{2A4555F4-F784-426B-ACF9-B1E7F4A11076}" dt="2021-11-10T21:41:32.988" v="0"/>
          <ac:picMkLst>
            <pc:docMk/>
            <pc:sldMk cId="2537725154" sldId="300"/>
            <ac:picMk id="4" creationId="{55B043CF-075A-4CB8-88CB-46F77337A03E}"/>
          </ac:picMkLst>
        </pc:picChg>
      </pc:sldChg>
      <pc:sldChg chg="addSp modSp">
        <pc:chgData name="Sian Turvey" userId="9a374997-2901-41ac-b51e-a8948a26085a" providerId="ADAL" clId="{2A4555F4-F784-426B-ACF9-B1E7F4A11076}" dt="2021-11-10T21:41:32.988" v="0"/>
        <pc:sldMkLst>
          <pc:docMk/>
          <pc:sldMk cId="2583185341" sldId="301"/>
        </pc:sldMkLst>
        <pc:picChg chg="add mod">
          <ac:chgData name="Sian Turvey" userId="9a374997-2901-41ac-b51e-a8948a26085a" providerId="ADAL" clId="{2A4555F4-F784-426B-ACF9-B1E7F4A11076}" dt="2021-11-10T21:41:32.988" v="0"/>
          <ac:picMkLst>
            <pc:docMk/>
            <pc:sldMk cId="2583185341" sldId="301"/>
            <ac:picMk id="4" creationId="{2F1A3A0E-9198-4F3A-81EA-38ED0FEFE46E}"/>
          </ac:picMkLst>
        </pc:picChg>
      </pc:sldChg>
      <pc:sldChg chg="addSp modSp">
        <pc:chgData name="Sian Turvey" userId="9a374997-2901-41ac-b51e-a8948a26085a" providerId="ADAL" clId="{2A4555F4-F784-426B-ACF9-B1E7F4A11076}" dt="2021-11-10T21:41:32.988" v="0"/>
        <pc:sldMkLst>
          <pc:docMk/>
          <pc:sldMk cId="1804839026" sldId="302"/>
        </pc:sldMkLst>
        <pc:picChg chg="add mod">
          <ac:chgData name="Sian Turvey" userId="9a374997-2901-41ac-b51e-a8948a26085a" providerId="ADAL" clId="{2A4555F4-F784-426B-ACF9-B1E7F4A11076}" dt="2021-11-10T21:41:32.988" v="0"/>
          <ac:picMkLst>
            <pc:docMk/>
            <pc:sldMk cId="1804839026" sldId="302"/>
            <ac:picMk id="4" creationId="{11AD9F0A-320A-4025-B099-68FFBB8F28C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11/10/2021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716123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11/10/2021</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65572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11/10/2021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2620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11/10/2021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257846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11/10/2021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03378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11/10/2021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47815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11/10/2021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02055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11/10/2021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1014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11/10/2021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178564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11/10/2021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1842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11/10/2021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91918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11/10/2021</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83596930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4.tiff"/></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image" Target="../media/image5.tiff"/></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3.png"/><Relationship Id="rId4" Type="http://schemas.openxmlformats.org/officeDocument/2006/relationships/image" Target="../media/image6.tiff"/></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3.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3.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4" Type="http://schemas.openxmlformats.org/officeDocument/2006/relationships/image" Target="../media/image3.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4" Type="http://schemas.openxmlformats.org/officeDocument/2006/relationships/image" Target="../media/image3.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0.m4a"/><Relationship Id="rId1" Type="http://schemas.microsoft.com/office/2007/relationships/media" Target="../media/media40.m4a"/><Relationship Id="rId4" Type="http://schemas.openxmlformats.org/officeDocument/2006/relationships/image" Target="../media/image3.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1.m4a"/><Relationship Id="rId1" Type="http://schemas.microsoft.com/office/2007/relationships/media" Target="../media/media41.m4a"/><Relationship Id="rId4" Type="http://schemas.openxmlformats.org/officeDocument/2006/relationships/image" Target="../media/image3.png"/></Relationships>
</file>

<file path=ppt/slides/_rels/slide4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2.m4a"/><Relationship Id="rId1" Type="http://schemas.microsoft.com/office/2007/relationships/media" Target="../media/media42.m4a"/><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3.m4a"/><Relationship Id="rId1" Type="http://schemas.microsoft.com/office/2007/relationships/media" Target="../media/media43.m4a"/><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4.m4a"/><Relationship Id="rId1" Type="http://schemas.microsoft.com/office/2007/relationships/media" Target="../media/media44.m4a"/><Relationship Id="rId4" Type="http://schemas.openxmlformats.org/officeDocument/2006/relationships/image" Target="../media/image3.png"/></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5.m4a"/><Relationship Id="rId1" Type="http://schemas.microsoft.com/office/2007/relationships/media" Target="../media/media45.m4a"/><Relationship Id="rId4" Type="http://schemas.openxmlformats.org/officeDocument/2006/relationships/image" Target="../media/image3.png"/></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6.m4a"/><Relationship Id="rId1" Type="http://schemas.microsoft.com/office/2007/relationships/media" Target="../media/media46.m4a"/><Relationship Id="rId4" Type="http://schemas.openxmlformats.org/officeDocument/2006/relationships/image" Target="../media/image3.png"/></Relationships>
</file>

<file path=ppt/slides/_rels/slide4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7.m4a"/><Relationship Id="rId1" Type="http://schemas.microsoft.com/office/2007/relationships/media" Target="../media/media47.m4a"/><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8.m4a"/><Relationship Id="rId1" Type="http://schemas.microsoft.com/office/2007/relationships/media" Target="../media/media48.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614023-3F38-44EB-8ABB-B52E5B9E2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8C5F9310-ED3E-45B9-9D97-AC0F2C890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 name="Video 3">
            <a:extLst>
              <a:ext uri="{FF2B5EF4-FFF2-40B4-BE49-F238E27FC236}">
                <a16:creationId xmlns:a16="http://schemas.microsoft.com/office/drawing/2014/main" id="{E3EA1559-6720-42C8-A72B-339618AC293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alphaModFix/>
          </a:blip>
          <a:srcRect t="304" r="-1" b="-1"/>
          <a:stretch/>
        </p:blipFill>
        <p:spPr>
          <a:xfrm>
            <a:off x="20" y="1376"/>
            <a:ext cx="12191980" cy="6856624"/>
          </a:xfrm>
          <a:prstGeom prst="rect">
            <a:avLst/>
          </a:prstGeom>
        </p:spPr>
      </p:pic>
      <p:sp>
        <p:nvSpPr>
          <p:cNvPr id="13" name="Rectangle 12">
            <a:extLst>
              <a:ext uri="{FF2B5EF4-FFF2-40B4-BE49-F238E27FC236}">
                <a16:creationId xmlns:a16="http://schemas.microsoft.com/office/drawing/2014/main" id="{8D2A0DB3-EF43-4032-9B27-954E12CCB6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3124261"/>
            <a:ext cx="12188952" cy="3732362"/>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1E5B38-DC50-9D4A-941D-A7E5E59C64BD}"/>
              </a:ext>
            </a:extLst>
          </p:cNvPr>
          <p:cNvSpPr>
            <a:spLocks noGrp="1"/>
          </p:cNvSpPr>
          <p:nvPr>
            <p:ph type="ctrTitle"/>
          </p:nvPr>
        </p:nvSpPr>
        <p:spPr>
          <a:xfrm>
            <a:off x="996275" y="3523512"/>
            <a:ext cx="6198566" cy="2603208"/>
          </a:xfrm>
        </p:spPr>
        <p:txBody>
          <a:bodyPr anchor="b">
            <a:normAutofit/>
          </a:bodyPr>
          <a:lstStyle/>
          <a:p>
            <a:pPr algn="l"/>
            <a:r>
              <a:rPr lang="en-US" sz="5400" dirty="0">
                <a:solidFill>
                  <a:srgbClr val="FFFFFF"/>
                </a:solidFill>
              </a:rPr>
              <a:t>Property Law</a:t>
            </a:r>
          </a:p>
        </p:txBody>
      </p:sp>
      <p:sp>
        <p:nvSpPr>
          <p:cNvPr id="3" name="Subtitle 2">
            <a:extLst>
              <a:ext uri="{FF2B5EF4-FFF2-40B4-BE49-F238E27FC236}">
                <a16:creationId xmlns:a16="http://schemas.microsoft.com/office/drawing/2014/main" id="{7AFE9484-B0D0-744F-B317-9EEC3180BD3C}"/>
              </a:ext>
            </a:extLst>
          </p:cNvPr>
          <p:cNvSpPr>
            <a:spLocks noGrp="1"/>
          </p:cNvSpPr>
          <p:nvPr>
            <p:ph type="subTitle" idx="1"/>
          </p:nvPr>
        </p:nvSpPr>
        <p:spPr>
          <a:xfrm>
            <a:off x="7369593" y="3509735"/>
            <a:ext cx="3630442" cy="2647966"/>
          </a:xfrm>
        </p:spPr>
        <p:txBody>
          <a:bodyPr anchor="b">
            <a:normAutofit/>
          </a:bodyPr>
          <a:lstStyle/>
          <a:p>
            <a:pPr algn="l"/>
            <a:r>
              <a:rPr lang="en-US" sz="2200" dirty="0">
                <a:solidFill>
                  <a:srgbClr val="FFFFFF"/>
                </a:solidFill>
              </a:rPr>
              <a:t>Covenants</a:t>
            </a:r>
          </a:p>
        </p:txBody>
      </p:sp>
      <p:pic>
        <p:nvPicPr>
          <p:cNvPr id="5" name="Audio 4">
            <a:hlinkClick r:id="" action="ppaction://media"/>
            <a:extLst>
              <a:ext uri="{FF2B5EF4-FFF2-40B4-BE49-F238E27FC236}">
                <a16:creationId xmlns:a16="http://schemas.microsoft.com/office/drawing/2014/main" id="{5CFD5C71-3993-4424-B2A3-E55707E1C702}"/>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96053226"/>
      </p:ext>
    </p:extLst>
  </p:cSld>
  <p:clrMapOvr>
    <a:masterClrMapping/>
  </p:clrMapOvr>
  <mc:AlternateContent xmlns:mc="http://schemas.openxmlformats.org/markup-compatibility/2006">
    <mc:Choice xmlns:p14="http://schemas.microsoft.com/office/powerpoint/2010/main" Requires="p14">
      <p:transition spd="slow" p14:dur="2000" advTm="9665"/>
    </mc:Choice>
    <mc:Fallback>
      <p:transition spd="slow" advTm="9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9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mute="1">
                <p:cTn id="15" repeatCount="indefinite" fill="hold" display="0">
                  <p:stCondLst>
                    <p:cond delay="indefinite"/>
                  </p:stCondLst>
                </p:cTn>
                <p:tgtEl>
                  <p:spTgt spid="4"/>
                </p:tgtEl>
              </p:cMediaNode>
            </p:video>
            <p:audio isNarration="1">
              <p:cMediaNode vol="80000" showWhenStopped="0">
                <p:cTn id="16" fill="hold" display="0">
                  <p:stCondLst>
                    <p:cond delay="indefinite"/>
                  </p:stCondLst>
                  <p:endCondLst>
                    <p:cond evt="onStopAudio" delay="0">
                      <p:tgtEl>
                        <p:sldTgt/>
                      </p:tgtEl>
                    </p:cond>
                  </p:endCondLst>
                </p:cTn>
                <p:tgtEl>
                  <p:spTgt spid="5"/>
                </p:tgtEl>
              </p:cMediaNode>
            </p:audio>
          </p:childTnLst>
        </p:cTn>
      </p:par>
    </p:tnLst>
  </p:timing>
  <p:extLst>
    <p:ext uri="{E180D4A7-C9FB-4DFB-919C-405C955672EB}">
      <p14:showEvtLst xmlns:p14="http://schemas.microsoft.com/office/powerpoint/2010/main">
        <p14:playEvt time="70" objId="4"/>
        <p14:playEvt time="9576" objId="4"/>
        <p14:stopEvt time="9665" objId="4"/>
      </p14:showEvtLst>
    </p:ext>
  </p:extLs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8EFDA-7576-394B-8BD1-6A4E01B5B4DC}"/>
              </a:ext>
            </a:extLst>
          </p:cNvPr>
          <p:cNvSpPr>
            <a:spLocks noGrp="1"/>
          </p:cNvSpPr>
          <p:nvPr>
            <p:ph type="title"/>
          </p:nvPr>
        </p:nvSpPr>
        <p:spPr/>
        <p:txBody>
          <a:bodyPr/>
          <a:lstStyle/>
          <a:p>
            <a:r>
              <a:rPr lang="en-US" dirty="0"/>
              <a:t>Aims</a:t>
            </a:r>
          </a:p>
        </p:txBody>
      </p:sp>
      <p:sp>
        <p:nvSpPr>
          <p:cNvPr id="3" name="Content Placeholder 2">
            <a:extLst>
              <a:ext uri="{FF2B5EF4-FFF2-40B4-BE49-F238E27FC236}">
                <a16:creationId xmlns:a16="http://schemas.microsoft.com/office/drawing/2014/main" id="{FA1D8F42-E165-5940-B102-B664A0087F5B}"/>
              </a:ext>
            </a:extLst>
          </p:cNvPr>
          <p:cNvSpPr>
            <a:spLocks noGrp="1"/>
          </p:cNvSpPr>
          <p:nvPr>
            <p:ph idx="1"/>
          </p:nvPr>
        </p:nvSpPr>
        <p:spPr/>
        <p:txBody>
          <a:bodyPr/>
          <a:lstStyle/>
          <a:p>
            <a:r>
              <a:rPr lang="en-US" dirty="0"/>
              <a:t>To understand what a covenant is</a:t>
            </a:r>
          </a:p>
          <a:p>
            <a:r>
              <a:rPr lang="en-US" dirty="0"/>
              <a:t>The rules on enforceability</a:t>
            </a:r>
          </a:p>
          <a:p>
            <a:r>
              <a:rPr lang="en-US" dirty="0"/>
              <a:t>Protection of covenants </a:t>
            </a:r>
          </a:p>
        </p:txBody>
      </p:sp>
      <p:pic>
        <p:nvPicPr>
          <p:cNvPr id="4" name="Audio 3">
            <a:hlinkClick r:id="" action="ppaction://media"/>
            <a:extLst>
              <a:ext uri="{FF2B5EF4-FFF2-40B4-BE49-F238E27FC236}">
                <a16:creationId xmlns:a16="http://schemas.microsoft.com/office/drawing/2014/main" id="{92635DA0-861A-4542-B177-B38299596C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06439290"/>
      </p:ext>
    </p:extLst>
  </p:cSld>
  <p:clrMapOvr>
    <a:masterClrMapping/>
  </p:clrMapOvr>
  <mc:AlternateContent xmlns:mc="http://schemas.openxmlformats.org/markup-compatibility/2006">
    <mc:Choice xmlns:p14="http://schemas.microsoft.com/office/powerpoint/2010/main" Requires="p14">
      <p:transition spd="slow" p14:dur="2000" advTm="12363"/>
    </mc:Choice>
    <mc:Fallback>
      <p:transition spd="slow" advTm="12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2C39-9555-4A48-8522-B0B49243CE03}"/>
              </a:ext>
            </a:extLst>
          </p:cNvPr>
          <p:cNvSpPr>
            <a:spLocks noGrp="1"/>
          </p:cNvSpPr>
          <p:nvPr>
            <p:ph type="title"/>
          </p:nvPr>
        </p:nvSpPr>
        <p:spPr/>
        <p:txBody>
          <a:bodyPr/>
          <a:lstStyle/>
          <a:p>
            <a:r>
              <a:rPr lang="en-US" dirty="0"/>
              <a:t>Key Cases</a:t>
            </a:r>
          </a:p>
        </p:txBody>
      </p:sp>
      <p:sp>
        <p:nvSpPr>
          <p:cNvPr id="3" name="Content Placeholder 2">
            <a:extLst>
              <a:ext uri="{FF2B5EF4-FFF2-40B4-BE49-F238E27FC236}">
                <a16:creationId xmlns:a16="http://schemas.microsoft.com/office/drawing/2014/main" id="{33813390-FC83-6B4E-BFCB-73842FB6DC0C}"/>
              </a:ext>
            </a:extLst>
          </p:cNvPr>
          <p:cNvSpPr>
            <a:spLocks noGrp="1"/>
          </p:cNvSpPr>
          <p:nvPr>
            <p:ph idx="1"/>
          </p:nvPr>
        </p:nvSpPr>
        <p:spPr/>
        <p:txBody>
          <a:bodyPr>
            <a:normAutofit fontScale="62500" lnSpcReduction="20000"/>
          </a:bodyPr>
          <a:lstStyle/>
          <a:p>
            <a:r>
              <a:rPr lang="en-GB" b="1" i="1" dirty="0"/>
              <a:t>Smith and Snipe’s Hall Farm v River Douglas Catchment Board [1949]</a:t>
            </a:r>
            <a:endParaRPr lang="en-GB" dirty="0"/>
          </a:p>
          <a:p>
            <a:r>
              <a:rPr lang="en-GB" b="1" i="1" dirty="0"/>
              <a:t>Halsall v </a:t>
            </a:r>
            <a:r>
              <a:rPr lang="en-GB" b="1" i="1" dirty="0" err="1"/>
              <a:t>Brizell</a:t>
            </a:r>
            <a:r>
              <a:rPr lang="en-GB" b="1" i="1" dirty="0"/>
              <a:t> [1957]</a:t>
            </a:r>
            <a:endParaRPr lang="en-GB" dirty="0"/>
          </a:p>
          <a:p>
            <a:r>
              <a:rPr lang="en-GB" b="1" i="1" dirty="0" err="1"/>
              <a:t>Austerberry</a:t>
            </a:r>
            <a:r>
              <a:rPr lang="en-GB" b="1" i="1" dirty="0"/>
              <a:t> v Oldham Corporation [1885]</a:t>
            </a:r>
            <a:endParaRPr lang="en-GB" dirty="0"/>
          </a:p>
          <a:p>
            <a:r>
              <a:rPr lang="en-GB" b="1" i="1" dirty="0" err="1"/>
              <a:t>Tulk</a:t>
            </a:r>
            <a:r>
              <a:rPr lang="en-GB" b="1" i="1" dirty="0"/>
              <a:t> v </a:t>
            </a:r>
            <a:r>
              <a:rPr lang="en-GB" b="1" i="1" dirty="0" err="1"/>
              <a:t>Moxhay</a:t>
            </a:r>
            <a:r>
              <a:rPr lang="en-GB" b="1" i="1" dirty="0"/>
              <a:t> [1848]</a:t>
            </a:r>
            <a:endParaRPr lang="en-GB" dirty="0"/>
          </a:p>
          <a:p>
            <a:r>
              <a:rPr lang="en-GB" b="1" i="1" dirty="0"/>
              <a:t>London County Council v Allen [1914]</a:t>
            </a:r>
            <a:endParaRPr lang="en-GB" dirty="0"/>
          </a:p>
          <a:p>
            <a:r>
              <a:rPr lang="en-GB" b="1" i="1" dirty="0"/>
              <a:t>Federated Homes Ltd v Mill Lodge Properties [1980]</a:t>
            </a:r>
            <a:endParaRPr lang="en-GB" dirty="0"/>
          </a:p>
          <a:p>
            <a:r>
              <a:rPr lang="en-GB" b="1" i="1" dirty="0"/>
              <a:t>Crest Nicholson Residential (South) Ltd v McAllister [2004]</a:t>
            </a:r>
            <a:endParaRPr lang="en-GB" dirty="0"/>
          </a:p>
          <a:p>
            <a:r>
              <a:rPr lang="en-GB" b="1" i="1" dirty="0"/>
              <a:t>Elliston v Reacher [1908]</a:t>
            </a:r>
            <a:endParaRPr lang="en-GB" dirty="0"/>
          </a:p>
          <a:p>
            <a:r>
              <a:rPr lang="en-GB" b="1" i="1" dirty="0"/>
              <a:t>Davies v Jones [2009]</a:t>
            </a:r>
            <a:endParaRPr lang="en-GB" dirty="0"/>
          </a:p>
          <a:p>
            <a:r>
              <a:rPr lang="en-GB" b="1" i="1" dirty="0" err="1"/>
              <a:t>Birdlip</a:t>
            </a:r>
            <a:r>
              <a:rPr lang="en-GB" b="1" i="1" dirty="0"/>
              <a:t> v Hunter [2016]</a:t>
            </a:r>
            <a:endParaRPr lang="en-GB" dirty="0"/>
          </a:p>
          <a:p>
            <a:r>
              <a:rPr lang="en-GB" b="1" i="1" dirty="0"/>
              <a:t>The Alexander Devine Children’s Cancer Trust v Millgate Developments Ltd [2020]</a:t>
            </a:r>
            <a:endParaRPr lang="en-GB" dirty="0"/>
          </a:p>
          <a:p>
            <a:endParaRPr lang="en-US" dirty="0"/>
          </a:p>
        </p:txBody>
      </p:sp>
      <p:pic>
        <p:nvPicPr>
          <p:cNvPr id="4" name="Audio 3">
            <a:hlinkClick r:id="" action="ppaction://media"/>
            <a:extLst>
              <a:ext uri="{FF2B5EF4-FFF2-40B4-BE49-F238E27FC236}">
                <a16:creationId xmlns:a16="http://schemas.microsoft.com/office/drawing/2014/main" id="{555A0A93-6A42-4A30-ABBE-A282832C2CB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00005981"/>
      </p:ext>
    </p:extLst>
  </p:cSld>
  <p:clrMapOvr>
    <a:masterClrMapping/>
  </p:clrMapOvr>
  <mc:AlternateContent xmlns:mc="http://schemas.openxmlformats.org/markup-compatibility/2006">
    <mc:Choice xmlns:p14="http://schemas.microsoft.com/office/powerpoint/2010/main" Requires="p14">
      <p:transition spd="slow" p14:dur="2000" advTm="19607"/>
    </mc:Choice>
    <mc:Fallback>
      <p:transition spd="slow" advTm="19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5E789-879A-464B-A456-8A477A5B96CE}"/>
              </a:ext>
            </a:extLst>
          </p:cNvPr>
          <p:cNvSpPr>
            <a:spLocks noGrp="1"/>
          </p:cNvSpPr>
          <p:nvPr>
            <p:ph type="title"/>
          </p:nvPr>
        </p:nvSpPr>
        <p:spPr/>
        <p:txBody>
          <a:bodyPr/>
          <a:lstStyle/>
          <a:p>
            <a:r>
              <a:rPr lang="en-US" dirty="0"/>
              <a:t>Terminology</a:t>
            </a:r>
          </a:p>
        </p:txBody>
      </p:sp>
      <p:sp>
        <p:nvSpPr>
          <p:cNvPr id="3" name="Content Placeholder 2">
            <a:extLst>
              <a:ext uri="{FF2B5EF4-FFF2-40B4-BE49-F238E27FC236}">
                <a16:creationId xmlns:a16="http://schemas.microsoft.com/office/drawing/2014/main" id="{06DD0343-E7DB-5C44-8295-C4E0419AFC97}"/>
              </a:ext>
            </a:extLst>
          </p:cNvPr>
          <p:cNvSpPr>
            <a:spLocks noGrp="1"/>
          </p:cNvSpPr>
          <p:nvPr>
            <p:ph idx="1"/>
          </p:nvPr>
        </p:nvSpPr>
        <p:spPr/>
        <p:txBody>
          <a:bodyPr>
            <a:normAutofit fontScale="92500" lnSpcReduction="10000"/>
          </a:bodyPr>
          <a:lstStyle/>
          <a:p>
            <a:r>
              <a:rPr lang="en-US" dirty="0"/>
              <a:t>Covenantor – person whose land is bound by the obligation (servient landowner)</a:t>
            </a:r>
          </a:p>
          <a:p>
            <a:r>
              <a:rPr lang="en-US" dirty="0"/>
              <a:t>Covenantee – person whose land has the benefit of the obligation (dominant landowner)</a:t>
            </a:r>
          </a:p>
          <a:p>
            <a:r>
              <a:rPr lang="en-US" dirty="0"/>
              <a:t>Dominant land – land capable of benefitting from the covenant</a:t>
            </a:r>
          </a:p>
          <a:p>
            <a:r>
              <a:rPr lang="en-US" dirty="0"/>
              <a:t>Servient land – land capable of taking the burden of the covenant</a:t>
            </a:r>
          </a:p>
          <a:p>
            <a:r>
              <a:rPr lang="en-US" dirty="0"/>
              <a:t>Positive covenant – to do something or spend money on something on land</a:t>
            </a:r>
            <a:br>
              <a:rPr lang="en-US" dirty="0"/>
            </a:br>
            <a:r>
              <a:rPr lang="en-US" dirty="0"/>
              <a:t>Restrictive covenant – to refrain from doing something on the land</a:t>
            </a:r>
          </a:p>
        </p:txBody>
      </p:sp>
      <p:pic>
        <p:nvPicPr>
          <p:cNvPr id="4" name="Audio 3">
            <a:hlinkClick r:id="" action="ppaction://media"/>
            <a:extLst>
              <a:ext uri="{FF2B5EF4-FFF2-40B4-BE49-F238E27FC236}">
                <a16:creationId xmlns:a16="http://schemas.microsoft.com/office/drawing/2014/main" id="{B8BAA466-01F4-40B6-87F6-C9345BB877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84342770"/>
      </p:ext>
    </p:extLst>
  </p:cSld>
  <p:clrMapOvr>
    <a:masterClrMapping/>
  </p:clrMapOvr>
  <mc:AlternateContent xmlns:mc="http://schemas.openxmlformats.org/markup-compatibility/2006">
    <mc:Choice xmlns:p14="http://schemas.microsoft.com/office/powerpoint/2010/main" Requires="p14">
      <p:transition spd="slow" p14:dur="2000" advTm="40482"/>
    </mc:Choice>
    <mc:Fallback>
      <p:transition spd="slow" advTm="40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2FE36-90E9-1E44-88DF-8E6345778E03}"/>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38E1EA88-A690-1F4E-909C-5DF3D6DC6E6F}"/>
              </a:ext>
            </a:extLst>
          </p:cNvPr>
          <p:cNvSpPr>
            <a:spLocks noGrp="1"/>
          </p:cNvSpPr>
          <p:nvPr>
            <p:ph idx="1"/>
          </p:nvPr>
        </p:nvSpPr>
        <p:spPr/>
        <p:txBody>
          <a:bodyPr>
            <a:normAutofit fontScale="85000" lnSpcReduction="10000"/>
          </a:bodyPr>
          <a:lstStyle/>
          <a:p>
            <a:r>
              <a:rPr lang="en-GB" dirty="0"/>
              <a:t>In its broadest sense, a covenant is a promise to do or not to do something. </a:t>
            </a:r>
          </a:p>
          <a:p>
            <a:r>
              <a:rPr lang="en-GB" dirty="0"/>
              <a:t>We will see that covenants are an important way to control land use. </a:t>
            </a:r>
          </a:p>
          <a:p>
            <a:r>
              <a:rPr lang="en-GB" dirty="0"/>
              <a:t>A property lawyer must ensure that they establish whether any covenants affect the land that a client is buying. If there is a covenant which prevents the buyer from doing what they want to do at the property, this could result in the buyer withdrawing from the transaction.</a:t>
            </a:r>
          </a:p>
          <a:p>
            <a:r>
              <a:rPr lang="en-GB" dirty="0"/>
              <a:t>Covenants are also contained in leases but in this session we will focus on freehold covenants.</a:t>
            </a:r>
          </a:p>
          <a:p>
            <a:endParaRPr lang="en-US" dirty="0"/>
          </a:p>
        </p:txBody>
      </p:sp>
      <p:pic>
        <p:nvPicPr>
          <p:cNvPr id="4" name="Audio 3">
            <a:hlinkClick r:id="" action="ppaction://media"/>
            <a:extLst>
              <a:ext uri="{FF2B5EF4-FFF2-40B4-BE49-F238E27FC236}">
                <a16:creationId xmlns:a16="http://schemas.microsoft.com/office/drawing/2014/main" id="{11AD9F0A-320A-4025-B099-68FFBB8F28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04839026"/>
      </p:ext>
    </p:extLst>
  </p:cSld>
  <p:clrMapOvr>
    <a:masterClrMapping/>
  </p:clrMapOvr>
  <mc:AlternateContent xmlns:mc="http://schemas.openxmlformats.org/markup-compatibility/2006">
    <mc:Choice xmlns:p14="http://schemas.microsoft.com/office/powerpoint/2010/main" Requires="p14">
      <p:transition spd="slow" p14:dur="2000" advTm="66907"/>
    </mc:Choice>
    <mc:Fallback>
      <p:transition spd="slow" advTm="669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4D469-E1DC-CA4B-8FC0-539037D5BA2B}"/>
              </a:ext>
            </a:extLst>
          </p:cNvPr>
          <p:cNvSpPr>
            <a:spLocks noGrp="1"/>
          </p:cNvSpPr>
          <p:nvPr>
            <p:ph type="title"/>
          </p:nvPr>
        </p:nvSpPr>
        <p:spPr/>
        <p:txBody>
          <a:bodyPr/>
          <a:lstStyle/>
          <a:p>
            <a:r>
              <a:rPr lang="en-US" dirty="0"/>
              <a:t>What is a Covenant?</a:t>
            </a:r>
          </a:p>
        </p:txBody>
      </p:sp>
      <p:sp>
        <p:nvSpPr>
          <p:cNvPr id="3" name="Content Placeholder 2">
            <a:extLst>
              <a:ext uri="{FF2B5EF4-FFF2-40B4-BE49-F238E27FC236}">
                <a16:creationId xmlns:a16="http://schemas.microsoft.com/office/drawing/2014/main" id="{76C3F0C4-1860-D743-A04E-932E1431BA6E}"/>
              </a:ext>
            </a:extLst>
          </p:cNvPr>
          <p:cNvSpPr>
            <a:spLocks noGrp="1"/>
          </p:cNvSpPr>
          <p:nvPr>
            <p:ph idx="1"/>
          </p:nvPr>
        </p:nvSpPr>
        <p:spPr/>
        <p:txBody>
          <a:bodyPr>
            <a:normAutofit fontScale="77500" lnSpcReduction="20000"/>
          </a:bodyPr>
          <a:lstStyle/>
          <a:p>
            <a:r>
              <a:rPr lang="en-US" dirty="0"/>
              <a:t>Covenants are a way in which landowners attempt to control the use of land. </a:t>
            </a:r>
          </a:p>
          <a:p>
            <a:r>
              <a:rPr lang="en-US" dirty="0"/>
              <a:t>A covenant is an agreement or a promise within a deed. </a:t>
            </a:r>
          </a:p>
          <a:p>
            <a:r>
              <a:rPr lang="en-US" dirty="0"/>
              <a:t>The covenantor promises the covenantee that they will do, or refrain from doing, certain things on the land. </a:t>
            </a:r>
          </a:p>
          <a:p>
            <a:r>
              <a:rPr lang="en-US" dirty="0"/>
              <a:t>Covenants are very useful because they can regulate relationships between owners of </a:t>
            </a:r>
            <a:r>
              <a:rPr lang="en-US" dirty="0" err="1"/>
              <a:t>neighbouring</a:t>
            </a:r>
            <a:r>
              <a:rPr lang="en-US" dirty="0"/>
              <a:t> land and, with the ability to bind successors in title, the value of land is maintained or increased. </a:t>
            </a:r>
          </a:p>
          <a:p>
            <a:r>
              <a:rPr lang="en-US" dirty="0"/>
              <a:t>Covenants can also ensure that land is used efficiently.</a:t>
            </a:r>
          </a:p>
          <a:p>
            <a:r>
              <a:rPr lang="en-US" dirty="0"/>
              <a:t>Public planning permission deals with larger developments rather than with the detail of smaller developments. Covenants can be used as a form of private planning control to regulate these smaller developments of land.</a:t>
            </a:r>
          </a:p>
        </p:txBody>
      </p:sp>
      <p:pic>
        <p:nvPicPr>
          <p:cNvPr id="4" name="Audio 3">
            <a:hlinkClick r:id="" action="ppaction://media"/>
            <a:extLst>
              <a:ext uri="{FF2B5EF4-FFF2-40B4-BE49-F238E27FC236}">
                <a16:creationId xmlns:a16="http://schemas.microsoft.com/office/drawing/2014/main" id="{E45772E9-5F73-4469-8B22-52D87DE925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45622139"/>
      </p:ext>
    </p:extLst>
  </p:cSld>
  <p:clrMapOvr>
    <a:masterClrMapping/>
  </p:clrMapOvr>
  <mc:AlternateContent xmlns:mc="http://schemas.openxmlformats.org/markup-compatibility/2006">
    <mc:Choice xmlns:p14="http://schemas.microsoft.com/office/powerpoint/2010/main" Requires="p14">
      <p:transition spd="slow" p14:dur="2000" advTm="67580"/>
    </mc:Choice>
    <mc:Fallback>
      <p:transition spd="slow" advTm="675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F9177-D8A6-D64D-AFA1-2A1789C601CE}"/>
              </a:ext>
            </a:extLst>
          </p:cNvPr>
          <p:cNvSpPr>
            <a:spLocks noGrp="1"/>
          </p:cNvSpPr>
          <p:nvPr>
            <p:ph type="title"/>
          </p:nvPr>
        </p:nvSpPr>
        <p:spPr/>
        <p:txBody>
          <a:bodyPr/>
          <a:lstStyle/>
          <a:p>
            <a:r>
              <a:rPr lang="en-US" dirty="0"/>
              <a:t>Example</a:t>
            </a:r>
          </a:p>
        </p:txBody>
      </p:sp>
      <p:sp>
        <p:nvSpPr>
          <p:cNvPr id="3" name="Content Placeholder 2">
            <a:extLst>
              <a:ext uri="{FF2B5EF4-FFF2-40B4-BE49-F238E27FC236}">
                <a16:creationId xmlns:a16="http://schemas.microsoft.com/office/drawing/2014/main" id="{E9726B84-7489-4146-9911-27859EC5E263}"/>
              </a:ext>
            </a:extLst>
          </p:cNvPr>
          <p:cNvSpPr>
            <a:spLocks noGrp="1"/>
          </p:cNvSpPr>
          <p:nvPr>
            <p:ph idx="1"/>
          </p:nvPr>
        </p:nvSpPr>
        <p:spPr/>
        <p:txBody>
          <a:bodyPr>
            <a:normAutofit fontScale="70000" lnSpcReduction="20000"/>
          </a:bodyPr>
          <a:lstStyle/>
          <a:p>
            <a:r>
              <a:rPr lang="en-GB" dirty="0"/>
              <a:t>The example the next slide shows where the owner of </a:t>
            </a:r>
            <a:r>
              <a:rPr lang="en-GB" dirty="0" err="1"/>
              <a:t>Blackacre</a:t>
            </a:r>
            <a:r>
              <a:rPr lang="en-GB" dirty="0"/>
              <a:t> sells off that part of </a:t>
            </a:r>
            <a:r>
              <a:rPr lang="en-GB" dirty="0" err="1"/>
              <a:t>Blackacre</a:t>
            </a:r>
            <a:r>
              <a:rPr lang="en-GB" dirty="0"/>
              <a:t> called </a:t>
            </a:r>
            <a:r>
              <a:rPr lang="en-GB" dirty="0" err="1"/>
              <a:t>Whiteacre</a:t>
            </a:r>
            <a:r>
              <a:rPr lang="en-GB" dirty="0"/>
              <a:t>. The buyer of </a:t>
            </a:r>
            <a:r>
              <a:rPr lang="en-GB" dirty="0" err="1"/>
              <a:t>Whiteacre</a:t>
            </a:r>
            <a:r>
              <a:rPr lang="en-GB" dirty="0"/>
              <a:t> covenants with the owner of </a:t>
            </a:r>
            <a:r>
              <a:rPr lang="en-GB" dirty="0" err="1"/>
              <a:t>Blackacre</a:t>
            </a:r>
            <a:r>
              <a:rPr lang="en-GB" dirty="0"/>
              <a:t> that they, the buyer of </a:t>
            </a:r>
            <a:r>
              <a:rPr lang="en-GB" dirty="0" err="1"/>
              <a:t>Whiteacre</a:t>
            </a:r>
            <a:r>
              <a:rPr lang="en-GB" dirty="0"/>
              <a:t>, will not build more than one house on </a:t>
            </a:r>
            <a:r>
              <a:rPr lang="en-GB" dirty="0" err="1"/>
              <a:t>Whiteacre’s</a:t>
            </a:r>
            <a:r>
              <a:rPr lang="en-GB" dirty="0"/>
              <a:t> plot of land. Between the covenantor (the person who bears the burden of the promise, the owner of </a:t>
            </a:r>
            <a:r>
              <a:rPr lang="en-GB" dirty="0" err="1"/>
              <a:t>Whiteacre</a:t>
            </a:r>
            <a:r>
              <a:rPr lang="en-GB" dirty="0"/>
              <a:t> in our example) and the covenantee (the person who gains the benefit of the promise, the owner of </a:t>
            </a:r>
            <a:r>
              <a:rPr lang="en-GB" dirty="0" err="1"/>
              <a:t>Blackacre</a:t>
            </a:r>
            <a:r>
              <a:rPr lang="en-GB" dirty="0"/>
              <a:t> in our example), there is no problem of enforcing the covenant, because of privity of contract. </a:t>
            </a:r>
          </a:p>
          <a:p>
            <a:r>
              <a:rPr lang="en-GB" dirty="0"/>
              <a:t>What happens, though, when the covenantor and covenantee dispose of their interests and the benefitted and burdened lands change hands? </a:t>
            </a:r>
          </a:p>
          <a:p>
            <a:r>
              <a:rPr lang="en-GB" dirty="0"/>
              <a:t>Can the benefit of the covenant be enjoyed by, and the burden imposed upon, successors in title (subsequent owners)? That is, do the benefit and burden of the covenant “run” with the land?</a:t>
            </a:r>
            <a:endParaRPr lang="en-US" dirty="0"/>
          </a:p>
        </p:txBody>
      </p:sp>
      <p:pic>
        <p:nvPicPr>
          <p:cNvPr id="4" name="Audio 3">
            <a:hlinkClick r:id="" action="ppaction://media"/>
            <a:extLst>
              <a:ext uri="{FF2B5EF4-FFF2-40B4-BE49-F238E27FC236}">
                <a16:creationId xmlns:a16="http://schemas.microsoft.com/office/drawing/2014/main" id="{D039811D-A298-4265-9040-49C8E02EACC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70789987"/>
      </p:ext>
    </p:extLst>
  </p:cSld>
  <p:clrMapOvr>
    <a:masterClrMapping/>
  </p:clrMapOvr>
  <mc:AlternateContent xmlns:mc="http://schemas.openxmlformats.org/markup-compatibility/2006">
    <mc:Choice xmlns:p14="http://schemas.microsoft.com/office/powerpoint/2010/main" Requires="p14">
      <p:transition spd="slow" p14:dur="2000" advTm="81651"/>
    </mc:Choice>
    <mc:Fallback>
      <p:transition spd="slow" advTm="81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0B745-A305-054C-BA7C-53B4E7D29A4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C53047E-1814-EC4C-A8D7-98640BB72FAF}"/>
              </a:ext>
            </a:extLst>
          </p:cNvPr>
          <p:cNvSpPr>
            <a:spLocks noGrp="1"/>
          </p:cNvSpPr>
          <p:nvPr>
            <p:ph idx="1"/>
          </p:nvPr>
        </p:nvSpPr>
        <p:spPr/>
        <p:txBody>
          <a:bodyPr/>
          <a:lstStyle/>
          <a:p>
            <a:endParaRPr lang="en-US" dirty="0"/>
          </a:p>
        </p:txBody>
      </p:sp>
      <p:pic>
        <p:nvPicPr>
          <p:cNvPr id="4" name="Picture 3">
            <a:extLst>
              <a:ext uri="{FF2B5EF4-FFF2-40B4-BE49-F238E27FC236}">
                <a16:creationId xmlns:a16="http://schemas.microsoft.com/office/drawing/2014/main" id="{8B75B763-A0B4-A949-9E75-15CF9A652169}"/>
              </a:ext>
            </a:extLst>
          </p:cNvPr>
          <p:cNvPicPr>
            <a:picLocks noChangeAspect="1"/>
          </p:cNvPicPr>
          <p:nvPr/>
        </p:nvPicPr>
        <p:blipFill>
          <a:blip r:embed="rId4"/>
          <a:stretch>
            <a:fillRect/>
          </a:stretch>
        </p:blipFill>
        <p:spPr>
          <a:xfrm>
            <a:off x="2360141" y="963827"/>
            <a:ext cx="7574691" cy="4534930"/>
          </a:xfrm>
          <a:prstGeom prst="rect">
            <a:avLst/>
          </a:prstGeom>
        </p:spPr>
      </p:pic>
      <p:pic>
        <p:nvPicPr>
          <p:cNvPr id="5" name="Audio 4">
            <a:hlinkClick r:id="" action="ppaction://media"/>
            <a:extLst>
              <a:ext uri="{FF2B5EF4-FFF2-40B4-BE49-F238E27FC236}">
                <a16:creationId xmlns:a16="http://schemas.microsoft.com/office/drawing/2014/main" id="{1CEBED37-743A-4BE2-994D-9A9AF412E2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75687286"/>
      </p:ext>
    </p:extLst>
  </p:cSld>
  <p:clrMapOvr>
    <a:masterClrMapping/>
  </p:clrMapOvr>
  <mc:AlternateContent xmlns:mc="http://schemas.openxmlformats.org/markup-compatibility/2006">
    <mc:Choice xmlns:p14="http://schemas.microsoft.com/office/powerpoint/2010/main" Requires="p14">
      <p:transition spd="slow" p14:dur="2000" advTm="14568"/>
    </mc:Choice>
    <mc:Fallback>
      <p:transition spd="slow" advTm="14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BA989-F6F8-9C40-9785-D4B47E5BACFC}"/>
              </a:ext>
            </a:extLst>
          </p:cNvPr>
          <p:cNvSpPr>
            <a:spLocks noGrp="1"/>
          </p:cNvSpPr>
          <p:nvPr>
            <p:ph type="title"/>
          </p:nvPr>
        </p:nvSpPr>
        <p:spPr/>
        <p:txBody>
          <a:bodyPr/>
          <a:lstStyle/>
          <a:p>
            <a:r>
              <a:rPr lang="en-US" dirty="0"/>
              <a:t>Positive or Negative? </a:t>
            </a:r>
          </a:p>
        </p:txBody>
      </p:sp>
      <p:sp>
        <p:nvSpPr>
          <p:cNvPr id="3" name="Content Placeholder 2">
            <a:extLst>
              <a:ext uri="{FF2B5EF4-FFF2-40B4-BE49-F238E27FC236}">
                <a16:creationId xmlns:a16="http://schemas.microsoft.com/office/drawing/2014/main" id="{554A13E6-ABA1-6040-9541-BA98529DFAAC}"/>
              </a:ext>
            </a:extLst>
          </p:cNvPr>
          <p:cNvSpPr>
            <a:spLocks noGrp="1"/>
          </p:cNvSpPr>
          <p:nvPr>
            <p:ph idx="1"/>
          </p:nvPr>
        </p:nvSpPr>
        <p:spPr/>
        <p:txBody>
          <a:bodyPr>
            <a:normAutofit fontScale="70000" lnSpcReduction="20000"/>
          </a:bodyPr>
          <a:lstStyle/>
          <a:p>
            <a:r>
              <a:rPr lang="en-GB" dirty="0"/>
              <a:t>Covenants can be restrictive or positive. </a:t>
            </a:r>
          </a:p>
          <a:p>
            <a:r>
              <a:rPr lang="en-GB" dirty="0"/>
              <a:t>Positive covenants impose on the covenantor an obligation to perform some specified act, or activity, in relation to a specified plot of land. Positive covenants tell the covenantor what they must do, though they may be so worded as to read – at first glance – like a negative obligation. For example, a covenant not to allow a party wall to fall into disrepair is, in fact, a positive covenant to keep it in repair.</a:t>
            </a:r>
          </a:p>
          <a:p>
            <a:r>
              <a:rPr lang="en-GB" dirty="0"/>
              <a:t>Restrictive covenants, on the other hand, restrict the use of the covenantor’s land. In other words, they tell them what they must </a:t>
            </a:r>
            <a:r>
              <a:rPr lang="en-GB" b="1" dirty="0"/>
              <a:t>not</a:t>
            </a:r>
            <a:r>
              <a:rPr lang="en-GB" dirty="0"/>
              <a:t> do. A covenant not to use land for any trade or business purposes is a restrictive covenant. Restrictive covenants are used to maintain the character of a property. A common covenant employed in “open plan” developments is that the covenantor shall not erect any boundary wall or fence which is more than one foot high.</a:t>
            </a:r>
          </a:p>
          <a:p>
            <a:endParaRPr lang="en-US" dirty="0"/>
          </a:p>
        </p:txBody>
      </p:sp>
      <p:pic>
        <p:nvPicPr>
          <p:cNvPr id="4" name="Audio 3">
            <a:hlinkClick r:id="" action="ppaction://media"/>
            <a:extLst>
              <a:ext uri="{FF2B5EF4-FFF2-40B4-BE49-F238E27FC236}">
                <a16:creationId xmlns:a16="http://schemas.microsoft.com/office/drawing/2014/main" id="{3B1DE266-5327-4CE8-973C-C8054C29AD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43702090"/>
      </p:ext>
    </p:extLst>
  </p:cSld>
  <p:clrMapOvr>
    <a:masterClrMapping/>
  </p:clrMapOvr>
  <mc:AlternateContent xmlns:mc="http://schemas.openxmlformats.org/markup-compatibility/2006">
    <mc:Choice xmlns:p14="http://schemas.microsoft.com/office/powerpoint/2010/main" Requires="p14">
      <p:transition spd="slow" p14:dur="2000" advTm="86829"/>
    </mc:Choice>
    <mc:Fallback>
      <p:transition spd="slow" advTm="86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A0012-D25A-0A47-8DC1-452545F8CAE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B5953F9-CF19-1A44-82B6-ECB55ED7239C}"/>
              </a:ext>
            </a:extLst>
          </p:cNvPr>
          <p:cNvSpPr>
            <a:spLocks noGrp="1"/>
          </p:cNvSpPr>
          <p:nvPr>
            <p:ph idx="1"/>
          </p:nvPr>
        </p:nvSpPr>
        <p:spPr/>
        <p:txBody>
          <a:bodyPr>
            <a:normAutofit fontScale="62500" lnSpcReduction="20000"/>
          </a:bodyPr>
          <a:lstStyle/>
          <a:p>
            <a:r>
              <a:rPr lang="en-GB" dirty="0"/>
              <a:t>Restrictive covenants can be compared to easements. Unlike easements, restrictive covenants can never be legal, and exist in equity only. If a covenant is breached, the question arises as to the remedies that are available. In cases where the injury to the claimant is small, an award of damages may be considered sufficient, although it will not actually stop the breach of the covenant. It is for this reason that the court may award an injunction because this will stop the breach of the covenant, which is what the claimant would almost certainly want.</a:t>
            </a:r>
          </a:p>
          <a:p>
            <a:r>
              <a:rPr lang="en-GB" dirty="0"/>
              <a:t>In the previous example, if the owner of </a:t>
            </a:r>
            <a:r>
              <a:rPr lang="en-GB" dirty="0" err="1"/>
              <a:t>Whiteacre</a:t>
            </a:r>
            <a:r>
              <a:rPr lang="en-GB" dirty="0"/>
              <a:t> said that they were going to build a second house on </a:t>
            </a:r>
            <a:r>
              <a:rPr lang="en-GB" dirty="0" err="1"/>
              <a:t>Whiteacre</a:t>
            </a:r>
            <a:r>
              <a:rPr lang="en-GB" dirty="0"/>
              <a:t>, the owner of </a:t>
            </a:r>
            <a:r>
              <a:rPr lang="en-GB" dirty="0" err="1"/>
              <a:t>Blackacre</a:t>
            </a:r>
            <a:r>
              <a:rPr lang="en-GB" dirty="0"/>
              <a:t> would ask for an injunction to stop the building of the second house. Damages would not be an adequate remedy because they would not prevent the second house from being built.</a:t>
            </a:r>
          </a:p>
          <a:p>
            <a:r>
              <a:rPr lang="en-GB" dirty="0"/>
              <a:t>Over the years covenants may become obsolete or no longer relevant. A covenant not to use the premises for commercial purposes may have been appropriate at the time it was made, but, if there has been commercial development in the area since then, an owner of land may wish to ask for modification or discharge of the covenant. The Upper Tribunal (Lands Chamber) has the power to do this.</a:t>
            </a:r>
          </a:p>
          <a:p>
            <a:endParaRPr lang="en-US" dirty="0"/>
          </a:p>
        </p:txBody>
      </p:sp>
      <p:pic>
        <p:nvPicPr>
          <p:cNvPr id="4" name="Audio 3">
            <a:hlinkClick r:id="" action="ppaction://media"/>
            <a:extLst>
              <a:ext uri="{FF2B5EF4-FFF2-40B4-BE49-F238E27FC236}">
                <a16:creationId xmlns:a16="http://schemas.microsoft.com/office/drawing/2014/main" id="{0DCA23D3-6656-45DA-99C4-90639EB1FB8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83080408"/>
      </p:ext>
    </p:extLst>
  </p:cSld>
  <p:clrMapOvr>
    <a:masterClrMapping/>
  </p:clrMapOvr>
  <mc:AlternateContent xmlns:mc="http://schemas.openxmlformats.org/markup-compatibility/2006">
    <mc:Choice xmlns:p14="http://schemas.microsoft.com/office/powerpoint/2010/main" Requires="p14">
      <p:transition spd="slow" p14:dur="2000" advTm="102421"/>
    </mc:Choice>
    <mc:Fallback>
      <p:transition spd="slow" advTm="102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0A593-4502-9D48-904C-553568042FB5}"/>
              </a:ext>
            </a:extLst>
          </p:cNvPr>
          <p:cNvSpPr>
            <a:spLocks noGrp="1"/>
          </p:cNvSpPr>
          <p:nvPr>
            <p:ph type="title"/>
          </p:nvPr>
        </p:nvSpPr>
        <p:spPr/>
        <p:txBody>
          <a:bodyPr/>
          <a:lstStyle/>
          <a:p>
            <a:r>
              <a:rPr lang="en-US" dirty="0"/>
              <a:t>Where are covenants found? </a:t>
            </a:r>
          </a:p>
        </p:txBody>
      </p:sp>
      <p:sp>
        <p:nvSpPr>
          <p:cNvPr id="3" name="Content Placeholder 2">
            <a:extLst>
              <a:ext uri="{FF2B5EF4-FFF2-40B4-BE49-F238E27FC236}">
                <a16:creationId xmlns:a16="http://schemas.microsoft.com/office/drawing/2014/main" id="{F4DBC30A-9224-BB45-8D8E-1EE59D9F1E42}"/>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E0C3A59C-5A81-AE47-9940-79A9E5EB7122}"/>
              </a:ext>
            </a:extLst>
          </p:cNvPr>
          <p:cNvPicPr>
            <a:picLocks noChangeAspect="1"/>
          </p:cNvPicPr>
          <p:nvPr/>
        </p:nvPicPr>
        <p:blipFill>
          <a:blip r:embed="rId4"/>
          <a:stretch>
            <a:fillRect/>
          </a:stretch>
        </p:blipFill>
        <p:spPr>
          <a:xfrm>
            <a:off x="3103606" y="2119184"/>
            <a:ext cx="5638800" cy="3657600"/>
          </a:xfrm>
          <a:prstGeom prst="rect">
            <a:avLst/>
          </a:prstGeom>
        </p:spPr>
      </p:pic>
      <p:pic>
        <p:nvPicPr>
          <p:cNvPr id="5" name="Audio 4">
            <a:hlinkClick r:id="" action="ppaction://media"/>
            <a:extLst>
              <a:ext uri="{FF2B5EF4-FFF2-40B4-BE49-F238E27FC236}">
                <a16:creationId xmlns:a16="http://schemas.microsoft.com/office/drawing/2014/main" id="{A5AD8AFE-1D21-47F3-B07E-B425BB4E45D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83752849"/>
      </p:ext>
    </p:extLst>
  </p:cSld>
  <p:clrMapOvr>
    <a:masterClrMapping/>
  </p:clrMapOvr>
  <mc:AlternateContent xmlns:mc="http://schemas.openxmlformats.org/markup-compatibility/2006">
    <mc:Choice xmlns:p14="http://schemas.microsoft.com/office/powerpoint/2010/main" Requires="p14">
      <p:transition spd="slow" p14:dur="2000" advTm="83685"/>
    </mc:Choice>
    <mc:Fallback>
      <p:transition spd="slow" advTm="83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878AA-FE7F-B545-AAAF-3C5C1654A48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0D8B943-5E2A-6A4F-A31F-EE59458A216D}"/>
              </a:ext>
            </a:extLst>
          </p:cNvPr>
          <p:cNvSpPr>
            <a:spLocks noGrp="1"/>
          </p:cNvSpPr>
          <p:nvPr>
            <p:ph idx="1"/>
          </p:nvPr>
        </p:nvSpPr>
        <p:spPr/>
        <p:txBody>
          <a:bodyPr/>
          <a:lstStyle/>
          <a:p>
            <a:r>
              <a:rPr lang="en-GB" dirty="0"/>
              <a:t>We are generally concerned in conveyancing to know whether the benefit and burden of a covenant can pass when land is sold. We are interested to know whether they “run with the land”.</a:t>
            </a:r>
          </a:p>
          <a:p>
            <a:r>
              <a:rPr lang="en-GB" dirty="0"/>
              <a:t>But it is also possible to have personal covenants. These are not intended to run with the land and simply bind the parties who have made the promises to each other. They are only enforceable against the person entering the covenant.</a:t>
            </a:r>
          </a:p>
          <a:p>
            <a:endParaRPr lang="en-US" dirty="0"/>
          </a:p>
        </p:txBody>
      </p:sp>
      <p:pic>
        <p:nvPicPr>
          <p:cNvPr id="4" name="Audio 3">
            <a:hlinkClick r:id="" action="ppaction://media"/>
            <a:extLst>
              <a:ext uri="{FF2B5EF4-FFF2-40B4-BE49-F238E27FC236}">
                <a16:creationId xmlns:a16="http://schemas.microsoft.com/office/drawing/2014/main" id="{16D159D5-F181-418A-BD5F-9D961728E1E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26972033"/>
      </p:ext>
    </p:extLst>
  </p:cSld>
  <p:clrMapOvr>
    <a:masterClrMapping/>
  </p:clrMapOvr>
  <mc:AlternateContent xmlns:mc="http://schemas.openxmlformats.org/markup-compatibility/2006">
    <mc:Choice xmlns:p14="http://schemas.microsoft.com/office/powerpoint/2010/main" Requires="p14">
      <p:transition spd="slow" p14:dur="2000" advTm="34770"/>
    </mc:Choice>
    <mc:Fallback>
      <p:transition spd="slow" advTm="34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917D-8E96-7A4E-80BB-E07615180248}"/>
              </a:ext>
            </a:extLst>
          </p:cNvPr>
          <p:cNvSpPr>
            <a:spLocks noGrp="1"/>
          </p:cNvSpPr>
          <p:nvPr>
            <p:ph type="title"/>
          </p:nvPr>
        </p:nvSpPr>
        <p:spPr/>
        <p:txBody>
          <a:bodyPr/>
          <a:lstStyle/>
          <a:p>
            <a:r>
              <a:rPr lang="en-US" dirty="0"/>
              <a:t>Who can enforce covenants?</a:t>
            </a:r>
          </a:p>
        </p:txBody>
      </p:sp>
      <p:sp>
        <p:nvSpPr>
          <p:cNvPr id="3" name="Content Placeholder 2">
            <a:extLst>
              <a:ext uri="{FF2B5EF4-FFF2-40B4-BE49-F238E27FC236}">
                <a16:creationId xmlns:a16="http://schemas.microsoft.com/office/drawing/2014/main" id="{CE6DF26E-067E-D24D-A199-5D85939A789E}"/>
              </a:ext>
            </a:extLst>
          </p:cNvPr>
          <p:cNvSpPr>
            <a:spLocks noGrp="1"/>
          </p:cNvSpPr>
          <p:nvPr>
            <p:ph idx="1"/>
          </p:nvPr>
        </p:nvSpPr>
        <p:spPr/>
        <p:txBody>
          <a:bodyPr>
            <a:normAutofit fontScale="92500" lnSpcReduction="20000"/>
          </a:bodyPr>
          <a:lstStyle/>
          <a:p>
            <a:r>
              <a:rPr lang="en-GB" dirty="0"/>
              <a:t>There is no problem between the original parties because there is privity of contract.</a:t>
            </a:r>
          </a:p>
          <a:p>
            <a:r>
              <a:rPr lang="en-GB" dirty="0"/>
              <a:t>The covenantee can sue the covenantor for breach of the contract and claim damages, specific performance or an injunction.</a:t>
            </a:r>
          </a:p>
          <a:p>
            <a:r>
              <a:rPr lang="en-GB" dirty="0"/>
              <a:t>If the covenantee sells their interest in the land, they can still sue the covenantor upon their promise, but, of course, they will not have suffered any “loss”. The loss is being suffered by the present owner of the benefitted land (the successor in title to </a:t>
            </a:r>
            <a:r>
              <a:rPr lang="en-GB" dirty="0" err="1"/>
              <a:t>Blackacre</a:t>
            </a:r>
            <a:r>
              <a:rPr lang="en-GB" dirty="0"/>
              <a:t> in the diagram above). As such, the covenantee would be entitled to nominal damages only.</a:t>
            </a:r>
          </a:p>
          <a:p>
            <a:endParaRPr lang="en-US" dirty="0"/>
          </a:p>
        </p:txBody>
      </p:sp>
      <p:pic>
        <p:nvPicPr>
          <p:cNvPr id="4" name="Audio 3">
            <a:hlinkClick r:id="" action="ppaction://media"/>
            <a:extLst>
              <a:ext uri="{FF2B5EF4-FFF2-40B4-BE49-F238E27FC236}">
                <a16:creationId xmlns:a16="http://schemas.microsoft.com/office/drawing/2014/main" id="{8CC0DDF6-F6BE-4EB5-A5C9-B0C61FA1FC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7588140"/>
      </p:ext>
    </p:extLst>
  </p:cSld>
  <p:clrMapOvr>
    <a:masterClrMapping/>
  </p:clrMapOvr>
  <mc:AlternateContent xmlns:mc="http://schemas.openxmlformats.org/markup-compatibility/2006">
    <mc:Choice xmlns:p14="http://schemas.microsoft.com/office/powerpoint/2010/main" Requires="p14">
      <p:transition spd="slow" p14:dur="2000" advTm="50653"/>
    </mc:Choice>
    <mc:Fallback>
      <p:transition spd="slow" advTm="506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5FC1E-9EE2-354D-8FBD-9A267C54058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A198943-1426-1F46-A4DF-B4779D423683}"/>
              </a:ext>
            </a:extLst>
          </p:cNvPr>
          <p:cNvSpPr>
            <a:spLocks noGrp="1"/>
          </p:cNvSpPr>
          <p:nvPr>
            <p:ph idx="1"/>
          </p:nvPr>
        </p:nvSpPr>
        <p:spPr/>
        <p:txBody>
          <a:bodyPr>
            <a:normAutofit fontScale="92500" lnSpcReduction="10000"/>
          </a:bodyPr>
          <a:lstStyle/>
          <a:p>
            <a:r>
              <a:rPr lang="en-GB" dirty="0"/>
              <a:t>The real problem arises when an owner of the benefitted land, who was not a party to the original agreement, wishes to enforce the covenant against the current owner of the burdened land (the current owner of </a:t>
            </a:r>
            <a:r>
              <a:rPr lang="en-GB" dirty="0" err="1"/>
              <a:t>Whiteacre</a:t>
            </a:r>
            <a:r>
              <a:rPr lang="en-GB" dirty="0"/>
              <a:t>), whether this is the covenantor or their successor in title.</a:t>
            </a:r>
          </a:p>
          <a:p>
            <a:r>
              <a:rPr lang="en-GB" b="1" dirty="0"/>
              <a:t>s56(1) Law of Property Act 1925</a:t>
            </a:r>
            <a:r>
              <a:rPr lang="en-GB" dirty="0"/>
              <a:t> (</a:t>
            </a:r>
            <a:r>
              <a:rPr lang="en-GB" b="1" dirty="0"/>
              <a:t>LPA 1925</a:t>
            </a:r>
            <a:r>
              <a:rPr lang="en-GB" dirty="0"/>
              <a:t>) states that a person can take the benefit of a covenant even though they were not a party to it. </a:t>
            </a:r>
            <a:r>
              <a:rPr lang="en-GB" b="1" dirty="0"/>
              <a:t>s56</a:t>
            </a:r>
            <a:r>
              <a:rPr lang="en-GB" dirty="0"/>
              <a:t> can only benefit persons who are in existence and identifiable when the covenant is made, and they were not named expressly as parties to it.</a:t>
            </a:r>
            <a:endParaRPr lang="en-US" dirty="0"/>
          </a:p>
        </p:txBody>
      </p:sp>
      <p:pic>
        <p:nvPicPr>
          <p:cNvPr id="4" name="Audio 3">
            <a:hlinkClick r:id="" action="ppaction://media"/>
            <a:extLst>
              <a:ext uri="{FF2B5EF4-FFF2-40B4-BE49-F238E27FC236}">
                <a16:creationId xmlns:a16="http://schemas.microsoft.com/office/drawing/2014/main" id="{209C7C55-3438-4777-8470-239A0FBCCF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09265853"/>
      </p:ext>
    </p:extLst>
  </p:cSld>
  <p:clrMapOvr>
    <a:masterClrMapping/>
  </p:clrMapOvr>
  <mc:AlternateContent xmlns:mc="http://schemas.openxmlformats.org/markup-compatibility/2006">
    <mc:Choice xmlns:p14="http://schemas.microsoft.com/office/powerpoint/2010/main" Requires="p14">
      <p:transition spd="slow" p14:dur="2000" advTm="47541"/>
    </mc:Choice>
    <mc:Fallback>
      <p:transition spd="slow" advTm="47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73459-1036-E94B-BB6E-77C56C99DE5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CCD89F5-A532-FB45-B0C5-0C633DBC1732}"/>
              </a:ext>
            </a:extLst>
          </p:cNvPr>
          <p:cNvSpPr>
            <a:spLocks noGrp="1"/>
          </p:cNvSpPr>
          <p:nvPr>
            <p:ph idx="1"/>
          </p:nvPr>
        </p:nvSpPr>
        <p:spPr/>
        <p:txBody>
          <a:bodyPr>
            <a:normAutofit fontScale="85000" lnSpcReduction="20000"/>
          </a:bodyPr>
          <a:lstStyle/>
          <a:p>
            <a:r>
              <a:rPr lang="en-GB" dirty="0"/>
              <a:t>So, if you say, “I covenant with the owners for the time being of </a:t>
            </a:r>
            <a:r>
              <a:rPr lang="en-GB" dirty="0" err="1"/>
              <a:t>Redacre</a:t>
            </a:r>
            <a:r>
              <a:rPr lang="en-GB" dirty="0"/>
              <a:t> and </a:t>
            </a:r>
            <a:r>
              <a:rPr lang="en-GB" dirty="0" err="1"/>
              <a:t>Blackacre</a:t>
            </a:r>
            <a:r>
              <a:rPr lang="en-GB" dirty="0"/>
              <a:t>, their heirs and assigns”, this will pass the benefit of the covenant to the owners of </a:t>
            </a:r>
            <a:r>
              <a:rPr lang="en-GB" dirty="0" err="1"/>
              <a:t>Redacre</a:t>
            </a:r>
            <a:r>
              <a:rPr lang="en-GB" dirty="0"/>
              <a:t> and </a:t>
            </a:r>
            <a:r>
              <a:rPr lang="en-GB" dirty="0" err="1"/>
              <a:t>Blackacre</a:t>
            </a:r>
            <a:r>
              <a:rPr lang="en-GB" dirty="0"/>
              <a:t> only as at the date of the covenant – not to their heirs and assigns because they are not existing and identifiable at the date of the covenant. </a:t>
            </a:r>
          </a:p>
          <a:p>
            <a:r>
              <a:rPr lang="en-GB" dirty="0"/>
              <a:t>The covenant, though, must be made “with” them and not just “for” them, so the wording must say, for example, “I covenant </a:t>
            </a:r>
            <a:r>
              <a:rPr lang="en-GB" b="1" dirty="0"/>
              <a:t>with</a:t>
            </a:r>
            <a:r>
              <a:rPr lang="en-GB" dirty="0"/>
              <a:t> Z and </a:t>
            </a:r>
            <a:r>
              <a:rPr lang="en-GB" b="1" dirty="0"/>
              <a:t>with</a:t>
            </a:r>
            <a:r>
              <a:rPr lang="en-GB" dirty="0"/>
              <a:t> the owners for the time being of the lands adjoining”. </a:t>
            </a:r>
          </a:p>
          <a:p>
            <a:r>
              <a:rPr lang="en-GB" dirty="0"/>
              <a:t>The effect is that the people identified are seen as parties to the covenant even though they may not necessarily know that such a covenant has been made!</a:t>
            </a:r>
            <a:endParaRPr lang="en-US" dirty="0"/>
          </a:p>
        </p:txBody>
      </p:sp>
      <p:pic>
        <p:nvPicPr>
          <p:cNvPr id="4" name="Audio 3">
            <a:hlinkClick r:id="" action="ppaction://media"/>
            <a:extLst>
              <a:ext uri="{FF2B5EF4-FFF2-40B4-BE49-F238E27FC236}">
                <a16:creationId xmlns:a16="http://schemas.microsoft.com/office/drawing/2014/main" id="{6B67782B-F957-409F-84BC-0D8249EF3F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570684426"/>
      </p:ext>
    </p:extLst>
  </p:cSld>
  <p:clrMapOvr>
    <a:masterClrMapping/>
  </p:clrMapOvr>
  <mc:AlternateContent xmlns:mc="http://schemas.openxmlformats.org/markup-compatibility/2006">
    <mc:Choice xmlns:p14="http://schemas.microsoft.com/office/powerpoint/2010/main" Requires="p14">
      <p:transition spd="slow" p14:dur="2000" advTm="50397"/>
    </mc:Choice>
    <mc:Fallback>
      <p:transition spd="slow" advTm="503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46834-7A80-194F-B214-1AD32231F6C3}"/>
              </a:ext>
            </a:extLst>
          </p:cNvPr>
          <p:cNvSpPr>
            <a:spLocks noGrp="1"/>
          </p:cNvSpPr>
          <p:nvPr>
            <p:ph type="title"/>
          </p:nvPr>
        </p:nvSpPr>
        <p:spPr/>
        <p:txBody>
          <a:bodyPr/>
          <a:lstStyle/>
          <a:p>
            <a:r>
              <a:rPr lang="en-US" dirty="0"/>
              <a:t>Privity of Contract</a:t>
            </a:r>
          </a:p>
        </p:txBody>
      </p:sp>
      <p:sp>
        <p:nvSpPr>
          <p:cNvPr id="3" name="Content Placeholder 2">
            <a:extLst>
              <a:ext uri="{FF2B5EF4-FFF2-40B4-BE49-F238E27FC236}">
                <a16:creationId xmlns:a16="http://schemas.microsoft.com/office/drawing/2014/main" id="{8763D0B7-1CC5-0D47-AB92-96FCBD33E3A3}"/>
              </a:ext>
            </a:extLst>
          </p:cNvPr>
          <p:cNvSpPr>
            <a:spLocks noGrp="1"/>
          </p:cNvSpPr>
          <p:nvPr>
            <p:ph idx="1"/>
          </p:nvPr>
        </p:nvSpPr>
        <p:spPr/>
        <p:txBody>
          <a:bodyPr>
            <a:normAutofit lnSpcReduction="10000"/>
          </a:bodyPr>
          <a:lstStyle/>
          <a:p>
            <a:r>
              <a:rPr lang="en-GB" dirty="0"/>
              <a:t>The doctrine of privity of contract has now also been relaxed by the </a:t>
            </a:r>
            <a:r>
              <a:rPr lang="en-GB" b="1" dirty="0"/>
              <a:t>Contracts (Rights of Third Parties) Act 1999</a:t>
            </a:r>
            <a:r>
              <a:rPr lang="en-GB" dirty="0"/>
              <a:t>. </a:t>
            </a:r>
          </a:p>
          <a:p>
            <a:r>
              <a:rPr lang="en-GB" dirty="0"/>
              <a:t>The third party wishing to enforce a term in the contract must be expressly identified in the contract by name, or as a member of a class or answering to a particular description, but need not be in existence when the contract is entered into.</a:t>
            </a:r>
          </a:p>
          <a:p>
            <a:r>
              <a:rPr lang="en-GB" dirty="0"/>
              <a:t>Remember that this Act applies only to contracts made after May 2000.</a:t>
            </a:r>
            <a:endParaRPr lang="en-US" dirty="0"/>
          </a:p>
        </p:txBody>
      </p:sp>
      <p:pic>
        <p:nvPicPr>
          <p:cNvPr id="4" name="Audio 3">
            <a:hlinkClick r:id="" action="ppaction://media"/>
            <a:extLst>
              <a:ext uri="{FF2B5EF4-FFF2-40B4-BE49-F238E27FC236}">
                <a16:creationId xmlns:a16="http://schemas.microsoft.com/office/drawing/2014/main" id="{34FCD0C7-B8CE-4BF0-999B-8B8DF3C4A7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82776310"/>
      </p:ext>
    </p:extLst>
  </p:cSld>
  <p:clrMapOvr>
    <a:masterClrMapping/>
  </p:clrMapOvr>
  <mc:AlternateContent xmlns:mc="http://schemas.openxmlformats.org/markup-compatibility/2006">
    <mc:Choice xmlns:p14="http://schemas.microsoft.com/office/powerpoint/2010/main" Requires="p14">
      <p:transition spd="slow" p14:dur="2000" advTm="35792"/>
    </mc:Choice>
    <mc:Fallback>
      <p:transition spd="slow" advTm="35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D6F9A-4F57-B44E-BCF3-F5BAF9B2B8BD}"/>
              </a:ext>
            </a:extLst>
          </p:cNvPr>
          <p:cNvSpPr>
            <a:spLocks noGrp="1"/>
          </p:cNvSpPr>
          <p:nvPr>
            <p:ph type="title"/>
          </p:nvPr>
        </p:nvSpPr>
        <p:spPr/>
        <p:txBody>
          <a:bodyPr>
            <a:normAutofit fontScale="90000"/>
          </a:bodyPr>
          <a:lstStyle/>
          <a:p>
            <a:r>
              <a:rPr lang="en-US" dirty="0"/>
              <a:t>The running of covenants at common law</a:t>
            </a:r>
          </a:p>
        </p:txBody>
      </p:sp>
      <p:sp>
        <p:nvSpPr>
          <p:cNvPr id="3" name="Content Placeholder 2">
            <a:extLst>
              <a:ext uri="{FF2B5EF4-FFF2-40B4-BE49-F238E27FC236}">
                <a16:creationId xmlns:a16="http://schemas.microsoft.com/office/drawing/2014/main" id="{FD5E1FB5-7671-574A-8B28-260108102847}"/>
              </a:ext>
            </a:extLst>
          </p:cNvPr>
          <p:cNvSpPr>
            <a:spLocks noGrp="1"/>
          </p:cNvSpPr>
          <p:nvPr>
            <p:ph idx="1"/>
          </p:nvPr>
        </p:nvSpPr>
        <p:spPr/>
        <p:txBody>
          <a:bodyPr>
            <a:normAutofit fontScale="85000" lnSpcReduction="20000"/>
          </a:bodyPr>
          <a:lstStyle/>
          <a:p>
            <a:r>
              <a:rPr lang="en-GB" dirty="0"/>
              <a:t>At common law, the benefit of positive and negative covenants could be enforced, even though the covenantor had no estate in the land which could be burdened by the obligation. </a:t>
            </a:r>
          </a:p>
          <a:p>
            <a:r>
              <a:rPr lang="en-GB" dirty="0"/>
              <a:t>In </a:t>
            </a:r>
            <a:r>
              <a:rPr lang="en-GB" b="1" i="1" dirty="0"/>
              <a:t>The Prior’s Case [1368]</a:t>
            </a:r>
            <a:r>
              <a:rPr lang="en-GB" dirty="0"/>
              <a:t> a positive covenant to sing at church services was upheld and, in </a:t>
            </a:r>
            <a:r>
              <a:rPr lang="en-GB" b="1" i="1" dirty="0"/>
              <a:t>Smith and Snipe’s Hall Farm v River Douglas Catchment Board [1949]</a:t>
            </a:r>
            <a:r>
              <a:rPr lang="en-GB" dirty="0"/>
              <a:t> the principle was applied, it being said that a covenantor need not have any land to carry the burden, though the covenantee must have land capable of benefitting if the benefit of the covenant is to run.</a:t>
            </a:r>
          </a:p>
          <a:p>
            <a:r>
              <a:rPr lang="en-GB" dirty="0"/>
              <a:t>Therefore, there is no need at common law for burdened land (though this is not so in equity).</a:t>
            </a:r>
          </a:p>
          <a:p>
            <a:endParaRPr lang="en-US" dirty="0"/>
          </a:p>
        </p:txBody>
      </p:sp>
      <p:pic>
        <p:nvPicPr>
          <p:cNvPr id="4" name="Audio 3">
            <a:hlinkClick r:id="" action="ppaction://media"/>
            <a:extLst>
              <a:ext uri="{FF2B5EF4-FFF2-40B4-BE49-F238E27FC236}">
                <a16:creationId xmlns:a16="http://schemas.microsoft.com/office/drawing/2014/main" id="{393FFBBF-FFE7-4FDC-B1E4-AF0BE0642A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16587520"/>
      </p:ext>
    </p:extLst>
  </p:cSld>
  <p:clrMapOvr>
    <a:masterClrMapping/>
  </p:clrMapOvr>
  <mc:AlternateContent xmlns:mc="http://schemas.openxmlformats.org/markup-compatibility/2006">
    <mc:Choice xmlns:p14="http://schemas.microsoft.com/office/powerpoint/2010/main" Requires="p14">
      <p:transition spd="slow" p14:dur="2000" advTm="55366"/>
    </mc:Choice>
    <mc:Fallback>
      <p:transition spd="slow" advTm="55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BBCFF-4D6A-8D4D-9C9F-1564DA905A64}"/>
              </a:ext>
            </a:extLst>
          </p:cNvPr>
          <p:cNvSpPr>
            <a:spLocks noGrp="1"/>
          </p:cNvSpPr>
          <p:nvPr>
            <p:ph type="title"/>
          </p:nvPr>
        </p:nvSpPr>
        <p:spPr/>
        <p:txBody>
          <a:bodyPr/>
          <a:lstStyle/>
          <a:p>
            <a:r>
              <a:rPr lang="en-US" dirty="0"/>
              <a:t>Passing of the benefit at common law</a:t>
            </a:r>
          </a:p>
        </p:txBody>
      </p:sp>
      <p:sp>
        <p:nvSpPr>
          <p:cNvPr id="3" name="Content Placeholder 2">
            <a:extLst>
              <a:ext uri="{FF2B5EF4-FFF2-40B4-BE49-F238E27FC236}">
                <a16:creationId xmlns:a16="http://schemas.microsoft.com/office/drawing/2014/main" id="{89829F3C-4048-0E44-BAE8-B0753A6154DE}"/>
              </a:ext>
            </a:extLst>
          </p:cNvPr>
          <p:cNvSpPr>
            <a:spLocks noGrp="1"/>
          </p:cNvSpPr>
          <p:nvPr>
            <p:ph idx="1"/>
          </p:nvPr>
        </p:nvSpPr>
        <p:spPr/>
        <p:txBody>
          <a:bodyPr/>
          <a:lstStyle/>
          <a:p>
            <a:r>
              <a:rPr lang="en-GB" dirty="0"/>
              <a:t>At common law, it has been established for centuries that a covenantor who enters into covenants, whether positive or negative, with a covenantee who has an interest in the land to which they relate, will be liable to the covenantee’s successors in title if the following four requirements set out on the subsequent slides are satisfied.</a:t>
            </a:r>
          </a:p>
          <a:p>
            <a:br>
              <a:rPr lang="en-GB" dirty="0"/>
            </a:br>
            <a:endParaRPr lang="en-GB" dirty="0"/>
          </a:p>
          <a:p>
            <a:endParaRPr lang="en-US" dirty="0"/>
          </a:p>
        </p:txBody>
      </p:sp>
      <p:pic>
        <p:nvPicPr>
          <p:cNvPr id="4" name="Audio 3">
            <a:hlinkClick r:id="" action="ppaction://media"/>
            <a:extLst>
              <a:ext uri="{FF2B5EF4-FFF2-40B4-BE49-F238E27FC236}">
                <a16:creationId xmlns:a16="http://schemas.microsoft.com/office/drawing/2014/main" id="{83562C07-30F6-47E0-B8C0-426845B51F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284463954"/>
      </p:ext>
    </p:extLst>
  </p:cSld>
  <p:clrMapOvr>
    <a:masterClrMapping/>
  </p:clrMapOvr>
  <mc:AlternateContent xmlns:mc="http://schemas.openxmlformats.org/markup-compatibility/2006">
    <mc:Choice xmlns:p14="http://schemas.microsoft.com/office/powerpoint/2010/main" Requires="p14">
      <p:transition spd="slow" p14:dur="2000" advTm="22649"/>
    </mc:Choice>
    <mc:Fallback>
      <p:transition spd="slow" advTm="22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DB9D4-BE52-094A-83A7-8231B60545EE}"/>
              </a:ext>
            </a:extLst>
          </p:cNvPr>
          <p:cNvSpPr>
            <a:spLocks noGrp="1"/>
          </p:cNvSpPr>
          <p:nvPr>
            <p:ph type="title"/>
          </p:nvPr>
        </p:nvSpPr>
        <p:spPr/>
        <p:txBody>
          <a:bodyPr>
            <a:normAutofit fontScale="90000"/>
          </a:bodyPr>
          <a:lstStyle/>
          <a:p>
            <a:r>
              <a:rPr lang="en-US" dirty="0"/>
              <a:t>(1) The covenant must touch and concern the land</a:t>
            </a:r>
          </a:p>
        </p:txBody>
      </p:sp>
      <p:sp>
        <p:nvSpPr>
          <p:cNvPr id="3" name="Content Placeholder 2">
            <a:extLst>
              <a:ext uri="{FF2B5EF4-FFF2-40B4-BE49-F238E27FC236}">
                <a16:creationId xmlns:a16="http://schemas.microsoft.com/office/drawing/2014/main" id="{A1CF0F01-3A18-F940-BA55-22FA06C7E8F7}"/>
              </a:ext>
            </a:extLst>
          </p:cNvPr>
          <p:cNvSpPr>
            <a:spLocks noGrp="1"/>
          </p:cNvSpPr>
          <p:nvPr>
            <p:ph idx="1"/>
          </p:nvPr>
        </p:nvSpPr>
        <p:spPr/>
        <p:txBody>
          <a:bodyPr>
            <a:normAutofit fontScale="77500" lnSpcReduction="20000"/>
          </a:bodyPr>
          <a:lstStyle/>
          <a:p>
            <a:r>
              <a:rPr lang="en-GB" dirty="0"/>
              <a:t>The working test is given in </a:t>
            </a:r>
            <a:r>
              <a:rPr lang="en-GB" b="1" i="1" dirty="0"/>
              <a:t>P &amp; A Swift Investments Ltd v Combined English Stores Group plc [1989]</a:t>
            </a:r>
            <a:r>
              <a:rPr lang="en-GB" dirty="0"/>
              <a:t> will apply. The covenant must affect the use of the land, its value or how it is used. The benefit of purely personal covenants will not run with the land.</a:t>
            </a:r>
          </a:p>
          <a:p>
            <a:r>
              <a:rPr lang="en-GB" dirty="0"/>
              <a:t>In </a:t>
            </a:r>
            <a:r>
              <a:rPr lang="en-GB" b="1" i="1" dirty="0"/>
              <a:t>89 Holland Park (Management) Ltd v Hicks [2013]</a:t>
            </a:r>
            <a:r>
              <a:rPr lang="en-GB" dirty="0"/>
              <a:t> it was held that a covenant preventing the owner of the burdened land from applying for planning permission to develop the land unless the adjoining owner of the benefitted land had given consent to the proposed plans and drawings was a covenant that touched and concerned the benefitted land. It allowed the owner of the benefitted land to have a degree of control over the nature of any development of the burdened land. The existence of the covenant was also likely to affect the value of the benefitted land.</a:t>
            </a:r>
          </a:p>
          <a:p>
            <a:endParaRPr lang="en-US" dirty="0"/>
          </a:p>
        </p:txBody>
      </p:sp>
      <p:pic>
        <p:nvPicPr>
          <p:cNvPr id="4" name="Audio 3">
            <a:hlinkClick r:id="" action="ppaction://media"/>
            <a:extLst>
              <a:ext uri="{FF2B5EF4-FFF2-40B4-BE49-F238E27FC236}">
                <a16:creationId xmlns:a16="http://schemas.microsoft.com/office/drawing/2014/main" id="{B4F0FB1D-310F-4BE5-BB2F-A8F672ADDFA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99092432"/>
      </p:ext>
    </p:extLst>
  </p:cSld>
  <p:clrMapOvr>
    <a:masterClrMapping/>
  </p:clrMapOvr>
  <mc:AlternateContent xmlns:mc="http://schemas.openxmlformats.org/markup-compatibility/2006">
    <mc:Choice xmlns:p14="http://schemas.microsoft.com/office/powerpoint/2010/main" Requires="p14">
      <p:transition spd="slow" p14:dur="2000" advTm="65908"/>
    </mc:Choice>
    <mc:Fallback>
      <p:transition spd="slow" advTm="65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49446-A3FC-A14F-8DDB-5389081D5D4D}"/>
              </a:ext>
            </a:extLst>
          </p:cNvPr>
          <p:cNvSpPr>
            <a:spLocks noGrp="1"/>
          </p:cNvSpPr>
          <p:nvPr>
            <p:ph type="title"/>
          </p:nvPr>
        </p:nvSpPr>
        <p:spPr/>
        <p:txBody>
          <a:bodyPr>
            <a:normAutofit fontScale="90000"/>
          </a:bodyPr>
          <a:lstStyle/>
          <a:p>
            <a:r>
              <a:rPr lang="en-US" dirty="0"/>
              <a:t>(2) The covenantee owned a legal estate in the land benefited at the time the covenant was made</a:t>
            </a:r>
          </a:p>
        </p:txBody>
      </p:sp>
      <p:sp>
        <p:nvSpPr>
          <p:cNvPr id="3" name="Content Placeholder 2">
            <a:extLst>
              <a:ext uri="{FF2B5EF4-FFF2-40B4-BE49-F238E27FC236}">
                <a16:creationId xmlns:a16="http://schemas.microsoft.com/office/drawing/2014/main" id="{EF072FA6-F8FD-DB45-A41C-BA613159224D}"/>
              </a:ext>
            </a:extLst>
          </p:cNvPr>
          <p:cNvSpPr>
            <a:spLocks noGrp="1"/>
          </p:cNvSpPr>
          <p:nvPr>
            <p:ph idx="1"/>
          </p:nvPr>
        </p:nvSpPr>
        <p:spPr/>
        <p:txBody>
          <a:bodyPr/>
          <a:lstStyle/>
          <a:p>
            <a:r>
              <a:rPr lang="en-GB" dirty="0"/>
              <a:t>Before 1875, the common law did not recognise the existence of equitable interests in land, so the benefit of covenants could be enforced only by the owner of a legal estate. This was because, at common law, the covenant attaches to the legal estate and passes with it. Therefore, it is essential that, at the time the covenant was made, the covenantee was the owner of the legal estate in the land upon which the benefit was to be conferred (</a:t>
            </a:r>
            <a:r>
              <a:rPr lang="en-GB" b="1" i="1" dirty="0"/>
              <a:t>Webb v Russell [1789]</a:t>
            </a:r>
            <a:r>
              <a:rPr lang="en-GB" dirty="0"/>
              <a:t>).</a:t>
            </a:r>
            <a:endParaRPr lang="en-US" dirty="0"/>
          </a:p>
        </p:txBody>
      </p:sp>
      <p:pic>
        <p:nvPicPr>
          <p:cNvPr id="4" name="Audio 3">
            <a:hlinkClick r:id="" action="ppaction://media"/>
            <a:extLst>
              <a:ext uri="{FF2B5EF4-FFF2-40B4-BE49-F238E27FC236}">
                <a16:creationId xmlns:a16="http://schemas.microsoft.com/office/drawing/2014/main" id="{E832AD72-4ABD-43DF-B819-6B8B824D1D1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42378588"/>
      </p:ext>
    </p:extLst>
  </p:cSld>
  <p:clrMapOvr>
    <a:masterClrMapping/>
  </p:clrMapOvr>
  <mc:AlternateContent xmlns:mc="http://schemas.openxmlformats.org/markup-compatibility/2006">
    <mc:Choice xmlns:p14="http://schemas.microsoft.com/office/powerpoint/2010/main" Requires="p14">
      <p:transition spd="slow" p14:dur="2000" advTm="50188"/>
    </mc:Choice>
    <mc:Fallback>
      <p:transition spd="slow" advTm="50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2195C-34DF-5A44-95F5-136C2A828542}"/>
              </a:ext>
            </a:extLst>
          </p:cNvPr>
          <p:cNvSpPr>
            <a:spLocks noGrp="1"/>
          </p:cNvSpPr>
          <p:nvPr>
            <p:ph type="title"/>
          </p:nvPr>
        </p:nvSpPr>
        <p:spPr/>
        <p:txBody>
          <a:bodyPr>
            <a:normAutofit fontScale="90000"/>
          </a:bodyPr>
          <a:lstStyle/>
          <a:p>
            <a:r>
              <a:rPr lang="en-US" dirty="0"/>
              <a:t>(3) The successor of the covenantee must have a legal estate</a:t>
            </a:r>
          </a:p>
        </p:txBody>
      </p:sp>
      <p:sp>
        <p:nvSpPr>
          <p:cNvPr id="3" name="Content Placeholder 2">
            <a:extLst>
              <a:ext uri="{FF2B5EF4-FFF2-40B4-BE49-F238E27FC236}">
                <a16:creationId xmlns:a16="http://schemas.microsoft.com/office/drawing/2014/main" id="{7BB4DFD4-0995-A04C-AF40-86530B92E97C}"/>
              </a:ext>
            </a:extLst>
          </p:cNvPr>
          <p:cNvSpPr>
            <a:spLocks noGrp="1"/>
          </p:cNvSpPr>
          <p:nvPr>
            <p:ph idx="1"/>
          </p:nvPr>
        </p:nvSpPr>
        <p:spPr/>
        <p:txBody>
          <a:bodyPr>
            <a:normAutofit fontScale="85000" lnSpcReduction="10000"/>
          </a:bodyPr>
          <a:lstStyle/>
          <a:p>
            <a:r>
              <a:rPr lang="en-GB" dirty="0"/>
              <a:t>Before 1926, covenants could be enforced at law only if the successor of the covenantee held the same legal estate as the original covenantee. </a:t>
            </a:r>
          </a:p>
          <a:p>
            <a:r>
              <a:rPr lang="en-GB" dirty="0"/>
              <a:t>Also, a covenantee’s successor could not take title to part only of the original dominant tenement.</a:t>
            </a:r>
          </a:p>
          <a:p>
            <a:r>
              <a:rPr lang="en-GB" dirty="0"/>
              <a:t>However, the Court of Appeal in </a:t>
            </a:r>
            <a:r>
              <a:rPr lang="en-GB" b="1" i="1" dirty="0"/>
              <a:t>Smith and Snipe’s Hall Farm</a:t>
            </a:r>
            <a:r>
              <a:rPr lang="en-GB" dirty="0"/>
              <a:t> held that the effect of </a:t>
            </a:r>
            <a:r>
              <a:rPr lang="en-GB" b="1" dirty="0"/>
              <a:t>s78 LPA 1925</a:t>
            </a:r>
            <a:r>
              <a:rPr lang="en-GB" dirty="0"/>
              <a:t> was that successors did not need to have the same legal estate as the original covenantee, so long as they derived title from the original covenantee. Therefore, both a transferee of the covenantee’s freehold estate and the transferee’s tenant under a lease could enforce a covenant.</a:t>
            </a:r>
          </a:p>
          <a:p>
            <a:endParaRPr lang="en-US" dirty="0"/>
          </a:p>
        </p:txBody>
      </p:sp>
      <p:pic>
        <p:nvPicPr>
          <p:cNvPr id="4" name="Audio 3">
            <a:hlinkClick r:id="" action="ppaction://media"/>
            <a:extLst>
              <a:ext uri="{FF2B5EF4-FFF2-40B4-BE49-F238E27FC236}">
                <a16:creationId xmlns:a16="http://schemas.microsoft.com/office/drawing/2014/main" id="{D541A303-5DF7-486A-9701-A189FBBCA85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56794304"/>
      </p:ext>
    </p:extLst>
  </p:cSld>
  <p:clrMapOvr>
    <a:masterClrMapping/>
  </p:clrMapOvr>
  <mc:AlternateContent xmlns:mc="http://schemas.openxmlformats.org/markup-compatibility/2006">
    <mc:Choice xmlns:p14="http://schemas.microsoft.com/office/powerpoint/2010/main" Requires="p14">
      <p:transition spd="slow" p14:dur="2000" advTm="55552"/>
    </mc:Choice>
    <mc:Fallback>
      <p:transition spd="slow" advTm="55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768BA-0F7F-124A-AE30-864602D40F22}"/>
              </a:ext>
            </a:extLst>
          </p:cNvPr>
          <p:cNvSpPr>
            <a:spLocks noGrp="1"/>
          </p:cNvSpPr>
          <p:nvPr>
            <p:ph type="title"/>
          </p:nvPr>
        </p:nvSpPr>
        <p:spPr/>
        <p:txBody>
          <a:bodyPr>
            <a:normAutofit fontScale="90000"/>
          </a:bodyPr>
          <a:lstStyle/>
          <a:p>
            <a:r>
              <a:rPr lang="en-US" dirty="0"/>
              <a:t>(4) The original parties must have intended that the benefit should run with the land</a:t>
            </a:r>
          </a:p>
        </p:txBody>
      </p:sp>
      <p:sp>
        <p:nvSpPr>
          <p:cNvPr id="3" name="Content Placeholder 2">
            <a:extLst>
              <a:ext uri="{FF2B5EF4-FFF2-40B4-BE49-F238E27FC236}">
                <a16:creationId xmlns:a16="http://schemas.microsoft.com/office/drawing/2014/main" id="{D97B2F75-F091-9449-96D6-3130A32C9D9E}"/>
              </a:ext>
            </a:extLst>
          </p:cNvPr>
          <p:cNvSpPr>
            <a:spLocks noGrp="1"/>
          </p:cNvSpPr>
          <p:nvPr>
            <p:ph idx="1"/>
          </p:nvPr>
        </p:nvSpPr>
        <p:spPr/>
        <p:txBody>
          <a:bodyPr>
            <a:normAutofit fontScale="85000" lnSpcReduction="20000"/>
          </a:bodyPr>
          <a:lstStyle/>
          <a:p>
            <a:r>
              <a:rPr lang="en-GB" dirty="0"/>
              <a:t>Before </a:t>
            </a:r>
            <a:r>
              <a:rPr lang="en-GB" b="1" dirty="0"/>
              <a:t>LPA 1925</a:t>
            </a:r>
            <a:r>
              <a:rPr lang="en-GB" dirty="0"/>
              <a:t>, including words in the original conveyance to this effect would be sufficient, for example, “the covenantor covenants with the covenantee </a:t>
            </a:r>
            <a:r>
              <a:rPr lang="en-GB" b="1" dirty="0"/>
              <a:t>his successors in title and those deriving title under him</a:t>
            </a:r>
            <a:r>
              <a:rPr lang="en-GB" dirty="0"/>
              <a:t>”.</a:t>
            </a:r>
          </a:p>
          <a:p>
            <a:r>
              <a:rPr lang="en-GB" b="1" dirty="0"/>
              <a:t>s78(1) LPA 1925</a:t>
            </a:r>
            <a:r>
              <a:rPr lang="en-GB" dirty="0"/>
              <a:t> deems these words to be contained in the covenant:</a:t>
            </a:r>
          </a:p>
          <a:p>
            <a:r>
              <a:rPr lang="en-GB" i="1" dirty="0"/>
              <a:t>A covenant relating to any land of the covenantee shall be deemed to be made with the covenantee and his successors in title and the persons deriving title under him or them, and shall have effect as if such successors and other persons were expressed.</a:t>
            </a:r>
            <a:endParaRPr lang="en-GB" dirty="0"/>
          </a:p>
          <a:p>
            <a:r>
              <a:rPr lang="en-GB" dirty="0"/>
              <a:t>This means that </a:t>
            </a:r>
            <a:r>
              <a:rPr lang="en-GB" b="1" dirty="0"/>
              <a:t>s78(1)</a:t>
            </a:r>
            <a:r>
              <a:rPr lang="en-GB" dirty="0"/>
              <a:t> automatically implies this intention when a covenant is made for the benefit of the covenantee’s land.</a:t>
            </a:r>
          </a:p>
          <a:p>
            <a:endParaRPr lang="en-US" dirty="0"/>
          </a:p>
        </p:txBody>
      </p:sp>
      <p:pic>
        <p:nvPicPr>
          <p:cNvPr id="4" name="Audio 3">
            <a:hlinkClick r:id="" action="ppaction://media"/>
            <a:extLst>
              <a:ext uri="{FF2B5EF4-FFF2-40B4-BE49-F238E27FC236}">
                <a16:creationId xmlns:a16="http://schemas.microsoft.com/office/drawing/2014/main" id="{2A49A596-B60E-4ABD-A2FD-FF5560800F2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31160072"/>
      </p:ext>
    </p:extLst>
  </p:cSld>
  <p:clrMapOvr>
    <a:masterClrMapping/>
  </p:clrMapOvr>
  <mc:AlternateContent xmlns:mc="http://schemas.openxmlformats.org/markup-compatibility/2006">
    <mc:Choice xmlns:p14="http://schemas.microsoft.com/office/powerpoint/2010/main" Requires="p14">
      <p:transition spd="slow" p14:dur="2000" advTm="68416"/>
    </mc:Choice>
    <mc:Fallback>
      <p:transition spd="slow" advTm="68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42BAD-4CCA-3347-81ED-C8D11676B28D}"/>
              </a:ext>
            </a:extLst>
          </p:cNvPr>
          <p:cNvSpPr>
            <a:spLocks noGrp="1"/>
          </p:cNvSpPr>
          <p:nvPr>
            <p:ph type="title"/>
          </p:nvPr>
        </p:nvSpPr>
        <p:spPr/>
        <p:txBody>
          <a:bodyPr/>
          <a:lstStyle/>
          <a:p>
            <a:r>
              <a:rPr lang="en-US" dirty="0"/>
              <a:t>Passing of the burden at common law</a:t>
            </a:r>
          </a:p>
        </p:txBody>
      </p:sp>
      <p:sp>
        <p:nvSpPr>
          <p:cNvPr id="3" name="Content Placeholder 2">
            <a:extLst>
              <a:ext uri="{FF2B5EF4-FFF2-40B4-BE49-F238E27FC236}">
                <a16:creationId xmlns:a16="http://schemas.microsoft.com/office/drawing/2014/main" id="{38A7F685-6F01-764A-8003-2042B5D48C04}"/>
              </a:ext>
            </a:extLst>
          </p:cNvPr>
          <p:cNvSpPr>
            <a:spLocks noGrp="1"/>
          </p:cNvSpPr>
          <p:nvPr>
            <p:ph idx="1"/>
          </p:nvPr>
        </p:nvSpPr>
        <p:spPr/>
        <p:txBody>
          <a:bodyPr/>
          <a:lstStyle/>
          <a:p>
            <a:r>
              <a:rPr lang="en-GB" dirty="0"/>
              <a:t>Although the benefit of a covenant can pass to third parties at common law, the burden does not (</a:t>
            </a:r>
            <a:r>
              <a:rPr lang="en-GB" b="1" i="1" dirty="0" err="1"/>
              <a:t>Austerberry</a:t>
            </a:r>
            <a:r>
              <a:rPr lang="en-GB" b="1" i="1" dirty="0"/>
              <a:t> v Oldham Corporation [1885]</a:t>
            </a:r>
            <a:r>
              <a:rPr lang="en-GB" dirty="0"/>
              <a:t>). </a:t>
            </a:r>
          </a:p>
          <a:p>
            <a:r>
              <a:rPr lang="en-GB" dirty="0"/>
              <a:t>This principle was confirmed by the House of Lords in </a:t>
            </a:r>
            <a:r>
              <a:rPr lang="en-GB" b="1" i="1" dirty="0"/>
              <a:t>Rhone v Stephens [1994]</a:t>
            </a:r>
            <a:r>
              <a:rPr lang="en-GB" dirty="0"/>
              <a:t>, and means that neither the seller of the benefitted land, nor their successors in title, can enforce the covenant against a buyer of the burdened land or their successors in title.</a:t>
            </a:r>
            <a:endParaRPr lang="en-US" dirty="0"/>
          </a:p>
        </p:txBody>
      </p:sp>
      <p:pic>
        <p:nvPicPr>
          <p:cNvPr id="4" name="Audio 3">
            <a:hlinkClick r:id="" action="ppaction://media"/>
            <a:extLst>
              <a:ext uri="{FF2B5EF4-FFF2-40B4-BE49-F238E27FC236}">
                <a16:creationId xmlns:a16="http://schemas.microsoft.com/office/drawing/2014/main" id="{E1C30C94-2B34-417B-8771-29811915943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988756133"/>
      </p:ext>
    </p:extLst>
  </p:cSld>
  <p:clrMapOvr>
    <a:masterClrMapping/>
  </p:clrMapOvr>
  <mc:AlternateContent xmlns:mc="http://schemas.openxmlformats.org/markup-compatibility/2006">
    <mc:Choice xmlns:p14="http://schemas.microsoft.com/office/powerpoint/2010/main" Requires="p14">
      <p:transition spd="slow" p14:dur="2000" advTm="36767"/>
    </mc:Choice>
    <mc:Fallback>
      <p:transition spd="slow" advTm="36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79A3F-4A00-7E46-91E1-80E0E412BB8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A4E0C4F-862E-A046-B71B-1F3EED2F0382}"/>
              </a:ext>
            </a:extLst>
          </p:cNvPr>
          <p:cNvSpPr>
            <a:spLocks noGrp="1"/>
          </p:cNvSpPr>
          <p:nvPr>
            <p:ph idx="1"/>
          </p:nvPr>
        </p:nvSpPr>
        <p:spPr/>
        <p:txBody>
          <a:bodyPr/>
          <a:lstStyle/>
          <a:p>
            <a:endParaRPr lang="en-US"/>
          </a:p>
        </p:txBody>
      </p:sp>
      <p:pic>
        <p:nvPicPr>
          <p:cNvPr id="4" name="Picture 3">
            <a:extLst>
              <a:ext uri="{FF2B5EF4-FFF2-40B4-BE49-F238E27FC236}">
                <a16:creationId xmlns:a16="http://schemas.microsoft.com/office/drawing/2014/main" id="{36B9F88E-0106-514C-9FAD-1A97FAC0BFDE}"/>
              </a:ext>
            </a:extLst>
          </p:cNvPr>
          <p:cNvPicPr>
            <a:picLocks noChangeAspect="1"/>
          </p:cNvPicPr>
          <p:nvPr/>
        </p:nvPicPr>
        <p:blipFill>
          <a:blip r:embed="rId4"/>
          <a:stretch>
            <a:fillRect/>
          </a:stretch>
        </p:blipFill>
        <p:spPr>
          <a:xfrm>
            <a:off x="1479274" y="365760"/>
            <a:ext cx="9332887" cy="5505771"/>
          </a:xfrm>
          <a:prstGeom prst="rect">
            <a:avLst/>
          </a:prstGeom>
        </p:spPr>
      </p:pic>
      <p:pic>
        <p:nvPicPr>
          <p:cNvPr id="5" name="Audio 4">
            <a:hlinkClick r:id="" action="ppaction://media"/>
            <a:extLst>
              <a:ext uri="{FF2B5EF4-FFF2-40B4-BE49-F238E27FC236}">
                <a16:creationId xmlns:a16="http://schemas.microsoft.com/office/drawing/2014/main" id="{E2961CA7-17CC-4A88-A38B-A64442F7775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00835755"/>
      </p:ext>
    </p:extLst>
  </p:cSld>
  <p:clrMapOvr>
    <a:masterClrMapping/>
  </p:clrMapOvr>
  <mc:AlternateContent xmlns:mc="http://schemas.openxmlformats.org/markup-compatibility/2006">
    <mc:Choice xmlns:p14="http://schemas.microsoft.com/office/powerpoint/2010/main" Requires="p14">
      <p:transition spd="slow" p14:dur="2000" advTm="36395"/>
    </mc:Choice>
    <mc:Fallback>
      <p:transition spd="slow" advTm="36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B6E30-FE6C-1144-8051-FA79691EA10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2B5D28D-DFC6-2E41-96C6-1481E5437409}"/>
              </a:ext>
            </a:extLst>
          </p:cNvPr>
          <p:cNvSpPr>
            <a:spLocks noGrp="1"/>
          </p:cNvSpPr>
          <p:nvPr>
            <p:ph idx="1"/>
          </p:nvPr>
        </p:nvSpPr>
        <p:spPr/>
        <p:txBody>
          <a:bodyPr>
            <a:normAutofit/>
          </a:bodyPr>
          <a:lstStyle/>
          <a:p>
            <a:r>
              <a:rPr lang="en-GB" dirty="0"/>
              <a:t>Therefore, at common law, the burden of a covenant cannot run with the land. </a:t>
            </a:r>
          </a:p>
          <a:p>
            <a:r>
              <a:rPr lang="en-GB" dirty="0"/>
              <a:t>If the original covenantor is no longer the owner of the servient land, a claimant must always look to equity to enforce the burden of a covenant. </a:t>
            </a:r>
            <a:endParaRPr lang="en-US" dirty="0"/>
          </a:p>
        </p:txBody>
      </p:sp>
      <p:pic>
        <p:nvPicPr>
          <p:cNvPr id="4" name="Audio 3">
            <a:hlinkClick r:id="" action="ppaction://media"/>
            <a:extLst>
              <a:ext uri="{FF2B5EF4-FFF2-40B4-BE49-F238E27FC236}">
                <a16:creationId xmlns:a16="http://schemas.microsoft.com/office/drawing/2014/main" id="{772866EC-241D-4B31-91B8-F266E4EC377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149579578"/>
      </p:ext>
    </p:extLst>
  </p:cSld>
  <p:clrMapOvr>
    <a:masterClrMapping/>
  </p:clrMapOvr>
  <mc:AlternateContent xmlns:mc="http://schemas.openxmlformats.org/markup-compatibility/2006">
    <mc:Choice xmlns:p14="http://schemas.microsoft.com/office/powerpoint/2010/main" Requires="p14">
      <p:transition spd="slow" p14:dur="2000" advTm="23183"/>
    </mc:Choice>
    <mc:Fallback>
      <p:transition spd="slow" advTm="23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F6EF5-C37E-434D-B6B3-6BB8C1C3A0D5}"/>
              </a:ext>
            </a:extLst>
          </p:cNvPr>
          <p:cNvSpPr>
            <a:spLocks noGrp="1"/>
          </p:cNvSpPr>
          <p:nvPr>
            <p:ph type="title"/>
          </p:nvPr>
        </p:nvSpPr>
        <p:spPr/>
        <p:txBody>
          <a:bodyPr/>
          <a:lstStyle/>
          <a:p>
            <a:r>
              <a:rPr lang="en-US" dirty="0"/>
              <a:t>The running of covenants in equity</a:t>
            </a:r>
          </a:p>
        </p:txBody>
      </p:sp>
      <p:sp>
        <p:nvSpPr>
          <p:cNvPr id="3" name="Content Placeholder 2">
            <a:extLst>
              <a:ext uri="{FF2B5EF4-FFF2-40B4-BE49-F238E27FC236}">
                <a16:creationId xmlns:a16="http://schemas.microsoft.com/office/drawing/2014/main" id="{7A52A8C4-740E-0742-B683-87C62FDD9351}"/>
              </a:ext>
            </a:extLst>
          </p:cNvPr>
          <p:cNvSpPr>
            <a:spLocks noGrp="1"/>
          </p:cNvSpPr>
          <p:nvPr>
            <p:ph idx="1"/>
          </p:nvPr>
        </p:nvSpPr>
        <p:spPr/>
        <p:txBody>
          <a:bodyPr>
            <a:normAutofit fontScale="70000" lnSpcReduction="20000"/>
          </a:bodyPr>
          <a:lstStyle/>
          <a:p>
            <a:r>
              <a:rPr lang="en-GB" dirty="0"/>
              <a:t>Although the burden of a covenant cannot run at law, it may run in equity providing certain requirements are met. </a:t>
            </a:r>
          </a:p>
          <a:p>
            <a:r>
              <a:rPr lang="en-GB" dirty="0"/>
              <a:t>This area of restrictive covenants is very important. </a:t>
            </a:r>
          </a:p>
          <a:p>
            <a:r>
              <a:rPr lang="en-GB" dirty="0"/>
              <a:t>The binding effect of a restrictive covenant was first recognised in </a:t>
            </a:r>
            <a:r>
              <a:rPr lang="en-GB" b="1" i="1" dirty="0" err="1"/>
              <a:t>Tulk</a:t>
            </a:r>
            <a:r>
              <a:rPr lang="en-GB" b="1" i="1" dirty="0"/>
              <a:t> v </a:t>
            </a:r>
            <a:r>
              <a:rPr lang="en-GB" b="1" i="1" dirty="0" err="1"/>
              <a:t>Moxhay</a:t>
            </a:r>
            <a:r>
              <a:rPr lang="en-GB" b="1" i="1" dirty="0"/>
              <a:t> [1848]</a:t>
            </a:r>
            <a:r>
              <a:rPr lang="en-GB" dirty="0"/>
              <a:t>, which marked the invention by the courts of a major new interest in land. The case itself involved a covenant not to build on Leicester Square. This covenant clearly bound the covenantor; however, the Lord Chancellor said it also bound their successors in title.</a:t>
            </a:r>
          </a:p>
          <a:p>
            <a:r>
              <a:rPr lang="en-GB" dirty="0"/>
              <a:t>The general effect of the rule in </a:t>
            </a:r>
            <a:r>
              <a:rPr lang="en-GB" b="1" i="1" dirty="0" err="1"/>
              <a:t>Tulk</a:t>
            </a:r>
            <a:r>
              <a:rPr lang="en-GB" b="1" i="1" dirty="0"/>
              <a:t> v </a:t>
            </a:r>
            <a:r>
              <a:rPr lang="en-GB" b="1" i="1" dirty="0" err="1"/>
              <a:t>Moxhay</a:t>
            </a:r>
            <a:r>
              <a:rPr lang="en-GB" dirty="0"/>
              <a:t> is that, subject to certain conditions, a covenant which is negative (restrictive) in substance will run with the land so as to bind successors in title to the servient owner.</a:t>
            </a:r>
          </a:p>
          <a:p>
            <a:r>
              <a:rPr lang="en-GB" dirty="0"/>
              <a:t>If a covenantee or their successor is unable to enforce covenants under the common law rules, they will have to satisfy the requirements of equity.</a:t>
            </a:r>
          </a:p>
          <a:p>
            <a:endParaRPr lang="en-US" dirty="0"/>
          </a:p>
        </p:txBody>
      </p:sp>
      <p:pic>
        <p:nvPicPr>
          <p:cNvPr id="4" name="Audio 3">
            <a:hlinkClick r:id="" action="ppaction://media"/>
            <a:extLst>
              <a:ext uri="{FF2B5EF4-FFF2-40B4-BE49-F238E27FC236}">
                <a16:creationId xmlns:a16="http://schemas.microsoft.com/office/drawing/2014/main" id="{3A2D5CF7-D3C1-4532-A553-3A0E2BF4C5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98207293"/>
      </p:ext>
    </p:extLst>
  </p:cSld>
  <p:clrMapOvr>
    <a:masterClrMapping/>
  </p:clrMapOvr>
  <mc:AlternateContent xmlns:mc="http://schemas.openxmlformats.org/markup-compatibility/2006">
    <mc:Choice xmlns:p14="http://schemas.microsoft.com/office/powerpoint/2010/main" Requires="p14">
      <p:transition spd="slow" p14:dur="2000" advTm="74128"/>
    </mc:Choice>
    <mc:Fallback>
      <p:transition spd="slow" advTm="74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66192-0172-FA44-ADAF-97D61F5363A6}"/>
              </a:ext>
            </a:extLst>
          </p:cNvPr>
          <p:cNvSpPr>
            <a:spLocks noGrp="1"/>
          </p:cNvSpPr>
          <p:nvPr>
            <p:ph type="title"/>
          </p:nvPr>
        </p:nvSpPr>
        <p:spPr/>
        <p:txBody>
          <a:bodyPr>
            <a:normAutofit fontScale="90000"/>
          </a:bodyPr>
          <a:lstStyle/>
          <a:p>
            <a:r>
              <a:rPr lang="en-US" dirty="0"/>
              <a:t>Running of the burden of a covenant in equity	</a:t>
            </a:r>
          </a:p>
        </p:txBody>
      </p:sp>
      <p:sp>
        <p:nvSpPr>
          <p:cNvPr id="3" name="Content Placeholder 2">
            <a:extLst>
              <a:ext uri="{FF2B5EF4-FFF2-40B4-BE49-F238E27FC236}">
                <a16:creationId xmlns:a16="http://schemas.microsoft.com/office/drawing/2014/main" id="{1E8E5F33-77DA-1849-BF56-AEADF6BA8C0D}"/>
              </a:ext>
            </a:extLst>
          </p:cNvPr>
          <p:cNvSpPr>
            <a:spLocks noGrp="1"/>
          </p:cNvSpPr>
          <p:nvPr>
            <p:ph idx="1"/>
          </p:nvPr>
        </p:nvSpPr>
        <p:spPr/>
        <p:txBody>
          <a:bodyPr>
            <a:normAutofit lnSpcReduction="10000"/>
          </a:bodyPr>
          <a:lstStyle/>
          <a:p>
            <a:r>
              <a:rPr lang="en-US" dirty="0"/>
              <a:t>Main requirements to be satisfied are set out on the following slides and mainly stem from the case of </a:t>
            </a:r>
            <a:r>
              <a:rPr lang="en-US" dirty="0" err="1"/>
              <a:t>Tulk</a:t>
            </a:r>
            <a:r>
              <a:rPr lang="en-US" dirty="0"/>
              <a:t>.</a:t>
            </a:r>
          </a:p>
          <a:p>
            <a:r>
              <a:rPr lang="en-GB" dirty="0"/>
              <a:t>(1) The covenant must be negative in nature, such as a covenant not to build on land or not to use the land for business purposes. </a:t>
            </a:r>
          </a:p>
          <a:p>
            <a:r>
              <a:rPr lang="en-GB" dirty="0"/>
              <a:t>We saw earlier that a covenant may be worded in a negative way, yet be positive in fact. </a:t>
            </a:r>
          </a:p>
          <a:p>
            <a:r>
              <a:rPr lang="en-GB" dirty="0"/>
              <a:t>Positive covenants do not run either at law or in equity.</a:t>
            </a:r>
            <a:endParaRPr lang="en-US" dirty="0"/>
          </a:p>
        </p:txBody>
      </p:sp>
      <p:pic>
        <p:nvPicPr>
          <p:cNvPr id="4" name="Audio 3">
            <a:hlinkClick r:id="" action="ppaction://media"/>
            <a:extLst>
              <a:ext uri="{FF2B5EF4-FFF2-40B4-BE49-F238E27FC236}">
                <a16:creationId xmlns:a16="http://schemas.microsoft.com/office/drawing/2014/main" id="{99961302-86ED-40A8-959D-E0C5CAB3FD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95906360"/>
      </p:ext>
    </p:extLst>
  </p:cSld>
  <p:clrMapOvr>
    <a:masterClrMapping/>
  </p:clrMapOvr>
  <mc:AlternateContent xmlns:mc="http://schemas.openxmlformats.org/markup-compatibility/2006">
    <mc:Choice xmlns:p14="http://schemas.microsoft.com/office/powerpoint/2010/main" Requires="p14">
      <p:transition spd="slow" p14:dur="2000" advTm="38764"/>
    </mc:Choice>
    <mc:Fallback>
      <p:transition spd="slow" advTm="38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E59DC-181A-FB4F-8E06-15FA8F9B70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2C7DB57-382A-304B-904D-C50B77155D53}"/>
              </a:ext>
            </a:extLst>
          </p:cNvPr>
          <p:cNvSpPr>
            <a:spLocks noGrp="1"/>
          </p:cNvSpPr>
          <p:nvPr>
            <p:ph idx="1"/>
          </p:nvPr>
        </p:nvSpPr>
        <p:spPr/>
        <p:txBody>
          <a:bodyPr>
            <a:normAutofit fontScale="85000" lnSpcReduction="20000"/>
          </a:bodyPr>
          <a:lstStyle/>
          <a:p>
            <a:r>
              <a:rPr lang="en-GB" dirty="0"/>
              <a:t>(2) There must be benefitted and burdened land. </a:t>
            </a:r>
          </a:p>
          <a:p>
            <a:r>
              <a:rPr lang="en-GB" dirty="0"/>
              <a:t>Both the covenantee and the covenantor must own an estate in their respective tenements. </a:t>
            </a:r>
          </a:p>
          <a:p>
            <a:r>
              <a:rPr lang="en-GB" dirty="0"/>
              <a:t>In </a:t>
            </a:r>
            <a:r>
              <a:rPr lang="en-GB" b="1" i="1" dirty="0"/>
              <a:t>London County Council v Allen [1914]</a:t>
            </a:r>
            <a:r>
              <a:rPr lang="en-GB" dirty="0"/>
              <a:t> the Court of Appeal held that the claimant was unable to enforce a restrictive covenant against the covenantor’s successor in title, as he (the claimant) did not have any estate in the benefitted land.</a:t>
            </a:r>
          </a:p>
          <a:p>
            <a:r>
              <a:rPr lang="en-GB" dirty="0"/>
              <a:t>The benefitted land must also be reasonably close to the burdened tenement: </a:t>
            </a:r>
            <a:r>
              <a:rPr lang="en-GB" i="1" dirty="0"/>
              <a:t>“[L]and at Clapham would be too remote and unable to carry a right to enforce … covenants in respect of … land at Hampstead”</a:t>
            </a:r>
            <a:r>
              <a:rPr lang="en-GB" dirty="0"/>
              <a:t> (</a:t>
            </a:r>
            <a:r>
              <a:rPr lang="en-GB" b="1" i="1" dirty="0"/>
              <a:t>Kelly v Barrett [1924]</a:t>
            </a:r>
            <a:r>
              <a:rPr lang="en-GB" dirty="0"/>
              <a:t>).</a:t>
            </a:r>
          </a:p>
          <a:p>
            <a:endParaRPr lang="en-US" dirty="0"/>
          </a:p>
        </p:txBody>
      </p:sp>
      <p:pic>
        <p:nvPicPr>
          <p:cNvPr id="4" name="Audio 3">
            <a:hlinkClick r:id="" action="ppaction://media"/>
            <a:extLst>
              <a:ext uri="{FF2B5EF4-FFF2-40B4-BE49-F238E27FC236}">
                <a16:creationId xmlns:a16="http://schemas.microsoft.com/office/drawing/2014/main" id="{5948483D-1799-4F0C-BB8E-9CC1281534A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842411428"/>
      </p:ext>
    </p:extLst>
  </p:cSld>
  <p:clrMapOvr>
    <a:masterClrMapping/>
  </p:clrMapOvr>
  <mc:AlternateContent xmlns:mc="http://schemas.openxmlformats.org/markup-compatibility/2006">
    <mc:Choice xmlns:p14="http://schemas.microsoft.com/office/powerpoint/2010/main" Requires="p14">
      <p:transition spd="slow" p14:dur="2000" advTm="51940"/>
    </mc:Choice>
    <mc:Fallback>
      <p:transition spd="slow" advTm="51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6C96-7ECB-C946-B1E9-992BDAD040C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BBD2817-1817-C04F-8952-055168EBCB21}"/>
              </a:ext>
            </a:extLst>
          </p:cNvPr>
          <p:cNvSpPr>
            <a:spLocks noGrp="1"/>
          </p:cNvSpPr>
          <p:nvPr>
            <p:ph idx="1"/>
          </p:nvPr>
        </p:nvSpPr>
        <p:spPr/>
        <p:txBody>
          <a:bodyPr/>
          <a:lstStyle/>
          <a:p>
            <a:r>
              <a:rPr lang="en-GB" dirty="0"/>
              <a:t>(3) The covenant must touch and concern the benefitted land, that is, it must benefit the land. </a:t>
            </a:r>
          </a:p>
          <a:p>
            <a:r>
              <a:rPr lang="en-GB" dirty="0"/>
              <a:t>It was stated in </a:t>
            </a:r>
            <a:r>
              <a:rPr lang="en-GB" b="1" i="1" dirty="0"/>
              <a:t>Re Gadd’s Land Transfer [1966]</a:t>
            </a:r>
            <a:r>
              <a:rPr lang="en-GB" dirty="0"/>
              <a:t> that a benefit is something which affects either the value of the land or its use or enjoyment. </a:t>
            </a:r>
            <a:endParaRPr lang="en-US" dirty="0"/>
          </a:p>
        </p:txBody>
      </p:sp>
      <p:pic>
        <p:nvPicPr>
          <p:cNvPr id="4" name="Audio 3">
            <a:hlinkClick r:id="" action="ppaction://media"/>
            <a:extLst>
              <a:ext uri="{FF2B5EF4-FFF2-40B4-BE49-F238E27FC236}">
                <a16:creationId xmlns:a16="http://schemas.microsoft.com/office/drawing/2014/main" id="{927FF749-B298-464D-9BCB-26B0F4D56CC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08376382"/>
      </p:ext>
    </p:extLst>
  </p:cSld>
  <p:clrMapOvr>
    <a:masterClrMapping/>
  </p:clrMapOvr>
  <mc:AlternateContent xmlns:mc="http://schemas.openxmlformats.org/markup-compatibility/2006">
    <mc:Choice xmlns:p14="http://schemas.microsoft.com/office/powerpoint/2010/main" Requires="p14">
      <p:transition spd="slow" p14:dur="2000" advTm="20072"/>
    </mc:Choice>
    <mc:Fallback>
      <p:transition spd="slow" advTm="20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FECB9-ED59-8A4C-A04B-E9167C02A87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05AF68D-8B87-B144-B5AB-E35C287CF461}"/>
              </a:ext>
            </a:extLst>
          </p:cNvPr>
          <p:cNvSpPr>
            <a:spLocks noGrp="1"/>
          </p:cNvSpPr>
          <p:nvPr>
            <p:ph idx="1"/>
          </p:nvPr>
        </p:nvSpPr>
        <p:spPr/>
        <p:txBody>
          <a:bodyPr>
            <a:normAutofit fontScale="55000" lnSpcReduction="20000"/>
          </a:bodyPr>
          <a:lstStyle/>
          <a:p>
            <a:r>
              <a:rPr lang="en-GB" dirty="0"/>
              <a:t>(4) The covenant must have been intended to run with the covenantor’s land. </a:t>
            </a:r>
          </a:p>
          <a:p>
            <a:r>
              <a:rPr lang="en-GB" dirty="0"/>
              <a:t>A covenant which was phrased in such a way as to bind only the covenantor would not run with the land. If the covenant was created before 1926 the intention that the covenant was intended to run with the covenantor’s land had to be shown by the wording in the deed.</a:t>
            </a:r>
          </a:p>
          <a:p>
            <a:r>
              <a:rPr lang="en-GB" dirty="0"/>
              <a:t>For restrictive covenants created after 1 January 1926, </a:t>
            </a:r>
            <a:r>
              <a:rPr lang="en-GB" b="1" dirty="0"/>
              <a:t>s79(1) LPA 1925</a:t>
            </a:r>
            <a:r>
              <a:rPr lang="en-GB" dirty="0"/>
              <a:t> provides that, unless a contrary intention is shown, a covenant </a:t>
            </a:r>
            <a:r>
              <a:rPr lang="en-GB" i="1" dirty="0"/>
              <a:t>relating to any land of a covenantor or capable of being bound by him, shall be deemed to be made by the covenantor on behalf of himself, his successors in title and the persons deriving title under him or them, and shall have effect as if such successors and other persons were expressed</a:t>
            </a:r>
            <a:r>
              <a:rPr lang="en-GB" dirty="0"/>
              <a:t>.</a:t>
            </a:r>
          </a:p>
          <a:p>
            <a:r>
              <a:rPr lang="en-GB" dirty="0"/>
              <a:t>This means that the intention that the burden will run with the covenantor’s land will be presumed under </a:t>
            </a:r>
            <a:r>
              <a:rPr lang="en-GB" b="1" dirty="0"/>
              <a:t>s79(1)</a:t>
            </a:r>
            <a:r>
              <a:rPr lang="en-GB" dirty="0"/>
              <a:t> unless there is a contrary intention.</a:t>
            </a:r>
          </a:p>
          <a:p>
            <a:r>
              <a:rPr lang="en-GB" dirty="0"/>
              <a:t>“Successors in title” are deemed to include the owners and occupiers for the time being of the relevant land (</a:t>
            </a:r>
            <a:r>
              <a:rPr lang="en-GB" b="1" dirty="0"/>
              <a:t>s79(2)</a:t>
            </a:r>
            <a:r>
              <a:rPr lang="en-GB" dirty="0"/>
              <a:t>).</a:t>
            </a:r>
          </a:p>
          <a:p>
            <a:r>
              <a:rPr lang="en-GB" dirty="0"/>
              <a:t>Because the burden of a covenant can run only in equity, all the maxims of equity must be complied with. So, for example, the covenantee must come with “clean hands”.</a:t>
            </a:r>
          </a:p>
          <a:p>
            <a:endParaRPr lang="en-US" dirty="0"/>
          </a:p>
        </p:txBody>
      </p:sp>
      <p:pic>
        <p:nvPicPr>
          <p:cNvPr id="4" name="Audio 3">
            <a:hlinkClick r:id="" action="ppaction://media"/>
            <a:extLst>
              <a:ext uri="{FF2B5EF4-FFF2-40B4-BE49-F238E27FC236}">
                <a16:creationId xmlns:a16="http://schemas.microsoft.com/office/drawing/2014/main" id="{179FF6F3-0D5D-466E-8047-792490ADA31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28601059"/>
      </p:ext>
    </p:extLst>
  </p:cSld>
  <p:clrMapOvr>
    <a:masterClrMapping/>
  </p:clrMapOvr>
  <mc:AlternateContent xmlns:mc="http://schemas.openxmlformats.org/markup-compatibility/2006">
    <mc:Choice xmlns:p14="http://schemas.microsoft.com/office/powerpoint/2010/main" Requires="p14">
      <p:transition spd="slow" p14:dur="2000" advTm="88571"/>
    </mc:Choice>
    <mc:Fallback>
      <p:transition spd="slow" advTm="88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A71D4-3FCD-2C4A-BADB-C8A0A935F83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6D480C5-6E1C-D942-943B-707950198A04}"/>
              </a:ext>
            </a:extLst>
          </p:cNvPr>
          <p:cNvSpPr>
            <a:spLocks noGrp="1"/>
          </p:cNvSpPr>
          <p:nvPr>
            <p:ph idx="1"/>
          </p:nvPr>
        </p:nvSpPr>
        <p:spPr/>
        <p:txBody>
          <a:bodyPr>
            <a:normAutofit fontScale="77500" lnSpcReduction="20000"/>
          </a:bodyPr>
          <a:lstStyle/>
          <a:p>
            <a:r>
              <a:rPr lang="en-GB" dirty="0"/>
              <a:t>(5) A restrictive covenant is an equitable interest because it does not come within the category of interests capable of being legal under </a:t>
            </a:r>
            <a:r>
              <a:rPr lang="en-GB" b="1" dirty="0"/>
              <a:t>s1(2) LPA 1925</a:t>
            </a:r>
            <a:r>
              <a:rPr lang="en-GB" dirty="0"/>
              <a:t>. In </a:t>
            </a:r>
            <a:r>
              <a:rPr lang="en-GB" b="1" dirty="0"/>
              <a:t>unregistered land</a:t>
            </a:r>
            <a:r>
              <a:rPr lang="en-GB" dirty="0"/>
              <a:t>, the covenant, if created on or after 1 January 1926, must be registered as a Class D(ii) land charge if it is to bind a buyer. Registration is deemed to constitute actual notice of the covenant (</a:t>
            </a:r>
            <a:r>
              <a:rPr lang="en-GB" b="1" dirty="0"/>
              <a:t>s198 LPA 1925</a:t>
            </a:r>
            <a:r>
              <a:rPr lang="en-GB" dirty="0"/>
              <a:t>). If not registered, a buyer for money or money’s worth will be free of the charge regardless of their actual state of mind (</a:t>
            </a:r>
            <a:r>
              <a:rPr lang="en-GB" b="1" dirty="0"/>
              <a:t>s199 LPA 1925</a:t>
            </a:r>
            <a:r>
              <a:rPr lang="en-GB" dirty="0"/>
              <a:t>). If the covenant was entered into prior to 1926, then whether it binds will depend on whether or not the buyer was equity’s darling.</a:t>
            </a:r>
          </a:p>
          <a:p>
            <a:r>
              <a:rPr lang="en-GB" dirty="0"/>
              <a:t>In </a:t>
            </a:r>
            <a:r>
              <a:rPr lang="en-GB" b="1" dirty="0"/>
              <a:t>registered land</a:t>
            </a:r>
            <a:r>
              <a:rPr lang="en-GB" dirty="0"/>
              <a:t>, the covenant must always be protected by entry of an agreed or unilateral notice on the register. It can never have overriding status under </a:t>
            </a:r>
            <a:r>
              <a:rPr lang="en-GB" b="1" dirty="0" err="1"/>
              <a:t>Schs</a:t>
            </a:r>
            <a:r>
              <a:rPr lang="en-GB" b="1" dirty="0"/>
              <a:t> 1</a:t>
            </a:r>
            <a:r>
              <a:rPr lang="en-GB" dirty="0"/>
              <a:t> and </a:t>
            </a:r>
            <a:r>
              <a:rPr lang="en-GB" b="1" dirty="0"/>
              <a:t>3 LRA 2002</a:t>
            </a:r>
            <a:r>
              <a:rPr lang="en-GB" dirty="0"/>
              <a:t> as there will be no actual occupation.</a:t>
            </a:r>
          </a:p>
          <a:p>
            <a:endParaRPr lang="en-US" dirty="0"/>
          </a:p>
        </p:txBody>
      </p:sp>
      <p:pic>
        <p:nvPicPr>
          <p:cNvPr id="4" name="Audio 3">
            <a:hlinkClick r:id="" action="ppaction://media"/>
            <a:extLst>
              <a:ext uri="{FF2B5EF4-FFF2-40B4-BE49-F238E27FC236}">
                <a16:creationId xmlns:a16="http://schemas.microsoft.com/office/drawing/2014/main" id="{8B2AD813-E849-40B8-9357-2743927D32C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04062267"/>
      </p:ext>
    </p:extLst>
  </p:cSld>
  <p:clrMapOvr>
    <a:masterClrMapping/>
  </p:clrMapOvr>
  <mc:AlternateContent xmlns:mc="http://schemas.openxmlformats.org/markup-compatibility/2006">
    <mc:Choice xmlns:p14="http://schemas.microsoft.com/office/powerpoint/2010/main" Requires="p14">
      <p:transition spd="slow" p14:dur="2000" advTm="79771"/>
    </mc:Choice>
    <mc:Fallback>
      <p:transition spd="slow" advTm="79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E43E8-9940-164A-82A5-2A2130E1B439}"/>
              </a:ext>
            </a:extLst>
          </p:cNvPr>
          <p:cNvSpPr>
            <a:spLocks noGrp="1"/>
          </p:cNvSpPr>
          <p:nvPr>
            <p:ph type="title"/>
          </p:nvPr>
        </p:nvSpPr>
        <p:spPr/>
        <p:txBody>
          <a:bodyPr>
            <a:normAutofit fontScale="90000"/>
          </a:bodyPr>
          <a:lstStyle/>
          <a:p>
            <a:r>
              <a:rPr lang="en-US" dirty="0"/>
              <a:t>Passing of the benefit of covenants in equity</a:t>
            </a:r>
          </a:p>
        </p:txBody>
      </p:sp>
      <p:sp>
        <p:nvSpPr>
          <p:cNvPr id="3" name="Content Placeholder 2">
            <a:extLst>
              <a:ext uri="{FF2B5EF4-FFF2-40B4-BE49-F238E27FC236}">
                <a16:creationId xmlns:a16="http://schemas.microsoft.com/office/drawing/2014/main" id="{310FF163-A058-2545-9FD1-7C672F17F2FF}"/>
              </a:ext>
            </a:extLst>
          </p:cNvPr>
          <p:cNvSpPr>
            <a:spLocks noGrp="1"/>
          </p:cNvSpPr>
          <p:nvPr>
            <p:ph idx="1"/>
          </p:nvPr>
        </p:nvSpPr>
        <p:spPr/>
        <p:txBody>
          <a:bodyPr>
            <a:normAutofit lnSpcReduction="10000"/>
          </a:bodyPr>
          <a:lstStyle/>
          <a:p>
            <a:r>
              <a:rPr lang="en-GB" dirty="0"/>
              <a:t>There are two conditions for the passing of the benefit in equity.</a:t>
            </a:r>
          </a:p>
          <a:p>
            <a:r>
              <a:rPr lang="en-GB" dirty="0"/>
              <a:t>The first condition is that the covenant must have touched and concerned the covenantee’s land. </a:t>
            </a:r>
          </a:p>
          <a:p>
            <a:r>
              <a:rPr lang="en-GB" dirty="0"/>
              <a:t>The second condition is that the original parties must have intended the benefit to run with the land.</a:t>
            </a:r>
          </a:p>
          <a:p>
            <a:r>
              <a:rPr lang="en-GB" dirty="0"/>
              <a:t>Equity provides three ways in which this intention is shown – annexation, assignment and under a building scheme.</a:t>
            </a:r>
          </a:p>
          <a:p>
            <a:endParaRPr lang="en-US" dirty="0"/>
          </a:p>
        </p:txBody>
      </p:sp>
      <p:pic>
        <p:nvPicPr>
          <p:cNvPr id="4" name="Audio 3">
            <a:hlinkClick r:id="" action="ppaction://media"/>
            <a:extLst>
              <a:ext uri="{FF2B5EF4-FFF2-40B4-BE49-F238E27FC236}">
                <a16:creationId xmlns:a16="http://schemas.microsoft.com/office/drawing/2014/main" id="{3E125416-2030-47D1-B5EF-805113D2DE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85649997"/>
      </p:ext>
    </p:extLst>
  </p:cSld>
  <p:clrMapOvr>
    <a:masterClrMapping/>
  </p:clrMapOvr>
  <mc:AlternateContent xmlns:mc="http://schemas.openxmlformats.org/markup-compatibility/2006">
    <mc:Choice xmlns:p14="http://schemas.microsoft.com/office/powerpoint/2010/main" Requires="p14">
      <p:transition spd="slow" p14:dur="2000" advTm="37464"/>
    </mc:Choice>
    <mc:Fallback>
      <p:transition spd="slow" advTm="37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73D8E-EB82-9844-A91F-7DD251D33EA3}"/>
              </a:ext>
            </a:extLst>
          </p:cNvPr>
          <p:cNvSpPr>
            <a:spLocks noGrp="1"/>
          </p:cNvSpPr>
          <p:nvPr>
            <p:ph type="title"/>
          </p:nvPr>
        </p:nvSpPr>
        <p:spPr/>
        <p:txBody>
          <a:bodyPr/>
          <a:lstStyle/>
          <a:p>
            <a:r>
              <a:rPr lang="en-US" dirty="0"/>
              <a:t>Annexation</a:t>
            </a:r>
          </a:p>
        </p:txBody>
      </p:sp>
      <p:sp>
        <p:nvSpPr>
          <p:cNvPr id="3" name="Content Placeholder 2">
            <a:extLst>
              <a:ext uri="{FF2B5EF4-FFF2-40B4-BE49-F238E27FC236}">
                <a16:creationId xmlns:a16="http://schemas.microsoft.com/office/drawing/2014/main" id="{B91A305B-2E13-3F49-AE1B-30FC2C7B13AA}"/>
              </a:ext>
            </a:extLst>
          </p:cNvPr>
          <p:cNvSpPr>
            <a:spLocks noGrp="1"/>
          </p:cNvSpPr>
          <p:nvPr>
            <p:ph idx="1"/>
          </p:nvPr>
        </p:nvSpPr>
        <p:spPr/>
        <p:txBody>
          <a:bodyPr>
            <a:normAutofit fontScale="85000" lnSpcReduction="10000"/>
          </a:bodyPr>
          <a:lstStyle/>
          <a:p>
            <a:r>
              <a:rPr lang="en-GB" dirty="0"/>
              <a:t>Annexation is a process where the original parties to the covenant show an intention to attach the benefit to the land through the words used in the covenant. </a:t>
            </a:r>
          </a:p>
          <a:p>
            <a:r>
              <a:rPr lang="en-GB" dirty="0"/>
              <a:t>Such wording requires clear indication of an intention, because the effect of annexation is to attach the benefit to the land. The benefit will therefore pass automatically to any subsequent buyer of the land to which the covenant relates so that the buyer need have no knowledge of the existence of the covenant to be able to enforce it later.</a:t>
            </a:r>
          </a:p>
          <a:p>
            <a:r>
              <a:rPr lang="en-GB" dirty="0"/>
              <a:t>There are three types of annexation – express, implied and statutory.</a:t>
            </a:r>
          </a:p>
          <a:p>
            <a:endParaRPr lang="en-US" dirty="0"/>
          </a:p>
        </p:txBody>
      </p:sp>
      <p:pic>
        <p:nvPicPr>
          <p:cNvPr id="4" name="Audio 3">
            <a:hlinkClick r:id="" action="ppaction://media"/>
            <a:extLst>
              <a:ext uri="{FF2B5EF4-FFF2-40B4-BE49-F238E27FC236}">
                <a16:creationId xmlns:a16="http://schemas.microsoft.com/office/drawing/2014/main" id="{419E062F-FB75-4941-99F8-41C383FC50C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87360102"/>
      </p:ext>
    </p:extLst>
  </p:cSld>
  <p:clrMapOvr>
    <a:masterClrMapping/>
  </p:clrMapOvr>
  <mc:AlternateContent xmlns:mc="http://schemas.openxmlformats.org/markup-compatibility/2006">
    <mc:Choice xmlns:p14="http://schemas.microsoft.com/office/powerpoint/2010/main" Requires="p14">
      <p:transition spd="slow" p14:dur="2000" advTm="42409"/>
    </mc:Choice>
    <mc:Fallback>
      <p:transition spd="slow" advTm="42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3DFF1-2DFC-8A4B-85C2-1D9A41A33047}"/>
              </a:ext>
            </a:extLst>
          </p:cNvPr>
          <p:cNvSpPr>
            <a:spLocks noGrp="1"/>
          </p:cNvSpPr>
          <p:nvPr>
            <p:ph type="title"/>
          </p:nvPr>
        </p:nvSpPr>
        <p:spPr/>
        <p:txBody>
          <a:bodyPr/>
          <a:lstStyle/>
          <a:p>
            <a:r>
              <a:rPr lang="en-US" dirty="0"/>
              <a:t>Express annexation</a:t>
            </a:r>
          </a:p>
        </p:txBody>
      </p:sp>
      <p:sp>
        <p:nvSpPr>
          <p:cNvPr id="3" name="Content Placeholder 2">
            <a:extLst>
              <a:ext uri="{FF2B5EF4-FFF2-40B4-BE49-F238E27FC236}">
                <a16:creationId xmlns:a16="http://schemas.microsoft.com/office/drawing/2014/main" id="{E2DBA3BA-0330-CC46-A57F-24FB55DA8288}"/>
              </a:ext>
            </a:extLst>
          </p:cNvPr>
          <p:cNvSpPr>
            <a:spLocks noGrp="1"/>
          </p:cNvSpPr>
          <p:nvPr>
            <p:ph idx="1"/>
          </p:nvPr>
        </p:nvSpPr>
        <p:spPr/>
        <p:txBody>
          <a:bodyPr>
            <a:normAutofit fontScale="92500" lnSpcReduction="10000"/>
          </a:bodyPr>
          <a:lstStyle/>
          <a:p>
            <a:r>
              <a:rPr lang="en-GB" dirty="0"/>
              <a:t>The Court of Chancery and equity generally regarded the attachment of the benefit as a matter of some importance and therefore laid down stricter rules than those required at common law. </a:t>
            </a:r>
          </a:p>
          <a:p>
            <a:r>
              <a:rPr lang="en-GB" dirty="0"/>
              <a:t>For annexation to exist, they tended to require one of the following two phrases:</a:t>
            </a:r>
          </a:p>
          <a:p>
            <a:r>
              <a:rPr lang="en-GB" dirty="0"/>
              <a:t>(a) that the covenant was taken for the benefit of certain land; or</a:t>
            </a:r>
          </a:p>
          <a:p>
            <a:r>
              <a:rPr lang="en-GB" dirty="0"/>
              <a:t>(b) that the covenant was made with the covenantee in their capacity as owner of the dominant land.</a:t>
            </a:r>
          </a:p>
          <a:p>
            <a:endParaRPr lang="en-US" dirty="0"/>
          </a:p>
        </p:txBody>
      </p:sp>
      <p:pic>
        <p:nvPicPr>
          <p:cNvPr id="4" name="Audio 3">
            <a:hlinkClick r:id="" action="ppaction://media"/>
            <a:extLst>
              <a:ext uri="{FF2B5EF4-FFF2-40B4-BE49-F238E27FC236}">
                <a16:creationId xmlns:a16="http://schemas.microsoft.com/office/drawing/2014/main" id="{4D112636-45BA-4ABF-B9DA-DBCC8E96BCA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01017733"/>
      </p:ext>
    </p:extLst>
  </p:cSld>
  <p:clrMapOvr>
    <a:masterClrMapping/>
  </p:clrMapOvr>
  <mc:AlternateContent xmlns:mc="http://schemas.openxmlformats.org/markup-compatibility/2006">
    <mc:Choice xmlns:p14="http://schemas.microsoft.com/office/powerpoint/2010/main" Requires="p14">
      <p:transition spd="slow" p14:dur="2000" advTm="34677"/>
    </mc:Choice>
    <mc:Fallback>
      <p:transition spd="slow" advTm="34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372FE-4423-EA4C-B05C-1AB02529E04D}"/>
              </a:ext>
            </a:extLst>
          </p:cNvPr>
          <p:cNvSpPr>
            <a:spLocks noGrp="1"/>
          </p:cNvSpPr>
          <p:nvPr>
            <p:ph type="title"/>
          </p:nvPr>
        </p:nvSpPr>
        <p:spPr/>
        <p:txBody>
          <a:bodyPr/>
          <a:lstStyle/>
          <a:p>
            <a:r>
              <a:rPr lang="en-US" dirty="0"/>
              <a:t>Implied Annexation</a:t>
            </a:r>
          </a:p>
        </p:txBody>
      </p:sp>
      <p:sp>
        <p:nvSpPr>
          <p:cNvPr id="3" name="Content Placeholder 2">
            <a:extLst>
              <a:ext uri="{FF2B5EF4-FFF2-40B4-BE49-F238E27FC236}">
                <a16:creationId xmlns:a16="http://schemas.microsoft.com/office/drawing/2014/main" id="{A0877622-AE38-E644-A35F-565AD1A27D00}"/>
              </a:ext>
            </a:extLst>
          </p:cNvPr>
          <p:cNvSpPr>
            <a:spLocks noGrp="1"/>
          </p:cNvSpPr>
          <p:nvPr>
            <p:ph idx="1"/>
          </p:nvPr>
        </p:nvSpPr>
        <p:spPr/>
        <p:txBody>
          <a:bodyPr>
            <a:normAutofit fontScale="85000" lnSpcReduction="10000"/>
          </a:bodyPr>
          <a:lstStyle/>
          <a:p>
            <a:r>
              <a:rPr lang="en-GB" dirty="0"/>
              <a:t>Two cases provide judicial support for the possibility of annexing a restrictive covenant by implication from the circumstances – </a:t>
            </a:r>
            <a:r>
              <a:rPr lang="en-GB" b="1" i="1" dirty="0"/>
              <a:t>Marten v Flight Refuelling Ltd [1962]</a:t>
            </a:r>
            <a:r>
              <a:rPr lang="en-GB" dirty="0"/>
              <a:t> and </a:t>
            </a:r>
            <a:r>
              <a:rPr lang="en-GB" b="1" i="1" dirty="0"/>
              <a:t>Newton Abbot Co-operative Society v Williamson and </a:t>
            </a:r>
            <a:r>
              <a:rPr lang="en-GB" b="1" i="1" dirty="0" err="1"/>
              <a:t>Treadgold</a:t>
            </a:r>
            <a:r>
              <a:rPr lang="en-GB" dirty="0"/>
              <a:t>. </a:t>
            </a:r>
          </a:p>
          <a:p>
            <a:r>
              <a:rPr lang="en-GB" dirty="0"/>
              <a:t>In the latter case, implied annexation was suggested as </a:t>
            </a:r>
            <a:r>
              <a:rPr lang="en-GB" i="1" dirty="0"/>
              <a:t>obiter dicta</a:t>
            </a:r>
            <a:r>
              <a:rPr lang="en-GB" dirty="0"/>
              <a:t>. The former case is the only case where the court was prepared to find that there could be an implied annexation of the benefit. </a:t>
            </a:r>
          </a:p>
          <a:p>
            <a:r>
              <a:rPr lang="en-GB" dirty="0"/>
              <a:t>It is argued that the concept of implied annexation creates uncertainty, as the question as to whether there has been a transfer of the benefit of the covenant by implied annexation can only be decided by the court.</a:t>
            </a:r>
            <a:endParaRPr lang="en-US" dirty="0"/>
          </a:p>
        </p:txBody>
      </p:sp>
      <p:pic>
        <p:nvPicPr>
          <p:cNvPr id="4" name="Audio 3">
            <a:hlinkClick r:id="" action="ppaction://media"/>
            <a:extLst>
              <a:ext uri="{FF2B5EF4-FFF2-40B4-BE49-F238E27FC236}">
                <a16:creationId xmlns:a16="http://schemas.microsoft.com/office/drawing/2014/main" id="{213A2B4F-EEBF-494B-AA60-8761019766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687506723"/>
      </p:ext>
    </p:extLst>
  </p:cSld>
  <p:clrMapOvr>
    <a:masterClrMapping/>
  </p:clrMapOvr>
  <mc:AlternateContent xmlns:mc="http://schemas.openxmlformats.org/markup-compatibility/2006">
    <mc:Choice xmlns:p14="http://schemas.microsoft.com/office/powerpoint/2010/main" Requires="p14">
      <p:transition spd="slow" p14:dur="2000" advTm="51442"/>
    </mc:Choice>
    <mc:Fallback>
      <p:transition spd="slow" advTm="514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9137B-F8A3-DE40-8FB1-BA96B7B4BD02}"/>
              </a:ext>
            </a:extLst>
          </p:cNvPr>
          <p:cNvSpPr>
            <a:spLocks noGrp="1"/>
          </p:cNvSpPr>
          <p:nvPr>
            <p:ph type="title"/>
          </p:nvPr>
        </p:nvSpPr>
        <p:spPr/>
        <p:txBody>
          <a:bodyPr/>
          <a:lstStyle/>
          <a:p>
            <a:r>
              <a:rPr lang="en-US" dirty="0"/>
              <a:t>Statutory annexation</a:t>
            </a:r>
          </a:p>
        </p:txBody>
      </p:sp>
      <p:sp>
        <p:nvSpPr>
          <p:cNvPr id="3" name="Content Placeholder 2">
            <a:extLst>
              <a:ext uri="{FF2B5EF4-FFF2-40B4-BE49-F238E27FC236}">
                <a16:creationId xmlns:a16="http://schemas.microsoft.com/office/drawing/2014/main" id="{685BC250-5141-4C4F-B2AC-2ACA6D4E1682}"/>
              </a:ext>
            </a:extLst>
          </p:cNvPr>
          <p:cNvSpPr>
            <a:spLocks noGrp="1"/>
          </p:cNvSpPr>
          <p:nvPr>
            <p:ph idx="1"/>
          </p:nvPr>
        </p:nvSpPr>
        <p:spPr/>
        <p:txBody>
          <a:bodyPr/>
          <a:lstStyle/>
          <a:p>
            <a:r>
              <a:rPr lang="en-GB" b="1" dirty="0"/>
              <a:t>s78(1) LPA 1925</a:t>
            </a:r>
            <a:r>
              <a:rPr lang="en-GB" dirty="0"/>
              <a:t> provides that:</a:t>
            </a:r>
          </a:p>
          <a:p>
            <a:r>
              <a:rPr lang="en-GB" i="1" dirty="0"/>
              <a:t>A covenant relating to any land of the covenantee shall be deemed to be made with the covenantee and his successors in title and the persons deriving title under him or them, and shall have effect as if such successors and other persons were expressed.</a:t>
            </a:r>
            <a:endParaRPr lang="en-GB" dirty="0"/>
          </a:p>
          <a:p>
            <a:endParaRPr lang="en-US" dirty="0"/>
          </a:p>
        </p:txBody>
      </p:sp>
      <p:pic>
        <p:nvPicPr>
          <p:cNvPr id="4" name="Audio 3">
            <a:hlinkClick r:id="" action="ppaction://media"/>
            <a:extLst>
              <a:ext uri="{FF2B5EF4-FFF2-40B4-BE49-F238E27FC236}">
                <a16:creationId xmlns:a16="http://schemas.microsoft.com/office/drawing/2014/main" id="{D33D55B7-FDAF-407B-999B-7545CE5D32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4922010"/>
      </p:ext>
    </p:extLst>
  </p:cSld>
  <p:clrMapOvr>
    <a:masterClrMapping/>
  </p:clrMapOvr>
  <mc:AlternateContent xmlns:mc="http://schemas.openxmlformats.org/markup-compatibility/2006">
    <mc:Choice xmlns:p14="http://schemas.microsoft.com/office/powerpoint/2010/main" Requires="p14">
      <p:transition spd="slow" p14:dur="2000" advTm="13593"/>
    </mc:Choice>
    <mc:Fallback>
      <p:transition spd="slow" advTm="13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07AE6-9FD8-5B4B-B24B-74E9FBE3A609}"/>
              </a:ext>
            </a:extLst>
          </p:cNvPr>
          <p:cNvSpPr>
            <a:spLocks noGrp="1"/>
          </p:cNvSpPr>
          <p:nvPr>
            <p:ph type="title"/>
          </p:nvPr>
        </p:nvSpPr>
        <p:spPr/>
        <p:txBody>
          <a:bodyPr/>
          <a:lstStyle/>
          <a:p>
            <a:r>
              <a:rPr lang="en-US" dirty="0"/>
              <a:t>Assignment</a:t>
            </a:r>
          </a:p>
        </p:txBody>
      </p:sp>
      <p:sp>
        <p:nvSpPr>
          <p:cNvPr id="3" name="Content Placeholder 2">
            <a:extLst>
              <a:ext uri="{FF2B5EF4-FFF2-40B4-BE49-F238E27FC236}">
                <a16:creationId xmlns:a16="http://schemas.microsoft.com/office/drawing/2014/main" id="{7645503A-AD22-BD48-A420-CEAB14D35B03}"/>
              </a:ext>
            </a:extLst>
          </p:cNvPr>
          <p:cNvSpPr>
            <a:spLocks noGrp="1"/>
          </p:cNvSpPr>
          <p:nvPr>
            <p:ph idx="1"/>
          </p:nvPr>
        </p:nvSpPr>
        <p:spPr/>
        <p:txBody>
          <a:bodyPr>
            <a:normAutofit fontScale="55000" lnSpcReduction="20000"/>
          </a:bodyPr>
          <a:lstStyle/>
          <a:p>
            <a:r>
              <a:rPr lang="en-GB" dirty="0"/>
              <a:t>Assignment is usually effected by the use of express words of assignment in the conveyance executed by the covenantee in favour of their successors in title, or by such successors in favour of later buyers from them.</a:t>
            </a:r>
          </a:p>
          <a:p>
            <a:r>
              <a:rPr lang="en-GB" dirty="0"/>
              <a:t>The equitable rules under which an express assignment is allowed were set out in </a:t>
            </a:r>
            <a:r>
              <a:rPr lang="en-GB" b="1" i="1" dirty="0"/>
              <a:t>Miles v Easter [1933]</a:t>
            </a:r>
            <a:r>
              <a:rPr lang="en-GB" dirty="0"/>
              <a:t>.</a:t>
            </a:r>
          </a:p>
          <a:p>
            <a:r>
              <a:rPr lang="en-GB" dirty="0"/>
              <a:t>(1) The covenant must benefit – “touch and concern” – the dominant land. As with easements, restrictive covenants in equity cannot exist in gross. There must be both a dominant and a servient tenement.</a:t>
            </a:r>
          </a:p>
          <a:p>
            <a:r>
              <a:rPr lang="en-GB" dirty="0"/>
              <a:t>(2) The land must be indicated in the conveyance or have been otherwise shown with reasonable certainty.</a:t>
            </a:r>
          </a:p>
          <a:p>
            <a:r>
              <a:rPr lang="en-GB" dirty="0"/>
              <a:t>(3) The assignment of the covenant and the conveyance of the land to which it relates must be contemporaneous.</a:t>
            </a:r>
          </a:p>
          <a:p>
            <a:r>
              <a:rPr lang="en-GB" dirty="0"/>
              <a:t>(4) The land must be retained in whole or in part by the claimant and be capable of benefitting from the covenant.</a:t>
            </a:r>
          </a:p>
          <a:p>
            <a:r>
              <a:rPr lang="en-GB" dirty="0"/>
              <a:t>The chain of assignment must, however, be unbroken in order to be enforceable (</a:t>
            </a:r>
            <a:r>
              <a:rPr lang="en-GB" b="1" i="1" dirty="0"/>
              <a:t>Re Pinewood Estate [1958]</a:t>
            </a:r>
            <a:r>
              <a:rPr lang="en-GB" dirty="0"/>
              <a:t>).</a:t>
            </a:r>
          </a:p>
          <a:p>
            <a:endParaRPr lang="en-US" dirty="0"/>
          </a:p>
        </p:txBody>
      </p:sp>
      <p:pic>
        <p:nvPicPr>
          <p:cNvPr id="4" name="Audio 3">
            <a:hlinkClick r:id="" action="ppaction://media"/>
            <a:extLst>
              <a:ext uri="{FF2B5EF4-FFF2-40B4-BE49-F238E27FC236}">
                <a16:creationId xmlns:a16="http://schemas.microsoft.com/office/drawing/2014/main" id="{2DEB94FA-52CA-4544-A73C-65061EC6A1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866128726"/>
      </p:ext>
    </p:extLst>
  </p:cSld>
  <p:clrMapOvr>
    <a:masterClrMapping/>
  </p:clrMapOvr>
  <mc:AlternateContent xmlns:mc="http://schemas.openxmlformats.org/markup-compatibility/2006">
    <mc:Choice xmlns:p14="http://schemas.microsoft.com/office/powerpoint/2010/main" Requires="p14">
      <p:transition spd="slow" p14:dur="2000" advTm="84600"/>
    </mc:Choice>
    <mc:Fallback>
      <p:transition spd="slow" advTm="84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BC64E-EEEE-CA49-A093-649ECC0BA75C}"/>
              </a:ext>
            </a:extLst>
          </p:cNvPr>
          <p:cNvSpPr>
            <a:spLocks noGrp="1"/>
          </p:cNvSpPr>
          <p:nvPr>
            <p:ph type="title"/>
          </p:nvPr>
        </p:nvSpPr>
        <p:spPr/>
        <p:txBody>
          <a:bodyPr/>
          <a:lstStyle/>
          <a:p>
            <a:r>
              <a:rPr lang="en-US" dirty="0"/>
              <a:t>Building Scheme</a:t>
            </a:r>
          </a:p>
        </p:txBody>
      </p:sp>
      <p:sp>
        <p:nvSpPr>
          <p:cNvPr id="3" name="Content Placeholder 2">
            <a:extLst>
              <a:ext uri="{FF2B5EF4-FFF2-40B4-BE49-F238E27FC236}">
                <a16:creationId xmlns:a16="http://schemas.microsoft.com/office/drawing/2014/main" id="{37529174-0FDF-DA41-B5BA-886CA49BD908}"/>
              </a:ext>
            </a:extLst>
          </p:cNvPr>
          <p:cNvSpPr>
            <a:spLocks noGrp="1"/>
          </p:cNvSpPr>
          <p:nvPr>
            <p:ph idx="1"/>
          </p:nvPr>
        </p:nvSpPr>
        <p:spPr/>
        <p:txBody>
          <a:bodyPr>
            <a:normAutofit fontScale="85000" lnSpcReduction="20000"/>
          </a:bodyPr>
          <a:lstStyle/>
          <a:p>
            <a:r>
              <a:rPr lang="en-GB" dirty="0"/>
              <a:t>A building scheme, or scheme of development, arises where a property developer who intends building an estate of properties wishes to impose restrictions on the buyers of each of the plots of land in order to retain the overall characteristics of the estate and to maintain the values of the properties on it for the mutual benefit of all buyers. </a:t>
            </a:r>
          </a:p>
          <a:p>
            <a:r>
              <a:rPr lang="en-GB" dirty="0"/>
              <a:t>In such situations, equity will enable the restrictive covenants which relate to each plot on the estate to be enforced by all who currently own any land within the scheme. </a:t>
            </a:r>
          </a:p>
          <a:p>
            <a:r>
              <a:rPr lang="en-GB" dirty="0"/>
              <a:t>The principle applies not only to the usual housing development, but also to units in a shopping precinct, according to the Canadian case of </a:t>
            </a:r>
            <a:r>
              <a:rPr lang="en-GB" b="1" i="1" dirty="0"/>
              <a:t>Re Spike and Rocca Group Ltd [1980]</a:t>
            </a:r>
            <a:r>
              <a:rPr lang="en-GB" dirty="0"/>
              <a:t>.</a:t>
            </a:r>
            <a:endParaRPr lang="en-US" dirty="0"/>
          </a:p>
        </p:txBody>
      </p:sp>
      <p:pic>
        <p:nvPicPr>
          <p:cNvPr id="4" name="Audio 3">
            <a:hlinkClick r:id="" action="ppaction://media"/>
            <a:extLst>
              <a:ext uri="{FF2B5EF4-FFF2-40B4-BE49-F238E27FC236}">
                <a16:creationId xmlns:a16="http://schemas.microsoft.com/office/drawing/2014/main" id="{A01DABF8-0666-4777-8709-03A6B1C1249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88823803"/>
      </p:ext>
    </p:extLst>
  </p:cSld>
  <p:clrMapOvr>
    <a:masterClrMapping/>
  </p:clrMapOvr>
  <mc:AlternateContent xmlns:mc="http://schemas.openxmlformats.org/markup-compatibility/2006">
    <mc:Choice xmlns:p14="http://schemas.microsoft.com/office/powerpoint/2010/main" Requires="p14">
      <p:transition spd="slow" p14:dur="2000" advTm="44128"/>
    </mc:Choice>
    <mc:Fallback>
      <p:transition spd="slow" advTm="44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C037-7C41-724E-9620-9425A5EF94E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80BFDFF-BF29-2447-8D62-2822B52AEEF1}"/>
              </a:ext>
            </a:extLst>
          </p:cNvPr>
          <p:cNvSpPr>
            <a:spLocks noGrp="1"/>
          </p:cNvSpPr>
          <p:nvPr>
            <p:ph idx="1"/>
          </p:nvPr>
        </p:nvSpPr>
        <p:spPr/>
        <p:txBody>
          <a:bodyPr>
            <a:normAutofit fontScale="70000" lnSpcReduction="20000"/>
          </a:bodyPr>
          <a:lstStyle/>
          <a:p>
            <a:r>
              <a:rPr lang="en-GB" dirty="0"/>
              <a:t>The essential elements of a building scheme were laid down in </a:t>
            </a:r>
            <a:r>
              <a:rPr lang="en-GB" b="1" i="1" dirty="0"/>
              <a:t>Elliston v Reacher [1908]</a:t>
            </a:r>
            <a:r>
              <a:rPr lang="en-GB" dirty="0"/>
              <a:t>. The requirements were strict.</a:t>
            </a:r>
          </a:p>
          <a:p>
            <a:r>
              <a:rPr lang="en-GB" dirty="0"/>
              <a:t>(1) Both the claimant and defendant must obtain title from a common owner.</a:t>
            </a:r>
          </a:p>
          <a:p>
            <a:r>
              <a:rPr lang="en-GB" dirty="0"/>
              <a:t>(2) The common owner must have laid out a definite scheme of development prior to the sales of the plots now owned by the claimant and defendant.</a:t>
            </a:r>
          </a:p>
          <a:p>
            <a:r>
              <a:rPr lang="en-GB" dirty="0"/>
              <a:t>(3) There was an intention to impose a scheme of mutually enforceable restrictions upon all buyers of land within the development and their successors in title.</a:t>
            </a:r>
          </a:p>
          <a:p>
            <a:r>
              <a:rPr lang="en-GB" dirty="0"/>
              <a:t>(4) Every buyer bought their land knowing of the scheme and intending to be bound by the mutually enforceable restrictions.</a:t>
            </a:r>
          </a:p>
          <a:p>
            <a:r>
              <a:rPr lang="en-GB" dirty="0"/>
              <a:t>A fifth requirement – that the area affected by the scheme must be clearly defined – was added in </a:t>
            </a:r>
            <a:r>
              <a:rPr lang="en-GB" b="1" i="1" dirty="0"/>
              <a:t>Reid v Bickerstaff [1909]</a:t>
            </a:r>
            <a:r>
              <a:rPr lang="en-GB" dirty="0"/>
              <a:t>.</a:t>
            </a:r>
          </a:p>
          <a:p>
            <a:endParaRPr lang="en-US" dirty="0"/>
          </a:p>
        </p:txBody>
      </p:sp>
      <p:pic>
        <p:nvPicPr>
          <p:cNvPr id="4" name="Audio 3">
            <a:hlinkClick r:id="" action="ppaction://media"/>
            <a:extLst>
              <a:ext uri="{FF2B5EF4-FFF2-40B4-BE49-F238E27FC236}">
                <a16:creationId xmlns:a16="http://schemas.microsoft.com/office/drawing/2014/main" id="{90A1541B-A0E7-49DA-9972-9F05DE464D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538895023"/>
      </p:ext>
    </p:extLst>
  </p:cSld>
  <p:clrMapOvr>
    <a:masterClrMapping/>
  </p:clrMapOvr>
  <mc:AlternateContent xmlns:mc="http://schemas.openxmlformats.org/markup-compatibility/2006">
    <mc:Choice xmlns:p14="http://schemas.microsoft.com/office/powerpoint/2010/main" Requires="p14">
      <p:transition spd="slow" p14:dur="2000" advTm="72572"/>
    </mc:Choice>
    <mc:Fallback>
      <p:transition spd="slow" advTm="72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710DC-11B5-8640-B1E3-F6E0AF2A0D0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1C506D5-9F03-124E-8918-B87C8B563278}"/>
              </a:ext>
            </a:extLst>
          </p:cNvPr>
          <p:cNvSpPr>
            <a:spLocks noGrp="1"/>
          </p:cNvSpPr>
          <p:nvPr>
            <p:ph idx="1"/>
          </p:nvPr>
        </p:nvSpPr>
        <p:spPr/>
        <p:txBody>
          <a:bodyPr>
            <a:normAutofit fontScale="62500" lnSpcReduction="20000"/>
          </a:bodyPr>
          <a:lstStyle/>
          <a:p>
            <a:r>
              <a:rPr lang="en-GB" dirty="0"/>
              <a:t>n</a:t>
            </a:r>
            <a:r>
              <a:rPr lang="en-GB" b="1" i="1" dirty="0"/>
              <a:t>, </a:t>
            </a:r>
            <a:r>
              <a:rPr lang="en-GB" b="1" i="1" dirty="0" err="1"/>
              <a:t>Birdlip</a:t>
            </a:r>
            <a:r>
              <a:rPr lang="en-GB" b="1" i="1" dirty="0"/>
              <a:t> v Hunter [2016]</a:t>
            </a:r>
            <a:r>
              <a:rPr lang="en-GB" dirty="0"/>
              <a:t>, a Court of Appeal case, set out the characteristics of a building scheme.</a:t>
            </a:r>
          </a:p>
          <a:p>
            <a:r>
              <a:rPr lang="en-GB" dirty="0"/>
              <a:t>(a) It applies to a defined area.</a:t>
            </a:r>
          </a:p>
          <a:p>
            <a:r>
              <a:rPr lang="en-GB" dirty="0"/>
              <a:t>(b) Owners of properties within that area have purchased their properties from a common owner.</a:t>
            </a:r>
          </a:p>
          <a:p>
            <a:r>
              <a:rPr lang="en-GB" dirty="0"/>
              <a:t>(c) Each of the properties is burdened by covenants which were intended to be mutually enforceable as between the several owners.</a:t>
            </a:r>
          </a:p>
          <a:p>
            <a:r>
              <a:rPr lang="en-GB" dirty="0"/>
              <a:t>(d) The limits of that defined area are known to each of the buyers.</a:t>
            </a:r>
          </a:p>
          <a:p>
            <a:r>
              <a:rPr lang="en-GB" dirty="0"/>
              <a:t>(e) The common owner is themself bound by the scheme, which crystallises on the occasion of the first sale of a plot within the defined area, with the consequence that they are not entitled to dispose of plots within that area otherwise than on the terms of the scheme.</a:t>
            </a:r>
          </a:p>
          <a:p>
            <a:r>
              <a:rPr lang="en-GB" dirty="0"/>
              <a:t>(f) The effect of the scheme will bind future buyers of land falling within the area, potentially forever.</a:t>
            </a:r>
          </a:p>
          <a:p>
            <a:endParaRPr lang="en-US" dirty="0"/>
          </a:p>
        </p:txBody>
      </p:sp>
      <p:pic>
        <p:nvPicPr>
          <p:cNvPr id="4" name="Audio 3">
            <a:hlinkClick r:id="" action="ppaction://media"/>
            <a:extLst>
              <a:ext uri="{FF2B5EF4-FFF2-40B4-BE49-F238E27FC236}">
                <a16:creationId xmlns:a16="http://schemas.microsoft.com/office/drawing/2014/main" id="{2C227346-313B-4B5D-B5FB-78A29F35148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42237321"/>
      </p:ext>
    </p:extLst>
  </p:cSld>
  <p:clrMapOvr>
    <a:masterClrMapping/>
  </p:clrMapOvr>
  <mc:AlternateContent xmlns:mc="http://schemas.openxmlformats.org/markup-compatibility/2006">
    <mc:Choice xmlns:p14="http://schemas.microsoft.com/office/powerpoint/2010/main" Requires="p14">
      <p:transition spd="slow" p14:dur="2000" advTm="66791"/>
    </mc:Choice>
    <mc:Fallback>
      <p:transition spd="slow" advTm="66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61840-B987-984E-AB05-F3EB40DA7A50}"/>
              </a:ext>
            </a:extLst>
          </p:cNvPr>
          <p:cNvSpPr>
            <a:spLocks noGrp="1"/>
          </p:cNvSpPr>
          <p:nvPr>
            <p:ph type="title"/>
          </p:nvPr>
        </p:nvSpPr>
        <p:spPr/>
        <p:txBody>
          <a:bodyPr/>
          <a:lstStyle/>
          <a:p>
            <a:r>
              <a:rPr lang="en-US" dirty="0"/>
              <a:t>Enforcement</a:t>
            </a:r>
          </a:p>
        </p:txBody>
      </p:sp>
      <p:sp>
        <p:nvSpPr>
          <p:cNvPr id="3" name="Content Placeholder 2">
            <a:extLst>
              <a:ext uri="{FF2B5EF4-FFF2-40B4-BE49-F238E27FC236}">
                <a16:creationId xmlns:a16="http://schemas.microsoft.com/office/drawing/2014/main" id="{E0AF9FD2-BA43-904B-8FAD-6065AECD5DF5}"/>
              </a:ext>
            </a:extLst>
          </p:cNvPr>
          <p:cNvSpPr>
            <a:spLocks noGrp="1"/>
          </p:cNvSpPr>
          <p:nvPr>
            <p:ph idx="1"/>
          </p:nvPr>
        </p:nvSpPr>
        <p:spPr/>
        <p:txBody>
          <a:bodyPr>
            <a:normAutofit fontScale="55000" lnSpcReduction="20000"/>
          </a:bodyPr>
          <a:lstStyle/>
          <a:p>
            <a:r>
              <a:rPr lang="en-GB" dirty="0"/>
              <a:t>When there is a breach of a restrictive covenant, the court may award damages or an injunction. </a:t>
            </a:r>
          </a:p>
          <a:p>
            <a:r>
              <a:rPr lang="en-GB" b="1" i="1" dirty="0"/>
              <a:t>Coventry v Lawrence [2014]</a:t>
            </a:r>
            <a:r>
              <a:rPr lang="en-GB" dirty="0"/>
              <a:t>. In this case it was held that the public interest could include taking into account planning permission on the basis that such permission would indicate that there was a benefit to the public.</a:t>
            </a:r>
          </a:p>
          <a:p>
            <a:r>
              <a:rPr lang="en-GB" dirty="0"/>
              <a:t>As equitable remedies are discretionary, a delay may defeat a claim for breach of a restrictive covenant. In </a:t>
            </a:r>
            <a:r>
              <a:rPr lang="en-GB" b="1" i="1" dirty="0" err="1"/>
              <a:t>Jaggard</a:t>
            </a:r>
            <a:r>
              <a:rPr lang="en-GB" b="1" i="1" dirty="0"/>
              <a:t> v Sawyer [1995]</a:t>
            </a:r>
            <a:r>
              <a:rPr lang="en-GB" dirty="0"/>
              <a:t> the Court of Appeal refused to award an injunction where one was not asked for until building in breach of the restrictive covenant was at a late stage of development and where the breach was unintentional. The covenantee was limited to a claim for damages. </a:t>
            </a:r>
          </a:p>
          <a:p>
            <a:r>
              <a:rPr lang="en-GB" dirty="0"/>
              <a:t>Similarly, in </a:t>
            </a:r>
            <a:r>
              <a:rPr lang="en-GB" b="1" i="1" dirty="0"/>
              <a:t>Harris v Williams-Wynne [2006]</a:t>
            </a:r>
            <a:r>
              <a:rPr lang="en-GB" dirty="0"/>
              <a:t> the court held that, as Williams-Wynne had stood by and watched the building work in breach of covenant, it would be unconscionable to grant an injunction. However, it was not unconscionable for him to obtain damages based on the sum that the parties might reasonably have agreed for release of the covenant.</a:t>
            </a:r>
          </a:p>
          <a:p>
            <a:r>
              <a:rPr lang="en-GB" dirty="0"/>
              <a:t>In other cases, the court may be prepared to award a mandatory injunction, as in </a:t>
            </a:r>
            <a:r>
              <a:rPr lang="en-GB" b="1" i="1" dirty="0" err="1"/>
              <a:t>Wakeham</a:t>
            </a:r>
            <a:r>
              <a:rPr lang="en-GB" b="1" i="1" dirty="0"/>
              <a:t> v Wood [1982]</a:t>
            </a:r>
            <a:r>
              <a:rPr lang="en-GB" dirty="0"/>
              <a:t>, where the defendant acted in breach of covenant by constructing a building which obstructed the claimant’s view of the sea. The Court of Appeal said that to award damages would have been to enable the defendant to </a:t>
            </a:r>
            <a:r>
              <a:rPr lang="en-GB" i="1" dirty="0"/>
              <a:t>“buy his way out of his wrong”</a:t>
            </a:r>
            <a:r>
              <a:rPr lang="en-GB" dirty="0"/>
              <a:t>. Under the terms of the injunction, the defendant was required to demolish the obstruction.</a:t>
            </a:r>
          </a:p>
          <a:p>
            <a:endParaRPr lang="en-US" dirty="0"/>
          </a:p>
        </p:txBody>
      </p:sp>
      <p:pic>
        <p:nvPicPr>
          <p:cNvPr id="4" name="Audio 3">
            <a:hlinkClick r:id="" action="ppaction://media"/>
            <a:extLst>
              <a:ext uri="{FF2B5EF4-FFF2-40B4-BE49-F238E27FC236}">
                <a16:creationId xmlns:a16="http://schemas.microsoft.com/office/drawing/2014/main" id="{69F392CF-5C01-46EC-932A-042A706CDC8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907993298"/>
      </p:ext>
    </p:extLst>
  </p:cSld>
  <p:clrMapOvr>
    <a:masterClrMapping/>
  </p:clrMapOvr>
  <mc:AlternateContent xmlns:mc="http://schemas.openxmlformats.org/markup-compatibility/2006">
    <mc:Choice xmlns:p14="http://schemas.microsoft.com/office/powerpoint/2010/main" Requires="p14">
      <p:transition spd="slow" p14:dur="2000" advTm="110955"/>
    </mc:Choice>
    <mc:Fallback>
      <p:transition spd="slow" advTm="110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C7A3C-87C4-3A4C-AD22-665112F4135B}"/>
              </a:ext>
            </a:extLst>
          </p:cNvPr>
          <p:cNvSpPr>
            <a:spLocks noGrp="1"/>
          </p:cNvSpPr>
          <p:nvPr>
            <p:ph type="title"/>
          </p:nvPr>
        </p:nvSpPr>
        <p:spPr/>
        <p:txBody>
          <a:bodyPr/>
          <a:lstStyle/>
          <a:p>
            <a:r>
              <a:rPr lang="en-US" dirty="0"/>
              <a:t>Modification and Discharge</a:t>
            </a:r>
          </a:p>
        </p:txBody>
      </p:sp>
      <p:sp>
        <p:nvSpPr>
          <p:cNvPr id="3" name="Content Placeholder 2">
            <a:extLst>
              <a:ext uri="{FF2B5EF4-FFF2-40B4-BE49-F238E27FC236}">
                <a16:creationId xmlns:a16="http://schemas.microsoft.com/office/drawing/2014/main" id="{41D93E58-2498-764D-B834-F8F8F42BD76D}"/>
              </a:ext>
            </a:extLst>
          </p:cNvPr>
          <p:cNvSpPr>
            <a:spLocks noGrp="1"/>
          </p:cNvSpPr>
          <p:nvPr>
            <p:ph idx="1"/>
          </p:nvPr>
        </p:nvSpPr>
        <p:spPr/>
        <p:txBody>
          <a:bodyPr>
            <a:normAutofit fontScale="85000" lnSpcReduction="10000"/>
          </a:bodyPr>
          <a:lstStyle/>
          <a:p>
            <a:r>
              <a:rPr lang="en-GB" dirty="0"/>
              <a:t>A restrictive covenant can be released expressly. The difficulty here is that it may be difficult to know who the dominant tenement owner is, particularly where the covenant dates from some time ago. The extent of the benefitted land may not be clear, and so it will not be known who has the right to sue for breach of the covenant.</a:t>
            </a:r>
          </a:p>
          <a:p>
            <a:r>
              <a:rPr lang="en-GB" dirty="0"/>
              <a:t>A restrictive covenant can be waived by the person with the benefit of the covenant. The use of a deed is advisable here. In other cases, a restrictive covenant can cease to be enforceable through abandonment where the covenant has been breached for a long time, but no action has been taken by the person entitled to the benefit of the covenant.</a:t>
            </a:r>
          </a:p>
          <a:p>
            <a:endParaRPr lang="en-US" dirty="0"/>
          </a:p>
        </p:txBody>
      </p:sp>
      <p:pic>
        <p:nvPicPr>
          <p:cNvPr id="4" name="Audio 3">
            <a:hlinkClick r:id="" action="ppaction://media"/>
            <a:extLst>
              <a:ext uri="{FF2B5EF4-FFF2-40B4-BE49-F238E27FC236}">
                <a16:creationId xmlns:a16="http://schemas.microsoft.com/office/drawing/2014/main" id="{A2A82EEB-FFAB-45BF-8BD4-9DF1130EB09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84344853"/>
      </p:ext>
    </p:extLst>
  </p:cSld>
  <p:clrMapOvr>
    <a:masterClrMapping/>
  </p:clrMapOvr>
  <mc:AlternateContent xmlns:mc="http://schemas.openxmlformats.org/markup-compatibility/2006">
    <mc:Choice xmlns:p14="http://schemas.microsoft.com/office/powerpoint/2010/main" Requires="p14">
      <p:transition spd="slow" p14:dur="2000" advTm="44964"/>
    </mc:Choice>
    <mc:Fallback>
      <p:transition spd="slow" advTm="44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D6D64-5861-874C-8377-59660315EE46}"/>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BF6B40E-E88D-104E-9917-37D6A1A48094}"/>
              </a:ext>
            </a:extLst>
          </p:cNvPr>
          <p:cNvSpPr>
            <a:spLocks noGrp="1"/>
          </p:cNvSpPr>
          <p:nvPr>
            <p:ph idx="1"/>
          </p:nvPr>
        </p:nvSpPr>
        <p:spPr/>
        <p:txBody>
          <a:bodyPr>
            <a:normAutofit fontScale="55000" lnSpcReduction="20000"/>
          </a:bodyPr>
          <a:lstStyle/>
          <a:p>
            <a:r>
              <a:rPr lang="en-GB" dirty="0"/>
              <a:t>Under </a:t>
            </a:r>
            <a:r>
              <a:rPr lang="en-GB" b="1" dirty="0"/>
              <a:t>s84(2) LPA 1925</a:t>
            </a:r>
            <a:r>
              <a:rPr lang="en-GB" dirty="0"/>
              <a:t> a person selling or leasing land to a person who requires an assurance that they are in no danger from a covenant can apply to the court for a declaration as to its validity.</a:t>
            </a:r>
          </a:p>
          <a:p>
            <a:r>
              <a:rPr lang="en-GB" b="1" dirty="0"/>
              <a:t>s84(1)</a:t>
            </a:r>
            <a:r>
              <a:rPr lang="en-GB" dirty="0"/>
              <a:t> provides the Lands Tribunal with a discretionary power to modify or discharge restrictive covenants, with or without compensation. Anyone interested in the land subject to the covenant may apply.</a:t>
            </a:r>
          </a:p>
          <a:p>
            <a:r>
              <a:rPr lang="en-GB" b="1" dirty="0"/>
              <a:t>s84(7)</a:t>
            </a:r>
            <a:r>
              <a:rPr lang="en-GB" dirty="0"/>
              <a:t> prevents the use of the section when the land with the burden of the covenant has not been conveyed for any consideration. </a:t>
            </a:r>
          </a:p>
          <a:p>
            <a:r>
              <a:rPr lang="en-GB" dirty="0"/>
              <a:t>In </a:t>
            </a:r>
            <a:r>
              <a:rPr lang="en-GB" b="1" i="1" dirty="0"/>
              <a:t>Re Robin’s Application [2005]</a:t>
            </a:r>
            <a:r>
              <a:rPr lang="en-GB" dirty="0"/>
              <a:t> the Lands Tribunal did not have jurisdiction to consider whether a restrictive covenant could be discharged as the land with the covenant in question had not been conveyed for any consideration but had been transferred as a gift for use as a village hall.</a:t>
            </a:r>
          </a:p>
          <a:p>
            <a:r>
              <a:rPr lang="en-GB" dirty="0"/>
              <a:t>Note that although reference is made in the cases to the Lands Tribunal, the Lands Tribunal has now been abolished and its jurisdiction has been transferred to the Lands Chamber of the Upper Tribunal. This is because of a reorganisation of tribunals under the </a:t>
            </a:r>
            <a:r>
              <a:rPr lang="en-GB" b="1" dirty="0"/>
              <a:t>Tribunals, Courts and Enforcement Act 2007</a:t>
            </a:r>
            <a:r>
              <a:rPr lang="en-GB" dirty="0"/>
              <a:t>. </a:t>
            </a:r>
            <a:br>
              <a:rPr lang="en-GB" dirty="0"/>
            </a:br>
            <a:endParaRPr lang="en-US" dirty="0"/>
          </a:p>
        </p:txBody>
      </p:sp>
      <p:pic>
        <p:nvPicPr>
          <p:cNvPr id="4" name="Audio 3">
            <a:hlinkClick r:id="" action="ppaction://media"/>
            <a:extLst>
              <a:ext uri="{FF2B5EF4-FFF2-40B4-BE49-F238E27FC236}">
                <a16:creationId xmlns:a16="http://schemas.microsoft.com/office/drawing/2014/main" id="{7F9136A1-A78E-47C6-9547-5D7874986E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4519878"/>
      </p:ext>
    </p:extLst>
  </p:cSld>
  <p:clrMapOvr>
    <a:masterClrMapping/>
  </p:clrMapOvr>
  <mc:AlternateContent xmlns:mc="http://schemas.openxmlformats.org/markup-compatibility/2006">
    <mc:Choice xmlns:p14="http://schemas.microsoft.com/office/powerpoint/2010/main" Requires="p14">
      <p:transition spd="slow" p14:dur="2000" advTm="35108"/>
    </mc:Choice>
    <mc:Fallback>
      <p:transition spd="slow" advTm="351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7190-F57B-B44F-A244-56199AF5ACE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7B8EC68-E507-B64F-88E7-ADB39CFAB253}"/>
              </a:ext>
            </a:extLst>
          </p:cNvPr>
          <p:cNvSpPr>
            <a:spLocks noGrp="1"/>
          </p:cNvSpPr>
          <p:nvPr>
            <p:ph idx="1"/>
          </p:nvPr>
        </p:nvSpPr>
        <p:spPr/>
        <p:txBody>
          <a:bodyPr>
            <a:normAutofit fontScale="62500" lnSpcReduction="20000"/>
          </a:bodyPr>
          <a:lstStyle/>
          <a:p>
            <a:r>
              <a:rPr lang="en-GB" dirty="0"/>
              <a:t>To modify or discharge a restrictive covenant under </a:t>
            </a:r>
            <a:r>
              <a:rPr lang="en-GB" b="1" dirty="0"/>
              <a:t>s84(1)</a:t>
            </a:r>
            <a:r>
              <a:rPr lang="en-GB" dirty="0"/>
              <a:t>, the applicant must show that:</a:t>
            </a:r>
          </a:p>
          <a:p>
            <a:r>
              <a:rPr lang="en-GB" dirty="0"/>
              <a:t>by reason of the change in character of the neighbourhood or of the property or other material circumstances, the restriction is obsolete; or</a:t>
            </a:r>
          </a:p>
          <a:p>
            <a:r>
              <a:rPr lang="en-GB" dirty="0"/>
              <a:t>the continuance of the restriction would impede the reasonable user of the land for public or private purposes without securing a practical benefit to other persons; or</a:t>
            </a:r>
          </a:p>
          <a:p>
            <a:r>
              <a:rPr lang="en-GB" dirty="0"/>
              <a:t>the persons entitled to the benefit of the covenant have agreed either expressly or by implication to its modification or discharge; or</a:t>
            </a:r>
          </a:p>
          <a:p>
            <a:r>
              <a:rPr lang="en-GB" dirty="0"/>
              <a:t>the proposed modification or discharge will not injure persons entitled to the benefit of the covenant; and</a:t>
            </a:r>
          </a:p>
          <a:p>
            <a:r>
              <a:rPr lang="en-GB" dirty="0"/>
              <a:t>the applicant can be ordered to pay compensation to the person entitled to the benefit either to make up for any loss suffered as a result of the discharge of the covenant or a sum to make up for the effect the restriction had on the value of the land when it was imposed.</a:t>
            </a:r>
          </a:p>
          <a:p>
            <a:endParaRPr lang="en-US" dirty="0"/>
          </a:p>
        </p:txBody>
      </p:sp>
      <p:pic>
        <p:nvPicPr>
          <p:cNvPr id="4" name="Audio 3">
            <a:hlinkClick r:id="" action="ppaction://media"/>
            <a:extLst>
              <a:ext uri="{FF2B5EF4-FFF2-40B4-BE49-F238E27FC236}">
                <a16:creationId xmlns:a16="http://schemas.microsoft.com/office/drawing/2014/main" id="{C0064344-8030-4F64-B8AC-A7B75228C5F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38592552"/>
      </p:ext>
    </p:extLst>
  </p:cSld>
  <p:clrMapOvr>
    <a:masterClrMapping/>
  </p:clrMapOvr>
  <mc:AlternateContent xmlns:mc="http://schemas.openxmlformats.org/markup-compatibility/2006">
    <mc:Choice xmlns:p14="http://schemas.microsoft.com/office/powerpoint/2010/main" Requires="p14">
      <p:transition spd="slow" p14:dur="2000" advTm="61659"/>
    </mc:Choice>
    <mc:Fallback>
      <p:transition spd="slow" advTm="616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1C55-7DC2-434E-975B-F3E7EE1A1FF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9D5CBFF-6887-4643-B990-CFFE32D71FB2}"/>
              </a:ext>
            </a:extLst>
          </p:cNvPr>
          <p:cNvSpPr>
            <a:spLocks noGrp="1"/>
          </p:cNvSpPr>
          <p:nvPr>
            <p:ph idx="1"/>
          </p:nvPr>
        </p:nvSpPr>
        <p:spPr/>
        <p:txBody>
          <a:bodyPr>
            <a:normAutofit fontScale="92500" lnSpcReduction="20000"/>
          </a:bodyPr>
          <a:lstStyle/>
          <a:p>
            <a:r>
              <a:rPr lang="en-GB" dirty="0"/>
              <a:t>In </a:t>
            </a:r>
            <a:r>
              <a:rPr lang="en-GB" b="1" i="1" dirty="0"/>
              <a:t>Re Bass </a:t>
            </a:r>
            <a:r>
              <a:rPr lang="en-GB" b="1" i="1" dirty="0" err="1"/>
              <a:t>Ltd’s</a:t>
            </a:r>
            <a:r>
              <a:rPr lang="en-GB" b="1" i="1" dirty="0"/>
              <a:t> Application [1973]</a:t>
            </a:r>
            <a:r>
              <a:rPr lang="en-GB" dirty="0"/>
              <a:t>, the following were agreed to be the proper questions to ask.</a:t>
            </a:r>
          </a:p>
          <a:p>
            <a:r>
              <a:rPr lang="en-GB" dirty="0"/>
              <a:t>(1) Is the proposed user reasonable?</a:t>
            </a:r>
          </a:p>
          <a:p>
            <a:r>
              <a:rPr lang="en-GB" dirty="0"/>
              <a:t>(2) Does the covenant impede that user?</a:t>
            </a:r>
          </a:p>
          <a:p>
            <a:r>
              <a:rPr lang="en-GB" dirty="0"/>
              <a:t>(3) Does impeding the proposed user secure practical benefits to the objectors?</a:t>
            </a:r>
          </a:p>
          <a:p>
            <a:r>
              <a:rPr lang="en-GB" dirty="0"/>
              <a:t>(4) If yes, are those benefits of substantial value or advantage?</a:t>
            </a:r>
          </a:p>
          <a:p>
            <a:r>
              <a:rPr lang="en-GB" dirty="0"/>
              <a:t>(5) Is impeding the proposed user contrary to the public interest?</a:t>
            </a:r>
          </a:p>
          <a:p>
            <a:r>
              <a:rPr lang="en-GB" dirty="0"/>
              <a:t>(6) Would money be an adequate compensation?</a:t>
            </a:r>
          </a:p>
          <a:p>
            <a:endParaRPr lang="en-US" dirty="0"/>
          </a:p>
        </p:txBody>
      </p:sp>
      <p:pic>
        <p:nvPicPr>
          <p:cNvPr id="4" name="Audio 3">
            <a:hlinkClick r:id="" action="ppaction://media"/>
            <a:extLst>
              <a:ext uri="{FF2B5EF4-FFF2-40B4-BE49-F238E27FC236}">
                <a16:creationId xmlns:a16="http://schemas.microsoft.com/office/drawing/2014/main" id="{E481EEA0-23FD-4EC2-9FEF-CF17F1626B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921319389"/>
      </p:ext>
    </p:extLst>
  </p:cSld>
  <p:clrMapOvr>
    <a:masterClrMapping/>
  </p:clrMapOvr>
  <mc:AlternateContent xmlns:mc="http://schemas.openxmlformats.org/markup-compatibility/2006">
    <mc:Choice xmlns:p14="http://schemas.microsoft.com/office/powerpoint/2010/main" Requires="p14">
      <p:transition spd="slow" p14:dur="2000" advTm="37208"/>
    </mc:Choice>
    <mc:Fallback>
      <p:transition spd="slow" advTm="37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F9165-E4BB-ED42-88F5-77F85E1293CE}"/>
              </a:ext>
            </a:extLst>
          </p:cNvPr>
          <p:cNvSpPr>
            <a:spLocks noGrp="1"/>
          </p:cNvSpPr>
          <p:nvPr>
            <p:ph type="title"/>
          </p:nvPr>
        </p:nvSpPr>
        <p:spPr/>
        <p:txBody>
          <a:bodyPr/>
          <a:lstStyle/>
          <a:p>
            <a:r>
              <a:rPr lang="en-US" dirty="0"/>
              <a:t>Summary</a:t>
            </a:r>
          </a:p>
        </p:txBody>
      </p:sp>
      <p:sp>
        <p:nvSpPr>
          <p:cNvPr id="3" name="Content Placeholder 2">
            <a:extLst>
              <a:ext uri="{FF2B5EF4-FFF2-40B4-BE49-F238E27FC236}">
                <a16:creationId xmlns:a16="http://schemas.microsoft.com/office/drawing/2014/main" id="{1B923605-E915-BE4E-8CF7-2D0B79C5D366}"/>
              </a:ext>
            </a:extLst>
          </p:cNvPr>
          <p:cNvSpPr>
            <a:spLocks noGrp="1"/>
          </p:cNvSpPr>
          <p:nvPr>
            <p:ph idx="1"/>
          </p:nvPr>
        </p:nvSpPr>
        <p:spPr/>
        <p:txBody>
          <a:bodyPr/>
          <a:lstStyle/>
          <a:p>
            <a:r>
              <a:rPr lang="en-GB" dirty="0"/>
              <a:t>Restrictive covenants are obligations which one landowner may enforce over a neighbouring property. The whole essence of a restrictive covenant is that it must be negative – preventing use of the land in a particular way – and not positive – requiring its use in a particular way.</a:t>
            </a:r>
            <a:endParaRPr lang="en-US" dirty="0"/>
          </a:p>
        </p:txBody>
      </p:sp>
      <p:pic>
        <p:nvPicPr>
          <p:cNvPr id="4" name="Audio 3">
            <a:hlinkClick r:id="" action="ppaction://media"/>
            <a:extLst>
              <a:ext uri="{FF2B5EF4-FFF2-40B4-BE49-F238E27FC236}">
                <a16:creationId xmlns:a16="http://schemas.microsoft.com/office/drawing/2014/main" id="{55B043CF-075A-4CB8-88CB-46F77337A03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37725154"/>
      </p:ext>
    </p:extLst>
  </p:cSld>
  <p:clrMapOvr>
    <a:masterClrMapping/>
  </p:clrMapOvr>
  <mc:AlternateContent xmlns:mc="http://schemas.openxmlformats.org/markup-compatibility/2006">
    <mc:Choice xmlns:p14="http://schemas.microsoft.com/office/powerpoint/2010/main" Requires="p14">
      <p:transition spd="slow" p14:dur="2000" advTm="26388"/>
    </mc:Choice>
    <mc:Fallback>
      <p:transition spd="slow" advTm="26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2D342-0947-9A48-89E2-295D5C67BAC5}"/>
              </a:ext>
            </a:extLst>
          </p:cNvPr>
          <p:cNvSpPr>
            <a:spLocks noGrp="1"/>
          </p:cNvSpPr>
          <p:nvPr>
            <p:ph type="title"/>
          </p:nvPr>
        </p:nvSpPr>
        <p:spPr/>
        <p:txBody>
          <a:bodyPr/>
          <a:lstStyle/>
          <a:p>
            <a:r>
              <a:rPr lang="en-US" dirty="0"/>
              <a:t>Protection of covenants</a:t>
            </a:r>
          </a:p>
        </p:txBody>
      </p:sp>
      <p:sp>
        <p:nvSpPr>
          <p:cNvPr id="3" name="Content Placeholder 2">
            <a:extLst>
              <a:ext uri="{FF2B5EF4-FFF2-40B4-BE49-F238E27FC236}">
                <a16:creationId xmlns:a16="http://schemas.microsoft.com/office/drawing/2014/main" id="{7BBAD912-5AC7-B84B-8E72-623E3694BEAF}"/>
              </a:ext>
            </a:extLst>
          </p:cNvPr>
          <p:cNvSpPr>
            <a:spLocks noGrp="1"/>
          </p:cNvSpPr>
          <p:nvPr>
            <p:ph idx="1"/>
          </p:nvPr>
        </p:nvSpPr>
        <p:spPr/>
        <p:txBody>
          <a:bodyPr/>
          <a:lstStyle/>
          <a:p>
            <a:r>
              <a:rPr lang="en-GB" dirty="0"/>
              <a:t>The covenant must be protected by entry of a notice on the register in the case of registered land or as a Class D(ii) land charge in unregistered land for restrictive covenants created after 1 January 1926. </a:t>
            </a:r>
          </a:p>
          <a:p>
            <a:r>
              <a:rPr lang="en-GB" dirty="0"/>
              <a:t>A restrictive covenant created before 1926 is subject to the doctrine of notice.</a:t>
            </a:r>
            <a:endParaRPr lang="en-US" dirty="0"/>
          </a:p>
        </p:txBody>
      </p:sp>
      <p:pic>
        <p:nvPicPr>
          <p:cNvPr id="4" name="Audio 3">
            <a:hlinkClick r:id="" action="ppaction://media"/>
            <a:extLst>
              <a:ext uri="{FF2B5EF4-FFF2-40B4-BE49-F238E27FC236}">
                <a16:creationId xmlns:a16="http://schemas.microsoft.com/office/drawing/2014/main" id="{2F1A3A0E-9198-4F3A-81EA-38ED0FEFE46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83185341"/>
      </p:ext>
    </p:extLst>
  </p:cSld>
  <p:clrMapOvr>
    <a:masterClrMapping/>
  </p:clrMapOvr>
  <mc:AlternateContent xmlns:mc="http://schemas.openxmlformats.org/markup-compatibility/2006">
    <mc:Choice xmlns:p14="http://schemas.microsoft.com/office/powerpoint/2010/main" Requires="p14">
      <p:transition spd="slow" p14:dur="2000" advTm="27641"/>
    </mc:Choice>
    <mc:Fallback>
      <p:transition spd="slow" advTm="27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BlockprintVTI">
  <a:themeElements>
    <a:clrScheme name="AnalogousFromDarkSeedLeftStep">
      <a:dk1>
        <a:srgbClr val="000000"/>
      </a:dk1>
      <a:lt1>
        <a:srgbClr val="FFFFFF"/>
      </a:lt1>
      <a:dk2>
        <a:srgbClr val="34261E"/>
      </a:dk2>
      <a:lt2>
        <a:srgbClr val="E6E2E8"/>
      </a:lt2>
      <a:accent1>
        <a:srgbClr val="6DB243"/>
      </a:accent1>
      <a:accent2>
        <a:srgbClr val="94AB36"/>
      </a:accent2>
      <a:accent3>
        <a:srgbClr val="B89F45"/>
      </a:accent3>
      <a:accent4>
        <a:srgbClr val="B46638"/>
      </a:accent4>
      <a:accent5>
        <a:srgbClr val="C64A51"/>
      </a:accent5>
      <a:accent6>
        <a:srgbClr val="B43872"/>
      </a:accent6>
      <a:hlink>
        <a:srgbClr val="BF4E3F"/>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otalTime>0</TotalTime>
  <Words>5381</Words>
  <Application>Microsoft Office PowerPoint</Application>
  <PresentationFormat>Widescreen</PresentationFormat>
  <Paragraphs>192</Paragraphs>
  <Slides>47</Slides>
  <Notes>0</Notes>
  <HiddenSlides>0</HiddenSlides>
  <MMClips>48</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AvenirNext LT Pro Medium</vt:lpstr>
      <vt:lpstr>Arial</vt:lpstr>
      <vt:lpstr>Avenir Next LT Pro</vt:lpstr>
      <vt:lpstr>BlockprintVTI</vt:lpstr>
      <vt:lpstr>Property Law</vt:lpstr>
      <vt:lpstr>Aims</vt:lpstr>
      <vt:lpstr>Key Cases</vt:lpstr>
      <vt:lpstr>Terminology</vt:lpstr>
      <vt:lpstr>Introduction </vt:lpstr>
      <vt:lpstr>What is a Covenant?</vt:lpstr>
      <vt:lpstr>Example</vt:lpstr>
      <vt:lpstr>PowerPoint Presentation</vt:lpstr>
      <vt:lpstr>Positive or Negative? </vt:lpstr>
      <vt:lpstr>PowerPoint Presentation</vt:lpstr>
      <vt:lpstr>Where are covenants found? </vt:lpstr>
      <vt:lpstr>PowerPoint Presentation</vt:lpstr>
      <vt:lpstr>Who can enforce covenants?</vt:lpstr>
      <vt:lpstr>PowerPoint Presentation</vt:lpstr>
      <vt:lpstr>PowerPoint Presentation</vt:lpstr>
      <vt:lpstr>Privity of Contract</vt:lpstr>
      <vt:lpstr>The running of covenants at common law</vt:lpstr>
      <vt:lpstr>Passing of the benefit at common law</vt:lpstr>
      <vt:lpstr>(1) The covenant must touch and concern the land</vt:lpstr>
      <vt:lpstr>(2) The covenantee owned a legal estate in the land benefited at the time the covenant was made</vt:lpstr>
      <vt:lpstr>(3) The successor of the covenantee must have a legal estate</vt:lpstr>
      <vt:lpstr>(4) The original parties must have intended that the benefit should run with the land</vt:lpstr>
      <vt:lpstr>Passing of the burden at common law</vt:lpstr>
      <vt:lpstr>PowerPoint Presentation</vt:lpstr>
      <vt:lpstr>PowerPoint Presentation</vt:lpstr>
      <vt:lpstr>The running of covenants in equity</vt:lpstr>
      <vt:lpstr>Running of the burden of a covenant in equity </vt:lpstr>
      <vt:lpstr>PowerPoint Presentation</vt:lpstr>
      <vt:lpstr>PowerPoint Presentation</vt:lpstr>
      <vt:lpstr>PowerPoint Presentation</vt:lpstr>
      <vt:lpstr>PowerPoint Presentation</vt:lpstr>
      <vt:lpstr>Passing of the benefit of covenants in equity</vt:lpstr>
      <vt:lpstr>Annexation</vt:lpstr>
      <vt:lpstr>Express annexation</vt:lpstr>
      <vt:lpstr>Implied Annexation</vt:lpstr>
      <vt:lpstr>Statutory annexation</vt:lpstr>
      <vt:lpstr>Assignment</vt:lpstr>
      <vt:lpstr>Building Scheme</vt:lpstr>
      <vt:lpstr>PowerPoint Presentation</vt:lpstr>
      <vt:lpstr>PowerPoint Presentation</vt:lpstr>
      <vt:lpstr>Enforcement</vt:lpstr>
      <vt:lpstr>Modification and Discharge</vt:lpstr>
      <vt:lpstr>PowerPoint Presentation</vt:lpstr>
      <vt:lpstr>PowerPoint Presentation</vt:lpstr>
      <vt:lpstr>PowerPoint Presentation</vt:lpstr>
      <vt:lpstr>Summary</vt:lpstr>
      <vt:lpstr>Protection of covenants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Property Law</dc:title>
  <dc:creator>Sian Turvey</dc:creator>
  <cp:lastModifiedBy>Sian Turvey</cp:lastModifiedBy>
  <cp:revision>2</cp:revision>
  <dcterms:created xsi:type="dcterms:W3CDTF">2021-11-09T21:59:42Z</dcterms:created>
  <dcterms:modified xsi:type="dcterms:W3CDTF">2021-11-10T21:41:37Z</dcterms:modified>
</cp:coreProperties>
</file>