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Be Vietnam" panose="020B0604020202020204" charset="-18"/>
      <p:regular r:id="rId16"/>
    </p:embeddedFont>
    <p:embeddedFont>
      <p:font typeface="Be Vietnam Ultra-Bold Italics" panose="020B0604020202020204" charset="-18"/>
      <p:regular r:id="rId17"/>
    </p:embeddedFont>
    <p:embeddedFont>
      <p:font typeface="Hind Siliguri Bold" panose="020B0604020202020204" charset="-18"/>
      <p:regular r:id="rId18"/>
    </p:embeddedFont>
    <p:embeddedFont>
      <p:font typeface="TT Chocolates Bold" panose="020B0604020202020204" charset="-18"/>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1" d="100"/>
          <a:sy n="61" d="100"/>
        </p:scale>
        <p:origin x="348" y="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01.04.2025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employee lifecycle is an organized method of managing human capital, ensuring recruitment, development, retention, and transition of employees. Premier Inn, being among the UK's top hotel groups, utilizes approaches to recruit, manage, and retain skilled people. This presentation will discuss different stages of the employee lifecycle at Premier Inn and how internal and external drivers shape workforce planning.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Attraction precedes recruitment and is focused on Premier Inn's employer branding. The organization employs various platforms, such as social media and career fairs, to promote its work culture and perks. Premier Inn emphasizes providing career development opportunities and a friendly work environment to make the organization appealing to prospective employees.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Premier Inn employs a combination of conventional and technology-based recruitment processes. Digital job portals, AI-based screening software, and formal interviews make the process efficient. The company also focuses on diversity and internal recruitment, understanding that employee referrals and internal promotions help in workforce stability.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Onboarding is essential to guarantee that new employees fit in. Premier Inn has formal induction programmes, including compliance training and customer service workshops. New employees are assigned a mentor and given access to digital learning platforms so that they are adequately prepared for the workplace.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Premier Inn employee development is an ongoing process. The Premier Inn Academy offers comprehensive learning, ranging from technical training to leadership development. Performance reviews are utilized to identify areas of development, so employees can be provided with personalized support to progress in their careers.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Retention is top of priority at Premier Inn because keeping good people on the job saves recruitment costs and ensures consistent service quality. The organization provides career development, competitive pay, and employee engagement programs to foster high job satisfaction and long-term loyalty.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Separation stage at Premier Inn is handled professionally, ensuring that departing employees have a positive experience.  Exit interviews give feedback on areas for improvement, and alumni networks leave the door open for rehiring. Ethical offboarding practices enhance Premier Inn's employer-of-choice reputation.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Premier Inn’s benefits from a strong brand, structured training programs, and employee incentives, which contribute to a motivated workforce. However, high turnover rates in entry-level roles remain a challenge, increasing costs and disrupting service continuity. Opportunities like market growth and technology-based HR solutions can enhance recruitment and retention. Industry rivalry and economic drivers, including inflation and volatile demand in the hospitality industry, are threats to business sustainability. Mitigating these through strategic workforce planning will ensure Premier Inn continues to enjoy its competitive edge in the market.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 Political elements, including labor laws and Brexit, affect workforce availability, rendering the recruitment process tougher. Economic factors, such as wage control and inflation, influence compensation levels and business profitability. Social forces, especially changing employee expectations concerning work-life balance, necessitate the firm to improve flexibility and work culture. Technological progress, such as AI-based HR software, offer the potential for enhancing efficiency in recruitment and staff engagement. Furthermore, sustainability of the environment has become a key area of attention, and Premier Inn has incorporated green initiatives in line with corporate social responsibility and industry best practices. Adjusting to these external forces will be imperative for Premier Inn to maintain its success in managing its workforce.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Managing the employee lifecycle effectively contributes to organizational success. Premier Inn demonstrates best practices across all stages, ensuring employees are recruited, trained, retained, and offboarded efficiently. Continuous adaptation to industry trends is essential for sustaining competitive advantage.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3.sv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3.sv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3.sv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3.sv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3.sv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3.sv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3.sv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hyperlink" Target="https://www.premierinn.com/gb/en/terms/diversity-and-inclusion.html" TargetMode="External"/><Relationship Id="rId3" Type="http://schemas.openxmlformats.org/officeDocument/2006/relationships/image" Target="../media/image2.png"/><Relationship Id="rId7" Type="http://schemas.openxmlformats.org/officeDocument/2006/relationships/hyperlink" Target="https://www.premierinn.com/gb/en/news/2021/life-skills-academy.html" TargetMode="Externa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3.svg"/></Relationships>
</file>

<file path=ppt/slides/_rels/slide1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18893" y="-3886200"/>
            <a:ext cx="10287000" cy="18288000"/>
          </a:xfrm>
          <a:custGeom>
            <a:avLst/>
            <a:gdLst/>
            <a:ahLst/>
            <a:cxnLst/>
            <a:rect l="l" t="t" r="r" b="b"/>
            <a:pathLst>
              <a:path w="10287000" h="18288000">
                <a:moveTo>
                  <a:pt x="0" y="18288000"/>
                </a:moveTo>
                <a:lnTo>
                  <a:pt x="0" y="0"/>
                </a:lnTo>
                <a:lnTo>
                  <a:pt x="10287000" y="0"/>
                </a:lnTo>
                <a:lnTo>
                  <a:pt x="10287000" y="18288000"/>
                </a:lnTo>
                <a:lnTo>
                  <a:pt x="0" y="18288000"/>
                </a:lnTo>
                <a:close/>
              </a:path>
            </a:pathLst>
          </a:custGeom>
          <a:blipFill>
            <a:blip r:embed="rId2"/>
            <a:stretch>
              <a:fillRect l="-9222" t="-4461" r="-20094" b="-4717"/>
            </a:stretch>
          </a:blipFill>
        </p:spPr>
        <p:txBody>
          <a:bodyPr/>
          <a:lstStyle/>
          <a:p>
            <a:endParaRPr lang="en-GB"/>
          </a:p>
        </p:txBody>
      </p:sp>
      <p:grpSp>
        <p:nvGrpSpPr>
          <p:cNvPr id="3" name="Group 3"/>
          <p:cNvGrpSpPr/>
          <p:nvPr/>
        </p:nvGrpSpPr>
        <p:grpSpPr>
          <a:xfrm rot="-1689571">
            <a:off x="12939732" y="-1577438"/>
            <a:ext cx="3086100" cy="7144088"/>
            <a:chOff x="0" y="0"/>
            <a:chExt cx="812800" cy="1881571"/>
          </a:xfrm>
        </p:grpSpPr>
        <p:sp>
          <p:nvSpPr>
            <p:cNvPr id="4" name="Freeform 4"/>
            <p:cNvSpPr/>
            <p:nvPr/>
          </p:nvSpPr>
          <p:spPr>
            <a:xfrm>
              <a:off x="0" y="0"/>
              <a:ext cx="812800" cy="1881571"/>
            </a:xfrm>
            <a:custGeom>
              <a:avLst/>
              <a:gdLst/>
              <a:ahLst/>
              <a:cxnLst/>
              <a:rect l="l" t="t" r="r" b="b"/>
              <a:pathLst>
                <a:path w="812800" h="1881571">
                  <a:moveTo>
                    <a:pt x="0" y="0"/>
                  </a:moveTo>
                  <a:lnTo>
                    <a:pt x="812800" y="0"/>
                  </a:lnTo>
                  <a:lnTo>
                    <a:pt x="812800" y="1881571"/>
                  </a:lnTo>
                  <a:lnTo>
                    <a:pt x="0" y="1881571"/>
                  </a:lnTo>
                  <a:close/>
                </a:path>
              </a:pathLst>
            </a:custGeom>
            <a:solidFill>
              <a:srgbClr val="262262"/>
            </a:solidFill>
          </p:spPr>
          <p:txBody>
            <a:bodyPr/>
            <a:lstStyle/>
            <a:p>
              <a:endParaRPr lang="en-GB"/>
            </a:p>
          </p:txBody>
        </p:sp>
        <p:sp>
          <p:nvSpPr>
            <p:cNvPr id="5" name="TextBox 5"/>
            <p:cNvSpPr txBox="1"/>
            <p:nvPr/>
          </p:nvSpPr>
          <p:spPr>
            <a:xfrm>
              <a:off x="0" y="-47625"/>
              <a:ext cx="812800" cy="1929196"/>
            </a:xfrm>
            <a:prstGeom prst="rect">
              <a:avLst/>
            </a:prstGeom>
          </p:spPr>
          <p:txBody>
            <a:bodyPr lIns="50800" tIns="50800" rIns="50800" bIns="50800" rtlCol="0" anchor="ctr"/>
            <a:lstStyle/>
            <a:p>
              <a:pPr algn="ctr">
                <a:lnSpc>
                  <a:spcPts val="2800"/>
                </a:lnSpc>
              </a:pPr>
              <a:endParaRPr/>
            </a:p>
          </p:txBody>
        </p:sp>
      </p:grpSp>
      <p:sp>
        <p:nvSpPr>
          <p:cNvPr id="6" name="Freeform 6"/>
          <p:cNvSpPr/>
          <p:nvPr/>
        </p:nvSpPr>
        <p:spPr>
          <a:xfrm flipV="1">
            <a:off x="11582150" y="-457538"/>
            <a:ext cx="7026757" cy="11202077"/>
          </a:xfrm>
          <a:custGeom>
            <a:avLst/>
            <a:gdLst/>
            <a:ahLst/>
            <a:cxnLst/>
            <a:rect l="l" t="t" r="r" b="b"/>
            <a:pathLst>
              <a:path w="7026757" h="11202077">
                <a:moveTo>
                  <a:pt x="0" y="11202076"/>
                </a:moveTo>
                <a:lnTo>
                  <a:pt x="7026757" y="11202076"/>
                </a:lnTo>
                <a:lnTo>
                  <a:pt x="7026757" y="0"/>
                </a:lnTo>
                <a:lnTo>
                  <a:pt x="0" y="0"/>
                </a:lnTo>
                <a:lnTo>
                  <a:pt x="0" y="1120207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449153" y="2169920"/>
            <a:ext cx="12389424" cy="4273978"/>
            <a:chOff x="0" y="0"/>
            <a:chExt cx="3893054" cy="1342987"/>
          </a:xfrm>
        </p:grpSpPr>
        <p:sp>
          <p:nvSpPr>
            <p:cNvPr id="8" name="Freeform 8"/>
            <p:cNvSpPr/>
            <p:nvPr/>
          </p:nvSpPr>
          <p:spPr>
            <a:xfrm>
              <a:off x="0" y="0"/>
              <a:ext cx="3893054" cy="1342987"/>
            </a:xfrm>
            <a:custGeom>
              <a:avLst/>
              <a:gdLst/>
              <a:ahLst/>
              <a:cxnLst/>
              <a:rect l="l" t="t" r="r" b="b"/>
              <a:pathLst>
                <a:path w="3893054" h="1342987">
                  <a:moveTo>
                    <a:pt x="8748" y="0"/>
                  </a:moveTo>
                  <a:lnTo>
                    <a:pt x="3884306" y="0"/>
                  </a:lnTo>
                  <a:cubicBezTo>
                    <a:pt x="3889137" y="0"/>
                    <a:pt x="3893054" y="3917"/>
                    <a:pt x="3893054" y="8748"/>
                  </a:cubicBezTo>
                  <a:lnTo>
                    <a:pt x="3893054" y="1334238"/>
                  </a:lnTo>
                  <a:cubicBezTo>
                    <a:pt x="3893054" y="1339070"/>
                    <a:pt x="3889137" y="1342987"/>
                    <a:pt x="3884306" y="1342987"/>
                  </a:cubicBezTo>
                  <a:lnTo>
                    <a:pt x="8748" y="1342987"/>
                  </a:lnTo>
                  <a:cubicBezTo>
                    <a:pt x="3917" y="1342987"/>
                    <a:pt x="0" y="1339070"/>
                    <a:pt x="0" y="1334238"/>
                  </a:cubicBezTo>
                  <a:lnTo>
                    <a:pt x="0" y="8748"/>
                  </a:lnTo>
                  <a:cubicBezTo>
                    <a:pt x="0" y="3917"/>
                    <a:pt x="3917" y="0"/>
                    <a:pt x="8748" y="0"/>
                  </a:cubicBezTo>
                  <a:close/>
                </a:path>
              </a:pathLst>
            </a:custGeom>
            <a:solidFill>
              <a:srgbClr val="000000">
                <a:alpha val="0"/>
              </a:srgbClr>
            </a:solidFill>
            <a:ln w="95250" cap="sq">
              <a:solidFill>
                <a:srgbClr val="195759"/>
              </a:solidFill>
              <a:prstDash val="solid"/>
              <a:miter/>
            </a:ln>
          </p:spPr>
          <p:txBody>
            <a:bodyPr/>
            <a:lstStyle/>
            <a:p>
              <a:endParaRPr lang="en-GB"/>
            </a:p>
          </p:txBody>
        </p:sp>
        <p:sp>
          <p:nvSpPr>
            <p:cNvPr id="9" name="TextBox 9"/>
            <p:cNvSpPr txBox="1"/>
            <p:nvPr/>
          </p:nvSpPr>
          <p:spPr>
            <a:xfrm>
              <a:off x="0" y="-47625"/>
              <a:ext cx="3893054" cy="1390612"/>
            </a:xfrm>
            <a:prstGeom prst="rect">
              <a:avLst/>
            </a:prstGeom>
          </p:spPr>
          <p:txBody>
            <a:bodyPr lIns="50800" tIns="50800" rIns="50800" bIns="50800" rtlCol="0" anchor="ctr"/>
            <a:lstStyle/>
            <a:p>
              <a:pPr algn="ctr">
                <a:lnSpc>
                  <a:spcPts val="2800"/>
                </a:lnSpc>
              </a:pPr>
              <a:endParaRPr/>
            </a:p>
          </p:txBody>
        </p:sp>
      </p:grpSp>
      <p:sp>
        <p:nvSpPr>
          <p:cNvPr id="10" name="TextBox 10"/>
          <p:cNvSpPr txBox="1"/>
          <p:nvPr/>
        </p:nvSpPr>
        <p:spPr>
          <a:xfrm>
            <a:off x="638893" y="2363581"/>
            <a:ext cx="12199684" cy="8104783"/>
          </a:xfrm>
          <a:prstGeom prst="rect">
            <a:avLst/>
          </a:prstGeom>
        </p:spPr>
        <p:txBody>
          <a:bodyPr lIns="0" tIns="0" rIns="0" bIns="0" rtlCol="0" anchor="t">
            <a:spAutoFit/>
          </a:bodyPr>
          <a:lstStyle/>
          <a:p>
            <a:pPr algn="ctr">
              <a:lnSpc>
                <a:spcPts val="7916"/>
              </a:lnSpc>
            </a:pPr>
            <a:r>
              <a:rPr lang="en-US" sz="5654" b="1" dirty="0">
                <a:solidFill>
                  <a:srgbClr val="33326B"/>
                </a:solidFill>
                <a:latin typeface="Hind Siliguri Bold"/>
                <a:ea typeface="Hind Siliguri Bold"/>
                <a:cs typeface="Hind Siliguri Bold"/>
                <a:sym typeface="Hind Siliguri Bold"/>
              </a:rPr>
              <a:t>PROGRAMME: BA HOSPITALITY AND HOTEL MANAGEMENT</a:t>
            </a:r>
          </a:p>
          <a:p>
            <a:pPr algn="ctr">
              <a:lnSpc>
                <a:spcPts val="7916"/>
              </a:lnSpc>
            </a:pPr>
            <a:r>
              <a:rPr lang="en-US" sz="5654" b="1" dirty="0">
                <a:solidFill>
                  <a:srgbClr val="33326B"/>
                </a:solidFill>
                <a:latin typeface="Hind Siliguri Bold"/>
                <a:ea typeface="Hind Siliguri Bold"/>
                <a:cs typeface="Hind Siliguri Bold"/>
                <a:sym typeface="Hind Siliguri Bold"/>
              </a:rPr>
              <a:t>Module: Personnel Resourcing and Development</a:t>
            </a:r>
          </a:p>
          <a:p>
            <a:pPr algn="ctr">
              <a:lnSpc>
                <a:spcPts val="7916"/>
              </a:lnSpc>
            </a:pPr>
            <a:r>
              <a:rPr lang="en-US" sz="5654" b="1" dirty="0">
                <a:solidFill>
                  <a:srgbClr val="33326B"/>
                </a:solidFill>
                <a:latin typeface="Hind Siliguri Bold"/>
                <a:ea typeface="Hind Siliguri Bold"/>
                <a:cs typeface="Hind Siliguri Bold"/>
                <a:sym typeface="Hind Siliguri Bold"/>
              </a:rPr>
              <a:t>Student Name: Lavinia Branescu</a:t>
            </a:r>
          </a:p>
          <a:p>
            <a:pPr algn="ctr">
              <a:lnSpc>
                <a:spcPts val="7916"/>
              </a:lnSpc>
            </a:pPr>
            <a:r>
              <a:rPr lang="en-US" sz="5654" b="1" dirty="0">
                <a:solidFill>
                  <a:srgbClr val="33326B"/>
                </a:solidFill>
                <a:latin typeface="Hind Siliguri Bold"/>
                <a:ea typeface="Hind Siliguri Bold"/>
                <a:cs typeface="Hind Siliguri Bold"/>
                <a:sym typeface="Hind Siliguri Bold"/>
              </a:rPr>
              <a:t>Student ID: 2408946</a:t>
            </a:r>
          </a:p>
          <a:p>
            <a:pPr algn="ctr">
              <a:lnSpc>
                <a:spcPts val="7916"/>
              </a:lnSpc>
            </a:pPr>
            <a:endParaRPr lang="en-US" sz="5654" b="1" dirty="0">
              <a:solidFill>
                <a:srgbClr val="33326B"/>
              </a:solidFill>
              <a:latin typeface="Hind Siliguri Bold"/>
              <a:ea typeface="Hind Siliguri Bold"/>
              <a:cs typeface="Hind Siliguri Bold"/>
              <a:sym typeface="Hind Siliguri Bold"/>
            </a:endParaRPr>
          </a:p>
          <a:p>
            <a:pPr algn="ctr">
              <a:lnSpc>
                <a:spcPts val="7916"/>
              </a:lnSpc>
              <a:spcBef>
                <a:spcPct val="0"/>
              </a:spcBef>
            </a:pPr>
            <a:endParaRPr lang="en-US" sz="5654" b="1" dirty="0">
              <a:solidFill>
                <a:srgbClr val="33326B"/>
              </a:solidFill>
              <a:latin typeface="Hind Siliguri Bold"/>
              <a:ea typeface="Hind Siliguri Bold"/>
              <a:cs typeface="Hind Siliguri Bold"/>
              <a:sym typeface="Hind Siliguri Bold"/>
            </a:endParaRPr>
          </a:p>
        </p:txBody>
      </p:sp>
      <p:sp>
        <p:nvSpPr>
          <p:cNvPr id="11" name="Freeform 11"/>
          <p:cNvSpPr/>
          <p:nvPr/>
        </p:nvSpPr>
        <p:spPr>
          <a:xfrm>
            <a:off x="12357513" y="6924479"/>
            <a:ext cx="4250537" cy="3543885"/>
          </a:xfrm>
          <a:custGeom>
            <a:avLst/>
            <a:gdLst/>
            <a:ahLst/>
            <a:cxnLst/>
            <a:rect l="l" t="t" r="r" b="b"/>
            <a:pathLst>
              <a:path w="4250537" h="3543885">
                <a:moveTo>
                  <a:pt x="0" y="0"/>
                </a:moveTo>
                <a:lnTo>
                  <a:pt x="4250537" y="0"/>
                </a:lnTo>
                <a:lnTo>
                  <a:pt x="4250537" y="3543885"/>
                </a:lnTo>
                <a:lnTo>
                  <a:pt x="0" y="354388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9302781" y="2600187"/>
            <a:ext cx="8510267" cy="4516043"/>
          </a:xfrm>
          <a:custGeom>
            <a:avLst/>
            <a:gdLst/>
            <a:ahLst/>
            <a:cxnLst/>
            <a:rect l="l" t="t" r="r" b="b"/>
            <a:pathLst>
              <a:path w="8510267" h="4516043">
                <a:moveTo>
                  <a:pt x="0" y="0"/>
                </a:moveTo>
                <a:lnTo>
                  <a:pt x="8510267" y="0"/>
                </a:lnTo>
                <a:lnTo>
                  <a:pt x="8510267" y="4516043"/>
                </a:lnTo>
                <a:lnTo>
                  <a:pt x="0" y="4516043"/>
                </a:lnTo>
                <a:lnTo>
                  <a:pt x="0" y="0"/>
                </a:lnTo>
                <a:close/>
              </a:path>
            </a:pathLst>
          </a:custGeom>
          <a:blipFill>
            <a:blip r:embed="rId6"/>
            <a:stretch>
              <a:fillRect l="-8059" r="-7931"/>
            </a:stretch>
          </a:blipFill>
          <a:ln w="57150" cap="sq">
            <a:solidFill>
              <a:srgbClr val="33326B"/>
            </a:solidFill>
            <a:prstDash val="solid"/>
            <a:miter/>
          </a:ln>
        </p:spPr>
        <p:txBody>
          <a:bodyPr/>
          <a:lstStyle/>
          <a:p>
            <a:endParaRPr lang="en-GB"/>
          </a:p>
        </p:txBody>
      </p:sp>
      <p:sp>
        <p:nvSpPr>
          <p:cNvPr id="8" name="TextBox 8"/>
          <p:cNvSpPr txBox="1"/>
          <p:nvPr/>
        </p:nvSpPr>
        <p:spPr>
          <a:xfrm>
            <a:off x="-919001" y="635229"/>
            <a:ext cx="11581438" cy="872666"/>
          </a:xfrm>
          <a:prstGeom prst="rect">
            <a:avLst/>
          </a:prstGeom>
        </p:spPr>
        <p:txBody>
          <a:bodyPr lIns="0" tIns="0" rIns="0" bIns="0" rtlCol="0" anchor="t">
            <a:spAutoFit/>
          </a:bodyPr>
          <a:lstStyle/>
          <a:p>
            <a:pPr algn="ctr">
              <a:lnSpc>
                <a:spcPts val="6624"/>
              </a:lnSpc>
            </a:pPr>
            <a:r>
              <a:rPr lang="en-US" sz="6309" b="1" i="1">
                <a:solidFill>
                  <a:srgbClr val="01003B"/>
                </a:solidFill>
                <a:latin typeface="Be Vietnam Ultra-Bold Italics"/>
                <a:ea typeface="Be Vietnam Ultra-Bold Italics"/>
                <a:cs typeface="Be Vietnam Ultra-Bold Italics"/>
                <a:sym typeface="Be Vietnam Ultra-Bold Italics"/>
              </a:rPr>
              <a:t>INTRODUCTION</a:t>
            </a:r>
          </a:p>
        </p:txBody>
      </p:sp>
      <p:sp>
        <p:nvSpPr>
          <p:cNvPr id="9" name="TextBox 9"/>
          <p:cNvSpPr txBox="1"/>
          <p:nvPr/>
        </p:nvSpPr>
        <p:spPr>
          <a:xfrm>
            <a:off x="1028700" y="2117977"/>
            <a:ext cx="7736419" cy="6482568"/>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The employee lifecycle covers key stages from attraction to separation (Gladka et al., 2022).</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It ensures businesses acquire, develop, and retain the best talent.</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This presentation focuses on Premier Inn’s employee lifecycle.</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Premier Inn’s HR strategies align with business goals.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Effective people management fosters competitive advantage.</a:t>
            </a:r>
          </a:p>
          <a:p>
            <a:pPr algn="l">
              <a:lnSpc>
                <a:spcPts val="4324"/>
              </a:lnSpc>
            </a:pPr>
            <a:endParaRPr lang="en-US" sz="2702">
              <a:solidFill>
                <a:srgbClr val="01003B"/>
              </a:solidFill>
              <a:latin typeface="Be Vietnam"/>
              <a:ea typeface="Be Vietnam"/>
              <a:cs typeface="Be Vietnam"/>
              <a:sym typeface="Be Vietnam"/>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9360080" y="2526391"/>
            <a:ext cx="8605961" cy="4909777"/>
          </a:xfrm>
          <a:custGeom>
            <a:avLst/>
            <a:gdLst/>
            <a:ahLst/>
            <a:cxnLst/>
            <a:rect l="l" t="t" r="r" b="b"/>
            <a:pathLst>
              <a:path w="8605961" h="4909777">
                <a:moveTo>
                  <a:pt x="0" y="0"/>
                </a:moveTo>
                <a:lnTo>
                  <a:pt x="8605960" y="0"/>
                </a:lnTo>
                <a:lnTo>
                  <a:pt x="8605960" y="4909777"/>
                </a:lnTo>
                <a:lnTo>
                  <a:pt x="0" y="4909777"/>
                </a:lnTo>
                <a:lnTo>
                  <a:pt x="0" y="0"/>
                </a:lnTo>
                <a:close/>
              </a:path>
            </a:pathLst>
          </a:custGeom>
          <a:blipFill>
            <a:blip r:embed="rId6"/>
            <a:stretch>
              <a:fillRect l="-2173" r="-4986" b="-5655"/>
            </a:stretch>
          </a:blipFill>
          <a:ln w="57150" cap="sq">
            <a:solidFill>
              <a:srgbClr val="33326B"/>
            </a:solidFill>
            <a:prstDash val="solid"/>
            <a:miter/>
          </a:ln>
        </p:spPr>
        <p:txBody>
          <a:bodyPr/>
          <a:lstStyle/>
          <a:p>
            <a:endParaRPr lang="en-GB"/>
          </a:p>
        </p:txBody>
      </p:sp>
      <p:sp>
        <p:nvSpPr>
          <p:cNvPr id="8" name="TextBox 8"/>
          <p:cNvSpPr txBox="1"/>
          <p:nvPr/>
        </p:nvSpPr>
        <p:spPr>
          <a:xfrm>
            <a:off x="-1311889" y="922703"/>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ATTRACTION</a:t>
            </a:r>
          </a:p>
        </p:txBody>
      </p:sp>
      <p:sp>
        <p:nvSpPr>
          <p:cNvPr id="9" name="TextBox 9"/>
          <p:cNvSpPr txBox="1"/>
          <p:nvPr/>
        </p:nvSpPr>
        <p:spPr>
          <a:xfrm>
            <a:off x="1028700" y="2264512"/>
            <a:ext cx="7919648" cy="5939643"/>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Employer branding influences prospective employees.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Premier Inn promotes a strong corporate culture based on hospitality.</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Social media, job fairs, and employee testimonials attract talent.</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Employee value proposition includes career growth and benefits (Deri et al., 2023).</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Competitive salary and work-life balance enhance appeal.</a:t>
            </a:r>
          </a:p>
          <a:p>
            <a:pPr algn="l">
              <a:lnSpc>
                <a:spcPts val="4324"/>
              </a:lnSpc>
            </a:pPr>
            <a:endParaRPr lang="en-US" sz="2702">
              <a:solidFill>
                <a:srgbClr val="01003B"/>
              </a:solidFill>
              <a:latin typeface="Be Vietnam"/>
              <a:ea typeface="Be Vietnam"/>
              <a:cs typeface="Be Vietnam"/>
              <a:sym typeface="Be Vietnam"/>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9477690" y="2031922"/>
            <a:ext cx="8195849" cy="6310209"/>
          </a:xfrm>
          <a:custGeom>
            <a:avLst/>
            <a:gdLst/>
            <a:ahLst/>
            <a:cxnLst/>
            <a:rect l="l" t="t" r="r" b="b"/>
            <a:pathLst>
              <a:path w="8195849" h="6310209">
                <a:moveTo>
                  <a:pt x="0" y="0"/>
                </a:moveTo>
                <a:lnTo>
                  <a:pt x="8195849" y="0"/>
                </a:lnTo>
                <a:lnTo>
                  <a:pt x="8195849" y="6310210"/>
                </a:lnTo>
                <a:lnTo>
                  <a:pt x="0" y="6310210"/>
                </a:lnTo>
                <a:lnTo>
                  <a:pt x="0" y="0"/>
                </a:lnTo>
                <a:close/>
              </a:path>
            </a:pathLst>
          </a:custGeom>
          <a:blipFill>
            <a:blip r:embed="rId6"/>
            <a:stretch>
              <a:fillRect l="-31779" t="-9014" r="-34704" b="-4507"/>
            </a:stretch>
          </a:blipFill>
        </p:spPr>
        <p:txBody>
          <a:bodyPr/>
          <a:lstStyle/>
          <a:p>
            <a:endParaRPr lang="en-GB"/>
          </a:p>
        </p:txBody>
      </p:sp>
      <p:sp>
        <p:nvSpPr>
          <p:cNvPr id="8" name="TextBox 8"/>
          <p:cNvSpPr txBox="1"/>
          <p:nvPr/>
        </p:nvSpPr>
        <p:spPr>
          <a:xfrm>
            <a:off x="-683675" y="660947"/>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RECRUITMENT</a:t>
            </a:r>
          </a:p>
        </p:txBody>
      </p:sp>
      <p:sp>
        <p:nvSpPr>
          <p:cNvPr id="9" name="TextBox 9"/>
          <p:cNvSpPr txBox="1"/>
          <p:nvPr/>
        </p:nvSpPr>
        <p:spPr>
          <a:xfrm>
            <a:off x="1028700" y="2198396"/>
            <a:ext cx="8704915" cy="5939643"/>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Uses an online application and assessment process.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Combination of traditional and modern recruitment tools.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Digital platforms and AI streamline the hiring process.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Diversity and inclusion are key recruitment considerations (Premier Inn, 2023).</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Internal hiring and employee referrals supplement external recruitment.</a:t>
            </a:r>
          </a:p>
          <a:p>
            <a:pPr algn="l">
              <a:lnSpc>
                <a:spcPts val="4324"/>
              </a:lnSpc>
            </a:pPr>
            <a:endParaRPr lang="en-US" sz="2702">
              <a:solidFill>
                <a:srgbClr val="01003B"/>
              </a:solidFill>
              <a:latin typeface="Be Vietnam"/>
              <a:ea typeface="Be Vietnam"/>
              <a:cs typeface="Be Vietnam"/>
              <a:sym typeface="Be Vietnam"/>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9733615" y="1929290"/>
            <a:ext cx="8421946" cy="5590801"/>
          </a:xfrm>
          <a:custGeom>
            <a:avLst/>
            <a:gdLst/>
            <a:ahLst/>
            <a:cxnLst/>
            <a:rect l="l" t="t" r="r" b="b"/>
            <a:pathLst>
              <a:path w="8421946" h="5590801">
                <a:moveTo>
                  <a:pt x="0" y="0"/>
                </a:moveTo>
                <a:lnTo>
                  <a:pt x="8421946" y="0"/>
                </a:lnTo>
                <a:lnTo>
                  <a:pt x="8421946" y="5590801"/>
                </a:lnTo>
                <a:lnTo>
                  <a:pt x="0" y="5590801"/>
                </a:lnTo>
                <a:lnTo>
                  <a:pt x="0" y="0"/>
                </a:lnTo>
                <a:close/>
              </a:path>
            </a:pathLst>
          </a:custGeom>
          <a:blipFill>
            <a:blip r:embed="rId6"/>
            <a:stretch>
              <a:fillRect l="-16783" r="-17404" b="-5618"/>
            </a:stretch>
          </a:blipFill>
        </p:spPr>
        <p:txBody>
          <a:bodyPr/>
          <a:lstStyle/>
          <a:p>
            <a:endParaRPr lang="en-GB"/>
          </a:p>
        </p:txBody>
      </p:sp>
      <p:sp>
        <p:nvSpPr>
          <p:cNvPr id="8" name="TextBox 8"/>
          <p:cNvSpPr txBox="1"/>
          <p:nvPr/>
        </p:nvSpPr>
        <p:spPr>
          <a:xfrm>
            <a:off x="-736026" y="660947"/>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ONBOARDING</a:t>
            </a:r>
          </a:p>
        </p:txBody>
      </p:sp>
      <p:sp>
        <p:nvSpPr>
          <p:cNvPr id="9" name="TextBox 9"/>
          <p:cNvSpPr txBox="1"/>
          <p:nvPr/>
        </p:nvSpPr>
        <p:spPr>
          <a:xfrm>
            <a:off x="1028700" y="2198396"/>
            <a:ext cx="8704915" cy="5939643"/>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Comprehensive induction programs ensure a smooth transition (Premier Inn, 2024).</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Employees undergo initial training and compliance courses.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Mentorship and support systems enhance onboarding.</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Digital tools provide resources and learning materials.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Focus on company culture and customer service excellence.</a:t>
            </a:r>
          </a:p>
          <a:p>
            <a:pPr algn="l">
              <a:lnSpc>
                <a:spcPts val="4324"/>
              </a:lnSpc>
            </a:pPr>
            <a:endParaRPr lang="en-US" sz="2702">
              <a:solidFill>
                <a:srgbClr val="01003B"/>
              </a:solidFill>
              <a:latin typeface="Be Vietnam"/>
              <a:ea typeface="Be Vietnam"/>
              <a:cs typeface="Be Vietnam"/>
              <a:sym typeface="Be Vietnam"/>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9922605" y="2060112"/>
            <a:ext cx="7909335" cy="5778062"/>
          </a:xfrm>
          <a:custGeom>
            <a:avLst/>
            <a:gdLst/>
            <a:ahLst/>
            <a:cxnLst/>
            <a:rect l="l" t="t" r="r" b="b"/>
            <a:pathLst>
              <a:path w="7909335" h="5778062">
                <a:moveTo>
                  <a:pt x="0" y="0"/>
                </a:moveTo>
                <a:lnTo>
                  <a:pt x="7909335" y="0"/>
                </a:lnTo>
                <a:lnTo>
                  <a:pt x="7909335" y="5778062"/>
                </a:lnTo>
                <a:lnTo>
                  <a:pt x="0" y="5778062"/>
                </a:lnTo>
                <a:lnTo>
                  <a:pt x="0" y="0"/>
                </a:lnTo>
                <a:close/>
              </a:path>
            </a:pathLst>
          </a:custGeom>
          <a:blipFill>
            <a:blip r:embed="rId6"/>
            <a:stretch>
              <a:fillRect l="-9844" r="-4302"/>
            </a:stretch>
          </a:blipFill>
        </p:spPr>
        <p:txBody>
          <a:bodyPr/>
          <a:lstStyle/>
          <a:p>
            <a:endParaRPr lang="en-GB"/>
          </a:p>
        </p:txBody>
      </p:sp>
      <p:sp>
        <p:nvSpPr>
          <p:cNvPr id="8" name="TextBox 8"/>
          <p:cNvSpPr txBox="1"/>
          <p:nvPr/>
        </p:nvSpPr>
        <p:spPr>
          <a:xfrm>
            <a:off x="-500446" y="660947"/>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DEVELOPMENT</a:t>
            </a:r>
          </a:p>
        </p:txBody>
      </p:sp>
      <p:sp>
        <p:nvSpPr>
          <p:cNvPr id="9" name="TextBox 9"/>
          <p:cNvSpPr txBox="1"/>
          <p:nvPr/>
        </p:nvSpPr>
        <p:spPr>
          <a:xfrm>
            <a:off x="1122439" y="2198396"/>
            <a:ext cx="8704915" cy="5396718"/>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Continuous training opportunities through Premier Inn “Life Skills Academy”(Premier Inn, 2022).</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Performance reviews identify growth areas and skills gaps.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Leadership programs prepare employees for management roles.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E-learning and in-person training sessions.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Personalized career development plans.</a:t>
            </a:r>
          </a:p>
          <a:p>
            <a:pPr algn="l">
              <a:lnSpc>
                <a:spcPts val="4324"/>
              </a:lnSpc>
            </a:pPr>
            <a:endParaRPr lang="en-US" sz="2702">
              <a:solidFill>
                <a:srgbClr val="01003B"/>
              </a:solidFill>
              <a:latin typeface="Be Vietnam"/>
              <a:ea typeface="Be Vietnam"/>
              <a:cs typeface="Be Vietnam"/>
              <a:sym typeface="Be Vietnam"/>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7595480" y="1329622"/>
            <a:ext cx="10501438" cy="6891219"/>
          </a:xfrm>
          <a:custGeom>
            <a:avLst/>
            <a:gdLst/>
            <a:ahLst/>
            <a:cxnLst/>
            <a:rect l="l" t="t" r="r" b="b"/>
            <a:pathLst>
              <a:path w="10501438" h="6891219">
                <a:moveTo>
                  <a:pt x="0" y="0"/>
                </a:moveTo>
                <a:lnTo>
                  <a:pt x="10501438" y="0"/>
                </a:lnTo>
                <a:lnTo>
                  <a:pt x="10501438" y="6891220"/>
                </a:lnTo>
                <a:lnTo>
                  <a:pt x="0" y="6891220"/>
                </a:lnTo>
                <a:lnTo>
                  <a:pt x="0" y="0"/>
                </a:lnTo>
                <a:close/>
              </a:path>
            </a:pathLst>
          </a:custGeom>
          <a:blipFill>
            <a:blip r:embed="rId6"/>
            <a:stretch>
              <a:fillRect l="-1792" r="-3202"/>
            </a:stretch>
          </a:blipFill>
        </p:spPr>
        <p:txBody>
          <a:bodyPr/>
          <a:lstStyle/>
          <a:p>
            <a:endParaRPr lang="en-GB"/>
          </a:p>
        </p:txBody>
      </p:sp>
      <p:sp>
        <p:nvSpPr>
          <p:cNvPr id="8" name="TextBox 8"/>
          <p:cNvSpPr txBox="1"/>
          <p:nvPr/>
        </p:nvSpPr>
        <p:spPr>
          <a:xfrm>
            <a:off x="-500446" y="660947"/>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RETENTION</a:t>
            </a:r>
          </a:p>
        </p:txBody>
      </p:sp>
      <p:sp>
        <p:nvSpPr>
          <p:cNvPr id="9" name="TextBox 9"/>
          <p:cNvSpPr txBox="1"/>
          <p:nvPr/>
        </p:nvSpPr>
        <p:spPr>
          <a:xfrm>
            <a:off x="1122439" y="2198396"/>
            <a:ext cx="8704915" cy="4853793"/>
          </a:xfrm>
          <a:prstGeom prst="rect">
            <a:avLst/>
          </a:prstGeom>
        </p:spPr>
        <p:txBody>
          <a:bodyPr lIns="0" tIns="0" rIns="0" bIns="0" rtlCol="0" anchor="t">
            <a:spAutoFit/>
          </a:bodyPr>
          <a:lstStyle/>
          <a:p>
            <a:pPr marL="583553" lvl="1" indent="-291777" algn="l">
              <a:lnSpc>
                <a:spcPts val="4324"/>
              </a:lnSpc>
              <a:buFont typeface="Arial"/>
              <a:buChar char="•"/>
            </a:pPr>
            <a:r>
              <a:rPr lang="en-US" sz="2702" dirty="0">
                <a:solidFill>
                  <a:srgbClr val="01003B"/>
                </a:solidFill>
                <a:latin typeface="Be Vietnam"/>
                <a:ea typeface="Be Vietnam"/>
                <a:cs typeface="Be Vietnam"/>
                <a:sym typeface="Be Vietnam"/>
              </a:rPr>
              <a:t>Competitive salaries and performance incentives.</a:t>
            </a:r>
          </a:p>
          <a:p>
            <a:pPr marL="583553" lvl="1" indent="-291777" algn="l">
              <a:lnSpc>
                <a:spcPts val="4324"/>
              </a:lnSpc>
              <a:buFont typeface="Arial"/>
              <a:buChar char="•"/>
            </a:pPr>
            <a:r>
              <a:rPr lang="en-US" sz="2702" dirty="0">
                <a:solidFill>
                  <a:srgbClr val="01003B"/>
                </a:solidFill>
                <a:latin typeface="Be Vietnam"/>
                <a:ea typeface="Be Vietnam"/>
                <a:cs typeface="Be Vietnam"/>
                <a:sym typeface="Be Vietnam"/>
              </a:rPr>
              <a:t>Strong internal promotion culture.</a:t>
            </a:r>
          </a:p>
          <a:p>
            <a:pPr marL="583553" lvl="1" indent="-291777" algn="l">
              <a:lnSpc>
                <a:spcPts val="4324"/>
              </a:lnSpc>
              <a:buFont typeface="Arial"/>
              <a:buChar char="•"/>
            </a:pPr>
            <a:r>
              <a:rPr lang="en-US" sz="2702" dirty="0">
                <a:solidFill>
                  <a:srgbClr val="01003B"/>
                </a:solidFill>
                <a:latin typeface="Be Vietnam"/>
                <a:ea typeface="Be Vietnam"/>
                <a:cs typeface="Be Vietnam"/>
                <a:sym typeface="Be Vietnam"/>
              </a:rPr>
              <a:t>Flexible working arrangements and wellness programs (Jones, 2022).</a:t>
            </a:r>
          </a:p>
          <a:p>
            <a:pPr marL="583553" lvl="1" indent="-291777" algn="l">
              <a:lnSpc>
                <a:spcPts val="4324"/>
              </a:lnSpc>
              <a:buFont typeface="Arial"/>
              <a:buChar char="•"/>
            </a:pPr>
            <a:r>
              <a:rPr lang="en-US" sz="2702" dirty="0">
                <a:solidFill>
                  <a:srgbClr val="01003B"/>
                </a:solidFill>
                <a:latin typeface="Be Vietnam"/>
                <a:ea typeface="Be Vietnam"/>
                <a:cs typeface="Be Vietnam"/>
                <a:sym typeface="Be Vietnam"/>
              </a:rPr>
              <a:t>Employee recognition and rewards.</a:t>
            </a:r>
          </a:p>
          <a:p>
            <a:pPr marL="583553" lvl="1" indent="-291777" algn="l">
              <a:lnSpc>
                <a:spcPts val="4324"/>
              </a:lnSpc>
              <a:buFont typeface="Arial"/>
              <a:buChar char="•"/>
            </a:pPr>
            <a:r>
              <a:rPr lang="en-US" sz="2702" dirty="0">
                <a:solidFill>
                  <a:srgbClr val="01003B"/>
                </a:solidFill>
                <a:latin typeface="Be Vietnam"/>
                <a:ea typeface="Be Vietnam"/>
                <a:cs typeface="Be Vietnam"/>
                <a:sym typeface="Be Vietnam"/>
              </a:rPr>
              <a:t>Regular engagement surveys to address concerns.</a:t>
            </a:r>
          </a:p>
          <a:p>
            <a:pPr algn="l">
              <a:lnSpc>
                <a:spcPts val="4324"/>
              </a:lnSpc>
            </a:pPr>
            <a:endParaRPr lang="en-US" sz="2702" dirty="0">
              <a:solidFill>
                <a:srgbClr val="01003B"/>
              </a:solidFill>
              <a:latin typeface="Be Vietnam"/>
              <a:ea typeface="Be Vietnam"/>
              <a:cs typeface="Be Vietnam"/>
              <a:sym typeface="Be Vietnam"/>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8196007" y="1280043"/>
            <a:ext cx="10091993" cy="6795276"/>
          </a:xfrm>
          <a:custGeom>
            <a:avLst/>
            <a:gdLst/>
            <a:ahLst/>
            <a:cxnLst/>
            <a:rect l="l" t="t" r="r" b="b"/>
            <a:pathLst>
              <a:path w="10091993" h="6795276">
                <a:moveTo>
                  <a:pt x="0" y="0"/>
                </a:moveTo>
                <a:lnTo>
                  <a:pt x="10091993" y="0"/>
                </a:lnTo>
                <a:lnTo>
                  <a:pt x="10091993" y="6795275"/>
                </a:lnTo>
                <a:lnTo>
                  <a:pt x="0" y="6795275"/>
                </a:lnTo>
                <a:lnTo>
                  <a:pt x="0" y="0"/>
                </a:lnTo>
                <a:close/>
              </a:path>
            </a:pathLst>
          </a:custGeom>
          <a:blipFill>
            <a:blip r:embed="rId6"/>
            <a:stretch>
              <a:fillRect/>
            </a:stretch>
          </a:blipFill>
        </p:spPr>
        <p:txBody>
          <a:bodyPr/>
          <a:lstStyle/>
          <a:p>
            <a:endParaRPr lang="en-GB"/>
          </a:p>
        </p:txBody>
      </p:sp>
      <p:sp>
        <p:nvSpPr>
          <p:cNvPr id="8" name="TextBox 8"/>
          <p:cNvSpPr txBox="1"/>
          <p:nvPr/>
        </p:nvSpPr>
        <p:spPr>
          <a:xfrm>
            <a:off x="-500446" y="660947"/>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SEPARATION</a:t>
            </a:r>
          </a:p>
        </p:txBody>
      </p:sp>
      <p:sp>
        <p:nvSpPr>
          <p:cNvPr id="9" name="TextBox 9"/>
          <p:cNvSpPr txBox="1"/>
          <p:nvPr/>
        </p:nvSpPr>
        <p:spPr>
          <a:xfrm>
            <a:off x="1122439" y="2198396"/>
            <a:ext cx="8704915" cy="4853793"/>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Structured exit interview process for feedback collection (König et al., 2021).</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Smooth transition and knowledge transfer protocols.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Alumni networks encourage rehiring potential.</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Competitive severance packages where applicable.</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Ethical and transparent offboarding process.</a:t>
            </a:r>
          </a:p>
          <a:p>
            <a:pPr algn="l">
              <a:lnSpc>
                <a:spcPts val="4324"/>
              </a:lnSpc>
            </a:pPr>
            <a:endParaRPr lang="en-US" sz="2702">
              <a:solidFill>
                <a:srgbClr val="01003B"/>
              </a:solidFill>
              <a:latin typeface="Be Vietnam"/>
              <a:ea typeface="Be Vietnam"/>
              <a:cs typeface="Be Vietnam"/>
              <a:sym typeface="Be Vietnam"/>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10100585" y="1491703"/>
            <a:ext cx="7158715" cy="7086317"/>
          </a:xfrm>
          <a:custGeom>
            <a:avLst/>
            <a:gdLst/>
            <a:ahLst/>
            <a:cxnLst/>
            <a:rect l="l" t="t" r="r" b="b"/>
            <a:pathLst>
              <a:path w="7158715" h="7086317">
                <a:moveTo>
                  <a:pt x="0" y="0"/>
                </a:moveTo>
                <a:lnTo>
                  <a:pt x="7158715" y="0"/>
                </a:lnTo>
                <a:lnTo>
                  <a:pt x="7158715" y="7086317"/>
                </a:lnTo>
                <a:lnTo>
                  <a:pt x="0" y="7086317"/>
                </a:lnTo>
                <a:lnTo>
                  <a:pt x="0" y="0"/>
                </a:lnTo>
                <a:close/>
              </a:path>
            </a:pathLst>
          </a:custGeom>
          <a:blipFill>
            <a:blip r:embed="rId6"/>
            <a:stretch>
              <a:fillRect t="-13667"/>
            </a:stretch>
          </a:blipFill>
        </p:spPr>
        <p:txBody>
          <a:bodyPr/>
          <a:lstStyle/>
          <a:p>
            <a:endParaRPr lang="en-GB"/>
          </a:p>
        </p:txBody>
      </p:sp>
      <p:sp>
        <p:nvSpPr>
          <p:cNvPr id="8" name="TextBox 8"/>
          <p:cNvSpPr txBox="1"/>
          <p:nvPr/>
        </p:nvSpPr>
        <p:spPr>
          <a:xfrm>
            <a:off x="-500446" y="660947"/>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SWOT ANALYSIS</a:t>
            </a:r>
          </a:p>
        </p:txBody>
      </p:sp>
      <p:sp>
        <p:nvSpPr>
          <p:cNvPr id="9" name="TextBox 9"/>
          <p:cNvSpPr txBox="1"/>
          <p:nvPr/>
        </p:nvSpPr>
        <p:spPr>
          <a:xfrm>
            <a:off x="1122439" y="2198396"/>
            <a:ext cx="8704915" cy="7025493"/>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Premier Inn has a strong brand reputation, structured training programs, and attractive employee benefits.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High turnover rates in entry-level positions present a challenge for maintaining a stable workforce.</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Opportunities exist in expanding into new markets and using digital HR tools for efficiency (Deri et al., 2023).</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Intense industry competition and economic downturns pose potential threats to business stability.</a:t>
            </a:r>
          </a:p>
          <a:p>
            <a:pPr algn="l">
              <a:lnSpc>
                <a:spcPts val="4324"/>
              </a:lnSpc>
            </a:pPr>
            <a:endParaRPr lang="en-US" sz="2702">
              <a:solidFill>
                <a:srgbClr val="01003B"/>
              </a:solidFill>
              <a:latin typeface="Be Vietnam"/>
              <a:ea typeface="Be Vietnam"/>
              <a:cs typeface="Be Vietnam"/>
              <a:sym typeface="Be Vietnam"/>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TextBox 7"/>
          <p:cNvSpPr txBox="1"/>
          <p:nvPr/>
        </p:nvSpPr>
        <p:spPr>
          <a:xfrm>
            <a:off x="1028700" y="1632732"/>
            <a:ext cx="9411656" cy="8654268"/>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Employment laws and the impact of Brexit on labor availability, influence ability to recruit and retain skilled employees (Sargent, 2023).</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Minimum wage policies and inflation, directly affect salary structures and overall operational costs for the company.</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Changing workforce expectations and the demand for better work-life balance, require adapting to its HR policies.</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AI-driven recruitment processes and automation in HR, help streamline hiring, onboarding, and employee management.</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Sustainability initiatives in hotel operations, align with the company’s corporate social responsibility goals and industry regulations.</a:t>
            </a:r>
          </a:p>
          <a:p>
            <a:pPr algn="l">
              <a:lnSpc>
                <a:spcPts val="4324"/>
              </a:lnSpc>
            </a:pPr>
            <a:endParaRPr lang="en-US" sz="2702">
              <a:solidFill>
                <a:srgbClr val="01003B"/>
              </a:solidFill>
              <a:latin typeface="Be Vietnam"/>
              <a:ea typeface="Be Vietnam"/>
              <a:cs typeface="Be Vietnam"/>
              <a:sym typeface="Be Vietnam"/>
            </a:endParaRPr>
          </a:p>
        </p:txBody>
      </p:sp>
      <p:sp>
        <p:nvSpPr>
          <p:cNvPr id="8" name="Freeform 8"/>
          <p:cNvSpPr/>
          <p:nvPr/>
        </p:nvSpPr>
        <p:spPr>
          <a:xfrm>
            <a:off x="10440356" y="680191"/>
            <a:ext cx="6818944" cy="8926618"/>
          </a:xfrm>
          <a:custGeom>
            <a:avLst/>
            <a:gdLst/>
            <a:ahLst/>
            <a:cxnLst/>
            <a:rect l="l" t="t" r="r" b="b"/>
            <a:pathLst>
              <a:path w="6818944" h="8926618">
                <a:moveTo>
                  <a:pt x="0" y="0"/>
                </a:moveTo>
                <a:lnTo>
                  <a:pt x="6818944" y="0"/>
                </a:lnTo>
                <a:lnTo>
                  <a:pt x="6818944" y="8926618"/>
                </a:lnTo>
                <a:lnTo>
                  <a:pt x="0" y="8926618"/>
                </a:lnTo>
                <a:lnTo>
                  <a:pt x="0" y="0"/>
                </a:lnTo>
                <a:close/>
              </a:path>
            </a:pathLst>
          </a:custGeom>
          <a:blipFill>
            <a:blip r:embed="rId6"/>
            <a:stretch>
              <a:fillRect/>
            </a:stretch>
          </a:blipFill>
        </p:spPr>
        <p:txBody>
          <a:bodyPr/>
          <a:lstStyle/>
          <a:p>
            <a:endParaRPr lang="en-GB"/>
          </a:p>
        </p:txBody>
      </p:sp>
      <p:sp>
        <p:nvSpPr>
          <p:cNvPr id="9" name="TextBox 9"/>
          <p:cNvSpPr txBox="1"/>
          <p:nvPr/>
        </p:nvSpPr>
        <p:spPr>
          <a:xfrm>
            <a:off x="-500446" y="660947"/>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PESTLE ANALYSIS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sp>
        <p:nvSpPr>
          <p:cNvPr id="3" name="Freeform 3"/>
          <p:cNvSpPr/>
          <p:nvPr/>
        </p:nvSpPr>
        <p:spPr>
          <a:xfrm flipV="1">
            <a:off x="11632927" y="-278467"/>
            <a:ext cx="7479071" cy="11923156"/>
          </a:xfrm>
          <a:custGeom>
            <a:avLst/>
            <a:gdLst/>
            <a:ahLst/>
            <a:cxnLst/>
            <a:rect l="l" t="t" r="r" b="b"/>
            <a:pathLst>
              <a:path w="7479071" h="11923156">
                <a:moveTo>
                  <a:pt x="0" y="11923157"/>
                </a:moveTo>
                <a:lnTo>
                  <a:pt x="7479071" y="11923157"/>
                </a:lnTo>
                <a:lnTo>
                  <a:pt x="7479071" y="0"/>
                </a:lnTo>
                <a:lnTo>
                  <a:pt x="0" y="0"/>
                </a:lnTo>
                <a:lnTo>
                  <a:pt x="0" y="11923157"/>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rot="5400000">
            <a:off x="-7193679" y="3239326"/>
            <a:ext cx="12549356" cy="3895402"/>
            <a:chOff x="0" y="0"/>
            <a:chExt cx="3305180" cy="1025950"/>
          </a:xfrm>
        </p:grpSpPr>
        <p:sp>
          <p:nvSpPr>
            <p:cNvPr id="5" name="Freeform 5"/>
            <p:cNvSpPr/>
            <p:nvPr/>
          </p:nvSpPr>
          <p:spPr>
            <a:xfrm>
              <a:off x="0" y="0"/>
              <a:ext cx="3305180" cy="1025949"/>
            </a:xfrm>
            <a:custGeom>
              <a:avLst/>
              <a:gdLst/>
              <a:ahLst/>
              <a:cxnLst/>
              <a:rect l="l" t="t" r="r" b="b"/>
              <a:pathLst>
                <a:path w="3305180" h="1025949">
                  <a:moveTo>
                    <a:pt x="0" y="0"/>
                  </a:moveTo>
                  <a:lnTo>
                    <a:pt x="3305180" y="0"/>
                  </a:lnTo>
                  <a:lnTo>
                    <a:pt x="3305180" y="1025949"/>
                  </a:lnTo>
                  <a:lnTo>
                    <a:pt x="0" y="1025949"/>
                  </a:lnTo>
                  <a:close/>
                </a:path>
              </a:pathLst>
            </a:custGeom>
            <a:solidFill>
              <a:srgbClr val="195759"/>
            </a:solidFill>
          </p:spPr>
          <p:txBody>
            <a:bodyPr/>
            <a:lstStyle/>
            <a:p>
              <a:endParaRPr lang="en-GB"/>
            </a:p>
          </p:txBody>
        </p:sp>
        <p:sp>
          <p:nvSpPr>
            <p:cNvPr id="6" name="TextBox 6"/>
            <p:cNvSpPr txBox="1"/>
            <p:nvPr/>
          </p:nvSpPr>
          <p:spPr>
            <a:xfrm>
              <a:off x="0" y="-47625"/>
              <a:ext cx="3305180" cy="1073575"/>
            </a:xfrm>
            <a:prstGeom prst="rect">
              <a:avLst/>
            </a:prstGeom>
          </p:spPr>
          <p:txBody>
            <a:bodyPr lIns="50800" tIns="50800" rIns="50800" bIns="50800" rtlCol="0" anchor="ctr"/>
            <a:lstStyle/>
            <a:p>
              <a:pPr algn="ctr">
                <a:lnSpc>
                  <a:spcPts val="2800"/>
                </a:lnSpc>
              </a:pPr>
              <a:endParaRPr/>
            </a:p>
          </p:txBody>
        </p:sp>
      </p:grpSp>
      <p:sp>
        <p:nvSpPr>
          <p:cNvPr id="7" name="Freeform 7"/>
          <p:cNvSpPr/>
          <p:nvPr/>
        </p:nvSpPr>
        <p:spPr>
          <a:xfrm>
            <a:off x="10440356" y="2222999"/>
            <a:ext cx="7298696" cy="5406808"/>
          </a:xfrm>
          <a:custGeom>
            <a:avLst/>
            <a:gdLst/>
            <a:ahLst/>
            <a:cxnLst/>
            <a:rect l="l" t="t" r="r" b="b"/>
            <a:pathLst>
              <a:path w="7298696" h="5406808">
                <a:moveTo>
                  <a:pt x="0" y="0"/>
                </a:moveTo>
                <a:lnTo>
                  <a:pt x="7298696" y="0"/>
                </a:lnTo>
                <a:lnTo>
                  <a:pt x="7298696" y="5406808"/>
                </a:lnTo>
                <a:lnTo>
                  <a:pt x="0" y="5406808"/>
                </a:lnTo>
                <a:lnTo>
                  <a:pt x="0" y="0"/>
                </a:lnTo>
                <a:close/>
              </a:path>
            </a:pathLst>
          </a:custGeom>
          <a:blipFill>
            <a:blip r:embed="rId6"/>
            <a:stretch>
              <a:fillRect l="-33705" r="-33705"/>
            </a:stretch>
          </a:blipFill>
        </p:spPr>
        <p:txBody>
          <a:bodyPr/>
          <a:lstStyle/>
          <a:p>
            <a:endParaRPr lang="en-GB"/>
          </a:p>
        </p:txBody>
      </p:sp>
      <p:sp>
        <p:nvSpPr>
          <p:cNvPr id="8" name="TextBox 8"/>
          <p:cNvSpPr txBox="1"/>
          <p:nvPr/>
        </p:nvSpPr>
        <p:spPr>
          <a:xfrm>
            <a:off x="1028700" y="1632732"/>
            <a:ext cx="9411656" cy="6482568"/>
          </a:xfrm>
          <a:prstGeom prst="rect">
            <a:avLst/>
          </a:prstGeom>
        </p:spPr>
        <p:txBody>
          <a:bodyPr lIns="0" tIns="0" rIns="0" bIns="0" rtlCol="0" anchor="t">
            <a:spAutoFit/>
          </a:bodyPr>
          <a:lstStyle/>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Effective employee lifecycle management ensures business success (Panneerselvam and Balaraman, 2022).</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Premier Inn adopts a structured approach from attraction to separation.</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Training and development are key to employee satisfaction.</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Retention strategies help maintain a skilled workforce.</a:t>
            </a:r>
          </a:p>
          <a:p>
            <a:pPr marL="583553" lvl="1" indent="-291777" algn="l">
              <a:lnSpc>
                <a:spcPts val="4324"/>
              </a:lnSpc>
              <a:buFont typeface="Arial"/>
              <a:buChar char="•"/>
            </a:pPr>
            <a:r>
              <a:rPr lang="en-US" sz="2702">
                <a:solidFill>
                  <a:srgbClr val="01003B"/>
                </a:solidFill>
                <a:latin typeface="Be Vietnam"/>
                <a:ea typeface="Be Vietnam"/>
                <a:cs typeface="Be Vietnam"/>
                <a:sym typeface="Be Vietnam"/>
              </a:rPr>
              <a:t>Continuous improvement is essential in HR management.</a:t>
            </a:r>
          </a:p>
          <a:p>
            <a:pPr algn="l">
              <a:lnSpc>
                <a:spcPts val="4324"/>
              </a:lnSpc>
            </a:pPr>
            <a:endParaRPr lang="en-US" sz="2702">
              <a:solidFill>
                <a:srgbClr val="01003B"/>
              </a:solidFill>
              <a:latin typeface="Be Vietnam"/>
              <a:ea typeface="Be Vietnam"/>
              <a:cs typeface="Be Vietnam"/>
              <a:sym typeface="Be Vietnam"/>
            </a:endParaRPr>
          </a:p>
        </p:txBody>
      </p:sp>
      <p:sp>
        <p:nvSpPr>
          <p:cNvPr id="9" name="TextBox 9"/>
          <p:cNvSpPr txBox="1"/>
          <p:nvPr/>
        </p:nvSpPr>
        <p:spPr>
          <a:xfrm>
            <a:off x="-500446" y="660947"/>
            <a:ext cx="11581438" cy="830756"/>
          </a:xfrm>
          <a:prstGeom prst="rect">
            <a:avLst/>
          </a:prstGeom>
        </p:spPr>
        <p:txBody>
          <a:bodyPr lIns="0" tIns="0" rIns="0" bIns="0" rtlCol="0" anchor="t">
            <a:spAutoFit/>
          </a:bodyPr>
          <a:lstStyle/>
          <a:p>
            <a:pPr algn="ctr">
              <a:lnSpc>
                <a:spcPts val="6414"/>
              </a:lnSpc>
            </a:pPr>
            <a:r>
              <a:rPr lang="en-US" sz="6109" b="1" i="1">
                <a:solidFill>
                  <a:srgbClr val="01003B"/>
                </a:solidFill>
                <a:latin typeface="Be Vietnam Ultra-Bold Italics"/>
                <a:ea typeface="Be Vietnam Ultra-Bold Italics"/>
                <a:cs typeface="Be Vietnam Ultra-Bold Italics"/>
                <a:sym typeface="Be Vietnam Ultra-Bold Italics"/>
              </a:rPr>
              <a:t>CONCLUSION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0" y="18288000"/>
                </a:moveTo>
                <a:lnTo>
                  <a:pt x="0" y="0"/>
                </a:lnTo>
                <a:lnTo>
                  <a:pt x="10287000" y="0"/>
                </a:lnTo>
                <a:lnTo>
                  <a:pt x="10287000" y="18288000"/>
                </a:lnTo>
                <a:lnTo>
                  <a:pt x="0" y="18288000"/>
                </a:lnTo>
                <a:close/>
              </a:path>
            </a:pathLst>
          </a:custGeom>
          <a:blipFill>
            <a:blip r:embed="rId2"/>
            <a:stretch>
              <a:fillRect l="-9222" t="-4461" r="-20094" b="-4717"/>
            </a:stretch>
          </a:blipFill>
        </p:spPr>
        <p:txBody>
          <a:bodyPr/>
          <a:lstStyle/>
          <a:p>
            <a:endParaRPr lang="en-GB"/>
          </a:p>
        </p:txBody>
      </p:sp>
      <p:grpSp>
        <p:nvGrpSpPr>
          <p:cNvPr id="3" name="Group 3"/>
          <p:cNvGrpSpPr/>
          <p:nvPr/>
        </p:nvGrpSpPr>
        <p:grpSpPr>
          <a:xfrm rot="-1689571">
            <a:off x="12939732" y="-1577438"/>
            <a:ext cx="3086100" cy="7144088"/>
            <a:chOff x="0" y="0"/>
            <a:chExt cx="812800" cy="1881571"/>
          </a:xfrm>
        </p:grpSpPr>
        <p:sp>
          <p:nvSpPr>
            <p:cNvPr id="4" name="Freeform 4"/>
            <p:cNvSpPr/>
            <p:nvPr/>
          </p:nvSpPr>
          <p:spPr>
            <a:xfrm>
              <a:off x="0" y="0"/>
              <a:ext cx="812800" cy="1881571"/>
            </a:xfrm>
            <a:custGeom>
              <a:avLst/>
              <a:gdLst/>
              <a:ahLst/>
              <a:cxnLst/>
              <a:rect l="l" t="t" r="r" b="b"/>
              <a:pathLst>
                <a:path w="812800" h="1881571">
                  <a:moveTo>
                    <a:pt x="0" y="0"/>
                  </a:moveTo>
                  <a:lnTo>
                    <a:pt x="812800" y="0"/>
                  </a:lnTo>
                  <a:lnTo>
                    <a:pt x="812800" y="1881571"/>
                  </a:lnTo>
                  <a:lnTo>
                    <a:pt x="0" y="1881571"/>
                  </a:lnTo>
                  <a:close/>
                </a:path>
              </a:pathLst>
            </a:custGeom>
            <a:solidFill>
              <a:srgbClr val="262262"/>
            </a:solidFill>
          </p:spPr>
          <p:txBody>
            <a:bodyPr/>
            <a:lstStyle/>
            <a:p>
              <a:endParaRPr lang="en-GB"/>
            </a:p>
          </p:txBody>
        </p:sp>
        <p:sp>
          <p:nvSpPr>
            <p:cNvPr id="5" name="TextBox 5"/>
            <p:cNvSpPr txBox="1"/>
            <p:nvPr/>
          </p:nvSpPr>
          <p:spPr>
            <a:xfrm>
              <a:off x="0" y="-47625"/>
              <a:ext cx="812800" cy="1929196"/>
            </a:xfrm>
            <a:prstGeom prst="rect">
              <a:avLst/>
            </a:prstGeom>
          </p:spPr>
          <p:txBody>
            <a:bodyPr lIns="50800" tIns="50800" rIns="50800" bIns="50800" rtlCol="0" anchor="ctr"/>
            <a:lstStyle/>
            <a:p>
              <a:pPr algn="ctr">
                <a:lnSpc>
                  <a:spcPts val="2800"/>
                </a:lnSpc>
              </a:pPr>
              <a:endParaRPr/>
            </a:p>
          </p:txBody>
        </p:sp>
      </p:grpSp>
      <p:sp>
        <p:nvSpPr>
          <p:cNvPr id="6" name="Freeform 6"/>
          <p:cNvSpPr/>
          <p:nvPr/>
        </p:nvSpPr>
        <p:spPr>
          <a:xfrm flipV="1">
            <a:off x="11582150" y="-457538"/>
            <a:ext cx="7026757" cy="11202077"/>
          </a:xfrm>
          <a:custGeom>
            <a:avLst/>
            <a:gdLst/>
            <a:ahLst/>
            <a:cxnLst/>
            <a:rect l="l" t="t" r="r" b="b"/>
            <a:pathLst>
              <a:path w="7026757" h="11202077">
                <a:moveTo>
                  <a:pt x="0" y="11202076"/>
                </a:moveTo>
                <a:lnTo>
                  <a:pt x="7026757" y="11202076"/>
                </a:lnTo>
                <a:lnTo>
                  <a:pt x="7026757" y="0"/>
                </a:lnTo>
                <a:lnTo>
                  <a:pt x="0" y="0"/>
                </a:lnTo>
                <a:lnTo>
                  <a:pt x="0" y="11202076"/>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2560269" y="5964589"/>
            <a:ext cx="304323" cy="305434"/>
          </a:xfrm>
          <a:custGeom>
            <a:avLst/>
            <a:gdLst/>
            <a:ahLst/>
            <a:cxnLst/>
            <a:rect l="l" t="t" r="r" b="b"/>
            <a:pathLst>
              <a:path w="304323" h="305434">
                <a:moveTo>
                  <a:pt x="0" y="0"/>
                </a:moveTo>
                <a:lnTo>
                  <a:pt x="304323" y="0"/>
                </a:lnTo>
                <a:lnTo>
                  <a:pt x="304323" y="305434"/>
                </a:lnTo>
                <a:lnTo>
                  <a:pt x="0" y="3054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5680026" y="-180975"/>
            <a:ext cx="9759736" cy="1535125"/>
          </a:xfrm>
          <a:prstGeom prst="rect">
            <a:avLst/>
          </a:prstGeom>
        </p:spPr>
        <p:txBody>
          <a:bodyPr lIns="0" tIns="0" rIns="0" bIns="0" rtlCol="0" anchor="t">
            <a:spAutoFit/>
          </a:bodyPr>
          <a:lstStyle/>
          <a:p>
            <a:pPr algn="l">
              <a:lnSpc>
                <a:spcPts val="12511"/>
              </a:lnSpc>
              <a:spcBef>
                <a:spcPct val="0"/>
              </a:spcBef>
            </a:pPr>
            <a:r>
              <a:rPr lang="en-US" sz="8937" b="1">
                <a:solidFill>
                  <a:srgbClr val="33326B"/>
                </a:solidFill>
                <a:latin typeface="TT Chocolates Bold"/>
                <a:ea typeface="TT Chocolates Bold"/>
                <a:cs typeface="TT Chocolates Bold"/>
                <a:sym typeface="TT Chocolates Bold"/>
              </a:rPr>
              <a:t>REFERENCE</a:t>
            </a:r>
          </a:p>
        </p:txBody>
      </p:sp>
      <p:sp>
        <p:nvSpPr>
          <p:cNvPr id="9" name="TextBox 9"/>
          <p:cNvSpPr txBox="1"/>
          <p:nvPr/>
        </p:nvSpPr>
        <p:spPr>
          <a:xfrm>
            <a:off x="731890" y="1748093"/>
            <a:ext cx="16797050" cy="7639079"/>
          </a:xfrm>
          <a:prstGeom prst="rect">
            <a:avLst/>
          </a:prstGeom>
        </p:spPr>
        <p:txBody>
          <a:bodyPr lIns="0" tIns="0" rIns="0" bIns="0" rtlCol="0" anchor="t">
            <a:spAutoFit/>
          </a:bodyPr>
          <a:lstStyle/>
          <a:p>
            <a:pPr marL="285750" indent="-285750" algn="just">
              <a:lnSpc>
                <a:spcPct val="150000"/>
              </a:lnSpc>
              <a:spcAft>
                <a:spcPts val="120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Deri, M.N.,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Zaazie</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 and Singh, A., (2023). Digital Future of the Hospitality Industry and Hospitality Education Globally.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Springer international handbooks of education</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pp.1–23.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spcAft>
                <a:spcPts val="1200"/>
              </a:spcAft>
              <a:buFont typeface="Arial" panose="020B0604020202020204" pitchFamily="34" charset="0"/>
              <a:buChar char="•"/>
            </a:pP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Gladka</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 Fedorova, V. and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Dohadailo</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Y., (2022). Development of conceptual bases of the employee life cycle within an organization. [online] 23(1), pp.39–52.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spcAft>
                <a:spcPts val="120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Jones, P., (2022). A Review of the UK’s Tourism Recovery Plans Post COVID-19.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Athens Journal of Tourism</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2021, pp.1–9.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spcAft>
                <a:spcPts val="120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König, C.J., Richter, M. and Isak, I., (2021). Exit interviews as a tool to reduce parting employees’ complaints about their former employer and to ensure residual commitment.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Management Research Review</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ahead-of-print(ahead-of-print).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spcAft>
                <a:spcPts val="120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Panneerselvam, S. and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Balaraman</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K., (2022). Employee experience: the New Employee Value Proposition.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Strategic HR Review</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21(6), pp.201–207.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spcAft>
                <a:spcPts val="120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Premier Inn, (2022).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Life Skills Academy</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www.premierinn.com. Available at: </a:t>
            </a:r>
            <a:r>
              <a:rPr lang="en-GB" sz="20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https://www.premierinn.com/gb/en/news/2021/life-skills-academy.html</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[Accessed on 08.03.2025]</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spcAft>
                <a:spcPts val="120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Premier Inn, (2023).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Diversity and inclusion</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www.premierinn.com. Available at: </a:t>
            </a:r>
            <a:r>
              <a:rPr lang="en-GB" sz="20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https://www.premierinn.com/gb/en/terms/diversity-and-inclusion.html</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[Accessed on 08.03.2025]</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spcAft>
                <a:spcPts val="120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Premier Inn, (2024).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News 2024: </a:t>
            </a:r>
            <a:r>
              <a:rPr lang="en-GB" sz="2000" i="1" dirty="0" err="1">
                <a:effectLst/>
                <a:latin typeface="Times New Roman" panose="02020603050405020304" pitchFamily="18" charset="0"/>
                <a:ea typeface="Times New Roman" panose="02020603050405020304" pitchFamily="18" charset="0"/>
                <a:cs typeface="Times New Roman" panose="02020603050405020304" pitchFamily="18" charset="0"/>
              </a:rPr>
              <a:t>Derwen</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 College student</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https://www.premierinn.com/gb/en/news/2024/derwen-college-student.html [Accessed 8 Mar. 2025].</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spcAft>
                <a:spcPts val="1200"/>
              </a:spcAft>
              <a:buFont typeface="Arial" panose="020B0604020202020204" pitchFamily="34" charset="0"/>
              <a:buChar char="•"/>
            </a:pP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Sargent, K., (2023). The </a:t>
            </a:r>
            <a:r>
              <a:rPr lang="en-GB" sz="2000" dirty="0" err="1">
                <a:effectLst/>
                <a:latin typeface="Times New Roman" panose="02020603050405020304" pitchFamily="18" charset="0"/>
                <a:ea typeface="Times New Roman" panose="02020603050405020304" pitchFamily="18" charset="0"/>
                <a:cs typeface="Times New Roman" panose="02020603050405020304" pitchFamily="18" charset="0"/>
              </a:rPr>
              <a:t>labor</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market impacts of Brexit: Migration and the European union. </a:t>
            </a:r>
            <a:r>
              <a:rPr lang="en-GB" sz="2000" i="1" dirty="0">
                <a:effectLst/>
                <a:latin typeface="Times New Roman" panose="02020603050405020304" pitchFamily="18" charset="0"/>
                <a:ea typeface="Times New Roman" panose="02020603050405020304" pitchFamily="18" charset="0"/>
                <a:cs typeface="Times New Roman" panose="02020603050405020304" pitchFamily="18" charset="0"/>
              </a:rPr>
              <a:t>Economic Modelling</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[online] 121(1), p.106196. </a:t>
            </a:r>
            <a:endParaRPr lang="en-GB" sz="20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8CFAE"/>
        </a:solidFill>
        <a:effectLst/>
      </p:bgPr>
    </p:bg>
    <p:spTree>
      <p:nvGrpSpPr>
        <p:cNvPr id="1" name=""/>
        <p:cNvGrpSpPr/>
        <p:nvPr/>
      </p:nvGrpSpPr>
      <p:grpSpPr>
        <a:xfrm>
          <a:off x="0" y="0"/>
          <a:ext cx="0" cy="0"/>
          <a:chOff x="0" y="0"/>
          <a:chExt cx="0" cy="0"/>
        </a:xfrm>
      </p:grpSpPr>
      <p:sp>
        <p:nvSpPr>
          <p:cNvPr id="2" name="Freeform 2"/>
          <p:cNvSpPr/>
          <p:nvPr/>
        </p:nvSpPr>
        <p:spPr>
          <a:xfrm>
            <a:off x="3686829" y="3655181"/>
            <a:ext cx="10914341" cy="2976638"/>
          </a:xfrm>
          <a:custGeom>
            <a:avLst/>
            <a:gdLst/>
            <a:ahLst/>
            <a:cxnLst/>
            <a:rect l="l" t="t" r="r" b="b"/>
            <a:pathLst>
              <a:path w="10914341" h="2976638">
                <a:moveTo>
                  <a:pt x="0" y="0"/>
                </a:moveTo>
                <a:lnTo>
                  <a:pt x="10914342" y="0"/>
                </a:lnTo>
                <a:lnTo>
                  <a:pt x="10914342" y="2976638"/>
                </a:lnTo>
                <a:lnTo>
                  <a:pt x="0" y="297663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1580</Words>
  <Application>Microsoft Office PowerPoint</Application>
  <PresentationFormat>Custom</PresentationFormat>
  <Paragraphs>103</Paragraphs>
  <Slides>13</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Be Vietnam Ultra-Bold Italics</vt:lpstr>
      <vt:lpstr>Calibri</vt:lpstr>
      <vt:lpstr>TT Chocolates Bold</vt:lpstr>
      <vt:lpstr>Hind Siliguri Bold</vt:lpstr>
      <vt:lpstr>Times New Roman</vt:lpstr>
      <vt:lpstr>Arial</vt:lpstr>
      <vt:lpstr>Be Vietnam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Lavinia Branescu (2408946)</cp:lastModifiedBy>
  <cp:revision>4</cp:revision>
  <dcterms:created xsi:type="dcterms:W3CDTF">2025-03-08T22:29:58Z</dcterms:created>
  <dcterms:modified xsi:type="dcterms:W3CDTF">2025-04-01T09:15:23Z</dcterms:modified>
  <dc:identifier/>
</cp:coreProperties>
</file>