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5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7/20/2020</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78FB209-F688-4268-B4BA-08BC5B920596}" type="datetimeFigureOut">
              <a:rPr lang="en-US" smtClean="0"/>
              <a:t>7/20/2020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7/20/2020</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smtClean="0">
                <a:latin typeface="Calibri" panose="020F0502020204030204" pitchFamily="34" charset="0"/>
              </a:rPr>
              <a:t>Bart Plange – Senior Assessments Officer </a:t>
            </a:r>
          </a:p>
          <a:p>
            <a:r>
              <a:rPr lang="en-GB" dirty="0" smtClean="0">
                <a:latin typeface="Calibri" panose="020F0502020204030204" pitchFamily="34" charset="0"/>
              </a:rPr>
              <a:t>Meleri </a:t>
            </a:r>
            <a:r>
              <a:rPr lang="en-GB" dirty="0">
                <a:latin typeface="Calibri" panose="020F0502020204030204" pitchFamily="34" charset="0"/>
              </a:rPr>
              <a:t>Wigley – </a:t>
            </a:r>
            <a:r>
              <a:rPr lang="en-GB" dirty="0" smtClean="0">
                <a:latin typeface="Calibri" panose="020F0502020204030204" pitchFamily="34" charset="0"/>
              </a:rPr>
              <a:t>Assessments </a:t>
            </a:r>
            <a:r>
              <a:rPr lang="en-GB" dirty="0">
                <a:latin typeface="Calibri" panose="020F0502020204030204" pitchFamily="34" charset="0"/>
              </a:rPr>
              <a:t>Officer</a:t>
            </a:r>
          </a:p>
          <a:p>
            <a:r>
              <a:rPr lang="en-GB" dirty="0" smtClean="0">
                <a:latin typeface="Calibri" panose="020F0502020204030204" pitchFamily="34" charset="0"/>
              </a:rPr>
              <a:t>Deepika Sachdeva– Assessments Officer</a:t>
            </a:r>
            <a:endParaRPr lang="en-GB" dirty="0">
              <a:latin typeface="Calibri" panose="020F0502020204030204" pitchFamily="34" charset="0"/>
            </a:endParaRPr>
          </a:p>
          <a:p>
            <a:r>
              <a:rPr lang="en-GB" dirty="0">
                <a:latin typeface="Calibri" panose="020F0502020204030204" pitchFamily="34" charset="0"/>
              </a:rPr>
              <a:t>Albert Fedillaga </a:t>
            </a:r>
            <a:r>
              <a:rPr lang="en-GB" dirty="0" smtClean="0">
                <a:latin typeface="Calibri" panose="020F0502020204030204" pitchFamily="34" charset="0"/>
              </a:rPr>
              <a:t>- </a:t>
            </a:r>
            <a:r>
              <a:rPr lang="en-GB" dirty="0">
                <a:latin typeface="Calibri" panose="020F0502020204030204" pitchFamily="34" charset="0"/>
              </a:rPr>
              <a:t>Assessments </a:t>
            </a:r>
            <a:r>
              <a:rPr lang="en-GB" dirty="0" smtClean="0">
                <a:latin typeface="Calibri" panose="020F0502020204030204" pitchFamily="34" charset="0"/>
              </a:rPr>
              <a:t> Officer </a:t>
            </a:r>
          </a:p>
          <a:p>
            <a:r>
              <a:rPr lang="en-GB" dirty="0">
                <a:latin typeface="Calibri" panose="020F0502020204030204" pitchFamily="34" charset="0"/>
              </a:rPr>
              <a:t>Manjula Sivasatkunanathan </a:t>
            </a:r>
            <a:r>
              <a:rPr lang="en-GB" dirty="0" smtClean="0">
                <a:latin typeface="Calibri" panose="020F0502020204030204" pitchFamily="34" charset="0"/>
              </a:rPr>
              <a:t>- </a:t>
            </a:r>
            <a:r>
              <a:rPr lang="en-GB" dirty="0">
                <a:latin typeface="Calibri" panose="020F0502020204030204" pitchFamily="34" charset="0"/>
              </a:rPr>
              <a:t>Assessments  Officer </a:t>
            </a:r>
            <a:r>
              <a:rPr lang="en-GB" dirty="0" smtClean="0">
                <a:latin typeface="Calibri" panose="020F0502020204030204" pitchFamily="34" charset="0"/>
              </a:rPr>
              <a:t>(Week ends)</a:t>
            </a:r>
            <a:endParaRPr lang="en-GB" dirty="0">
              <a:latin typeface="Calibri" panose="020F0502020204030204" pitchFamily="34" charset="0"/>
            </a:endParaRPr>
          </a:p>
          <a:p>
            <a:endParaRPr lang="en-GB" dirty="0">
              <a:latin typeface="Calibri" panose="020F0502020204030204" pitchFamily="34" charset="0"/>
            </a:endParaRPr>
          </a:p>
          <a:p>
            <a:r>
              <a:rPr lang="en-GB" sz="2000" i="1" dirty="0" smtClean="0">
                <a:latin typeface="Calibri" panose="020F0502020204030204" pitchFamily="34" charset="0"/>
              </a:rPr>
              <a:t>June 2020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smtClean="0">
                <a:latin typeface="Calibri" panose="020F0502020204030204" pitchFamily="34" charset="0"/>
              </a:rPr>
              <a:t>Assessments Hot-Desk Times:</a:t>
            </a:r>
          </a:p>
          <a:p>
            <a:pPr lvl="1" algn="ctr">
              <a:buFont typeface="Wingdings" panose="05000000000000000000" pitchFamily="2" charset="2"/>
              <a:buChar char="§"/>
            </a:pPr>
            <a:r>
              <a:rPr lang="en-GB" sz="2800" dirty="0" smtClean="0">
                <a:latin typeface="Calibri" panose="020F0502020204030204" pitchFamily="34" charset="0"/>
              </a:rPr>
              <a:t>11am </a:t>
            </a:r>
            <a:r>
              <a:rPr lang="en-GB" sz="2800" dirty="0">
                <a:latin typeface="Calibri" panose="020F0502020204030204" pitchFamily="34" charset="0"/>
              </a:rPr>
              <a:t>to </a:t>
            </a:r>
            <a:r>
              <a:rPr lang="en-GB" sz="2800" dirty="0" smtClean="0">
                <a:latin typeface="Calibri" panose="020F0502020204030204" pitchFamily="34" charset="0"/>
              </a:rPr>
              <a:t>12pm</a:t>
            </a:r>
          </a:p>
          <a:p>
            <a:pPr lvl="1" algn="ctr">
              <a:buFont typeface="Wingdings" panose="05000000000000000000" pitchFamily="2" charset="2"/>
              <a:buChar char="§"/>
            </a:pPr>
            <a:r>
              <a:rPr lang="en-GB" sz="2800" dirty="0" smtClean="0">
                <a:latin typeface="Calibri" panose="020F0502020204030204" pitchFamily="34" charset="0"/>
              </a:rPr>
              <a:t>1pm to 2pm</a:t>
            </a:r>
          </a:p>
          <a:p>
            <a:pPr lvl="1" algn="ctr">
              <a:buFont typeface="Wingdings" panose="05000000000000000000" pitchFamily="2" charset="2"/>
              <a:buChar char="§"/>
            </a:pPr>
            <a:r>
              <a:rPr lang="en-GB" sz="2800" dirty="0" smtClean="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smtClean="0">
                <a:latin typeface="Calibri" panose="020F0502020204030204" pitchFamily="34" charset="0"/>
                <a:hlinkClick r:id="rId2"/>
              </a:rPr>
              <a:t>LondonAssessments@uwtsd.ac.uk</a:t>
            </a:r>
            <a:r>
              <a:rPr lang="en-GB" sz="3200" dirty="0" smtClean="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smtClean="0">
                <a:latin typeface="Calibri" panose="020F0502020204030204" pitchFamily="34" charset="0"/>
              </a:rPr>
              <a:t>To submit your work on time</a:t>
            </a:r>
          </a:p>
          <a:p>
            <a:pPr lvl="2">
              <a:buFont typeface="Wingdings" panose="05000000000000000000" pitchFamily="2" charset="2"/>
              <a:buChar char="§"/>
            </a:pPr>
            <a:r>
              <a:rPr lang="en-GB" sz="1600" dirty="0" smtClean="0">
                <a:latin typeface="Calibri" panose="020F0502020204030204" pitchFamily="34" charset="0"/>
              </a:rPr>
              <a:t>Your deadline will always be at </a:t>
            </a:r>
            <a:r>
              <a:rPr lang="en-GB" b="1" dirty="0" smtClean="0">
                <a:latin typeface="Calibri" panose="020F0502020204030204" pitchFamily="34" charset="0"/>
              </a:rPr>
              <a:t>23.59</a:t>
            </a:r>
          </a:p>
          <a:p>
            <a:pPr>
              <a:buFont typeface="Wingdings" panose="05000000000000000000" pitchFamily="2" charset="2"/>
              <a:buChar char="§"/>
            </a:pPr>
            <a:r>
              <a:rPr lang="en-GB" dirty="0" smtClean="0">
                <a:latin typeface="Calibri" panose="020F0502020204030204" pitchFamily="34" charset="0"/>
              </a:rPr>
              <a:t>To make sure the work is your own</a:t>
            </a:r>
          </a:p>
          <a:p>
            <a:pPr lvl="2">
              <a:buFont typeface="Wingdings" panose="05000000000000000000" pitchFamily="2" charset="2"/>
              <a:buChar char="§"/>
            </a:pPr>
            <a:r>
              <a:rPr lang="en-GB" sz="1600" dirty="0" smtClean="0">
                <a:latin typeface="Calibri" panose="020F0502020204030204" pitchFamily="34" charset="0"/>
              </a:rPr>
              <a:t>Avoid Academic Misconduct!</a:t>
            </a:r>
          </a:p>
          <a:p>
            <a:pPr>
              <a:buFont typeface="Wingdings" panose="05000000000000000000" pitchFamily="2" charset="2"/>
              <a:buChar char="§"/>
            </a:pPr>
            <a:r>
              <a:rPr lang="en-GB" dirty="0" smtClean="0">
                <a:latin typeface="Calibri" panose="020F0502020204030204" pitchFamily="34" charset="0"/>
              </a:rPr>
              <a:t>To make sure your work is ready for submission</a:t>
            </a:r>
          </a:p>
          <a:p>
            <a:pPr lvl="2">
              <a:buFont typeface="Wingdings" panose="05000000000000000000" pitchFamily="2" charset="2"/>
              <a:buChar char="§"/>
            </a:pPr>
            <a:r>
              <a:rPr lang="en-GB" sz="1600" dirty="0" smtClean="0">
                <a:latin typeface="Calibri" panose="020F0502020204030204" pitchFamily="34" charset="0"/>
              </a:rPr>
              <a:t>Do not upload your assessment if it is incomplete</a:t>
            </a:r>
          </a:p>
          <a:p>
            <a:pPr lvl="2">
              <a:buFont typeface="Wingdings" panose="05000000000000000000" pitchFamily="2" charset="2"/>
              <a:buChar char="§"/>
            </a:pPr>
            <a:r>
              <a:rPr lang="en-GB" sz="1600" dirty="0" smtClean="0">
                <a:latin typeface="Calibri" panose="020F0502020204030204" pitchFamily="34" charset="0"/>
              </a:rPr>
              <a:t>Check and re-check your file to make sure it is the assessment you wish to upload</a:t>
            </a:r>
            <a:endParaRPr lang="en-GB" sz="1400" dirty="0" smtClean="0">
              <a:latin typeface="Calibri" panose="020F0502020204030204" pitchFamily="34" charset="0"/>
            </a:endParaRPr>
          </a:p>
          <a:p>
            <a:pPr>
              <a:buFont typeface="Wingdings" panose="05000000000000000000" pitchFamily="2" charset="2"/>
              <a:buChar char="§"/>
            </a:pPr>
            <a:r>
              <a:rPr lang="en-GB" dirty="0" smtClean="0">
                <a:latin typeface="Calibri" panose="020F0502020204030204" pitchFamily="34" charset="0"/>
              </a:rPr>
              <a:t>What you should </a:t>
            </a:r>
            <a:r>
              <a:rPr lang="en-GB" u="sng" dirty="0" smtClean="0">
                <a:latin typeface="Calibri" panose="020F0502020204030204" pitchFamily="34" charset="0"/>
              </a:rPr>
              <a:t>always</a:t>
            </a:r>
            <a:r>
              <a:rPr lang="en-GB" dirty="0" smtClean="0">
                <a:latin typeface="Calibri" panose="020F0502020204030204" pitchFamily="34" charset="0"/>
              </a:rPr>
              <a:t> do:</a:t>
            </a:r>
          </a:p>
          <a:p>
            <a:pPr lvl="1">
              <a:buFont typeface="Wingdings" panose="05000000000000000000" pitchFamily="2" charset="2"/>
              <a:buChar char="§"/>
            </a:pPr>
            <a:r>
              <a:rPr lang="en-GB" i="1" dirty="0" smtClean="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smtClean="0">
                <a:latin typeface="Calibri" panose="020F0502020204030204" pitchFamily="34" charset="0"/>
              </a:rPr>
              <a:t>Check and re-check your submission deadline</a:t>
            </a:r>
          </a:p>
          <a:p>
            <a:pPr lvl="1">
              <a:buFont typeface="Wingdings" panose="05000000000000000000" pitchFamily="2" charset="2"/>
              <a:buChar char="§"/>
            </a:pPr>
            <a:r>
              <a:rPr lang="en-GB" i="1" dirty="0" smtClean="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smtClean="0">
                <a:latin typeface="Calibri" panose="020F0502020204030204" pitchFamily="34" charset="0"/>
              </a:rPr>
              <a:t>Only submit your work when it is ready for final submission</a:t>
            </a:r>
          </a:p>
          <a:p>
            <a:pPr marL="548640" lvl="2" indent="0">
              <a:buNone/>
            </a:pPr>
            <a:endParaRPr lang="en-GB" sz="1050" i="1" spc="-100" dirty="0" smtClean="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smtClean="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smtClean="0">
                <a:latin typeface="Calibri" panose="020F0502020204030204" pitchFamily="34" charset="0"/>
              </a:rPr>
              <a:t>A page created especially for you on Moodle</a:t>
            </a:r>
          </a:p>
          <a:p>
            <a:pPr lvl="1">
              <a:buFont typeface="Wingdings" panose="05000000000000000000" pitchFamily="2" charset="2"/>
              <a:buChar char="§"/>
            </a:pPr>
            <a:r>
              <a:rPr lang="en-GB" sz="2800" dirty="0" smtClean="0">
                <a:latin typeface="Calibri" panose="020F0502020204030204" pitchFamily="34" charset="0"/>
              </a:rPr>
              <a:t>Assessment Schedules</a:t>
            </a:r>
          </a:p>
          <a:p>
            <a:pPr lvl="1">
              <a:buFont typeface="Wingdings" panose="05000000000000000000" pitchFamily="2" charset="2"/>
              <a:buChar char="§"/>
            </a:pPr>
            <a:r>
              <a:rPr lang="en-GB" sz="2800" dirty="0" smtClean="0">
                <a:latin typeface="Calibri" panose="020F0502020204030204" pitchFamily="34" charset="0"/>
              </a:rPr>
              <a:t>Step by step guides on:</a:t>
            </a:r>
          </a:p>
          <a:p>
            <a:pPr lvl="4">
              <a:buFont typeface="Wingdings" panose="05000000000000000000" pitchFamily="2" charset="2"/>
              <a:buChar char="§"/>
            </a:pPr>
            <a:r>
              <a:rPr lang="en-GB" sz="2400" dirty="0" smtClean="0">
                <a:latin typeface="Calibri" panose="020F0502020204030204" pitchFamily="34" charset="0"/>
              </a:rPr>
              <a:t>How to upload your assessments to Moodle</a:t>
            </a:r>
          </a:p>
          <a:p>
            <a:pPr lvl="4">
              <a:buFont typeface="Wingdings" panose="05000000000000000000" pitchFamily="2" charset="2"/>
              <a:buChar char="§"/>
            </a:pPr>
            <a:r>
              <a:rPr lang="en-GB" sz="2400" dirty="0" smtClean="0">
                <a:latin typeface="Calibri" panose="020F0502020204030204" pitchFamily="34" charset="0"/>
              </a:rPr>
              <a:t>How to deal with a late submission</a:t>
            </a:r>
          </a:p>
          <a:p>
            <a:pPr lvl="4">
              <a:buFont typeface="Wingdings" panose="05000000000000000000" pitchFamily="2" charset="2"/>
              <a:buChar char="§"/>
            </a:pPr>
            <a:r>
              <a:rPr lang="en-GB" sz="2400" dirty="0" smtClean="0">
                <a:latin typeface="Calibri" panose="020F0502020204030204" pitchFamily="34" charset="0"/>
              </a:rPr>
              <a:t>How to file for extenuating circumstances</a:t>
            </a:r>
          </a:p>
          <a:p>
            <a:pPr lvl="4">
              <a:buFont typeface="Wingdings" panose="05000000000000000000" pitchFamily="2" charset="2"/>
              <a:buChar char="§"/>
            </a:pPr>
            <a:r>
              <a:rPr lang="en-GB" sz="2400" dirty="0" smtClean="0">
                <a:latin typeface="Calibri" panose="020F0502020204030204" pitchFamily="34" charset="0"/>
              </a:rPr>
              <a:t>How to set up your IT account</a:t>
            </a:r>
          </a:p>
          <a:p>
            <a:pPr lvl="1">
              <a:buFont typeface="Wingdings" panose="05000000000000000000" pitchFamily="2" charset="2"/>
              <a:buChar char="§"/>
            </a:pPr>
            <a:r>
              <a:rPr lang="en-GB" sz="2800" dirty="0" smtClean="0">
                <a:latin typeface="Calibri" panose="020F0502020204030204" pitchFamily="34" charset="0"/>
              </a:rPr>
              <a:t>Timetables</a:t>
            </a:r>
          </a:p>
          <a:p>
            <a:pPr lvl="1">
              <a:buFont typeface="Wingdings" panose="05000000000000000000" pitchFamily="2" charset="2"/>
              <a:buChar char="§"/>
            </a:pPr>
            <a:r>
              <a:rPr lang="en-GB" sz="2800" dirty="0" smtClean="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a:t>
            </a:r>
            <a:r>
              <a:rPr lang="en-GB" sz="2800" i="1" dirty="0" smtClean="0">
                <a:solidFill>
                  <a:srgbClr val="FF0000"/>
                </a:solidFill>
                <a:latin typeface="Calibri" panose="020F0502020204030204" pitchFamily="34" charset="0"/>
              </a:rPr>
              <a:t>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smtClean="0">
                <a:latin typeface="Calibri" panose="020F0502020204030204" pitchFamily="34" charset="0"/>
              </a:rPr>
              <a:t>HOW TO SUBMIT YOUR ASSESSMENT TO MOODLE</a:t>
            </a:r>
            <a:br>
              <a:rPr lang="en-GB" sz="54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smtClean="0">
                <a:latin typeface="Calibri" panose="020F0502020204030204" pitchFamily="34" charset="0"/>
              </a:rPr>
              <a:t>Deadlines are always at </a:t>
            </a:r>
            <a:r>
              <a:rPr lang="en-US" sz="2800" b="1" dirty="0" smtClean="0">
                <a:latin typeface="Calibri" panose="020F0502020204030204" pitchFamily="34" charset="0"/>
              </a:rPr>
              <a:t>23:59</a:t>
            </a:r>
            <a:r>
              <a:rPr lang="en-US" sz="2800" dirty="0" smtClean="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In other words …. DO NOT leave it to the LAST MINUTE</a:t>
            </a:r>
            <a:r>
              <a:rPr lang="en-US" sz="2000" dirty="0" smtClean="0">
                <a:solidFill>
                  <a:srgbClr val="FF0000"/>
                </a:solidFill>
                <a:latin typeface="Calibri" panose="020F0502020204030204" pitchFamily="34" charset="0"/>
              </a:rPr>
              <a:t>!</a:t>
            </a:r>
          </a:p>
          <a:p>
            <a:pPr algn="just">
              <a:buFont typeface="Wingdings" panose="05000000000000000000" pitchFamily="2" charset="2"/>
              <a:buChar char="§"/>
            </a:pPr>
            <a:r>
              <a:rPr lang="en-US" sz="2800" dirty="0" smtClean="0">
                <a:latin typeface="Calibri" panose="020F0502020204030204" pitchFamily="34" charset="0"/>
              </a:rPr>
              <a:t>If you </a:t>
            </a:r>
            <a:r>
              <a:rPr lang="en-US" sz="2800" b="1" dirty="0" smtClean="0">
                <a:latin typeface="Calibri" panose="020F0502020204030204" pitchFamily="34" charset="0"/>
              </a:rPr>
              <a:t>miss the deadline, or if you have any technical difficulties</a:t>
            </a:r>
            <a:r>
              <a:rPr lang="en-US" sz="2800" dirty="0" smtClean="0">
                <a:latin typeface="Calibri" panose="020F0502020204030204" pitchFamily="34" charset="0"/>
              </a:rPr>
              <a:t>, you will need to send an email to London Assessments with your work. </a:t>
            </a:r>
            <a:r>
              <a:rPr lang="en-US" sz="2800" i="1" dirty="0" smtClean="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smtClean="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smtClean="0">
                <a:latin typeface="Calibri" panose="020F0502020204030204" pitchFamily="34" charset="0"/>
              </a:rPr>
              <a:t>You should ALWAYS use your </a:t>
            </a:r>
            <a:r>
              <a:rPr lang="en-US" sz="2800" b="1" i="1" dirty="0" smtClean="0">
                <a:solidFill>
                  <a:srgbClr val="FF0000"/>
                </a:solidFill>
                <a:latin typeface="Calibri" panose="020F0502020204030204" pitchFamily="34" charset="0"/>
              </a:rPr>
              <a:t>University email address </a:t>
            </a:r>
            <a:r>
              <a:rPr lang="en-US" sz="2800" i="1" dirty="0" smtClean="0">
                <a:latin typeface="Calibri" panose="020F0502020204030204" pitchFamily="34" charset="0"/>
              </a:rPr>
              <a:t>when communicating with us!</a:t>
            </a:r>
          </a:p>
          <a:p>
            <a:pPr marL="0" indent="0" algn="ctr">
              <a:buNone/>
            </a:pPr>
            <a:endParaRPr lang="en-US" sz="2600" dirty="0" smtClean="0">
              <a:solidFill>
                <a:srgbClr val="0070C0"/>
              </a:solidFill>
              <a:latin typeface="Calibri" panose="020F0502020204030204" pitchFamily="34" charset="0"/>
            </a:endParaRPr>
          </a:p>
          <a:p>
            <a:pPr marL="0" indent="0" algn="ctr">
              <a:buNone/>
            </a:pPr>
            <a:r>
              <a:rPr lang="en-US" sz="2600" dirty="0" smtClean="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smtClean="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smtClean="0">
                <a:latin typeface="Calibri" panose="020F0502020204030204" pitchFamily="34" charset="0"/>
              </a:rPr>
              <a:t>London Assessments distinguishes </a:t>
            </a:r>
            <a:r>
              <a:rPr lang="en-US" sz="9600" dirty="0">
                <a:latin typeface="Calibri" panose="020F0502020204030204" pitchFamily="34" charset="0"/>
              </a:rPr>
              <a:t>between assessments submitted after the deadline and substitute </a:t>
            </a:r>
            <a:r>
              <a:rPr lang="en-US" sz="9600" dirty="0" smtClean="0">
                <a:latin typeface="Calibri" panose="020F0502020204030204" pitchFamily="34" charset="0"/>
              </a:rPr>
              <a:t>assessments</a:t>
            </a:r>
          </a:p>
          <a:p>
            <a:pPr marL="0" indent="0">
              <a:buNone/>
            </a:pPr>
            <a:endParaRPr lang="en-US" sz="4800" dirty="0" smtClean="0">
              <a:latin typeface="Calibri" panose="020F0502020204030204" pitchFamily="34" charset="0"/>
            </a:endParaRPr>
          </a:p>
          <a:p>
            <a:pPr algn="just"/>
            <a:r>
              <a:rPr lang="en-US" sz="9600" dirty="0" smtClean="0">
                <a:latin typeface="Calibri" panose="020F0502020204030204" pitchFamily="34" charset="0"/>
              </a:rPr>
              <a:t>A student </a:t>
            </a:r>
            <a:r>
              <a:rPr lang="en-US" sz="9600" b="1" dirty="0" smtClean="0">
                <a:solidFill>
                  <a:srgbClr val="FF0000"/>
                </a:solidFill>
                <a:latin typeface="Calibri" panose="020F0502020204030204" pitchFamily="34" charset="0"/>
              </a:rPr>
              <a:t>may not </a:t>
            </a:r>
            <a:r>
              <a:rPr lang="en-US" sz="9600" dirty="0" smtClean="0">
                <a:latin typeface="Calibri" panose="020F0502020204030204" pitchFamily="34" charset="0"/>
              </a:rPr>
              <a:t>request an assessment to be substituted after the deadline has elapsed</a:t>
            </a:r>
          </a:p>
          <a:p>
            <a:pPr lvl="2" algn="just"/>
            <a:r>
              <a:rPr lang="en-US" sz="8000" i="1" dirty="0" smtClean="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smtClean="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a:t>
            </a:r>
            <a:r>
              <a:rPr lang="en-US" sz="9600" dirty="0" smtClean="0">
                <a:latin typeface="Calibri" panose="020F0502020204030204" pitchFamily="34" charset="0"/>
              </a:rPr>
              <a:t>have previously </a:t>
            </a:r>
            <a:r>
              <a:rPr lang="en-US" sz="9600" dirty="0">
                <a:latin typeface="Calibri" panose="020F0502020204030204" pitchFamily="34" charset="0"/>
              </a:rPr>
              <a:t>sent a replacement assessment </a:t>
            </a:r>
            <a:r>
              <a:rPr lang="en-US" sz="9600" dirty="0" smtClean="0">
                <a:latin typeface="Calibri" panose="020F0502020204030204" pitchFamily="34" charset="0"/>
              </a:rPr>
              <a:t>- with </a:t>
            </a:r>
            <a:r>
              <a:rPr lang="en-US" sz="9600" dirty="0">
                <a:latin typeface="Calibri" panose="020F0502020204030204" pitchFamily="34" charset="0"/>
              </a:rPr>
              <a:t>an attempt to avoid allegations of </a:t>
            </a:r>
            <a:r>
              <a:rPr lang="en-US" sz="9600" dirty="0" smtClean="0">
                <a:latin typeface="Calibri" panose="020F0502020204030204" pitchFamily="34" charset="0"/>
              </a:rPr>
              <a:t>Academic Misconduct when </a:t>
            </a:r>
            <a:r>
              <a:rPr lang="en-US" sz="9600" dirty="0">
                <a:latin typeface="Calibri" panose="020F0502020204030204" pitchFamily="34" charset="0"/>
              </a:rPr>
              <a:t>they had become aware of a high </a:t>
            </a:r>
            <a:r>
              <a:rPr lang="en-US" sz="9600" dirty="0" smtClean="0">
                <a:latin typeface="Calibri" panose="020F0502020204030204" pitchFamily="34" charset="0"/>
              </a:rPr>
              <a:t>similarity index - under </a:t>
            </a:r>
            <a:r>
              <a:rPr lang="en-US" sz="9600" dirty="0">
                <a:latin typeface="Calibri" panose="020F0502020204030204" pitchFamily="34" charset="0"/>
              </a:rPr>
              <a:t>normal circumstances substitute assessments </a:t>
            </a:r>
            <a:r>
              <a:rPr lang="en-US" sz="9600" dirty="0" smtClean="0">
                <a:latin typeface="Calibri" panose="020F0502020204030204" pitchFamily="34" charset="0"/>
              </a:rPr>
              <a:t>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smtClean="0">
                <a:latin typeface="Calibri" panose="020F0502020204030204" pitchFamily="34" charset="0"/>
              </a:rPr>
              <a:t>LATE SUBMISSIONS</a:t>
            </a:r>
            <a:br>
              <a:rPr lang="en-GB" sz="6000" dirty="0" smtClean="0">
                <a:latin typeface="Calibri" panose="020F0502020204030204" pitchFamily="34" charset="0"/>
              </a:rPr>
            </a:br>
            <a:r>
              <a:rPr lang="en-GB" sz="2000" i="1" dirty="0" smtClean="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a:t>
            </a:r>
            <a:r>
              <a:rPr lang="en-US" b="1" dirty="0" smtClean="0">
                <a:latin typeface="Calibri" panose="020F0502020204030204" pitchFamily="34" charset="0"/>
              </a:rPr>
              <a:t>on </a:t>
            </a:r>
            <a:r>
              <a:rPr lang="en-US" b="1" dirty="0">
                <a:latin typeface="Calibri" panose="020F0502020204030204" pitchFamily="34" charset="0"/>
              </a:rPr>
              <a:t>time. </a:t>
            </a:r>
            <a:endParaRPr lang="en-US" b="1" dirty="0" smtClean="0">
              <a:latin typeface="Calibri" panose="020F0502020204030204" pitchFamily="34" charset="0"/>
            </a:endParaRPr>
          </a:p>
          <a:p>
            <a:pPr marL="0" indent="0" algn="just">
              <a:buNone/>
            </a:pPr>
            <a:r>
              <a:rPr lang="en-US" dirty="0" smtClean="0">
                <a:latin typeface="Calibri" panose="020F0502020204030204" pitchFamily="34" charset="0"/>
              </a:rPr>
              <a:t>In </a:t>
            </a:r>
            <a:r>
              <a:rPr lang="en-US" dirty="0">
                <a:latin typeface="Calibri" panose="020F0502020204030204" pitchFamily="34" charset="0"/>
              </a:rPr>
              <a:t>the event that work cannot be submitted by its deadline, you need </a:t>
            </a:r>
            <a:r>
              <a:rPr lang="en-US" dirty="0" smtClean="0">
                <a:latin typeface="Calibri" panose="020F0502020204030204" pitchFamily="34" charset="0"/>
              </a:rPr>
              <a:t>to:</a:t>
            </a:r>
            <a:endParaRPr lang="en-US" sz="2000" dirty="0">
              <a:latin typeface="Calibri" panose="020F0502020204030204" pitchFamily="34" charset="0"/>
            </a:endParaRPr>
          </a:p>
          <a:p>
            <a:pPr>
              <a:buFont typeface="Wingdings" panose="05000000000000000000" pitchFamily="2" charset="2"/>
              <a:buChar char="§"/>
            </a:pPr>
            <a:r>
              <a:rPr lang="en-US" sz="800" dirty="0" smtClean="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Send </a:t>
            </a:r>
            <a:r>
              <a:rPr lang="en-US" dirty="0">
                <a:latin typeface="Calibri" panose="020F0502020204030204" pitchFamily="34" charset="0"/>
              </a:rPr>
              <a:t>an email </a:t>
            </a:r>
            <a:r>
              <a:rPr lang="en-US" b="1" u="sng" dirty="0">
                <a:latin typeface="Calibri" panose="020F0502020204030204" pitchFamily="34" charset="0"/>
              </a:rPr>
              <a:t>with</a:t>
            </a:r>
            <a:r>
              <a:rPr lang="en-US" dirty="0">
                <a:latin typeface="Calibri" panose="020F0502020204030204" pitchFamily="34" charset="0"/>
              </a:rPr>
              <a:t> your work  to </a:t>
            </a:r>
            <a:r>
              <a:rPr lang="en-US" dirty="0" smtClean="0">
                <a:latin typeface="Calibri" panose="020F0502020204030204" pitchFamily="34" charset="0"/>
              </a:rPr>
              <a:t>		</a:t>
            </a:r>
            <a:r>
              <a:rPr lang="en-US" u="sng" dirty="0" smtClean="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For your work to </a:t>
            </a:r>
            <a:r>
              <a:rPr lang="en-US" dirty="0">
                <a:latin typeface="Calibri" panose="020F0502020204030204" pitchFamily="34" charset="0"/>
              </a:rPr>
              <a:t>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a:t>
            </a:r>
            <a:r>
              <a:rPr lang="en-US" sz="2000" i="1" dirty="0" smtClean="0">
                <a:solidFill>
                  <a:srgbClr val="FF0000"/>
                </a:solidFill>
                <a:latin typeface="Calibri" panose="020F0502020204030204" pitchFamily="34" charset="0"/>
              </a:rPr>
              <a:t>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smtClean="0">
                <a:solidFill>
                  <a:srgbClr val="FF0000"/>
                </a:solidFill>
                <a:latin typeface="Calibri" panose="020F0502020204030204" pitchFamily="34" charset="0"/>
              </a:rPr>
              <a:t>The </a:t>
            </a:r>
            <a:r>
              <a:rPr lang="en-US" sz="2000" i="1" dirty="0">
                <a:solidFill>
                  <a:srgbClr val="FF0000"/>
                </a:solidFill>
                <a:latin typeface="Calibri" panose="020F0502020204030204" pitchFamily="34" charset="0"/>
              </a:rPr>
              <a:t>assignment </a:t>
            </a:r>
            <a:r>
              <a:rPr lang="en-US" sz="2000" i="1" dirty="0" smtClean="0">
                <a:solidFill>
                  <a:srgbClr val="FF0000"/>
                </a:solidFill>
                <a:latin typeface="Calibri" panose="020F0502020204030204" pitchFamily="34" charset="0"/>
              </a:rPr>
              <a:t>number (which assignment it refers to)</a:t>
            </a:r>
          </a:p>
          <a:p>
            <a:pPr lvl="3">
              <a:buFont typeface="Wingdings" panose="05000000000000000000" pitchFamily="2" charset="2"/>
              <a:buChar char="§"/>
            </a:pPr>
            <a:r>
              <a:rPr lang="en-GB" sz="2000" i="1" dirty="0" smtClean="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smtClean="0">
                <a:latin typeface="Calibri" panose="020F0502020204030204" pitchFamily="34" charset="0"/>
              </a:rPr>
              <a:t>London Assessments will </a:t>
            </a:r>
            <a:r>
              <a:rPr lang="en-US" b="1" u="sng" dirty="0" smtClean="0">
                <a:latin typeface="Calibri" panose="020F0502020204030204" pitchFamily="34" charset="0"/>
              </a:rPr>
              <a:t>ALWAYS</a:t>
            </a:r>
            <a:r>
              <a:rPr lang="en-US" dirty="0" smtClean="0">
                <a:latin typeface="Calibri" panose="020F0502020204030204" pitchFamily="34" charset="0"/>
              </a:rPr>
              <a:t> respond to your email</a:t>
            </a:r>
          </a:p>
          <a:p>
            <a:pPr marL="0"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Always check your inbox for our replies (</a:t>
            </a:r>
            <a:r>
              <a:rPr lang="en-US" b="1" dirty="0" smtClean="0">
                <a:solidFill>
                  <a:srgbClr val="FF0000"/>
                </a:solidFill>
                <a:latin typeface="Calibri" panose="020F0502020204030204" pitchFamily="34" charset="0"/>
              </a:rPr>
              <a:t>even if you are on holidays!</a:t>
            </a:r>
            <a:r>
              <a:rPr lang="en-US" dirty="0" smtClean="0">
                <a:latin typeface="Calibri" panose="020F0502020204030204" pitchFamily="34" charset="0"/>
              </a:rPr>
              <a: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You will need our confirmation of receipt of your work (our confirmation email) in order to submit an Extenuating Circumstances request to the Academic Office</a:t>
            </a:r>
            <a:endParaRPr lang="en-US" dirty="0">
              <a:latin typeface="Calibri" panose="020F0502020204030204" pitchFamily="34" charset="0"/>
            </a:endParaRPr>
          </a:p>
          <a:p>
            <a:pPr>
              <a:buFont typeface="Wingdings" panose="05000000000000000000" pitchFamily="2" charset="2"/>
              <a:buChar char="§"/>
            </a:pPr>
            <a:r>
              <a:rPr lang="en-US" sz="4400" dirty="0" smtClean="0">
                <a:latin typeface="Calibri" panose="020F0502020204030204" pitchFamily="34" charset="0"/>
              </a:rPr>
              <a:t> </a:t>
            </a:r>
            <a:r>
              <a:rPr lang="en-US" dirty="0">
                <a:solidFill>
                  <a:srgbClr val="FF0000"/>
                </a:solidFill>
                <a:latin typeface="Calibri" panose="020F0502020204030204" pitchFamily="34" charset="0"/>
              </a:rPr>
              <a:t>Late submissions also fall into the </a:t>
            </a:r>
            <a:r>
              <a:rPr lang="en-US" dirty="0" smtClean="0">
                <a:solidFill>
                  <a:srgbClr val="FF0000"/>
                </a:solidFill>
                <a:latin typeface="Calibri" panose="020F0502020204030204" pitchFamily="34" charset="0"/>
              </a:rPr>
              <a:t>23:59 </a:t>
            </a:r>
            <a:r>
              <a:rPr lang="en-US" dirty="0">
                <a:solidFill>
                  <a:srgbClr val="FF0000"/>
                </a:solidFill>
                <a:latin typeface="Calibri" panose="020F0502020204030204" pitchFamily="34" charset="0"/>
              </a:rPr>
              <a:t>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smtClean="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smtClean="0">
                <a:latin typeface="Calibri" panose="020F0502020204030204" pitchFamily="34" charset="0"/>
              </a:rPr>
              <a:t>First Attempt Students</a:t>
            </a:r>
          </a:p>
          <a:p>
            <a:pPr lvl="2"/>
            <a:r>
              <a:rPr lang="en-US" sz="2400" i="1" dirty="0" smtClean="0">
                <a:latin typeface="Calibri" panose="020F0502020204030204" pitchFamily="34" charset="0"/>
              </a:rPr>
              <a:t>Capped </a:t>
            </a:r>
            <a:r>
              <a:rPr lang="en-US" sz="2400" i="1" dirty="0">
                <a:latin typeface="Calibri" panose="020F0502020204030204" pitchFamily="34" charset="0"/>
              </a:rPr>
              <a:t>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a:t>
            </a:r>
            <a:r>
              <a:rPr lang="en-US" sz="2400" i="1" dirty="0" smtClean="0">
                <a:latin typeface="Calibri" panose="020F0502020204030204" pitchFamily="34" charset="0"/>
              </a:rPr>
              <a:t>of the </a:t>
            </a:r>
            <a:r>
              <a:rPr lang="en-US" sz="2400" i="1" dirty="0">
                <a:latin typeface="Calibri" panose="020F0502020204030204" pitchFamily="34" charset="0"/>
              </a:rPr>
              <a:t>deadline </a:t>
            </a:r>
            <a:endParaRPr lang="en-US" sz="2000" i="1" dirty="0">
              <a:latin typeface="Calibri" panose="020F0502020204030204" pitchFamily="34" charset="0"/>
            </a:endParaRPr>
          </a:p>
          <a:p>
            <a:pPr lvl="2"/>
            <a:r>
              <a:rPr lang="en-US" sz="2400" i="1" dirty="0" smtClean="0">
                <a:latin typeface="Calibri" panose="020F0502020204030204" pitchFamily="34" charset="0"/>
              </a:rPr>
              <a:t>Work handed beyond one week </a:t>
            </a:r>
            <a:r>
              <a:rPr lang="en-US" sz="2400" b="1" i="1" u="sng" dirty="0" smtClean="0">
                <a:latin typeface="Calibri" panose="020F0502020204030204" pitchFamily="34" charset="0"/>
              </a:rPr>
              <a:t>will NOT be accepted</a:t>
            </a:r>
            <a:r>
              <a:rPr lang="en-US" sz="2400" i="1" dirty="0" smtClean="0">
                <a:latin typeface="Calibri" panose="020F0502020204030204" pitchFamily="34" charset="0"/>
              </a:rPr>
              <a:t>; </a:t>
            </a:r>
            <a:r>
              <a:rPr lang="en-GB" sz="2400" i="1" dirty="0" smtClean="0">
                <a:latin typeface="Calibri" panose="020F0502020204030204" pitchFamily="34" charset="0"/>
              </a:rPr>
              <a:t>this </a:t>
            </a:r>
            <a:r>
              <a:rPr lang="en-GB" sz="2400" i="1" dirty="0">
                <a:latin typeface="Calibri" panose="020F0502020204030204" pitchFamily="34" charset="0"/>
              </a:rPr>
              <a:t>will be recorded as a </a:t>
            </a:r>
            <a:r>
              <a:rPr lang="en-GB" sz="2400" i="1" dirty="0" smtClean="0">
                <a:latin typeface="Calibri" panose="020F0502020204030204" pitchFamily="34" charset="0"/>
              </a:rPr>
              <a:t>non-submission and </a:t>
            </a:r>
            <a:r>
              <a:rPr lang="en-GB" sz="2400" i="1" dirty="0">
                <a:latin typeface="Calibri" panose="020F0502020204030204" pitchFamily="34" charset="0"/>
              </a:rPr>
              <a:t>you will be given a mark of </a:t>
            </a:r>
            <a:r>
              <a:rPr lang="en-GB" sz="2400" i="1" dirty="0" smtClean="0">
                <a:latin typeface="Calibri" panose="020F0502020204030204" pitchFamily="34" charset="0"/>
              </a:rPr>
              <a:t>0%</a:t>
            </a:r>
          </a:p>
          <a:p>
            <a:pPr lvl="2"/>
            <a:endParaRPr lang="en-US" sz="2400" b="1" i="1" dirty="0">
              <a:solidFill>
                <a:srgbClr val="FF0000"/>
              </a:solidFill>
              <a:latin typeface="Calibri" panose="020F0502020204030204" pitchFamily="34" charset="0"/>
            </a:endParaRPr>
          </a:p>
          <a:p>
            <a:pPr marL="548640" lvl="2" indent="0">
              <a:buNone/>
            </a:pPr>
            <a:r>
              <a:rPr lang="en-US" sz="2400" b="1" u="sng" dirty="0" smtClean="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a:t>
            </a:r>
            <a:r>
              <a:rPr lang="en-US" sz="2400" i="1" dirty="0" smtClean="0">
                <a:latin typeface="Calibri" panose="020F0502020204030204" pitchFamily="34" charset="0"/>
              </a:rPr>
              <a:t>deadline, </a:t>
            </a:r>
            <a:r>
              <a:rPr lang="en-GB" sz="2400" i="1" dirty="0" smtClean="0">
                <a:latin typeface="Calibri" panose="020F0502020204030204" pitchFamily="34" charset="0"/>
              </a:rPr>
              <a:t>a late </a:t>
            </a:r>
            <a:r>
              <a:rPr lang="en-GB" sz="2400" i="1" dirty="0">
                <a:latin typeface="Calibri" panose="020F0502020204030204" pitchFamily="34" charset="0"/>
              </a:rPr>
              <a:t>penalty will </a:t>
            </a:r>
            <a:r>
              <a:rPr lang="en-GB" sz="2400" i="1" dirty="0" smtClean="0">
                <a:latin typeface="Calibri" panose="020F0502020204030204" pitchFamily="34" charset="0"/>
              </a:rPr>
              <a:t>be applied </a:t>
            </a:r>
            <a:r>
              <a:rPr lang="en-GB" sz="2400" i="1" dirty="0">
                <a:latin typeface="Calibri" panose="020F0502020204030204" pitchFamily="34" charset="0"/>
              </a:rPr>
              <a:t>– the mark will be </a:t>
            </a:r>
            <a:r>
              <a:rPr lang="en-GB" sz="2400" i="1" dirty="0" smtClean="0">
                <a:latin typeface="Calibri" panose="020F0502020204030204" pitchFamily="34" charset="0"/>
              </a:rPr>
              <a:t>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smtClean="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a:t>
            </a:r>
            <a:r>
              <a:rPr lang="en-GB" sz="2400" i="1" dirty="0" smtClean="0">
                <a:latin typeface="Calibri" panose="020F0502020204030204" pitchFamily="34" charset="0"/>
              </a:rPr>
              <a:t>non-submission </a:t>
            </a:r>
            <a:r>
              <a:rPr lang="en-GB" sz="2400" i="1" dirty="0">
                <a:latin typeface="Calibri" panose="020F0502020204030204" pitchFamily="34" charset="0"/>
              </a:rPr>
              <a:t>and you will be given a mark of 0</a:t>
            </a:r>
            <a:r>
              <a:rPr lang="en-GB" sz="2400" i="1" dirty="0" smtClean="0">
                <a:latin typeface="Calibri" panose="020F0502020204030204" pitchFamily="34" charset="0"/>
              </a:rPr>
              <a:t>%</a:t>
            </a:r>
          </a:p>
          <a:p>
            <a:pPr lvl="2"/>
            <a:endParaRPr lang="en-GB" sz="2400" b="1" i="1" dirty="0">
              <a:solidFill>
                <a:srgbClr val="FF0000"/>
              </a:solidFill>
              <a:latin typeface="Calibri" panose="020F0502020204030204" pitchFamily="34" charset="0"/>
            </a:endParaRPr>
          </a:p>
          <a:p>
            <a:pPr lvl="2"/>
            <a:r>
              <a:rPr lang="en-GB" sz="2400" b="1" i="1" dirty="0" smtClean="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a:t>
            </a:r>
            <a:r>
              <a:rPr lang="en-US" i="1" u="sng" spc="-100" dirty="0" smtClean="0">
                <a:solidFill>
                  <a:srgbClr val="FF0000"/>
                </a:solidFill>
                <a:latin typeface="Calibri" panose="020F0502020204030204" pitchFamily="34" charset="0"/>
              </a:rPr>
              <a:t>23.59 </a:t>
            </a:r>
            <a:r>
              <a:rPr lang="en-US" i="1" u="sng" spc="-100" dirty="0">
                <a:solidFill>
                  <a:srgbClr val="FF0000"/>
                </a:solidFill>
                <a:latin typeface="Calibri" panose="020F0502020204030204" pitchFamily="34" charset="0"/>
              </a:rPr>
              <a:t>rule also applies for late submissions</a:t>
            </a:r>
          </a:p>
          <a:p>
            <a:pPr marL="0" indent="0" algn="ctr">
              <a:buNone/>
            </a:pPr>
            <a:r>
              <a:rPr lang="en-US" i="1" spc="-100" dirty="0" smtClean="0">
                <a:solidFill>
                  <a:schemeClr val="tx2"/>
                </a:solidFill>
                <a:latin typeface="Calibri" panose="020F0502020204030204" pitchFamily="34" charset="0"/>
                <a:ea typeface="+mj-ea"/>
                <a:cs typeface="+mj-cs"/>
              </a:rPr>
              <a:t> </a:t>
            </a:r>
            <a:endParaRPr lang="en-US"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smtClean="0">
                <a:latin typeface="Calibri" panose="020F0502020204030204" pitchFamily="34" charset="0"/>
              </a:rPr>
              <a:t>EXTENUATING CIRCUMSTANCES</a:t>
            </a:r>
            <a:br>
              <a:rPr lang="en-GB" sz="50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smtClean="0">
              <a:latin typeface="Calibri" panose="020F0502020204030204" pitchFamily="34" charset="0"/>
            </a:endParaRPr>
          </a:p>
          <a:p>
            <a:pPr algn="just"/>
            <a:r>
              <a:rPr lang="en-US" dirty="0" smtClean="0">
                <a:latin typeface="Calibri" panose="020F0502020204030204" pitchFamily="34" charset="0"/>
              </a:rPr>
              <a:t>A student </a:t>
            </a:r>
            <a:r>
              <a:rPr lang="en-US" dirty="0">
                <a:latin typeface="Calibri" panose="020F0502020204030204" pitchFamily="34" charset="0"/>
              </a:rPr>
              <a:t>who believes that </a:t>
            </a:r>
            <a:r>
              <a:rPr lang="en-US" dirty="0" smtClean="0">
                <a:latin typeface="Calibri" panose="020F0502020204030204" pitchFamily="34" charset="0"/>
              </a:rPr>
              <a:t>his/her </a:t>
            </a:r>
            <a:r>
              <a:rPr lang="en-US" dirty="0">
                <a:latin typeface="Calibri" panose="020F0502020204030204" pitchFamily="34" charset="0"/>
              </a:rPr>
              <a:t>performance in an assessment has been adversely affected by extenuating circumstances, may request that those circumstances are taken into account by the </a:t>
            </a:r>
            <a:r>
              <a:rPr lang="en-US" dirty="0" smtClean="0">
                <a:latin typeface="Calibri" panose="020F0502020204030204" pitchFamily="34" charset="0"/>
              </a:rPr>
              <a:t>University</a:t>
            </a:r>
            <a:endParaRPr lang="en-US" dirty="0">
              <a:latin typeface="Calibri" panose="020F0502020204030204" pitchFamily="34" charset="0"/>
            </a:endParaRPr>
          </a:p>
          <a:p>
            <a:pPr algn="just"/>
            <a:endParaRPr lang="en-US" sz="1600" dirty="0">
              <a:latin typeface="Calibri" panose="020F0502020204030204" pitchFamily="34" charset="0"/>
            </a:endParaRPr>
          </a:p>
          <a:p>
            <a:pPr algn="just"/>
            <a:r>
              <a:rPr lang="en-US" dirty="0">
                <a:latin typeface="Calibri" panose="020F0502020204030204" pitchFamily="34" charset="0"/>
              </a:rPr>
              <a:t>For </a:t>
            </a:r>
            <a:r>
              <a:rPr lang="en-US" dirty="0" smtClean="0">
                <a:latin typeface="Calibri" panose="020F0502020204030204" pitchFamily="34" charset="0"/>
              </a:rPr>
              <a:t>consideration of the late submission penalty to </a:t>
            </a:r>
            <a:r>
              <a:rPr lang="en-US" dirty="0">
                <a:latin typeface="Calibri" panose="020F0502020204030204" pitchFamily="34" charset="0"/>
              </a:rPr>
              <a:t>be lifted, </a:t>
            </a:r>
            <a:r>
              <a:rPr lang="en-US" dirty="0" smtClean="0">
                <a:latin typeface="Calibri" panose="020F0502020204030204" pitchFamily="34" charset="0"/>
              </a:rPr>
              <a:t>Students may </a:t>
            </a:r>
            <a:r>
              <a:rPr lang="en-US" dirty="0">
                <a:latin typeface="Calibri" panose="020F0502020204030204" pitchFamily="34" charset="0"/>
              </a:rPr>
              <a:t>file an Extenuating Circumstances </a:t>
            </a:r>
            <a:r>
              <a:rPr lang="en-US" dirty="0" smtClean="0">
                <a:latin typeface="Calibri" panose="020F0502020204030204" pitchFamily="34" charset="0"/>
              </a:rPr>
              <a:t>Request with the Academic Office</a:t>
            </a:r>
            <a:endParaRPr lang="en-US" sz="2000" dirty="0">
              <a:latin typeface="Calibri" panose="020F0502020204030204" pitchFamily="34" charset="0"/>
            </a:endParaRPr>
          </a:p>
          <a:p>
            <a:pPr algn="just"/>
            <a:endParaRPr lang="en-US" sz="1800" dirty="0" smtClean="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smtClean="0">
                <a:latin typeface="Calibri" panose="020F0502020204030204" pitchFamily="34" charset="0"/>
              </a:rPr>
              <a:t>(a)</a:t>
            </a:r>
            <a:r>
              <a:rPr lang="en-GB" sz="2400" dirty="0">
                <a:latin typeface="Calibri" panose="020F0502020204030204" pitchFamily="34" charset="0"/>
              </a:rPr>
              <a:t>	an immobilising illness or period of hospitalisation that would affect your ability to meet a deadline or undertake an examination;</a:t>
            </a:r>
          </a:p>
          <a:p>
            <a:pPr lvl="1" algn="just"/>
            <a:r>
              <a:rPr lang="en-GB" sz="2400" dirty="0" smtClean="0">
                <a:latin typeface="Calibri" panose="020F0502020204030204" pitchFamily="34" charset="0"/>
              </a:rPr>
              <a:t>(</a:t>
            </a:r>
            <a:r>
              <a:rPr lang="en-GB" sz="2400" dirty="0">
                <a:latin typeface="Calibri" panose="020F0502020204030204" pitchFamily="34" charset="0"/>
              </a:rPr>
              <a:t>b</a:t>
            </a:r>
            <a:r>
              <a:rPr lang="en-GB" sz="2400" dirty="0" smtClean="0">
                <a:latin typeface="Calibri" panose="020F0502020204030204" pitchFamily="34" charset="0"/>
              </a:rPr>
              <a:t>)</a:t>
            </a:r>
            <a:r>
              <a:rPr lang="en-GB" sz="2400" dirty="0">
                <a:latin typeface="Calibri" panose="020F0502020204030204" pitchFamily="34" charset="0"/>
              </a:rPr>
              <a:t>	bereavement shortly before assessment resulting from the loss of a relative or close friend;</a:t>
            </a:r>
          </a:p>
          <a:p>
            <a:pPr lvl="1" algn="just"/>
            <a:r>
              <a:rPr lang="en-GB" sz="2400" dirty="0" smtClean="0">
                <a:latin typeface="Calibri" panose="020F0502020204030204" pitchFamily="34" charset="0"/>
              </a:rPr>
              <a:t>(</a:t>
            </a:r>
            <a:r>
              <a:rPr lang="en-GB" sz="2400" dirty="0">
                <a:latin typeface="Calibri" panose="020F0502020204030204" pitchFamily="34" charset="0"/>
              </a:rPr>
              <a:t>c</a:t>
            </a:r>
            <a:r>
              <a:rPr lang="en-GB" sz="2400" dirty="0" smtClean="0">
                <a:latin typeface="Calibri" panose="020F0502020204030204" pitchFamily="34" charset="0"/>
              </a:rPr>
              <a:t>)</a:t>
            </a:r>
            <a:r>
              <a:rPr lang="en-GB" sz="2400" dirty="0">
                <a:latin typeface="Calibri" panose="020F0502020204030204" pitchFamily="34" charset="0"/>
              </a:rPr>
              <a:t>	serious personal problems (where these relate to a third party, you must provide independent evidence of the impact on you</a:t>
            </a:r>
            <a:r>
              <a:rPr lang="en-GB" sz="2400" dirty="0" smtClean="0">
                <a:latin typeface="Calibri" panose="020F0502020204030204" pitchFamily="34" charset="0"/>
              </a:rPr>
              <a:t>); other </a:t>
            </a:r>
            <a:r>
              <a:rPr lang="en-GB" sz="2400" dirty="0">
                <a:latin typeface="Calibri" panose="020F0502020204030204" pitchFamily="34" charset="0"/>
              </a:rPr>
              <a:t>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smtClean="0">
                <a:latin typeface="Calibri" panose="020F0502020204030204" pitchFamily="34" charset="0"/>
              </a:rPr>
              <a:t>In </a:t>
            </a:r>
            <a:r>
              <a:rPr lang="en-GB" sz="2800" dirty="0">
                <a:latin typeface="Calibri" panose="020F0502020204030204" pitchFamily="34" charset="0"/>
              </a:rPr>
              <a:t>each case, the student </a:t>
            </a:r>
            <a:r>
              <a:rPr lang="en-GB" sz="2800" dirty="0">
                <a:solidFill>
                  <a:srgbClr val="FF0000"/>
                </a:solidFill>
                <a:latin typeface="Calibri" panose="020F0502020204030204" pitchFamily="34" charset="0"/>
              </a:rPr>
              <a:t>must provide verifiable independent </a:t>
            </a:r>
            <a:r>
              <a:rPr lang="en-GB" sz="2800" dirty="0" smtClean="0">
                <a:solidFill>
                  <a:srgbClr val="FF0000"/>
                </a:solidFill>
                <a:latin typeface="Calibri" panose="020F0502020204030204" pitchFamily="34" charset="0"/>
              </a:rPr>
              <a:t>evidence</a:t>
            </a:r>
          </a:p>
          <a:p>
            <a:pPr marL="0" indent="0" algn="just">
              <a:buNone/>
            </a:pPr>
            <a:endParaRPr lang="en-GB" sz="2800" dirty="0" smtClean="0">
              <a:solidFill>
                <a:srgbClr val="FF0000"/>
              </a:solidFill>
              <a:latin typeface="Calibri" panose="020F0502020204030204" pitchFamily="34" charset="0"/>
            </a:endParaRPr>
          </a:p>
          <a:p>
            <a:pPr algn="just"/>
            <a:r>
              <a:rPr lang="en-GB" sz="2800" dirty="0" smtClean="0">
                <a:latin typeface="Calibri" panose="020F0502020204030204" pitchFamily="34" charset="0"/>
              </a:rPr>
              <a:t>In </a:t>
            </a:r>
            <a:r>
              <a:rPr lang="en-GB" sz="2800" dirty="0">
                <a:latin typeface="Calibri" panose="020F0502020204030204" pitchFamily="34" charset="0"/>
              </a:rPr>
              <a:t>the case of a medical issue</a:t>
            </a:r>
            <a:r>
              <a:rPr lang="en-GB" sz="2800" dirty="0" smtClean="0">
                <a:latin typeface="Calibri" panose="020F0502020204030204" pitchFamily="34" charset="0"/>
              </a:rPr>
              <a:t>, this </a:t>
            </a:r>
            <a:r>
              <a:rPr lang="en-GB" sz="2800" dirty="0">
                <a:latin typeface="Calibri" panose="020F0502020204030204" pitchFamily="34" charset="0"/>
              </a:rPr>
              <a:t>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t>
            </a:r>
            <a:r>
              <a:rPr lang="en-GB" sz="2800" dirty="0" smtClean="0">
                <a:latin typeface="Calibri" panose="020F0502020204030204" pitchFamily="34" charset="0"/>
              </a:rPr>
              <a:t>and anticipated </a:t>
            </a:r>
            <a:r>
              <a:rPr lang="en-GB" sz="2800" dirty="0">
                <a:latin typeface="Calibri" panose="020F0502020204030204" pitchFamily="34" charset="0"/>
              </a:rPr>
              <a:t>end date of the medical </a:t>
            </a:r>
            <a:r>
              <a:rPr lang="en-GB" sz="2800" dirty="0" smtClean="0">
                <a:latin typeface="Calibri" panose="020F0502020204030204" pitchFamily="34" charset="0"/>
              </a:rPr>
              <a:t>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smtClean="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smtClean="0">
                <a:latin typeface="Calibri" panose="020F0502020204030204" pitchFamily="34" charset="0"/>
              </a:rPr>
              <a:t>Extenuating Circumstances requests are dealt with by the </a:t>
            </a:r>
            <a:r>
              <a:rPr lang="en-US" b="1" dirty="0" smtClean="0">
                <a:solidFill>
                  <a:srgbClr val="FF0000"/>
                </a:solidFill>
                <a:latin typeface="Calibri" panose="020F0502020204030204" pitchFamily="34" charset="0"/>
              </a:rPr>
              <a:t>Academic Office </a:t>
            </a:r>
            <a:r>
              <a:rPr lang="en-US" dirty="0" smtClean="0">
                <a:latin typeface="Calibri" panose="020F0502020204030204" pitchFamily="34" charset="0"/>
              </a:rPr>
              <a:t>and </a:t>
            </a:r>
            <a:r>
              <a:rPr lang="en-US" b="1" u="sng" dirty="0" smtClean="0">
                <a:solidFill>
                  <a:srgbClr val="FF0000"/>
                </a:solidFill>
                <a:latin typeface="Calibri" panose="020F0502020204030204" pitchFamily="34" charset="0"/>
              </a:rPr>
              <a:t>SHOULD NOT</a:t>
            </a:r>
            <a:r>
              <a:rPr lang="en-US" b="1" dirty="0" smtClean="0">
                <a:solidFill>
                  <a:srgbClr val="FF0000"/>
                </a:solidFill>
                <a:latin typeface="Calibri" panose="020F0502020204030204" pitchFamily="34" charset="0"/>
              </a:rPr>
              <a:t> </a:t>
            </a:r>
            <a:r>
              <a:rPr lang="en-US" dirty="0" smtClean="0">
                <a:latin typeface="Calibri" panose="020F0502020204030204" pitchFamily="34" charset="0"/>
              </a:rPr>
              <a:t>be sent to the London Assessments Team</a:t>
            </a:r>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smtClean="0">
                <a:latin typeface="Calibri" panose="020F0502020204030204" pitchFamily="34" charset="0"/>
              </a:rPr>
              <a:t>All </a:t>
            </a:r>
            <a:r>
              <a:rPr lang="en-US" dirty="0">
                <a:latin typeface="Calibri" panose="020F0502020204030204" pitchFamily="34" charset="0"/>
              </a:rPr>
              <a:t>requests </a:t>
            </a:r>
            <a:r>
              <a:rPr lang="en-US" dirty="0" smtClean="0">
                <a:latin typeface="Calibri" panose="020F0502020204030204" pitchFamily="34" charset="0"/>
              </a:rPr>
              <a:t>should </a:t>
            </a:r>
            <a:r>
              <a:rPr lang="en-US" dirty="0">
                <a:latin typeface="Calibri" panose="020F0502020204030204" pitchFamily="34" charset="0"/>
              </a:rPr>
              <a:t>be submitted to the </a:t>
            </a:r>
            <a:r>
              <a:rPr lang="en-US" dirty="0" smtClean="0">
                <a:latin typeface="Calibri" panose="020F0502020204030204" pitchFamily="34" charset="0"/>
              </a:rPr>
              <a:t>Academic Office </a:t>
            </a:r>
            <a:r>
              <a:rPr lang="en-US" b="1" dirty="0">
                <a:latin typeface="Calibri" panose="020F0502020204030204" pitchFamily="34" charset="0"/>
              </a:rPr>
              <a:t>within </a:t>
            </a:r>
            <a:r>
              <a:rPr lang="en-US" b="1" dirty="0" smtClean="0">
                <a:latin typeface="Calibri" panose="020F0502020204030204" pitchFamily="34" charset="0"/>
              </a:rPr>
              <a:t>21 days</a:t>
            </a:r>
            <a:r>
              <a:rPr lang="en-US" dirty="0" smtClean="0">
                <a:latin typeface="Calibri" panose="020F0502020204030204" pitchFamily="34" charset="0"/>
              </a:rPr>
              <a:t> </a:t>
            </a:r>
            <a:r>
              <a:rPr lang="en-US" dirty="0">
                <a:latin typeface="Calibri" panose="020F0502020204030204" pitchFamily="34" charset="0"/>
              </a:rPr>
              <a:t>of the </a:t>
            </a:r>
            <a:r>
              <a:rPr lang="en-US" dirty="0" smtClean="0">
                <a:latin typeface="Calibri" panose="020F0502020204030204" pitchFamily="34" charset="0"/>
              </a:rPr>
              <a:t>deadline of the assessment</a:t>
            </a:r>
          </a:p>
          <a:p>
            <a:pPr algn="just"/>
            <a:endParaRPr lang="en-US" sz="500" dirty="0" smtClean="0">
              <a:latin typeface="Calibri" panose="020F0502020204030204" pitchFamily="34" charset="0"/>
            </a:endParaRPr>
          </a:p>
          <a:p>
            <a:pPr algn="just"/>
            <a:r>
              <a:rPr lang="en-US" dirty="0" smtClean="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smtClean="0"/>
              <a:t>Fill in new </a:t>
            </a:r>
            <a:r>
              <a:rPr lang="en-GB" sz="2200" dirty="0"/>
              <a:t>online Extenuating </a:t>
            </a:r>
            <a:r>
              <a:rPr lang="en-GB" sz="2200" dirty="0" smtClean="0"/>
              <a:t>Circumstances Application Form</a:t>
            </a:r>
            <a:endParaRPr lang="en-GB" sz="2200" dirty="0"/>
          </a:p>
          <a:p>
            <a:r>
              <a:rPr lang="en-GB" sz="2200" dirty="0" smtClean="0"/>
              <a:t>Students </a:t>
            </a:r>
            <a:r>
              <a:rPr lang="en-GB" sz="2200" dirty="0"/>
              <a:t>wishing to apply for Extenuating Circumstances </a:t>
            </a:r>
            <a:r>
              <a:rPr lang="en-GB" sz="2200" dirty="0" smtClean="0"/>
              <a:t>should to </a:t>
            </a:r>
            <a:r>
              <a:rPr lang="en-GB" sz="2200" dirty="0"/>
              <a:t>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a:t>
            </a:r>
            <a:r>
              <a:rPr lang="en-GB" sz="2200" dirty="0" smtClean="0">
                <a:hlinkClick r:id="rId3" tooltip="STUDENT GUIDE ON EXTENUATING CIRCUMSTANCES ONLINE APPLICATION FORM"/>
              </a:rPr>
              <a:t>Form</a:t>
            </a:r>
            <a:r>
              <a:rPr lang="en-GB" sz="2200" dirty="0" smtClean="0"/>
              <a:t>“ on London Students’ Hall on Moodle</a:t>
            </a:r>
            <a:endParaRPr lang="en-GB" sz="2200" dirty="0" smtClean="0">
              <a:latin typeface="Calibri" panose="020F0502020204030204" pitchFamily="34" charset="0"/>
            </a:endParaRPr>
          </a:p>
          <a:p>
            <a:pPr algn="just"/>
            <a:r>
              <a:rPr lang="en-GB" sz="900" b="1" dirty="0">
                <a:latin typeface="Calibri" panose="020F0502020204030204" pitchFamily="34" charset="0"/>
              </a:rPr>
              <a:t> </a:t>
            </a:r>
            <a:r>
              <a:rPr lang="en-GB" sz="2800" u="sng" dirty="0" smtClean="0">
                <a:solidFill>
                  <a:srgbClr val="FF0000"/>
                </a:solidFill>
                <a:latin typeface="Calibri" panose="020F0502020204030204" pitchFamily="34" charset="0"/>
              </a:rPr>
              <a:t>Please </a:t>
            </a:r>
            <a:r>
              <a:rPr lang="en-GB" sz="2800" u="sng" dirty="0">
                <a:solidFill>
                  <a:srgbClr val="FF0000"/>
                </a:solidFill>
                <a:latin typeface="Calibri" panose="020F0502020204030204" pitchFamily="34" charset="0"/>
              </a:rPr>
              <a:t>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smtClean="0">
                <a:latin typeface="Calibri" panose="020F0502020204030204" pitchFamily="34" charset="0"/>
              </a:rPr>
              <a:t>Your </a:t>
            </a:r>
            <a:r>
              <a:rPr lang="en-GB" dirty="0">
                <a:latin typeface="Calibri" panose="020F0502020204030204" pitchFamily="34" charset="0"/>
              </a:rPr>
              <a:t>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a:t>
            </a:r>
            <a:r>
              <a:rPr lang="en-GB" dirty="0" smtClean="0">
                <a:latin typeface="Calibri" panose="020F0502020204030204" pitchFamily="34" charset="0"/>
              </a:rPr>
              <a:t>provided </a:t>
            </a:r>
          </a:p>
          <a:p>
            <a:pPr lvl="1" algn="just"/>
            <a:r>
              <a:rPr lang="en-GB" dirty="0" smtClean="0">
                <a:latin typeface="Calibri" panose="020F0502020204030204" pitchFamily="34" charset="0"/>
              </a:rPr>
              <a:t>The Academic Office </a:t>
            </a:r>
            <a:r>
              <a:rPr lang="en-GB" dirty="0">
                <a:latin typeface="Calibri" panose="020F0502020204030204" pitchFamily="34" charset="0"/>
              </a:rPr>
              <a:t>will review your request and </a:t>
            </a:r>
            <a:r>
              <a:rPr lang="en-GB" dirty="0" smtClean="0">
                <a:latin typeface="Calibri" panose="020F0502020204030204" pitchFamily="34" charset="0"/>
              </a:rPr>
              <a:t>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smtClean="0">
                <a:latin typeface="Calibri" panose="020F0502020204030204" pitchFamily="34" charset="0"/>
              </a:rPr>
              <a:t>NOT</a:t>
            </a:r>
            <a:r>
              <a:rPr lang="en-US" sz="3400" dirty="0" smtClean="0">
                <a:latin typeface="Calibri" panose="020F0502020204030204" pitchFamily="34" charset="0"/>
              </a:rPr>
              <a:t> </a:t>
            </a:r>
            <a:r>
              <a:rPr lang="en-US" sz="3400" dirty="0">
                <a:latin typeface="Calibri" panose="020F0502020204030204" pitchFamily="34" charset="0"/>
              </a:rPr>
              <a:t>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a:t>
            </a:r>
            <a:r>
              <a:rPr lang="en-US" sz="2900" dirty="0" smtClean="0">
                <a:latin typeface="Calibri" panose="020F0502020204030204" pitchFamily="34" charset="0"/>
              </a:rPr>
              <a:t>other electronic </a:t>
            </a:r>
            <a:r>
              <a:rPr lang="en-US" sz="2900" dirty="0">
                <a:latin typeface="Calibri" panose="020F0502020204030204" pitchFamily="34" charset="0"/>
              </a:rPr>
              <a:t>equipment</a:t>
            </a:r>
            <a:r>
              <a:rPr lang="en-US" sz="2900" dirty="0" smtClean="0">
                <a:latin typeface="Calibri" panose="020F0502020204030204" pitchFamily="34" charset="0"/>
              </a:rPr>
              <a:t>;</a:t>
            </a:r>
          </a:p>
          <a:p>
            <a:pPr lvl="3">
              <a:buFont typeface="Wingdings" panose="05000000000000000000" pitchFamily="2" charset="2"/>
              <a:buChar char="§"/>
            </a:pPr>
            <a:r>
              <a:rPr lang="en-GB" sz="2300" dirty="0" smtClean="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t>
            </a:r>
            <a:r>
              <a:rPr lang="en-GB" sz="2300" dirty="0" smtClean="0">
                <a:latin typeface="Calibri" panose="020F0502020204030204" pitchFamily="34" charset="0"/>
              </a:rPr>
              <a:t>ard copies</a:t>
            </a:r>
          </a:p>
          <a:p>
            <a:pPr lvl="3">
              <a:buFont typeface="Wingdings" panose="05000000000000000000" pitchFamily="2" charset="2"/>
              <a:buChar char="§"/>
            </a:pPr>
            <a:r>
              <a:rPr lang="en-GB" sz="2300" dirty="0">
                <a:latin typeface="Calibri" panose="020F0502020204030204" pitchFamily="34" charset="0"/>
              </a:rPr>
              <a:t>d</a:t>
            </a:r>
            <a:r>
              <a:rPr lang="en-GB" sz="2300" dirty="0" smtClean="0">
                <a:latin typeface="Calibri" panose="020F0502020204030204" pitchFamily="34" charset="0"/>
              </a:rPr>
              <a:t>rafts of work in progress</a:t>
            </a:r>
          </a:p>
          <a:p>
            <a:pPr lvl="3">
              <a:buFont typeface="Wingdings" panose="05000000000000000000" pitchFamily="2" charset="2"/>
              <a:buChar char="§"/>
            </a:pPr>
            <a:r>
              <a:rPr lang="en-GB" sz="2300" dirty="0">
                <a:latin typeface="Calibri" panose="020F0502020204030204" pitchFamily="34" charset="0"/>
              </a:rPr>
              <a:t>m</a:t>
            </a:r>
            <a:r>
              <a:rPr lang="en-GB" sz="2300" dirty="0" smtClean="0">
                <a:latin typeface="Calibri" panose="020F0502020204030204" pitchFamily="34" charset="0"/>
              </a:rPr>
              <a:t>anaging the time allocated for completing the assessment</a:t>
            </a:r>
            <a:endParaRPr lang="en-US" sz="2300" dirty="0" smtClean="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smtClean="0">
                <a:latin typeface="Calibri" panose="020F0502020204030204" pitchFamily="34" charset="0"/>
              </a:rPr>
              <a:t>Difficulty </a:t>
            </a:r>
            <a:r>
              <a:rPr lang="en-US" sz="2900" dirty="0">
                <a:latin typeface="Calibri" panose="020F0502020204030204" pitchFamily="34" charset="0"/>
              </a:rPr>
              <a:t>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smtClean="0">
                <a:latin typeface="Calibri" panose="020F0502020204030204" pitchFamily="34" charset="0"/>
              </a:rPr>
              <a:t>EXTENUATING CIRCUMSTANCES</a:t>
            </a:r>
            <a:br>
              <a:rPr lang="en-GB" sz="4400" dirty="0" smtClean="0">
                <a:latin typeface="Calibri" panose="020F0502020204030204" pitchFamily="34" charset="0"/>
              </a:rPr>
            </a:br>
            <a:r>
              <a:rPr lang="en-GB" sz="3600" i="1" dirty="0" smtClean="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smtClean="0">
                <a:latin typeface="Calibri" panose="020F0502020204030204" pitchFamily="34" charset="0"/>
              </a:rPr>
              <a:t>Long </a:t>
            </a:r>
            <a:r>
              <a:rPr lang="en-US" sz="2900" dirty="0">
                <a:latin typeface="Calibri" panose="020F0502020204030204" pitchFamily="34" charset="0"/>
              </a:rPr>
              <a:t>standing impairments or medical conditions, unless it can be </a:t>
            </a:r>
            <a:r>
              <a:rPr lang="en-US" sz="2900" dirty="0" smtClean="0">
                <a:latin typeface="Calibri" panose="020F0502020204030204" pitchFamily="34" charset="0"/>
              </a:rPr>
              <a:t>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t>
            </a:r>
            <a:r>
              <a:rPr lang="en-US" sz="2900" dirty="0" smtClean="0">
                <a:latin typeface="Calibri" panose="020F0502020204030204" pitchFamily="34" charset="0"/>
              </a:rPr>
              <a:t>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a:t>
            </a:r>
            <a:r>
              <a:rPr lang="en-US" i="1" dirty="0" smtClean="0">
                <a:latin typeface="Calibri" panose="020F0502020204030204" pitchFamily="34" charset="0"/>
              </a:rPr>
              <a:t>Student Services </a:t>
            </a:r>
            <a:r>
              <a:rPr lang="en-US" i="1" dirty="0">
                <a:latin typeface="Calibri" panose="020F0502020204030204" pitchFamily="34" charset="0"/>
              </a:rPr>
              <a:t>to ensure that, where </a:t>
            </a:r>
            <a:r>
              <a:rPr lang="en-US" i="1" dirty="0" smtClean="0">
                <a:latin typeface="Calibri" panose="020F0502020204030204" pitchFamily="34" charset="0"/>
              </a:rPr>
              <a:t>appropriate</a:t>
            </a:r>
            <a:r>
              <a:rPr lang="en-US" i="1" dirty="0">
                <a:latin typeface="Calibri" panose="020F0502020204030204" pitchFamily="34" charset="0"/>
              </a:rPr>
              <a:t>, adjustments are </a:t>
            </a:r>
            <a:r>
              <a:rPr lang="en-US" i="1" dirty="0" smtClean="0">
                <a:latin typeface="Calibri" panose="020F0502020204030204" pitchFamily="34" charset="0"/>
              </a:rPr>
              <a:t>made </a:t>
            </a:r>
            <a:r>
              <a:rPr lang="en-US" i="1" dirty="0">
                <a:latin typeface="Calibri" panose="020F0502020204030204" pitchFamily="34" charset="0"/>
              </a:rPr>
              <a:t>to </a:t>
            </a:r>
            <a:r>
              <a:rPr lang="en-US" i="1" dirty="0" smtClean="0">
                <a:latin typeface="Calibri" panose="020F0502020204030204" pitchFamily="34" charset="0"/>
              </a:rPr>
              <a:t>the assessment </a:t>
            </a:r>
            <a:r>
              <a:rPr lang="en-US" i="1" dirty="0">
                <a:latin typeface="Calibri" panose="020F0502020204030204" pitchFamily="34" charset="0"/>
              </a:rPr>
              <a:t>regime and </a:t>
            </a:r>
            <a:r>
              <a:rPr lang="en-US" i="1" dirty="0" smtClean="0">
                <a:latin typeface="Calibri" panose="020F0502020204030204" pitchFamily="34" charset="0"/>
              </a:rPr>
              <a:t>support </a:t>
            </a:r>
            <a:r>
              <a:rPr lang="en-US" i="1" dirty="0">
                <a:latin typeface="Calibri" panose="020F0502020204030204" pitchFamily="34" charset="0"/>
              </a:rPr>
              <a:t>arrangements are put in place well </a:t>
            </a:r>
            <a:r>
              <a:rPr lang="en-US" i="1" dirty="0" smtClean="0">
                <a:latin typeface="Calibri" panose="020F0502020204030204" pitchFamily="34" charset="0"/>
              </a:rPr>
              <a:t>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smtClean="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smtClean="0">
                <a:latin typeface="Calibri" panose="020F0502020204030204" pitchFamily="34" charset="0"/>
              </a:rPr>
              <a:t>“I forgot to submit my work …”</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My computer broke down,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did not have access to the internet</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tried to upload my work but it says: file error, format not accepted. It was not my fault, the system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Please help! I uploaded my assessment from the other university!!!</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smtClean="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smtClean="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smtClean="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endParaRPr lang="en-US" sz="1800" dirty="0">
              <a:solidFill>
                <a:srgbClr val="0070C0"/>
              </a:solidFill>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a:t>
            </a:r>
            <a:r>
              <a:rPr lang="en-US" dirty="0" smtClean="0">
                <a:latin typeface="Calibri" panose="020F0502020204030204" pitchFamily="34" charset="0"/>
              </a:rPr>
              <a:t>emails </a:t>
            </a:r>
            <a:r>
              <a:rPr lang="en-US" dirty="0">
                <a:latin typeface="Calibri" panose="020F0502020204030204" pitchFamily="34" charset="0"/>
              </a:rPr>
              <a:t>at </a:t>
            </a:r>
            <a:r>
              <a:rPr lang="en-US" dirty="0" smtClean="0">
                <a:latin typeface="Calibri" panose="020F0502020204030204" pitchFamily="34" charset="0"/>
              </a:rPr>
              <a:t>00:10 </a:t>
            </a:r>
            <a:r>
              <a:rPr lang="en-US" dirty="0">
                <a:latin typeface="Calibri" panose="020F0502020204030204" pitchFamily="34" charset="0"/>
              </a:rPr>
              <a:t>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a:t>
            </a:r>
            <a:r>
              <a:rPr lang="en-US" dirty="0" smtClean="0">
                <a:latin typeface="Calibri" panose="020F0502020204030204" pitchFamily="34" charset="0"/>
              </a:rPr>
              <a:t>00:10</a:t>
            </a:r>
            <a:endParaRPr lang="en-US" dirty="0">
              <a:latin typeface="Calibri" panose="020F0502020204030204" pitchFamily="34" charset="0"/>
            </a:endParaRP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a:t>
            </a:r>
            <a:r>
              <a:rPr lang="en-US" sz="1800" dirty="0" smtClean="0">
                <a:solidFill>
                  <a:srgbClr val="0070C0"/>
                </a:solidFill>
                <a:latin typeface="Calibri" panose="020F0502020204030204" pitchFamily="34" charset="0"/>
              </a:rPr>
              <a:t>The work is not accepted and recorded as Zero NA, </a:t>
            </a:r>
            <a:r>
              <a:rPr lang="en-US" sz="1800" dirty="0">
                <a:solidFill>
                  <a:srgbClr val="0070C0"/>
                </a:solidFill>
                <a:latin typeface="Calibri" panose="020F0502020204030204" pitchFamily="34" charset="0"/>
              </a:rPr>
              <a:t>unless extenuating circumstances apply. Deadlines are at </a:t>
            </a:r>
            <a:r>
              <a:rPr lang="en-US" sz="1800" dirty="0" smtClean="0">
                <a:solidFill>
                  <a:srgbClr val="0070C0"/>
                </a:solidFill>
                <a:latin typeface="Calibri" panose="020F0502020204030204" pitchFamily="34" charset="0"/>
              </a:rPr>
              <a:t>23:59pm </a:t>
            </a:r>
            <a:r>
              <a:rPr lang="en-US" sz="1800" dirty="0">
                <a:solidFill>
                  <a:srgbClr val="0070C0"/>
                </a:solidFill>
                <a:latin typeface="Calibri" panose="020F0502020204030204" pitchFamily="34" charset="0"/>
              </a:rPr>
              <a:t>and the work was submitted beyond 1 week of its deadline</a:t>
            </a:r>
          </a:p>
          <a:p>
            <a:pPr marL="731520" lvl="3" algn="just">
              <a:buFont typeface="Wingdings" panose="05000000000000000000" pitchFamily="2" charset="2"/>
              <a:buChar char="§"/>
            </a:pPr>
            <a:endParaRPr lang="en-US" dirty="0" smtClean="0">
              <a:latin typeface="Calibri" panose="020F0502020204030204" pitchFamily="34" charset="0"/>
            </a:endParaRPr>
          </a:p>
          <a:p>
            <a:pPr marL="548640" lvl="3" indent="0" algn="just">
              <a:buNone/>
            </a:pPr>
            <a:endParaRPr lang="en-US" dirty="0" smtClean="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smtClean="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smtClean="0">
                <a:solidFill>
                  <a:srgbClr val="0070C0"/>
                </a:solidFill>
                <a:latin typeface="Calibri" panose="020F0502020204030204" pitchFamily="34" charset="0"/>
              </a:rPr>
              <a:t>OUTCOME</a:t>
            </a:r>
            <a:r>
              <a:rPr lang="en-US" sz="1600" dirty="0" smtClean="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t>
            </a:r>
            <a:r>
              <a:rPr lang="en-US" sz="1600" dirty="0" smtClean="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smtClean="0">
                <a:solidFill>
                  <a:srgbClr val="0070C0"/>
                </a:solidFill>
                <a:latin typeface="Calibri" panose="020F0502020204030204" pitchFamily="34" charset="0"/>
              </a:rPr>
              <a:t>    situation. </a:t>
            </a:r>
          </a:p>
          <a:p>
            <a:pPr marL="274320" lvl="2" indent="0" algn="just">
              <a:buNone/>
            </a:pPr>
            <a:r>
              <a:rPr lang="en-US" sz="1600" dirty="0" smtClean="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smtClean="0">
              <a:solidFill>
                <a:srgbClr val="0070C0"/>
              </a:solidFill>
              <a:latin typeface="Calibri" panose="020F0502020204030204" pitchFamily="34" charset="0"/>
            </a:endParaRPr>
          </a:p>
          <a:p>
            <a:pPr marL="274320" lvl="2" indent="0" algn="just">
              <a:buNone/>
            </a:pPr>
            <a:r>
              <a:rPr lang="en-US" sz="2000" b="1" i="1" dirty="0" smtClean="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smtClean="0">
              <a:latin typeface="Calibri" panose="020F0502020204030204" pitchFamily="34" charset="0"/>
            </a:endParaRPr>
          </a:p>
          <a:p>
            <a:pPr marL="182880" lvl="1" algn="just">
              <a:buFont typeface="Wingdings" panose="05000000000000000000" pitchFamily="2" charset="2"/>
              <a:buChar char="§"/>
            </a:pPr>
            <a:r>
              <a:rPr lang="en-US" dirty="0" smtClean="0">
                <a:latin typeface="Calibri" panose="020F0502020204030204" pitchFamily="34" charset="0"/>
              </a:rPr>
              <a:t>Publishing of feedback</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a:t>
            </a:r>
            <a:r>
              <a:rPr lang="en-GB" sz="1600" dirty="0">
                <a:solidFill>
                  <a:srgbClr val="C00000"/>
                </a:solidFill>
                <a:latin typeface="Calibri" panose="020F0502020204030204" pitchFamily="34" charset="0"/>
              </a:rPr>
              <a:t>for the </a:t>
            </a:r>
            <a:r>
              <a:rPr lang="en-GB" sz="1600" dirty="0" smtClean="0">
                <a:solidFill>
                  <a:srgbClr val="C00000"/>
                </a:solidFill>
                <a:latin typeface="Calibri" panose="020F0502020204030204" pitchFamily="34" charset="0"/>
              </a:rPr>
              <a:t>mid-term </a:t>
            </a:r>
            <a:r>
              <a:rPr lang="en-GB" sz="1600" dirty="0">
                <a:solidFill>
                  <a:srgbClr val="C00000"/>
                </a:solidFill>
                <a:latin typeface="Calibri" panose="020F0502020204030204" pitchFamily="34" charset="0"/>
              </a:rPr>
              <a:t>submissions will be made available to you within </a:t>
            </a:r>
            <a:r>
              <a:rPr lang="en-GB" sz="1600" dirty="0" smtClean="0">
                <a:solidFill>
                  <a:srgbClr val="C00000"/>
                </a:solidFill>
                <a:latin typeface="Calibri" panose="020F0502020204030204" pitchFamily="34" charset="0"/>
              </a:rPr>
              <a:t>7 - 15 </a:t>
            </a:r>
            <a:r>
              <a:rPr lang="en-GB" sz="1600" dirty="0">
                <a:solidFill>
                  <a:srgbClr val="C00000"/>
                </a:solidFill>
                <a:latin typeface="Calibri" panose="020F0502020204030204" pitchFamily="34" charset="0"/>
              </a:rPr>
              <a:t>working days of the </a:t>
            </a:r>
            <a:r>
              <a:rPr lang="en-GB" sz="1600" dirty="0" smtClean="0">
                <a:solidFill>
                  <a:srgbClr val="C00000"/>
                </a:solidFill>
                <a:latin typeface="Calibri" panose="020F0502020204030204" pitchFamily="34" charset="0"/>
              </a:rPr>
              <a:t>date of submission. </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for </a:t>
            </a:r>
            <a:r>
              <a:rPr lang="en-GB" sz="1600" dirty="0">
                <a:solidFill>
                  <a:srgbClr val="C00000"/>
                </a:solidFill>
                <a:latin typeface="Calibri" panose="020F0502020204030204" pitchFamily="34" charset="0"/>
              </a:rPr>
              <a:t>all </a:t>
            </a:r>
            <a:r>
              <a:rPr lang="en-GB" sz="1600" dirty="0" smtClean="0">
                <a:solidFill>
                  <a:srgbClr val="C00000"/>
                </a:solidFill>
                <a:latin typeface="Calibri" panose="020F0502020204030204" pitchFamily="34" charset="0"/>
              </a:rPr>
              <a:t>end </a:t>
            </a:r>
            <a:r>
              <a:rPr lang="en-GB" sz="1600" dirty="0">
                <a:solidFill>
                  <a:srgbClr val="C00000"/>
                </a:solidFill>
                <a:latin typeface="Calibri" panose="020F0502020204030204" pitchFamily="34" charset="0"/>
              </a:rPr>
              <a:t>of term submissions including tests and exams </a:t>
            </a:r>
            <a:r>
              <a:rPr lang="en-GB" sz="1600" dirty="0" smtClean="0">
                <a:solidFill>
                  <a:srgbClr val="C00000"/>
                </a:solidFill>
                <a:latin typeface="Calibri" panose="020F0502020204030204" pitchFamily="34" charset="0"/>
              </a:rPr>
              <a:t>will also be made available to you when it is ready.</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Final feedback and results will be released </a:t>
            </a:r>
            <a:r>
              <a:rPr lang="en-GB" sz="1600" dirty="0">
                <a:solidFill>
                  <a:srgbClr val="C00000"/>
                </a:solidFill>
                <a:latin typeface="Calibri" panose="020F0502020204030204" pitchFamily="34" charset="0"/>
              </a:rPr>
              <a:t>to all students on the same date through Moodle following the announcement of the Examining Board’s decision relating to your progression. </a:t>
            </a:r>
            <a:endParaRPr lang="en-GB" sz="1600" dirty="0" smtClean="0">
              <a:solidFill>
                <a:srgbClr val="C00000"/>
              </a:solidFill>
              <a:latin typeface="Calibri" panose="020F0502020204030204" pitchFamily="34" charset="0"/>
            </a:endParaRP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This </a:t>
            </a:r>
            <a:r>
              <a:rPr lang="en-GB" sz="1600" dirty="0">
                <a:solidFill>
                  <a:srgbClr val="C00000"/>
                </a:solidFill>
                <a:latin typeface="Calibri" panose="020F0502020204030204" pitchFamily="34" charset="0"/>
              </a:rPr>
              <a:t>would normally be Friday before a new term commences, hence feedback for </a:t>
            </a:r>
            <a:r>
              <a:rPr lang="en-GB" sz="1600" dirty="0" smtClean="0">
                <a:solidFill>
                  <a:srgbClr val="C00000"/>
                </a:solidFill>
                <a:latin typeface="Calibri" panose="020F0502020204030204" pitchFamily="34" charset="0"/>
              </a:rPr>
              <a:t>the June 2020 submissions </a:t>
            </a:r>
            <a:r>
              <a:rPr lang="en-GB" sz="1600" dirty="0">
                <a:solidFill>
                  <a:srgbClr val="C00000"/>
                </a:solidFill>
                <a:latin typeface="Calibri" panose="020F0502020204030204" pitchFamily="34" charset="0"/>
              </a:rPr>
              <a:t>will be released on </a:t>
            </a:r>
            <a:r>
              <a:rPr lang="en-GB" sz="1600" dirty="0" smtClean="0">
                <a:solidFill>
                  <a:srgbClr val="C00000"/>
                </a:solidFill>
                <a:latin typeface="Calibri" panose="020F0502020204030204" pitchFamily="34" charset="0"/>
              </a:rPr>
              <a:t>Friday 2nd October 2020. This is the </a:t>
            </a:r>
            <a:r>
              <a:rPr lang="en-GB" sz="1600" dirty="0">
                <a:solidFill>
                  <a:srgbClr val="C00000"/>
                </a:solidFill>
                <a:latin typeface="Calibri" panose="020F0502020204030204" pitchFamily="34" charset="0"/>
              </a:rPr>
              <a:t>same date </a:t>
            </a:r>
            <a:r>
              <a:rPr lang="en-GB" sz="1600" dirty="0" smtClean="0">
                <a:solidFill>
                  <a:srgbClr val="C00000"/>
                </a:solidFill>
                <a:latin typeface="Calibri" panose="020F0502020204030204" pitchFamily="34" charset="0"/>
              </a:rPr>
              <a:t>where you </a:t>
            </a:r>
            <a:r>
              <a:rPr lang="en-GB" sz="1600" dirty="0">
                <a:solidFill>
                  <a:srgbClr val="C00000"/>
                </a:solidFill>
                <a:latin typeface="Calibri" panose="020F0502020204030204" pitchFamily="34" charset="0"/>
              </a:rPr>
              <a:t>will be able to view the </a:t>
            </a:r>
            <a:r>
              <a:rPr lang="en-GB" sz="1600" dirty="0" smtClean="0">
                <a:solidFill>
                  <a:srgbClr val="C00000"/>
                </a:solidFill>
                <a:latin typeface="Calibri" panose="020F0502020204030204" pitchFamily="34" charset="0"/>
              </a:rPr>
              <a:t>October 2020 classes </a:t>
            </a:r>
            <a:r>
              <a:rPr lang="en-GB" sz="1600" dirty="0">
                <a:solidFill>
                  <a:srgbClr val="C00000"/>
                </a:solidFill>
                <a:latin typeface="Calibri" panose="020F0502020204030204" pitchFamily="34" charset="0"/>
              </a:rPr>
              <a:t>timetable on the Students’ Hall page in Moodle</a:t>
            </a:r>
            <a:r>
              <a:rPr lang="en-GB" sz="1600" dirty="0" smtClean="0">
                <a:solidFill>
                  <a:srgbClr val="C00000"/>
                </a:solidFill>
                <a:latin typeface="Calibri" panose="020F0502020204030204" pitchFamily="34" charset="0"/>
              </a:rPr>
              <a:t>. </a:t>
            </a:r>
          </a:p>
          <a:p>
            <a:pPr marL="182880" lvl="1" algn="just">
              <a:buFont typeface="Wingdings" panose="05000000000000000000" pitchFamily="2" charset="2"/>
              <a:buChar char="§"/>
            </a:pPr>
            <a:r>
              <a:rPr lang="en-US" dirty="0" smtClean="0">
                <a:latin typeface="Calibri" panose="020F0502020204030204" pitchFamily="34" charset="0"/>
              </a:rPr>
              <a:t>How to view your feedback and submit your work</a:t>
            </a:r>
            <a:endParaRPr lang="en-US" dirty="0">
              <a:latin typeface="Calibri" panose="020F0502020204030204" pitchFamily="34" charset="0"/>
            </a:endParaRPr>
          </a:p>
          <a:p>
            <a:pPr marL="457200" lvl="2" algn="just">
              <a:buFont typeface="Wingdings" panose="05000000000000000000" pitchFamily="2" charset="2"/>
              <a:buChar char="§"/>
            </a:pPr>
            <a:r>
              <a:rPr lang="en-GB" sz="1600" dirty="0" smtClean="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Quality Handbook</a:t>
            </a:r>
          </a:p>
          <a:p>
            <a:pPr marL="0" indent="0">
              <a:buNone/>
            </a:pPr>
            <a:endParaRPr lang="en-GB" sz="2800" dirty="0" smtClean="0">
              <a:latin typeface="Calibri" panose="020F0502020204030204" pitchFamily="34" charset="0"/>
            </a:endParaRPr>
          </a:p>
          <a:p>
            <a:pPr lvl="1">
              <a:buFont typeface="Wingdings" panose="05000000000000000000" pitchFamily="2" charset="2"/>
              <a:buChar char="§"/>
            </a:pPr>
            <a:r>
              <a:rPr lang="en-GB" sz="2400" dirty="0" smtClean="0">
                <a:latin typeface="Calibri" panose="020F0502020204030204" pitchFamily="34" charset="0"/>
              </a:rPr>
              <a:t>Chapter_13_Student_Cases</a:t>
            </a:r>
          </a:p>
          <a:p>
            <a:pPr marL="274320" lvl="1" indent="0">
              <a:buNone/>
            </a:pPr>
            <a:endParaRPr lang="en-GB" sz="24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smtClean="0">
                <a:latin typeface="Calibri" panose="020F0502020204030204" pitchFamily="34" charset="0"/>
              </a:rPr>
              <a:t>Need </a:t>
            </a:r>
            <a:r>
              <a:rPr lang="en-GB" dirty="0">
                <a:latin typeface="Calibri" panose="020F0502020204030204" pitchFamily="34" charset="0"/>
              </a:rPr>
              <a:t>to be submitted correctly</a:t>
            </a:r>
          </a:p>
          <a:p>
            <a:pPr lvl="1">
              <a:buFont typeface="Wingdings" panose="05000000000000000000" pitchFamily="2" charset="2"/>
              <a:buChar char="§"/>
            </a:pPr>
            <a:r>
              <a:rPr lang="en-GB" dirty="0">
                <a:latin typeface="Calibri" panose="020F0502020204030204" pitchFamily="34" charset="0"/>
              </a:rPr>
              <a:t>The </a:t>
            </a:r>
            <a:r>
              <a:rPr lang="en-GB" dirty="0" smtClean="0">
                <a:latin typeface="Calibri" panose="020F0502020204030204" pitchFamily="34" charset="0"/>
              </a:rPr>
              <a:t>23:59pm </a:t>
            </a:r>
            <a:r>
              <a:rPr lang="en-GB" dirty="0">
                <a:latin typeface="Calibri" panose="020F0502020204030204" pitchFamily="34" charset="0"/>
              </a:rPr>
              <a:t>rule applies</a:t>
            </a:r>
          </a:p>
          <a:p>
            <a:pPr lvl="1">
              <a:buFont typeface="Wingdings" panose="05000000000000000000" pitchFamily="2" charset="2"/>
              <a:buChar char="§"/>
            </a:pPr>
            <a:r>
              <a:rPr lang="en-GB" sz="2300" dirty="0" smtClean="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smtClean="0">
              <a:latin typeface="Calibri" panose="020F0502020204030204" pitchFamily="34" charset="0"/>
            </a:endParaRPr>
          </a:p>
          <a:p>
            <a:pPr lvl="1"/>
            <a:endParaRPr lang="en-GB" dirty="0" smtClean="0">
              <a:latin typeface="Calibri" panose="020F0502020204030204" pitchFamily="34" charset="0"/>
            </a:endParaRPr>
          </a:p>
        </p:txBody>
      </p:sp>
      <p:sp>
        <p:nvSpPr>
          <p:cNvPr id="4" name="Content Placeholder 3"/>
          <p:cNvSpPr>
            <a:spLocks noGrp="1"/>
          </p:cNvSpPr>
          <p:nvPr>
            <p:ph sz="half" idx="2"/>
          </p:nvPr>
        </p:nvSpPr>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a:t>
            </a:r>
            <a:r>
              <a:rPr lang="en-GB" sz="2900" spc="-100" dirty="0" smtClean="0">
                <a:solidFill>
                  <a:schemeClr val="tx2"/>
                </a:solidFill>
                <a:latin typeface="Calibri" panose="020F0502020204030204" pitchFamily="34" charset="0"/>
              </a:rPr>
              <a:t>Circumstances for work submitted within a week</a:t>
            </a:r>
            <a:endParaRPr lang="en-GB" sz="2900" spc="-100" dirty="0">
              <a:solidFill>
                <a:schemeClr val="tx2"/>
              </a:solidFill>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a:t>
            </a:r>
            <a:r>
              <a:rPr lang="en-GB" dirty="0" smtClean="0">
                <a:latin typeface="Calibri" panose="020F0502020204030204" pitchFamily="34" charset="0"/>
              </a:rPr>
              <a:t>online Extenuating Circumstances Application </a:t>
            </a:r>
            <a:r>
              <a:rPr lang="en-GB" dirty="0">
                <a:latin typeface="Calibri" panose="020F0502020204030204" pitchFamily="34" charset="0"/>
              </a:rPr>
              <a:t>Form in </a:t>
            </a:r>
            <a:r>
              <a:rPr lang="en-GB" b="1" dirty="0" err="1">
                <a:latin typeface="Calibri" panose="020F0502020204030204" pitchFamily="34" charset="0"/>
              </a:rPr>
              <a:t>MyTSD</a:t>
            </a:r>
            <a:r>
              <a:rPr lang="en-GB" b="1" dirty="0">
                <a:latin typeface="Calibri" panose="020F0502020204030204" pitchFamily="34" charset="0"/>
              </a:rPr>
              <a:t> a</a:t>
            </a:r>
            <a:r>
              <a:rPr lang="en-GB" b="1" dirty="0" smtClean="0">
                <a:latin typeface="Calibri" panose="020F0502020204030204" pitchFamily="34" charset="0"/>
              </a:rPr>
              <a:t>ccount</a:t>
            </a:r>
            <a:endParaRPr lang="en-GB" b="1" dirty="0">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t>
            </a:r>
            <a:r>
              <a:rPr lang="en-GB" sz="4800" dirty="0" smtClean="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smtClean="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Assessment Issues</a:t>
            </a:r>
          </a:p>
          <a:p>
            <a:pPr lvl="2">
              <a:buFont typeface="Wingdings" panose="05000000000000000000" pitchFamily="2" charset="2"/>
              <a:buChar char="§"/>
            </a:pPr>
            <a:r>
              <a:rPr lang="en-GB" sz="2200" dirty="0" smtClean="0">
                <a:latin typeface="Calibri" panose="020F0502020204030204" pitchFamily="34" charset="0"/>
                <a:hlinkClick r:id="rId2"/>
              </a:rPr>
              <a:t>LondonAssessments@uwtsd.ac.uk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IT Issues</a:t>
            </a:r>
          </a:p>
          <a:p>
            <a:pPr lvl="2">
              <a:buFont typeface="Wingdings" panose="05000000000000000000" pitchFamily="2" charset="2"/>
              <a:buChar char="§"/>
            </a:pPr>
            <a:r>
              <a:rPr lang="en-GB" sz="2200" dirty="0" smtClean="0">
                <a:latin typeface="Calibri" panose="020F0502020204030204" pitchFamily="34" charset="0"/>
                <a:hlinkClick r:id="rId3"/>
              </a:rPr>
              <a:t>itsd@uwtsd.ac.uk</a:t>
            </a:r>
            <a:endParaRPr lang="en-GB" sz="2200" dirty="0" smtClean="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Office</a:t>
            </a:r>
          </a:p>
          <a:p>
            <a:pPr lvl="2">
              <a:buFont typeface="Wingdings" panose="05000000000000000000" pitchFamily="2" charset="2"/>
              <a:buChar char="§"/>
            </a:pPr>
            <a:r>
              <a:rPr lang="en-GB" sz="2200" dirty="0" smtClean="0">
                <a:latin typeface="Calibri" panose="020F0502020204030204" pitchFamily="34" charset="0"/>
                <a:hlinkClick r:id="rId4"/>
              </a:rPr>
              <a:t>aocases@uwtsd.ac.uk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smtClean="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r>
              <a:rPr lang="en-GB" sz="6600" spc="-100" dirty="0" smtClean="0">
                <a:solidFill>
                  <a:schemeClr val="tx2"/>
                </a:solidFill>
                <a:latin typeface="Calibri" panose="020F0502020204030204" pitchFamily="34" charset="0"/>
                <a:ea typeface="+mj-ea"/>
                <a:cs typeface="+mj-cs"/>
              </a:rPr>
              <a:t>?</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3304</TotalTime>
  <Words>2412</Words>
  <Application>Microsoft Office PowerPoint</Application>
  <PresentationFormat>On-screen Show (4:3)</PresentationFormat>
  <Paragraphs>233</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184</cp:revision>
  <cp:lastPrinted>2016-11-23T13:46:39Z</cp:lastPrinted>
  <dcterms:created xsi:type="dcterms:W3CDTF">2013-10-14T09:25:34Z</dcterms:created>
  <dcterms:modified xsi:type="dcterms:W3CDTF">2020-07-20T10:58:48Z</dcterms:modified>
</cp:coreProperties>
</file>