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handoutMasterIdLst>
    <p:handoutMasterId r:id="rId31"/>
  </p:handoutMasterIdLst>
  <p:sldIdLst>
    <p:sldId id="256" r:id="rId5"/>
    <p:sldId id="451" r:id="rId6"/>
    <p:sldId id="453" r:id="rId7"/>
    <p:sldId id="459" r:id="rId8"/>
    <p:sldId id="268" r:id="rId9"/>
    <p:sldId id="269" r:id="rId10"/>
    <p:sldId id="456" r:id="rId11"/>
    <p:sldId id="262" r:id="rId12"/>
    <p:sldId id="460" r:id="rId13"/>
    <p:sldId id="461" r:id="rId14"/>
    <p:sldId id="462" r:id="rId15"/>
    <p:sldId id="463" r:id="rId16"/>
    <p:sldId id="270" r:id="rId17"/>
    <p:sldId id="464" r:id="rId18"/>
    <p:sldId id="454" r:id="rId19"/>
    <p:sldId id="288" r:id="rId20"/>
    <p:sldId id="259" r:id="rId21"/>
    <p:sldId id="260" r:id="rId22"/>
    <p:sldId id="266" r:id="rId23"/>
    <p:sldId id="309" r:id="rId24"/>
    <p:sldId id="325" r:id="rId25"/>
    <p:sldId id="272" r:id="rId26"/>
    <p:sldId id="274" r:id="rId27"/>
    <p:sldId id="465" r:id="rId28"/>
    <p:sldId id="466" r:id="rId2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961" autoAdjust="0"/>
  </p:normalViewPr>
  <p:slideViewPr>
    <p:cSldViewPr>
      <p:cViewPr varScale="1">
        <p:scale>
          <a:sx n="73" d="100"/>
          <a:sy n="73" d="100"/>
        </p:scale>
        <p:origin x="1482"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17/09/2019</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535DF58F-8671-456E-AFAD-17BFC9F0FA41}" type="datetimeFigureOut">
              <a:rPr lang="en-GB" smtClean="0"/>
              <a:pPr/>
              <a:t>17/09/2019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7">
            <a:extLst>
              <a:ext uri="{FF2B5EF4-FFF2-40B4-BE49-F238E27FC236}">
                <a16:creationId xmlns:a16="http://schemas.microsoft.com/office/drawing/2014/main" id="{AA8F931E-2CE0-4E5D-B914-0545EE2A2416}"/>
              </a:ext>
            </a:extLst>
          </p:cNvPr>
          <p:cNvSpPr>
            <a:spLocks noGrp="1" noChangeArrowheads="1"/>
          </p:cNvSpPr>
          <p:nvPr>
            <p:ph type="sldNum" sz="quarter" idx="5"/>
          </p:nvPr>
        </p:nvSpPr>
        <p:spPr/>
        <p:txBody>
          <a:bodyPr/>
          <a:lstStyle>
            <a:lvl1pPr eaLnBrk="0" hangingPunct="0">
              <a:defRPr sz="2400">
                <a:solidFill>
                  <a:schemeClr val="tx1"/>
                </a:solidFill>
                <a:latin typeface="Times" panose="02020603050405020304" pitchFamily="18" charset="0"/>
                <a:ea typeface="ＭＳ Ｐゴシック" panose="020B0600070205080204" pitchFamily="34" charset="-128"/>
              </a:defRPr>
            </a:lvl1pPr>
            <a:lvl2pPr marL="729503" indent="-280578" eaLnBrk="0" hangingPunct="0">
              <a:defRPr sz="2400">
                <a:solidFill>
                  <a:schemeClr val="tx1"/>
                </a:solidFill>
                <a:latin typeface="Times" panose="02020603050405020304" pitchFamily="18" charset="0"/>
                <a:ea typeface="ＭＳ Ｐゴシック" panose="020B0600070205080204" pitchFamily="34" charset="-128"/>
              </a:defRPr>
            </a:lvl2pPr>
            <a:lvl3pPr marL="1122312" indent="-224462" eaLnBrk="0" hangingPunct="0">
              <a:defRPr sz="2400">
                <a:solidFill>
                  <a:schemeClr val="tx1"/>
                </a:solidFill>
                <a:latin typeface="Times" panose="02020603050405020304" pitchFamily="18" charset="0"/>
                <a:ea typeface="ＭＳ Ｐゴシック" panose="020B0600070205080204" pitchFamily="34" charset="-128"/>
              </a:defRPr>
            </a:lvl3pPr>
            <a:lvl4pPr marL="1571236" indent="-224462" eaLnBrk="0" hangingPunct="0">
              <a:defRPr sz="2400">
                <a:solidFill>
                  <a:schemeClr val="tx1"/>
                </a:solidFill>
                <a:latin typeface="Times" panose="02020603050405020304" pitchFamily="18" charset="0"/>
                <a:ea typeface="ＭＳ Ｐゴシック" panose="020B0600070205080204" pitchFamily="34" charset="-128"/>
              </a:defRPr>
            </a:lvl4pPr>
            <a:lvl5pPr marL="2020161" indent="-224462" eaLnBrk="0" hangingPunct="0">
              <a:defRPr sz="2400">
                <a:solidFill>
                  <a:schemeClr val="tx1"/>
                </a:solidFill>
                <a:latin typeface="Times" panose="02020603050405020304" pitchFamily="18" charset="0"/>
                <a:ea typeface="ＭＳ Ｐゴシック"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DC24BB2E-3792-4E6E-BCEB-455AA8791434}" type="slidenum">
              <a:rPr lang="en-US" altLang="en-US" sz="1200">
                <a:latin typeface="Arial" panose="020B0604020202020204" pitchFamily="34" charset="0"/>
              </a:rPr>
              <a:pPr/>
              <a:t>17</a:t>
            </a:fld>
            <a:endParaRPr lang="en-US" altLang="en-US" sz="1200">
              <a:latin typeface="Arial" panose="020B0604020202020204" pitchFamily="34" charset="0"/>
            </a:endParaRPr>
          </a:p>
        </p:txBody>
      </p:sp>
      <p:sp>
        <p:nvSpPr>
          <p:cNvPr id="30723" name="Rectangle 2">
            <a:extLst>
              <a:ext uri="{FF2B5EF4-FFF2-40B4-BE49-F238E27FC236}">
                <a16:creationId xmlns:a16="http://schemas.microsoft.com/office/drawing/2014/main" id="{88B7B865-AF6F-4E76-838B-6AA748560607}"/>
              </a:ext>
            </a:extLst>
          </p:cNvPr>
          <p:cNvSpPr>
            <a:spLocks noGrp="1" noRot="1" noChangeAspect="1" noChangeArrowheads="1" noTextEdit="1"/>
          </p:cNvSpPr>
          <p:nvPr>
            <p:ph type="sldImg"/>
          </p:nvPr>
        </p:nvSpPr>
        <p:spPr>
          <a:xfrm>
            <a:off x="896938" y="731838"/>
            <a:ext cx="4875212" cy="3657600"/>
          </a:xfrm>
          <a:ln/>
        </p:spPr>
      </p:sp>
      <p:sp>
        <p:nvSpPr>
          <p:cNvPr id="30724" name="Rectangle 3">
            <a:extLst>
              <a:ext uri="{FF2B5EF4-FFF2-40B4-BE49-F238E27FC236}">
                <a16:creationId xmlns:a16="http://schemas.microsoft.com/office/drawing/2014/main" id="{EB00D589-302B-42A0-B888-A493F4D8F3B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a:latin typeface="Arial" panose="020B0604020202020204" pitchFamily="34" charset="0"/>
              <a:ea typeface="ＭＳ Ｐゴシック"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17/09/2019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17/09/2019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17/09/2019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17/09/2019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17/09/2019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17/09/2019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17/09/2019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17/09/2019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17/09/2019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17/09/2019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17/09/2019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a:extLst>
              <a:ext uri="{FF2B5EF4-FFF2-40B4-BE49-F238E27FC236}">
                <a16:creationId xmlns:a16="http://schemas.microsoft.com/office/drawing/2014/main" id="{7BA289D0-5808-4209-B479-64BB995BABDE}"/>
              </a:ext>
            </a:extLst>
          </p:cNvPr>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7" name="Footer Placeholder 6">
            <a:extLst>
              <a:ext uri="{FF2B5EF4-FFF2-40B4-BE49-F238E27FC236}">
                <a16:creationId xmlns:a16="http://schemas.microsoft.com/office/drawing/2014/main" id="{40A93828-A442-4AA7-85D6-FF467383CACC}"/>
              </a:ext>
            </a:extLst>
          </p:cNvPr>
          <p:cNvSpPr>
            <a:spLocks noGrp="1"/>
          </p:cNvSpPr>
          <p:nvPr>
            <p:ph type="ftr" sz="quarter" idx="11"/>
          </p:nvPr>
        </p:nvSpPr>
        <p:spPr>
          <a:xfrm>
            <a:off x="3124200" y="6245225"/>
            <a:ext cx="2895600" cy="476250"/>
          </a:xfrm>
        </p:spPr>
        <p:txBody>
          <a:bodyPr/>
          <a:lstStyle>
            <a:lvl1pPr>
              <a:defRPr/>
            </a:lvl1pPr>
          </a:lstStyle>
          <a:p>
            <a:pPr>
              <a:defRPr/>
            </a:pPr>
            <a:endParaRPr lang="en-GB"/>
          </a:p>
        </p:txBody>
      </p:sp>
      <p:sp>
        <p:nvSpPr>
          <p:cNvPr id="8" name="Slide Number Placeholder 7">
            <a:extLst>
              <a:ext uri="{FF2B5EF4-FFF2-40B4-BE49-F238E27FC236}">
                <a16:creationId xmlns:a16="http://schemas.microsoft.com/office/drawing/2014/main" id="{F9C9CD04-8528-40A6-B509-E9432B2238B4}"/>
              </a:ext>
            </a:extLst>
          </p:cNvPr>
          <p:cNvSpPr>
            <a:spLocks noGrp="1"/>
          </p:cNvSpPr>
          <p:nvPr>
            <p:ph type="sldNum" sz="quarter" idx="12"/>
          </p:nvPr>
        </p:nvSpPr>
        <p:spPr>
          <a:xfrm>
            <a:off x="6553200" y="6245225"/>
            <a:ext cx="2133600" cy="476250"/>
          </a:xfrm>
        </p:spPr>
        <p:txBody>
          <a:bodyPr/>
          <a:lstStyle>
            <a:lvl1pPr>
              <a:defRPr/>
            </a:lvl1pPr>
          </a:lstStyle>
          <a:p>
            <a:fld id="{ABEB9252-76FE-457E-ACFC-F1C1A1C2B29B}" type="slidenum">
              <a:rPr lang="en-GB" altLang="en-US"/>
              <a:pPr/>
              <a:t>‹#›</a:t>
            </a:fld>
            <a:endParaRPr lang="en-GB" altLang="en-US"/>
          </a:p>
        </p:txBody>
      </p:sp>
    </p:spTree>
    <p:extLst>
      <p:ext uri="{BB962C8B-B14F-4D97-AF65-F5344CB8AC3E}">
        <p14:creationId xmlns:p14="http://schemas.microsoft.com/office/powerpoint/2010/main" val="32536691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17/09/2019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solidFill>
                  <a:schemeClr val="bg1"/>
                </a:solidFill>
              </a:rPr>
              <a:t>Theory, Methods and Practice:</a:t>
            </a:r>
            <a:br>
              <a:rPr lang="en-GB" b="1" dirty="0">
                <a:solidFill>
                  <a:schemeClr val="bg1"/>
                </a:solidFill>
              </a:rPr>
            </a:br>
            <a:r>
              <a:rPr lang="en-GB" b="1" dirty="0">
                <a:solidFill>
                  <a:schemeClr val="bg1"/>
                </a:solidFill>
              </a:rPr>
              <a:t>Critical Perspectives in Anthropology</a:t>
            </a:r>
            <a:endParaRPr lang="en-GB" sz="3600" dirty="0">
              <a:solidFill>
                <a:schemeClr val="bg1"/>
              </a:solidFill>
            </a:endParaRPr>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CE3F4-EEF9-4478-A41E-1304AF921223}"/>
              </a:ext>
            </a:extLst>
          </p:cNvPr>
          <p:cNvSpPr>
            <a:spLocks noGrp="1"/>
          </p:cNvSpPr>
          <p:nvPr>
            <p:ph type="title"/>
          </p:nvPr>
        </p:nvSpPr>
        <p:spPr/>
        <p:txBody>
          <a:bodyPr>
            <a:normAutofit fontScale="90000"/>
          </a:bodyPr>
          <a:lstStyle/>
          <a:p>
            <a:r>
              <a:rPr lang="en-GB" dirty="0"/>
              <a:t>The politics of ethnographic research </a:t>
            </a:r>
          </a:p>
        </p:txBody>
      </p:sp>
      <p:sp>
        <p:nvSpPr>
          <p:cNvPr id="3" name="Content Placeholder 2">
            <a:extLst>
              <a:ext uri="{FF2B5EF4-FFF2-40B4-BE49-F238E27FC236}">
                <a16:creationId xmlns:a16="http://schemas.microsoft.com/office/drawing/2014/main" id="{D1068D66-C2FE-4D36-968E-9399AA7008E6}"/>
              </a:ext>
            </a:extLst>
          </p:cNvPr>
          <p:cNvSpPr>
            <a:spLocks noGrp="1"/>
          </p:cNvSpPr>
          <p:nvPr>
            <p:ph idx="1"/>
          </p:nvPr>
        </p:nvSpPr>
        <p:spPr/>
        <p:txBody>
          <a:bodyPr>
            <a:normAutofit lnSpcReduction="10000"/>
          </a:bodyPr>
          <a:lstStyle/>
          <a:p>
            <a:r>
              <a:rPr lang="en-GB" b="1" dirty="0"/>
              <a:t>Reading</a:t>
            </a:r>
            <a:r>
              <a:rPr lang="en-GB" dirty="0"/>
              <a:t>:</a:t>
            </a:r>
          </a:p>
          <a:p>
            <a:r>
              <a:rPr lang="en-GB" dirty="0" err="1"/>
              <a:t>Asad</a:t>
            </a:r>
            <a:r>
              <a:rPr lang="en-GB" dirty="0"/>
              <a:t>, Talal. The Concept of Cultural Translation in British Social Anthropology. Chapter 5 in: </a:t>
            </a:r>
            <a:r>
              <a:rPr lang="en-GB" i="1" dirty="0"/>
              <a:t>Genealogies of Religion: Discipline and Reasons of Power in Christianity and Islam</a:t>
            </a:r>
            <a:r>
              <a:rPr lang="en-GB" dirty="0"/>
              <a:t> by Talal </a:t>
            </a:r>
            <a:r>
              <a:rPr lang="en-GB" dirty="0" err="1"/>
              <a:t>Asad</a:t>
            </a:r>
            <a:r>
              <a:rPr lang="en-GB" dirty="0"/>
              <a:t>. Baltimore: The John Hopkins Univ. Press, 1933, pp. 171-199.</a:t>
            </a:r>
          </a:p>
        </p:txBody>
      </p:sp>
    </p:spTree>
    <p:extLst>
      <p:ext uri="{BB962C8B-B14F-4D97-AF65-F5344CB8AC3E}">
        <p14:creationId xmlns:p14="http://schemas.microsoft.com/office/powerpoint/2010/main" val="3158646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B0996-C323-4DB0-905D-7049C427851A}"/>
              </a:ext>
            </a:extLst>
          </p:cNvPr>
          <p:cNvSpPr>
            <a:spLocks noGrp="1"/>
          </p:cNvSpPr>
          <p:nvPr>
            <p:ph type="title"/>
          </p:nvPr>
        </p:nvSpPr>
        <p:spPr/>
        <p:txBody>
          <a:bodyPr>
            <a:normAutofit fontScale="90000"/>
          </a:bodyPr>
          <a:lstStyle/>
          <a:p>
            <a:r>
              <a:rPr lang="en-GB" dirty="0"/>
              <a:t>The problem with Cultural translation </a:t>
            </a:r>
          </a:p>
        </p:txBody>
      </p:sp>
      <p:sp>
        <p:nvSpPr>
          <p:cNvPr id="3" name="Content Placeholder 2">
            <a:extLst>
              <a:ext uri="{FF2B5EF4-FFF2-40B4-BE49-F238E27FC236}">
                <a16:creationId xmlns:a16="http://schemas.microsoft.com/office/drawing/2014/main" id="{9487E740-ABB9-4014-A4B8-3080156600C4}"/>
              </a:ext>
            </a:extLst>
          </p:cNvPr>
          <p:cNvSpPr>
            <a:spLocks noGrp="1"/>
          </p:cNvSpPr>
          <p:nvPr>
            <p:ph idx="1"/>
          </p:nvPr>
        </p:nvSpPr>
        <p:spPr/>
        <p:txBody>
          <a:bodyPr/>
          <a:lstStyle/>
          <a:p>
            <a:pPr>
              <a:lnSpc>
                <a:spcPct val="90000"/>
              </a:lnSpc>
            </a:pPr>
            <a:r>
              <a:rPr lang="en-GB" altLang="en-US" dirty="0" err="1">
                <a:ea typeface="ＭＳ Ｐゴシック" panose="020B0600070205080204" pitchFamily="34" charset="-128"/>
              </a:rPr>
              <a:t>Asad</a:t>
            </a:r>
            <a:r>
              <a:rPr lang="en-GB" altLang="en-US" dirty="0">
                <a:ea typeface="ＭＳ Ｐゴシック" panose="020B0600070205080204" pitchFamily="34" charset="-128"/>
              </a:rPr>
              <a:t> argues that it is not possible to value anthropological research without looking at the power relationship between the parts involved. </a:t>
            </a:r>
          </a:p>
          <a:p>
            <a:pPr>
              <a:lnSpc>
                <a:spcPct val="90000"/>
              </a:lnSpc>
            </a:pPr>
            <a:r>
              <a:rPr lang="en-GB" altLang="en-US" dirty="0">
                <a:ea typeface="ＭＳ Ｐゴシック" panose="020B0600070205080204" pitchFamily="34" charset="-128"/>
              </a:rPr>
              <a:t>-&gt; a critical view on the British Social Anthropology</a:t>
            </a:r>
          </a:p>
          <a:p>
            <a:pPr>
              <a:lnSpc>
                <a:spcPct val="90000"/>
              </a:lnSpc>
            </a:pPr>
            <a:endParaRPr lang="en-GB" altLang="en-US" sz="2400" dirty="0">
              <a:ea typeface="ＭＳ Ｐゴシック" panose="020B0600070205080204" pitchFamily="34" charset="-128"/>
            </a:endParaRPr>
          </a:p>
        </p:txBody>
      </p:sp>
    </p:spTree>
    <p:extLst>
      <p:ext uri="{BB962C8B-B14F-4D97-AF65-F5344CB8AC3E}">
        <p14:creationId xmlns:p14="http://schemas.microsoft.com/office/powerpoint/2010/main" val="17670295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8E31B-9412-4F58-A1D3-907BF5BCB4E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90B0317-9B4D-48BD-BFB8-FE3439B9B2CC}"/>
              </a:ext>
            </a:extLst>
          </p:cNvPr>
          <p:cNvSpPr>
            <a:spLocks noGrp="1"/>
          </p:cNvSpPr>
          <p:nvPr>
            <p:ph idx="1"/>
          </p:nvPr>
        </p:nvSpPr>
        <p:spPr/>
        <p:txBody>
          <a:bodyPr>
            <a:normAutofit fontScale="92500" lnSpcReduction="20000"/>
          </a:bodyPr>
          <a:lstStyle/>
          <a:p>
            <a:r>
              <a:rPr lang="en-GB" dirty="0"/>
              <a:t>Godfrey Lienhardt’s paper ‘Modes of Thought’ (1954) shows the thinking behind the notion of translation within the early British Social Anthropology </a:t>
            </a:r>
          </a:p>
          <a:p>
            <a:r>
              <a:rPr lang="en-GB" dirty="0"/>
              <a:t>“The problem of describing to others how members of a remote tribe think then begins to appear largely as one of translation, of making the coherence primitive thought has in the languages it really lives in, as clear as possible in our own.” (p. 97)</a:t>
            </a:r>
          </a:p>
        </p:txBody>
      </p:sp>
    </p:spTree>
    <p:extLst>
      <p:ext uri="{BB962C8B-B14F-4D97-AF65-F5344CB8AC3E}">
        <p14:creationId xmlns:p14="http://schemas.microsoft.com/office/powerpoint/2010/main" val="30751362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AFDFB-AC0B-4DAD-90DC-A53DFDE00B95}"/>
              </a:ext>
            </a:extLst>
          </p:cNvPr>
          <p:cNvSpPr>
            <a:spLocks noGrp="1"/>
          </p:cNvSpPr>
          <p:nvPr>
            <p:ph type="title"/>
          </p:nvPr>
        </p:nvSpPr>
        <p:spPr/>
        <p:txBody>
          <a:bodyPr/>
          <a:lstStyle/>
          <a:p>
            <a:r>
              <a:rPr lang="en-GB" dirty="0"/>
              <a:t>Godfrey Lienhardt </a:t>
            </a:r>
          </a:p>
        </p:txBody>
      </p:sp>
      <p:sp>
        <p:nvSpPr>
          <p:cNvPr id="11266" name="Rectangle 3">
            <a:extLst>
              <a:ext uri="{FF2B5EF4-FFF2-40B4-BE49-F238E27FC236}">
                <a16:creationId xmlns:a16="http://schemas.microsoft.com/office/drawing/2014/main" id="{F4BDC12C-C135-4BA7-BF18-3BED3B15BF56}"/>
              </a:ext>
            </a:extLst>
          </p:cNvPr>
          <p:cNvSpPr>
            <a:spLocks noGrp="1" noChangeArrowheads="1"/>
          </p:cNvSpPr>
          <p:nvPr>
            <p:ph idx="1"/>
          </p:nvPr>
        </p:nvSpPr>
        <p:spPr/>
        <p:txBody>
          <a:bodyPr>
            <a:normAutofit lnSpcReduction="10000"/>
          </a:bodyPr>
          <a:lstStyle/>
          <a:p>
            <a:pPr eaLnBrk="1" hangingPunct="1">
              <a:lnSpc>
                <a:spcPct val="90000"/>
              </a:lnSpc>
            </a:pPr>
            <a:r>
              <a:rPr lang="en-GB" altLang="en-US" sz="2400" dirty="0">
                <a:ea typeface="ＭＳ Ｐゴシック" panose="020B0600070205080204" pitchFamily="34" charset="-128"/>
              </a:rPr>
              <a:t>“When we live with savages and speak their language, learning to represent their experience to ourselves in their way, we come as near to thinking like them as we can without ceasing to be ourselves. Eventually, we try to represent their conceptions systematically in the logical constructs we have been brought up to use; and we hope, at best, thus to reconcile what can be expressed in their language, with what can be expressed in ours. We mediate between their habits of thought, which we have acquired with them, and those of our own society; in that we are exploring, but the further potentialities of our thought and language” (Lienhardt 1954, pp. 96-97).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441FFC3F-6DED-4C03-990A-8616B1EF5249}"/>
              </a:ext>
            </a:extLst>
          </p:cNvPr>
          <p:cNvSpPr>
            <a:spLocks noGrp="1" noChangeArrowheads="1"/>
          </p:cNvSpPr>
          <p:nvPr>
            <p:ph type="title"/>
          </p:nvPr>
        </p:nvSpPr>
        <p:spPr/>
        <p:txBody>
          <a:bodyPr/>
          <a:lstStyle/>
          <a:p>
            <a:pPr eaLnBrk="1" hangingPunct="1"/>
            <a:r>
              <a:rPr lang="en-GB" altLang="en-US" dirty="0">
                <a:ea typeface="ＭＳ Ｐゴシック" panose="020B0600070205080204" pitchFamily="34" charset="-128"/>
              </a:rPr>
              <a:t>Ernest Gellner (1970)</a:t>
            </a:r>
          </a:p>
        </p:txBody>
      </p:sp>
      <p:sp>
        <p:nvSpPr>
          <p:cNvPr id="12291" name="Rectangle 3">
            <a:extLst>
              <a:ext uri="{FF2B5EF4-FFF2-40B4-BE49-F238E27FC236}">
                <a16:creationId xmlns:a16="http://schemas.microsoft.com/office/drawing/2014/main" id="{5CD0DFE0-A1E8-45CB-B7EB-39E0C17215A8}"/>
              </a:ext>
            </a:extLst>
          </p:cNvPr>
          <p:cNvSpPr>
            <a:spLocks noGrp="1" noChangeArrowheads="1"/>
          </p:cNvSpPr>
          <p:nvPr>
            <p:ph type="body" idx="1"/>
          </p:nvPr>
        </p:nvSpPr>
        <p:spPr/>
        <p:txBody>
          <a:bodyPr/>
          <a:lstStyle/>
          <a:p>
            <a:pPr eaLnBrk="1" hangingPunct="1">
              <a:lnSpc>
                <a:spcPct val="90000"/>
              </a:lnSpc>
            </a:pPr>
            <a:r>
              <a:rPr lang="en-GB" altLang="en-US" dirty="0">
                <a:ea typeface="ＭＳ Ｐゴシック" panose="020B0600070205080204" pitchFamily="34" charset="-128"/>
              </a:rPr>
              <a:t>Gellner criticizes in his article ‘Concepts and Society’ (1970) the way in which in particular functionalist anthropologists deal with the problem of interpretation and translating the discourse of alien societies into academic debates. </a:t>
            </a:r>
          </a:p>
          <a:p>
            <a:pPr eaLnBrk="1" hangingPunct="1">
              <a:lnSpc>
                <a:spcPct val="90000"/>
              </a:lnSpc>
            </a:pPr>
            <a:r>
              <a:rPr lang="en-GB" altLang="en-US" dirty="0">
                <a:ea typeface="ＭＳ Ｐゴシック" panose="020B0600070205080204" pitchFamily="34" charset="-128"/>
              </a:rPr>
              <a:t>-&gt; display of ‘excessive charity’</a:t>
            </a:r>
          </a:p>
          <a:p>
            <a:pPr eaLnBrk="1" hangingPunct="1">
              <a:lnSpc>
                <a:spcPct val="90000"/>
              </a:lnSpc>
            </a:pPr>
            <a:endParaRPr lang="en-GB" altLang="en-US" sz="2400" dirty="0">
              <a:ea typeface="ＭＳ Ｐゴシック" panose="020B0600070205080204" pitchFamily="34" charset="-128"/>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C663C-1F27-4315-8E4C-675681EB584C}"/>
              </a:ext>
            </a:extLst>
          </p:cNvPr>
          <p:cNvSpPr>
            <a:spLocks noGrp="1"/>
          </p:cNvSpPr>
          <p:nvPr>
            <p:ph type="title"/>
          </p:nvPr>
        </p:nvSpPr>
        <p:spPr/>
        <p:txBody>
          <a:bodyPr/>
          <a:lstStyle/>
          <a:p>
            <a:r>
              <a:rPr lang="en-GB" dirty="0"/>
              <a:t>Gellner’s basic argument is …</a:t>
            </a:r>
          </a:p>
        </p:txBody>
      </p:sp>
      <p:sp>
        <p:nvSpPr>
          <p:cNvPr id="3" name="Content Placeholder 2">
            <a:extLst>
              <a:ext uri="{FF2B5EF4-FFF2-40B4-BE49-F238E27FC236}">
                <a16:creationId xmlns:a16="http://schemas.microsoft.com/office/drawing/2014/main" id="{209CC99D-57E8-4346-A1D1-9F0F57D83694}"/>
              </a:ext>
            </a:extLst>
          </p:cNvPr>
          <p:cNvSpPr>
            <a:spLocks noGrp="1"/>
          </p:cNvSpPr>
          <p:nvPr>
            <p:ph idx="1"/>
          </p:nvPr>
        </p:nvSpPr>
        <p:spPr/>
        <p:txBody>
          <a:bodyPr>
            <a:normAutofit fontScale="92500" lnSpcReduction="20000"/>
          </a:bodyPr>
          <a:lstStyle/>
          <a:p>
            <a:r>
              <a:rPr lang="en-GB" altLang="en-US" dirty="0">
                <a:ea typeface="ＭＳ Ｐゴシック" panose="020B0600070205080204" pitchFamily="34" charset="-128"/>
              </a:rPr>
              <a:t>“that (a) contemporary anthropologists insist on interpreting exotic concepts and beliefs within a social context, but that (b) in doing so they ensure that apparently absurd or incoherent assertions are always given an acceptable meaning, and that (c) while the contextual method of interpretation is in principle valid, the ‘excessive charity’ that usually goes with it is not” (summarized by </a:t>
            </a:r>
            <a:r>
              <a:rPr lang="en-GB" altLang="en-US" dirty="0" err="1">
                <a:ea typeface="ＭＳ Ｐゴシック" panose="020B0600070205080204" pitchFamily="34" charset="-128"/>
              </a:rPr>
              <a:t>Asad</a:t>
            </a:r>
            <a:r>
              <a:rPr lang="en-GB" altLang="en-US" dirty="0">
                <a:ea typeface="ＭＳ Ｐゴシック" panose="020B0600070205080204" pitchFamily="34" charset="-128"/>
              </a:rPr>
              <a:t>, p. 173).</a:t>
            </a:r>
            <a:endParaRPr lang="en-GB" dirty="0"/>
          </a:p>
        </p:txBody>
      </p:sp>
    </p:spTree>
    <p:extLst>
      <p:ext uri="{BB962C8B-B14F-4D97-AF65-F5344CB8AC3E}">
        <p14:creationId xmlns:p14="http://schemas.microsoft.com/office/powerpoint/2010/main" val="15367899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8049E473-B78B-489F-BBFB-A5B793001964}"/>
              </a:ext>
            </a:extLst>
          </p:cNvPr>
          <p:cNvSpPr>
            <a:spLocks noGrp="1" noChangeArrowheads="1"/>
          </p:cNvSpPr>
          <p:nvPr>
            <p:ph type="title"/>
          </p:nvPr>
        </p:nvSpPr>
        <p:spPr/>
        <p:txBody>
          <a:bodyPr/>
          <a:lstStyle/>
          <a:p>
            <a:pPr eaLnBrk="1" hangingPunct="1"/>
            <a:r>
              <a:rPr lang="en-GB" altLang="en-US">
                <a:ea typeface="ＭＳ Ｐゴシック" panose="020B0600070205080204" pitchFamily="34" charset="-128"/>
              </a:rPr>
              <a:t>Gellner’s approach</a:t>
            </a:r>
          </a:p>
        </p:txBody>
      </p:sp>
      <p:sp>
        <p:nvSpPr>
          <p:cNvPr id="13315" name="Rectangle 3">
            <a:extLst>
              <a:ext uri="{FF2B5EF4-FFF2-40B4-BE49-F238E27FC236}">
                <a16:creationId xmlns:a16="http://schemas.microsoft.com/office/drawing/2014/main" id="{89E928F5-694F-4275-9534-218680077531}"/>
              </a:ext>
            </a:extLst>
          </p:cNvPr>
          <p:cNvSpPr>
            <a:spLocks noGrp="1" noChangeArrowheads="1"/>
          </p:cNvSpPr>
          <p:nvPr>
            <p:ph type="body" idx="1"/>
          </p:nvPr>
        </p:nvSpPr>
        <p:spPr/>
        <p:txBody>
          <a:bodyPr/>
          <a:lstStyle/>
          <a:p>
            <a:pPr eaLnBrk="1" hangingPunct="1"/>
            <a:r>
              <a:rPr lang="en-GB" altLang="en-US">
                <a:ea typeface="ＭＳ Ｐゴシック" panose="020B0600070205080204" pitchFamily="34" charset="-128"/>
              </a:rPr>
              <a:t>Important to distinguish between defending and explaining alien concepts </a:t>
            </a:r>
          </a:p>
          <a:p>
            <a:pPr eaLnBrk="1" hangingPunct="1"/>
            <a:r>
              <a:rPr lang="en-GB" altLang="en-US">
                <a:ea typeface="ＭＳ Ｐゴシック" panose="020B0600070205080204" pitchFamily="34" charset="-128"/>
              </a:rPr>
              <a:t>He insists that the researcher should evaluate every practice because every concept carries a value connotation, either Good or Bad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E438-AFE2-4DFF-A993-DECAF3A6E7C6}"/>
              </a:ext>
            </a:extLst>
          </p:cNvPr>
          <p:cNvSpPr>
            <a:spLocks noGrp="1"/>
          </p:cNvSpPr>
          <p:nvPr>
            <p:ph type="title"/>
          </p:nvPr>
        </p:nvSpPr>
        <p:spPr/>
        <p:txBody>
          <a:bodyPr/>
          <a:lstStyle/>
          <a:p>
            <a:r>
              <a:rPr lang="en-GB" dirty="0"/>
              <a:t>In Gellner’s words:</a:t>
            </a:r>
          </a:p>
        </p:txBody>
      </p:sp>
      <p:sp>
        <p:nvSpPr>
          <p:cNvPr id="3" name="Content Placeholder 2">
            <a:extLst>
              <a:ext uri="{FF2B5EF4-FFF2-40B4-BE49-F238E27FC236}">
                <a16:creationId xmlns:a16="http://schemas.microsoft.com/office/drawing/2014/main" id="{C6FCB957-B825-4B64-A04B-5C5015887206}"/>
              </a:ext>
            </a:extLst>
          </p:cNvPr>
          <p:cNvSpPr>
            <a:spLocks noGrp="1"/>
          </p:cNvSpPr>
          <p:nvPr>
            <p:ph idx="1"/>
          </p:nvPr>
        </p:nvSpPr>
        <p:spPr/>
        <p:txBody>
          <a:bodyPr>
            <a:normAutofit lnSpcReduction="10000"/>
          </a:bodyPr>
          <a:lstStyle/>
          <a:p>
            <a:r>
              <a:rPr lang="en-GB" dirty="0"/>
              <a:t>“The situation, facing a social anthropologist who wishes to interpret a concept, assertation or doctrine in an alien culture, is basically simple. He is, say, faced with an assertion S in the local language. He has at his disposal the large or infinite set of possible sentences in his own language… “(next slide)</a:t>
            </a:r>
          </a:p>
        </p:txBody>
      </p:sp>
    </p:spTree>
    <p:extLst>
      <p:ext uri="{BB962C8B-B14F-4D97-AF65-F5344CB8AC3E}">
        <p14:creationId xmlns:p14="http://schemas.microsoft.com/office/powerpoint/2010/main" val="932953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24125-2941-425F-BE63-D88F502F18A2}"/>
              </a:ext>
            </a:extLst>
          </p:cNvPr>
          <p:cNvSpPr>
            <a:spLocks noGrp="1"/>
          </p:cNvSpPr>
          <p:nvPr>
            <p:ph type="title"/>
          </p:nvPr>
        </p:nvSpPr>
        <p:spPr/>
        <p:txBody>
          <a:bodyPr/>
          <a:lstStyle/>
          <a:p>
            <a:r>
              <a:rPr lang="en-GB" dirty="0"/>
              <a:t>(continue)</a:t>
            </a:r>
          </a:p>
        </p:txBody>
      </p:sp>
      <p:sp>
        <p:nvSpPr>
          <p:cNvPr id="3" name="Content Placeholder 2">
            <a:extLst>
              <a:ext uri="{FF2B5EF4-FFF2-40B4-BE49-F238E27FC236}">
                <a16:creationId xmlns:a16="http://schemas.microsoft.com/office/drawing/2014/main" id="{29CE0A94-1881-4F88-A105-3BEFFE6749A0}"/>
              </a:ext>
            </a:extLst>
          </p:cNvPr>
          <p:cNvSpPr>
            <a:spLocks noGrp="1"/>
          </p:cNvSpPr>
          <p:nvPr>
            <p:ph idx="1"/>
          </p:nvPr>
        </p:nvSpPr>
        <p:spPr/>
        <p:txBody>
          <a:bodyPr>
            <a:normAutofit fontScale="85000" lnSpcReduction="10000"/>
          </a:bodyPr>
          <a:lstStyle/>
          <a:p>
            <a:r>
              <a:rPr lang="en-GB" dirty="0"/>
              <a:t>“He may not be wholly happy about the situation, but he cannot avoid it. There is no third language which could mediate between the native language and his own, in which equivalences could be stated and which would avoid the pitfalls arising from the fact that his own language gas its own way of handling the world, which may not be those of the native language studied, and which consequently are liable to distort that which is being translated. …</a:t>
            </a:r>
          </a:p>
        </p:txBody>
      </p:sp>
    </p:spTree>
    <p:extLst>
      <p:ext uri="{BB962C8B-B14F-4D97-AF65-F5344CB8AC3E}">
        <p14:creationId xmlns:p14="http://schemas.microsoft.com/office/powerpoint/2010/main" val="28578992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A4F55-C5A1-49D3-A7E6-FCF32D790BA0}"/>
              </a:ext>
            </a:extLst>
          </p:cNvPr>
          <p:cNvSpPr>
            <a:spLocks noGrp="1"/>
          </p:cNvSpPr>
          <p:nvPr>
            <p:ph type="title"/>
          </p:nvPr>
        </p:nvSpPr>
        <p:spPr/>
        <p:txBody>
          <a:bodyPr/>
          <a:lstStyle/>
          <a:p>
            <a:r>
              <a:rPr lang="en-GB" dirty="0"/>
              <a:t>(continue)</a:t>
            </a:r>
          </a:p>
        </p:txBody>
      </p:sp>
      <p:sp>
        <p:nvSpPr>
          <p:cNvPr id="3" name="Content Placeholder 2">
            <a:extLst>
              <a:ext uri="{FF2B5EF4-FFF2-40B4-BE49-F238E27FC236}">
                <a16:creationId xmlns:a16="http://schemas.microsoft.com/office/drawing/2014/main" id="{98B441C6-3407-44C6-90E1-42809D737EC7}"/>
              </a:ext>
            </a:extLst>
          </p:cNvPr>
          <p:cNvSpPr>
            <a:spLocks noGrp="1"/>
          </p:cNvSpPr>
          <p:nvPr>
            <p:ph idx="1"/>
          </p:nvPr>
        </p:nvSpPr>
        <p:spPr/>
        <p:txBody>
          <a:bodyPr/>
          <a:lstStyle/>
          <a:p>
            <a:r>
              <a:rPr lang="en-GB" dirty="0"/>
              <a:t>“… Naively, people sometimes think that </a:t>
            </a:r>
            <a:r>
              <a:rPr lang="en-GB" i="1" dirty="0"/>
              <a:t>reality</a:t>
            </a:r>
            <a:r>
              <a:rPr lang="en-GB" dirty="0"/>
              <a:t> itself could be this kind of mediator and ‘third language’. … For a variety of powerful reasons, this is of course no good.” (Gellner 1970, p. 24-25)</a:t>
            </a:r>
          </a:p>
        </p:txBody>
      </p:sp>
    </p:spTree>
    <p:extLst>
      <p:ext uri="{BB962C8B-B14F-4D97-AF65-F5344CB8AC3E}">
        <p14:creationId xmlns:p14="http://schemas.microsoft.com/office/powerpoint/2010/main" val="35030424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7D5E1-50CE-4D0E-BC79-3D74E494C74A}"/>
              </a:ext>
            </a:extLst>
          </p:cNvPr>
          <p:cNvSpPr>
            <a:spLocks noGrp="1"/>
          </p:cNvSpPr>
          <p:nvPr>
            <p:ph type="title"/>
          </p:nvPr>
        </p:nvSpPr>
        <p:spPr/>
        <p:txBody>
          <a:bodyPr/>
          <a:lstStyle/>
          <a:p>
            <a:r>
              <a:rPr lang="en-GB" dirty="0"/>
              <a:t>Value linked to language  </a:t>
            </a:r>
          </a:p>
        </p:txBody>
      </p:sp>
      <p:sp>
        <p:nvSpPr>
          <p:cNvPr id="3" name="Content Placeholder 2">
            <a:extLst>
              <a:ext uri="{FF2B5EF4-FFF2-40B4-BE49-F238E27FC236}">
                <a16:creationId xmlns:a16="http://schemas.microsoft.com/office/drawing/2014/main" id="{4494FEFC-CF07-4511-813C-F05AC5929D5A}"/>
              </a:ext>
            </a:extLst>
          </p:cNvPr>
          <p:cNvSpPr>
            <a:spLocks noGrp="1"/>
          </p:cNvSpPr>
          <p:nvPr>
            <p:ph idx="1"/>
          </p:nvPr>
        </p:nvSpPr>
        <p:spPr/>
        <p:txBody>
          <a:bodyPr>
            <a:normAutofit fontScale="92500" lnSpcReduction="20000"/>
          </a:bodyPr>
          <a:lstStyle/>
          <a:p>
            <a:r>
              <a:rPr lang="en-GB" dirty="0"/>
              <a:t>Gellner argues that we cannot (should not) avoid that when translating something, the English sentence carries a value connotation </a:t>
            </a:r>
          </a:p>
          <a:p>
            <a:pPr lvl="1"/>
            <a:r>
              <a:rPr lang="en-GB" dirty="0"/>
              <a:t>“I do not say ‘true’ or ‘false’, for this only arises with regard to some types of assertion. Which regard to others, other dichotomies, such as ‘meaningful’ and ‘absurd’ or ‘sensible’ or ‘silly’ might apply. I deliberately use the ‘Food’ and ‘Bad’ so as to cover all such possible polar alternatives, whichever might best apply to the equivalent of S.” (p. 27)</a:t>
            </a:r>
          </a:p>
        </p:txBody>
      </p:sp>
    </p:spTree>
    <p:extLst>
      <p:ext uri="{BB962C8B-B14F-4D97-AF65-F5344CB8AC3E}">
        <p14:creationId xmlns:p14="http://schemas.microsoft.com/office/powerpoint/2010/main" val="25144816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95A81D06-7923-4C7B-A647-DAD37E6E25FD}"/>
              </a:ext>
            </a:extLst>
          </p:cNvPr>
          <p:cNvSpPr>
            <a:spLocks noGrp="1" noChangeArrowheads="1"/>
          </p:cNvSpPr>
          <p:nvPr>
            <p:ph type="title"/>
          </p:nvPr>
        </p:nvSpPr>
        <p:spPr/>
        <p:txBody>
          <a:bodyPr/>
          <a:lstStyle/>
          <a:p>
            <a:pPr eaLnBrk="1" hangingPunct="1"/>
            <a:r>
              <a:rPr lang="en-GB" altLang="en-US" dirty="0">
                <a:ea typeface="ＭＳ Ｐゴシック" panose="020B0600070205080204" pitchFamily="34" charset="-128"/>
              </a:rPr>
              <a:t>But according to </a:t>
            </a:r>
            <a:r>
              <a:rPr lang="en-GB" altLang="en-US" dirty="0" err="1">
                <a:ea typeface="ＭＳ Ｐゴシック" panose="020B0600070205080204" pitchFamily="34" charset="-128"/>
              </a:rPr>
              <a:t>Asad</a:t>
            </a:r>
            <a:r>
              <a:rPr lang="en-GB" altLang="en-US" dirty="0">
                <a:ea typeface="ＭＳ Ｐゴシック" panose="020B0600070205080204" pitchFamily="34" charset="-128"/>
              </a:rPr>
              <a:t>..</a:t>
            </a:r>
          </a:p>
        </p:txBody>
      </p:sp>
      <p:sp>
        <p:nvSpPr>
          <p:cNvPr id="14339" name="Rectangle 3">
            <a:extLst>
              <a:ext uri="{FF2B5EF4-FFF2-40B4-BE49-F238E27FC236}">
                <a16:creationId xmlns:a16="http://schemas.microsoft.com/office/drawing/2014/main" id="{60DB258D-9B03-46A1-86C7-1D0F7DC34388}"/>
              </a:ext>
            </a:extLst>
          </p:cNvPr>
          <p:cNvSpPr>
            <a:spLocks noGrp="1" noChangeArrowheads="1"/>
          </p:cNvSpPr>
          <p:nvPr>
            <p:ph type="body" idx="1"/>
          </p:nvPr>
        </p:nvSpPr>
        <p:spPr/>
        <p:txBody>
          <a:bodyPr>
            <a:normAutofit/>
          </a:bodyPr>
          <a:lstStyle/>
          <a:p>
            <a:pPr eaLnBrk="1" hangingPunct="1"/>
            <a:r>
              <a:rPr lang="en-GB" altLang="en-US" dirty="0">
                <a:ea typeface="ＭＳ Ｐゴシック" panose="020B0600070205080204" pitchFamily="34" charset="-128"/>
              </a:rPr>
              <a:t>Gellner forgets the inequality in the power of languages (“unequal languages”, p. 189)</a:t>
            </a:r>
          </a:p>
          <a:p>
            <a:pPr eaLnBrk="1" hangingPunct="1"/>
            <a:r>
              <a:rPr lang="en-GB" altLang="en-US" dirty="0">
                <a:ea typeface="ＭＳ Ｐゴシック" panose="020B0600070205080204" pitchFamily="34" charset="-128"/>
              </a:rPr>
              <a:t>-&gt; the ‘translator’ has to face the problem of determining the relevant kind of context in each case</a:t>
            </a:r>
          </a:p>
          <a:p>
            <a:pPr eaLnBrk="1" hangingPunct="1"/>
            <a:endParaRPr lang="en-GB" altLang="en-US" dirty="0">
              <a:ea typeface="ＭＳ Ｐゴシック" panose="020B0600070205080204" pitchFamily="34" charset="-128"/>
            </a:endParaRPr>
          </a:p>
          <a:p>
            <a:pPr eaLnBrk="1" hangingPunct="1"/>
            <a:endParaRPr lang="en-GB" altLang="en-US" dirty="0">
              <a:ea typeface="ＭＳ Ｐゴシック" panose="020B0600070205080204" pitchFamily="34" charset="-128"/>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B8309-9B41-413F-AAC8-49AA18A0EC1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EAC86A0-325E-416D-BAC4-9EA246970EA0}"/>
              </a:ext>
            </a:extLst>
          </p:cNvPr>
          <p:cNvSpPr>
            <a:spLocks noGrp="1"/>
          </p:cNvSpPr>
          <p:nvPr>
            <p:ph idx="1"/>
          </p:nvPr>
        </p:nvSpPr>
        <p:spPr/>
        <p:txBody>
          <a:bodyPr>
            <a:normAutofit lnSpcReduction="10000"/>
          </a:bodyPr>
          <a:lstStyle/>
          <a:p>
            <a:r>
              <a:rPr lang="en-GB" altLang="en-US" dirty="0">
                <a:ea typeface="ＭＳ Ｐゴシック" panose="020B0600070205080204" pitchFamily="34" charset="-128"/>
              </a:rPr>
              <a:t>-&gt; “translation may require not a mechanical reproduction of the original but a harmonization with its </a:t>
            </a:r>
            <a:r>
              <a:rPr lang="en-GB" altLang="en-US" i="1" dirty="0" err="1">
                <a:ea typeface="ＭＳ Ｐゴシック" panose="020B0600070205080204" pitchFamily="34" charset="-128"/>
              </a:rPr>
              <a:t>intentio</a:t>
            </a:r>
            <a:r>
              <a:rPr lang="en-GB" altLang="en-US" dirty="0">
                <a:ea typeface="ＭＳ Ｐゴシック" panose="020B0600070205080204" pitchFamily="34" charset="-128"/>
              </a:rPr>
              <a:t>” (</a:t>
            </a:r>
            <a:r>
              <a:rPr lang="en-GB" altLang="en-US" dirty="0" err="1">
                <a:ea typeface="ＭＳ Ｐゴシック" panose="020B0600070205080204" pitchFamily="34" charset="-128"/>
              </a:rPr>
              <a:t>Asad</a:t>
            </a:r>
            <a:r>
              <a:rPr lang="en-GB" altLang="en-US" dirty="0">
                <a:ea typeface="ＭＳ Ｐゴシック" panose="020B0600070205080204" pitchFamily="34" charset="-128"/>
              </a:rPr>
              <a:t>, p. 193, with reference to Walter Benjamin) </a:t>
            </a:r>
          </a:p>
          <a:p>
            <a:r>
              <a:rPr lang="en-GB" altLang="en-US" dirty="0">
                <a:ea typeface="ＭＳ Ｐゴシック" panose="020B0600070205080204" pitchFamily="34" charset="-128"/>
              </a:rPr>
              <a:t>-&gt; “translating an alien form of life, another culture, is not always best done through the representational discourse of ethnography” </a:t>
            </a:r>
          </a:p>
          <a:p>
            <a:endParaRPr lang="en-GB" dirty="0"/>
          </a:p>
        </p:txBody>
      </p:sp>
    </p:spTree>
    <p:extLst>
      <p:ext uri="{BB962C8B-B14F-4D97-AF65-F5344CB8AC3E}">
        <p14:creationId xmlns:p14="http://schemas.microsoft.com/office/powerpoint/2010/main" val="34928735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D56A4-C438-41A1-A77C-0A487B5B3AD9}"/>
              </a:ext>
            </a:extLst>
          </p:cNvPr>
          <p:cNvSpPr>
            <a:spLocks noGrp="1"/>
          </p:cNvSpPr>
          <p:nvPr>
            <p:ph type="title"/>
          </p:nvPr>
        </p:nvSpPr>
        <p:spPr/>
        <p:txBody>
          <a:bodyPr/>
          <a:lstStyle/>
          <a:p>
            <a:r>
              <a:rPr lang="en-GB" dirty="0"/>
              <a:t>Core argument of </a:t>
            </a:r>
            <a:r>
              <a:rPr lang="en-GB" dirty="0" err="1"/>
              <a:t>Asad</a:t>
            </a:r>
            <a:r>
              <a:rPr lang="en-GB" dirty="0"/>
              <a:t> </a:t>
            </a:r>
          </a:p>
        </p:txBody>
      </p:sp>
      <p:sp>
        <p:nvSpPr>
          <p:cNvPr id="3" name="Content Placeholder 2">
            <a:extLst>
              <a:ext uri="{FF2B5EF4-FFF2-40B4-BE49-F238E27FC236}">
                <a16:creationId xmlns:a16="http://schemas.microsoft.com/office/drawing/2014/main" id="{1D6B8949-FE15-4F26-AE68-EF50525D2C91}"/>
              </a:ext>
            </a:extLst>
          </p:cNvPr>
          <p:cNvSpPr>
            <a:spLocks noGrp="1"/>
          </p:cNvSpPr>
          <p:nvPr>
            <p:ph idx="1"/>
          </p:nvPr>
        </p:nvSpPr>
        <p:spPr/>
        <p:txBody>
          <a:bodyPr>
            <a:normAutofit lnSpcReduction="10000"/>
          </a:bodyPr>
          <a:lstStyle/>
          <a:p>
            <a:r>
              <a:rPr lang="en-GB" altLang="en-US" dirty="0">
                <a:ea typeface="ＭＳ Ｐゴシック" panose="020B0600070205080204" pitchFamily="34" charset="-128"/>
              </a:rPr>
              <a:t> “Cultural translation must accommodate itself to a different language, not only in the sense of English as opposed to Dinka, or English opposed to </a:t>
            </a:r>
            <a:r>
              <a:rPr lang="en-GB" altLang="en-US" dirty="0" err="1">
                <a:ea typeface="ＭＳ Ｐゴシック" panose="020B0600070205080204" pitchFamily="34" charset="-128"/>
              </a:rPr>
              <a:t>Kabbashi</a:t>
            </a:r>
            <a:r>
              <a:rPr lang="en-GB" altLang="en-US" dirty="0">
                <a:ea typeface="ＭＳ Ｐゴシック" panose="020B0600070205080204" pitchFamily="34" charset="-128"/>
              </a:rPr>
              <a:t> Arabic, but also in the sense of a British, middle-class, academic game as opposed to the modes of life of the nomadic, tribal Sudan.” (p. 193)</a:t>
            </a:r>
            <a:endParaRPr lang="en-GB" dirty="0"/>
          </a:p>
        </p:txBody>
      </p:sp>
    </p:spTree>
    <p:extLst>
      <p:ext uri="{BB962C8B-B14F-4D97-AF65-F5344CB8AC3E}">
        <p14:creationId xmlns:p14="http://schemas.microsoft.com/office/powerpoint/2010/main" val="1248636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1">
            <a:extLst>
              <a:ext uri="{FF2B5EF4-FFF2-40B4-BE49-F238E27FC236}">
                <a16:creationId xmlns:a16="http://schemas.microsoft.com/office/drawing/2014/main" id="{1FF0A7CA-37BC-4E94-8BB6-F71FDF6C54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10619" y="1848445"/>
            <a:ext cx="3527227" cy="2642072"/>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9459" name="Rectangle 2">
            <a:extLst>
              <a:ext uri="{FF2B5EF4-FFF2-40B4-BE49-F238E27FC236}">
                <a16:creationId xmlns:a16="http://schemas.microsoft.com/office/drawing/2014/main" id="{831D43C4-4242-4155-A889-63133ACF2F06}"/>
              </a:ext>
            </a:extLst>
          </p:cNvPr>
          <p:cNvSpPr>
            <a:spLocks noGrp="1" noChangeArrowheads="1"/>
          </p:cNvSpPr>
          <p:nvPr>
            <p:ph type="title"/>
          </p:nvPr>
        </p:nvSpPr>
        <p:spPr/>
        <p:txBody>
          <a:bodyPr>
            <a:normAutofit fontScale="90000"/>
          </a:bodyPr>
          <a:lstStyle/>
          <a:p>
            <a:r>
              <a:rPr lang="en-GB" sz="3600" dirty="0"/>
              <a:t>Example of </a:t>
            </a:r>
            <a:r>
              <a:rPr lang="en-US" altLang="en-US" sz="3375" dirty="0"/>
              <a:t>E. E. Evans-Pritchard (1902-1973)</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C3D84BEA-5718-468A-9514-226E43AFE9B9}"/>
              </a:ext>
            </a:extLst>
          </p:cNvPr>
          <p:cNvSpPr>
            <a:spLocks noGrp="1" noChangeArrowheads="1"/>
          </p:cNvSpPr>
          <p:nvPr>
            <p:ph type="title"/>
          </p:nvPr>
        </p:nvSpPr>
        <p:spPr/>
        <p:txBody>
          <a:bodyPr>
            <a:normAutofit fontScale="90000"/>
          </a:bodyPr>
          <a:lstStyle/>
          <a:p>
            <a:pPr eaLnBrk="1" hangingPunct="1"/>
            <a:r>
              <a:rPr lang="en-GB" altLang="en-US" sz="4000" i="1">
                <a:ea typeface="ＭＳ Ｐゴシック" panose="020B0600070205080204" pitchFamily="34" charset="-128"/>
              </a:rPr>
              <a:t>Witchcraft, Magic and Oracles among the Azande</a:t>
            </a:r>
            <a:r>
              <a:rPr lang="en-GB" altLang="en-US" sz="4000">
                <a:ea typeface="ＭＳ Ｐゴシック" panose="020B0600070205080204" pitchFamily="34" charset="-128"/>
              </a:rPr>
              <a:t> (1937)</a:t>
            </a:r>
            <a:endParaRPr lang="en-US" altLang="en-US" sz="4000">
              <a:ea typeface="ＭＳ Ｐゴシック" panose="020B0600070205080204" pitchFamily="34" charset="-128"/>
            </a:endParaRPr>
          </a:p>
        </p:txBody>
      </p:sp>
      <p:sp>
        <p:nvSpPr>
          <p:cNvPr id="6147" name="Rectangle 3">
            <a:extLst>
              <a:ext uri="{FF2B5EF4-FFF2-40B4-BE49-F238E27FC236}">
                <a16:creationId xmlns:a16="http://schemas.microsoft.com/office/drawing/2014/main" id="{3168CDBE-4194-42B5-B9BE-5374AA3E4C80}"/>
              </a:ext>
            </a:extLst>
          </p:cNvPr>
          <p:cNvSpPr>
            <a:spLocks noGrp="1" noChangeArrowheads="1"/>
          </p:cNvSpPr>
          <p:nvPr>
            <p:ph type="body" sz="half" idx="1"/>
          </p:nvPr>
        </p:nvSpPr>
        <p:spPr>
          <a:xfrm>
            <a:off x="457200" y="2060575"/>
            <a:ext cx="8139113" cy="4065588"/>
          </a:xfrm>
        </p:spPr>
        <p:txBody>
          <a:bodyPr/>
          <a:lstStyle/>
          <a:p>
            <a:pPr eaLnBrk="1" hangingPunct="1"/>
            <a:r>
              <a:rPr lang="en-GB" altLang="en-US" sz="2800">
                <a:ea typeface="ＭＳ Ｐゴシック" panose="020B0600070205080204" pitchFamily="34" charset="-128"/>
              </a:rPr>
              <a:t>Key debate in anthropology was, according to Evans-Pritchard, the question of translation:</a:t>
            </a:r>
          </a:p>
          <a:p>
            <a:pPr eaLnBrk="1" hangingPunct="1"/>
            <a:r>
              <a:rPr lang="en-GB" altLang="en-US" sz="2800">
                <a:ea typeface="ＭＳ Ｐゴシック" panose="020B0600070205080204" pitchFamily="34" charset="-128"/>
              </a:rPr>
              <a:t>the problem of entering the mental world of an unfamiliar culture, and the problem of making that world understandable to others, to members of the own culture </a:t>
            </a:r>
          </a:p>
          <a:p>
            <a:pPr eaLnBrk="1" hangingPunct="1"/>
            <a:endParaRPr lang="en-GB" altLang="en-US" sz="2800">
              <a:ea typeface="ＭＳ Ｐゴシック" panose="020B0600070205080204" pitchFamily="34" charset="-128"/>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2C1C498-53AF-4FE6-B3EC-B3FB78D5ECE0}"/>
              </a:ext>
            </a:extLst>
          </p:cNvPr>
          <p:cNvSpPr>
            <a:spLocks noGrp="1" noChangeArrowheads="1"/>
          </p:cNvSpPr>
          <p:nvPr>
            <p:ph type="title"/>
          </p:nvPr>
        </p:nvSpPr>
        <p:spPr/>
        <p:txBody>
          <a:bodyPr/>
          <a:lstStyle/>
          <a:p>
            <a:pPr eaLnBrk="1" hangingPunct="1"/>
            <a:r>
              <a:rPr lang="en-GB" altLang="en-US">
                <a:ea typeface="ＭＳ Ｐゴシック" panose="020B0600070205080204" pitchFamily="34" charset="-128"/>
              </a:rPr>
              <a:t>Explaining the Other 	</a:t>
            </a:r>
          </a:p>
        </p:txBody>
      </p:sp>
      <p:sp>
        <p:nvSpPr>
          <p:cNvPr id="7171" name="Rectangle 3">
            <a:extLst>
              <a:ext uri="{FF2B5EF4-FFF2-40B4-BE49-F238E27FC236}">
                <a16:creationId xmlns:a16="http://schemas.microsoft.com/office/drawing/2014/main" id="{589A8040-F6A2-455C-A35E-56891B27D759}"/>
              </a:ext>
            </a:extLst>
          </p:cNvPr>
          <p:cNvSpPr>
            <a:spLocks noGrp="1" noChangeArrowheads="1"/>
          </p:cNvSpPr>
          <p:nvPr>
            <p:ph type="body" idx="1"/>
          </p:nvPr>
        </p:nvSpPr>
        <p:spPr/>
        <p:txBody>
          <a:bodyPr/>
          <a:lstStyle/>
          <a:p>
            <a:pPr eaLnBrk="1" hangingPunct="1"/>
            <a:r>
              <a:rPr lang="en-GB" altLang="en-US">
                <a:ea typeface="ＭＳ Ｐゴシック" panose="020B0600070205080204" pitchFamily="34" charset="-128"/>
              </a:rPr>
              <a:t>believers and non-believers approach religion in different ways:</a:t>
            </a:r>
          </a:p>
          <a:p>
            <a:pPr lvl="1" eaLnBrk="1" hangingPunct="1"/>
            <a:r>
              <a:rPr lang="en-GB" altLang="en-US">
                <a:ea typeface="ＭＳ Ｐゴシック" panose="020B0600070205080204" pitchFamily="34" charset="-128"/>
              </a:rPr>
              <a:t>Non-believers tend to look for sociological, psychological, existential or biological theories which explain religion</a:t>
            </a:r>
          </a:p>
          <a:p>
            <a:pPr lvl="1" eaLnBrk="1" hangingPunct="1"/>
            <a:r>
              <a:rPr lang="en-GB" altLang="en-US">
                <a:ea typeface="ＭＳ Ｐゴシック" panose="020B0600070205080204" pitchFamily="34" charset="-128"/>
              </a:rPr>
              <a:t>Believers tend to explain religion in terms of how people conceive their reality and relate to it </a:t>
            </a:r>
          </a:p>
          <a:p>
            <a:pPr lvl="1" eaLnBrk="1" hangingPunct="1">
              <a:buFontTx/>
              <a:buNone/>
            </a:pPr>
            <a:endParaRPr lang="en-GB" altLang="en-US">
              <a:ea typeface="ＭＳ Ｐゴシック" panose="020B0600070205080204" pitchFamily="34" charset="-128"/>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2552809B-C907-44CD-AA20-A7CDDAE79758}"/>
              </a:ext>
            </a:extLst>
          </p:cNvPr>
          <p:cNvSpPr>
            <a:spLocks noGrp="1" noChangeArrowheads="1"/>
          </p:cNvSpPr>
          <p:nvPr>
            <p:ph type="title"/>
          </p:nvPr>
        </p:nvSpPr>
        <p:spPr/>
        <p:txBody>
          <a:bodyPr/>
          <a:lstStyle/>
          <a:p>
            <a:pPr eaLnBrk="1" hangingPunct="1"/>
            <a:r>
              <a:rPr lang="en-GB" altLang="en-US" sz="4000">
                <a:ea typeface="ＭＳ Ｐゴシック" panose="020B0600070205080204" pitchFamily="34" charset="-128"/>
              </a:rPr>
              <a:t>Evans-Pritchard and Witchcraft</a:t>
            </a:r>
          </a:p>
        </p:txBody>
      </p:sp>
      <p:sp>
        <p:nvSpPr>
          <p:cNvPr id="8195" name="Rectangle 3">
            <a:extLst>
              <a:ext uri="{FF2B5EF4-FFF2-40B4-BE49-F238E27FC236}">
                <a16:creationId xmlns:a16="http://schemas.microsoft.com/office/drawing/2014/main" id="{B66C110D-B0F5-4246-9EC8-BCD19C8878BD}"/>
              </a:ext>
            </a:extLst>
          </p:cNvPr>
          <p:cNvSpPr>
            <a:spLocks noGrp="1" noChangeArrowheads="1"/>
          </p:cNvSpPr>
          <p:nvPr>
            <p:ph type="body" idx="1"/>
          </p:nvPr>
        </p:nvSpPr>
        <p:spPr/>
        <p:txBody>
          <a:bodyPr/>
          <a:lstStyle/>
          <a:p>
            <a:pPr eaLnBrk="1" hangingPunct="1"/>
            <a:r>
              <a:rPr lang="en-GB" altLang="en-US">
                <a:ea typeface="ＭＳ Ｐゴシック" panose="020B0600070205080204" pitchFamily="34" charset="-128"/>
              </a:rPr>
              <a:t>To explain the internal logic of the Azande way of thinking</a:t>
            </a:r>
          </a:p>
          <a:p>
            <a:pPr eaLnBrk="1" hangingPunct="1"/>
            <a:r>
              <a:rPr lang="en-GB" altLang="en-US">
                <a:ea typeface="ＭＳ Ｐゴシック" panose="020B0600070205080204" pitchFamily="34" charset="-128"/>
              </a:rPr>
              <a:t>witchcraft explanation supplies a missing link in case of misfortunes </a:t>
            </a:r>
          </a:p>
          <a:p>
            <a:pPr lvl="1" eaLnBrk="1" hangingPunct="1"/>
            <a:r>
              <a:rPr lang="en-GB" altLang="en-US">
                <a:ea typeface="ＭＳ Ｐゴシック" panose="020B0600070205080204" pitchFamily="34" charset="-128"/>
              </a:rPr>
              <a:t>For Evans-Pritchard the Azande’s witchcraft explanation is therefore rational according to their way of reasoning. </a:t>
            </a:r>
          </a:p>
          <a:p>
            <a:pPr eaLnBrk="1" hangingPunct="1"/>
            <a:endParaRPr lang="en-GB" altLang="en-US">
              <a:ea typeface="ＭＳ Ｐゴシック" panose="020B0600070205080204" pitchFamily="34" charset="-128"/>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40963" name="Rectangle 2">
            <a:extLst>
              <a:ext uri="{FF2B5EF4-FFF2-40B4-BE49-F238E27FC236}">
                <a16:creationId xmlns:a16="http://schemas.microsoft.com/office/drawing/2014/main" id="{06A8F742-22FA-4AC0-8A67-518FB578A54B}"/>
              </a:ext>
            </a:extLst>
          </p:cNvPr>
          <p:cNvSpPr>
            <a:spLocks noGrp="1" noChangeArrowheads="1"/>
          </p:cNvSpPr>
          <p:nvPr>
            <p:ph type="title"/>
          </p:nvPr>
        </p:nvSpPr>
        <p:spPr>
          <a:xfrm>
            <a:off x="457200" y="274638"/>
            <a:ext cx="8229600" cy="1143000"/>
          </a:xfrm>
          <a:prstGeom prst="rect">
            <a:avLst/>
          </a:prstGeom>
        </p:spPr>
        <p:txBody>
          <a:bodyPr anchor="ctr">
            <a:normAutofit/>
          </a:bodyPr>
          <a:lstStyle/>
          <a:p>
            <a:pPr eaLnBrk="1" hangingPunct="1"/>
            <a:r>
              <a:rPr lang="en-US" altLang="en-US" dirty="0" err="1"/>
              <a:t>Azande</a:t>
            </a:r>
            <a:endParaRPr lang="en-US" altLang="en-US" dirty="0"/>
          </a:p>
        </p:txBody>
      </p:sp>
      <p:pic>
        <p:nvPicPr>
          <p:cNvPr id="40962" name="Picture 1">
            <a:extLst>
              <a:ext uri="{FF2B5EF4-FFF2-40B4-BE49-F238E27FC236}">
                <a16:creationId xmlns:a16="http://schemas.microsoft.com/office/drawing/2014/main" id="{0F92CEBC-07CE-48C9-A96D-1AA883AE7E7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200" y="2006418"/>
            <a:ext cx="4038600" cy="3176606"/>
          </a:xfrm>
          <a:prstGeom prst="rect">
            <a:avLst/>
          </a:prstGeom>
          <a:solidFill>
            <a:srgbClr val="FFFFFF"/>
          </a:solidFill>
          <a:ln w="25400">
            <a:solidFill>
              <a:schemeClr val="tx1"/>
            </a:solidFill>
            <a:miter lim="800000"/>
            <a:headEnd/>
            <a:tailEnd/>
          </a:ln>
          <a:extLst/>
        </p:spPr>
      </p:pic>
      <p:sp>
        <p:nvSpPr>
          <p:cNvPr id="72" name="Text Placeholder 3">
            <a:extLst>
              <a:ext uri="{FF2B5EF4-FFF2-40B4-BE49-F238E27FC236}">
                <a16:creationId xmlns:a16="http://schemas.microsoft.com/office/drawing/2014/main" id="{D5676F88-16DE-4189-A959-7F75E8DC8F67}"/>
              </a:ext>
            </a:extLst>
          </p:cNvPr>
          <p:cNvSpPr>
            <a:spLocks noGrp="1"/>
          </p:cNvSpPr>
          <p:nvPr>
            <p:ph sz="half" idx="2"/>
          </p:nvPr>
        </p:nvSpPr>
        <p:spPr>
          <a:xfrm>
            <a:off x="4648200" y="1600201"/>
            <a:ext cx="4038600" cy="3989040"/>
          </a:xfrm>
          <a:prstGeom prst="rect">
            <a:avLst/>
          </a:prstGeom>
        </p:spPr>
        <p:txBody>
          <a:bodyPr>
            <a:normAutofit/>
          </a:bodyPr>
          <a:lstStyle/>
          <a:p>
            <a:pPr>
              <a:lnSpc>
                <a:spcPct val="90000"/>
              </a:lnSpc>
            </a:pPr>
            <a:r>
              <a:rPr lang="en-US" altLang="en-US" sz="2200" dirty="0"/>
              <a:t>‘The concept of witchcraft...provides them with a natural philosophy by which the relations between men and unfortunate events are explained and a ready and stereotyped means of reacting to such events. Witchcraft beliefs also embrace a system of values which regulate human conduct.’</a:t>
            </a:r>
          </a:p>
          <a:p>
            <a:pPr>
              <a:lnSpc>
                <a:spcPct val="90000"/>
              </a:lnSpc>
            </a:pPr>
            <a:endParaRPr lang="en-US" sz="22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1">
            <a:extLst>
              <a:ext uri="{FF2B5EF4-FFF2-40B4-BE49-F238E27FC236}">
                <a16:creationId xmlns:a16="http://schemas.microsoft.com/office/drawing/2014/main" id="{2899C774-0762-4DDE-8BA4-4FDA3D24D545}"/>
              </a:ext>
            </a:extLst>
          </p:cNvPr>
          <p:cNvSpPr>
            <a:spLocks noGrp="1" noChangeArrowheads="1"/>
          </p:cNvSpPr>
          <p:nvPr>
            <p:ph type="title"/>
          </p:nvPr>
        </p:nvSpPr>
        <p:spPr/>
        <p:txBody>
          <a:bodyPr/>
          <a:lstStyle/>
          <a:p>
            <a:pPr eaLnBrk="1" hangingPunct="1"/>
            <a:endParaRPr lang="en-US" altLang="en-US"/>
          </a:p>
        </p:txBody>
      </p:sp>
      <p:sp>
        <p:nvSpPr>
          <p:cNvPr id="56323" name="Rectangle 2">
            <a:extLst>
              <a:ext uri="{FF2B5EF4-FFF2-40B4-BE49-F238E27FC236}">
                <a16:creationId xmlns:a16="http://schemas.microsoft.com/office/drawing/2014/main" id="{0AFBCF35-2FFE-424F-AF22-2759EB47E808}"/>
              </a:ext>
            </a:extLst>
          </p:cNvPr>
          <p:cNvSpPr>
            <a:spLocks noGrp="1" noChangeArrowheads="1"/>
          </p:cNvSpPr>
          <p:nvPr>
            <p:ph type="body" idx="1"/>
          </p:nvPr>
        </p:nvSpPr>
        <p:spPr/>
        <p:txBody>
          <a:bodyPr/>
          <a:lstStyle/>
          <a:p>
            <a:pPr marL="625056"/>
            <a:r>
              <a:rPr lang="en-US" altLang="en-US"/>
              <a:t>‘they reason excellently in the idiom of their beliefs, but they cannot reason outside, or against, their beliefs because they have no other medium in which to express their thoughts.’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0182E2F8-4346-42D3-91AC-84D48D443193}"/>
              </a:ext>
            </a:extLst>
          </p:cNvPr>
          <p:cNvSpPr>
            <a:spLocks noGrp="1" noChangeArrowheads="1"/>
          </p:cNvSpPr>
          <p:nvPr>
            <p:ph type="title"/>
          </p:nvPr>
        </p:nvSpPr>
        <p:spPr/>
        <p:txBody>
          <a:bodyPr>
            <a:normAutofit fontScale="90000"/>
          </a:bodyPr>
          <a:lstStyle/>
          <a:p>
            <a:pPr eaLnBrk="1" hangingPunct="1"/>
            <a:r>
              <a:rPr lang="en-GB" altLang="en-US" sz="4000" dirty="0">
                <a:ea typeface="ＭＳ Ｐゴシック" panose="020B0600070205080204" pitchFamily="34" charset="-128"/>
              </a:rPr>
              <a:t>Evans-Pritchard’s fieldwork among the </a:t>
            </a:r>
            <a:r>
              <a:rPr lang="en-GB" altLang="en-US" sz="4000" dirty="0" err="1">
                <a:ea typeface="ＭＳ Ｐゴシック" panose="020B0600070205080204" pitchFamily="34" charset="-128"/>
              </a:rPr>
              <a:t>Azande</a:t>
            </a:r>
            <a:endParaRPr lang="en-GB" altLang="en-US" sz="4000" dirty="0">
              <a:ea typeface="ＭＳ Ｐゴシック" panose="020B0600070205080204" pitchFamily="34" charset="-128"/>
            </a:endParaRPr>
          </a:p>
        </p:txBody>
      </p:sp>
      <p:sp>
        <p:nvSpPr>
          <p:cNvPr id="16387" name="Rectangle 3">
            <a:extLst>
              <a:ext uri="{FF2B5EF4-FFF2-40B4-BE49-F238E27FC236}">
                <a16:creationId xmlns:a16="http://schemas.microsoft.com/office/drawing/2014/main" id="{8F006F5E-7C13-4FAC-971C-17515844F3C9}"/>
              </a:ext>
            </a:extLst>
          </p:cNvPr>
          <p:cNvSpPr>
            <a:spLocks noGrp="1" noChangeArrowheads="1"/>
          </p:cNvSpPr>
          <p:nvPr>
            <p:ph type="body" idx="1"/>
          </p:nvPr>
        </p:nvSpPr>
        <p:spPr>
          <a:xfrm>
            <a:off x="685800" y="1700213"/>
            <a:ext cx="7772400" cy="4395787"/>
          </a:xfrm>
        </p:spPr>
        <p:txBody>
          <a:bodyPr/>
          <a:lstStyle/>
          <a:p>
            <a:pPr eaLnBrk="1" hangingPunct="1"/>
            <a:r>
              <a:rPr lang="en-GB" altLang="en-US" sz="2800">
                <a:ea typeface="ＭＳ Ｐゴシック" panose="020B0600070205080204" pitchFamily="34" charset="-128"/>
              </a:rPr>
              <a:t>between 1926 and 1929 in the area of the Azande (now, the Republics Sudan, Central Africa and Zaire), mainly in Sudan, which in this time was part of Anglo Egypt (Egypt under British rule)</a:t>
            </a:r>
          </a:p>
          <a:p>
            <a:pPr eaLnBrk="1" hangingPunct="1"/>
            <a:r>
              <a:rPr lang="en-GB" altLang="en-US" sz="2800">
                <a:ea typeface="ＭＳ Ｐゴシック" panose="020B0600070205080204" pitchFamily="34" charset="-128"/>
              </a:rPr>
              <a:t>nearly 20 months (divided in three journeys), sponsored mainly by the Sudan government plus the Royal Society and the Rockefeller Memorial Fund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09E7119C-523D-4BDA-916B-54D56FF210B5}"/>
              </a:ext>
            </a:extLst>
          </p:cNvPr>
          <p:cNvSpPr>
            <a:spLocks noGrp="1" noChangeArrowheads="1"/>
          </p:cNvSpPr>
          <p:nvPr>
            <p:ph type="title"/>
          </p:nvPr>
        </p:nvSpPr>
        <p:spPr/>
        <p:txBody>
          <a:bodyPr/>
          <a:lstStyle/>
          <a:p>
            <a:pPr eaLnBrk="1" hangingPunct="1"/>
            <a:r>
              <a:rPr lang="en-GB" altLang="en-US" dirty="0">
                <a:ea typeface="ＭＳ Ｐゴシック" panose="020B0600070205080204" pitchFamily="34" charset="-128"/>
              </a:rPr>
              <a:t>Fieldwork </a:t>
            </a:r>
          </a:p>
        </p:txBody>
      </p:sp>
      <p:sp>
        <p:nvSpPr>
          <p:cNvPr id="17411" name="Rectangle 3">
            <a:extLst>
              <a:ext uri="{FF2B5EF4-FFF2-40B4-BE49-F238E27FC236}">
                <a16:creationId xmlns:a16="http://schemas.microsoft.com/office/drawing/2014/main" id="{2501B426-9FA0-4B69-A80B-9559731865A7}"/>
              </a:ext>
            </a:extLst>
          </p:cNvPr>
          <p:cNvSpPr>
            <a:spLocks noGrp="1" noChangeArrowheads="1"/>
          </p:cNvSpPr>
          <p:nvPr>
            <p:ph type="body" idx="1"/>
          </p:nvPr>
        </p:nvSpPr>
        <p:spPr>
          <a:xfrm>
            <a:off x="685800" y="1628775"/>
            <a:ext cx="7772400" cy="4032250"/>
          </a:xfrm>
        </p:spPr>
        <p:txBody>
          <a:bodyPr/>
          <a:lstStyle/>
          <a:p>
            <a:pPr eaLnBrk="1" hangingPunct="1">
              <a:lnSpc>
                <a:spcPct val="90000"/>
              </a:lnSpc>
            </a:pPr>
            <a:r>
              <a:rPr lang="en-GB" altLang="en-US" sz="2800">
                <a:ea typeface="ＭＳ Ｐゴシック" panose="020B0600070205080204" pitchFamily="34" charset="-128"/>
              </a:rPr>
              <a:t>mainly two servants and two paid informants plus several Azande going in and out his house </a:t>
            </a:r>
          </a:p>
          <a:p>
            <a:pPr lvl="1" eaLnBrk="1" hangingPunct="1">
              <a:lnSpc>
                <a:spcPct val="90000"/>
              </a:lnSpc>
            </a:pPr>
            <a:r>
              <a:rPr lang="en-GB" altLang="en-US" sz="2400">
                <a:ea typeface="ＭＳ Ｐゴシック" panose="020B0600070205080204" pitchFamily="34" charset="-128"/>
              </a:rPr>
              <a:t>-&gt; his information came from interviews and by informal communications (in Azande) with people he met</a:t>
            </a:r>
          </a:p>
          <a:p>
            <a:pPr eaLnBrk="1" hangingPunct="1">
              <a:lnSpc>
                <a:spcPct val="90000"/>
              </a:lnSpc>
            </a:pPr>
            <a:r>
              <a:rPr lang="en-GB" altLang="en-US" sz="2800">
                <a:ea typeface="ＭＳ Ｐゴシック" panose="020B0600070205080204" pitchFamily="34" charset="-128"/>
              </a:rPr>
              <a:t>Problem: some topics could not be discussed in public </a:t>
            </a:r>
          </a:p>
          <a:p>
            <a:pPr eaLnBrk="1" hangingPunct="1">
              <a:lnSpc>
                <a:spcPct val="90000"/>
              </a:lnSpc>
            </a:pPr>
            <a:r>
              <a:rPr lang="en-GB" altLang="en-US" sz="2800">
                <a:ea typeface="ＭＳ Ｐゴシック" panose="020B0600070205080204" pitchFamily="34" charset="-128"/>
              </a:rPr>
              <a:t>Solution: he hired a young man to go through the process to become a shaman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98F06-2CA4-429D-B2CB-28542E83EBA7}"/>
              </a:ext>
            </a:extLst>
          </p:cNvPr>
          <p:cNvSpPr>
            <a:spLocks noGrp="1"/>
          </p:cNvSpPr>
          <p:nvPr>
            <p:ph type="title"/>
          </p:nvPr>
        </p:nvSpPr>
        <p:spPr/>
        <p:txBody>
          <a:bodyPr/>
          <a:lstStyle/>
          <a:p>
            <a:r>
              <a:rPr lang="en-GB" dirty="0"/>
              <a:t>Back to </a:t>
            </a:r>
            <a:r>
              <a:rPr lang="en-GB" dirty="0" err="1"/>
              <a:t>Asad</a:t>
            </a:r>
            <a:endParaRPr lang="en-GB" dirty="0"/>
          </a:p>
        </p:txBody>
      </p:sp>
      <p:sp>
        <p:nvSpPr>
          <p:cNvPr id="3" name="Content Placeholder 2">
            <a:extLst>
              <a:ext uri="{FF2B5EF4-FFF2-40B4-BE49-F238E27FC236}">
                <a16:creationId xmlns:a16="http://schemas.microsoft.com/office/drawing/2014/main" id="{E093C31A-6104-4441-9BE8-00213F130CF4}"/>
              </a:ext>
            </a:extLst>
          </p:cNvPr>
          <p:cNvSpPr>
            <a:spLocks noGrp="1"/>
          </p:cNvSpPr>
          <p:nvPr>
            <p:ph idx="1"/>
          </p:nvPr>
        </p:nvSpPr>
        <p:spPr/>
        <p:txBody>
          <a:bodyPr>
            <a:normAutofit/>
          </a:bodyPr>
          <a:lstStyle/>
          <a:p>
            <a:r>
              <a:rPr lang="en-GB" dirty="0"/>
              <a:t>“The anthropologist … comes to the society he wants to read; he sees himself as learner, not as a guide, and he withdraws from the society when he has adequate information to inscribe its culture. … the society is never subject to the anthropologist’s authority.” (p. 197)</a:t>
            </a:r>
          </a:p>
        </p:txBody>
      </p:sp>
    </p:spTree>
    <p:extLst>
      <p:ext uri="{BB962C8B-B14F-4D97-AF65-F5344CB8AC3E}">
        <p14:creationId xmlns:p14="http://schemas.microsoft.com/office/powerpoint/2010/main" val="11757980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BB4E0-9621-4F9F-B7BD-FC415FE25FAA}"/>
              </a:ext>
            </a:extLst>
          </p:cNvPr>
          <p:cNvSpPr>
            <a:spLocks noGrp="1"/>
          </p:cNvSpPr>
          <p:nvPr>
            <p:ph type="title"/>
          </p:nvPr>
        </p:nvSpPr>
        <p:spPr/>
        <p:txBody>
          <a:bodyPr/>
          <a:lstStyle/>
          <a:p>
            <a:r>
              <a:rPr lang="en-GB"/>
              <a:t>The Power </a:t>
            </a:r>
            <a:r>
              <a:rPr lang="en-GB" dirty="0"/>
              <a:t>of Ethnography </a:t>
            </a:r>
          </a:p>
        </p:txBody>
      </p:sp>
      <p:sp>
        <p:nvSpPr>
          <p:cNvPr id="3" name="Content Placeholder 2">
            <a:extLst>
              <a:ext uri="{FF2B5EF4-FFF2-40B4-BE49-F238E27FC236}">
                <a16:creationId xmlns:a16="http://schemas.microsoft.com/office/drawing/2014/main" id="{A41A037A-6882-4AC7-8EEC-C6941155AE28}"/>
              </a:ext>
            </a:extLst>
          </p:cNvPr>
          <p:cNvSpPr>
            <a:spLocks noGrp="1"/>
          </p:cNvSpPr>
          <p:nvPr>
            <p:ph idx="1"/>
          </p:nvPr>
        </p:nvSpPr>
        <p:spPr/>
        <p:txBody>
          <a:bodyPr>
            <a:normAutofit fontScale="92500" lnSpcReduction="10000"/>
          </a:bodyPr>
          <a:lstStyle/>
          <a:p>
            <a:r>
              <a:rPr lang="en-GB" dirty="0"/>
              <a:t>“… (a) the ethnographer’s translation/representation of a particular culture is inevitably a textual construct, that (b) as representation it cannot normally be contested by the people to whom it is attributed, and that (c) as a ‘scientific text’ it eventually becomes a privileged element in the potential store of historical memory for the nonliterate society concerned”. (p. 197) </a:t>
            </a:r>
          </a:p>
        </p:txBody>
      </p:sp>
    </p:spTree>
    <p:extLst>
      <p:ext uri="{BB962C8B-B14F-4D97-AF65-F5344CB8AC3E}">
        <p14:creationId xmlns:p14="http://schemas.microsoft.com/office/powerpoint/2010/main" val="420422546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303dbf9b-b85b-46a0-94f1-894078c07ecd"/>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722</TotalTime>
  <Words>1467</Words>
  <Application>Microsoft Office PowerPoint</Application>
  <PresentationFormat>On-screen Show (4:3)</PresentationFormat>
  <Paragraphs>65</Paragraphs>
  <Slides>25</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ＭＳ Ｐゴシック</vt:lpstr>
      <vt:lpstr>Arial</vt:lpstr>
      <vt:lpstr>Calibri</vt:lpstr>
      <vt:lpstr>Myriad Pro</vt:lpstr>
      <vt:lpstr>20140311PresentationUWTSDTemplate</vt:lpstr>
      <vt:lpstr>Theory, Methods and Practice: Critical Perspectives in Anthropology</vt:lpstr>
      <vt:lpstr>The politics of ethnographic research </vt:lpstr>
      <vt:lpstr>The problem with Cultural translation </vt:lpstr>
      <vt:lpstr>PowerPoint Presentation</vt:lpstr>
      <vt:lpstr>Godfrey Lienhardt </vt:lpstr>
      <vt:lpstr>Ernest Gellner (1970)</vt:lpstr>
      <vt:lpstr>Gellner’s basic argument is …</vt:lpstr>
      <vt:lpstr>Gellner’s approach</vt:lpstr>
      <vt:lpstr>In Gellner’s words:</vt:lpstr>
      <vt:lpstr>(continue)</vt:lpstr>
      <vt:lpstr>(continue)</vt:lpstr>
      <vt:lpstr>Value linked to language  </vt:lpstr>
      <vt:lpstr>But according to Asad..</vt:lpstr>
      <vt:lpstr>PowerPoint Presentation</vt:lpstr>
      <vt:lpstr>Core argument of Asad </vt:lpstr>
      <vt:lpstr>Example of E. E. Evans-Pritchard (1902-1973)</vt:lpstr>
      <vt:lpstr>Witchcraft, Magic and Oracles among the Azande (1937)</vt:lpstr>
      <vt:lpstr>Explaining the Other  </vt:lpstr>
      <vt:lpstr>Evans-Pritchard and Witchcraft</vt:lpstr>
      <vt:lpstr>Azande</vt:lpstr>
      <vt:lpstr>PowerPoint Presentation</vt:lpstr>
      <vt:lpstr>Evans-Pritchard’s fieldwork among the Azande</vt:lpstr>
      <vt:lpstr>Fieldwork </vt:lpstr>
      <vt:lpstr>Back to Asad</vt:lpstr>
      <vt:lpstr>The Power of Ethnography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103</cp:revision>
  <cp:lastPrinted>2019-09-17T12:09:36Z</cp:lastPrinted>
  <dcterms:created xsi:type="dcterms:W3CDTF">2015-04-14T15:21:28Z</dcterms:created>
  <dcterms:modified xsi:type="dcterms:W3CDTF">2019-09-17T12:12:45Z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