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2" d="100"/>
          <a:sy n="82" d="100"/>
        </p:scale>
        <p:origin x="691"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4/23/2026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4/23/2026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486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b3344df6-2f7c-54fe-8206-2023b47dec40.png"/>
          <p:cNvPicPr>
            <a:picLocks noChangeAspect="1"/>
          </p:cNvPicPr>
          <p:nvPr/>
        </p:nvPicPr>
        <p:blipFill>
          <a:blip r:embed="rId2"/>
          <a:stretch>
            <a:fillRect/>
          </a:stretch>
        </p:blipFill>
        <p:spPr>
          <a:xfrm>
            <a:off x="502920" y="868680"/>
            <a:ext cx="2408956" cy="1097280"/>
          </a:xfrm>
          <a:prstGeom prst="rect">
            <a:avLst/>
          </a:prstGeom>
        </p:spPr>
      </p:pic>
      <p:sp>
        <p:nvSpPr>
          <p:cNvPr id="4" name="TextBox 3"/>
          <p:cNvSpPr txBox="1"/>
          <p:nvPr/>
        </p:nvSpPr>
        <p:spPr>
          <a:xfrm>
            <a:off x="3341996" y="840715"/>
            <a:ext cx="7590409" cy="523220"/>
          </a:xfrm>
          <a:prstGeom prst="rect">
            <a:avLst/>
          </a:prstGeom>
          <a:noFill/>
        </p:spPr>
        <p:txBody>
          <a:bodyPr wrap="square">
            <a:spAutoFit/>
          </a:bodyPr>
          <a:lstStyle/>
          <a:p>
            <a:r>
              <a:rPr sz="2800" b="1" dirty="0">
                <a:solidFill>
                  <a:srgbClr val="16365C"/>
                </a:solidFill>
                <a:latin typeface="Algerian" panose="04020705040A02060702" pitchFamily="82" charset="0"/>
                <a:cs typeface="Times New Roman" panose="02020603050405020304" pitchFamily="18" charset="0"/>
              </a:rPr>
              <a:t>University of Wales Trinity Saint David</a:t>
            </a:r>
          </a:p>
        </p:txBody>
      </p:sp>
      <p:sp>
        <p:nvSpPr>
          <p:cNvPr id="5" name="TextBox 4"/>
          <p:cNvSpPr txBox="1"/>
          <p:nvPr/>
        </p:nvSpPr>
        <p:spPr>
          <a:xfrm>
            <a:off x="724193" y="2002801"/>
            <a:ext cx="5430915" cy="892552"/>
          </a:xfrm>
          <a:prstGeom prst="rect">
            <a:avLst/>
          </a:prstGeom>
          <a:noFill/>
        </p:spPr>
        <p:txBody>
          <a:bodyPr wrap="square">
            <a:spAutoFit/>
          </a:bodyPr>
          <a:lstStyle/>
          <a:p>
            <a:pPr algn="l"/>
            <a:r>
              <a:rPr sz="2600" b="1" dirty="0">
                <a:solidFill>
                  <a:srgbClr val="222222"/>
                </a:solidFill>
                <a:latin typeface="Times New Roman" panose="02020603050405020304" pitchFamily="18" charset="0"/>
                <a:cs typeface="Times New Roman" panose="02020603050405020304" pitchFamily="18" charset="0"/>
              </a:rPr>
              <a:t>Advanced Cybersecurity
Security Assessment Presentation</a:t>
            </a:r>
          </a:p>
        </p:txBody>
      </p:sp>
      <p:sp>
        <p:nvSpPr>
          <p:cNvPr id="6" name="Rounded Rectangle 5"/>
          <p:cNvSpPr/>
          <p:nvPr/>
        </p:nvSpPr>
        <p:spPr>
          <a:xfrm>
            <a:off x="502920" y="3133818"/>
            <a:ext cx="5172569" cy="2286000"/>
          </a:xfrm>
          <a:prstGeom prst="roundRect">
            <a:avLst/>
          </a:prstGeom>
          <a:solidFill>
            <a:srgbClr val="F5F7FA"/>
          </a:solidFill>
          <a:ln>
            <a:solidFill>
              <a:srgbClr val="16365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spcAft>
                <a:spcPts val="800"/>
              </a:spcAft>
            </a:pPr>
            <a:r>
              <a:rPr sz="2000" b="1" dirty="0" smtClean="0">
                <a:solidFill>
                  <a:srgbClr val="16365C"/>
                </a:solidFill>
              </a:rPr>
              <a:t> </a:t>
            </a:r>
            <a:r>
              <a:rPr sz="2000" dirty="0">
                <a:solidFill>
                  <a:srgbClr val="222222"/>
                </a:solidFill>
                <a:latin typeface="Bahnschrift Condensed" panose="020B0502040204020203" pitchFamily="34" charset="0"/>
              </a:rPr>
              <a:t>Muhammad Kamrul Hasan Sohel</a:t>
            </a:r>
          </a:p>
          <a:p>
            <a:pPr>
              <a:spcAft>
                <a:spcPts val="800"/>
              </a:spcAft>
            </a:pPr>
            <a:r>
              <a:rPr lang="en-GB" sz="2000" b="1" dirty="0" smtClean="0">
                <a:solidFill>
                  <a:srgbClr val="16365C"/>
                </a:solidFill>
                <a:latin typeface="Bahnschrift Condensed" panose="020B0502040204020203" pitchFamily="34" charset="0"/>
              </a:rPr>
              <a:t>                     </a:t>
            </a:r>
            <a:r>
              <a:rPr sz="2000" b="1" dirty="0" smtClean="0">
                <a:solidFill>
                  <a:srgbClr val="16365C"/>
                </a:solidFill>
                <a:latin typeface="Bahnschrift Condensed" panose="020B0502040204020203" pitchFamily="34" charset="0"/>
              </a:rPr>
              <a:t>Lecturer</a:t>
            </a:r>
            <a:r>
              <a:rPr sz="2000" b="1" dirty="0">
                <a:solidFill>
                  <a:srgbClr val="16365C"/>
                </a:solidFill>
                <a:latin typeface="Bahnschrift Condensed" panose="020B0502040204020203" pitchFamily="34" charset="0"/>
              </a:rPr>
              <a:t>: </a:t>
            </a:r>
            <a:r>
              <a:rPr sz="2000" dirty="0">
                <a:solidFill>
                  <a:srgbClr val="222222"/>
                </a:solidFill>
                <a:latin typeface="Bahnschrift Condensed" panose="020B0502040204020203" pitchFamily="34" charset="0"/>
              </a:rPr>
              <a:t>Dr. Mohamed </a:t>
            </a:r>
            <a:r>
              <a:rPr sz="2000" dirty="0" err="1" smtClean="0">
                <a:solidFill>
                  <a:srgbClr val="222222"/>
                </a:solidFill>
                <a:latin typeface="Bahnschrift Condensed" panose="020B0502040204020203" pitchFamily="34" charset="0"/>
              </a:rPr>
              <a:t>Ghanem</a:t>
            </a:r>
            <a:endParaRPr lang="en-GB" sz="2000" dirty="0" smtClean="0">
              <a:solidFill>
                <a:srgbClr val="222222"/>
              </a:solidFill>
              <a:latin typeface="Bahnschrift Condensed" panose="020B0502040204020203" pitchFamily="34" charset="0"/>
            </a:endParaRPr>
          </a:p>
          <a:p>
            <a:pPr>
              <a:spcAft>
                <a:spcPts val="800"/>
              </a:spcAft>
            </a:pPr>
            <a:r>
              <a:rPr lang="en-GB" sz="2000" dirty="0">
                <a:solidFill>
                  <a:srgbClr val="222222"/>
                </a:solidFill>
                <a:latin typeface="Bahnschrift Condensed" panose="020B0502040204020203" pitchFamily="34" charset="0"/>
              </a:rPr>
              <a:t> </a:t>
            </a:r>
            <a:r>
              <a:rPr lang="en-GB" sz="2000" dirty="0" smtClean="0">
                <a:solidFill>
                  <a:srgbClr val="222222"/>
                </a:solidFill>
                <a:latin typeface="Bahnschrift Condensed" panose="020B0502040204020203" pitchFamily="34" charset="0"/>
              </a:rPr>
              <a:t>                    </a:t>
            </a:r>
            <a:r>
              <a:rPr lang="en-GB" sz="2000" b="1" dirty="0" smtClean="0">
                <a:solidFill>
                  <a:srgbClr val="16365C"/>
                </a:solidFill>
                <a:latin typeface="Bahnschrift Condensed" panose="020B0502040204020203" pitchFamily="34" charset="0"/>
              </a:rPr>
              <a:t>Student ID: 2316411</a:t>
            </a:r>
            <a:endParaRPr sz="2000" dirty="0">
              <a:solidFill>
                <a:srgbClr val="222222"/>
              </a:solidFill>
              <a:latin typeface="Bahnschrift Condensed" panose="020B0502040204020203" pitchFamily="34" charset="0"/>
            </a:endParaRPr>
          </a:p>
          <a:p>
            <a:pPr>
              <a:spcAft>
                <a:spcPts val="800"/>
              </a:spcAft>
            </a:pPr>
            <a:r>
              <a:rPr lang="en-GB" sz="2000" b="1" dirty="0" smtClean="0">
                <a:solidFill>
                  <a:srgbClr val="16365C"/>
                </a:solidFill>
                <a:latin typeface="Bahnschrift Condensed" panose="020B0502040204020203" pitchFamily="34" charset="0"/>
              </a:rPr>
              <a:t>                     </a:t>
            </a:r>
            <a:r>
              <a:rPr sz="2000" b="1" dirty="0" smtClean="0">
                <a:solidFill>
                  <a:srgbClr val="16365C"/>
                </a:solidFill>
                <a:latin typeface="Bahnschrift Condensed" panose="020B0502040204020203" pitchFamily="34" charset="0"/>
              </a:rPr>
              <a:t>Module</a:t>
            </a:r>
            <a:r>
              <a:rPr sz="2000" b="1" dirty="0">
                <a:solidFill>
                  <a:srgbClr val="16365C"/>
                </a:solidFill>
                <a:latin typeface="Bahnschrift Condensed" panose="020B0502040204020203" pitchFamily="34" charset="0"/>
              </a:rPr>
              <a:t>: </a:t>
            </a:r>
            <a:r>
              <a:rPr sz="2000" dirty="0">
                <a:solidFill>
                  <a:srgbClr val="222222"/>
                </a:solidFill>
                <a:latin typeface="Bahnschrift Condensed" panose="020B0502040204020203" pitchFamily="34" charset="0"/>
              </a:rPr>
              <a:t>Advanced Cybersecurity</a:t>
            </a:r>
          </a:p>
          <a:p>
            <a:pPr>
              <a:spcAft>
                <a:spcPts val="800"/>
              </a:spcAft>
            </a:pPr>
            <a:r>
              <a:rPr lang="en-GB" sz="2000" b="1" dirty="0" smtClean="0">
                <a:solidFill>
                  <a:srgbClr val="16365C"/>
                </a:solidFill>
                <a:latin typeface="Bahnschrift Condensed" panose="020B0502040204020203" pitchFamily="34" charset="0"/>
              </a:rPr>
              <a:t>                     </a:t>
            </a:r>
            <a:r>
              <a:rPr sz="2000" b="1" dirty="0" smtClean="0">
                <a:solidFill>
                  <a:srgbClr val="16365C"/>
                </a:solidFill>
                <a:latin typeface="Bahnschrift Condensed" panose="020B0502040204020203" pitchFamily="34" charset="0"/>
              </a:rPr>
              <a:t>Module </a:t>
            </a:r>
            <a:r>
              <a:rPr sz="2000" b="1" dirty="0">
                <a:solidFill>
                  <a:srgbClr val="16365C"/>
                </a:solidFill>
                <a:latin typeface="Bahnschrift Condensed" panose="020B0502040204020203" pitchFamily="34" charset="0"/>
              </a:rPr>
              <a:t>code: </a:t>
            </a:r>
            <a:r>
              <a:rPr sz="2000" dirty="0">
                <a:solidFill>
                  <a:srgbClr val="222222"/>
                </a:solidFill>
                <a:latin typeface="Bahnschrift Condensed" panose="020B0502040204020203" pitchFamily="34" charset="0"/>
              </a:rPr>
              <a:t>ACCB6000</a:t>
            </a:r>
          </a:p>
        </p:txBody>
      </p:sp>
      <p:sp>
        <p:nvSpPr>
          <p:cNvPr id="7" name="Rounded Rectangle 6"/>
          <p:cNvSpPr/>
          <p:nvPr/>
        </p:nvSpPr>
        <p:spPr>
          <a:xfrm>
            <a:off x="7013360" y="3462292"/>
            <a:ext cx="3391270" cy="2246612"/>
          </a:xfrm>
          <a:prstGeom prst="roundRect">
            <a:avLst/>
          </a:prstGeom>
          <a:solidFill>
            <a:srgbClr val="FFFFFF"/>
          </a:solidFill>
          <a:ln>
            <a:solidFill>
              <a:srgbClr val="C19B4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lang="en-GB" sz="1800" b="1" dirty="0" smtClean="0">
                <a:solidFill>
                  <a:srgbClr val="16365C"/>
                </a:solidFill>
              </a:rPr>
              <a:t>            </a:t>
            </a:r>
            <a:r>
              <a:rPr sz="1800" b="1" dirty="0" smtClean="0">
                <a:solidFill>
                  <a:srgbClr val="16365C"/>
                </a:solidFill>
                <a:latin typeface="Times New Roman" panose="02020603050405020304" pitchFamily="18" charset="0"/>
                <a:cs typeface="Times New Roman" panose="02020603050405020304" pitchFamily="18" charset="0"/>
              </a:rPr>
              <a:t>Presentation overview</a:t>
            </a:r>
          </a:p>
          <a:p>
            <a:pPr marL="285750" indent="-285750">
              <a:buFont typeface="Wingdings" panose="05000000000000000000" pitchFamily="2" charset="2"/>
              <a:buChar char="q"/>
              <a:defRPr sz="1600">
                <a:solidFill>
                  <a:srgbClr val="222222"/>
                </a:solidFill>
              </a:defRPr>
            </a:pPr>
            <a:r>
              <a:rPr lang="en-GB" dirty="0" smtClean="0">
                <a:latin typeface="Times New Roman" panose="02020603050405020304" pitchFamily="18" charset="0"/>
                <a:cs typeface="Times New Roman" panose="02020603050405020304" pitchFamily="18" charset="0"/>
              </a:rPr>
              <a:t>         </a:t>
            </a:r>
            <a:r>
              <a:rPr b="1" dirty="0" smtClean="0">
                <a:latin typeface="Times New Roman" panose="02020603050405020304" pitchFamily="18" charset="0"/>
                <a:cs typeface="Times New Roman" panose="02020603050405020304" pitchFamily="18" charset="0"/>
              </a:rPr>
              <a:t>Initial </a:t>
            </a:r>
            <a:r>
              <a:rPr b="1" dirty="0">
                <a:latin typeface="Times New Roman" panose="02020603050405020304" pitchFamily="18" charset="0"/>
                <a:cs typeface="Times New Roman" panose="02020603050405020304" pitchFamily="18" charset="0"/>
              </a:rPr>
              <a:t>network status</a:t>
            </a:r>
          </a:p>
          <a:p>
            <a:pPr marL="285750" indent="-285750">
              <a:buFont typeface="Wingdings" panose="05000000000000000000" pitchFamily="2" charset="2"/>
              <a:buChar char="q"/>
              <a:defRPr sz="1600">
                <a:solidFill>
                  <a:srgbClr val="222222"/>
                </a:solidFill>
              </a:defRPr>
            </a:pPr>
            <a:r>
              <a:rPr lang="en-GB" b="1" dirty="0" smtClean="0">
                <a:latin typeface="Times New Roman" panose="02020603050405020304" pitchFamily="18" charset="0"/>
                <a:cs typeface="Times New Roman" panose="02020603050405020304" pitchFamily="18" charset="0"/>
              </a:rPr>
              <a:t>         </a:t>
            </a:r>
            <a:r>
              <a:rPr b="1" dirty="0" smtClean="0">
                <a:latin typeface="Times New Roman" panose="02020603050405020304" pitchFamily="18" charset="0"/>
                <a:cs typeface="Times New Roman" panose="02020603050405020304" pitchFamily="18" charset="0"/>
              </a:rPr>
              <a:t>Information </a:t>
            </a:r>
            <a:r>
              <a:rPr b="1" dirty="0">
                <a:latin typeface="Times New Roman" panose="02020603050405020304" pitchFamily="18" charset="0"/>
                <a:cs typeface="Times New Roman" panose="02020603050405020304" pitchFamily="18" charset="0"/>
              </a:rPr>
              <a:t>gathered</a:t>
            </a:r>
          </a:p>
          <a:p>
            <a:pPr marL="285750" indent="-285750">
              <a:buFont typeface="Wingdings" panose="05000000000000000000" pitchFamily="2" charset="2"/>
              <a:buChar char="q"/>
              <a:defRPr sz="1600">
                <a:solidFill>
                  <a:srgbClr val="222222"/>
                </a:solidFill>
              </a:defRPr>
            </a:pPr>
            <a:r>
              <a:rPr lang="en-GB" b="1" dirty="0" smtClean="0">
                <a:latin typeface="Times New Roman" panose="02020603050405020304" pitchFamily="18" charset="0"/>
                <a:cs typeface="Times New Roman" panose="02020603050405020304" pitchFamily="18" charset="0"/>
              </a:rPr>
              <a:t>         </a:t>
            </a:r>
            <a:r>
              <a:rPr b="1" dirty="0" smtClean="0">
                <a:latin typeface="Times New Roman" panose="02020603050405020304" pitchFamily="18" charset="0"/>
                <a:cs typeface="Times New Roman" panose="02020603050405020304" pitchFamily="18" charset="0"/>
              </a:rPr>
              <a:t>Six </a:t>
            </a:r>
            <a:r>
              <a:rPr b="1" dirty="0">
                <a:latin typeface="Times New Roman" panose="02020603050405020304" pitchFamily="18" charset="0"/>
                <a:cs typeface="Times New Roman" panose="02020603050405020304" pitchFamily="18" charset="0"/>
              </a:rPr>
              <a:t>vulnerabilities</a:t>
            </a:r>
          </a:p>
          <a:p>
            <a:pPr marL="285750" indent="-285750">
              <a:buFont typeface="Wingdings" panose="05000000000000000000" pitchFamily="2" charset="2"/>
              <a:buChar char="q"/>
              <a:defRPr sz="1600">
                <a:solidFill>
                  <a:srgbClr val="222222"/>
                </a:solidFill>
              </a:defRPr>
            </a:pPr>
            <a:r>
              <a:rPr lang="en-GB" b="1" dirty="0" smtClean="0">
                <a:latin typeface="Times New Roman" panose="02020603050405020304" pitchFamily="18" charset="0"/>
                <a:cs typeface="Times New Roman" panose="02020603050405020304" pitchFamily="18" charset="0"/>
              </a:rPr>
              <a:t>         </a:t>
            </a:r>
            <a:r>
              <a:rPr b="1" dirty="0" smtClean="0">
                <a:latin typeface="Times New Roman" panose="02020603050405020304" pitchFamily="18" charset="0"/>
                <a:cs typeface="Times New Roman" panose="02020603050405020304" pitchFamily="18" charset="0"/>
              </a:rPr>
              <a:t>Exploitation </a:t>
            </a:r>
            <a:r>
              <a:rPr b="1" dirty="0">
                <a:latin typeface="Times New Roman" panose="02020603050405020304" pitchFamily="18" charset="0"/>
                <a:cs typeface="Times New Roman" panose="02020603050405020304" pitchFamily="18" charset="0"/>
              </a:rPr>
              <a:t>highlights</a:t>
            </a:r>
          </a:p>
          <a:p>
            <a:pPr marL="285750" indent="-285750">
              <a:buFont typeface="Wingdings" panose="05000000000000000000" pitchFamily="2" charset="2"/>
              <a:buChar char="q"/>
              <a:defRPr sz="1600">
                <a:solidFill>
                  <a:srgbClr val="222222"/>
                </a:solidFill>
              </a:defRPr>
            </a:pPr>
            <a:r>
              <a:rPr lang="en-GB" b="1" dirty="0" smtClean="0">
                <a:latin typeface="Times New Roman" panose="02020603050405020304" pitchFamily="18" charset="0"/>
                <a:cs typeface="Times New Roman" panose="02020603050405020304" pitchFamily="18" charset="0"/>
              </a:rPr>
              <a:t>         </a:t>
            </a:r>
            <a:r>
              <a:rPr b="1" dirty="0" smtClean="0">
                <a:latin typeface="Times New Roman" panose="02020603050405020304" pitchFamily="18" charset="0"/>
                <a:cs typeface="Times New Roman" panose="02020603050405020304" pitchFamily="18" charset="0"/>
              </a:rPr>
              <a:t>Security </a:t>
            </a:r>
            <a:r>
              <a:rPr b="1" dirty="0">
                <a:latin typeface="Times New Roman" panose="02020603050405020304" pitchFamily="18" charset="0"/>
                <a:cs typeface="Times New Roman" panose="02020603050405020304" pitchFamily="18" charset="0"/>
              </a:rPr>
              <a:t>measures</a:t>
            </a:r>
          </a:p>
        </p:txBody>
      </p:sp>
      <p:sp>
        <p:nvSpPr>
          <p:cNvPr id="9" name="TextBox 8"/>
          <p:cNvSpPr txBox="1"/>
          <p:nvPr/>
        </p:nvSpPr>
        <p:spPr>
          <a:xfrm>
            <a:off x="11475720" y="57527"/>
            <a:ext cx="411480" cy="274320"/>
          </a:xfrm>
          <a:prstGeom prst="rect">
            <a:avLst/>
          </a:prstGeom>
          <a:noFill/>
        </p:spPr>
        <p:txBody>
          <a:bodyPr wrap="none">
            <a:spAutoFit/>
          </a:bodyPr>
          <a:lstStyle/>
          <a:p>
            <a:pPr algn="r"/>
            <a:r>
              <a:rPr sz="2000" b="1" dirty="0">
                <a:solidFill>
                  <a:srgbClr val="FFFFFF"/>
                </a:solidFill>
              </a:rPr>
              <a:t>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heel(1)">
                                      <p:cBhvr>
                                        <p:cTn id="18" dur="2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wipe(down)">
                                      <p:cBhvr>
                                        <p:cTn id="23" dur="580">
                                          <p:stCondLst>
                                            <p:cond delay="0"/>
                                          </p:stCondLst>
                                        </p:cTn>
                                        <p:tgtEl>
                                          <p:spTgt spid="4"/>
                                        </p:tgtEl>
                                      </p:cBhvr>
                                    </p:animEffect>
                                    <p:anim calcmode="lin" valueType="num">
                                      <p:cBhvr>
                                        <p:cTn id="2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9" dur="26">
                                          <p:stCondLst>
                                            <p:cond delay="650"/>
                                          </p:stCondLst>
                                        </p:cTn>
                                        <p:tgtEl>
                                          <p:spTgt spid="4"/>
                                        </p:tgtEl>
                                      </p:cBhvr>
                                      <p:to x="100000" y="60000"/>
                                    </p:animScale>
                                    <p:animScale>
                                      <p:cBhvr>
                                        <p:cTn id="30" dur="166" decel="50000">
                                          <p:stCondLst>
                                            <p:cond delay="676"/>
                                          </p:stCondLst>
                                        </p:cTn>
                                        <p:tgtEl>
                                          <p:spTgt spid="4"/>
                                        </p:tgtEl>
                                      </p:cBhvr>
                                      <p:to x="100000" y="100000"/>
                                    </p:animScale>
                                    <p:animScale>
                                      <p:cBhvr>
                                        <p:cTn id="31" dur="26">
                                          <p:stCondLst>
                                            <p:cond delay="1312"/>
                                          </p:stCondLst>
                                        </p:cTn>
                                        <p:tgtEl>
                                          <p:spTgt spid="4"/>
                                        </p:tgtEl>
                                      </p:cBhvr>
                                      <p:to x="100000" y="80000"/>
                                    </p:animScale>
                                    <p:animScale>
                                      <p:cBhvr>
                                        <p:cTn id="32" dur="166" decel="50000">
                                          <p:stCondLst>
                                            <p:cond delay="1338"/>
                                          </p:stCondLst>
                                        </p:cTn>
                                        <p:tgtEl>
                                          <p:spTgt spid="4"/>
                                        </p:tgtEl>
                                      </p:cBhvr>
                                      <p:to x="100000" y="100000"/>
                                    </p:animScale>
                                    <p:animScale>
                                      <p:cBhvr>
                                        <p:cTn id="33" dur="26">
                                          <p:stCondLst>
                                            <p:cond delay="1642"/>
                                          </p:stCondLst>
                                        </p:cTn>
                                        <p:tgtEl>
                                          <p:spTgt spid="4"/>
                                        </p:tgtEl>
                                      </p:cBhvr>
                                      <p:to x="100000" y="90000"/>
                                    </p:animScale>
                                    <p:animScale>
                                      <p:cBhvr>
                                        <p:cTn id="34" dur="166" decel="50000">
                                          <p:stCondLst>
                                            <p:cond delay="1668"/>
                                          </p:stCondLst>
                                        </p:cTn>
                                        <p:tgtEl>
                                          <p:spTgt spid="4"/>
                                        </p:tgtEl>
                                      </p:cBhvr>
                                      <p:to x="100000" y="100000"/>
                                    </p:animScale>
                                    <p:animScale>
                                      <p:cBhvr>
                                        <p:cTn id="35" dur="26">
                                          <p:stCondLst>
                                            <p:cond delay="1808"/>
                                          </p:stCondLst>
                                        </p:cTn>
                                        <p:tgtEl>
                                          <p:spTgt spid="4"/>
                                        </p:tgtEl>
                                      </p:cBhvr>
                                      <p:to x="100000" y="95000"/>
                                    </p:animScale>
                                    <p:animScale>
                                      <p:cBhvr>
                                        <p:cTn id="36" dur="166" decel="50000">
                                          <p:stCondLst>
                                            <p:cond delay="1834"/>
                                          </p:stCondLst>
                                        </p:cTn>
                                        <p:tgtEl>
                                          <p:spTgt spid="4"/>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2000"/>
                                        <p:tgtEl>
                                          <p:spTgt spid="5"/>
                                        </p:tgtEl>
                                      </p:cBhvr>
                                    </p:animEffect>
                                    <p:anim calcmode="lin" valueType="num">
                                      <p:cBhvr>
                                        <p:cTn id="42" dur="2000" fill="hold"/>
                                        <p:tgtEl>
                                          <p:spTgt spid="5"/>
                                        </p:tgtEl>
                                        <p:attrNameLst>
                                          <p:attrName>ppt_w</p:attrName>
                                        </p:attrNameLst>
                                      </p:cBhvr>
                                      <p:tavLst>
                                        <p:tav tm="0" fmla="#ppt_w*sin(2.5*pi*$)">
                                          <p:val>
                                            <p:fltVal val="0"/>
                                          </p:val>
                                        </p:tav>
                                        <p:tav tm="100000">
                                          <p:val>
                                            <p:fltVal val="1"/>
                                          </p:val>
                                        </p:tav>
                                      </p:tavLst>
                                    </p:anim>
                                    <p:anim calcmode="lin" valueType="num">
                                      <p:cBhvr>
                                        <p:cTn id="43"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0292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537960"/>
            <a:ext cx="12191695" cy="3200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0040" y="0"/>
            <a:ext cx="5875839" cy="461665"/>
          </a:xfrm>
          <a:prstGeom prst="rect">
            <a:avLst/>
          </a:prstGeom>
          <a:noFill/>
        </p:spPr>
        <p:txBody>
          <a:bodyPr wrap="none">
            <a:spAutoFit/>
          </a:bodyPr>
          <a:lstStyle/>
          <a:p>
            <a:r>
              <a:rPr sz="2400" b="1" dirty="0" smtClean="0">
                <a:solidFill>
                  <a:srgbClr val="FFFFFF"/>
                </a:solidFill>
                <a:latin typeface="Times New Roman" panose="02020603050405020304" pitchFamily="18" charset="0"/>
                <a:cs typeface="Times New Roman" panose="02020603050405020304" pitchFamily="18" charset="0"/>
              </a:rPr>
              <a:t>IP </a:t>
            </a:r>
            <a:r>
              <a:rPr sz="2400" b="1" dirty="0">
                <a:solidFill>
                  <a:srgbClr val="FFFFFF"/>
                </a:solidFill>
                <a:latin typeface="Times New Roman" panose="02020603050405020304" pitchFamily="18" charset="0"/>
                <a:cs typeface="Times New Roman" panose="02020603050405020304" pitchFamily="18" charset="0"/>
              </a:rPr>
              <a:t>Address Configuration and Connectivity</a:t>
            </a:r>
          </a:p>
        </p:txBody>
      </p:sp>
      <p:sp>
        <p:nvSpPr>
          <p:cNvPr id="5" name="TextBox 4"/>
          <p:cNvSpPr txBox="1"/>
          <p:nvPr/>
        </p:nvSpPr>
        <p:spPr>
          <a:xfrm>
            <a:off x="0" y="472058"/>
            <a:ext cx="3735723" cy="338554"/>
          </a:xfrm>
          <a:prstGeom prst="rect">
            <a:avLst/>
          </a:prstGeom>
          <a:noFill/>
        </p:spPr>
        <p:txBody>
          <a:bodyPr wrap="square">
            <a:spAutoFit/>
          </a:bodyPr>
          <a:lstStyle/>
          <a:p>
            <a:r>
              <a:rPr sz="1600" b="1" i="1" dirty="0" smtClean="0">
                <a:solidFill>
                  <a:srgbClr val="5F5F5F"/>
                </a:solidFill>
                <a:latin typeface="Times New Roman" panose="02020603050405020304" pitchFamily="18" charset="0"/>
                <a:cs typeface="Times New Roman" panose="02020603050405020304" pitchFamily="18" charset="0"/>
              </a:rPr>
              <a:t>Initial </a:t>
            </a:r>
            <a:r>
              <a:rPr sz="1600" b="1" i="1" dirty="0">
                <a:solidFill>
                  <a:srgbClr val="5F5F5F"/>
                </a:solidFill>
                <a:latin typeface="Times New Roman" panose="02020603050405020304" pitchFamily="18" charset="0"/>
                <a:cs typeface="Times New Roman" panose="02020603050405020304" pitchFamily="18" charset="0"/>
              </a:rPr>
              <a:t>network status and ping </a:t>
            </a:r>
            <a:r>
              <a:rPr sz="1600" b="1" i="1" dirty="0" smtClean="0">
                <a:solidFill>
                  <a:srgbClr val="5F5F5F"/>
                </a:solidFill>
                <a:latin typeface="Times New Roman" panose="02020603050405020304" pitchFamily="18" charset="0"/>
                <a:cs typeface="Times New Roman" panose="02020603050405020304" pitchFamily="18" charset="0"/>
              </a:rPr>
              <a:t>evidence</a:t>
            </a:r>
            <a:r>
              <a:rPr lang="en-GB" sz="1600" b="1" i="1" dirty="0" smtClean="0">
                <a:solidFill>
                  <a:srgbClr val="5F5F5F"/>
                </a:solidFill>
                <a:latin typeface="Times New Roman" panose="02020603050405020304" pitchFamily="18" charset="0"/>
                <a:cs typeface="Times New Roman" panose="02020603050405020304" pitchFamily="18" charset="0"/>
              </a:rPr>
              <a:t>:</a:t>
            </a:r>
            <a:endParaRPr sz="1600" b="1" i="1" dirty="0">
              <a:solidFill>
                <a:srgbClr val="5F5F5F"/>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72690" y="57527"/>
            <a:ext cx="314510" cy="400110"/>
          </a:xfrm>
          <a:prstGeom prst="rect">
            <a:avLst/>
          </a:prstGeom>
          <a:noFill/>
        </p:spPr>
        <p:txBody>
          <a:bodyPr wrap="none">
            <a:spAutoFit/>
          </a:bodyPr>
          <a:lstStyle/>
          <a:p>
            <a:pPr algn="r"/>
            <a:r>
              <a:rPr lang="en-GB" sz="2000" b="1" dirty="0">
                <a:solidFill>
                  <a:srgbClr val="FFFFFF"/>
                </a:solidFill>
              </a:rPr>
              <a:t>2</a:t>
            </a:r>
            <a:endParaRPr sz="2000" b="1" dirty="0">
              <a:solidFill>
                <a:srgbClr val="FFFFFF"/>
              </a:solidFill>
            </a:endParaRPr>
          </a:p>
        </p:txBody>
      </p:sp>
      <p:sp>
        <p:nvSpPr>
          <p:cNvPr id="7" name="TextBox 6"/>
          <p:cNvSpPr txBox="1"/>
          <p:nvPr/>
        </p:nvSpPr>
        <p:spPr>
          <a:xfrm>
            <a:off x="440247" y="1456845"/>
            <a:ext cx="4174317" cy="3236453"/>
          </a:xfrm>
          <a:prstGeom prst="rect">
            <a:avLst/>
          </a:prstGeom>
          <a:noFill/>
        </p:spPr>
        <p:txBody>
          <a:bodyPr wrap="square" lIns="63500" rIns="63500">
            <a:noAutofit/>
          </a:bodyPr>
          <a:lstStyle/>
          <a:p>
            <a:pPr marL="285750" indent="-285750">
              <a:spcAft>
                <a:spcPts val="300"/>
              </a:spcAft>
              <a:buFont typeface="Wingdings" panose="05000000000000000000" pitchFamily="2" charset="2"/>
              <a:buChar char="q"/>
              <a:defRPr sz="1600">
                <a:solidFill>
                  <a:srgbClr val="222222"/>
                </a:solidFill>
              </a:defRPr>
            </a:pPr>
            <a:r>
              <a:rPr sz="1400" dirty="0">
                <a:latin typeface="Arial Rounded MT Bold" panose="020F0704030504030204" pitchFamily="34" charset="0"/>
                <a:cs typeface="Times New Roman" panose="02020603050405020304" pitchFamily="18" charset="0"/>
              </a:rPr>
              <a:t>I first checked the IP configuration of the main lab machines to confirm that they were active</a:t>
            </a:r>
            <a:r>
              <a:rPr sz="1400" dirty="0" smtClean="0">
                <a:latin typeface="Arial Rounded MT Bold" panose="020F0704030504030204" pitchFamily="34" charset="0"/>
                <a:cs typeface="Times New Roman" panose="02020603050405020304" pitchFamily="18" charset="0"/>
              </a:rPr>
              <a:t>.</a:t>
            </a:r>
            <a:endParaRPr lang="en-GB" sz="1400" dirty="0" smtClean="0">
              <a:latin typeface="Arial Rounded MT Bold" panose="020F0704030504030204" pitchFamily="34"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endParaRPr sz="1400" dirty="0">
              <a:latin typeface="Arial Rounded MT Bold" panose="020F0704030504030204" pitchFamily="34"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r>
              <a:rPr sz="1400" dirty="0">
                <a:latin typeface="Arial Rounded MT Bold" panose="020F0704030504030204" pitchFamily="34" charset="0"/>
                <a:cs typeface="Times New Roman" panose="02020603050405020304" pitchFamily="18" charset="0"/>
              </a:rPr>
              <a:t>Windows and </a:t>
            </a:r>
            <a:r>
              <a:rPr sz="1400" dirty="0" err="1">
                <a:latin typeface="Arial Rounded MT Bold" panose="020F0704030504030204" pitchFamily="34" charset="0"/>
                <a:cs typeface="Times New Roman" panose="02020603050405020304" pitchFamily="18" charset="0"/>
              </a:rPr>
              <a:t>Debian</a:t>
            </a:r>
            <a:r>
              <a:rPr sz="1400" dirty="0">
                <a:latin typeface="Arial Rounded MT Bold" panose="020F0704030504030204" pitchFamily="34" charset="0"/>
                <a:cs typeface="Times New Roman" panose="02020603050405020304" pitchFamily="18" charset="0"/>
              </a:rPr>
              <a:t> hosts both showed valid addresses on their network interfaces.</a:t>
            </a:r>
          </a:p>
          <a:p>
            <a:pPr marL="285750" indent="-285750">
              <a:spcAft>
                <a:spcPts val="300"/>
              </a:spcAft>
              <a:buFont typeface="Wingdings" panose="05000000000000000000" pitchFamily="2" charset="2"/>
              <a:buChar char="q"/>
              <a:defRPr sz="1600">
                <a:solidFill>
                  <a:srgbClr val="222222"/>
                </a:solidFill>
              </a:defRPr>
            </a:pPr>
            <a:r>
              <a:rPr sz="1400" dirty="0">
                <a:latin typeface="Arial Rounded MT Bold" panose="020F0704030504030204" pitchFamily="34" charset="0"/>
                <a:cs typeface="Times New Roman" panose="02020603050405020304" pitchFamily="18" charset="0"/>
              </a:rPr>
              <a:t>I then used ping to test communication between the Swansea and London machines</a:t>
            </a:r>
            <a:r>
              <a:rPr sz="1400" dirty="0" smtClean="0">
                <a:latin typeface="Arial Rounded MT Bold" panose="020F0704030504030204" pitchFamily="34" charset="0"/>
                <a:cs typeface="Times New Roman" panose="02020603050405020304" pitchFamily="18" charset="0"/>
              </a:rPr>
              <a:t>.</a:t>
            </a:r>
            <a:endParaRPr lang="en-GB" sz="1400" dirty="0" smtClean="0">
              <a:latin typeface="Arial Rounded MT Bold" panose="020F0704030504030204" pitchFamily="34"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endParaRPr sz="1400" dirty="0">
              <a:latin typeface="Arial Rounded MT Bold" panose="020F0704030504030204" pitchFamily="34"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r>
              <a:rPr sz="1400" dirty="0">
                <a:latin typeface="Arial Rounded MT Bold" panose="020F0704030504030204" pitchFamily="34" charset="0"/>
                <a:cs typeface="Times New Roman" panose="02020603050405020304" pitchFamily="18" charset="0"/>
              </a:rPr>
              <a:t>The successful replies showed that the environment was ready for security testing.</a:t>
            </a:r>
          </a:p>
        </p:txBody>
      </p:sp>
      <p:sp>
        <p:nvSpPr>
          <p:cNvPr id="8" name="Rounded Rectangle 7"/>
          <p:cNvSpPr/>
          <p:nvPr/>
        </p:nvSpPr>
        <p:spPr>
          <a:xfrm rot="20634188">
            <a:off x="786072" y="5083411"/>
            <a:ext cx="4025604" cy="914400"/>
          </a:xfrm>
          <a:prstGeom prst="roundRect">
            <a:avLst/>
          </a:prstGeom>
          <a:solidFill>
            <a:srgbClr val="F5F7FA"/>
          </a:solidFill>
          <a:ln w="15240">
            <a:solidFill>
              <a:srgbClr val="C19B4C"/>
            </a:solidFill>
          </a:ln>
        </p:spPr>
        <p:style>
          <a:lnRef idx="1">
            <a:schemeClr val="accent1"/>
          </a:lnRef>
          <a:fillRef idx="3">
            <a:schemeClr val="accent1"/>
          </a:fillRef>
          <a:effectRef idx="2">
            <a:schemeClr val="accent1"/>
          </a:effectRef>
          <a:fontRef idx="minor">
            <a:schemeClr val="lt1"/>
          </a:fontRef>
        </p:style>
        <p:txBody>
          <a:bodyPr wrap="square" lIns="101600" rIns="101600" rtlCol="0" anchor="ctr"/>
          <a:lstStyle/>
          <a:p>
            <a:pPr algn="ctr"/>
            <a:r>
              <a:rPr lang="en-GB" sz="1600" b="1" dirty="0">
                <a:solidFill>
                  <a:srgbClr val="16365C"/>
                </a:solidFill>
              </a:rPr>
              <a:t>E</a:t>
            </a:r>
            <a:r>
              <a:rPr sz="1600" b="1" dirty="0" err="1" smtClean="0">
                <a:solidFill>
                  <a:srgbClr val="16365C"/>
                </a:solidFill>
              </a:rPr>
              <a:t>xplanation</a:t>
            </a:r>
            <a:r>
              <a:rPr sz="1600" b="1" dirty="0">
                <a:solidFill>
                  <a:srgbClr val="16365C"/>
                </a:solidFill>
              </a:rPr>
              <a:t>: </a:t>
            </a:r>
            <a:r>
              <a:rPr sz="1400" b="1" dirty="0">
                <a:solidFill>
                  <a:srgbClr val="222222"/>
                </a:solidFill>
                <a:latin typeface="Times New Roman" panose="02020603050405020304" pitchFamily="18" charset="0"/>
                <a:cs typeface="Times New Roman" panose="02020603050405020304" pitchFamily="18" charset="0"/>
              </a:rPr>
              <a:t>This slide proves that the lab network was working before I started scanning for vulnerabilities.</a:t>
            </a:r>
          </a:p>
        </p:txBody>
      </p:sp>
      <p:pic>
        <p:nvPicPr>
          <p:cNvPr id="9" name="Picture 8" descr="image1.png"/>
          <p:cNvPicPr>
            <a:picLocks noChangeAspect="1"/>
          </p:cNvPicPr>
          <p:nvPr/>
        </p:nvPicPr>
        <p:blipFill>
          <a:blip r:embed="rId2"/>
          <a:stretch>
            <a:fillRect/>
          </a:stretch>
        </p:blipFill>
        <p:spPr>
          <a:xfrm>
            <a:off x="4614565" y="1374020"/>
            <a:ext cx="2384986" cy="2025126"/>
          </a:xfrm>
          <a:prstGeom prst="rect">
            <a:avLst/>
          </a:prstGeom>
        </p:spPr>
      </p:pic>
      <p:sp>
        <p:nvSpPr>
          <p:cNvPr id="10" name="TextBox 9"/>
          <p:cNvSpPr txBox="1"/>
          <p:nvPr/>
        </p:nvSpPr>
        <p:spPr>
          <a:xfrm>
            <a:off x="4971494" y="3503060"/>
            <a:ext cx="1497846" cy="276999"/>
          </a:xfrm>
          <a:prstGeom prst="rect">
            <a:avLst/>
          </a:prstGeom>
          <a:noFill/>
        </p:spPr>
        <p:txBody>
          <a:bodyPr wrap="square">
            <a:spAutoFit/>
          </a:bodyPr>
          <a:lstStyle/>
          <a:p>
            <a:pPr algn="ctr"/>
            <a:r>
              <a:rPr sz="1200" i="1" dirty="0">
                <a:solidFill>
                  <a:srgbClr val="5F5F5F"/>
                </a:solidFill>
              </a:rPr>
              <a:t>S-DC IP configuration</a:t>
            </a:r>
          </a:p>
        </p:txBody>
      </p:sp>
      <p:pic>
        <p:nvPicPr>
          <p:cNvPr id="11" name="Picture 10" descr="image2.png"/>
          <p:cNvPicPr>
            <a:picLocks noChangeAspect="1"/>
          </p:cNvPicPr>
          <p:nvPr/>
        </p:nvPicPr>
        <p:blipFill>
          <a:blip r:embed="rId3"/>
          <a:stretch>
            <a:fillRect/>
          </a:stretch>
        </p:blipFill>
        <p:spPr>
          <a:xfrm>
            <a:off x="7110977" y="1440267"/>
            <a:ext cx="2408342" cy="1958879"/>
          </a:xfrm>
          <a:prstGeom prst="rect">
            <a:avLst/>
          </a:prstGeom>
        </p:spPr>
      </p:pic>
      <p:sp>
        <p:nvSpPr>
          <p:cNvPr id="12" name="TextBox 11"/>
          <p:cNvSpPr txBox="1"/>
          <p:nvPr/>
        </p:nvSpPr>
        <p:spPr>
          <a:xfrm>
            <a:off x="7564457" y="3487109"/>
            <a:ext cx="1560492" cy="276999"/>
          </a:xfrm>
          <a:prstGeom prst="rect">
            <a:avLst/>
          </a:prstGeom>
          <a:noFill/>
        </p:spPr>
        <p:txBody>
          <a:bodyPr wrap="none">
            <a:spAutoFit/>
          </a:bodyPr>
          <a:lstStyle/>
          <a:p>
            <a:pPr algn="ctr"/>
            <a:r>
              <a:rPr sz="1200" i="1" dirty="0">
                <a:solidFill>
                  <a:srgbClr val="5F5F5F"/>
                </a:solidFill>
              </a:rPr>
              <a:t>Client IP configuration</a:t>
            </a:r>
          </a:p>
        </p:txBody>
      </p:sp>
      <p:pic>
        <p:nvPicPr>
          <p:cNvPr id="13" name="Picture 12" descr="image3.png"/>
          <p:cNvPicPr>
            <a:picLocks noChangeAspect="1"/>
          </p:cNvPicPr>
          <p:nvPr/>
        </p:nvPicPr>
        <p:blipFill>
          <a:blip r:embed="rId4"/>
          <a:stretch>
            <a:fillRect/>
          </a:stretch>
        </p:blipFill>
        <p:spPr>
          <a:xfrm>
            <a:off x="9646920" y="1440266"/>
            <a:ext cx="2103120" cy="1958879"/>
          </a:xfrm>
          <a:prstGeom prst="rect">
            <a:avLst/>
          </a:prstGeom>
        </p:spPr>
      </p:pic>
      <p:sp>
        <p:nvSpPr>
          <p:cNvPr id="14" name="TextBox 13"/>
          <p:cNvSpPr txBox="1"/>
          <p:nvPr/>
        </p:nvSpPr>
        <p:spPr>
          <a:xfrm>
            <a:off x="9752961" y="3458749"/>
            <a:ext cx="1819729" cy="276999"/>
          </a:xfrm>
          <a:prstGeom prst="rect">
            <a:avLst/>
          </a:prstGeom>
          <a:noFill/>
        </p:spPr>
        <p:txBody>
          <a:bodyPr wrap="none">
            <a:spAutoFit/>
          </a:bodyPr>
          <a:lstStyle/>
          <a:p>
            <a:pPr algn="ctr"/>
            <a:r>
              <a:rPr sz="1200" i="1" dirty="0">
                <a:solidFill>
                  <a:srgbClr val="5F5F5F"/>
                </a:solidFill>
              </a:rPr>
              <a:t>Ping connectivity evidence</a:t>
            </a:r>
          </a:p>
        </p:txBody>
      </p:sp>
      <p:sp>
        <p:nvSpPr>
          <p:cNvPr id="15" name="Rounded Rectangle 14"/>
          <p:cNvSpPr/>
          <p:nvPr/>
        </p:nvSpPr>
        <p:spPr>
          <a:xfrm>
            <a:off x="5154375" y="4826849"/>
            <a:ext cx="6732825" cy="1051560"/>
          </a:xfrm>
          <a:prstGeom prst="roundRect">
            <a:avLst/>
          </a:prstGeom>
          <a:solidFill>
            <a:srgbClr val="FFFFFF"/>
          </a:solidFill>
          <a:ln>
            <a:solidFill>
              <a:srgbClr val="C19B4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600" b="1" dirty="0" smtClean="0">
                <a:solidFill>
                  <a:srgbClr val="16365C"/>
                </a:solidFill>
              </a:rPr>
              <a:t> </a:t>
            </a:r>
            <a:r>
              <a:rPr sz="1600" dirty="0">
                <a:solidFill>
                  <a:srgbClr val="222222"/>
                </a:solidFill>
                <a:latin typeface="Bahnschrift Condensed" panose="020B0502040204020203" pitchFamily="34" charset="0"/>
              </a:rPr>
              <a:t>I checked that the machines had working IP addresses and could reach each other. This gave me a valid operational baseline.</a:t>
            </a:r>
          </a:p>
        </p:txBody>
      </p:sp>
      <p:sp>
        <p:nvSpPr>
          <p:cNvPr id="16" name="TextBox 15"/>
          <p:cNvSpPr txBox="1"/>
          <p:nvPr/>
        </p:nvSpPr>
        <p:spPr>
          <a:xfrm flipH="1">
            <a:off x="320392" y="756320"/>
            <a:ext cx="11566808" cy="523220"/>
          </a:xfrm>
          <a:prstGeom prst="rect">
            <a:avLst/>
          </a:prstGeom>
          <a:noFill/>
        </p:spPr>
        <p:txBody>
          <a:bodyPr wrap="square" rtlCol="0">
            <a:spAutoFit/>
          </a:bodyPr>
          <a:lstStyle/>
          <a:p>
            <a:r>
              <a:rPr lang="en-GB" sz="1400" b="1" dirty="0" smtClean="0">
                <a:latin typeface="Times New Roman" panose="02020603050405020304" pitchFamily="18" charset="0"/>
                <a:cs typeface="Times New Roman" panose="02020603050405020304" pitchFamily="18" charset="0"/>
              </a:rPr>
              <a:t>Here I </a:t>
            </a:r>
            <a:r>
              <a:rPr lang="en-GB" sz="1400" b="1" dirty="0">
                <a:latin typeface="Times New Roman" panose="02020603050405020304" pitchFamily="18" charset="0"/>
                <a:cs typeface="Times New Roman" panose="02020603050405020304" pitchFamily="18" charset="0"/>
              </a:rPr>
              <a:t>am showing the initial network validation. Before starting any security assessment, I first confirmed that the virtual machines were configured correctly and could communicate with each other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0292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537960"/>
            <a:ext cx="12191695" cy="3200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0040" y="73152"/>
            <a:ext cx="6918945" cy="461665"/>
          </a:xfrm>
          <a:prstGeom prst="rect">
            <a:avLst/>
          </a:prstGeom>
          <a:noFill/>
        </p:spPr>
        <p:txBody>
          <a:bodyPr wrap="none">
            <a:spAutoFit/>
          </a:bodyPr>
          <a:lstStyle/>
          <a:p>
            <a:r>
              <a:rPr sz="2400" b="1" dirty="0" smtClean="0">
                <a:solidFill>
                  <a:srgbClr val="FFFFFF"/>
                </a:solidFill>
                <a:latin typeface="Times New Roman" panose="02020603050405020304" pitchFamily="18" charset="0"/>
                <a:cs typeface="Times New Roman" panose="02020603050405020304" pitchFamily="18" charset="0"/>
              </a:rPr>
              <a:t>Information </a:t>
            </a:r>
            <a:r>
              <a:rPr sz="2400" b="1" dirty="0">
                <a:solidFill>
                  <a:srgbClr val="FFFFFF"/>
                </a:solidFill>
                <a:latin typeface="Times New Roman" panose="02020603050405020304" pitchFamily="18" charset="0"/>
                <a:cs typeface="Times New Roman" panose="02020603050405020304" pitchFamily="18" charset="0"/>
              </a:rPr>
              <a:t>Gathered from </a:t>
            </a:r>
            <a:r>
              <a:rPr sz="2400" b="1" dirty="0" err="1">
                <a:solidFill>
                  <a:srgbClr val="FFFFFF"/>
                </a:solidFill>
                <a:latin typeface="Times New Roman" panose="02020603050405020304" pitchFamily="18" charset="0"/>
                <a:cs typeface="Times New Roman" panose="02020603050405020304" pitchFamily="18" charset="0"/>
              </a:rPr>
              <a:t>Swansea.acca</a:t>
            </a:r>
            <a:r>
              <a:rPr sz="2400" b="1" dirty="0">
                <a:solidFill>
                  <a:srgbClr val="FFFFFF"/>
                </a:solidFill>
                <a:latin typeface="Times New Roman" panose="02020603050405020304" pitchFamily="18" charset="0"/>
                <a:cs typeface="Times New Roman" panose="02020603050405020304" pitchFamily="18" charset="0"/>
              </a:rPr>
              <a:t> Network</a:t>
            </a:r>
          </a:p>
        </p:txBody>
      </p:sp>
      <p:sp>
        <p:nvSpPr>
          <p:cNvPr id="5" name="TextBox 4"/>
          <p:cNvSpPr txBox="1"/>
          <p:nvPr/>
        </p:nvSpPr>
        <p:spPr>
          <a:xfrm>
            <a:off x="320040" y="594811"/>
            <a:ext cx="4878977" cy="338554"/>
          </a:xfrm>
          <a:prstGeom prst="rect">
            <a:avLst/>
          </a:prstGeom>
          <a:noFill/>
        </p:spPr>
        <p:txBody>
          <a:bodyPr wrap="square">
            <a:spAutoFit/>
          </a:bodyPr>
          <a:lstStyle/>
          <a:p>
            <a:r>
              <a:rPr lang="en-GB" sz="1600" b="1" i="1" dirty="0" smtClean="0">
                <a:solidFill>
                  <a:srgbClr val="5F5F5F"/>
                </a:solidFill>
                <a:latin typeface="Times New Roman" panose="02020603050405020304" pitchFamily="18" charset="0"/>
                <a:cs typeface="Times New Roman" panose="02020603050405020304" pitchFamily="18" charset="0"/>
              </a:rPr>
              <a:t>This slide summarises the information gathering stage</a:t>
            </a:r>
            <a:endParaRPr sz="1600" b="1" i="1" dirty="0">
              <a:solidFill>
                <a:srgbClr val="5F5F5F"/>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72690" y="73152"/>
            <a:ext cx="314510" cy="400110"/>
          </a:xfrm>
          <a:prstGeom prst="rect">
            <a:avLst/>
          </a:prstGeom>
          <a:noFill/>
        </p:spPr>
        <p:txBody>
          <a:bodyPr wrap="none">
            <a:spAutoFit/>
          </a:bodyPr>
          <a:lstStyle/>
          <a:p>
            <a:pPr algn="r"/>
            <a:r>
              <a:rPr lang="en-GB" sz="2000" b="1" dirty="0">
                <a:solidFill>
                  <a:srgbClr val="FFFFFF"/>
                </a:solidFill>
              </a:rPr>
              <a:t>3</a:t>
            </a:r>
            <a:endParaRPr sz="2000" b="1" dirty="0">
              <a:solidFill>
                <a:srgbClr val="FFFFFF"/>
              </a:solidFill>
            </a:endParaRPr>
          </a:p>
        </p:txBody>
      </p:sp>
      <p:sp>
        <p:nvSpPr>
          <p:cNvPr id="7" name="TextBox 6"/>
          <p:cNvSpPr txBox="1"/>
          <p:nvPr/>
        </p:nvSpPr>
        <p:spPr>
          <a:xfrm>
            <a:off x="411480" y="1264624"/>
            <a:ext cx="4196474" cy="3307376"/>
          </a:xfrm>
          <a:prstGeom prst="rect">
            <a:avLst/>
          </a:prstGeom>
          <a:noFill/>
        </p:spPr>
        <p:txBody>
          <a:bodyPr wrap="square" lIns="63500" rIns="63500">
            <a:noAutofit/>
          </a:bodyPr>
          <a:lstStyle/>
          <a:p>
            <a:pPr marL="285750" indent="-285750">
              <a:spcAft>
                <a:spcPts val="300"/>
              </a:spcAft>
              <a:buFont typeface="Wingdings" panose="05000000000000000000" pitchFamily="2" charset="2"/>
              <a:buChar char="q"/>
              <a:defRPr sz="1600">
                <a:solidFill>
                  <a:srgbClr val="222222"/>
                </a:solidFill>
              </a:defRPr>
            </a:pPr>
            <a:r>
              <a:rPr sz="1400" dirty="0">
                <a:latin typeface="Times New Roman" panose="02020603050405020304" pitchFamily="18" charset="0"/>
                <a:cs typeface="Times New Roman" panose="02020603050405020304" pitchFamily="18" charset="0"/>
              </a:rPr>
              <a:t>I used </a:t>
            </a:r>
            <a:r>
              <a:rPr sz="1400" dirty="0" err="1">
                <a:latin typeface="Times New Roman" panose="02020603050405020304" pitchFamily="18" charset="0"/>
                <a:cs typeface="Times New Roman" panose="02020603050405020304" pitchFamily="18" charset="0"/>
              </a:rPr>
              <a:t>Nmap</a:t>
            </a:r>
            <a:r>
              <a:rPr sz="1400" dirty="0">
                <a:latin typeface="Times New Roman" panose="02020603050405020304" pitchFamily="18" charset="0"/>
                <a:cs typeface="Times New Roman" panose="02020603050405020304" pitchFamily="18" charset="0"/>
              </a:rPr>
              <a:t> and </a:t>
            </a:r>
            <a:r>
              <a:rPr sz="1400" dirty="0" err="1">
                <a:latin typeface="Times New Roman" panose="02020603050405020304" pitchFamily="18" charset="0"/>
                <a:cs typeface="Times New Roman" panose="02020603050405020304" pitchFamily="18" charset="0"/>
              </a:rPr>
              <a:t>db_nmap</a:t>
            </a:r>
            <a:r>
              <a:rPr sz="1400" dirty="0">
                <a:latin typeface="Times New Roman" panose="02020603050405020304" pitchFamily="18" charset="0"/>
                <a:cs typeface="Times New Roman" panose="02020603050405020304" pitchFamily="18" charset="0"/>
              </a:rPr>
              <a:t> from Kali Linux to collect information about the target host</a:t>
            </a:r>
            <a:r>
              <a:rPr sz="1400" dirty="0" smtClean="0">
                <a:latin typeface="Times New Roman" panose="02020603050405020304" pitchFamily="18" charset="0"/>
                <a:cs typeface="Times New Roman" panose="02020603050405020304" pitchFamily="18" charset="0"/>
              </a:rPr>
              <a:t>.</a:t>
            </a:r>
            <a:endParaRPr lang="en-GB" sz="1400" dirty="0" smtClean="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endParaRPr sz="1400" dirty="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r>
              <a:rPr sz="1400" dirty="0">
                <a:latin typeface="Times New Roman" panose="02020603050405020304" pitchFamily="18" charset="0"/>
                <a:cs typeface="Times New Roman" panose="02020603050405020304" pitchFamily="18" charset="0"/>
              </a:rPr>
              <a:t>The scans showed that the target was alive and exposed services typical of a Windows domain controller</a:t>
            </a:r>
            <a:r>
              <a:rPr sz="1400" dirty="0" smtClean="0">
                <a:latin typeface="Times New Roman" panose="02020603050405020304" pitchFamily="18" charset="0"/>
                <a:cs typeface="Times New Roman" panose="02020603050405020304" pitchFamily="18" charset="0"/>
              </a:rPr>
              <a:t>.</a:t>
            </a:r>
            <a:endParaRPr lang="en-GB" sz="1400" dirty="0" smtClean="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endParaRPr sz="1400" dirty="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r>
              <a:rPr sz="1400" dirty="0">
                <a:latin typeface="Times New Roman" panose="02020603050405020304" pitchFamily="18" charset="0"/>
                <a:cs typeface="Times New Roman" panose="02020603050405020304" pitchFamily="18" charset="0"/>
              </a:rPr>
              <a:t>Important open ports included DNS, Kerberos, LDAP, LDAPS, SMB and Global Catalog services</a:t>
            </a:r>
            <a:r>
              <a:rPr sz="1400" dirty="0" smtClean="0">
                <a:latin typeface="Times New Roman" panose="02020603050405020304" pitchFamily="18" charset="0"/>
                <a:cs typeface="Times New Roman" panose="02020603050405020304" pitchFamily="18" charset="0"/>
              </a:rPr>
              <a:t>.</a:t>
            </a:r>
            <a:endParaRPr lang="en-GB" sz="1400" dirty="0" smtClean="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endParaRPr sz="1400" dirty="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600">
                <a:solidFill>
                  <a:srgbClr val="222222"/>
                </a:solidFill>
              </a:defRPr>
            </a:pPr>
            <a:r>
              <a:rPr sz="1400" dirty="0">
                <a:latin typeface="Times New Roman" panose="02020603050405020304" pitchFamily="18" charset="0"/>
                <a:cs typeface="Times New Roman" panose="02020603050405020304" pitchFamily="18" charset="0"/>
              </a:rPr>
              <a:t>The findings also suggested anonymous FTP access and HTTP TRACE support, which increased exposure.</a:t>
            </a:r>
          </a:p>
        </p:txBody>
      </p:sp>
      <p:sp>
        <p:nvSpPr>
          <p:cNvPr id="8" name="Rounded Rectangle 7"/>
          <p:cNvSpPr/>
          <p:nvPr/>
        </p:nvSpPr>
        <p:spPr>
          <a:xfrm>
            <a:off x="240140" y="4823993"/>
            <a:ext cx="4607067" cy="914400"/>
          </a:xfrm>
          <a:prstGeom prst="roundRect">
            <a:avLst/>
          </a:prstGeom>
          <a:solidFill>
            <a:srgbClr val="F5F7FA"/>
          </a:solidFill>
          <a:ln w="15240">
            <a:solidFill>
              <a:srgbClr val="C19B4C"/>
            </a:solidFill>
          </a:ln>
        </p:spPr>
        <p:style>
          <a:lnRef idx="1">
            <a:schemeClr val="accent1"/>
          </a:lnRef>
          <a:fillRef idx="3">
            <a:schemeClr val="accent1"/>
          </a:fillRef>
          <a:effectRef idx="2">
            <a:schemeClr val="accent1"/>
          </a:effectRef>
          <a:fontRef idx="minor">
            <a:schemeClr val="lt1"/>
          </a:fontRef>
        </p:style>
        <p:txBody>
          <a:bodyPr wrap="square" lIns="101600" rIns="101600" rtlCol="0" anchor="ctr"/>
          <a:lstStyle/>
          <a:p>
            <a:pPr algn="ctr"/>
            <a:r>
              <a:rPr lang="en-GB" sz="1600" dirty="0" smtClean="0">
                <a:solidFill>
                  <a:srgbClr val="16365C"/>
                </a:solidFill>
                <a:latin typeface="Times New Roman" panose="02020603050405020304" pitchFamily="18" charset="0"/>
                <a:cs typeface="Times New Roman" panose="02020603050405020304" pitchFamily="18" charset="0"/>
              </a:rPr>
              <a:t>Explanation</a:t>
            </a:r>
            <a:r>
              <a:rPr sz="1600" dirty="0" smtClean="0">
                <a:solidFill>
                  <a:srgbClr val="16365C"/>
                </a:solidFill>
                <a:latin typeface="Times New Roman" panose="02020603050405020304" pitchFamily="18" charset="0"/>
                <a:cs typeface="Times New Roman" panose="02020603050405020304" pitchFamily="18" charset="0"/>
              </a:rPr>
              <a:t>: </a:t>
            </a:r>
            <a:r>
              <a:rPr sz="1600" dirty="0">
                <a:solidFill>
                  <a:srgbClr val="222222"/>
                </a:solidFill>
                <a:latin typeface="Times New Roman" panose="02020603050405020304" pitchFamily="18" charset="0"/>
                <a:cs typeface="Times New Roman" panose="02020603050405020304" pitchFamily="18" charset="0"/>
              </a:rPr>
              <a:t>This </a:t>
            </a:r>
            <a:r>
              <a:rPr sz="1600" dirty="0" smtClean="0">
                <a:solidFill>
                  <a:srgbClr val="222222"/>
                </a:solidFill>
                <a:latin typeface="Times New Roman" panose="02020603050405020304" pitchFamily="18" charset="0"/>
                <a:cs typeface="Times New Roman" panose="02020603050405020304" pitchFamily="18" charset="0"/>
              </a:rPr>
              <a:t>slide</a:t>
            </a:r>
            <a:r>
              <a:rPr lang="en-GB" sz="1600" dirty="0" smtClean="0">
                <a:solidFill>
                  <a:srgbClr val="222222"/>
                </a:solidFill>
                <a:latin typeface="Times New Roman" panose="02020603050405020304" pitchFamily="18" charset="0"/>
                <a:cs typeface="Times New Roman" panose="02020603050405020304" pitchFamily="18" charset="0"/>
              </a:rPr>
              <a:t> mainly</a:t>
            </a:r>
            <a:r>
              <a:rPr sz="1600" dirty="0" smtClean="0">
                <a:solidFill>
                  <a:srgbClr val="222222"/>
                </a:solidFill>
                <a:latin typeface="Times New Roman" panose="02020603050405020304" pitchFamily="18" charset="0"/>
                <a:cs typeface="Times New Roman" panose="02020603050405020304" pitchFamily="18" charset="0"/>
              </a:rPr>
              <a:t> </a:t>
            </a:r>
            <a:r>
              <a:rPr sz="1600" dirty="0">
                <a:solidFill>
                  <a:srgbClr val="222222"/>
                </a:solidFill>
                <a:latin typeface="Times New Roman" panose="02020603050405020304" pitchFamily="18" charset="0"/>
                <a:cs typeface="Times New Roman" panose="02020603050405020304" pitchFamily="18" charset="0"/>
              </a:rPr>
              <a:t>explains what the server is and which services it makes available on the network.</a:t>
            </a:r>
          </a:p>
        </p:txBody>
      </p:sp>
      <p:pic>
        <p:nvPicPr>
          <p:cNvPr id="9" name="Picture 8" descr="image4.png"/>
          <p:cNvPicPr>
            <a:picLocks noChangeAspect="1"/>
          </p:cNvPicPr>
          <p:nvPr/>
        </p:nvPicPr>
        <p:blipFill>
          <a:blip r:embed="rId2"/>
          <a:stretch>
            <a:fillRect/>
          </a:stretch>
        </p:blipFill>
        <p:spPr>
          <a:xfrm>
            <a:off x="4709158" y="1124515"/>
            <a:ext cx="3399143" cy="2700676"/>
          </a:xfrm>
          <a:prstGeom prst="rect">
            <a:avLst/>
          </a:prstGeom>
        </p:spPr>
      </p:pic>
      <p:sp>
        <p:nvSpPr>
          <p:cNvPr id="10" name="TextBox 9"/>
          <p:cNvSpPr txBox="1"/>
          <p:nvPr/>
        </p:nvSpPr>
        <p:spPr>
          <a:xfrm>
            <a:off x="5318513" y="3908765"/>
            <a:ext cx="2027413" cy="276999"/>
          </a:xfrm>
          <a:prstGeom prst="rect">
            <a:avLst/>
          </a:prstGeom>
          <a:noFill/>
        </p:spPr>
        <p:txBody>
          <a:bodyPr wrap="none">
            <a:spAutoFit/>
          </a:bodyPr>
          <a:lstStyle/>
          <a:p>
            <a:pPr algn="ctr"/>
            <a:r>
              <a:rPr sz="1200" i="1" dirty="0" err="1">
                <a:solidFill>
                  <a:srgbClr val="5F5F5F"/>
                </a:solidFill>
              </a:rPr>
              <a:t>Nmap</a:t>
            </a:r>
            <a:r>
              <a:rPr sz="1200" i="1" dirty="0">
                <a:solidFill>
                  <a:srgbClr val="5F5F5F"/>
                </a:solidFill>
              </a:rPr>
              <a:t> service discovery result</a:t>
            </a:r>
          </a:p>
        </p:txBody>
      </p:sp>
      <p:pic>
        <p:nvPicPr>
          <p:cNvPr id="11" name="Picture 10" descr="image5.png"/>
          <p:cNvPicPr>
            <a:picLocks noChangeAspect="1"/>
          </p:cNvPicPr>
          <p:nvPr/>
        </p:nvPicPr>
        <p:blipFill>
          <a:blip r:embed="rId3"/>
          <a:stretch>
            <a:fillRect/>
          </a:stretch>
        </p:blipFill>
        <p:spPr>
          <a:xfrm>
            <a:off x="8209505" y="1124515"/>
            <a:ext cx="3520440" cy="2700676"/>
          </a:xfrm>
          <a:prstGeom prst="rect">
            <a:avLst/>
          </a:prstGeom>
        </p:spPr>
      </p:pic>
      <p:sp>
        <p:nvSpPr>
          <p:cNvPr id="12" name="TextBox 11"/>
          <p:cNvSpPr txBox="1"/>
          <p:nvPr/>
        </p:nvSpPr>
        <p:spPr>
          <a:xfrm>
            <a:off x="8815937" y="3805907"/>
            <a:ext cx="2256323" cy="276999"/>
          </a:xfrm>
          <a:prstGeom prst="rect">
            <a:avLst/>
          </a:prstGeom>
          <a:noFill/>
        </p:spPr>
        <p:txBody>
          <a:bodyPr wrap="none">
            <a:spAutoFit/>
          </a:bodyPr>
          <a:lstStyle/>
          <a:p>
            <a:pPr algn="ctr"/>
            <a:r>
              <a:rPr sz="1200" i="1" dirty="0" err="1">
                <a:solidFill>
                  <a:srgbClr val="5F5F5F"/>
                </a:solidFill>
              </a:rPr>
              <a:t>db_nmap</a:t>
            </a:r>
            <a:r>
              <a:rPr sz="1200" i="1" dirty="0">
                <a:solidFill>
                  <a:srgbClr val="5F5F5F"/>
                </a:solidFill>
              </a:rPr>
              <a:t> host and service details</a:t>
            </a:r>
          </a:p>
        </p:txBody>
      </p:sp>
      <p:sp>
        <p:nvSpPr>
          <p:cNvPr id="13" name="Rounded Rectangle 12"/>
          <p:cNvSpPr/>
          <p:nvPr/>
        </p:nvSpPr>
        <p:spPr>
          <a:xfrm>
            <a:off x="5066042" y="4356693"/>
            <a:ext cx="6235674" cy="1051560"/>
          </a:xfrm>
          <a:prstGeom prst="roundRect">
            <a:avLst/>
          </a:prstGeom>
          <a:solidFill>
            <a:srgbClr val="FFFFFF"/>
          </a:solidFill>
          <a:ln>
            <a:solidFill>
              <a:srgbClr val="C19B4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lang="en-GB" sz="1600" b="1" dirty="0" smtClean="0">
                <a:solidFill>
                  <a:srgbClr val="16365C"/>
                </a:solidFill>
                <a:latin typeface="Times New Roman" panose="02020603050405020304" pitchFamily="18" charset="0"/>
                <a:cs typeface="Times New Roman" panose="02020603050405020304" pitchFamily="18" charset="0"/>
              </a:rPr>
              <a:t>Note</a:t>
            </a:r>
            <a:r>
              <a:rPr sz="1600" b="1" dirty="0" smtClean="0">
                <a:solidFill>
                  <a:srgbClr val="16365C"/>
                </a:solidFill>
                <a:latin typeface="Times New Roman" panose="02020603050405020304" pitchFamily="18" charset="0"/>
                <a:cs typeface="Times New Roman" panose="02020603050405020304" pitchFamily="18" charset="0"/>
              </a:rPr>
              <a:t>: </a:t>
            </a:r>
            <a:r>
              <a:rPr sz="1600" dirty="0">
                <a:solidFill>
                  <a:srgbClr val="222222"/>
                </a:solidFill>
                <a:latin typeface="Times New Roman" panose="02020603050405020304" pitchFamily="18" charset="0"/>
                <a:cs typeface="Times New Roman" panose="02020603050405020304" pitchFamily="18" charset="0"/>
              </a:rPr>
              <a:t>The scan results confirmed that the target behaved like a central Windows Server 2022 domain controller in the </a:t>
            </a:r>
            <a:r>
              <a:rPr sz="1600" dirty="0" err="1">
                <a:solidFill>
                  <a:srgbClr val="222222"/>
                </a:solidFill>
                <a:latin typeface="Times New Roman" panose="02020603050405020304" pitchFamily="18" charset="0"/>
                <a:cs typeface="Times New Roman" panose="02020603050405020304" pitchFamily="18" charset="0"/>
              </a:rPr>
              <a:t>swansea.acca</a:t>
            </a:r>
            <a:r>
              <a:rPr sz="1600" dirty="0">
                <a:solidFill>
                  <a:srgbClr val="222222"/>
                </a:solidFill>
                <a:latin typeface="Times New Roman" panose="02020603050405020304" pitchFamily="18" charset="0"/>
                <a:cs typeface="Times New Roman" panose="02020603050405020304" pitchFamily="18" charset="0"/>
              </a:rPr>
              <a:t> environment.</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0292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537960"/>
            <a:ext cx="12191695" cy="3200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0040" y="1008"/>
            <a:ext cx="3945119" cy="461665"/>
          </a:xfrm>
          <a:prstGeom prst="rect">
            <a:avLst/>
          </a:prstGeom>
          <a:noFill/>
        </p:spPr>
        <p:txBody>
          <a:bodyPr wrap="none">
            <a:spAutoFit/>
          </a:bodyPr>
          <a:lstStyle/>
          <a:p>
            <a:r>
              <a:rPr sz="2400" b="1" dirty="0" smtClean="0">
                <a:solidFill>
                  <a:srgbClr val="FFFFFF"/>
                </a:solidFill>
                <a:latin typeface="Times New Roman" panose="02020603050405020304" pitchFamily="18" charset="0"/>
                <a:cs typeface="Times New Roman" panose="02020603050405020304" pitchFamily="18" charset="0"/>
              </a:rPr>
              <a:t>Six </a:t>
            </a:r>
            <a:r>
              <a:rPr sz="2400" b="1" dirty="0">
                <a:solidFill>
                  <a:srgbClr val="FFFFFF"/>
                </a:solidFill>
                <a:latin typeface="Times New Roman" panose="02020603050405020304" pitchFamily="18" charset="0"/>
                <a:cs typeface="Times New Roman" panose="02020603050405020304" pitchFamily="18" charset="0"/>
              </a:rPr>
              <a:t>Vulnerabilities Identified</a:t>
            </a:r>
          </a:p>
        </p:txBody>
      </p:sp>
      <p:sp>
        <p:nvSpPr>
          <p:cNvPr id="5" name="TextBox 4"/>
          <p:cNvSpPr txBox="1"/>
          <p:nvPr/>
        </p:nvSpPr>
        <p:spPr>
          <a:xfrm>
            <a:off x="366101" y="462708"/>
            <a:ext cx="4525598" cy="369332"/>
          </a:xfrm>
          <a:prstGeom prst="rect">
            <a:avLst/>
          </a:prstGeom>
          <a:noFill/>
        </p:spPr>
        <p:txBody>
          <a:bodyPr wrap="none">
            <a:spAutoFit/>
          </a:bodyPr>
          <a:lstStyle/>
          <a:p>
            <a:r>
              <a:rPr b="1" i="1" dirty="0">
                <a:solidFill>
                  <a:srgbClr val="5F5F5F"/>
                </a:solidFill>
                <a:latin typeface="Times New Roman" panose="02020603050405020304" pitchFamily="18" charset="0"/>
                <a:cs typeface="Times New Roman" panose="02020603050405020304" pitchFamily="18" charset="0"/>
              </a:rPr>
              <a:t>2 high, 2 medium and 2 low severity </a:t>
            </a:r>
            <a:r>
              <a:rPr b="1" i="1" dirty="0" smtClean="0">
                <a:solidFill>
                  <a:srgbClr val="5F5F5F"/>
                </a:solidFill>
                <a:latin typeface="Times New Roman" panose="02020603050405020304" pitchFamily="18" charset="0"/>
                <a:cs typeface="Times New Roman" panose="02020603050405020304" pitchFamily="18" charset="0"/>
              </a:rPr>
              <a:t>findings</a:t>
            </a:r>
            <a:r>
              <a:rPr lang="en-GB" b="1" i="1" dirty="0" smtClean="0">
                <a:solidFill>
                  <a:srgbClr val="5F5F5F"/>
                </a:solidFill>
                <a:latin typeface="Times New Roman" panose="02020603050405020304" pitchFamily="18" charset="0"/>
                <a:cs typeface="Times New Roman" panose="02020603050405020304" pitchFamily="18" charset="0"/>
              </a:rPr>
              <a:t>:</a:t>
            </a:r>
            <a:endParaRPr b="1" i="1" dirty="0">
              <a:solidFill>
                <a:srgbClr val="5F5F5F"/>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72690" y="73152"/>
            <a:ext cx="314510" cy="400110"/>
          </a:xfrm>
          <a:prstGeom prst="rect">
            <a:avLst/>
          </a:prstGeom>
          <a:noFill/>
        </p:spPr>
        <p:txBody>
          <a:bodyPr wrap="none">
            <a:spAutoFit/>
          </a:bodyPr>
          <a:lstStyle/>
          <a:p>
            <a:pPr algn="r"/>
            <a:r>
              <a:rPr lang="en-GB" sz="2000" b="1" dirty="0">
                <a:solidFill>
                  <a:srgbClr val="FFFFFF"/>
                </a:solidFill>
              </a:rPr>
              <a:t>4</a:t>
            </a:r>
            <a:endParaRPr sz="2000" b="1" dirty="0">
              <a:solidFill>
                <a:srgbClr val="FFFFFF"/>
              </a:solidFill>
            </a:endParaRPr>
          </a:p>
        </p:txBody>
      </p:sp>
      <p:sp>
        <p:nvSpPr>
          <p:cNvPr id="7" name="Rectangle 6"/>
          <p:cNvSpPr/>
          <p:nvPr/>
        </p:nvSpPr>
        <p:spPr>
          <a:xfrm>
            <a:off x="411479" y="914400"/>
            <a:ext cx="6001749" cy="365760"/>
          </a:xfrm>
          <a:prstGeom prst="rect">
            <a:avLst/>
          </a:prstGeom>
          <a:solidFill>
            <a:srgbClr val="16365C"/>
          </a:solidFill>
          <a:ln>
            <a:solidFill>
              <a:srgbClr val="16365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47339" y="960120"/>
            <a:ext cx="534121" cy="307777"/>
          </a:xfrm>
          <a:prstGeom prst="rect">
            <a:avLst/>
          </a:prstGeom>
          <a:noFill/>
        </p:spPr>
        <p:txBody>
          <a:bodyPr wrap="none">
            <a:spAutoFit/>
          </a:bodyPr>
          <a:lstStyle/>
          <a:p>
            <a:pPr algn="ctr"/>
            <a:r>
              <a:rPr sz="1400" b="1" dirty="0">
                <a:solidFill>
                  <a:srgbClr val="FFFFFF"/>
                </a:solidFill>
                <a:latin typeface="Times New Roman" panose="02020603050405020304" pitchFamily="18" charset="0"/>
                <a:cs typeface="Times New Roman" panose="02020603050405020304" pitchFamily="18" charset="0"/>
              </a:rPr>
              <a:t>Risk</a:t>
            </a:r>
          </a:p>
        </p:txBody>
      </p:sp>
      <p:sp>
        <p:nvSpPr>
          <p:cNvPr id="9" name="TextBox 8"/>
          <p:cNvSpPr txBox="1"/>
          <p:nvPr/>
        </p:nvSpPr>
        <p:spPr>
          <a:xfrm>
            <a:off x="2252455" y="951286"/>
            <a:ext cx="780983" cy="307777"/>
          </a:xfrm>
          <a:prstGeom prst="rect">
            <a:avLst/>
          </a:prstGeom>
          <a:noFill/>
        </p:spPr>
        <p:txBody>
          <a:bodyPr wrap="none">
            <a:spAutoFit/>
          </a:bodyPr>
          <a:lstStyle/>
          <a:p>
            <a:pPr algn="ctr"/>
            <a:r>
              <a:rPr sz="1400" b="1" dirty="0">
                <a:solidFill>
                  <a:srgbClr val="FFFFFF"/>
                </a:solidFill>
                <a:latin typeface="Times New Roman" panose="02020603050405020304" pitchFamily="18" charset="0"/>
                <a:cs typeface="Times New Roman" panose="02020603050405020304" pitchFamily="18" charset="0"/>
              </a:rPr>
              <a:t>Finding</a:t>
            </a:r>
          </a:p>
        </p:txBody>
      </p:sp>
      <p:sp>
        <p:nvSpPr>
          <p:cNvPr id="10" name="TextBox 9"/>
          <p:cNvSpPr txBox="1"/>
          <p:nvPr/>
        </p:nvSpPr>
        <p:spPr>
          <a:xfrm>
            <a:off x="4153244" y="922091"/>
            <a:ext cx="1340431" cy="307777"/>
          </a:xfrm>
          <a:prstGeom prst="rect">
            <a:avLst/>
          </a:prstGeom>
          <a:noFill/>
        </p:spPr>
        <p:txBody>
          <a:bodyPr wrap="none">
            <a:spAutoFit/>
          </a:bodyPr>
          <a:lstStyle/>
          <a:p>
            <a:pPr algn="ctr"/>
            <a:r>
              <a:rPr sz="1400" b="1" dirty="0">
                <a:solidFill>
                  <a:srgbClr val="FFFFFF"/>
                </a:solidFill>
                <a:latin typeface="Times New Roman" panose="02020603050405020304" pitchFamily="18" charset="0"/>
                <a:cs typeface="Times New Roman" panose="02020603050405020304" pitchFamily="18" charset="0"/>
              </a:rPr>
              <a:t>Why it matters</a:t>
            </a:r>
          </a:p>
        </p:txBody>
      </p:sp>
      <p:sp>
        <p:nvSpPr>
          <p:cNvPr id="11" name="Rectangle 10"/>
          <p:cNvSpPr/>
          <p:nvPr/>
        </p:nvSpPr>
        <p:spPr>
          <a:xfrm>
            <a:off x="411480" y="1280160"/>
            <a:ext cx="6001748" cy="502920"/>
          </a:xfrm>
          <a:prstGeom prst="rect">
            <a:avLst/>
          </a:prstGeom>
          <a:solidFill>
            <a:srgbClr val="F5F7FA"/>
          </a:solidFill>
          <a:ln>
            <a:solidFill>
              <a:srgbClr val="D2D2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7200" y="1335024"/>
            <a:ext cx="914400" cy="347472"/>
          </a:xfrm>
          <a:prstGeom prst="rect">
            <a:avLst/>
          </a:prstGeom>
          <a:noFill/>
        </p:spPr>
        <p:txBody>
          <a:bodyPr wrap="none">
            <a:spAutoFit/>
          </a:bodyPr>
          <a:lstStyle/>
          <a:p>
            <a:pPr algn="ctr"/>
            <a:r>
              <a:rPr sz="1300" b="1" dirty="0">
                <a:solidFill>
                  <a:srgbClr val="B71C1C"/>
                </a:solidFill>
              </a:rPr>
              <a:t>High</a:t>
            </a:r>
          </a:p>
        </p:txBody>
      </p:sp>
      <p:sp>
        <p:nvSpPr>
          <p:cNvPr id="13" name="TextBox 12"/>
          <p:cNvSpPr txBox="1"/>
          <p:nvPr/>
        </p:nvSpPr>
        <p:spPr>
          <a:xfrm>
            <a:off x="1109598" y="1362456"/>
            <a:ext cx="3025444"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SWEET32 / medium-strength SSL ciphers</a:t>
            </a:r>
          </a:p>
        </p:txBody>
      </p:sp>
      <p:sp>
        <p:nvSpPr>
          <p:cNvPr id="14" name="TextBox 13"/>
          <p:cNvSpPr txBox="1"/>
          <p:nvPr/>
        </p:nvSpPr>
        <p:spPr>
          <a:xfrm>
            <a:off x="4137660" y="1357884"/>
            <a:ext cx="1889941" cy="292388"/>
          </a:xfrm>
          <a:prstGeom prst="rect">
            <a:avLst/>
          </a:prstGeom>
          <a:noFill/>
        </p:spPr>
        <p:txBody>
          <a:bodyPr wrap="none">
            <a:spAutoFit/>
          </a:bodyPr>
          <a:lstStyle/>
          <a:p>
            <a:pPr algn="l"/>
            <a:r>
              <a:rPr sz="1300" b="0" dirty="0" smtClean="0">
                <a:solidFill>
                  <a:srgbClr val="222222"/>
                </a:solidFill>
                <a:latin typeface="Times New Roman" panose="02020603050405020304" pitchFamily="18" charset="0"/>
                <a:cs typeface="Times New Roman" panose="02020603050405020304" pitchFamily="18" charset="0"/>
              </a:rPr>
              <a:t>Weakens </a:t>
            </a:r>
            <a:r>
              <a:rPr sz="1300" b="0" dirty="0">
                <a:solidFill>
                  <a:srgbClr val="222222"/>
                </a:solidFill>
                <a:latin typeface="Times New Roman" panose="02020603050405020304" pitchFamily="18" charset="0"/>
                <a:cs typeface="Times New Roman" panose="02020603050405020304" pitchFamily="18" charset="0"/>
              </a:rPr>
              <a:t>protected traffic</a:t>
            </a:r>
          </a:p>
        </p:txBody>
      </p:sp>
      <p:sp>
        <p:nvSpPr>
          <p:cNvPr id="15" name="Rectangle 14"/>
          <p:cNvSpPr/>
          <p:nvPr/>
        </p:nvSpPr>
        <p:spPr>
          <a:xfrm>
            <a:off x="411480" y="1783080"/>
            <a:ext cx="6001748" cy="502920"/>
          </a:xfrm>
          <a:prstGeom prst="rect">
            <a:avLst/>
          </a:prstGeom>
          <a:solidFill>
            <a:srgbClr val="FFFFFF"/>
          </a:solidFill>
          <a:ln>
            <a:solidFill>
              <a:srgbClr val="D2D2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57200" y="1837944"/>
            <a:ext cx="914400" cy="347472"/>
          </a:xfrm>
          <a:prstGeom prst="rect">
            <a:avLst/>
          </a:prstGeom>
          <a:noFill/>
        </p:spPr>
        <p:txBody>
          <a:bodyPr wrap="none">
            <a:spAutoFit/>
          </a:bodyPr>
          <a:lstStyle/>
          <a:p>
            <a:pPr algn="ctr"/>
            <a:r>
              <a:rPr sz="1300" b="1">
                <a:solidFill>
                  <a:srgbClr val="B71C1C"/>
                </a:solidFill>
              </a:rPr>
              <a:t>High</a:t>
            </a:r>
          </a:p>
        </p:txBody>
      </p:sp>
      <p:sp>
        <p:nvSpPr>
          <p:cNvPr id="17" name="TextBox 16"/>
          <p:cNvSpPr txBox="1"/>
          <p:nvPr/>
        </p:nvSpPr>
        <p:spPr>
          <a:xfrm>
            <a:off x="1295474" y="1856055"/>
            <a:ext cx="2316916" cy="276999"/>
          </a:xfrm>
          <a:prstGeom prst="rect">
            <a:avLst/>
          </a:prstGeom>
          <a:noFill/>
        </p:spPr>
        <p:txBody>
          <a:bodyPr wrap="none">
            <a:spAutoFit/>
          </a:bodyPr>
          <a:lstStyle/>
          <a:p>
            <a:pPr algn="l"/>
            <a:r>
              <a:rPr sz="1200" b="0" dirty="0">
                <a:solidFill>
                  <a:srgbClr val="222222"/>
                </a:solidFill>
                <a:latin typeface="Times New Roman" panose="02020603050405020304" pitchFamily="18" charset="0"/>
                <a:cs typeface="Times New Roman" panose="02020603050405020304" pitchFamily="18" charset="0"/>
              </a:rPr>
              <a:t>Anonymous FTP + HTTP TRACE</a:t>
            </a:r>
          </a:p>
        </p:txBody>
      </p:sp>
      <p:sp>
        <p:nvSpPr>
          <p:cNvPr id="18" name="TextBox 17"/>
          <p:cNvSpPr txBox="1"/>
          <p:nvPr/>
        </p:nvSpPr>
        <p:spPr>
          <a:xfrm>
            <a:off x="3708203" y="1845934"/>
            <a:ext cx="2723823"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Increases exposure on a critical server</a:t>
            </a:r>
          </a:p>
        </p:txBody>
      </p:sp>
      <p:sp>
        <p:nvSpPr>
          <p:cNvPr id="19" name="Rectangle 18"/>
          <p:cNvSpPr/>
          <p:nvPr/>
        </p:nvSpPr>
        <p:spPr>
          <a:xfrm>
            <a:off x="411480" y="2286000"/>
            <a:ext cx="6001748" cy="502920"/>
          </a:xfrm>
          <a:prstGeom prst="rect">
            <a:avLst/>
          </a:prstGeom>
          <a:solidFill>
            <a:srgbClr val="F5F7FA"/>
          </a:solidFill>
          <a:ln>
            <a:solidFill>
              <a:srgbClr val="D2D2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7200" y="2340864"/>
            <a:ext cx="914400" cy="347472"/>
          </a:xfrm>
          <a:prstGeom prst="rect">
            <a:avLst/>
          </a:prstGeom>
          <a:noFill/>
        </p:spPr>
        <p:txBody>
          <a:bodyPr wrap="none">
            <a:spAutoFit/>
          </a:bodyPr>
          <a:lstStyle/>
          <a:p>
            <a:pPr algn="ctr"/>
            <a:r>
              <a:rPr sz="1300" b="1">
                <a:solidFill>
                  <a:srgbClr val="E69138"/>
                </a:solidFill>
              </a:rPr>
              <a:t>Medium</a:t>
            </a:r>
          </a:p>
        </p:txBody>
      </p:sp>
      <p:sp>
        <p:nvSpPr>
          <p:cNvPr id="21" name="TextBox 20"/>
          <p:cNvSpPr txBox="1"/>
          <p:nvPr/>
        </p:nvSpPr>
        <p:spPr>
          <a:xfrm>
            <a:off x="1463040" y="2340864"/>
            <a:ext cx="1723549"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TLS 1.0 still supported</a:t>
            </a:r>
          </a:p>
        </p:txBody>
      </p:sp>
      <p:sp>
        <p:nvSpPr>
          <p:cNvPr id="22" name="TextBox 21"/>
          <p:cNvSpPr txBox="1"/>
          <p:nvPr/>
        </p:nvSpPr>
        <p:spPr>
          <a:xfrm>
            <a:off x="3575482" y="2334250"/>
            <a:ext cx="2137445" cy="292388"/>
          </a:xfrm>
          <a:prstGeom prst="rect">
            <a:avLst/>
          </a:prstGeom>
          <a:noFill/>
        </p:spPr>
        <p:txBody>
          <a:bodyPr wrap="none">
            <a:spAutoFit/>
          </a:bodyPr>
          <a:lstStyle/>
          <a:p>
            <a:pPr algn="l"/>
            <a:r>
              <a:rPr lang="en-GB" sz="1300" b="0" dirty="0" smtClean="0">
                <a:solidFill>
                  <a:srgbClr val="222222"/>
                </a:solidFill>
              </a:rPr>
              <a:t>    </a:t>
            </a:r>
            <a:r>
              <a:rPr sz="1300" b="0" dirty="0" smtClean="0">
                <a:solidFill>
                  <a:srgbClr val="222222"/>
                </a:solidFill>
                <a:latin typeface="Times New Roman" panose="02020603050405020304" pitchFamily="18" charset="0"/>
                <a:cs typeface="Times New Roman" panose="02020603050405020304" pitchFamily="18" charset="0"/>
              </a:rPr>
              <a:t>Uses </a:t>
            </a:r>
            <a:r>
              <a:rPr sz="1300" b="0" dirty="0">
                <a:solidFill>
                  <a:srgbClr val="222222"/>
                </a:solidFill>
                <a:latin typeface="Times New Roman" panose="02020603050405020304" pitchFamily="18" charset="0"/>
                <a:cs typeface="Times New Roman" panose="02020603050405020304" pitchFamily="18" charset="0"/>
              </a:rPr>
              <a:t>an outdated protocol</a:t>
            </a:r>
          </a:p>
        </p:txBody>
      </p:sp>
      <p:sp>
        <p:nvSpPr>
          <p:cNvPr id="23" name="Rectangle 22"/>
          <p:cNvSpPr/>
          <p:nvPr/>
        </p:nvSpPr>
        <p:spPr>
          <a:xfrm>
            <a:off x="411480" y="2788920"/>
            <a:ext cx="6001748" cy="502920"/>
          </a:xfrm>
          <a:prstGeom prst="rect">
            <a:avLst/>
          </a:prstGeom>
          <a:solidFill>
            <a:srgbClr val="FFFFFF"/>
          </a:solidFill>
          <a:ln>
            <a:solidFill>
              <a:srgbClr val="D2D2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57200" y="2843784"/>
            <a:ext cx="914400" cy="347472"/>
          </a:xfrm>
          <a:prstGeom prst="rect">
            <a:avLst/>
          </a:prstGeom>
          <a:noFill/>
        </p:spPr>
        <p:txBody>
          <a:bodyPr wrap="none">
            <a:spAutoFit/>
          </a:bodyPr>
          <a:lstStyle/>
          <a:p>
            <a:pPr algn="ctr"/>
            <a:r>
              <a:rPr sz="1300" b="1">
                <a:solidFill>
                  <a:srgbClr val="E69138"/>
                </a:solidFill>
              </a:rPr>
              <a:t>Medium</a:t>
            </a:r>
          </a:p>
        </p:txBody>
      </p:sp>
      <p:sp>
        <p:nvSpPr>
          <p:cNvPr id="25" name="TextBox 24"/>
          <p:cNvSpPr txBox="1"/>
          <p:nvPr/>
        </p:nvSpPr>
        <p:spPr>
          <a:xfrm>
            <a:off x="1463040" y="2843784"/>
            <a:ext cx="1627818" cy="292388"/>
          </a:xfrm>
          <a:prstGeom prst="rect">
            <a:avLst/>
          </a:prstGeom>
          <a:noFill/>
        </p:spPr>
        <p:txBody>
          <a:bodyPr wrap="none">
            <a:spAutoFit/>
          </a:bodyPr>
          <a:lstStyle/>
          <a:p>
            <a:pPr algn="l"/>
            <a:r>
              <a:rPr sz="1300" b="0" dirty="0" err="1">
                <a:solidFill>
                  <a:srgbClr val="222222"/>
                </a:solidFill>
                <a:latin typeface="Times New Roman" panose="02020603050405020304" pitchFamily="18" charset="0"/>
                <a:cs typeface="Times New Roman" panose="02020603050405020304" pitchFamily="18" charset="0"/>
              </a:rPr>
              <a:t>Chargen</a:t>
            </a:r>
            <a:r>
              <a:rPr sz="1300" b="0" dirty="0">
                <a:solidFill>
                  <a:srgbClr val="222222"/>
                </a:solidFill>
                <a:latin typeface="Times New Roman" panose="02020603050405020304" pitchFamily="18" charset="0"/>
                <a:cs typeface="Times New Roman" panose="02020603050405020304" pitchFamily="18" charset="0"/>
              </a:rPr>
              <a:t> UDP service</a:t>
            </a:r>
          </a:p>
        </p:txBody>
      </p:sp>
      <p:sp>
        <p:nvSpPr>
          <p:cNvPr id="26" name="TextBox 25"/>
          <p:cNvSpPr txBox="1"/>
          <p:nvPr/>
        </p:nvSpPr>
        <p:spPr>
          <a:xfrm>
            <a:off x="3708203" y="2843784"/>
            <a:ext cx="2528449"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Can be abused for unwanted traffic</a:t>
            </a:r>
          </a:p>
        </p:txBody>
      </p:sp>
      <p:sp>
        <p:nvSpPr>
          <p:cNvPr id="27" name="Rectangle 26"/>
          <p:cNvSpPr/>
          <p:nvPr/>
        </p:nvSpPr>
        <p:spPr>
          <a:xfrm>
            <a:off x="411480" y="3291840"/>
            <a:ext cx="6001748" cy="502920"/>
          </a:xfrm>
          <a:prstGeom prst="rect">
            <a:avLst/>
          </a:prstGeom>
          <a:solidFill>
            <a:srgbClr val="F5F7FA"/>
          </a:solidFill>
          <a:ln>
            <a:solidFill>
              <a:srgbClr val="D2D2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57200" y="3346704"/>
            <a:ext cx="914400" cy="347472"/>
          </a:xfrm>
          <a:prstGeom prst="rect">
            <a:avLst/>
          </a:prstGeom>
          <a:noFill/>
        </p:spPr>
        <p:txBody>
          <a:bodyPr wrap="none">
            <a:spAutoFit/>
          </a:bodyPr>
          <a:lstStyle/>
          <a:p>
            <a:pPr algn="ctr"/>
            <a:r>
              <a:rPr sz="1300" b="1">
                <a:solidFill>
                  <a:srgbClr val="2962FF"/>
                </a:solidFill>
              </a:rPr>
              <a:t>Low</a:t>
            </a:r>
          </a:p>
        </p:txBody>
      </p:sp>
      <p:sp>
        <p:nvSpPr>
          <p:cNvPr id="29" name="TextBox 28"/>
          <p:cNvSpPr txBox="1"/>
          <p:nvPr/>
        </p:nvSpPr>
        <p:spPr>
          <a:xfrm>
            <a:off x="1463040" y="3346704"/>
            <a:ext cx="2037994"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ICMP timestamp disclosure</a:t>
            </a:r>
          </a:p>
        </p:txBody>
      </p:sp>
      <p:sp>
        <p:nvSpPr>
          <p:cNvPr id="30" name="TextBox 29"/>
          <p:cNvSpPr txBox="1"/>
          <p:nvPr/>
        </p:nvSpPr>
        <p:spPr>
          <a:xfrm>
            <a:off x="3708203" y="3346704"/>
            <a:ext cx="2419252"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Reveals extra system information</a:t>
            </a:r>
          </a:p>
        </p:txBody>
      </p:sp>
      <p:sp>
        <p:nvSpPr>
          <p:cNvPr id="31" name="Rectangle 30"/>
          <p:cNvSpPr/>
          <p:nvPr/>
        </p:nvSpPr>
        <p:spPr>
          <a:xfrm>
            <a:off x="411479" y="3802750"/>
            <a:ext cx="6001749" cy="502920"/>
          </a:xfrm>
          <a:prstGeom prst="rect">
            <a:avLst/>
          </a:prstGeom>
          <a:solidFill>
            <a:srgbClr val="FFFFFF"/>
          </a:solidFill>
          <a:ln>
            <a:solidFill>
              <a:srgbClr val="D2D2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457200" y="3849624"/>
            <a:ext cx="914400" cy="347472"/>
          </a:xfrm>
          <a:prstGeom prst="rect">
            <a:avLst/>
          </a:prstGeom>
          <a:noFill/>
        </p:spPr>
        <p:txBody>
          <a:bodyPr wrap="none">
            <a:spAutoFit/>
          </a:bodyPr>
          <a:lstStyle/>
          <a:p>
            <a:pPr algn="ctr"/>
            <a:r>
              <a:rPr sz="1300" b="1">
                <a:solidFill>
                  <a:srgbClr val="2962FF"/>
                </a:solidFill>
              </a:rPr>
              <a:t>Low</a:t>
            </a:r>
          </a:p>
        </p:txBody>
      </p:sp>
      <p:sp>
        <p:nvSpPr>
          <p:cNvPr id="33" name="TextBox 32"/>
          <p:cNvSpPr txBox="1"/>
          <p:nvPr/>
        </p:nvSpPr>
        <p:spPr>
          <a:xfrm>
            <a:off x="1463040" y="3849624"/>
            <a:ext cx="1697901"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Echo / QOTD services</a:t>
            </a:r>
          </a:p>
        </p:txBody>
      </p:sp>
      <p:sp>
        <p:nvSpPr>
          <p:cNvPr id="34" name="TextBox 33"/>
          <p:cNvSpPr txBox="1"/>
          <p:nvPr/>
        </p:nvSpPr>
        <p:spPr>
          <a:xfrm>
            <a:off x="3687783" y="3849624"/>
            <a:ext cx="2743251" cy="292388"/>
          </a:xfrm>
          <a:prstGeom prst="rect">
            <a:avLst/>
          </a:prstGeom>
          <a:noFill/>
        </p:spPr>
        <p:txBody>
          <a:bodyPr wrap="none">
            <a:spAutoFit/>
          </a:bodyPr>
          <a:lstStyle/>
          <a:p>
            <a:pPr algn="l"/>
            <a:r>
              <a:rPr sz="1300" b="0" dirty="0">
                <a:solidFill>
                  <a:srgbClr val="222222"/>
                </a:solidFill>
                <a:latin typeface="Times New Roman" panose="02020603050405020304" pitchFamily="18" charset="0"/>
                <a:cs typeface="Times New Roman" panose="02020603050405020304" pitchFamily="18" charset="0"/>
              </a:rPr>
              <a:t>Legacy services enlarge attack surface</a:t>
            </a:r>
          </a:p>
        </p:txBody>
      </p:sp>
      <p:pic>
        <p:nvPicPr>
          <p:cNvPr id="35" name="Picture 34" descr="image6.png"/>
          <p:cNvPicPr>
            <a:picLocks noChangeAspect="1"/>
          </p:cNvPicPr>
          <p:nvPr/>
        </p:nvPicPr>
        <p:blipFill>
          <a:blip r:embed="rId2"/>
          <a:stretch>
            <a:fillRect/>
          </a:stretch>
        </p:blipFill>
        <p:spPr>
          <a:xfrm>
            <a:off x="6708855" y="708660"/>
            <a:ext cx="2560320" cy="2226564"/>
          </a:xfrm>
          <a:prstGeom prst="rect">
            <a:avLst/>
          </a:prstGeom>
        </p:spPr>
      </p:pic>
      <p:sp>
        <p:nvSpPr>
          <p:cNvPr id="36" name="TextBox 35"/>
          <p:cNvSpPr txBox="1"/>
          <p:nvPr/>
        </p:nvSpPr>
        <p:spPr>
          <a:xfrm>
            <a:off x="6589894" y="3044952"/>
            <a:ext cx="2560320" cy="201168"/>
          </a:xfrm>
          <a:prstGeom prst="rect">
            <a:avLst/>
          </a:prstGeom>
          <a:noFill/>
        </p:spPr>
        <p:txBody>
          <a:bodyPr wrap="none">
            <a:spAutoFit/>
          </a:bodyPr>
          <a:lstStyle/>
          <a:p>
            <a:pPr algn="ctr"/>
            <a:r>
              <a:rPr sz="1000" i="1" dirty="0">
                <a:solidFill>
                  <a:srgbClr val="5F5F5F"/>
                </a:solidFill>
              </a:rPr>
              <a:t>Nessus high-severity detail</a:t>
            </a:r>
          </a:p>
        </p:txBody>
      </p:sp>
      <p:pic>
        <p:nvPicPr>
          <p:cNvPr id="37" name="Picture 36" descr="image7.png"/>
          <p:cNvPicPr>
            <a:picLocks noChangeAspect="1"/>
          </p:cNvPicPr>
          <p:nvPr/>
        </p:nvPicPr>
        <p:blipFill>
          <a:blip r:embed="rId3"/>
          <a:stretch>
            <a:fillRect/>
          </a:stretch>
        </p:blipFill>
        <p:spPr>
          <a:xfrm>
            <a:off x="9372600" y="725038"/>
            <a:ext cx="2514600" cy="2210185"/>
          </a:xfrm>
          <a:prstGeom prst="rect">
            <a:avLst/>
          </a:prstGeom>
        </p:spPr>
      </p:pic>
      <p:sp>
        <p:nvSpPr>
          <p:cNvPr id="38" name="TextBox 37"/>
          <p:cNvSpPr txBox="1"/>
          <p:nvPr/>
        </p:nvSpPr>
        <p:spPr>
          <a:xfrm>
            <a:off x="9372600" y="3009974"/>
            <a:ext cx="2606040" cy="201168"/>
          </a:xfrm>
          <a:prstGeom prst="rect">
            <a:avLst/>
          </a:prstGeom>
          <a:noFill/>
        </p:spPr>
        <p:txBody>
          <a:bodyPr wrap="none">
            <a:spAutoFit/>
          </a:bodyPr>
          <a:lstStyle/>
          <a:p>
            <a:pPr algn="ctr"/>
            <a:r>
              <a:rPr sz="1000" i="1" dirty="0">
                <a:solidFill>
                  <a:srgbClr val="5F5F5F"/>
                </a:solidFill>
              </a:rPr>
              <a:t>Nessus vulnerability list</a:t>
            </a:r>
          </a:p>
        </p:txBody>
      </p:sp>
      <p:sp>
        <p:nvSpPr>
          <p:cNvPr id="39" name="Rounded Rectangle 38"/>
          <p:cNvSpPr/>
          <p:nvPr/>
        </p:nvSpPr>
        <p:spPr>
          <a:xfrm>
            <a:off x="6413229" y="4910417"/>
            <a:ext cx="5473971" cy="859536"/>
          </a:xfrm>
          <a:prstGeom prst="roundRect">
            <a:avLst/>
          </a:prstGeom>
          <a:solidFill>
            <a:srgbClr val="F5F7FA"/>
          </a:solidFill>
          <a:ln w="15240">
            <a:solidFill>
              <a:srgbClr val="C19B4C"/>
            </a:solidFill>
          </a:ln>
        </p:spPr>
        <p:style>
          <a:lnRef idx="1">
            <a:schemeClr val="accent1"/>
          </a:lnRef>
          <a:fillRef idx="3">
            <a:schemeClr val="accent1"/>
          </a:fillRef>
          <a:effectRef idx="2">
            <a:schemeClr val="accent1"/>
          </a:effectRef>
          <a:fontRef idx="minor">
            <a:schemeClr val="lt1"/>
          </a:fontRef>
        </p:style>
        <p:txBody>
          <a:bodyPr wrap="square" lIns="101600" rIns="101600" rtlCol="0" anchor="ctr"/>
          <a:lstStyle/>
          <a:p>
            <a:pPr algn="ctr"/>
            <a:r>
              <a:rPr lang="en-GB" sz="1400" b="1" dirty="0" smtClean="0">
                <a:solidFill>
                  <a:srgbClr val="16365C"/>
                </a:solidFill>
                <a:latin typeface="Times New Roman" panose="02020603050405020304" pitchFamily="18" charset="0"/>
                <a:cs typeface="Times New Roman" panose="02020603050405020304" pitchFamily="18" charset="0"/>
              </a:rPr>
              <a:t>Explanation</a:t>
            </a:r>
            <a:r>
              <a:rPr sz="1400" b="1" dirty="0" smtClean="0">
                <a:solidFill>
                  <a:srgbClr val="16365C"/>
                </a:solidFill>
                <a:latin typeface="Times New Roman" panose="02020603050405020304" pitchFamily="18" charset="0"/>
                <a:cs typeface="Times New Roman" panose="02020603050405020304" pitchFamily="18" charset="0"/>
              </a:rPr>
              <a:t>: </a:t>
            </a:r>
            <a:r>
              <a:rPr sz="1400" dirty="0">
                <a:solidFill>
                  <a:srgbClr val="222222"/>
                </a:solidFill>
                <a:latin typeface="Times New Roman" panose="02020603050405020304" pitchFamily="18" charset="0"/>
                <a:cs typeface="Times New Roman" panose="02020603050405020304" pitchFamily="18" charset="0"/>
              </a:rPr>
              <a:t>I selected the final six vulnerabilities by combining scanner severity with the importance of the server being a domain controller.</a:t>
            </a:r>
          </a:p>
        </p:txBody>
      </p:sp>
    </p:spTree>
  </p:cSld>
  <p:clrMapOvr>
    <a:masterClrMapping/>
  </p:clrMapOvr>
  <p:transition spd="med">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0292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537960"/>
            <a:ext cx="12191695" cy="3200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0040" y="17670"/>
            <a:ext cx="6194324" cy="461665"/>
          </a:xfrm>
          <a:prstGeom prst="rect">
            <a:avLst/>
          </a:prstGeom>
          <a:noFill/>
        </p:spPr>
        <p:txBody>
          <a:bodyPr wrap="none">
            <a:spAutoFit/>
          </a:bodyPr>
          <a:lstStyle/>
          <a:p>
            <a:r>
              <a:rPr sz="2400" b="1" dirty="0" smtClean="0">
                <a:solidFill>
                  <a:srgbClr val="FFFFFF"/>
                </a:solidFill>
                <a:latin typeface="Times New Roman" panose="02020603050405020304" pitchFamily="18" charset="0"/>
                <a:cs typeface="Times New Roman" panose="02020603050405020304" pitchFamily="18" charset="0"/>
              </a:rPr>
              <a:t>Exploitation </a:t>
            </a:r>
            <a:r>
              <a:rPr sz="2400" b="1" dirty="0">
                <a:solidFill>
                  <a:srgbClr val="FFFFFF"/>
                </a:solidFill>
                <a:latin typeface="Times New Roman" panose="02020603050405020304" pitchFamily="18" charset="0"/>
                <a:cs typeface="Times New Roman" panose="02020603050405020304" pitchFamily="18" charset="0"/>
              </a:rPr>
              <a:t>and Post-Exploitation Highlights</a:t>
            </a:r>
          </a:p>
        </p:txBody>
      </p:sp>
      <p:sp>
        <p:nvSpPr>
          <p:cNvPr id="5" name="TextBox 4"/>
          <p:cNvSpPr txBox="1"/>
          <p:nvPr/>
        </p:nvSpPr>
        <p:spPr>
          <a:xfrm>
            <a:off x="365760" y="576072"/>
            <a:ext cx="11708052" cy="646331"/>
          </a:xfrm>
          <a:prstGeom prst="rect">
            <a:avLst/>
          </a:prstGeom>
          <a:noFill/>
        </p:spPr>
        <p:txBody>
          <a:bodyPr wrap="square">
            <a:spAutoFit/>
          </a:bodyPr>
          <a:lstStyle/>
          <a:p>
            <a:r>
              <a:rPr lang="en-GB" b="1" dirty="0">
                <a:latin typeface="Times New Roman" panose="02020603050405020304" pitchFamily="18" charset="0"/>
                <a:cs typeface="Times New Roman" panose="02020603050405020304" pitchFamily="18" charset="0"/>
              </a:rPr>
              <a:t>“This slide gives a high-level overview of exploitation and post-exploitation. I did not treat this as an uncontrolled attack exercise</a:t>
            </a:r>
            <a:r>
              <a:rPr lang="en-GB" dirty="0"/>
              <a:t>. </a:t>
            </a:r>
            <a:endParaRPr sz="1600" i="1" dirty="0">
              <a:solidFill>
                <a:srgbClr val="5F5F5F"/>
              </a:solidFill>
            </a:endParaRPr>
          </a:p>
        </p:txBody>
      </p:sp>
      <p:sp>
        <p:nvSpPr>
          <p:cNvPr id="6" name="TextBox 5"/>
          <p:cNvSpPr txBox="1"/>
          <p:nvPr/>
        </p:nvSpPr>
        <p:spPr>
          <a:xfrm>
            <a:off x="11572690" y="73152"/>
            <a:ext cx="314510" cy="400110"/>
          </a:xfrm>
          <a:prstGeom prst="rect">
            <a:avLst/>
          </a:prstGeom>
          <a:noFill/>
        </p:spPr>
        <p:txBody>
          <a:bodyPr wrap="none">
            <a:spAutoFit/>
          </a:bodyPr>
          <a:lstStyle/>
          <a:p>
            <a:pPr algn="r"/>
            <a:r>
              <a:rPr lang="en-GB" sz="2000" b="1" dirty="0">
                <a:solidFill>
                  <a:srgbClr val="FFFFFF"/>
                </a:solidFill>
              </a:rPr>
              <a:t>5</a:t>
            </a:r>
            <a:endParaRPr sz="2000" b="1" dirty="0">
              <a:solidFill>
                <a:srgbClr val="FFFFFF"/>
              </a:solidFill>
            </a:endParaRPr>
          </a:p>
        </p:txBody>
      </p:sp>
      <p:sp>
        <p:nvSpPr>
          <p:cNvPr id="7" name="TextBox 6"/>
          <p:cNvSpPr txBox="1"/>
          <p:nvPr/>
        </p:nvSpPr>
        <p:spPr>
          <a:xfrm>
            <a:off x="365760" y="1366894"/>
            <a:ext cx="4433730" cy="3579574"/>
          </a:xfrm>
          <a:prstGeom prst="rect">
            <a:avLst/>
          </a:prstGeom>
          <a:noFill/>
        </p:spPr>
        <p:txBody>
          <a:bodyPr wrap="square" lIns="63500" rIns="63500">
            <a:normAutofit lnSpcReduction="10000"/>
          </a:bodyPr>
          <a:lstStyle/>
          <a:p>
            <a:pPr marL="285750" indent="-285750">
              <a:spcAft>
                <a:spcPts val="300"/>
              </a:spcAft>
              <a:buFont typeface="Wingdings" panose="05000000000000000000" pitchFamily="2" charset="2"/>
              <a:buChar char="q"/>
              <a:defRPr sz="1500">
                <a:solidFill>
                  <a:srgbClr val="222222"/>
                </a:solidFill>
              </a:defRPr>
            </a:pPr>
            <a:r>
              <a:rPr dirty="0" err="1">
                <a:latin typeface="Times New Roman" panose="02020603050405020304" pitchFamily="18" charset="0"/>
                <a:cs typeface="Times New Roman" panose="02020603050405020304" pitchFamily="18" charset="0"/>
              </a:rPr>
              <a:t>Metasploit</a:t>
            </a:r>
            <a:r>
              <a:rPr dirty="0">
                <a:latin typeface="Times New Roman" panose="02020603050405020304" pitchFamily="18" charset="0"/>
                <a:cs typeface="Times New Roman" panose="02020603050405020304" pitchFamily="18" charset="0"/>
              </a:rPr>
              <a:t> was used in a controlled and </a:t>
            </a:r>
            <a:r>
              <a:rPr dirty="0" err="1">
                <a:latin typeface="Times New Roman" panose="02020603050405020304" pitchFamily="18" charset="0"/>
                <a:cs typeface="Times New Roman" panose="02020603050405020304" pitchFamily="18" charset="0"/>
              </a:rPr>
              <a:t>authorised</a:t>
            </a:r>
            <a:r>
              <a:rPr dirty="0">
                <a:latin typeface="Times New Roman" panose="02020603050405020304" pitchFamily="18" charset="0"/>
                <a:cs typeface="Times New Roman" panose="02020603050405020304" pitchFamily="18" charset="0"/>
              </a:rPr>
              <a:t> lab setting.</a:t>
            </a:r>
          </a:p>
          <a:p>
            <a:pPr marL="285750" indent="-285750">
              <a:spcAft>
                <a:spcPts val="300"/>
              </a:spcAft>
              <a:buFont typeface="Wingdings" panose="05000000000000000000" pitchFamily="2" charset="2"/>
              <a:buChar char="q"/>
              <a:defRPr sz="1500">
                <a:solidFill>
                  <a:srgbClr val="222222"/>
                </a:solidFill>
              </a:defRPr>
            </a:pPr>
            <a:r>
              <a:rPr dirty="0">
                <a:latin typeface="Times New Roman" panose="02020603050405020304" pitchFamily="18" charset="0"/>
                <a:cs typeface="Times New Roman" panose="02020603050405020304" pitchFamily="18" charset="0"/>
              </a:rPr>
              <a:t>My focus was reconnaissance support, </a:t>
            </a:r>
            <a:r>
              <a:rPr dirty="0" err="1">
                <a:latin typeface="Times New Roman" panose="02020603050405020304" pitchFamily="18" charset="0"/>
                <a:cs typeface="Times New Roman" panose="02020603050405020304" pitchFamily="18" charset="0"/>
              </a:rPr>
              <a:t>db_nmap</a:t>
            </a:r>
            <a:r>
              <a:rPr dirty="0">
                <a:latin typeface="Times New Roman" panose="02020603050405020304" pitchFamily="18" charset="0"/>
                <a:cs typeface="Times New Roman" panose="02020603050405020304" pitchFamily="18" charset="0"/>
              </a:rPr>
              <a:t> information gathering and module review</a:t>
            </a:r>
            <a:r>
              <a:rPr dirty="0" smtClean="0">
                <a:latin typeface="Times New Roman" panose="02020603050405020304" pitchFamily="18" charset="0"/>
                <a:cs typeface="Times New Roman" panose="02020603050405020304" pitchFamily="18" charset="0"/>
              </a:rPr>
              <a:t>.</a:t>
            </a:r>
            <a:endParaRPr lang="en-GB" dirty="0" smtClean="0">
              <a:latin typeface="Times New Roman" panose="02020603050405020304" pitchFamily="18" charset="0"/>
              <a:cs typeface="Times New Roman" panose="02020603050405020304" pitchFamily="18" charset="0"/>
            </a:endParaRPr>
          </a:p>
          <a:p>
            <a:pPr>
              <a:spcAft>
                <a:spcPts val="300"/>
              </a:spcAft>
              <a:defRPr sz="1500">
                <a:solidFill>
                  <a:srgbClr val="222222"/>
                </a:solidFill>
              </a:defRPr>
            </a:pPr>
            <a:endParaRPr dirty="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500">
                <a:solidFill>
                  <a:srgbClr val="222222"/>
                </a:solidFill>
              </a:defRPr>
            </a:pPr>
            <a:r>
              <a:rPr lang="en-GB" dirty="0" smtClean="0">
                <a:latin typeface="Times New Roman" panose="02020603050405020304" pitchFamily="18" charset="0"/>
                <a:cs typeface="Times New Roman" panose="02020603050405020304" pitchFamily="18" charset="0"/>
              </a:rPr>
              <a:t>The most suitable findings were </a:t>
            </a:r>
            <a:r>
              <a:rPr lang="en-GB" sz="1500" dirty="0" smtClean="0">
                <a:latin typeface="Times New Roman" panose="02020603050405020304" pitchFamily="18" charset="0"/>
                <a:cs typeface="Times New Roman" panose="02020603050405020304" pitchFamily="18" charset="0"/>
              </a:rPr>
              <a:t>one </a:t>
            </a:r>
            <a:r>
              <a:rPr lang="en-GB" sz="1500" dirty="0">
                <a:latin typeface="Times New Roman" panose="02020603050405020304" pitchFamily="18" charset="0"/>
                <a:cs typeface="Times New Roman" panose="02020603050405020304" pitchFamily="18" charset="0"/>
              </a:rPr>
              <a:t>high-severity TLS-related issue, one medium-severity legacy service issue and one low-severity information disclosure </a:t>
            </a:r>
            <a:r>
              <a:rPr lang="en-GB" sz="1500" dirty="0" smtClean="0">
                <a:latin typeface="Times New Roman" panose="02020603050405020304" pitchFamily="18" charset="0"/>
                <a:cs typeface="Times New Roman" panose="02020603050405020304" pitchFamily="18" charset="0"/>
              </a:rPr>
              <a:t>issue</a:t>
            </a:r>
            <a:r>
              <a:rPr dirty="0" smtClean="0">
                <a:latin typeface="Times New Roman" panose="02020603050405020304" pitchFamily="18" charset="0"/>
                <a:cs typeface="Times New Roman" panose="02020603050405020304" pitchFamily="18" charset="0"/>
              </a:rPr>
              <a:t>.</a:t>
            </a:r>
            <a:endParaRPr dirty="0">
              <a:latin typeface="Times New Roman" panose="02020603050405020304" pitchFamily="18" charset="0"/>
              <a:cs typeface="Times New Roman" panose="02020603050405020304" pitchFamily="18" charset="0"/>
            </a:endParaRPr>
          </a:p>
          <a:p>
            <a:pPr marL="285750" indent="-285750">
              <a:spcAft>
                <a:spcPts val="300"/>
              </a:spcAft>
              <a:buFont typeface="Wingdings" panose="05000000000000000000" pitchFamily="2" charset="2"/>
              <a:buChar char="q"/>
              <a:defRPr sz="1500">
                <a:solidFill>
                  <a:srgbClr val="222222"/>
                </a:solidFill>
              </a:defRPr>
            </a:pPr>
            <a:r>
              <a:rPr dirty="0">
                <a:latin typeface="Times New Roman" panose="02020603050405020304" pitchFamily="18" charset="0"/>
                <a:cs typeface="Times New Roman" panose="02020603050405020304" pitchFamily="18" charset="0"/>
              </a:rPr>
              <a:t>The main idea is that weak transport security and legacy services can increase the impact on a critical server.</a:t>
            </a:r>
          </a:p>
          <a:p>
            <a:pPr marL="285750" indent="-285750">
              <a:spcAft>
                <a:spcPts val="300"/>
              </a:spcAft>
              <a:buFont typeface="Wingdings" panose="05000000000000000000" pitchFamily="2" charset="2"/>
              <a:buChar char="q"/>
              <a:defRPr sz="1500">
                <a:solidFill>
                  <a:srgbClr val="222222"/>
                </a:solidFill>
              </a:defRPr>
            </a:pPr>
            <a:r>
              <a:rPr dirty="0">
                <a:latin typeface="Times New Roman" panose="02020603050405020304" pitchFamily="18" charset="0"/>
                <a:cs typeface="Times New Roman" panose="02020603050405020304" pitchFamily="18" charset="0"/>
              </a:rPr>
              <a:t>Post-exploitation means the possible effect on identity, trust and connected systems if the server were weakened.</a:t>
            </a:r>
          </a:p>
        </p:txBody>
      </p:sp>
      <p:sp>
        <p:nvSpPr>
          <p:cNvPr id="8" name="Rounded Rectangle 7"/>
          <p:cNvSpPr/>
          <p:nvPr/>
        </p:nvSpPr>
        <p:spPr>
          <a:xfrm>
            <a:off x="473624" y="5053486"/>
            <a:ext cx="4160520" cy="960120"/>
          </a:xfrm>
          <a:prstGeom prst="roundRect">
            <a:avLst/>
          </a:prstGeom>
          <a:solidFill>
            <a:srgbClr val="F5F7FA"/>
          </a:solidFill>
          <a:ln w="15240">
            <a:solidFill>
              <a:srgbClr val="C19B4C"/>
            </a:solidFill>
          </a:ln>
        </p:spPr>
        <p:style>
          <a:lnRef idx="1">
            <a:schemeClr val="accent1"/>
          </a:lnRef>
          <a:fillRef idx="3">
            <a:schemeClr val="accent1"/>
          </a:fillRef>
          <a:effectRef idx="2">
            <a:schemeClr val="accent1"/>
          </a:effectRef>
          <a:fontRef idx="minor">
            <a:schemeClr val="lt1"/>
          </a:fontRef>
        </p:style>
        <p:txBody>
          <a:bodyPr wrap="square" lIns="101600" rIns="101600" rtlCol="0" anchor="ctr"/>
          <a:lstStyle/>
          <a:p>
            <a:pPr algn="ctr"/>
            <a:r>
              <a:rPr lang="en-GB" sz="1600" dirty="0" smtClean="0">
                <a:solidFill>
                  <a:srgbClr val="222222"/>
                </a:solidFill>
                <a:latin typeface="Times New Roman" panose="02020603050405020304" pitchFamily="18" charset="0"/>
                <a:cs typeface="Times New Roman" panose="02020603050405020304" pitchFamily="18" charset="0"/>
              </a:rPr>
              <a:t>Explanation: </a:t>
            </a:r>
            <a:r>
              <a:rPr sz="1600" dirty="0" smtClean="0">
                <a:solidFill>
                  <a:srgbClr val="222222"/>
                </a:solidFill>
                <a:latin typeface="Times New Roman" panose="02020603050405020304" pitchFamily="18" charset="0"/>
                <a:cs typeface="Times New Roman" panose="02020603050405020304" pitchFamily="18" charset="0"/>
              </a:rPr>
              <a:t>This </a:t>
            </a:r>
            <a:r>
              <a:rPr sz="1600" dirty="0">
                <a:solidFill>
                  <a:srgbClr val="222222"/>
                </a:solidFill>
                <a:latin typeface="Times New Roman" panose="02020603050405020304" pitchFamily="18" charset="0"/>
                <a:cs typeface="Times New Roman" panose="02020603050405020304" pitchFamily="18" charset="0"/>
              </a:rPr>
              <a:t>slide is not about running harmful attacks. It is about understanding how weaknesses could affect the network.</a:t>
            </a:r>
          </a:p>
        </p:txBody>
      </p:sp>
      <p:pic>
        <p:nvPicPr>
          <p:cNvPr id="9" name="Picture 8" descr="image8.png"/>
          <p:cNvPicPr>
            <a:picLocks noChangeAspect="1"/>
          </p:cNvPicPr>
          <p:nvPr/>
        </p:nvPicPr>
        <p:blipFill>
          <a:blip r:embed="rId2"/>
          <a:stretch>
            <a:fillRect/>
          </a:stretch>
        </p:blipFill>
        <p:spPr>
          <a:xfrm>
            <a:off x="4857195" y="1183310"/>
            <a:ext cx="3291840" cy="2534663"/>
          </a:xfrm>
          <a:prstGeom prst="rect">
            <a:avLst/>
          </a:prstGeom>
        </p:spPr>
      </p:pic>
      <p:sp>
        <p:nvSpPr>
          <p:cNvPr id="10" name="TextBox 9"/>
          <p:cNvSpPr txBox="1"/>
          <p:nvPr/>
        </p:nvSpPr>
        <p:spPr>
          <a:xfrm>
            <a:off x="4800600" y="3787389"/>
            <a:ext cx="3291840" cy="201168"/>
          </a:xfrm>
          <a:prstGeom prst="rect">
            <a:avLst/>
          </a:prstGeom>
          <a:noFill/>
        </p:spPr>
        <p:txBody>
          <a:bodyPr wrap="none">
            <a:spAutoFit/>
          </a:bodyPr>
          <a:lstStyle/>
          <a:p>
            <a:pPr algn="ctr"/>
            <a:r>
              <a:rPr sz="1000" i="1" dirty="0" err="1">
                <a:solidFill>
                  <a:srgbClr val="5F5F5F"/>
                </a:solidFill>
              </a:rPr>
              <a:t>Metasploit</a:t>
            </a:r>
            <a:r>
              <a:rPr sz="1000" i="1" dirty="0">
                <a:solidFill>
                  <a:srgbClr val="5F5F5F"/>
                </a:solidFill>
              </a:rPr>
              <a:t> auxiliary module listing</a:t>
            </a:r>
          </a:p>
        </p:txBody>
      </p:sp>
      <p:pic>
        <p:nvPicPr>
          <p:cNvPr id="11" name="Picture 10" descr="image9.png"/>
          <p:cNvPicPr>
            <a:picLocks noChangeAspect="1"/>
          </p:cNvPicPr>
          <p:nvPr/>
        </p:nvPicPr>
        <p:blipFill>
          <a:blip r:embed="rId3"/>
          <a:stretch>
            <a:fillRect/>
          </a:stretch>
        </p:blipFill>
        <p:spPr>
          <a:xfrm>
            <a:off x="8278871" y="1174906"/>
            <a:ext cx="3337560" cy="2521970"/>
          </a:xfrm>
          <a:prstGeom prst="rect">
            <a:avLst/>
          </a:prstGeom>
        </p:spPr>
      </p:pic>
      <p:sp>
        <p:nvSpPr>
          <p:cNvPr id="12" name="TextBox 11"/>
          <p:cNvSpPr txBox="1"/>
          <p:nvPr/>
        </p:nvSpPr>
        <p:spPr>
          <a:xfrm>
            <a:off x="8206740" y="3781040"/>
            <a:ext cx="3337560" cy="201168"/>
          </a:xfrm>
          <a:prstGeom prst="rect">
            <a:avLst/>
          </a:prstGeom>
          <a:noFill/>
        </p:spPr>
        <p:txBody>
          <a:bodyPr wrap="none">
            <a:spAutoFit/>
          </a:bodyPr>
          <a:lstStyle/>
          <a:p>
            <a:pPr algn="ctr"/>
            <a:r>
              <a:rPr sz="1000" i="1" dirty="0" err="1">
                <a:solidFill>
                  <a:srgbClr val="5F5F5F"/>
                </a:solidFill>
              </a:rPr>
              <a:t>Metasploit</a:t>
            </a:r>
            <a:r>
              <a:rPr sz="1000" i="1" dirty="0">
                <a:solidFill>
                  <a:srgbClr val="5F5F5F"/>
                </a:solidFill>
              </a:rPr>
              <a:t> target options example</a:t>
            </a:r>
          </a:p>
        </p:txBody>
      </p:sp>
      <p:sp>
        <p:nvSpPr>
          <p:cNvPr id="13" name="Rounded Rectangle 12"/>
          <p:cNvSpPr/>
          <p:nvPr/>
        </p:nvSpPr>
        <p:spPr>
          <a:xfrm>
            <a:off x="4788781" y="4224012"/>
            <a:ext cx="7098419" cy="914400"/>
          </a:xfrm>
          <a:prstGeom prst="roundRect">
            <a:avLst/>
          </a:prstGeom>
          <a:solidFill>
            <a:srgbClr val="FFFFFF"/>
          </a:solidFill>
          <a:ln>
            <a:solidFill>
              <a:srgbClr val="C19B4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400" b="1" dirty="0" smtClean="0">
                <a:solidFill>
                  <a:srgbClr val="16365C"/>
                </a:solidFill>
                <a:latin typeface="Times New Roman" panose="02020603050405020304" pitchFamily="18" charset="0"/>
                <a:cs typeface="Times New Roman" panose="02020603050405020304" pitchFamily="18" charset="0"/>
              </a:rPr>
              <a:t> </a:t>
            </a:r>
            <a:r>
              <a:rPr sz="1600" dirty="0">
                <a:solidFill>
                  <a:srgbClr val="222222"/>
                </a:solidFill>
                <a:latin typeface="Times New Roman" panose="02020603050405020304" pitchFamily="18" charset="0"/>
                <a:cs typeface="Times New Roman" panose="02020603050405020304" pitchFamily="18" charset="0"/>
              </a:rPr>
              <a:t>I used </a:t>
            </a:r>
            <a:r>
              <a:rPr sz="1600" dirty="0" err="1">
                <a:solidFill>
                  <a:srgbClr val="222222"/>
                </a:solidFill>
                <a:latin typeface="Times New Roman" panose="02020603050405020304" pitchFamily="18" charset="0"/>
                <a:cs typeface="Times New Roman" panose="02020603050405020304" pitchFamily="18" charset="0"/>
              </a:rPr>
              <a:t>Metasploit</a:t>
            </a:r>
            <a:r>
              <a:rPr sz="1600" dirty="0">
                <a:solidFill>
                  <a:srgbClr val="222222"/>
                </a:solidFill>
                <a:latin typeface="Times New Roman" panose="02020603050405020304" pitchFamily="18" charset="0"/>
                <a:cs typeface="Times New Roman" panose="02020603050405020304" pitchFamily="18" charset="0"/>
              </a:rPr>
              <a:t> to support analysis, not to carry out uncontrolled exploitation. The academic goal was to explain impact and risk</a:t>
            </a:r>
            <a:r>
              <a:rPr sz="1600" dirty="0">
                <a:solidFill>
                  <a:srgbClr val="222222"/>
                </a:solidFill>
              </a:rPr>
              <a:t>.</a:t>
            </a:r>
          </a:p>
        </p:txBody>
      </p:sp>
    </p:spTree>
  </p:cSld>
  <p:clrMapOvr>
    <a:masterClrMapping/>
  </p:clrMapOvr>
  <p:transition spd="slow">
    <p:cove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0292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537960"/>
            <a:ext cx="12191695" cy="3200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0040" y="20627"/>
            <a:ext cx="4435060" cy="461665"/>
          </a:xfrm>
          <a:prstGeom prst="rect">
            <a:avLst/>
          </a:prstGeom>
          <a:noFill/>
        </p:spPr>
        <p:txBody>
          <a:bodyPr wrap="none">
            <a:spAutoFit/>
          </a:bodyPr>
          <a:lstStyle/>
          <a:p>
            <a:r>
              <a:rPr sz="2400" b="1" dirty="0" smtClean="0">
                <a:solidFill>
                  <a:srgbClr val="FFFFFF"/>
                </a:solidFill>
                <a:latin typeface="Times New Roman" panose="02020603050405020304" pitchFamily="18" charset="0"/>
                <a:cs typeface="Times New Roman" panose="02020603050405020304" pitchFamily="18" charset="0"/>
              </a:rPr>
              <a:t>Implemented </a:t>
            </a:r>
            <a:r>
              <a:rPr sz="2400" b="1" dirty="0">
                <a:solidFill>
                  <a:srgbClr val="FFFFFF"/>
                </a:solidFill>
                <a:latin typeface="Times New Roman" panose="02020603050405020304" pitchFamily="18" charset="0"/>
                <a:cs typeface="Times New Roman" panose="02020603050405020304" pitchFamily="18" charset="0"/>
              </a:rPr>
              <a:t>Security Measures</a:t>
            </a:r>
          </a:p>
        </p:txBody>
      </p:sp>
      <p:sp>
        <p:nvSpPr>
          <p:cNvPr id="6" name="TextBox 5"/>
          <p:cNvSpPr txBox="1"/>
          <p:nvPr/>
        </p:nvSpPr>
        <p:spPr>
          <a:xfrm>
            <a:off x="11572690" y="73152"/>
            <a:ext cx="314510" cy="400110"/>
          </a:xfrm>
          <a:prstGeom prst="rect">
            <a:avLst/>
          </a:prstGeom>
          <a:noFill/>
        </p:spPr>
        <p:txBody>
          <a:bodyPr wrap="none">
            <a:spAutoFit/>
          </a:bodyPr>
          <a:lstStyle/>
          <a:p>
            <a:pPr algn="r"/>
            <a:r>
              <a:rPr lang="en-GB" sz="2000" b="1" dirty="0">
                <a:solidFill>
                  <a:srgbClr val="FFFFFF"/>
                </a:solidFill>
              </a:rPr>
              <a:t>6</a:t>
            </a:r>
            <a:endParaRPr sz="2000" b="1" dirty="0">
              <a:solidFill>
                <a:srgbClr val="FFFFFF"/>
              </a:solidFill>
            </a:endParaRPr>
          </a:p>
        </p:txBody>
      </p:sp>
      <p:sp>
        <p:nvSpPr>
          <p:cNvPr id="7" name="TextBox 6"/>
          <p:cNvSpPr txBox="1"/>
          <p:nvPr/>
        </p:nvSpPr>
        <p:spPr>
          <a:xfrm>
            <a:off x="546087" y="1501267"/>
            <a:ext cx="4867049" cy="2602408"/>
          </a:xfrm>
          <a:prstGeom prst="rect">
            <a:avLst/>
          </a:prstGeom>
          <a:noFill/>
        </p:spPr>
        <p:txBody>
          <a:bodyPr wrap="square" lIns="63500" rIns="63500">
            <a:normAutofit/>
          </a:bodyPr>
          <a:lstStyle/>
          <a:p>
            <a:pPr marL="285750" indent="-285750">
              <a:spcAft>
                <a:spcPts val="300"/>
              </a:spcAft>
              <a:buFont typeface="Wingdings" panose="05000000000000000000" pitchFamily="2" charset="2"/>
              <a:buChar char="q"/>
              <a:defRPr sz="1500">
                <a:solidFill>
                  <a:srgbClr val="222222"/>
                </a:solidFill>
              </a:defRPr>
            </a:pPr>
            <a:r>
              <a:rPr sz="1400" dirty="0">
                <a:latin typeface="Times New Roman" panose="02020603050405020304" pitchFamily="18" charset="0"/>
                <a:cs typeface="Times New Roman" panose="02020603050405020304" pitchFamily="18" charset="0"/>
              </a:rPr>
              <a:t>Disable weak cipher suites and remove TLS 1.0 / TLS 1.1 where possible.</a:t>
            </a:r>
          </a:p>
          <a:p>
            <a:pPr marL="285750" indent="-285750">
              <a:spcAft>
                <a:spcPts val="300"/>
              </a:spcAft>
              <a:buFont typeface="Wingdings" panose="05000000000000000000" pitchFamily="2" charset="2"/>
              <a:buChar char="q"/>
              <a:defRPr sz="1500">
                <a:solidFill>
                  <a:srgbClr val="222222"/>
                </a:solidFill>
              </a:defRPr>
            </a:pPr>
            <a:r>
              <a:rPr sz="1400" dirty="0">
                <a:latin typeface="Times New Roman" panose="02020603050405020304" pitchFamily="18" charset="0"/>
                <a:cs typeface="Times New Roman" panose="02020603050405020304" pitchFamily="18" charset="0"/>
              </a:rPr>
              <a:t>Disable anonymous FTP, HTTP TRACE and unnecessary legacy services such as Echo, QOTD and </a:t>
            </a:r>
            <a:r>
              <a:rPr sz="1400" dirty="0" err="1">
                <a:latin typeface="Times New Roman" panose="02020603050405020304" pitchFamily="18" charset="0"/>
                <a:cs typeface="Times New Roman" panose="02020603050405020304" pitchFamily="18" charset="0"/>
              </a:rPr>
              <a:t>Chargen</a:t>
            </a:r>
            <a:r>
              <a:rPr sz="1400" dirty="0">
                <a:latin typeface="Times New Roman" panose="02020603050405020304" pitchFamily="18" charset="0"/>
                <a:cs typeface="Times New Roman" panose="02020603050405020304" pitchFamily="18" charset="0"/>
              </a:rPr>
              <a:t>.</a:t>
            </a:r>
          </a:p>
          <a:p>
            <a:pPr marL="285750" indent="-285750">
              <a:spcAft>
                <a:spcPts val="300"/>
              </a:spcAft>
              <a:buFont typeface="Wingdings" panose="05000000000000000000" pitchFamily="2" charset="2"/>
              <a:buChar char="q"/>
              <a:defRPr sz="1500">
                <a:solidFill>
                  <a:srgbClr val="222222"/>
                </a:solidFill>
              </a:defRPr>
            </a:pPr>
            <a:r>
              <a:rPr sz="1400" dirty="0">
                <a:latin typeface="Times New Roman" panose="02020603050405020304" pitchFamily="18" charset="0"/>
                <a:cs typeface="Times New Roman" panose="02020603050405020304" pitchFamily="18" charset="0"/>
              </a:rPr>
              <a:t>Keep Windows and </a:t>
            </a:r>
            <a:r>
              <a:rPr sz="1400" dirty="0" err="1">
                <a:latin typeface="Times New Roman" panose="02020603050405020304" pitchFamily="18" charset="0"/>
                <a:cs typeface="Times New Roman" panose="02020603050405020304" pitchFamily="18" charset="0"/>
              </a:rPr>
              <a:t>Debian</a:t>
            </a:r>
            <a:r>
              <a:rPr sz="1400" dirty="0">
                <a:latin typeface="Times New Roman" panose="02020603050405020304" pitchFamily="18" charset="0"/>
                <a:cs typeface="Times New Roman" panose="02020603050405020304" pitchFamily="18" charset="0"/>
              </a:rPr>
              <a:t> systems patched and rescan after changes.</a:t>
            </a:r>
          </a:p>
          <a:p>
            <a:pPr marL="285750" indent="-285750">
              <a:spcAft>
                <a:spcPts val="300"/>
              </a:spcAft>
              <a:buFont typeface="Wingdings" panose="05000000000000000000" pitchFamily="2" charset="2"/>
              <a:buChar char="q"/>
              <a:defRPr sz="1500">
                <a:solidFill>
                  <a:srgbClr val="222222"/>
                </a:solidFill>
              </a:defRPr>
            </a:pPr>
            <a:r>
              <a:rPr sz="1400" dirty="0">
                <a:latin typeface="Times New Roman" panose="02020603050405020304" pitchFamily="18" charset="0"/>
                <a:cs typeface="Times New Roman" panose="02020603050405020304" pitchFamily="18" charset="0"/>
              </a:rPr>
              <a:t>Strengthen password policy, reduce unnecessary admin access and review firewall rules.</a:t>
            </a:r>
          </a:p>
          <a:p>
            <a:pPr marL="285750" indent="-285750">
              <a:spcAft>
                <a:spcPts val="300"/>
              </a:spcAft>
              <a:buFont typeface="Wingdings" panose="05000000000000000000" pitchFamily="2" charset="2"/>
              <a:buChar char="q"/>
              <a:defRPr sz="1500">
                <a:solidFill>
                  <a:srgbClr val="222222"/>
                </a:solidFill>
              </a:defRPr>
            </a:pPr>
            <a:r>
              <a:rPr sz="1400" dirty="0">
                <a:latin typeface="Times New Roman" panose="02020603050405020304" pitchFamily="18" charset="0"/>
                <a:cs typeface="Times New Roman" panose="02020603050405020304" pitchFamily="18" charset="0"/>
              </a:rPr>
              <a:t>Use Wireshark and log review to improve monitoring and traffic visibility.</a:t>
            </a:r>
          </a:p>
        </p:txBody>
      </p:sp>
      <p:sp>
        <p:nvSpPr>
          <p:cNvPr id="8" name="Rounded Rectangle 7"/>
          <p:cNvSpPr/>
          <p:nvPr/>
        </p:nvSpPr>
        <p:spPr>
          <a:xfrm>
            <a:off x="787660" y="4419881"/>
            <a:ext cx="4160520" cy="960120"/>
          </a:xfrm>
          <a:prstGeom prst="roundRect">
            <a:avLst/>
          </a:prstGeom>
          <a:solidFill>
            <a:srgbClr val="F5F7FA"/>
          </a:solidFill>
          <a:ln w="15240">
            <a:solidFill>
              <a:srgbClr val="C19B4C"/>
            </a:solidFill>
          </a:ln>
        </p:spPr>
        <p:style>
          <a:lnRef idx="1">
            <a:schemeClr val="accent1"/>
          </a:lnRef>
          <a:fillRef idx="3">
            <a:schemeClr val="accent1"/>
          </a:fillRef>
          <a:effectRef idx="2">
            <a:schemeClr val="accent1"/>
          </a:effectRef>
          <a:fontRef idx="minor">
            <a:schemeClr val="lt1"/>
          </a:fontRef>
        </p:style>
        <p:txBody>
          <a:bodyPr wrap="square" lIns="101600" rIns="101600" rtlCol="0" anchor="ctr"/>
          <a:lstStyle/>
          <a:p>
            <a:pPr algn="ctr"/>
            <a:r>
              <a:rPr lang="en-GB" sz="1400" b="1" dirty="0" smtClean="0">
                <a:solidFill>
                  <a:srgbClr val="16365C"/>
                </a:solidFill>
                <a:latin typeface="Times New Roman" panose="02020603050405020304" pitchFamily="18" charset="0"/>
                <a:cs typeface="Times New Roman" panose="02020603050405020304" pitchFamily="18" charset="0"/>
              </a:rPr>
              <a:t>E</a:t>
            </a:r>
            <a:r>
              <a:rPr sz="1400" b="1" dirty="0" smtClean="0">
                <a:solidFill>
                  <a:srgbClr val="16365C"/>
                </a:solidFill>
                <a:latin typeface="Times New Roman" panose="02020603050405020304" pitchFamily="18" charset="0"/>
                <a:cs typeface="Times New Roman" panose="02020603050405020304" pitchFamily="18" charset="0"/>
              </a:rPr>
              <a:t>explanation: </a:t>
            </a:r>
            <a:r>
              <a:rPr lang="en-GB" sz="1400" b="1" dirty="0" smtClean="0">
                <a:solidFill>
                  <a:srgbClr val="16365C"/>
                </a:solidFill>
                <a:latin typeface="Times New Roman" panose="02020603050405020304" pitchFamily="18" charset="0"/>
                <a:cs typeface="Times New Roman" panose="02020603050405020304" pitchFamily="18" charset="0"/>
              </a:rPr>
              <a:t> </a:t>
            </a:r>
            <a:r>
              <a:rPr sz="1400" dirty="0" smtClean="0">
                <a:solidFill>
                  <a:srgbClr val="222222"/>
                </a:solidFill>
                <a:latin typeface="Times New Roman" panose="02020603050405020304" pitchFamily="18" charset="0"/>
                <a:cs typeface="Times New Roman" panose="02020603050405020304" pitchFamily="18" charset="0"/>
              </a:rPr>
              <a:t>These </a:t>
            </a:r>
            <a:r>
              <a:rPr sz="1400" dirty="0">
                <a:solidFill>
                  <a:srgbClr val="222222"/>
                </a:solidFill>
                <a:latin typeface="Times New Roman" panose="02020603050405020304" pitchFamily="18" charset="0"/>
                <a:cs typeface="Times New Roman" panose="02020603050405020304" pitchFamily="18" charset="0"/>
              </a:rPr>
              <a:t>controls reduce exposure, strengthen trust and make the environment easier to monitor.</a:t>
            </a:r>
          </a:p>
        </p:txBody>
      </p:sp>
      <p:pic>
        <p:nvPicPr>
          <p:cNvPr id="9" name="Picture 8" descr="image10.png"/>
          <p:cNvPicPr>
            <a:picLocks noChangeAspect="1"/>
          </p:cNvPicPr>
          <p:nvPr/>
        </p:nvPicPr>
        <p:blipFill>
          <a:blip r:embed="rId2"/>
          <a:stretch>
            <a:fillRect/>
          </a:stretch>
        </p:blipFill>
        <p:spPr>
          <a:xfrm>
            <a:off x="5413136" y="1783040"/>
            <a:ext cx="6474064" cy="4041638"/>
          </a:xfrm>
          <a:prstGeom prst="rect">
            <a:avLst/>
          </a:prstGeom>
        </p:spPr>
      </p:pic>
      <p:sp>
        <p:nvSpPr>
          <p:cNvPr id="10" name="TextBox 9"/>
          <p:cNvSpPr txBox="1"/>
          <p:nvPr/>
        </p:nvSpPr>
        <p:spPr>
          <a:xfrm>
            <a:off x="6624734" y="5820481"/>
            <a:ext cx="4456300" cy="276999"/>
          </a:xfrm>
          <a:prstGeom prst="rect">
            <a:avLst/>
          </a:prstGeom>
          <a:noFill/>
        </p:spPr>
        <p:txBody>
          <a:bodyPr wrap="square">
            <a:spAutoFit/>
          </a:bodyPr>
          <a:lstStyle/>
          <a:p>
            <a:pPr algn="ctr"/>
            <a:r>
              <a:rPr sz="1200" i="1" dirty="0">
                <a:solidFill>
                  <a:srgbClr val="5F5F5F"/>
                </a:solidFill>
              </a:rPr>
              <a:t>Wireshark monitoring and traffic visibility evidence</a:t>
            </a:r>
          </a:p>
        </p:txBody>
      </p:sp>
      <p:sp>
        <p:nvSpPr>
          <p:cNvPr id="11" name="TextBox 10"/>
          <p:cNvSpPr txBox="1"/>
          <p:nvPr/>
        </p:nvSpPr>
        <p:spPr>
          <a:xfrm flipH="1">
            <a:off x="405381" y="687432"/>
            <a:ext cx="11324564"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“This slide presents the main security measures recommended after the assessment. The first priority is Windows Server hardening, because the domain controller is the trust anchor of the environment.</a:t>
            </a:r>
            <a:endParaRPr lang="en-GB"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486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b3344df6-2f7c-54fe-8206-2023b47dec40.png"/>
          <p:cNvPicPr>
            <a:picLocks noChangeAspect="1"/>
          </p:cNvPicPr>
          <p:nvPr/>
        </p:nvPicPr>
        <p:blipFill>
          <a:blip r:embed="rId2"/>
          <a:stretch>
            <a:fillRect/>
          </a:stretch>
        </p:blipFill>
        <p:spPr>
          <a:xfrm>
            <a:off x="457200" y="1071979"/>
            <a:ext cx="2555881" cy="1103050"/>
          </a:xfrm>
          <a:prstGeom prst="rect">
            <a:avLst/>
          </a:prstGeom>
        </p:spPr>
      </p:pic>
      <p:sp>
        <p:nvSpPr>
          <p:cNvPr id="4" name="TextBox 3"/>
          <p:cNvSpPr txBox="1"/>
          <p:nvPr/>
        </p:nvSpPr>
        <p:spPr>
          <a:xfrm>
            <a:off x="837943" y="2166695"/>
            <a:ext cx="1961241" cy="461665"/>
          </a:xfrm>
          <a:prstGeom prst="rect">
            <a:avLst/>
          </a:prstGeom>
          <a:noFill/>
        </p:spPr>
        <p:txBody>
          <a:bodyPr wrap="square">
            <a:spAutoFit/>
          </a:bodyPr>
          <a:lstStyle/>
          <a:p>
            <a:r>
              <a:rPr lang="en-GB" sz="2400" b="1" dirty="0" smtClean="0">
                <a:solidFill>
                  <a:srgbClr val="16365C"/>
                </a:solidFill>
                <a:latin typeface="Algerian" panose="04020705040A02060702" pitchFamily="82" charset="0"/>
              </a:rPr>
              <a:t>Conclusion</a:t>
            </a:r>
            <a:endParaRPr sz="2400" b="1" dirty="0">
              <a:solidFill>
                <a:srgbClr val="16365C"/>
              </a:solidFill>
              <a:latin typeface="Algerian" panose="04020705040A02060702" pitchFamily="82" charset="0"/>
            </a:endParaRPr>
          </a:p>
        </p:txBody>
      </p:sp>
      <p:sp>
        <p:nvSpPr>
          <p:cNvPr id="5" name="Rounded Rectangle 4"/>
          <p:cNvSpPr/>
          <p:nvPr/>
        </p:nvSpPr>
        <p:spPr>
          <a:xfrm>
            <a:off x="837943" y="3763092"/>
            <a:ext cx="10368121" cy="1500917"/>
          </a:xfrm>
          <a:prstGeom prst="roundRect">
            <a:avLst/>
          </a:prstGeom>
          <a:solidFill>
            <a:srgbClr val="F5F7FA"/>
          </a:solidFill>
          <a:ln>
            <a:solidFill>
              <a:srgbClr val="C19B4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spcAft>
                <a:spcPts val="600"/>
              </a:spcAft>
            </a:pPr>
            <a:endParaRPr lang="en-GB" dirty="0" smtClean="0">
              <a:solidFill>
                <a:schemeClr val="tx1"/>
              </a:solidFill>
            </a:endParaRPr>
          </a:p>
          <a:p>
            <a:pPr algn="just">
              <a:spcAft>
                <a:spcPts val="600"/>
              </a:spcAft>
            </a:pPr>
            <a:endParaRPr lang="en-GB" dirty="0" smtClean="0">
              <a:solidFill>
                <a:schemeClr val="tx1"/>
              </a:solidFill>
              <a:latin typeface="Times New Roman" panose="02020603050405020304" pitchFamily="18" charset="0"/>
              <a:cs typeface="Times New Roman" panose="02020603050405020304" pitchFamily="18" charset="0"/>
            </a:endParaRPr>
          </a:p>
          <a:p>
            <a:pPr algn="just">
              <a:spcAft>
                <a:spcPts val="600"/>
              </a:spcAft>
            </a:pPr>
            <a:r>
              <a:rPr lang="en-GB" dirty="0" smtClean="0">
                <a:solidFill>
                  <a:schemeClr val="tx1"/>
                </a:solidFill>
                <a:latin typeface="Times New Roman" panose="02020603050405020304" pitchFamily="18" charset="0"/>
                <a:cs typeface="Times New Roman" panose="02020603050405020304" pitchFamily="18" charset="0"/>
              </a:rPr>
              <a:t>“To conclude, the SWANSEA.ACCA environment was operational and properly connected, but the assessment showed several weaknesses affecting transport security, legacy services and information disclosure. My recommended controls focus on hardening the domain controller, strengthening protocols, reducing unnecessary services, maintaining patching and improving monitoring.”</a:t>
            </a:r>
          </a:p>
          <a:p>
            <a:pPr>
              <a:spcAft>
                <a:spcPts val="600"/>
              </a:spcAft>
            </a:pPr>
            <a:endParaRPr lang="en-GB" dirty="0">
              <a:solidFill>
                <a:schemeClr val="tx1"/>
              </a:solidFill>
            </a:endParaRPr>
          </a:p>
          <a:p>
            <a:pPr algn="l">
              <a:spcAft>
                <a:spcPts val="600"/>
              </a:spcAft>
            </a:pPr>
            <a:endParaRPr lang="en-GB" sz="2000" b="1" dirty="0" smtClean="0">
              <a:solidFill>
                <a:srgbClr val="222222"/>
              </a:solidFill>
              <a:latin typeface="Times New Roman" panose="02020603050405020304" pitchFamily="18" charset="0"/>
              <a:cs typeface="Times New Roman" panose="02020603050405020304" pitchFamily="18" charset="0"/>
            </a:endParaRPr>
          </a:p>
        </p:txBody>
      </p:sp>
      <p:sp>
        <p:nvSpPr>
          <p:cNvPr id="7" name="TextBox 6"/>
          <p:cNvSpPr txBox="1"/>
          <p:nvPr/>
        </p:nvSpPr>
        <p:spPr>
          <a:xfrm>
            <a:off x="11572690" y="73152"/>
            <a:ext cx="314510" cy="400110"/>
          </a:xfrm>
          <a:prstGeom prst="rect">
            <a:avLst/>
          </a:prstGeom>
          <a:noFill/>
        </p:spPr>
        <p:txBody>
          <a:bodyPr wrap="none">
            <a:spAutoFit/>
          </a:bodyPr>
          <a:lstStyle/>
          <a:p>
            <a:pPr algn="r"/>
            <a:r>
              <a:rPr lang="en-GB" sz="2000" b="1" dirty="0">
                <a:solidFill>
                  <a:srgbClr val="FFFFFF"/>
                </a:solidFill>
              </a:rPr>
              <a:t>7</a:t>
            </a:r>
            <a:endParaRPr sz="2000" b="1" dirty="0">
              <a:solidFill>
                <a:srgbClr val="FFFFFF"/>
              </a:solidFill>
            </a:endParaRPr>
          </a:p>
        </p:txBody>
      </p:sp>
      <p:sp>
        <p:nvSpPr>
          <p:cNvPr id="8" name="TextBox 7"/>
          <p:cNvSpPr txBox="1"/>
          <p:nvPr/>
        </p:nvSpPr>
        <p:spPr>
          <a:xfrm>
            <a:off x="837943" y="2645814"/>
            <a:ext cx="9759821" cy="646331"/>
          </a:xfrm>
          <a:prstGeom prst="rect">
            <a:avLst/>
          </a:prstGeom>
          <a:noFill/>
        </p:spPr>
        <p:txBody>
          <a:bodyPr wrap="square" rtlCol="0">
            <a:spAutoFit/>
          </a:bodyPr>
          <a:lstStyle/>
          <a:p>
            <a:pPr>
              <a:spcAft>
                <a:spcPts val="600"/>
              </a:spcAft>
            </a:pPr>
            <a:r>
              <a:rPr lang="en-GB" dirty="0" smtClean="0">
                <a:latin typeface="Algerian" panose="04020705040A02060702" pitchFamily="82" charset="0"/>
              </a:rPr>
              <a:t>“My assessment shows that the environment was functioning correctly, but it still required hardening to reduce unnecessary risk.”</a:t>
            </a:r>
            <a:endParaRPr lang="en-GB" dirty="0">
              <a:latin typeface="Algerian" panose="04020705040A02060702" pitchFamily="82"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48640"/>
          </a:xfrm>
          <a:prstGeom prst="rect">
            <a:avLst/>
          </a:prstGeom>
          <a:solidFill>
            <a:srgbClr val="163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b3344df6-2f7c-54fe-8206-2023b47dec40.png"/>
          <p:cNvPicPr>
            <a:picLocks noChangeAspect="1"/>
          </p:cNvPicPr>
          <p:nvPr/>
        </p:nvPicPr>
        <p:blipFill>
          <a:blip r:embed="rId2"/>
          <a:stretch>
            <a:fillRect/>
          </a:stretch>
        </p:blipFill>
        <p:spPr>
          <a:xfrm>
            <a:off x="457200" y="1071979"/>
            <a:ext cx="2555881" cy="1103050"/>
          </a:xfrm>
          <a:prstGeom prst="rect">
            <a:avLst/>
          </a:prstGeom>
        </p:spPr>
      </p:pic>
      <p:sp>
        <p:nvSpPr>
          <p:cNvPr id="4" name="TextBox 3"/>
          <p:cNvSpPr txBox="1"/>
          <p:nvPr/>
        </p:nvSpPr>
        <p:spPr>
          <a:xfrm>
            <a:off x="3693110" y="2412639"/>
            <a:ext cx="3471170" cy="646331"/>
          </a:xfrm>
          <a:prstGeom prst="rect">
            <a:avLst/>
          </a:prstGeom>
          <a:noFill/>
        </p:spPr>
        <p:txBody>
          <a:bodyPr wrap="square">
            <a:spAutoFit/>
          </a:bodyPr>
          <a:lstStyle/>
          <a:p>
            <a:r>
              <a:rPr sz="3600" b="1" dirty="0">
                <a:solidFill>
                  <a:srgbClr val="16365C"/>
                </a:solidFill>
                <a:latin typeface="Algerian" panose="04020705040A02060702" pitchFamily="82" charset="0"/>
              </a:rPr>
              <a:t>Thank </a:t>
            </a:r>
            <a:r>
              <a:rPr sz="3600" b="1" dirty="0" smtClean="0">
                <a:solidFill>
                  <a:srgbClr val="16365C"/>
                </a:solidFill>
                <a:latin typeface="Algerian" panose="04020705040A02060702" pitchFamily="82" charset="0"/>
              </a:rPr>
              <a:t>You</a:t>
            </a:r>
            <a:endParaRPr sz="3600" b="1" dirty="0">
              <a:solidFill>
                <a:srgbClr val="16365C"/>
              </a:solidFill>
              <a:latin typeface="Algerian" panose="04020705040A02060702" pitchFamily="82" charset="0"/>
            </a:endParaRPr>
          </a:p>
        </p:txBody>
      </p:sp>
      <p:sp>
        <p:nvSpPr>
          <p:cNvPr id="5" name="Rounded Rectangle 4"/>
          <p:cNvSpPr/>
          <p:nvPr/>
        </p:nvSpPr>
        <p:spPr>
          <a:xfrm>
            <a:off x="6134469" y="3336262"/>
            <a:ext cx="4910237" cy="2011680"/>
          </a:xfrm>
          <a:prstGeom prst="roundRect">
            <a:avLst/>
          </a:prstGeom>
          <a:solidFill>
            <a:srgbClr val="F5F7FA"/>
          </a:solidFill>
          <a:ln>
            <a:solidFill>
              <a:srgbClr val="C19B4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l">
              <a:spcAft>
                <a:spcPts val="600"/>
              </a:spcAft>
            </a:pPr>
            <a:r>
              <a:rPr lang="en-GB" sz="2000" b="1" dirty="0" smtClean="0">
                <a:solidFill>
                  <a:srgbClr val="222222"/>
                </a:solidFill>
                <a:latin typeface="Times New Roman" panose="02020603050405020304" pitchFamily="18" charset="0"/>
                <a:cs typeface="Times New Roman" panose="02020603050405020304" pitchFamily="18" charset="0"/>
              </a:rPr>
              <a:t>Name</a:t>
            </a:r>
            <a:r>
              <a:rPr sz="2000" b="1" dirty="0" smtClean="0">
                <a:solidFill>
                  <a:srgbClr val="222222"/>
                </a:solidFill>
                <a:latin typeface="Times New Roman" panose="02020603050405020304" pitchFamily="18" charset="0"/>
                <a:cs typeface="Times New Roman" panose="02020603050405020304" pitchFamily="18" charset="0"/>
              </a:rPr>
              <a:t>: </a:t>
            </a:r>
            <a:r>
              <a:rPr sz="2000" b="1" dirty="0">
                <a:solidFill>
                  <a:srgbClr val="222222"/>
                </a:solidFill>
                <a:latin typeface="Times New Roman" panose="02020603050405020304" pitchFamily="18" charset="0"/>
                <a:cs typeface="Times New Roman" panose="02020603050405020304" pitchFamily="18" charset="0"/>
              </a:rPr>
              <a:t>Muhammad Kamrul Hasan </a:t>
            </a:r>
            <a:r>
              <a:rPr sz="2000" b="1" dirty="0" smtClean="0">
                <a:solidFill>
                  <a:srgbClr val="222222"/>
                </a:solidFill>
                <a:latin typeface="Times New Roman" panose="02020603050405020304" pitchFamily="18" charset="0"/>
                <a:cs typeface="Times New Roman" panose="02020603050405020304" pitchFamily="18" charset="0"/>
              </a:rPr>
              <a:t>Sohel</a:t>
            </a:r>
            <a:endParaRPr lang="en-GB" sz="2000" b="1" dirty="0" smtClean="0">
              <a:solidFill>
                <a:srgbClr val="222222"/>
              </a:solidFill>
              <a:latin typeface="Times New Roman" panose="02020603050405020304" pitchFamily="18" charset="0"/>
              <a:cs typeface="Times New Roman" panose="02020603050405020304" pitchFamily="18" charset="0"/>
            </a:endParaRPr>
          </a:p>
          <a:p>
            <a:pPr algn="l">
              <a:spcAft>
                <a:spcPts val="600"/>
              </a:spcAft>
            </a:pPr>
            <a:r>
              <a:rPr lang="en-GB" sz="2000" b="1" dirty="0" smtClean="0">
                <a:solidFill>
                  <a:srgbClr val="222222"/>
                </a:solidFill>
                <a:latin typeface="Times New Roman" panose="02020603050405020304" pitchFamily="18" charset="0"/>
                <a:cs typeface="Times New Roman" panose="02020603050405020304" pitchFamily="18" charset="0"/>
              </a:rPr>
              <a:t>Student ID: 2316411</a:t>
            </a:r>
            <a:endParaRPr sz="2000" b="1" dirty="0">
              <a:solidFill>
                <a:srgbClr val="222222"/>
              </a:solidFill>
              <a:latin typeface="Times New Roman" panose="02020603050405020304" pitchFamily="18" charset="0"/>
              <a:cs typeface="Times New Roman" panose="02020603050405020304" pitchFamily="18" charset="0"/>
            </a:endParaRPr>
          </a:p>
          <a:p>
            <a:pPr algn="l">
              <a:spcAft>
                <a:spcPts val="600"/>
              </a:spcAft>
            </a:pPr>
            <a:r>
              <a:rPr sz="1800" b="0" dirty="0">
                <a:solidFill>
                  <a:srgbClr val="222222"/>
                </a:solidFill>
                <a:latin typeface="Times New Roman" panose="02020603050405020304" pitchFamily="18" charset="0"/>
                <a:cs typeface="Times New Roman" panose="02020603050405020304" pitchFamily="18" charset="0"/>
              </a:rPr>
              <a:t>Module: Advanced Cybersecurity (ACCB6000)</a:t>
            </a:r>
          </a:p>
          <a:p>
            <a:pPr algn="l">
              <a:spcAft>
                <a:spcPts val="600"/>
              </a:spcAft>
            </a:pPr>
            <a:r>
              <a:rPr sz="1800" b="0" dirty="0">
                <a:solidFill>
                  <a:srgbClr val="222222"/>
                </a:solidFill>
                <a:latin typeface="Times New Roman" panose="02020603050405020304" pitchFamily="18" charset="0"/>
                <a:cs typeface="Times New Roman" panose="02020603050405020304" pitchFamily="18" charset="0"/>
              </a:rPr>
              <a:t>Lecturer: Dr. Mohamed </a:t>
            </a:r>
            <a:r>
              <a:rPr sz="1800" b="0" dirty="0" err="1">
                <a:solidFill>
                  <a:srgbClr val="222222"/>
                </a:solidFill>
                <a:latin typeface="Times New Roman" panose="02020603050405020304" pitchFamily="18" charset="0"/>
                <a:cs typeface="Times New Roman" panose="02020603050405020304" pitchFamily="18" charset="0"/>
              </a:rPr>
              <a:t>Ghanem</a:t>
            </a:r>
            <a:endParaRPr sz="1800" b="0" dirty="0">
              <a:solidFill>
                <a:srgbClr val="222222"/>
              </a:solidFill>
              <a:latin typeface="Times New Roman" panose="02020603050405020304" pitchFamily="18" charset="0"/>
              <a:cs typeface="Times New Roman" panose="02020603050405020304" pitchFamily="18" charset="0"/>
            </a:endParaRPr>
          </a:p>
          <a:p>
            <a:pPr algn="l">
              <a:spcAft>
                <a:spcPts val="600"/>
              </a:spcAft>
            </a:pPr>
            <a:r>
              <a:rPr sz="1800" b="0" dirty="0">
                <a:solidFill>
                  <a:srgbClr val="222222"/>
                </a:solidFill>
                <a:latin typeface="Times New Roman" panose="02020603050405020304" pitchFamily="18" charset="0"/>
                <a:cs typeface="Times New Roman" panose="02020603050405020304" pitchFamily="18" charset="0"/>
              </a:rPr>
              <a:t>University of Wales Trinity Saint David</a:t>
            </a:r>
          </a:p>
        </p:txBody>
      </p:sp>
      <p:sp>
        <p:nvSpPr>
          <p:cNvPr id="6" name="TextBox 5"/>
          <p:cNvSpPr txBox="1"/>
          <p:nvPr/>
        </p:nvSpPr>
        <p:spPr>
          <a:xfrm>
            <a:off x="457200" y="6172200"/>
            <a:ext cx="11247120" cy="274320"/>
          </a:xfrm>
          <a:prstGeom prst="rect">
            <a:avLst/>
          </a:prstGeom>
          <a:noFill/>
        </p:spPr>
        <p:txBody>
          <a:bodyPr wrap="none">
            <a:spAutoFit/>
          </a:bodyPr>
          <a:lstStyle/>
          <a:p>
            <a:pPr algn="ctr"/>
            <a:r>
              <a:rPr sz="1200" i="1">
                <a:solidFill>
                  <a:srgbClr val="5F5F5F"/>
                </a:solidFill>
              </a:rPr>
              <a:t>End of presentation</a:t>
            </a:r>
          </a:p>
        </p:txBody>
      </p:sp>
      <p:sp>
        <p:nvSpPr>
          <p:cNvPr id="7" name="TextBox 6"/>
          <p:cNvSpPr txBox="1"/>
          <p:nvPr/>
        </p:nvSpPr>
        <p:spPr>
          <a:xfrm>
            <a:off x="11572690" y="73152"/>
            <a:ext cx="314510" cy="400110"/>
          </a:xfrm>
          <a:prstGeom prst="rect">
            <a:avLst/>
          </a:prstGeom>
          <a:noFill/>
        </p:spPr>
        <p:txBody>
          <a:bodyPr wrap="none">
            <a:spAutoFit/>
          </a:bodyPr>
          <a:lstStyle/>
          <a:p>
            <a:pPr algn="r"/>
            <a:r>
              <a:rPr lang="en-GB" sz="2000" b="1" dirty="0">
                <a:solidFill>
                  <a:srgbClr val="FFFFFF"/>
                </a:solidFill>
              </a:rPr>
              <a:t>8</a:t>
            </a:r>
            <a:endParaRPr sz="2000" b="1" dirty="0">
              <a:solidFill>
                <a:srgbClr val="FFFFFF"/>
              </a:solidFill>
            </a:endParaRPr>
          </a:p>
        </p:txBody>
      </p:sp>
    </p:spTree>
    <p:extLst>
      <p:ext uri="{BB962C8B-B14F-4D97-AF65-F5344CB8AC3E}">
        <p14:creationId xmlns:p14="http://schemas.microsoft.com/office/powerpoint/2010/main" val="874341298"/>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502</TotalTime>
  <Words>856</Words>
  <Application>Microsoft Office PowerPoint</Application>
  <PresentationFormat>Widescreen</PresentationFormat>
  <Paragraphs>107</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Algerian</vt:lpstr>
      <vt:lpstr>Arial</vt:lpstr>
      <vt:lpstr>Arial Rounded MT Bold</vt:lpstr>
      <vt:lpstr>Bahnschrift Condensed</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 K H Sohel</dc:creator>
  <cp:keywords/>
  <dc:description>generated using python-pptx</dc:description>
  <cp:lastModifiedBy>Z  BOOK</cp:lastModifiedBy>
  <cp:revision>72</cp:revision>
  <dcterms:created xsi:type="dcterms:W3CDTF">2013-01-27T09:14:16Z</dcterms:created>
  <dcterms:modified xsi:type="dcterms:W3CDTF">2026-04-23T02:49:38Z</dcterms:modified>
  <cp:category/>
</cp:coreProperties>
</file>