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9" r:id="rId20"/>
    <p:sldId id="274" r:id="rId21"/>
    <p:sldId id="275" r:id="rId22"/>
    <p:sldId id="276" r:id="rId23"/>
    <p:sldId id="277" r:id="rId24"/>
    <p:sldId id="278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3B730-F7C0-4ADA-812E-E0C9BD3BB6E5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DEC8C-95EA-474F-9934-04512CA316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31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3B730-F7C0-4ADA-812E-E0C9BD3BB6E5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DEC8C-95EA-474F-9934-04512CA316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1704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3B730-F7C0-4ADA-812E-E0C9BD3BB6E5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DEC8C-95EA-474F-9934-04512CA316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605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3B730-F7C0-4ADA-812E-E0C9BD3BB6E5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DEC8C-95EA-474F-9934-04512CA316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917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3B730-F7C0-4ADA-812E-E0C9BD3BB6E5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DEC8C-95EA-474F-9934-04512CA316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61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3B730-F7C0-4ADA-812E-E0C9BD3BB6E5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DEC8C-95EA-474F-9934-04512CA316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212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3B730-F7C0-4ADA-812E-E0C9BD3BB6E5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DEC8C-95EA-474F-9934-04512CA316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898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3B730-F7C0-4ADA-812E-E0C9BD3BB6E5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DEC8C-95EA-474F-9934-04512CA316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00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3B730-F7C0-4ADA-812E-E0C9BD3BB6E5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DEC8C-95EA-474F-9934-04512CA316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055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3B730-F7C0-4ADA-812E-E0C9BD3BB6E5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DEC8C-95EA-474F-9934-04512CA316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449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3B730-F7C0-4ADA-812E-E0C9BD3BB6E5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DEC8C-95EA-474F-9934-04512CA316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581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3B730-F7C0-4ADA-812E-E0C9BD3BB6E5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DEC8C-95EA-474F-9934-04512CA316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786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Meetings and Communication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 John Rees,</a:t>
            </a:r>
          </a:p>
          <a:p>
            <a:r>
              <a:rPr lang="en-GB" dirty="0" smtClean="0"/>
              <a:t>20</a:t>
            </a:r>
            <a:r>
              <a:rPr lang="en-GB" baseline="30000" dirty="0" smtClean="0"/>
              <a:t>th</a:t>
            </a:r>
            <a:r>
              <a:rPr lang="en-GB" dirty="0" smtClean="0"/>
              <a:t> March, 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52008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Agenda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</a:t>
            </a:r>
            <a:r>
              <a:rPr lang="en-GB" dirty="0" smtClean="0"/>
              <a:t>he basics</a:t>
            </a:r>
          </a:p>
          <a:p>
            <a:pPr lvl="1"/>
            <a:r>
              <a:rPr lang="en-GB" dirty="0" smtClean="0"/>
              <a:t>the purposes of meetings, why we contribute and what behaviours we might expect of a good session.</a:t>
            </a:r>
          </a:p>
          <a:p>
            <a:r>
              <a:rPr lang="en-GB" dirty="0" smtClean="0"/>
              <a:t>Skills and the importance of preparation.</a:t>
            </a:r>
          </a:p>
          <a:p>
            <a:r>
              <a:rPr lang="en-GB" dirty="0" smtClean="0"/>
              <a:t>Behaviours in others (and ourselves) in meetings.</a:t>
            </a:r>
          </a:p>
          <a:p>
            <a:r>
              <a:rPr lang="en-GB" dirty="0" smtClean="0"/>
              <a:t>Dealing with problems and conflict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sz="1600" dirty="0"/>
              <a:t>T</a:t>
            </a:r>
            <a:r>
              <a:rPr lang="en-GB" sz="1600" dirty="0" smtClean="0"/>
              <a:t>he data </a:t>
            </a:r>
            <a:r>
              <a:rPr lang="en-GB" sz="1600" smtClean="0"/>
              <a:t>used </a:t>
            </a:r>
            <a:r>
              <a:rPr lang="en-GB" sz="1600" smtClean="0"/>
              <a:t>was </a:t>
            </a:r>
            <a:r>
              <a:rPr lang="en-GB" sz="1600" dirty="0" smtClean="0"/>
              <a:t>taken from international research published in the last fifty years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69877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</a:t>
            </a:r>
            <a:r>
              <a:rPr lang="en-GB" dirty="0" smtClean="0"/>
              <a:t>Have </a:t>
            </a:r>
            <a:r>
              <a:rPr lang="en-GB" dirty="0" smtClean="0"/>
              <a:t>Meetings?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discuss things face-to-face</a:t>
            </a:r>
          </a:p>
          <a:p>
            <a:pPr lvl="1"/>
            <a:r>
              <a:rPr lang="en-GB" dirty="0"/>
              <a:t>Reach a decision</a:t>
            </a:r>
          </a:p>
          <a:p>
            <a:pPr lvl="1"/>
            <a:r>
              <a:rPr lang="en-GB" dirty="0"/>
              <a:t>New ideas</a:t>
            </a:r>
          </a:p>
          <a:p>
            <a:pPr lvl="1"/>
            <a:r>
              <a:rPr lang="en-GB" dirty="0"/>
              <a:t>Opportunities/problems</a:t>
            </a:r>
          </a:p>
          <a:p>
            <a:pPr lvl="1"/>
            <a:r>
              <a:rPr lang="en-GB" dirty="0"/>
              <a:t>Brainstorm for solutions</a:t>
            </a:r>
          </a:p>
          <a:p>
            <a:r>
              <a:rPr lang="en-GB" dirty="0"/>
              <a:t>To share collective responsibility</a:t>
            </a:r>
          </a:p>
          <a:p>
            <a:r>
              <a:rPr lang="en-GB" dirty="0"/>
              <a:t>So people who want to can contribute</a:t>
            </a:r>
          </a:p>
          <a:p>
            <a:r>
              <a:rPr lang="en-GB" dirty="0"/>
              <a:t>To resolve a clear, well-specified </a:t>
            </a:r>
            <a:r>
              <a:rPr lang="en-GB" dirty="0" smtClean="0"/>
              <a:t>issue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080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Contribute to Meetings?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People get a better idea of your thoughts</a:t>
            </a:r>
          </a:p>
          <a:p>
            <a:r>
              <a:rPr lang="en-GB" dirty="0" smtClean="0"/>
              <a:t>Everyone has opinions that may have value</a:t>
            </a:r>
          </a:p>
          <a:p>
            <a:r>
              <a:rPr lang="en-GB" dirty="0" smtClean="0"/>
              <a:t>If you haven't contributed, no right to criticise afterward</a:t>
            </a:r>
          </a:p>
          <a:p>
            <a:r>
              <a:rPr lang="en-GB" dirty="0" smtClean="0"/>
              <a:t>To be seen to be a "good citizen"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20611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Basics of Good Meeting Behaviour?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Positive manner gets your points across without alienating or offending anyone</a:t>
            </a:r>
          </a:p>
          <a:p>
            <a:r>
              <a:rPr lang="en-GB" dirty="0"/>
              <a:t>Give everyone a fair chance to speak</a:t>
            </a:r>
          </a:p>
          <a:p>
            <a:r>
              <a:rPr lang="en-GB" dirty="0"/>
              <a:t>Keep to the topic</a:t>
            </a:r>
          </a:p>
          <a:p>
            <a:r>
              <a:rPr lang="en-GB" dirty="0"/>
              <a:t>Use relevant information and previous experiences</a:t>
            </a:r>
          </a:p>
          <a:p>
            <a:r>
              <a:rPr lang="en-GB" dirty="0"/>
              <a:t>If you get the urge to say "Yes, but..." resist it!</a:t>
            </a:r>
          </a:p>
          <a:p>
            <a:r>
              <a:rPr lang="en-GB" dirty="0"/>
              <a:t>We want discussion, not argument!</a:t>
            </a:r>
          </a:p>
          <a:p>
            <a:pPr lvl="1"/>
            <a:r>
              <a:rPr lang="en-GB" dirty="0"/>
              <a:t>Argument benefits no </a:t>
            </a:r>
            <a:r>
              <a:rPr lang="en-GB" dirty="0" smtClean="0"/>
              <a:t>one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979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Skills to Develop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Introducing and presenting our ideas</a:t>
            </a:r>
          </a:p>
          <a:p>
            <a:r>
              <a:rPr lang="en-GB" dirty="0"/>
              <a:t>Appreciating and developing others ideas and points of view</a:t>
            </a:r>
          </a:p>
          <a:p>
            <a:r>
              <a:rPr lang="en-GB" dirty="0"/>
              <a:t>Influencing people and dealing with conflict</a:t>
            </a:r>
          </a:p>
          <a:p>
            <a:r>
              <a:rPr lang="en-GB" dirty="0"/>
              <a:t>Confidence - knowing we have the ability and the right to </a:t>
            </a:r>
            <a:r>
              <a:rPr lang="en-GB" dirty="0" smtClean="0"/>
              <a:t>contribute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6623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 about </a:t>
            </a:r>
            <a:r>
              <a:rPr lang="en-GB" dirty="0" smtClean="0"/>
              <a:t>What </a:t>
            </a:r>
            <a:r>
              <a:rPr lang="en-GB" dirty="0"/>
              <a:t>W</a:t>
            </a:r>
            <a:r>
              <a:rPr lang="en-GB" dirty="0" smtClean="0"/>
              <a:t>e </a:t>
            </a:r>
            <a:r>
              <a:rPr lang="en-GB" dirty="0"/>
              <a:t>W</a:t>
            </a:r>
            <a:r>
              <a:rPr lang="en-GB" dirty="0" smtClean="0"/>
              <a:t>ant </a:t>
            </a:r>
            <a:r>
              <a:rPr lang="en-GB" dirty="0" smtClean="0"/>
              <a:t>to </a:t>
            </a:r>
            <a:r>
              <a:rPr lang="en-GB" dirty="0" smtClean="0"/>
              <a:t>Achieve </a:t>
            </a:r>
            <a:r>
              <a:rPr lang="en-GB" dirty="0" smtClean="0"/>
              <a:t>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want to communicate, to get our message across and to understand the position of others.</a:t>
            </a:r>
          </a:p>
          <a:p>
            <a:r>
              <a:rPr lang="en-GB" dirty="0" smtClean="0"/>
              <a:t>We want clarity of purpose.</a:t>
            </a:r>
          </a:p>
          <a:p>
            <a:r>
              <a:rPr lang="en-GB" dirty="0" smtClean="0"/>
              <a:t>We need the right people to resolve a problem, in knowledge, in skills, and in the ability to commit resources.</a:t>
            </a:r>
          </a:p>
          <a:p>
            <a:r>
              <a:rPr lang="en-GB" dirty="0" smtClean="0"/>
              <a:t>Meetings can only achieve goals if those goals are in place, understood and achievable.</a:t>
            </a:r>
          </a:p>
          <a:p>
            <a:r>
              <a:rPr lang="en-GB" dirty="0" smtClean="0"/>
              <a:t>Success doesn't depend on atmosphere; how people feel about the outcomes often does.</a:t>
            </a:r>
          </a:p>
        </p:txBody>
      </p:sp>
    </p:spTree>
    <p:extLst>
      <p:ext uri="{BB962C8B-B14F-4D97-AF65-F5344CB8AC3E}">
        <p14:creationId xmlns:p14="http://schemas.microsoft.com/office/powerpoint/2010/main" val="19698083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Difficulties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Even when we try to contribute, things can go awry</a:t>
            </a:r>
          </a:p>
          <a:p>
            <a:r>
              <a:rPr lang="en-GB" dirty="0"/>
              <a:t>Why is no-one listening?</a:t>
            </a:r>
          </a:p>
          <a:p>
            <a:pPr lvl="1"/>
            <a:r>
              <a:rPr lang="en-GB" dirty="0"/>
              <a:t>We rambled, or went off topic</a:t>
            </a:r>
          </a:p>
          <a:p>
            <a:pPr lvl="1"/>
            <a:r>
              <a:rPr lang="en-GB" dirty="0"/>
              <a:t>Because they are still thinking about the last point</a:t>
            </a:r>
          </a:p>
          <a:p>
            <a:pPr lvl="1"/>
            <a:r>
              <a:rPr lang="en-GB" dirty="0"/>
              <a:t>We didn't get their attention in the first place</a:t>
            </a:r>
          </a:p>
          <a:p>
            <a:pPr lvl="1"/>
            <a:r>
              <a:rPr lang="en-GB" dirty="0"/>
              <a:t>They are a </a:t>
            </a:r>
            <a:r>
              <a:rPr lang="en-GB" dirty="0" smtClean="0"/>
              <a:t>individual with </a:t>
            </a:r>
            <a:r>
              <a:rPr lang="en-GB" dirty="0"/>
              <a:t>status issues</a:t>
            </a:r>
          </a:p>
          <a:p>
            <a:pPr lvl="1"/>
            <a:r>
              <a:rPr lang="en-GB" dirty="0"/>
              <a:t>Many people spend their time in meetings thinking only about what they personally are going to say next</a:t>
            </a:r>
          </a:p>
          <a:p>
            <a:r>
              <a:rPr lang="en-GB" dirty="0"/>
              <a:t>Why did no one hear?</a:t>
            </a:r>
          </a:p>
          <a:p>
            <a:pPr lvl="1"/>
            <a:r>
              <a:rPr lang="en-GB" dirty="0"/>
              <a:t>Because your points weren't clear, concise and memorable</a:t>
            </a:r>
          </a:p>
          <a:p>
            <a:pPr lvl="1"/>
            <a:r>
              <a:rPr lang="en-GB" dirty="0"/>
              <a:t>Because you talked to one other person, not the </a:t>
            </a:r>
            <a:r>
              <a:rPr lang="en-GB" dirty="0" smtClean="0"/>
              <a:t>group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319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 First, and Plan your 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How will you get their attention?</a:t>
            </a:r>
          </a:p>
          <a:p>
            <a:pPr lvl="1"/>
            <a:r>
              <a:rPr lang="en-GB" dirty="0"/>
              <a:t>PIR is a common technique</a:t>
            </a:r>
          </a:p>
          <a:p>
            <a:pPr lvl="1"/>
            <a:r>
              <a:rPr lang="en-GB" dirty="0"/>
              <a:t>Break </a:t>
            </a:r>
            <a:r>
              <a:rPr lang="en-GB" b="1" dirty="0">
                <a:solidFill>
                  <a:srgbClr val="FF0000"/>
                </a:solidFill>
              </a:rPr>
              <a:t>p</a:t>
            </a:r>
            <a:r>
              <a:rPr lang="en-GB" dirty="0"/>
              <a:t>reoccupation</a:t>
            </a:r>
          </a:p>
          <a:p>
            <a:pPr lvl="1"/>
            <a:r>
              <a:rPr lang="en-GB" dirty="0"/>
              <a:t>Use an </a:t>
            </a:r>
            <a:r>
              <a:rPr lang="en-GB" b="1" dirty="0">
                <a:solidFill>
                  <a:srgbClr val="FF0000"/>
                </a:solidFill>
              </a:rPr>
              <a:t>i</a:t>
            </a:r>
            <a:r>
              <a:rPr lang="en-GB" dirty="0"/>
              <a:t>cebreaker phrase</a:t>
            </a:r>
          </a:p>
          <a:p>
            <a:pPr lvl="1"/>
            <a:r>
              <a:rPr lang="en-GB" dirty="0"/>
              <a:t>Tell them why your point is </a:t>
            </a:r>
            <a:r>
              <a:rPr lang="en-GB" b="1" dirty="0">
                <a:solidFill>
                  <a:srgbClr val="FF0000"/>
                </a:solidFill>
              </a:rPr>
              <a:t>r</a:t>
            </a:r>
            <a:r>
              <a:rPr lang="en-GB" dirty="0"/>
              <a:t>elevant</a:t>
            </a:r>
          </a:p>
          <a:p>
            <a:r>
              <a:rPr lang="en-GB" dirty="0"/>
              <a:t>How will you make them hear you?</a:t>
            </a:r>
          </a:p>
          <a:p>
            <a:pPr lvl="1"/>
            <a:r>
              <a:rPr lang="en-GB" dirty="0"/>
              <a:t>Speak clearly, to the group</a:t>
            </a:r>
          </a:p>
          <a:p>
            <a:pPr lvl="1"/>
            <a:r>
              <a:rPr lang="en-GB" dirty="0"/>
              <a:t>Use the marketing approach of the 3Ts</a:t>
            </a:r>
          </a:p>
          <a:p>
            <a:pPr lvl="1"/>
            <a:r>
              <a:rPr lang="en-GB" dirty="0" smtClean="0"/>
              <a:t>“Tell </a:t>
            </a:r>
            <a:r>
              <a:rPr lang="en-GB" dirty="0"/>
              <a:t>them what you are going to say, say it (tell them), then summarise (tell them again</a:t>
            </a:r>
            <a:r>
              <a:rPr lang="en-GB" dirty="0" smtClean="0"/>
              <a:t>)”</a:t>
            </a:r>
            <a:endParaRPr lang="en-GB" dirty="0"/>
          </a:p>
          <a:p>
            <a:pPr lvl="1"/>
            <a:r>
              <a:rPr lang="en-GB" dirty="0"/>
              <a:t>Use the principle of association - a good example often catches the </a:t>
            </a:r>
            <a:r>
              <a:rPr lang="en-GB" dirty="0" smtClean="0"/>
              <a:t>attention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0748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Handling the </a:t>
            </a:r>
            <a:r>
              <a:rPr lang="en-GB" dirty="0" smtClean="0"/>
              <a:t>Ideas </a:t>
            </a:r>
            <a:r>
              <a:rPr lang="en-GB" dirty="0" smtClean="0"/>
              <a:t>of </a:t>
            </a:r>
            <a:r>
              <a:rPr lang="en-GB" dirty="0" smtClean="0"/>
              <a:t>Others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Try active listening - learn something!</a:t>
            </a:r>
          </a:p>
          <a:p>
            <a:r>
              <a:rPr lang="en-GB" dirty="0"/>
              <a:t>LASER</a:t>
            </a:r>
          </a:p>
          <a:p>
            <a:pPr lvl="1"/>
            <a:r>
              <a:rPr lang="en-GB" dirty="0"/>
              <a:t>Listen to what they say</a:t>
            </a:r>
          </a:p>
          <a:p>
            <a:pPr lvl="1"/>
            <a:r>
              <a:rPr lang="en-GB" dirty="0"/>
              <a:t>Acknowledge its importance</a:t>
            </a:r>
          </a:p>
          <a:p>
            <a:pPr lvl="1"/>
            <a:r>
              <a:rPr lang="en-GB" dirty="0"/>
              <a:t>Summarise to confirm understanding</a:t>
            </a:r>
          </a:p>
          <a:p>
            <a:pPr lvl="1"/>
            <a:r>
              <a:rPr lang="en-GB" dirty="0"/>
              <a:t>Explore their point of view to clarify</a:t>
            </a:r>
          </a:p>
          <a:p>
            <a:pPr lvl="1"/>
            <a:r>
              <a:rPr lang="en-GB" dirty="0"/>
              <a:t>Review your own understanding</a:t>
            </a:r>
          </a:p>
          <a:p>
            <a:r>
              <a:rPr lang="en-GB" dirty="0"/>
              <a:t>If you like it, build on </a:t>
            </a:r>
            <a:r>
              <a:rPr lang="en-GB" dirty="0" smtClean="0"/>
              <a:t>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36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Am I Thinking?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Detail or big picture?</a:t>
            </a:r>
          </a:p>
          <a:p>
            <a:r>
              <a:rPr lang="en-GB" dirty="0"/>
              <a:t>Subject close to my heart or arm's length?</a:t>
            </a:r>
          </a:p>
          <a:p>
            <a:r>
              <a:rPr lang="en-GB" dirty="0"/>
              <a:t>Future challenges or past regrets?</a:t>
            </a:r>
          </a:p>
          <a:p>
            <a:r>
              <a:rPr lang="en-GB" dirty="0"/>
              <a:t>Avoiding mistakes or accepting of risk?</a:t>
            </a:r>
          </a:p>
          <a:p>
            <a:r>
              <a:rPr lang="en-GB" dirty="0"/>
              <a:t>Checking the value/worth by asking others?</a:t>
            </a:r>
          </a:p>
          <a:p>
            <a:r>
              <a:rPr lang="en-GB" dirty="0"/>
              <a:t>My own values, or my private agenda?</a:t>
            </a:r>
          </a:p>
          <a:p>
            <a:r>
              <a:rPr lang="en-GB" dirty="0"/>
              <a:t>Seeking similarities or differences?</a:t>
            </a:r>
          </a:p>
          <a:p>
            <a:r>
              <a:rPr lang="en-GB" dirty="0"/>
              <a:t>Playing with ideas or narrowing to a solution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2900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People Love a Good Listener!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Try it!</a:t>
            </a:r>
          </a:p>
          <a:p>
            <a:r>
              <a:rPr lang="en-GB" dirty="0" smtClean="0"/>
              <a:t>Listen empathetically</a:t>
            </a:r>
          </a:p>
          <a:p>
            <a:r>
              <a:rPr lang="en-GB" dirty="0" smtClean="0"/>
              <a:t>Create a proper mental image of what the other person is saying</a:t>
            </a:r>
          </a:p>
          <a:p>
            <a:r>
              <a:rPr lang="en-GB" dirty="0" smtClean="0"/>
              <a:t>Use their words and thoughts to do it</a:t>
            </a:r>
          </a:p>
          <a:p>
            <a:r>
              <a:rPr lang="en-GB" dirty="0" smtClean="0"/>
              <a:t>Forget about working out what you are going to say next</a:t>
            </a:r>
          </a:p>
          <a:p>
            <a:r>
              <a:rPr lang="en-GB" dirty="0" smtClean="0"/>
              <a:t>Your body language will project your attentiveness - which is irresistible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8183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People Don't Love Challenge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Often our language in discussion appears judgemental - implies others are WRONG</a:t>
            </a:r>
          </a:p>
          <a:p>
            <a:r>
              <a:rPr lang="en-GB" dirty="0"/>
              <a:t>Negative, defensive reactions arise</a:t>
            </a:r>
          </a:p>
          <a:p>
            <a:r>
              <a:rPr lang="en-GB" dirty="0"/>
              <a:t>Argument, not discussion, ensues</a:t>
            </a:r>
          </a:p>
          <a:p>
            <a:r>
              <a:rPr lang="en-GB" dirty="0"/>
              <a:t>Gets nowhere except conflict</a:t>
            </a:r>
          </a:p>
          <a:p>
            <a:r>
              <a:rPr lang="en-GB" dirty="0"/>
              <a:t>Can become a habit of grudge</a:t>
            </a:r>
          </a:p>
          <a:p>
            <a:r>
              <a:rPr lang="en-GB" dirty="0"/>
              <a:t>Polite, assertive, non-judgemental language if </a:t>
            </a:r>
            <a:r>
              <a:rPr lang="en-GB" dirty="0" smtClean="0"/>
              <a:t>possible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726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Knowing When to Contribute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CBI</a:t>
            </a:r>
          </a:p>
          <a:p>
            <a:r>
              <a:rPr lang="en-GB" dirty="0" smtClean="0"/>
              <a:t>To </a:t>
            </a:r>
            <a:r>
              <a:rPr lang="en-GB" b="1" dirty="0" smtClean="0">
                <a:solidFill>
                  <a:srgbClr val="FF0000"/>
                </a:solidFill>
              </a:rPr>
              <a:t>control</a:t>
            </a:r>
            <a:r>
              <a:rPr lang="en-GB" dirty="0" smtClean="0"/>
              <a:t> the agenda, speak early in the meeting (set the agenda in your contribution!)</a:t>
            </a:r>
          </a:p>
          <a:p>
            <a:r>
              <a:rPr lang="en-GB" dirty="0" smtClean="0"/>
              <a:t>To </a:t>
            </a:r>
            <a:r>
              <a:rPr lang="en-GB" b="1" dirty="0" smtClean="0">
                <a:solidFill>
                  <a:srgbClr val="FF0000"/>
                </a:solidFill>
              </a:rPr>
              <a:t>build</a:t>
            </a:r>
            <a:r>
              <a:rPr lang="en-GB" dirty="0" smtClean="0"/>
              <a:t> on others work, speak after they have made their points</a:t>
            </a:r>
          </a:p>
          <a:p>
            <a:r>
              <a:rPr lang="en-GB" dirty="0" smtClean="0"/>
              <a:t>For maximum </a:t>
            </a:r>
            <a:r>
              <a:rPr lang="en-GB" b="1" dirty="0" smtClean="0">
                <a:solidFill>
                  <a:srgbClr val="FF0000"/>
                </a:solidFill>
              </a:rPr>
              <a:t>impact</a:t>
            </a:r>
            <a:r>
              <a:rPr lang="en-GB" dirty="0" smtClean="0"/>
              <a:t> speak at the end. Summarising the actions can make them appear to be your decisions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9121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Handling </a:t>
            </a:r>
            <a:r>
              <a:rPr lang="en-GB" dirty="0" smtClean="0"/>
              <a:t>Conflict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Hot conflict</a:t>
            </a:r>
          </a:p>
          <a:p>
            <a:pPr lvl="1"/>
            <a:r>
              <a:rPr lang="en-GB" dirty="0"/>
              <a:t>Cool it down</a:t>
            </a:r>
          </a:p>
          <a:p>
            <a:pPr lvl="1"/>
            <a:r>
              <a:rPr lang="en-GB" dirty="0"/>
              <a:t>Acknowledge person's issues, take it seriously</a:t>
            </a:r>
          </a:p>
          <a:p>
            <a:pPr lvl="1"/>
            <a:r>
              <a:rPr lang="en-GB" dirty="0"/>
              <a:t>Detached, assertive, professional</a:t>
            </a:r>
          </a:p>
          <a:p>
            <a:r>
              <a:rPr lang="en-GB" dirty="0"/>
              <a:t>Cold conflict</a:t>
            </a:r>
          </a:p>
          <a:p>
            <a:pPr lvl="1"/>
            <a:r>
              <a:rPr lang="en-GB" dirty="0"/>
              <a:t>Reassure, acknowledge feelings</a:t>
            </a:r>
          </a:p>
          <a:p>
            <a:pPr lvl="1"/>
            <a:r>
              <a:rPr lang="en-GB" dirty="0"/>
              <a:t>Give sensitive support and guidance</a:t>
            </a:r>
          </a:p>
          <a:p>
            <a:pPr lvl="1"/>
            <a:r>
              <a:rPr lang="en-GB" dirty="0"/>
              <a:t>Help them to re-engage, hopefully </a:t>
            </a:r>
            <a:r>
              <a:rPr lang="en-GB" dirty="0" smtClean="0"/>
              <a:t>positively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30981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the </a:t>
            </a:r>
            <a:r>
              <a:rPr lang="en-GB" dirty="0" smtClean="0"/>
              <a:t>Throes </a:t>
            </a:r>
            <a:r>
              <a:rPr lang="en-GB" dirty="0" smtClean="0"/>
              <a:t>of </a:t>
            </a:r>
            <a:r>
              <a:rPr lang="en-GB" dirty="0" smtClean="0"/>
              <a:t>Conflict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Ask for cooperation</a:t>
            </a:r>
          </a:p>
          <a:p>
            <a:r>
              <a:rPr lang="en-GB" dirty="0"/>
              <a:t>Explain why you need it, the background to the problem</a:t>
            </a:r>
          </a:p>
          <a:p>
            <a:r>
              <a:rPr lang="en-GB" dirty="0"/>
              <a:t>Acknowledge people's reactions, summarise their position to demonstrate your understanding</a:t>
            </a:r>
          </a:p>
          <a:p>
            <a:r>
              <a:rPr lang="en-GB" dirty="0"/>
              <a:t>Outline the options (preferred first!)</a:t>
            </a:r>
          </a:p>
          <a:p>
            <a:r>
              <a:rPr lang="en-GB" dirty="0"/>
              <a:t>Confirm the situation, seek agreements, identify where conflict remains</a:t>
            </a:r>
          </a:p>
          <a:p>
            <a:r>
              <a:rPr lang="en-GB" dirty="0"/>
              <a:t>Act on areas of agreement, address the outstanding problem </a:t>
            </a:r>
            <a:r>
              <a:rPr lang="en-GB" dirty="0" smtClean="0"/>
              <a:t>areas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1924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Remember why you are the right person for this</a:t>
            </a:r>
          </a:p>
          <a:p>
            <a:r>
              <a:rPr lang="en-GB" dirty="0"/>
              <a:t>Challenge negative beliefs and assumptions</a:t>
            </a:r>
          </a:p>
          <a:p>
            <a:pPr lvl="1"/>
            <a:r>
              <a:rPr lang="en-GB" dirty="0"/>
              <a:t>Do it systematically, methodically and be specific</a:t>
            </a:r>
          </a:p>
          <a:p>
            <a:r>
              <a:rPr lang="en-GB" dirty="0"/>
              <a:t>State your right to be at this meeting</a:t>
            </a:r>
          </a:p>
          <a:p>
            <a:r>
              <a:rPr lang="en-GB" dirty="0"/>
              <a:t>Be positive, look to achieve here and now</a:t>
            </a:r>
          </a:p>
          <a:p>
            <a:r>
              <a:rPr lang="en-GB" dirty="0"/>
              <a:t>Assume others are also positive</a:t>
            </a:r>
          </a:p>
          <a:p>
            <a:r>
              <a:rPr lang="en-GB" dirty="0"/>
              <a:t>Visualise - think about how well you did it even before you do it!</a:t>
            </a:r>
          </a:p>
          <a:p>
            <a:pPr lvl="1"/>
            <a:r>
              <a:rPr lang="en-GB" dirty="0"/>
              <a:t>(Sherlock Holmes film fight scene is a good example</a:t>
            </a:r>
            <a:r>
              <a:rPr lang="en-GB" dirty="0" smtClean="0"/>
              <a:t>!)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78518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Communication and Meetings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good participant</a:t>
            </a:r>
          </a:p>
          <a:p>
            <a:pPr lvl="1"/>
            <a:r>
              <a:rPr lang="en-GB" dirty="0"/>
              <a:t>Is ready for the agenda (does the homework)</a:t>
            </a:r>
          </a:p>
          <a:p>
            <a:pPr lvl="1"/>
            <a:r>
              <a:rPr lang="en-GB" dirty="0"/>
              <a:t>Goes in with a positive outlook (wants success)</a:t>
            </a:r>
          </a:p>
          <a:p>
            <a:pPr lvl="1"/>
            <a:r>
              <a:rPr lang="en-GB" dirty="0"/>
              <a:t>Contributes where s/he adds value</a:t>
            </a:r>
          </a:p>
          <a:p>
            <a:pPr lvl="1"/>
            <a:r>
              <a:rPr lang="en-GB" dirty="0"/>
              <a:t>Works to help the meeting dynamic</a:t>
            </a:r>
          </a:p>
          <a:p>
            <a:pPr lvl="2"/>
            <a:r>
              <a:rPr lang="en-GB" dirty="0"/>
              <a:t>Supportive, avoids or manages conflict where possible</a:t>
            </a:r>
          </a:p>
          <a:p>
            <a:pPr lvl="2"/>
            <a:r>
              <a:rPr lang="en-GB" dirty="0"/>
              <a:t>Actually listens to what's going on</a:t>
            </a:r>
          </a:p>
          <a:p>
            <a:pPr lvl="1"/>
            <a:r>
              <a:rPr lang="en-GB" dirty="0"/>
              <a:t>Helps to build to a real </a:t>
            </a:r>
            <a:r>
              <a:rPr lang="en-GB" dirty="0" smtClean="0"/>
              <a:t>outcome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44581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Subtext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14669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People are not always altruistic</a:t>
            </a:r>
          </a:p>
          <a:p>
            <a:pPr lvl="1"/>
            <a:r>
              <a:rPr lang="en-GB" dirty="0" smtClean="0"/>
              <a:t>Many meetings involve tasks and problems for which they bear some direct responsibility</a:t>
            </a:r>
          </a:p>
          <a:p>
            <a:pPr lvl="1"/>
            <a:r>
              <a:rPr lang="en-GB" dirty="0" smtClean="0"/>
              <a:t>Not unknown for individuals to put personal feelings before professional behaviour</a:t>
            </a:r>
          </a:p>
          <a:p>
            <a:pPr lvl="1"/>
            <a:r>
              <a:rPr lang="en-GB" dirty="0" smtClean="0"/>
              <a:t>Examples include </a:t>
            </a:r>
          </a:p>
          <a:p>
            <a:pPr lvl="2"/>
            <a:r>
              <a:rPr lang="en-GB" dirty="0" smtClean="0"/>
              <a:t>Inappropriate delegation ("getting it off my desk")</a:t>
            </a:r>
          </a:p>
          <a:p>
            <a:pPr lvl="2"/>
            <a:r>
              <a:rPr lang="en-GB" dirty="0" smtClean="0"/>
              <a:t>Work avoidance (indolence is not limited to the operatives)</a:t>
            </a:r>
          </a:p>
          <a:p>
            <a:pPr lvl="2"/>
            <a:r>
              <a:rPr lang="en-GB" dirty="0"/>
              <a:t>F</a:t>
            </a:r>
            <a:r>
              <a:rPr lang="en-GB" dirty="0" smtClean="0"/>
              <a:t>avouritism (personal preferences endemic unless we strive to limit their effect</a:t>
            </a:r>
          </a:p>
          <a:p>
            <a:pPr lvl="2"/>
            <a:r>
              <a:rPr lang="en-GB" dirty="0" smtClean="0"/>
              <a:t>Glory seeking (pick up the work with the highest visibility or kudos)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44181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Personal feelings may override professional common sense</a:t>
            </a:r>
          </a:p>
          <a:p>
            <a:pPr lvl="1"/>
            <a:r>
              <a:rPr lang="en-GB" dirty="0" smtClean="0"/>
              <a:t>We are dealing with people, with all their pet hates, prejudices, loves and desires</a:t>
            </a:r>
          </a:p>
          <a:p>
            <a:pPr lvl="1"/>
            <a:r>
              <a:rPr lang="en-GB" dirty="0" smtClean="0"/>
              <a:t>There is little quite so unpleasant as colleagues fighting out long-term personal antipathies in meetings</a:t>
            </a:r>
          </a:p>
          <a:p>
            <a:pPr lvl="2"/>
            <a:r>
              <a:rPr lang="en-GB" dirty="0" smtClean="0"/>
              <a:t>Point scoring</a:t>
            </a:r>
          </a:p>
          <a:p>
            <a:pPr lvl="2"/>
            <a:r>
              <a:rPr lang="en-GB" dirty="0" smtClean="0"/>
              <a:t>Jibes</a:t>
            </a:r>
          </a:p>
          <a:p>
            <a:pPr lvl="2"/>
            <a:r>
              <a:rPr lang="en-GB" dirty="0" smtClean="0"/>
              <a:t>Open aggression </a:t>
            </a:r>
          </a:p>
          <a:p>
            <a:pPr lvl="2"/>
            <a:r>
              <a:rPr lang="en-GB" dirty="0" smtClean="0"/>
              <a:t>(Fortunately these are uncommon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737541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</a:t>
            </a:r>
            <a:r>
              <a:rPr lang="en-GB" dirty="0" smtClean="0"/>
              <a:t>hink 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Were there particular aspects of the meeting which seemed inexplicable and not linked to the discussion or flow? </a:t>
            </a:r>
          </a:p>
          <a:p>
            <a:r>
              <a:rPr lang="en-GB" dirty="0" smtClean="0"/>
              <a:t>Were these simply because colleagues brought information from elsewhere that no-one else could know? </a:t>
            </a:r>
          </a:p>
          <a:p>
            <a:r>
              <a:rPr lang="en-GB" dirty="0" smtClean="0"/>
              <a:t>Were they aspects of interpersonal issues which surfaced against the best interests of the meeting?</a:t>
            </a:r>
          </a:p>
        </p:txBody>
      </p:sp>
    </p:spTree>
    <p:extLst>
      <p:ext uri="{BB962C8B-B14F-4D97-AF65-F5344CB8AC3E}">
        <p14:creationId xmlns:p14="http://schemas.microsoft.com/office/powerpoint/2010/main" val="31339735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People watching is a human skill</a:t>
            </a:r>
          </a:p>
          <a:p>
            <a:pPr lvl="1"/>
            <a:r>
              <a:rPr lang="en-GB" dirty="0"/>
              <a:t>W</a:t>
            </a:r>
            <a:r>
              <a:rPr lang="en-GB" dirty="0" smtClean="0"/>
              <a:t>hole of human existence in the microcosm of meeting room and office.</a:t>
            </a:r>
          </a:p>
          <a:p>
            <a:pPr lvl="2"/>
            <a:r>
              <a:rPr lang="en-GB" dirty="0"/>
              <a:t>N</a:t>
            </a:r>
            <a:r>
              <a:rPr lang="en-GB" dirty="0" smtClean="0"/>
              <a:t>ature of your colleagues and the pressures they feel themselves to be under</a:t>
            </a:r>
            <a:endParaRPr lang="en-GB" dirty="0"/>
          </a:p>
          <a:p>
            <a:pPr lvl="2"/>
            <a:r>
              <a:rPr lang="en-GB" dirty="0" smtClean="0"/>
              <a:t>Others may bring baggage to even the most crucial of meetings</a:t>
            </a:r>
          </a:p>
          <a:p>
            <a:pPr lvl="1"/>
            <a:r>
              <a:rPr lang="en-GB" dirty="0" smtClean="0"/>
              <a:t>Ability to adjust accordingly, and to manage conflict, strong emotions and antipathies, is part of the tool kit </a:t>
            </a:r>
          </a:p>
          <a:p>
            <a:pPr lvl="2"/>
            <a:r>
              <a:rPr lang="en-GB" dirty="0" smtClean="0"/>
              <a:t>This develops as your experience builds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27298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All this is subtext 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parts of the meeting that aren't about the </a:t>
            </a:r>
            <a:r>
              <a:rPr lang="en-GB" dirty="0" smtClean="0"/>
              <a:t>meeting</a:t>
            </a:r>
          </a:p>
          <a:p>
            <a:pPr lvl="1"/>
            <a:r>
              <a:rPr lang="en-GB" dirty="0" smtClean="0"/>
              <a:t>Interpersonal </a:t>
            </a:r>
            <a:r>
              <a:rPr lang="en-GB" dirty="0" smtClean="0"/>
              <a:t>rivalries, skills and abilities, personal </a:t>
            </a:r>
            <a:r>
              <a:rPr lang="en-GB" dirty="0" smtClean="0"/>
              <a:t>interests</a:t>
            </a:r>
          </a:p>
          <a:p>
            <a:pPr lvl="1"/>
            <a:r>
              <a:rPr lang="en-GB" dirty="0" smtClean="0"/>
              <a:t>Ego </a:t>
            </a:r>
            <a:r>
              <a:rPr lang="en-GB" dirty="0" smtClean="0"/>
              <a:t>and the desire to be seen to be the leading </a:t>
            </a:r>
            <a:r>
              <a:rPr lang="en-GB" dirty="0" smtClean="0"/>
              <a:t>light</a:t>
            </a:r>
          </a:p>
          <a:p>
            <a:pPr lvl="1"/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 smtClean="0"/>
              <a:t>childish need to impress </a:t>
            </a:r>
            <a:r>
              <a:rPr lang="en-GB" dirty="0" smtClean="0"/>
              <a:t>colleagues</a:t>
            </a:r>
          </a:p>
          <a:p>
            <a:pPr lvl="1"/>
            <a:r>
              <a:rPr lang="en-GB" dirty="0" smtClean="0"/>
              <a:t>Even </a:t>
            </a:r>
            <a:r>
              <a:rPr lang="en-GB" dirty="0" smtClean="0"/>
              <a:t>the best groups have their own internal dynamics and </a:t>
            </a:r>
            <a:r>
              <a:rPr lang="en-GB" dirty="0" smtClean="0"/>
              <a:t>pressures</a:t>
            </a:r>
          </a:p>
          <a:p>
            <a:pPr lvl="1"/>
            <a:r>
              <a:rPr lang="en-GB" dirty="0" smtClean="0"/>
              <a:t>Learn to s</a:t>
            </a:r>
            <a:r>
              <a:rPr lang="en-GB" dirty="0" smtClean="0"/>
              <a:t>ee </a:t>
            </a:r>
            <a:r>
              <a:rPr lang="en-GB" dirty="0" smtClean="0"/>
              <a:t>the subtle patterns that distort professional </a:t>
            </a:r>
            <a:r>
              <a:rPr lang="en-GB" dirty="0" smtClean="0"/>
              <a:t>needs</a:t>
            </a:r>
            <a:endParaRPr lang="en-GB" dirty="0" smtClean="0"/>
          </a:p>
          <a:p>
            <a:r>
              <a:rPr lang="en-GB" dirty="0" smtClean="0"/>
              <a:t>Empathy </a:t>
            </a:r>
            <a:r>
              <a:rPr lang="en-GB" dirty="0" smtClean="0"/>
              <a:t>and emotional intelligence enhance your ability to influence, to manage and to lead the </a:t>
            </a:r>
            <a:r>
              <a:rPr lang="en-GB" dirty="0" smtClean="0"/>
              <a:t>team</a:t>
            </a:r>
          </a:p>
          <a:p>
            <a:pPr lvl="1"/>
            <a:r>
              <a:rPr lang="en-GB" dirty="0" smtClean="0"/>
              <a:t>Not </a:t>
            </a:r>
            <a:r>
              <a:rPr lang="en-GB" dirty="0" err="1" smtClean="0"/>
              <a:t>inate</a:t>
            </a:r>
            <a:r>
              <a:rPr lang="en-GB" dirty="0" smtClean="0"/>
              <a:t> </a:t>
            </a:r>
            <a:r>
              <a:rPr lang="en-GB" dirty="0" smtClean="0"/>
              <a:t>skills</a:t>
            </a:r>
          </a:p>
          <a:p>
            <a:pPr lvl="1"/>
            <a:r>
              <a:rPr lang="en-GB" dirty="0" smtClean="0"/>
              <a:t>Careful </a:t>
            </a:r>
            <a:r>
              <a:rPr lang="en-GB" dirty="0" smtClean="0"/>
              <a:t>observation </a:t>
            </a:r>
            <a:r>
              <a:rPr lang="en-GB" dirty="0" smtClean="0"/>
              <a:t>allows us to be </a:t>
            </a:r>
            <a:r>
              <a:rPr lang="en-GB" dirty="0" smtClean="0"/>
              <a:t>aware of personal issues in the professional </a:t>
            </a:r>
            <a:r>
              <a:rPr lang="en-GB" dirty="0" smtClean="0"/>
              <a:t>domain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00424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1345</Words>
  <Application>Microsoft Office PowerPoint</Application>
  <PresentationFormat>Widescreen</PresentationFormat>
  <Paragraphs>176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Meetings and Communication</vt:lpstr>
      <vt:lpstr>Agenda</vt:lpstr>
      <vt:lpstr>Why Have Meetings?</vt:lpstr>
      <vt:lpstr>Why Contribute to Meetings?</vt:lpstr>
      <vt:lpstr>Basics of Good Meeting Behaviour?</vt:lpstr>
      <vt:lpstr>Key Skills to Develop</vt:lpstr>
      <vt:lpstr>Think about What We Want to Achieve ...</vt:lpstr>
      <vt:lpstr>Common Difficulties</vt:lpstr>
      <vt:lpstr>Think First, and Plan your Actions</vt:lpstr>
      <vt:lpstr>Handling the Ideas of Others</vt:lpstr>
      <vt:lpstr>What Am I Thinking?</vt:lpstr>
      <vt:lpstr>People Love a Good Listener!</vt:lpstr>
      <vt:lpstr>People Don't Love Challenge</vt:lpstr>
      <vt:lpstr>Knowing When to Contribute</vt:lpstr>
      <vt:lpstr>Handling Conflict</vt:lpstr>
      <vt:lpstr>In the Throes of Conflict</vt:lpstr>
      <vt:lpstr>Confidence</vt:lpstr>
      <vt:lpstr>Communication and Meetings</vt:lpstr>
      <vt:lpstr>Subtext</vt:lpstr>
      <vt:lpstr>Subtext</vt:lpstr>
      <vt:lpstr>Subtext</vt:lpstr>
      <vt:lpstr>Think ...</vt:lpstr>
      <vt:lpstr>Think …</vt:lpstr>
      <vt:lpstr>All this is subtext ...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Meetings and Communication</dc:title>
  <dc:creator>John Rees</dc:creator>
  <cp:lastModifiedBy>John Rees</cp:lastModifiedBy>
  <cp:revision>5</cp:revision>
  <dcterms:created xsi:type="dcterms:W3CDTF">2018-03-20T12:51:49Z</dcterms:created>
  <dcterms:modified xsi:type="dcterms:W3CDTF">2018-03-21T15:01:51Z</dcterms:modified>
</cp:coreProperties>
</file>