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3" r:id="rId8"/>
    <p:sldId id="262" r:id="rId9"/>
    <p:sldId id="264" r:id="rId10"/>
    <p:sldId id="265" r:id="rId11"/>
    <p:sldId id="266" r:id="rId12"/>
    <p:sldId id="267" r:id="rId13"/>
    <p:sldId id="268" r:id="rId14"/>
    <p:sldId id="270" r:id="rId15"/>
    <p:sldId id="271" r:id="rId16"/>
    <p:sldId id="272" r:id="rId17"/>
    <p:sldId id="273" r:id="rId18"/>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44" autoAdjust="0"/>
    <p:restoredTop sz="94660"/>
  </p:normalViewPr>
  <p:slideViewPr>
    <p:cSldViewPr snapToGrid="0">
      <p:cViewPr varScale="1">
        <p:scale>
          <a:sx n="78" d="100"/>
          <a:sy n="78" d="100"/>
        </p:scale>
        <p:origin x="826" y="62"/>
      </p:cViewPr>
      <p:guideLst/>
    </p:cSldViewPr>
  </p:slideViewPr>
  <p:notesTextViewPr>
    <p:cViewPr>
      <p:scale>
        <a:sx n="200" d="100"/>
        <a:sy n="2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3286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morning/afternoon. My name is [Student Name], student number [Number]. This is my Component 2 presentation for Introduction to Physiology, module code BMHP5023, prepared for Gillian Weaver and Robert Nartowski. Today I am presenting a suggested Care Plan for a fictional patient with a cardiovascular disease – specifically an ischaemic stroke. I want to stress at the outset that this patient is entirely fictional, created for the purposes of this assessment, and no real names or identifiable medical information are used. Over the next slides I will cover the patient's demographic profile and risk factors, the anatomy and physiology of the cardiovascular system and cerebral circulation, the pathophysiology of ischaemic stroke, how it is diagnosed, and a detailed, evidence-based Care Plan aligned with NHS and NICE guidance, finishing with my reference list.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have chosen ischaemic stroke because it sits within the cardiovascular disease category and links closely with diabetes, one of its major risk factors, allowing me to demonstrate a strong, integrated understanding of cardiovascular physiology. Stroke is the UK's fourth leading cause of death and the leading cause of adult disability, which underlines the importance of this topic. This presentation has four broad aims: first, to introduce the condition; second, to critically explain the relevant anatomy and physiology, including the Circle of Willis; third, to analyse the pathophysiology, that is, how the disease process disrupts normal function at a cellular level; and fourth, to construct a fully evidence-based care plan. This links directly to the module's two learning outcomes – understanding the structure and healthy functioning of the body, and analysing how routine health and social care data informs practice.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 want to introduce my fictional patient, who I will refer to as Mr A to protect confidentiality, in line with the assessment requirement not to use real names. Mr A is a 64-year-old retired bus driver, with a BMI of 31.4, an admission blood pressure of 178 over 102, and a raised total cholesterol of 6.4 millimoles per litre, with an LDL of 4.1. On the right is his combined risk-factor profile. He has a 10-year history of intermittently controlled hypertension and an 8-year history of type 2 diabetes with an HbA1c of 68, both major modifiable cardiovascular risk factors. He has a 40 pack-year smoking history, which independently doubles ischaemic stroke risk, follows a diet high in saturated fat and salt, and has been sedentary since retiring, falling well short of the UK Chief Medical Officers' activity guidance. He also has a non-modifiable risk factor: a family history of premature cardiovascular death. This combination, particularly hypertension and diabetes together, dramatically increases his risk of atherosclerosis and, ultimately, ischaemic stroke.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discussing the disease, it is important to critically understand the healthy anatomy involved. The cardiovascular system is built around the heart, a four-chambered muscular pump generating around five litres of cardiac output per minute through the cardiac cycle of systole and diastole. Oxygenated blood leaves the left ventricle at roughly 120 millimetres of mercury and travels through the aorta into arteries built from three distinct layers: the tunica intima, media and adventitia, which together withstand this high pressure. The carotid and vertebral arteries specifically supply the brain. On the right, I have created a simplified diagram showing this pathway: from the left ventricle, through the aorta, into the carotid and vertebral arteries, through the Circle of Willis – which I will explain on the next slide – and into smaller arterioles and capillaries that regulate regional blood flow through autoregulation and exchange oxygen and glucose across the blood-brain barrier, before deoxygenated blood returns to the heart and lungs. This pathway is fundamental to understanding what goes wrong during a stroke.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the base of the brain sits the Circle of Willis, an anastomotic ring formed where the internal carotid arteries and the vertebrobasilar system join together. Its main physiological function is to provide collateral circulation: if one feeding artery becomes blocked, blood can often be re-routed through the ring to maintain partial perfusion to brain tissue. From this ring, the anterior, middle and posterior cerebral arteries branch out to supply distinct areas of the brain responsible for motor control, sensation, speech and vision. The middle cerebral artery is particularly important for this presentation because it is the vessel most commonly affected in ischaemic stroke, and supplies the regions responsible for facial movement, arm movement and speech. Critically, and this is something often missed at a descriptive level, the Circle of Willis is only anatomically complete in around half the population; incomplete variants reduce collateral capacity and are associated with larger infarcts and worse outcomes – which is an important consideration when interpreting Mr A's imaging and prognosis.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So what exactly is a stroke? A stroke occurs when the blood supply to part of the brain is suddenly interrupted, depriving brain tissue of the oxygen and glucose it needs to survive. Around 85% are ischaemic strokes, caused by a thrombus or embolus blocking a cerebral artery; the remaining 15% are haemorrhagic, caused by a ruptured blood vessel – which is not the focus of today's care plan, but must always be excluded by CT before any clot-busting treatment is given. Clinically, ischaemic strokes are further classified using the TOAST system into large-artery atherosclerosis, cardioembolism, and small-vessel or lacunar disease. Given Mr A's risk profile of hypertension, diabetes and smoking, his most likely subtype is large-artery atherosclerosis, though small-vessel disease is also plausible given his diabetes. The statistics shown demonstrate the scale of the issue nationally, and for every minute ischaemic stroke goes untreated, around 1.9 million brain cells are lost – which is why rapid recognition and treatment, covered shortly, are so critical.</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diagram illustrates the three key stages of atherosclerosis as it applies to Mr A's care plan. On the left, we see a healthy artery in cross-section, with the full lumen patent and blood flowing freely. In the middle, Stage 2 shows the effect of chronic endothelial injury from Mr A's hypertension, hyperglycaemia and smoking: LDL has infiltrated the wall, macrophages have formed foam cells, and a fibro-fatty plaque is beginning to narrow the lumen. On the right, Stage 3 shows what happens when an unstable plaque ruptures: the coagulation cascade forms a thrombus that completely occludes the artery, abolishing blood flow and triggering the ischaemic cascade we discussed. I created this diagram myself for this assessment, based on the pathophysiology described by Majumder (2024) and Tortora and Derrickson (2020).</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slide analyses the pathophysiology – the underlying biological mechanism – connecting Mr A's risk factors to his stroke. It begins with endothelial injury: years of hypertension, raised blood glucose and smoking damage the inner lining of his arteries, increasing permeability to lipoproteins. Oxidised LDL is then engulfed by macrophages, forming foam cells and an atherosclerotic plaque that progressively narrows the artery. If this plaque becomes unstable and ruptures, it exposes collagen and tissue factor, triggering platelet aggregation and the coagulation cascade to form an occlusive thrombus. This thrombus, or an embolus travelling from elsewhere such as the left atrium in atrial fibrillation, then occludes a cerebral artery like the middle cerebral artery, abolishing blood flow downstream. Once flow stops, ATP-dependent sodium-potassium pumps fail, triggering membrane depolarisation, excitotoxic glutamate release and calcium influx, leading to necrosis within the ischaemic core. Importantly, the surrounding tissue, the penumbra, remains viable for several hours via collateral flow – this is the critical target of emergency reperfusion therapy within the treatment window, which I will return to.</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Once the artery is occluded, the impact can be considered in three ways. Structurally, the affected brain tissue undergoes infarction, best seen early on diffusion-weighted MRI, and oedema can develop over the following 24 to 72 hours, raising intracranial pressure in larger strokes, occasionally requiring decompressive surgery. Functionally, because Mr A's stroke affects the left MCA territory, he experiences right-sided weakness due to decussating motor pathways, along with either Broca's expressive or Wernicke's receptive dysphasia depending on the exact branch involved, and potentially a right homonymous visual field loss. Physiologically, normal autoregulation of cerebral blood flow is disrupted, meaning both very high and very low blood pressure can extend the damage; he is at increased risk of aspiration pneumonia, a leading cause of post-stroke death; and the acute physiological stress response can destabilise both his blood glucose and blood pressure, which is particularly significant given his pre-existing diabetes and hypertension, and is something the care team must monitor very closely.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diagram is an original schematic I have produced to illustrate the ischaemic core and penumbra concept in the context of Mr A's left middle cerebral artery stroke. The dark red central zone shows the ischaemic core, where irreversible necrotic cell death occurs within seconds of occlusion due to ATP failure, glutamate excitotoxicity and calcium influx. This tissue cannot be saved. Surrounding it, shown in orange, is the penumbra – a region of electrically silent but still structurally viable tissue that receives partial blood flow via collateral vessels. This zone is viable for up to several hours. The concept of the penumbra is critically important because it is the primary target of emergency reperfusion therapy. Every minute without treatment, around 1.9 million neurons are lost, which is why both thrombolysis within four and a half hours and thrombectomy up to twenty-four hours in selected patients are so urgently indicated. For Mr A, his possible incomplete Circle of Willis may limit collateral supply to the penumbra, further justifying the urgency of treatment and close blood pressure monitoring.</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original diagram illustrates why speed is so critical in treating Mr A's ischaemic stroke. The colour-coded timeline runs from symptom onset on the left, through emergency response and hospital arrival, to the closing treatment windows on the right. The bar transitions from green through amber to deep red, visually representing the rapid narrowing of the therapeutic opportunity. The most important window is the first four and a half hours, during which IV thrombolysis with alteplase can be given, according to NICE guideline NG128. For patients with confirmed large-vessel occlusion on CT angiography, mechanical thrombectomy can be offered up to twenty-four hours with favourable perfusion imaging. The four boxes below summarise the key acute interventions. This timeline is directly relevant to Mr A's care: his family's ability to recognise the FAST signs and call 999 immediately is the single most important pre-hospital factor in preserving penumbral tissue and limiting long-term disability.</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Rapid diagnosis is critical because 'time is brain'. The public-facing pre-hospital tool is FAST: Face, Arms, Speech, Time – checking for facial droop, arm weakness, slurred speech, and the need to call 999 immediately if any sign is present. Ambulance crews also use the ROSIER scale to help differentiate a true stroke from mimics such as hypoglycaemia or a seizure. In hospital, clinicians take a focused history, noting the time the patient was last known well, perform a full neurological examination, and check capillary glucose immediately. Severity is then quantified using the NIHSS, the National Institutes of Health Stroke Scale, scored from zero to forty-two across eleven domains including consciousness, gaze, motor function, speech and neglect; this both guides treatment decisions and predicts prognosis. Following NICE guideline NG128, an urgent non-contrast CT scan is performed within one hour to exclude a bleed, often combined with CT angiography to identify large-vessel occlusion, and perfusion imaging can extend eligibility for thrombectomy up to twenty-four hours in carefully selected patients. An ECG and cardiac monitoring check for atrial fibrillation, and blood tests are checked against thrombolysis exclusion criteria, such as recent anticoagulation or a blood pressure above 185 over 110.</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Because the assignment category groups cardiovascular disease with diabetes, it is important to explain why. Type 2 diabetes is not just a separate condition; it is itself a major cardiovascular risk factor. Chronic hyperglycaemia drives the formation of advanced glycation end-products and oxidative stress, damaging the endothelium and promoting vascular inflammation, which accelerates atherosclerosis, narrows arteries, and ultimately increases ischaemic stroke risk. Diabetic dyslipidaemia, characterised by raised triglycerides, low HDL and small dense LDL particles, further compounds this risk independent of total LDL level. NICE guideline NG28 recommends individualised glycaemic control, typically targeting an HbA1c of 53 millimoles per mole or below, alongside blood pressure and lipid management, specifically to reduce these macrovascular complications. For Mr A, his HbA1c of 68 is well above target, indicating sub-optimal control, which makes improving his diabetes management a clear priority within his care plan, alongside his blood pressure and cholesterol.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Beyond the acute admission, secondary prevention is essential to reduce Mr A's risk of a further stroke. On the lifestyle side, he should be referred to NHS Stop Smoking Services, supported with nicotine replacement therapy or varenicline, since stopping smoking roughly halves recurrent vascular risk within one to two years. He needs a dietitian-led, lower-salt, lower-saturated-fat diet, with a realistic weight-loss target of 5 to 10% of body weight, and a graded, supervised return to physical activity, building towards at least 150 minutes of moderate activity per week plus strengthening exercise, in line with UK Chief Medical Officers' guidance. On the medical side, he should be started on a high-intensity statin such as atorvastatin 80 milligrams, targeting an LDL below 2.0 millimoles per litre or at least a 50% reduction, with a blood pressure target below 130 over 80 and an HbA1c target of 53 or below, continuing antiplatelet or anticoagulant therapy long term. Regular monitoring of his blood pressure, HbA1c and lipids should continue in primary care, with a structured six-month stroke review. Finally, discharge planning should involve his GP, district nursing team, a stroke specialist nurse, social care and his family, including a home and falls risk assessment, to ensure a safe and well-supported return home.</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care is not only clinical, it is also about effective communication and ethical practice, which I have structured around Beauchamp and Childress's four principles of biomedical ethics. Because Mr A may have expressive dysphasia, the team needs to allow extra time, use simple, clear language and communication aids, and involve speech and language therapy. In terms of autonomy and beneficence, wherever his mental capacity allows, he should be supported to be involved in decisions about his own care; if his capacity is impaired, decisions should follow the best-interests process set out in the Mental Capacity Act 2005, in line with Nursing and Midwifery Council professional standards. For non-maleficence, information should only be shared with the multidisciplinary team and his family with consent and on a need-to-know basis, respecting data protection law. The team should also recognise, under the principle of beneficence, the significant psychological impact of sudden disability – post-stroke depression affects around one in three survivors – offering appropriate psychological support. Under justice, care should be culturally sensitive and equitable, and every professional involved must work within their professional scope of practice as part of a genuinely accountable multidisciplinary team.</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ischaemic stroke is a cardiovascular emergency caused by occlusion of a cerebral artery, most commonly the middle cerebral artery, secondary to atherosclerosis and thromboembolism, demonstrating just how closely cardiovascular and cerebrovascular health are linked. Mr A's case illustrates how hypertension, type 2 diabetes, smoking, obesity and inactivity combine to damage the cardiovascular system over time; addressing these remains the single greatest opportunity to prevent a further stroke. I have shown how rapid FAST recognition, NICE and NHS-aligned acute treatment with clearly defined timeframes and targets, and a coordinated, person-centred secondary prevention plan together give him the best possible chance of recovery. I want to end with a brief critical reflection: this Care Plan draws on current national guidance, but every patient's response to treatment varies, and a standardised plan has limits – ongoing multidisciplinary review and adjustment against Mr A's evolving needs, preferences and social circumstances remains essential. Thank you for listening; my reference list follows on the final slide.</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final slide lists my full reference list in UWTSD Harvard style, comprising eleven credible, current sources – including NICE clinical guidelines, the National Clinical Guideline for Stroke, NHS England and Stroke Association statistics, peer-reviewed journal articles on stroke pathophysiology and secondary prevention, an ethics text, and a core anatomy and physiology textbook, the great majority published within the last five years. All diagrams used in this presentation were created by me specifically for this assessment and are not reproductions of copyrighted material. Thank you again for watching my presentation.</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guidance/ng128"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www.stroke.org.uk/stroke/statistics" TargetMode="External"/><Relationship Id="rId5" Type="http://schemas.openxmlformats.org/officeDocument/2006/relationships/hyperlink" Target="https://www.england.nhs.uk/2024/11/hospital-admissions-for-strokes-rise-by-28-since-2004-as-nhs-urges-the-public-to-act-fast/" TargetMode="External"/><Relationship Id="rId4" Type="http://schemas.openxmlformats.org/officeDocument/2006/relationships/hyperlink" Target="https://www.nice.org.uk/guidance/ng28"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B2350"/>
        </a:solidFill>
        <a:effectLst/>
      </p:bgPr>
    </p:bg>
    <p:spTree>
      <p:nvGrpSpPr>
        <p:cNvPr id="1" name=""/>
        <p:cNvGrpSpPr/>
        <p:nvPr/>
      </p:nvGrpSpPr>
      <p:grpSpPr>
        <a:xfrm>
          <a:off x="0" y="0"/>
          <a:ext cx="0" cy="0"/>
          <a:chOff x="0" y="0"/>
          <a:chExt cx="0" cy="0"/>
        </a:xfrm>
      </p:grpSpPr>
      <p:sp>
        <p:nvSpPr>
          <p:cNvPr id="6" name="Text 3"/>
          <p:cNvSpPr/>
          <p:nvPr/>
        </p:nvSpPr>
        <p:spPr>
          <a:xfrm>
            <a:off x="594360" y="1691640"/>
            <a:ext cx="11155680" cy="384048"/>
          </a:xfrm>
          <a:prstGeom prst="rect">
            <a:avLst/>
          </a:prstGeom>
          <a:noFill/>
          <a:ln/>
        </p:spPr>
        <p:txBody>
          <a:bodyPr wrap="square" lIns="0" tIns="0" rIns="0" bIns="0" rtlCol="0" anchor="ctr"/>
          <a:lstStyle/>
          <a:p>
            <a:pPr marL="0" indent="0">
              <a:buNone/>
            </a:pPr>
            <a:r>
              <a:rPr lang="en-US" sz="1500" b="1" kern="0" spc="140" dirty="0">
                <a:solidFill>
                  <a:srgbClr val="F2A6AE"/>
                </a:solidFill>
                <a:latin typeface="Arial" pitchFamily="34" charset="0"/>
                <a:ea typeface="Arial" pitchFamily="34" charset="-122"/>
                <a:cs typeface="Arial" pitchFamily="34" charset="-120"/>
              </a:rPr>
              <a:t>BSc HEALTH AND SOCIAL CARE  •  INTRODUCTION TO PHYSIOLOGY (BMHP5023)</a:t>
            </a:r>
            <a:endParaRPr lang="en-US" sz="1500" dirty="0"/>
          </a:p>
        </p:txBody>
      </p:sp>
      <p:sp>
        <p:nvSpPr>
          <p:cNvPr id="7" name="Text 4"/>
          <p:cNvSpPr/>
          <p:nvPr/>
        </p:nvSpPr>
        <p:spPr>
          <a:xfrm>
            <a:off x="594360" y="2176272"/>
            <a:ext cx="11247120" cy="777240"/>
          </a:xfrm>
          <a:prstGeom prst="rect">
            <a:avLst/>
          </a:prstGeom>
          <a:noFill/>
          <a:ln/>
        </p:spPr>
        <p:txBody>
          <a:bodyPr wrap="square" lIns="0" tIns="0" rIns="0" bIns="0" rtlCol="0" anchor="ctr"/>
          <a:lstStyle/>
          <a:p>
            <a:pPr marL="0" indent="0">
              <a:buNone/>
            </a:pPr>
            <a:r>
              <a:rPr lang="en-US" sz="3800" b="1" dirty="0">
                <a:solidFill>
                  <a:srgbClr val="FFFFFF"/>
                </a:solidFill>
                <a:latin typeface="Arial" pitchFamily="34" charset="0"/>
                <a:ea typeface="Arial" pitchFamily="34" charset="-122"/>
                <a:cs typeface="Arial" pitchFamily="34" charset="-120"/>
              </a:rPr>
              <a:t>A Suggested Care Plan for an </a:t>
            </a:r>
            <a:r>
              <a:rPr lang="en-US" sz="3800" b="1" dirty="0" err="1">
                <a:solidFill>
                  <a:srgbClr val="FFFFFF"/>
                </a:solidFill>
                <a:latin typeface="Arial" pitchFamily="34" charset="0"/>
                <a:ea typeface="Arial" pitchFamily="34" charset="-122"/>
                <a:cs typeface="Arial" pitchFamily="34" charset="-120"/>
              </a:rPr>
              <a:t>Ischaemic</a:t>
            </a:r>
            <a:r>
              <a:rPr lang="en-US" sz="3800" b="1" dirty="0">
                <a:solidFill>
                  <a:srgbClr val="FFFFFF"/>
                </a:solidFill>
                <a:latin typeface="Arial" pitchFamily="34" charset="0"/>
                <a:ea typeface="Arial" pitchFamily="34" charset="-122"/>
                <a:cs typeface="Arial" pitchFamily="34" charset="-120"/>
              </a:rPr>
              <a:t> Stroke:</a:t>
            </a:r>
            <a:endParaRPr lang="en-US" sz="3800" dirty="0"/>
          </a:p>
        </p:txBody>
      </p:sp>
      <p:sp>
        <p:nvSpPr>
          <p:cNvPr id="8" name="Text 5"/>
          <p:cNvSpPr/>
          <p:nvPr/>
        </p:nvSpPr>
        <p:spPr>
          <a:xfrm>
            <a:off x="594360" y="2834640"/>
            <a:ext cx="11247120" cy="777240"/>
          </a:xfrm>
          <a:prstGeom prst="rect">
            <a:avLst/>
          </a:prstGeom>
          <a:noFill/>
          <a:ln/>
        </p:spPr>
        <p:txBody>
          <a:bodyPr wrap="square" lIns="0" tIns="0" rIns="0" bIns="0" rtlCol="0" anchor="ctr"/>
          <a:lstStyle/>
          <a:p>
            <a:pPr marL="0" indent="0">
              <a:buNone/>
            </a:pPr>
            <a:r>
              <a:rPr lang="en-US" sz="3800" b="1" dirty="0">
                <a:solidFill>
                  <a:srgbClr val="FFC2C9"/>
                </a:solidFill>
                <a:latin typeface="Arial" pitchFamily="34" charset="0"/>
                <a:ea typeface="Arial" pitchFamily="34" charset="-122"/>
                <a:cs typeface="Arial" pitchFamily="34" charset="-120"/>
              </a:rPr>
              <a:t>A Cardiovascular Disease Case Study</a:t>
            </a:r>
            <a:endParaRPr lang="en-US" sz="3800" dirty="0"/>
          </a:p>
        </p:txBody>
      </p:sp>
      <p:sp>
        <p:nvSpPr>
          <p:cNvPr id="9" name="Text 6"/>
          <p:cNvSpPr/>
          <p:nvPr/>
        </p:nvSpPr>
        <p:spPr>
          <a:xfrm>
            <a:off x="594360" y="4114800"/>
            <a:ext cx="11155680" cy="1417320"/>
          </a:xfrm>
          <a:prstGeom prst="rect">
            <a:avLst/>
          </a:prstGeom>
          <a:noFill/>
          <a:ln/>
        </p:spPr>
        <p:txBody>
          <a:bodyPr wrap="square" lIns="0" tIns="0" rIns="0" bIns="0" rtlCol="0" anchor="ctr"/>
          <a:lstStyle/>
          <a:p>
            <a:pPr marL="0" indent="0">
              <a:lnSpc>
                <a:spcPct val="135000"/>
              </a:lnSpc>
              <a:buNone/>
            </a:pPr>
            <a:endParaRPr lang="en-US" sz="1600" b="1" dirty="0">
              <a:solidFill>
                <a:srgbClr val="FCF6F5"/>
              </a:solidFill>
              <a:latin typeface="Arial" pitchFamily="34" charset="0"/>
              <a:ea typeface="Arial" pitchFamily="34" charset="-122"/>
              <a:cs typeface="Arial" pitchFamily="34" charset="-120"/>
            </a:endParaRPr>
          </a:p>
          <a:p>
            <a:pPr>
              <a:lnSpc>
                <a:spcPct val="135000"/>
              </a:lnSpc>
            </a:pPr>
            <a:r>
              <a:rPr lang="en-US" sz="1600" dirty="0">
                <a:solidFill>
                  <a:srgbClr val="FCF6F5"/>
                </a:solidFill>
                <a:latin typeface="Arial" pitchFamily="34" charset="0"/>
                <a:ea typeface="Arial" pitchFamily="34" charset="-122"/>
                <a:cs typeface="Arial" pitchFamily="34" charset="-120"/>
              </a:rPr>
              <a:t>Module Name: Introduction to Physiology </a:t>
            </a:r>
          </a:p>
          <a:p>
            <a:pPr>
              <a:lnSpc>
                <a:spcPct val="135000"/>
              </a:lnSpc>
            </a:pPr>
            <a:r>
              <a:rPr lang="en-US" sz="1600" dirty="0">
                <a:solidFill>
                  <a:srgbClr val="FCF6F5"/>
                </a:solidFill>
                <a:latin typeface="Arial" pitchFamily="34" charset="0"/>
                <a:ea typeface="Arial" pitchFamily="34" charset="-122"/>
                <a:cs typeface="Arial" pitchFamily="34" charset="-120"/>
              </a:rPr>
              <a:t>Module code: BMHP5023</a:t>
            </a:r>
            <a:endParaRPr lang="en-US" sz="1600" b="1" dirty="0">
              <a:solidFill>
                <a:srgbClr val="FCF6F5"/>
              </a:solidFill>
              <a:latin typeface="Arial" pitchFamily="34" charset="0"/>
              <a:ea typeface="Arial" pitchFamily="34" charset="-122"/>
              <a:cs typeface="Arial" pitchFamily="34" charset="-120"/>
            </a:endParaRPr>
          </a:p>
          <a:p>
            <a:pPr marL="0" indent="0">
              <a:lnSpc>
                <a:spcPct val="135000"/>
              </a:lnSpc>
              <a:buNone/>
            </a:pPr>
            <a:r>
              <a:rPr lang="en-US" sz="1600" b="1" dirty="0">
                <a:solidFill>
                  <a:srgbClr val="FCF6F5"/>
                </a:solidFill>
                <a:latin typeface="Arial" pitchFamily="34" charset="0"/>
                <a:ea typeface="Arial" pitchFamily="34" charset="-122"/>
                <a:cs typeface="Arial" pitchFamily="34" charset="-120"/>
              </a:rPr>
              <a:t>Component 2: Presentation (PowerPoint with Voice-Over)</a:t>
            </a:r>
            <a:endParaRPr lang="en-US" sz="1600" dirty="0"/>
          </a:p>
          <a:p>
            <a:pPr>
              <a:lnSpc>
                <a:spcPct val="135000"/>
              </a:lnSpc>
            </a:pPr>
            <a:r>
              <a:rPr lang="en-US" sz="1600" dirty="0">
                <a:solidFill>
                  <a:srgbClr val="FCF6F5"/>
                </a:solidFill>
                <a:latin typeface="Arial"/>
                <a:ea typeface="Arial" pitchFamily="34" charset="-122"/>
                <a:cs typeface="Arial"/>
              </a:rPr>
              <a:t>Student Name:    Sufia Sultan</a:t>
            </a:r>
            <a:endParaRPr lang="en-US" sz="1600" dirty="0">
              <a:solidFill>
                <a:srgbClr val="FCF6F5"/>
              </a:solidFill>
              <a:latin typeface="Arial"/>
              <a:ea typeface="Arial" pitchFamily="34" charset="-122"/>
              <a:cs typeface="Arial" pitchFamily="34" charset="-120"/>
            </a:endParaRPr>
          </a:p>
          <a:p>
            <a:pPr>
              <a:lnSpc>
                <a:spcPct val="135000"/>
              </a:lnSpc>
            </a:pPr>
            <a:r>
              <a:rPr lang="en-US" sz="1600" dirty="0">
                <a:solidFill>
                  <a:srgbClr val="FCF6F5"/>
                </a:solidFill>
                <a:latin typeface="Arial"/>
                <a:ea typeface="Arial" pitchFamily="34" charset="-122"/>
                <a:cs typeface="Arial"/>
              </a:rPr>
              <a:t>Student ID: 2431993</a:t>
            </a:r>
            <a:endParaRPr lang="en-US" sz="1600" dirty="0"/>
          </a:p>
          <a:p>
            <a:pPr marL="0" indent="0">
              <a:lnSpc>
                <a:spcPct val="135000"/>
              </a:lnSpc>
              <a:buNone/>
            </a:pPr>
            <a:r>
              <a:rPr lang="en-US" sz="1600" dirty="0">
                <a:solidFill>
                  <a:srgbClr val="FCF6F5"/>
                </a:solidFill>
                <a:latin typeface="Arial" pitchFamily="34" charset="0"/>
                <a:ea typeface="Arial" pitchFamily="34" charset="-122"/>
                <a:cs typeface="Arial" pitchFamily="34" charset="-120"/>
              </a:rPr>
              <a:t>Lecturers: Gillian Weaver and Robert </a:t>
            </a:r>
            <a:r>
              <a:rPr lang="en-US" sz="1600" dirty="0" err="1">
                <a:solidFill>
                  <a:srgbClr val="FCF6F5"/>
                </a:solidFill>
                <a:latin typeface="Arial" pitchFamily="34" charset="0"/>
                <a:ea typeface="Arial" pitchFamily="34" charset="-122"/>
                <a:cs typeface="Arial" pitchFamily="34" charset="-120"/>
              </a:rPr>
              <a:t>Nartowski</a:t>
            </a:r>
            <a:endParaRPr lang="en-US" sz="1600" dirty="0"/>
          </a:p>
          <a:p>
            <a:pPr marL="0" indent="0">
              <a:lnSpc>
                <a:spcPct val="135000"/>
              </a:lnSpc>
              <a:buNone/>
            </a:pPr>
            <a:r>
              <a:rPr lang="en-US" sz="1600" dirty="0">
                <a:solidFill>
                  <a:srgbClr val="FCF6F5"/>
                </a:solidFill>
                <a:latin typeface="Arial" pitchFamily="34" charset="0"/>
                <a:ea typeface="Arial" pitchFamily="34" charset="-122"/>
                <a:cs typeface="Arial" pitchFamily="34" charset="-120"/>
              </a:rPr>
              <a:t>Submission: 19 July 2026</a:t>
            </a:r>
            <a:endParaRPr lang="en-US" sz="1600" dirty="0"/>
          </a:p>
        </p:txBody>
      </p:sp>
      <p:sp>
        <p:nvSpPr>
          <p:cNvPr id="11" name="Text 8"/>
          <p:cNvSpPr/>
          <p:nvPr/>
        </p:nvSpPr>
        <p:spPr>
          <a:xfrm>
            <a:off x="777240" y="5897880"/>
            <a:ext cx="10652760" cy="502920"/>
          </a:xfrm>
          <a:prstGeom prst="rect">
            <a:avLst/>
          </a:prstGeom>
          <a:noFill/>
          <a:ln/>
        </p:spPr>
        <p:txBody>
          <a:bodyPr wrap="square" lIns="0" tIns="0" rIns="0" bIns="0" rtlCol="0" anchor="ctr"/>
          <a:lstStyle/>
          <a:p>
            <a:pPr marL="0" indent="0">
              <a:buNone/>
            </a:pPr>
            <a:endParaRPr lang="en-US" sz="1400"/>
          </a:p>
        </p:txBody>
      </p:sp>
      <p:pic>
        <p:nvPicPr>
          <p:cNvPr id="10" name="Recorded Sound">
            <a:hlinkClick r:id="" action="ppaction://media"/>
            <a:extLst>
              <a:ext uri="{FF2B5EF4-FFF2-40B4-BE49-F238E27FC236}">
                <a16:creationId xmlns:a16="http://schemas.microsoft.com/office/drawing/2014/main" id="{CCB3F7F9-9722-BD44-D779-6D0D22E6390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9049"/>
    </mc:Choice>
    <mc:Fallback xmlns="">
      <p:transition spd="slow" advTm="19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4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INTRODUCTION</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a:solidFill>
                  <a:srgbClr val="202028"/>
                </a:solidFill>
                <a:latin typeface="Arial" pitchFamily="34" charset="0"/>
                <a:ea typeface="Arial" pitchFamily="34" charset="-122"/>
                <a:cs typeface="Arial" pitchFamily="34" charset="-120"/>
              </a:rPr>
              <a:t>Aims &amp; Scope of this Care Plan</a:t>
            </a:r>
            <a:endParaRPr lang="en-US" sz="3200"/>
          </a:p>
        </p:txBody>
      </p:sp>
      <p:sp>
        <p:nvSpPr>
          <p:cNvPr id="4" name="Shape 2"/>
          <p:cNvSpPr/>
          <p:nvPr/>
        </p:nvSpPr>
        <p:spPr>
          <a:xfrm>
            <a:off x="502920"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5" name="Shape 3"/>
          <p:cNvSpPr/>
          <p:nvPr/>
        </p:nvSpPr>
        <p:spPr>
          <a:xfrm>
            <a:off x="731520" y="1810512"/>
            <a:ext cx="640080" cy="640080"/>
          </a:xfrm>
          <a:prstGeom prst="ellipse">
            <a:avLst/>
          </a:prstGeom>
          <a:solidFill>
            <a:srgbClr val="92D050"/>
          </a:solidFill>
          <a:ln/>
        </p:spPr>
        <p:txBody>
          <a:bodyPr/>
          <a:lstStyle/>
          <a:p>
            <a:endParaRPr lang="en-GB"/>
          </a:p>
        </p:txBody>
      </p:sp>
      <p:sp>
        <p:nvSpPr>
          <p:cNvPr id="7" name="Text 4"/>
          <p:cNvSpPr/>
          <p:nvPr/>
        </p:nvSpPr>
        <p:spPr>
          <a:xfrm>
            <a:off x="704088" y="2560320"/>
            <a:ext cx="2313432" cy="502920"/>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Focus condition</a:t>
            </a:r>
            <a:endParaRPr lang="en-US" sz="1600"/>
          </a:p>
        </p:txBody>
      </p:sp>
      <p:sp>
        <p:nvSpPr>
          <p:cNvPr id="8" name="Text 5"/>
          <p:cNvSpPr/>
          <p:nvPr/>
        </p:nvSpPr>
        <p:spPr>
          <a:xfrm>
            <a:off x="704088" y="3090672"/>
            <a:ext cx="2313432" cy="2788920"/>
          </a:xfrm>
          <a:prstGeom prst="rect">
            <a:avLst/>
          </a:prstGeom>
          <a:noFill/>
          <a:ln/>
        </p:spPr>
        <p:txBody>
          <a:bodyPr wrap="square" lIns="0" tIns="0" rIns="0" bIns="0" rtlCol="0" anchor="ctr"/>
          <a:lstStyle/>
          <a:p>
            <a:pPr marL="0" indent="0">
              <a:lnSpc>
                <a:spcPct val="122000"/>
              </a:lnSpc>
              <a:buNone/>
            </a:pPr>
            <a:r>
              <a:rPr lang="en-US" sz="1500">
                <a:solidFill>
                  <a:srgbClr val="202028"/>
                </a:solidFill>
                <a:latin typeface="Arial" pitchFamily="34" charset="0"/>
                <a:ea typeface="Arial" pitchFamily="34" charset="-122"/>
                <a:cs typeface="Arial" pitchFamily="34" charset="-120"/>
              </a:rPr>
              <a:t>Ischaemic stroke – a leading cardiovascular and cerebrovascular disease, taken from the category ‘Cardiovascular Diseases, including Stroke and Diabetes’. Stroke is the UK's 4th leading cause of death and leading cause of adult disability (NHS England, 2024).</a:t>
            </a:r>
            <a:endParaRPr lang="en-US" sz="1500"/>
          </a:p>
        </p:txBody>
      </p:sp>
      <p:sp>
        <p:nvSpPr>
          <p:cNvPr id="9" name="Shape 6"/>
          <p:cNvSpPr/>
          <p:nvPr/>
        </p:nvSpPr>
        <p:spPr>
          <a:xfrm>
            <a:off x="3364992"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10" name="Shape 7"/>
          <p:cNvSpPr/>
          <p:nvPr/>
        </p:nvSpPr>
        <p:spPr>
          <a:xfrm>
            <a:off x="3593592" y="1810512"/>
            <a:ext cx="640080" cy="640080"/>
          </a:xfrm>
          <a:prstGeom prst="ellipse">
            <a:avLst/>
          </a:prstGeom>
          <a:solidFill>
            <a:srgbClr val="7030A0"/>
          </a:solidFill>
          <a:ln/>
        </p:spPr>
        <p:txBody>
          <a:bodyPr/>
          <a:lstStyle/>
          <a:p>
            <a:endParaRPr lang="en-GB"/>
          </a:p>
        </p:txBody>
      </p:sp>
      <p:sp>
        <p:nvSpPr>
          <p:cNvPr id="12" name="Text 8"/>
          <p:cNvSpPr/>
          <p:nvPr/>
        </p:nvSpPr>
        <p:spPr>
          <a:xfrm>
            <a:off x="3566160" y="2560320"/>
            <a:ext cx="2313432" cy="502920"/>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Anatomy &amp; physiology</a:t>
            </a:r>
            <a:endParaRPr lang="en-US" sz="1600"/>
          </a:p>
        </p:txBody>
      </p:sp>
      <p:sp>
        <p:nvSpPr>
          <p:cNvPr id="13" name="Text 9"/>
          <p:cNvSpPr/>
          <p:nvPr/>
        </p:nvSpPr>
        <p:spPr>
          <a:xfrm>
            <a:off x="3566160" y="3090672"/>
            <a:ext cx="2313432" cy="2788920"/>
          </a:xfrm>
          <a:prstGeom prst="rect">
            <a:avLst/>
          </a:prstGeom>
          <a:noFill/>
          <a:ln/>
        </p:spPr>
        <p:txBody>
          <a:bodyPr wrap="square" lIns="0" tIns="0" rIns="0" bIns="0" rtlCol="0" anchor="ctr"/>
          <a:lstStyle/>
          <a:p>
            <a:pPr marL="0" indent="0">
              <a:lnSpc>
                <a:spcPct val="122000"/>
              </a:lnSpc>
              <a:buNone/>
            </a:pPr>
            <a:r>
              <a:rPr lang="en-US" sz="1500">
                <a:solidFill>
                  <a:srgbClr val="202028"/>
                </a:solidFill>
                <a:latin typeface="Arial" pitchFamily="34" charset="0"/>
                <a:ea typeface="Arial" pitchFamily="34" charset="-122"/>
                <a:cs typeface="Arial" pitchFamily="34" charset="-120"/>
              </a:rPr>
              <a:t>Critically explain the anatomy and physiology of the cardiovascular system and cerebral circulation, including the Circle of Willis, that together maintain healthy cerebral perfusion.</a:t>
            </a:r>
            <a:endParaRPr lang="en-US" sz="1500"/>
          </a:p>
        </p:txBody>
      </p:sp>
      <p:sp>
        <p:nvSpPr>
          <p:cNvPr id="14" name="Shape 10"/>
          <p:cNvSpPr/>
          <p:nvPr/>
        </p:nvSpPr>
        <p:spPr>
          <a:xfrm>
            <a:off x="6227064"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15" name="Shape 11"/>
          <p:cNvSpPr/>
          <p:nvPr/>
        </p:nvSpPr>
        <p:spPr>
          <a:xfrm>
            <a:off x="6455664" y="1810512"/>
            <a:ext cx="640080" cy="640080"/>
          </a:xfrm>
          <a:prstGeom prst="ellipse">
            <a:avLst/>
          </a:prstGeom>
          <a:solidFill>
            <a:srgbClr val="990011"/>
          </a:solidFill>
          <a:ln/>
        </p:spPr>
        <p:txBody>
          <a:bodyPr/>
          <a:lstStyle/>
          <a:p>
            <a:endParaRPr lang="en-GB"/>
          </a:p>
        </p:txBody>
      </p:sp>
      <p:sp>
        <p:nvSpPr>
          <p:cNvPr id="17" name="Text 12"/>
          <p:cNvSpPr/>
          <p:nvPr/>
        </p:nvSpPr>
        <p:spPr>
          <a:xfrm>
            <a:off x="6428232" y="2560320"/>
            <a:ext cx="2313432" cy="502920"/>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Pathophysiology</a:t>
            </a:r>
            <a:endParaRPr lang="en-US" sz="1600"/>
          </a:p>
        </p:txBody>
      </p:sp>
      <p:sp>
        <p:nvSpPr>
          <p:cNvPr id="18" name="Text 13"/>
          <p:cNvSpPr/>
          <p:nvPr/>
        </p:nvSpPr>
        <p:spPr>
          <a:xfrm>
            <a:off x="6428232" y="3090672"/>
            <a:ext cx="2313432" cy="2788920"/>
          </a:xfrm>
          <a:prstGeom prst="rect">
            <a:avLst/>
          </a:prstGeom>
          <a:noFill/>
          <a:ln/>
        </p:spPr>
        <p:txBody>
          <a:bodyPr wrap="square" lIns="0" tIns="0" rIns="0" bIns="0" rtlCol="0" anchor="ctr"/>
          <a:lstStyle/>
          <a:p>
            <a:pPr marL="0" indent="0">
              <a:lnSpc>
                <a:spcPct val="122000"/>
              </a:lnSpc>
              <a:buNone/>
            </a:pPr>
            <a:r>
              <a:rPr lang="en-US" sz="1500">
                <a:solidFill>
                  <a:srgbClr val="202028"/>
                </a:solidFill>
                <a:latin typeface="Arial" pitchFamily="34" charset="0"/>
                <a:ea typeface="Arial" pitchFamily="34" charset="-122"/>
                <a:cs typeface="Arial" pitchFamily="34" charset="-120"/>
              </a:rPr>
              <a:t>Analyse, stage by stage, how atherosclerosis, thrombosis and the ischaemic cascade disrupt normal vascular and neuronal physiology to produce the clinical syndrome of stroke.</a:t>
            </a:r>
            <a:endParaRPr lang="en-US" sz="1500"/>
          </a:p>
        </p:txBody>
      </p:sp>
      <p:sp>
        <p:nvSpPr>
          <p:cNvPr id="19" name="Shape 14"/>
          <p:cNvSpPr/>
          <p:nvPr/>
        </p:nvSpPr>
        <p:spPr>
          <a:xfrm>
            <a:off x="9089136" y="1554480"/>
            <a:ext cx="2715768" cy="4434840"/>
          </a:xfrm>
          <a:prstGeom prst="roundRect">
            <a:avLst>
              <a:gd name="adj" fmla="val 4040"/>
            </a:avLst>
          </a:prstGeom>
          <a:solidFill>
            <a:srgbClr val="F7E9EA"/>
          </a:solidFill>
          <a:ln/>
          <a:effectLst>
            <a:outerShdw blurRad="88900" dist="25400" dir="5400000" algn="bl" rotWithShape="0">
              <a:srgbClr val="000000">
                <a:alpha val="10000"/>
              </a:srgbClr>
            </a:outerShdw>
          </a:effectLst>
        </p:spPr>
        <p:txBody>
          <a:bodyPr/>
          <a:lstStyle/>
          <a:p>
            <a:endParaRPr lang="en-GB"/>
          </a:p>
        </p:txBody>
      </p:sp>
      <p:sp>
        <p:nvSpPr>
          <p:cNvPr id="20" name="Shape 15"/>
          <p:cNvSpPr/>
          <p:nvPr/>
        </p:nvSpPr>
        <p:spPr>
          <a:xfrm>
            <a:off x="9317736" y="1810512"/>
            <a:ext cx="640080" cy="640080"/>
          </a:xfrm>
          <a:prstGeom prst="ellipse">
            <a:avLst/>
          </a:prstGeom>
          <a:solidFill>
            <a:srgbClr val="00B0F0"/>
          </a:solidFill>
          <a:ln/>
        </p:spPr>
        <p:txBody>
          <a:bodyPr/>
          <a:lstStyle/>
          <a:p>
            <a:endParaRPr lang="en-GB"/>
          </a:p>
        </p:txBody>
      </p:sp>
      <p:sp>
        <p:nvSpPr>
          <p:cNvPr id="22" name="Text 16"/>
          <p:cNvSpPr/>
          <p:nvPr/>
        </p:nvSpPr>
        <p:spPr>
          <a:xfrm>
            <a:off x="9290304" y="2560320"/>
            <a:ext cx="2313432" cy="502920"/>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Evidence-based care plan</a:t>
            </a:r>
            <a:endParaRPr lang="en-US" sz="1600"/>
          </a:p>
        </p:txBody>
      </p:sp>
      <p:sp>
        <p:nvSpPr>
          <p:cNvPr id="23" name="Text 17"/>
          <p:cNvSpPr/>
          <p:nvPr/>
        </p:nvSpPr>
        <p:spPr>
          <a:xfrm>
            <a:off x="9290304" y="3090672"/>
            <a:ext cx="2313432" cy="2788920"/>
          </a:xfrm>
          <a:prstGeom prst="rect">
            <a:avLst/>
          </a:prstGeom>
          <a:noFill/>
          <a:ln/>
        </p:spPr>
        <p:txBody>
          <a:bodyPr wrap="square" lIns="0" tIns="0" rIns="0" bIns="0" rtlCol="0" anchor="ctr"/>
          <a:lstStyle/>
          <a:p>
            <a:pPr marL="0" indent="0">
              <a:lnSpc>
                <a:spcPct val="122000"/>
              </a:lnSpc>
              <a:buNone/>
            </a:pPr>
            <a:r>
              <a:rPr lang="en-US" sz="1500">
                <a:solidFill>
                  <a:srgbClr val="202028"/>
                </a:solidFill>
                <a:latin typeface="Arial" pitchFamily="34" charset="0"/>
                <a:ea typeface="Arial" pitchFamily="34" charset="-122"/>
                <a:cs typeface="Arial" pitchFamily="34" charset="-120"/>
              </a:rPr>
              <a:t>Construct a demographic and risk-factor profile for a fictional service user, then a fully referenced, NHS/NICE-aligned Care Plan spanning acute treatment, monitoring, secondary prevention, communication and ethics.</a:t>
            </a:r>
            <a:endParaRPr lang="en-US" sz="1500"/>
          </a:p>
        </p:txBody>
      </p:sp>
      <p:sp>
        <p:nvSpPr>
          <p:cNvPr id="24" name="Text 18"/>
          <p:cNvSpPr/>
          <p:nvPr/>
        </p:nvSpPr>
        <p:spPr>
          <a:xfrm>
            <a:off x="502920" y="6080760"/>
            <a:ext cx="11201400" cy="457200"/>
          </a:xfrm>
          <a:prstGeom prst="rect">
            <a:avLst/>
          </a:prstGeom>
          <a:noFill/>
          <a:ln/>
        </p:spPr>
        <p:txBody>
          <a:bodyPr wrap="square" lIns="0" tIns="0" rIns="0" bIns="0" rtlCol="0" anchor="ctr"/>
          <a:lstStyle/>
          <a:p>
            <a:pPr marL="0" indent="0">
              <a:buNone/>
            </a:pPr>
            <a:endParaRPr lang="en-US" sz="1400"/>
          </a:p>
        </p:txBody>
      </p:sp>
      <p:sp>
        <p:nvSpPr>
          <p:cNvPr id="25" name="Text 19"/>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2</a:t>
            </a:r>
            <a:endParaRPr lang="en-US" sz="1400"/>
          </a:p>
        </p:txBody>
      </p:sp>
      <p:sp>
        <p:nvSpPr>
          <p:cNvPr id="26" name="Text 20"/>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27" name="Recorded Sound">
            <a:hlinkClick r:id="" action="ppaction://media"/>
            <a:extLst>
              <a:ext uri="{FF2B5EF4-FFF2-40B4-BE49-F238E27FC236}">
                <a16:creationId xmlns:a16="http://schemas.microsoft.com/office/drawing/2014/main" id="{A98882D5-6C54-8BF5-CDEE-969DACC6DE3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020"/>
    </mc:Choice>
    <mc:Fallback xmlns="">
      <p:transition spd="slow" advTm="550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020"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CASE STUDY</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a:solidFill>
                  <a:srgbClr val="202028"/>
                </a:solidFill>
                <a:latin typeface="Arial" pitchFamily="34" charset="0"/>
                <a:ea typeface="Arial" pitchFamily="34" charset="-122"/>
                <a:cs typeface="Arial" pitchFamily="34" charset="-120"/>
              </a:rPr>
              <a:t>Demographic Profile: ‘Mr A’ (Fictional)</a:t>
            </a:r>
            <a:endParaRPr lang="en-US" sz="3200"/>
          </a:p>
        </p:txBody>
      </p:sp>
      <p:sp>
        <p:nvSpPr>
          <p:cNvPr id="4" name="Shape 2"/>
          <p:cNvSpPr/>
          <p:nvPr/>
        </p:nvSpPr>
        <p:spPr>
          <a:xfrm>
            <a:off x="502920" y="1508760"/>
            <a:ext cx="3246120" cy="4709160"/>
          </a:xfrm>
          <a:prstGeom prst="roundRect">
            <a:avLst>
              <a:gd name="adj" fmla="val 3380"/>
            </a:avLst>
          </a:prstGeom>
          <a:solidFill>
            <a:srgbClr val="2F3C7E"/>
          </a:solidFill>
          <a:ln/>
          <a:effectLst>
            <a:outerShdw blurRad="101600" dist="25400" dir="5400000" algn="bl" rotWithShape="0">
              <a:srgbClr val="000000">
                <a:alpha val="15000"/>
              </a:srgbClr>
            </a:outerShdw>
          </a:effectLst>
        </p:spPr>
        <p:txBody>
          <a:bodyPr/>
          <a:lstStyle/>
          <a:p>
            <a:endParaRPr lang="en-GB"/>
          </a:p>
        </p:txBody>
      </p:sp>
      <p:sp>
        <p:nvSpPr>
          <p:cNvPr id="5" name="Shape 3"/>
          <p:cNvSpPr/>
          <p:nvPr/>
        </p:nvSpPr>
        <p:spPr>
          <a:xfrm>
            <a:off x="1627632" y="1755648"/>
            <a:ext cx="1005840" cy="1005840"/>
          </a:xfrm>
          <a:prstGeom prst="ellipse">
            <a:avLst/>
          </a:prstGeom>
          <a:solidFill>
            <a:srgbClr val="990011"/>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1758391" y="1886407"/>
            <a:ext cx="744322" cy="744322"/>
          </a:xfrm>
          <a:prstGeom prst="rect">
            <a:avLst/>
          </a:prstGeom>
        </p:spPr>
      </p:pic>
      <p:sp>
        <p:nvSpPr>
          <p:cNvPr id="7" name="Text 4"/>
          <p:cNvSpPr/>
          <p:nvPr/>
        </p:nvSpPr>
        <p:spPr>
          <a:xfrm>
            <a:off x="502920" y="2880360"/>
            <a:ext cx="3246120" cy="411480"/>
          </a:xfrm>
          <a:prstGeom prst="rect">
            <a:avLst/>
          </a:prstGeom>
          <a:noFill/>
          <a:ln/>
        </p:spPr>
        <p:txBody>
          <a:bodyPr wrap="square" lIns="0" tIns="0" rIns="0" bIns="0" rtlCol="0" anchor="ctr"/>
          <a:lstStyle/>
          <a:p>
            <a:pPr marL="0" indent="0" algn="ctr">
              <a:buNone/>
            </a:pPr>
            <a:r>
              <a:rPr lang="en-US" sz="2100" b="1">
                <a:solidFill>
                  <a:srgbClr val="FFFFFF"/>
                </a:solidFill>
                <a:latin typeface="Arial" pitchFamily="34" charset="0"/>
                <a:ea typeface="Arial" pitchFamily="34" charset="-122"/>
                <a:cs typeface="Arial" pitchFamily="34" charset="-120"/>
              </a:rPr>
              <a:t>Mr A</a:t>
            </a:r>
            <a:endParaRPr lang="en-US" sz="2100"/>
          </a:p>
        </p:txBody>
      </p:sp>
      <p:sp>
        <p:nvSpPr>
          <p:cNvPr id="8" name="Text 5"/>
          <p:cNvSpPr/>
          <p:nvPr/>
        </p:nvSpPr>
        <p:spPr>
          <a:xfrm>
            <a:off x="502920" y="3246120"/>
            <a:ext cx="3246120" cy="320040"/>
          </a:xfrm>
          <a:prstGeom prst="rect">
            <a:avLst/>
          </a:prstGeom>
          <a:noFill/>
          <a:ln/>
        </p:spPr>
        <p:txBody>
          <a:bodyPr wrap="square" lIns="0" tIns="0" rIns="0" bIns="0" rtlCol="0" anchor="ctr"/>
          <a:lstStyle/>
          <a:p>
            <a:pPr marL="0" indent="0" algn="ctr">
              <a:buNone/>
            </a:pPr>
            <a:r>
              <a:rPr lang="en-US" sz="1400" i="1">
                <a:solidFill>
                  <a:srgbClr val="C7CDEE"/>
                </a:solidFill>
                <a:latin typeface="Arial" pitchFamily="34" charset="0"/>
                <a:ea typeface="Arial" pitchFamily="34" charset="-122"/>
                <a:cs typeface="Arial" pitchFamily="34" charset="-120"/>
              </a:rPr>
              <a:t>Fictional Service User</a:t>
            </a:r>
            <a:endParaRPr lang="en-US" sz="1400"/>
          </a:p>
        </p:txBody>
      </p:sp>
      <p:sp>
        <p:nvSpPr>
          <p:cNvPr id="9" name="Text 6"/>
          <p:cNvSpPr/>
          <p:nvPr/>
        </p:nvSpPr>
        <p:spPr>
          <a:xfrm>
            <a:off x="685800" y="3749040"/>
            <a:ext cx="2880360" cy="2331720"/>
          </a:xfrm>
          <a:prstGeom prst="rect">
            <a:avLst/>
          </a:prstGeom>
          <a:noFill/>
          <a:ln/>
        </p:spPr>
        <p:txBody>
          <a:bodyPr wrap="square" lIns="0" tIns="0" rIns="0" bIns="0" rtlCol="0" anchor="ctr"/>
          <a:lstStyle/>
          <a:p>
            <a:pPr marL="342900" indent="-342900">
              <a:lnSpc>
                <a:spcPct val="122000"/>
              </a:lnSpc>
              <a:buSzPct val="100000"/>
              <a:buChar char="●"/>
            </a:pPr>
            <a:r>
              <a:rPr lang="en-US" sz="1300">
                <a:solidFill>
                  <a:srgbClr val="FFFFFF"/>
                </a:solidFill>
                <a:latin typeface="Arial" pitchFamily="34" charset="0"/>
                <a:ea typeface="Arial" pitchFamily="34" charset="-122"/>
                <a:cs typeface="Arial" pitchFamily="34" charset="-120"/>
              </a:rPr>
              <a:t>Age: 64 years</a:t>
            </a:r>
            <a:endParaRPr lang="en-US" sz="1300"/>
          </a:p>
          <a:p>
            <a:pPr marL="342900" indent="-342900">
              <a:lnSpc>
                <a:spcPct val="122000"/>
              </a:lnSpc>
              <a:buSzPct val="100000"/>
              <a:buChar char="●"/>
            </a:pPr>
            <a:r>
              <a:rPr lang="en-US" sz="1300">
                <a:solidFill>
                  <a:srgbClr val="FFFFFF"/>
                </a:solidFill>
                <a:latin typeface="Arial" pitchFamily="34" charset="0"/>
                <a:ea typeface="Arial" pitchFamily="34" charset="-122"/>
                <a:cs typeface="Arial" pitchFamily="34" charset="-120"/>
              </a:rPr>
              <a:t>Sex: Male  |</a:t>
            </a:r>
          </a:p>
          <a:p>
            <a:pPr marL="342900" indent="-342900">
              <a:lnSpc>
                <a:spcPct val="122000"/>
              </a:lnSpc>
              <a:buSzPct val="100000"/>
              <a:buChar char="●"/>
            </a:pPr>
            <a:r>
              <a:rPr lang="en-US" sz="1300">
                <a:solidFill>
                  <a:srgbClr val="FFFFFF"/>
                </a:solidFill>
                <a:latin typeface="Arial" pitchFamily="34" charset="0"/>
                <a:ea typeface="Arial" pitchFamily="34" charset="-122"/>
                <a:cs typeface="Arial" pitchFamily="34" charset="-120"/>
              </a:rPr>
              <a:t>Ethnicity: Black British</a:t>
            </a:r>
            <a:endParaRPr lang="en-US" sz="1300"/>
          </a:p>
          <a:p>
            <a:pPr marL="342900" indent="-342900">
              <a:lnSpc>
                <a:spcPct val="122000"/>
              </a:lnSpc>
              <a:buSzPct val="100000"/>
              <a:buChar char="●"/>
            </a:pPr>
            <a:r>
              <a:rPr lang="en-US" sz="1300">
                <a:solidFill>
                  <a:srgbClr val="FFFFFF"/>
                </a:solidFill>
                <a:latin typeface="Arial" pitchFamily="34" charset="0"/>
                <a:ea typeface="Arial" pitchFamily="34" charset="-122"/>
                <a:cs typeface="Arial" pitchFamily="34" charset="-120"/>
              </a:rPr>
              <a:t>Occupation: Retired bus driver</a:t>
            </a:r>
            <a:endParaRPr lang="en-US" sz="1300"/>
          </a:p>
          <a:p>
            <a:pPr marL="342900" indent="-342900">
              <a:lnSpc>
                <a:spcPct val="122000"/>
              </a:lnSpc>
              <a:buSzPct val="100000"/>
              <a:buChar char="●"/>
            </a:pPr>
            <a:r>
              <a:rPr lang="en-US" sz="1300">
                <a:solidFill>
                  <a:srgbClr val="FFFFFF"/>
                </a:solidFill>
                <a:latin typeface="Arial" pitchFamily="34" charset="0"/>
                <a:ea typeface="Arial" pitchFamily="34" charset="-122"/>
                <a:cs typeface="Arial" pitchFamily="34" charset="-120"/>
              </a:rPr>
              <a:t>BMI: 31.4 kg/m² (Obese, Class I)</a:t>
            </a:r>
            <a:endParaRPr lang="en-US" sz="1300"/>
          </a:p>
          <a:p>
            <a:pPr marL="342900" indent="-342900">
              <a:lnSpc>
                <a:spcPct val="122000"/>
              </a:lnSpc>
              <a:buSzPct val="100000"/>
              <a:buChar char="●"/>
            </a:pPr>
            <a:r>
              <a:rPr lang="en-US" sz="1300">
                <a:solidFill>
                  <a:srgbClr val="FFFFFF"/>
                </a:solidFill>
                <a:latin typeface="Arial" pitchFamily="34" charset="0"/>
                <a:ea typeface="Arial" pitchFamily="34" charset="-122"/>
                <a:cs typeface="Arial" pitchFamily="34" charset="-120"/>
              </a:rPr>
              <a:t>Admission BP: 178/102 mmHg</a:t>
            </a:r>
            <a:endParaRPr lang="en-US" sz="1300"/>
          </a:p>
          <a:p>
            <a:pPr marL="342900" indent="-342900">
              <a:lnSpc>
                <a:spcPct val="122000"/>
              </a:lnSpc>
              <a:buSzPct val="100000"/>
              <a:buChar char="●"/>
            </a:pPr>
            <a:r>
              <a:rPr lang="en-US" sz="1300">
                <a:solidFill>
                  <a:srgbClr val="FFFFFF"/>
                </a:solidFill>
                <a:latin typeface="Arial" pitchFamily="34" charset="0"/>
                <a:ea typeface="Arial" pitchFamily="34" charset="-122"/>
                <a:cs typeface="Arial" pitchFamily="34" charset="-120"/>
              </a:rPr>
              <a:t>Cholesterol: 6.4 mmol/L (LDL 4.1)</a:t>
            </a:r>
            <a:endParaRPr lang="en-US" sz="1300"/>
          </a:p>
        </p:txBody>
      </p:sp>
      <p:sp>
        <p:nvSpPr>
          <p:cNvPr id="10" name="Text 7"/>
          <p:cNvSpPr/>
          <p:nvPr/>
        </p:nvSpPr>
        <p:spPr>
          <a:xfrm>
            <a:off x="4023360" y="1508760"/>
            <a:ext cx="7589520" cy="384048"/>
          </a:xfrm>
          <a:prstGeom prst="rect">
            <a:avLst/>
          </a:prstGeom>
          <a:noFill/>
          <a:ln/>
        </p:spPr>
        <p:txBody>
          <a:bodyPr wrap="square" lIns="0" tIns="0" rIns="0" bIns="0" rtlCol="0" anchor="ctr"/>
          <a:lstStyle/>
          <a:p>
            <a:pPr marL="0" indent="0">
              <a:buNone/>
            </a:pPr>
            <a:r>
              <a:rPr lang="en-US" sz="1700" b="1">
                <a:solidFill>
                  <a:srgbClr val="2F3C7E"/>
                </a:solidFill>
                <a:latin typeface="Arial" pitchFamily="34" charset="0"/>
                <a:ea typeface="Arial" pitchFamily="34" charset="-122"/>
                <a:cs typeface="Arial" pitchFamily="34" charset="-120"/>
              </a:rPr>
              <a:t>Modifiable &amp; Non-Modifiable Risk Factors</a:t>
            </a:r>
            <a:endParaRPr lang="en-US" sz="1700"/>
          </a:p>
        </p:txBody>
      </p:sp>
      <p:sp>
        <p:nvSpPr>
          <p:cNvPr id="11" name="Shape 8"/>
          <p:cNvSpPr/>
          <p:nvPr/>
        </p:nvSpPr>
        <p:spPr>
          <a:xfrm>
            <a:off x="3895344" y="2011680"/>
            <a:ext cx="3611880" cy="1417320"/>
          </a:xfrm>
          <a:prstGeom prst="roundRect">
            <a:avLst>
              <a:gd name="adj" fmla="val 6452"/>
            </a:avLst>
          </a:prstGeom>
          <a:solidFill>
            <a:srgbClr val="F7E9EA"/>
          </a:solidFill>
          <a:ln/>
        </p:spPr>
        <p:txBody>
          <a:bodyPr/>
          <a:lstStyle/>
          <a:p>
            <a:endParaRPr lang="en-GB"/>
          </a:p>
        </p:txBody>
      </p:sp>
      <p:sp>
        <p:nvSpPr>
          <p:cNvPr id="12" name="Shape 9"/>
          <p:cNvSpPr/>
          <p:nvPr/>
        </p:nvSpPr>
        <p:spPr>
          <a:xfrm>
            <a:off x="4132435" y="2068037"/>
            <a:ext cx="457200" cy="457200"/>
          </a:xfrm>
          <a:prstGeom prst="ellipse">
            <a:avLst/>
          </a:prstGeom>
          <a:solidFill>
            <a:srgbClr val="00B0F0"/>
          </a:solidFill>
          <a:ln/>
        </p:spPr>
        <p:txBody>
          <a:bodyPr/>
          <a:lstStyle/>
          <a:p>
            <a:endParaRPr lang="en-GB"/>
          </a:p>
        </p:txBody>
      </p:sp>
      <p:sp>
        <p:nvSpPr>
          <p:cNvPr id="14" name="Text 10"/>
          <p:cNvSpPr/>
          <p:nvPr/>
        </p:nvSpPr>
        <p:spPr>
          <a:xfrm>
            <a:off x="4736592" y="2130552"/>
            <a:ext cx="2743200" cy="365760"/>
          </a:xfrm>
          <a:prstGeom prst="rect">
            <a:avLst/>
          </a:prstGeom>
          <a:noFill/>
          <a:ln/>
        </p:spPr>
        <p:txBody>
          <a:bodyPr wrap="square" lIns="0" tIns="0" rIns="0" bIns="0" rtlCol="0" anchor="ctr"/>
          <a:lstStyle/>
          <a:p>
            <a:pPr marL="0" indent="0">
              <a:buNone/>
            </a:pPr>
            <a:r>
              <a:rPr lang="en-US" sz="1500" b="1">
                <a:solidFill>
                  <a:srgbClr val="2F3C7E"/>
                </a:solidFill>
                <a:latin typeface="Arial" pitchFamily="34" charset="0"/>
                <a:ea typeface="Arial" pitchFamily="34" charset="-122"/>
                <a:cs typeface="Arial" pitchFamily="34" charset="-120"/>
              </a:rPr>
              <a:t>Hypertension</a:t>
            </a:r>
            <a:endParaRPr lang="en-US" sz="1500"/>
          </a:p>
        </p:txBody>
      </p:sp>
      <p:sp>
        <p:nvSpPr>
          <p:cNvPr id="15" name="Text 11"/>
          <p:cNvSpPr/>
          <p:nvPr/>
        </p:nvSpPr>
        <p:spPr>
          <a:xfrm>
            <a:off x="4169664" y="2542032"/>
            <a:ext cx="3319272" cy="841248"/>
          </a:xfrm>
          <a:prstGeom prst="rect">
            <a:avLst/>
          </a:prstGeom>
          <a:noFill/>
          <a:ln/>
        </p:spPr>
        <p:txBody>
          <a:bodyPr wrap="square" lIns="0" tIns="0" rIns="0" bIns="0" rtlCol="0" anchor="ctr"/>
          <a:lstStyle/>
          <a:p>
            <a:pPr marL="0" indent="0">
              <a:lnSpc>
                <a:spcPct val="112000"/>
              </a:lnSpc>
              <a:buNone/>
            </a:pPr>
            <a:r>
              <a:rPr lang="en-US" sz="1400">
                <a:solidFill>
                  <a:srgbClr val="202028"/>
                </a:solidFill>
                <a:latin typeface="Arial" pitchFamily="34" charset="0"/>
                <a:ea typeface="Arial" pitchFamily="34" charset="-122"/>
                <a:cs typeface="Arial" pitchFamily="34" charset="-120"/>
              </a:rPr>
              <a:t>10-year history; intermittently controlled (mean clinic readings ~158/96 mmHg) – a major driver of arterial wall stress and endothelial damage.</a:t>
            </a:r>
            <a:endParaRPr lang="en-US" sz="1400"/>
          </a:p>
        </p:txBody>
      </p:sp>
      <p:sp>
        <p:nvSpPr>
          <p:cNvPr id="16" name="Shape 12"/>
          <p:cNvSpPr/>
          <p:nvPr/>
        </p:nvSpPr>
        <p:spPr>
          <a:xfrm>
            <a:off x="7799832" y="2011680"/>
            <a:ext cx="3611880" cy="1417320"/>
          </a:xfrm>
          <a:prstGeom prst="roundRect">
            <a:avLst>
              <a:gd name="adj" fmla="val 6452"/>
            </a:avLst>
          </a:prstGeom>
          <a:solidFill>
            <a:srgbClr val="F7E9EA"/>
          </a:solidFill>
          <a:ln/>
        </p:spPr>
        <p:txBody>
          <a:bodyPr/>
          <a:lstStyle/>
          <a:p>
            <a:endParaRPr lang="en-GB"/>
          </a:p>
        </p:txBody>
      </p:sp>
      <p:sp>
        <p:nvSpPr>
          <p:cNvPr id="17" name="Shape 13"/>
          <p:cNvSpPr/>
          <p:nvPr/>
        </p:nvSpPr>
        <p:spPr>
          <a:xfrm>
            <a:off x="7909560" y="2055114"/>
            <a:ext cx="457200" cy="457200"/>
          </a:xfrm>
          <a:prstGeom prst="ellipse">
            <a:avLst/>
          </a:prstGeom>
          <a:solidFill>
            <a:srgbClr val="0070C0"/>
          </a:solidFill>
          <a:ln/>
        </p:spPr>
        <p:txBody>
          <a:bodyPr/>
          <a:lstStyle/>
          <a:p>
            <a:endParaRPr lang="en-GB"/>
          </a:p>
        </p:txBody>
      </p:sp>
      <p:sp>
        <p:nvSpPr>
          <p:cNvPr id="19" name="Text 14"/>
          <p:cNvSpPr/>
          <p:nvPr/>
        </p:nvSpPr>
        <p:spPr>
          <a:xfrm>
            <a:off x="8513064" y="2130552"/>
            <a:ext cx="2743200" cy="365760"/>
          </a:xfrm>
          <a:prstGeom prst="rect">
            <a:avLst/>
          </a:prstGeom>
          <a:noFill/>
          <a:ln/>
        </p:spPr>
        <p:txBody>
          <a:bodyPr wrap="square" lIns="0" tIns="0" rIns="0" bIns="0" rtlCol="0" anchor="ctr"/>
          <a:lstStyle/>
          <a:p>
            <a:pPr marL="0" indent="0">
              <a:buNone/>
            </a:pPr>
            <a:r>
              <a:rPr lang="en-US" sz="1500" b="1">
                <a:solidFill>
                  <a:srgbClr val="2F3C7E"/>
                </a:solidFill>
                <a:latin typeface="Arial" pitchFamily="34" charset="0"/>
                <a:ea typeface="Arial" pitchFamily="34" charset="-122"/>
                <a:cs typeface="Arial" pitchFamily="34" charset="-120"/>
              </a:rPr>
              <a:t>Type 2 diabetes</a:t>
            </a:r>
            <a:endParaRPr lang="en-US" sz="1500"/>
          </a:p>
        </p:txBody>
      </p:sp>
      <p:sp>
        <p:nvSpPr>
          <p:cNvPr id="20" name="Text 15"/>
          <p:cNvSpPr/>
          <p:nvPr/>
        </p:nvSpPr>
        <p:spPr>
          <a:xfrm>
            <a:off x="7946136" y="2542032"/>
            <a:ext cx="3319272" cy="841248"/>
          </a:xfrm>
          <a:prstGeom prst="rect">
            <a:avLst/>
          </a:prstGeom>
          <a:noFill/>
          <a:ln/>
        </p:spPr>
        <p:txBody>
          <a:bodyPr wrap="square" lIns="0" tIns="0" rIns="0" bIns="0" rtlCol="0" anchor="ctr"/>
          <a:lstStyle/>
          <a:p>
            <a:pPr marL="0" indent="0">
              <a:lnSpc>
                <a:spcPct val="112000"/>
              </a:lnSpc>
              <a:buNone/>
            </a:pPr>
            <a:r>
              <a:rPr lang="en-US" sz="1400">
                <a:solidFill>
                  <a:srgbClr val="202028"/>
                </a:solidFill>
                <a:latin typeface="Arial" pitchFamily="34" charset="0"/>
                <a:ea typeface="Arial" pitchFamily="34" charset="-122"/>
                <a:cs typeface="Arial" pitchFamily="34" charset="-120"/>
              </a:rPr>
              <a:t>Diagnosed 8 years ago; HbA1c 68 mmol/mol – well above the individualised target, indicating sub-optimal glycaemic control and accelerated vascular ageing.</a:t>
            </a:r>
            <a:endParaRPr lang="en-US" sz="1400"/>
          </a:p>
        </p:txBody>
      </p:sp>
      <p:sp>
        <p:nvSpPr>
          <p:cNvPr id="21" name="Shape 16"/>
          <p:cNvSpPr/>
          <p:nvPr/>
        </p:nvSpPr>
        <p:spPr>
          <a:xfrm>
            <a:off x="4023360" y="3575304"/>
            <a:ext cx="3611880" cy="1417320"/>
          </a:xfrm>
          <a:prstGeom prst="roundRect">
            <a:avLst>
              <a:gd name="adj" fmla="val 6452"/>
            </a:avLst>
          </a:prstGeom>
          <a:solidFill>
            <a:srgbClr val="F7E9EA"/>
          </a:solidFill>
          <a:ln/>
        </p:spPr>
        <p:txBody>
          <a:bodyPr/>
          <a:lstStyle/>
          <a:p>
            <a:endParaRPr lang="en-GB"/>
          </a:p>
        </p:txBody>
      </p:sp>
      <p:sp>
        <p:nvSpPr>
          <p:cNvPr id="22" name="Shape 17"/>
          <p:cNvSpPr/>
          <p:nvPr/>
        </p:nvSpPr>
        <p:spPr>
          <a:xfrm>
            <a:off x="4110228" y="3618738"/>
            <a:ext cx="457200" cy="457200"/>
          </a:xfrm>
          <a:prstGeom prst="ellipse">
            <a:avLst/>
          </a:prstGeom>
          <a:solidFill>
            <a:srgbClr val="FFFF00"/>
          </a:solidFill>
          <a:ln/>
        </p:spPr>
        <p:txBody>
          <a:bodyPr/>
          <a:lstStyle/>
          <a:p>
            <a:endParaRPr lang="en-GB"/>
          </a:p>
        </p:txBody>
      </p:sp>
      <p:sp>
        <p:nvSpPr>
          <p:cNvPr id="24" name="Text 18"/>
          <p:cNvSpPr/>
          <p:nvPr/>
        </p:nvSpPr>
        <p:spPr>
          <a:xfrm>
            <a:off x="4736592" y="3694176"/>
            <a:ext cx="2743200" cy="365760"/>
          </a:xfrm>
          <a:prstGeom prst="rect">
            <a:avLst/>
          </a:prstGeom>
          <a:noFill/>
          <a:ln/>
        </p:spPr>
        <p:txBody>
          <a:bodyPr wrap="square" lIns="0" tIns="0" rIns="0" bIns="0" rtlCol="0" anchor="ctr"/>
          <a:lstStyle/>
          <a:p>
            <a:pPr marL="0" indent="0">
              <a:buNone/>
            </a:pPr>
            <a:r>
              <a:rPr lang="en-US" sz="1500" b="1">
                <a:solidFill>
                  <a:srgbClr val="2F3C7E"/>
                </a:solidFill>
                <a:latin typeface="Arial" pitchFamily="34" charset="0"/>
                <a:ea typeface="Arial" pitchFamily="34" charset="-122"/>
                <a:cs typeface="Arial" pitchFamily="34" charset="-120"/>
              </a:rPr>
              <a:t>Smoking</a:t>
            </a:r>
            <a:endParaRPr lang="en-US" sz="1500"/>
          </a:p>
        </p:txBody>
      </p:sp>
      <p:sp>
        <p:nvSpPr>
          <p:cNvPr id="25" name="Text 19"/>
          <p:cNvSpPr/>
          <p:nvPr/>
        </p:nvSpPr>
        <p:spPr>
          <a:xfrm>
            <a:off x="4169664" y="4105656"/>
            <a:ext cx="3319272" cy="841248"/>
          </a:xfrm>
          <a:prstGeom prst="rect">
            <a:avLst/>
          </a:prstGeom>
          <a:noFill/>
          <a:ln/>
        </p:spPr>
        <p:txBody>
          <a:bodyPr wrap="square" lIns="0" tIns="0" rIns="0" bIns="0" rtlCol="0" anchor="ctr"/>
          <a:lstStyle/>
          <a:p>
            <a:pPr marL="0" indent="0">
              <a:lnSpc>
                <a:spcPct val="112000"/>
              </a:lnSpc>
              <a:buNone/>
            </a:pPr>
            <a:r>
              <a:rPr lang="en-US" sz="1400">
                <a:solidFill>
                  <a:srgbClr val="202028"/>
                </a:solidFill>
                <a:latin typeface="Arial" pitchFamily="34" charset="0"/>
                <a:ea typeface="Arial" pitchFamily="34" charset="-122"/>
                <a:cs typeface="Arial" pitchFamily="34" charset="-120"/>
              </a:rPr>
              <a:t>20 cigarettes/day for ~30 years (40 pack-years); one unsuccessful quit attempt. Doubles ischaemic stroke risk independently (Stroke Association, 2024).</a:t>
            </a:r>
            <a:endParaRPr lang="en-US" sz="1400"/>
          </a:p>
        </p:txBody>
      </p:sp>
      <p:sp>
        <p:nvSpPr>
          <p:cNvPr id="26" name="Shape 20"/>
          <p:cNvSpPr/>
          <p:nvPr/>
        </p:nvSpPr>
        <p:spPr>
          <a:xfrm>
            <a:off x="7799832" y="3575304"/>
            <a:ext cx="3611880" cy="1417320"/>
          </a:xfrm>
          <a:prstGeom prst="roundRect">
            <a:avLst>
              <a:gd name="adj" fmla="val 6452"/>
            </a:avLst>
          </a:prstGeom>
          <a:solidFill>
            <a:srgbClr val="F7E9EA"/>
          </a:solidFill>
          <a:ln/>
        </p:spPr>
        <p:txBody>
          <a:bodyPr/>
          <a:lstStyle/>
          <a:p>
            <a:endParaRPr lang="en-GB"/>
          </a:p>
        </p:txBody>
      </p:sp>
      <p:sp>
        <p:nvSpPr>
          <p:cNvPr id="27" name="Shape 21"/>
          <p:cNvSpPr/>
          <p:nvPr/>
        </p:nvSpPr>
        <p:spPr>
          <a:xfrm>
            <a:off x="7927848" y="3618738"/>
            <a:ext cx="457200" cy="457200"/>
          </a:xfrm>
          <a:prstGeom prst="ellipse">
            <a:avLst/>
          </a:prstGeom>
          <a:solidFill>
            <a:schemeClr val="accent2"/>
          </a:solidFill>
          <a:ln/>
        </p:spPr>
        <p:txBody>
          <a:bodyPr/>
          <a:lstStyle/>
          <a:p>
            <a:endParaRPr lang="en-GB"/>
          </a:p>
        </p:txBody>
      </p:sp>
      <p:sp>
        <p:nvSpPr>
          <p:cNvPr id="29" name="Text 22"/>
          <p:cNvSpPr/>
          <p:nvPr/>
        </p:nvSpPr>
        <p:spPr>
          <a:xfrm>
            <a:off x="8513064" y="3694176"/>
            <a:ext cx="2743200" cy="365760"/>
          </a:xfrm>
          <a:prstGeom prst="rect">
            <a:avLst/>
          </a:prstGeom>
          <a:noFill/>
          <a:ln/>
        </p:spPr>
        <p:txBody>
          <a:bodyPr wrap="square" lIns="0" tIns="0" rIns="0" bIns="0" rtlCol="0" anchor="ctr"/>
          <a:lstStyle/>
          <a:p>
            <a:pPr marL="0" indent="0">
              <a:buNone/>
            </a:pPr>
            <a:r>
              <a:rPr lang="en-US" sz="1500" b="1">
                <a:solidFill>
                  <a:srgbClr val="2F3C7E"/>
                </a:solidFill>
                <a:latin typeface="Arial" pitchFamily="34" charset="0"/>
                <a:ea typeface="Arial" pitchFamily="34" charset="-122"/>
                <a:cs typeface="Arial" pitchFamily="34" charset="-120"/>
              </a:rPr>
              <a:t>Obesity &amp; diet</a:t>
            </a:r>
            <a:endParaRPr lang="en-US" sz="1500"/>
          </a:p>
        </p:txBody>
      </p:sp>
      <p:sp>
        <p:nvSpPr>
          <p:cNvPr id="30" name="Text 23"/>
          <p:cNvSpPr/>
          <p:nvPr/>
        </p:nvSpPr>
        <p:spPr>
          <a:xfrm>
            <a:off x="7946136" y="4105656"/>
            <a:ext cx="3319272" cy="841248"/>
          </a:xfrm>
          <a:prstGeom prst="rect">
            <a:avLst/>
          </a:prstGeom>
          <a:noFill/>
          <a:ln/>
        </p:spPr>
        <p:txBody>
          <a:bodyPr wrap="square" lIns="0" tIns="0" rIns="0" bIns="0" rtlCol="0" anchor="ctr"/>
          <a:lstStyle/>
          <a:p>
            <a:pPr marL="0" indent="0">
              <a:lnSpc>
                <a:spcPct val="112000"/>
              </a:lnSpc>
              <a:buNone/>
            </a:pPr>
            <a:r>
              <a:rPr lang="en-US" sz="1400">
                <a:solidFill>
                  <a:srgbClr val="202028"/>
                </a:solidFill>
                <a:latin typeface="Arial" pitchFamily="34" charset="0"/>
                <a:ea typeface="Arial" pitchFamily="34" charset="-122"/>
                <a:cs typeface="Arial" pitchFamily="34" charset="-120"/>
              </a:rPr>
              <a:t>BMI 31.4; diet high in saturated fat/salt, low in fruit, vegetables and fibre – compounding dyslipidaemia and hypertension.</a:t>
            </a:r>
            <a:endParaRPr lang="en-US" sz="1400"/>
          </a:p>
        </p:txBody>
      </p:sp>
      <p:sp>
        <p:nvSpPr>
          <p:cNvPr id="31" name="Shape 24"/>
          <p:cNvSpPr/>
          <p:nvPr/>
        </p:nvSpPr>
        <p:spPr>
          <a:xfrm>
            <a:off x="4023360" y="5138928"/>
            <a:ext cx="3611880" cy="1417320"/>
          </a:xfrm>
          <a:prstGeom prst="roundRect">
            <a:avLst>
              <a:gd name="adj" fmla="val 6452"/>
            </a:avLst>
          </a:prstGeom>
          <a:solidFill>
            <a:srgbClr val="F7E9EA"/>
          </a:solidFill>
          <a:ln/>
        </p:spPr>
        <p:txBody>
          <a:bodyPr/>
          <a:lstStyle/>
          <a:p>
            <a:endParaRPr lang="en-GB"/>
          </a:p>
        </p:txBody>
      </p:sp>
      <p:sp>
        <p:nvSpPr>
          <p:cNvPr id="32" name="Shape 25"/>
          <p:cNvSpPr/>
          <p:nvPr/>
        </p:nvSpPr>
        <p:spPr>
          <a:xfrm>
            <a:off x="4142102" y="5200650"/>
            <a:ext cx="457200" cy="457200"/>
          </a:xfrm>
          <a:prstGeom prst="ellipse">
            <a:avLst/>
          </a:prstGeom>
          <a:solidFill>
            <a:srgbClr val="FF0000"/>
          </a:solidFill>
          <a:ln/>
        </p:spPr>
        <p:txBody>
          <a:bodyPr/>
          <a:lstStyle/>
          <a:p>
            <a:endParaRPr lang="en-GB"/>
          </a:p>
        </p:txBody>
      </p:sp>
      <p:sp>
        <p:nvSpPr>
          <p:cNvPr id="34" name="Text 26"/>
          <p:cNvSpPr/>
          <p:nvPr/>
        </p:nvSpPr>
        <p:spPr>
          <a:xfrm>
            <a:off x="4736592" y="5257800"/>
            <a:ext cx="2743200" cy="365760"/>
          </a:xfrm>
          <a:prstGeom prst="rect">
            <a:avLst/>
          </a:prstGeom>
          <a:noFill/>
          <a:ln/>
        </p:spPr>
        <p:txBody>
          <a:bodyPr wrap="square" lIns="0" tIns="0" rIns="0" bIns="0" rtlCol="0" anchor="ctr"/>
          <a:lstStyle/>
          <a:p>
            <a:pPr marL="0" indent="0">
              <a:buNone/>
            </a:pPr>
            <a:r>
              <a:rPr lang="en-US" sz="1500" b="1">
                <a:solidFill>
                  <a:srgbClr val="2F3C7E"/>
                </a:solidFill>
                <a:latin typeface="Arial" pitchFamily="34" charset="0"/>
                <a:ea typeface="Arial" pitchFamily="34" charset="-122"/>
                <a:cs typeface="Arial" pitchFamily="34" charset="-120"/>
              </a:rPr>
              <a:t>Physical inactivity</a:t>
            </a:r>
            <a:endParaRPr lang="en-US" sz="1500"/>
          </a:p>
        </p:txBody>
      </p:sp>
      <p:sp>
        <p:nvSpPr>
          <p:cNvPr id="35" name="Text 27"/>
          <p:cNvSpPr/>
          <p:nvPr/>
        </p:nvSpPr>
        <p:spPr>
          <a:xfrm>
            <a:off x="4169664" y="5669280"/>
            <a:ext cx="3319272" cy="841248"/>
          </a:xfrm>
          <a:prstGeom prst="rect">
            <a:avLst/>
          </a:prstGeom>
          <a:noFill/>
          <a:ln/>
        </p:spPr>
        <p:txBody>
          <a:bodyPr wrap="square" lIns="0" tIns="0" rIns="0" bIns="0" rtlCol="0" anchor="ctr"/>
          <a:lstStyle/>
          <a:p>
            <a:pPr marL="0" indent="0">
              <a:lnSpc>
                <a:spcPct val="112000"/>
              </a:lnSpc>
              <a:buNone/>
            </a:pPr>
            <a:r>
              <a:rPr lang="en-US" sz="1400">
                <a:solidFill>
                  <a:srgbClr val="202028"/>
                </a:solidFill>
                <a:latin typeface="Arial" pitchFamily="34" charset="0"/>
                <a:ea typeface="Arial" pitchFamily="34" charset="-122"/>
                <a:cs typeface="Arial" pitchFamily="34" charset="-120"/>
              </a:rPr>
              <a:t>Sedentary since retirement; well below the UK Chief Medical Officers' recommended 150 min/week of moderate activity.</a:t>
            </a:r>
            <a:endParaRPr lang="en-US" sz="1400"/>
          </a:p>
        </p:txBody>
      </p:sp>
      <p:sp>
        <p:nvSpPr>
          <p:cNvPr id="36" name="Shape 28"/>
          <p:cNvSpPr/>
          <p:nvPr/>
        </p:nvSpPr>
        <p:spPr>
          <a:xfrm>
            <a:off x="7799832" y="5138928"/>
            <a:ext cx="3611880" cy="1417320"/>
          </a:xfrm>
          <a:prstGeom prst="roundRect">
            <a:avLst>
              <a:gd name="adj" fmla="val 6452"/>
            </a:avLst>
          </a:prstGeom>
          <a:solidFill>
            <a:srgbClr val="F7E9EA"/>
          </a:solidFill>
          <a:ln/>
        </p:spPr>
        <p:txBody>
          <a:bodyPr/>
          <a:lstStyle/>
          <a:p>
            <a:endParaRPr lang="en-GB"/>
          </a:p>
        </p:txBody>
      </p:sp>
      <p:sp>
        <p:nvSpPr>
          <p:cNvPr id="37" name="Shape 29"/>
          <p:cNvSpPr/>
          <p:nvPr/>
        </p:nvSpPr>
        <p:spPr>
          <a:xfrm>
            <a:off x="7910680" y="5193815"/>
            <a:ext cx="457200" cy="457200"/>
          </a:xfrm>
          <a:prstGeom prst="ellipse">
            <a:avLst/>
          </a:prstGeom>
          <a:solidFill>
            <a:schemeClr val="accent6">
              <a:lumMod val="75000"/>
            </a:schemeClr>
          </a:solidFill>
          <a:ln/>
        </p:spPr>
        <p:txBody>
          <a:bodyPr/>
          <a:lstStyle/>
          <a:p>
            <a:endParaRPr lang="en-GB"/>
          </a:p>
        </p:txBody>
      </p:sp>
      <p:sp>
        <p:nvSpPr>
          <p:cNvPr id="39" name="Text 30"/>
          <p:cNvSpPr/>
          <p:nvPr/>
        </p:nvSpPr>
        <p:spPr>
          <a:xfrm>
            <a:off x="8513064" y="5257800"/>
            <a:ext cx="2743200" cy="365760"/>
          </a:xfrm>
          <a:prstGeom prst="rect">
            <a:avLst/>
          </a:prstGeom>
          <a:noFill/>
          <a:ln/>
        </p:spPr>
        <p:txBody>
          <a:bodyPr wrap="square" lIns="0" tIns="0" rIns="0" bIns="0" rtlCol="0" anchor="ctr"/>
          <a:lstStyle/>
          <a:p>
            <a:pPr marL="0" indent="0">
              <a:buNone/>
            </a:pPr>
            <a:r>
              <a:rPr lang="en-US" sz="1500" b="1">
                <a:solidFill>
                  <a:srgbClr val="2F3C7E"/>
                </a:solidFill>
                <a:latin typeface="Arial" pitchFamily="34" charset="0"/>
                <a:ea typeface="Arial" pitchFamily="34" charset="-122"/>
                <a:cs typeface="Arial" pitchFamily="34" charset="-120"/>
              </a:rPr>
              <a:t>Family history</a:t>
            </a:r>
            <a:endParaRPr lang="en-US" sz="1500"/>
          </a:p>
        </p:txBody>
      </p:sp>
      <p:sp>
        <p:nvSpPr>
          <p:cNvPr id="40" name="Text 31"/>
          <p:cNvSpPr/>
          <p:nvPr/>
        </p:nvSpPr>
        <p:spPr>
          <a:xfrm>
            <a:off x="7946136" y="5669280"/>
            <a:ext cx="3319272" cy="841248"/>
          </a:xfrm>
          <a:prstGeom prst="rect">
            <a:avLst/>
          </a:prstGeom>
          <a:noFill/>
          <a:ln/>
        </p:spPr>
        <p:txBody>
          <a:bodyPr wrap="square" lIns="0" tIns="0" rIns="0" bIns="0" rtlCol="0" anchor="ctr"/>
          <a:lstStyle/>
          <a:p>
            <a:pPr marL="0" indent="0">
              <a:lnSpc>
                <a:spcPct val="112000"/>
              </a:lnSpc>
              <a:buNone/>
            </a:pPr>
            <a:r>
              <a:rPr lang="en-US" sz="1400">
                <a:solidFill>
                  <a:srgbClr val="202028"/>
                </a:solidFill>
                <a:latin typeface="Arial" pitchFamily="34" charset="0"/>
                <a:ea typeface="Arial" pitchFamily="34" charset="-122"/>
                <a:cs typeface="Arial" pitchFamily="34" charset="-120"/>
              </a:rPr>
              <a:t>Father died of myocardial infarction aged 61 – a non-modifiable factor indicating possible inherited cardiovascular susceptibility.</a:t>
            </a:r>
            <a:endParaRPr lang="en-US" sz="1400"/>
          </a:p>
        </p:txBody>
      </p:sp>
      <p:sp>
        <p:nvSpPr>
          <p:cNvPr id="41" name="Text 32"/>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3</a:t>
            </a:r>
            <a:endParaRPr lang="en-US" sz="1400"/>
          </a:p>
        </p:txBody>
      </p:sp>
      <p:sp>
        <p:nvSpPr>
          <p:cNvPr id="42" name="Text 33"/>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28" name="Recorded Sound">
            <a:hlinkClick r:id="" action="ppaction://media"/>
            <a:extLst>
              <a:ext uri="{FF2B5EF4-FFF2-40B4-BE49-F238E27FC236}">
                <a16:creationId xmlns:a16="http://schemas.microsoft.com/office/drawing/2014/main" id="{6C961704-F328-ECD8-5CD6-0D78DF06579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9186"/>
    </mc:Choice>
    <mc:Fallback xmlns="">
      <p:transition spd="slow" advTm="79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966"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ANATOMY &amp; PHYSIOLOGY (1 OF 2)</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a:solidFill>
                  <a:srgbClr val="202028"/>
                </a:solidFill>
                <a:latin typeface="Arial" pitchFamily="34" charset="0"/>
                <a:ea typeface="Arial" pitchFamily="34" charset="-122"/>
                <a:cs typeface="Arial" pitchFamily="34" charset="-120"/>
              </a:rPr>
              <a:t>The Cardiovascular System</a:t>
            </a:r>
            <a:endParaRPr lang="en-US" sz="3200"/>
          </a:p>
        </p:txBody>
      </p:sp>
      <p:sp>
        <p:nvSpPr>
          <p:cNvPr id="4" name="Shape 2"/>
          <p:cNvSpPr/>
          <p:nvPr/>
        </p:nvSpPr>
        <p:spPr>
          <a:xfrm>
            <a:off x="502920" y="1554480"/>
            <a:ext cx="640080" cy="640080"/>
          </a:xfrm>
          <a:prstGeom prst="ellipse">
            <a:avLst/>
          </a:prstGeom>
          <a:solidFill>
            <a:srgbClr val="FF0000"/>
          </a:solidFill>
          <a:ln/>
        </p:spPr>
        <p:txBody>
          <a:bodyPr/>
          <a:lstStyle/>
          <a:p>
            <a:endParaRPr lang="en-GB"/>
          </a:p>
        </p:txBody>
      </p:sp>
      <p:sp>
        <p:nvSpPr>
          <p:cNvPr id="6" name="Text 3"/>
          <p:cNvSpPr/>
          <p:nvPr/>
        </p:nvSpPr>
        <p:spPr>
          <a:xfrm>
            <a:off x="1298448" y="1536192"/>
            <a:ext cx="5074920" cy="384048"/>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The heart</a:t>
            </a:r>
            <a:endParaRPr lang="en-US" sz="1600"/>
          </a:p>
        </p:txBody>
      </p:sp>
      <p:sp>
        <p:nvSpPr>
          <p:cNvPr id="7" name="Text 4"/>
          <p:cNvSpPr/>
          <p:nvPr/>
        </p:nvSpPr>
        <p:spPr>
          <a:xfrm>
            <a:off x="1298448" y="1938528"/>
            <a:ext cx="5166360" cy="1143000"/>
          </a:xfrm>
          <a:prstGeom prst="rect">
            <a:avLst/>
          </a:prstGeom>
          <a:noFill/>
          <a:ln/>
        </p:spPr>
        <p:txBody>
          <a:bodyPr wrap="square" lIns="0" tIns="0" rIns="0" bIns="0" rtlCol="0" anchor="ctr"/>
          <a:lstStyle/>
          <a:p>
            <a:pPr marL="0" indent="0">
              <a:lnSpc>
                <a:spcPct val="120000"/>
              </a:lnSpc>
              <a:buNone/>
            </a:pPr>
            <a:r>
              <a:rPr lang="en-US" sz="1400">
                <a:solidFill>
                  <a:srgbClr val="202028"/>
                </a:solidFill>
                <a:latin typeface="Arial" pitchFamily="34" charset="0"/>
                <a:ea typeface="Arial" pitchFamily="34" charset="-122"/>
                <a:cs typeface="Arial" pitchFamily="34" charset="-120"/>
              </a:rPr>
              <a:t>A four-chambered muscular pump (right/left atria and ventricles) generating ~5 litres/min cardiac output via the cardiac cycle (systole/diastole); the left ventricle's thick myocardium drives systemic pressure (Tortora and Derrickson, 2021).</a:t>
            </a:r>
            <a:endParaRPr lang="en-US" sz="1400"/>
          </a:p>
        </p:txBody>
      </p:sp>
      <p:sp>
        <p:nvSpPr>
          <p:cNvPr id="8" name="Shape 5"/>
          <p:cNvSpPr/>
          <p:nvPr/>
        </p:nvSpPr>
        <p:spPr>
          <a:xfrm>
            <a:off x="502920" y="3127248"/>
            <a:ext cx="640080" cy="640080"/>
          </a:xfrm>
          <a:prstGeom prst="ellipse">
            <a:avLst/>
          </a:prstGeom>
          <a:solidFill>
            <a:srgbClr val="FFC000"/>
          </a:solidFill>
          <a:ln/>
        </p:spPr>
        <p:txBody>
          <a:bodyPr/>
          <a:lstStyle/>
          <a:p>
            <a:endParaRPr lang="en-GB"/>
          </a:p>
        </p:txBody>
      </p:sp>
      <p:sp>
        <p:nvSpPr>
          <p:cNvPr id="10" name="Text 6"/>
          <p:cNvSpPr/>
          <p:nvPr/>
        </p:nvSpPr>
        <p:spPr>
          <a:xfrm>
            <a:off x="1298448" y="3108960"/>
            <a:ext cx="5074920" cy="384048"/>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Arteries &amp; arterial wall</a:t>
            </a:r>
            <a:endParaRPr lang="en-US" sz="1600"/>
          </a:p>
        </p:txBody>
      </p:sp>
      <p:sp>
        <p:nvSpPr>
          <p:cNvPr id="11" name="Text 7"/>
          <p:cNvSpPr/>
          <p:nvPr/>
        </p:nvSpPr>
        <p:spPr>
          <a:xfrm>
            <a:off x="1298448" y="3511296"/>
            <a:ext cx="5166360" cy="1143000"/>
          </a:xfrm>
          <a:prstGeom prst="rect">
            <a:avLst/>
          </a:prstGeom>
          <a:noFill/>
          <a:ln/>
        </p:spPr>
        <p:txBody>
          <a:bodyPr wrap="square" lIns="0" tIns="0" rIns="0" bIns="0" rtlCol="0" anchor="ctr"/>
          <a:lstStyle/>
          <a:p>
            <a:pPr marL="0" indent="0">
              <a:lnSpc>
                <a:spcPct val="120000"/>
              </a:lnSpc>
              <a:buNone/>
            </a:pPr>
            <a:r>
              <a:rPr lang="en-US" sz="1400" dirty="0">
                <a:solidFill>
                  <a:srgbClr val="202028"/>
                </a:solidFill>
                <a:latin typeface="Arial" pitchFamily="34" charset="0"/>
                <a:ea typeface="Arial" pitchFamily="34" charset="-122"/>
                <a:cs typeface="Arial" pitchFamily="34" charset="-120"/>
              </a:rPr>
              <a:t>Vessels carrying oxygenated blood away from the heart, built from three layers – tunica intima, media (smooth muscle/elastin) and adventitia – that withstand high systolic pressure (~120 mmHg); carotid and vertebral arteries supply the brain.</a:t>
            </a:r>
            <a:endParaRPr lang="en-US" sz="1400" dirty="0"/>
          </a:p>
        </p:txBody>
      </p:sp>
      <p:sp>
        <p:nvSpPr>
          <p:cNvPr id="12" name="Shape 8"/>
          <p:cNvSpPr/>
          <p:nvPr/>
        </p:nvSpPr>
        <p:spPr>
          <a:xfrm>
            <a:off x="502920" y="4700016"/>
            <a:ext cx="640080" cy="640080"/>
          </a:xfrm>
          <a:prstGeom prst="ellipse">
            <a:avLst/>
          </a:prstGeom>
          <a:solidFill>
            <a:srgbClr val="00B050"/>
          </a:solidFill>
          <a:ln/>
        </p:spPr>
        <p:txBody>
          <a:bodyPr/>
          <a:lstStyle/>
          <a:p>
            <a:endParaRPr lang="en-GB"/>
          </a:p>
        </p:txBody>
      </p:sp>
      <p:sp>
        <p:nvSpPr>
          <p:cNvPr id="14" name="Text 9"/>
          <p:cNvSpPr/>
          <p:nvPr/>
        </p:nvSpPr>
        <p:spPr>
          <a:xfrm>
            <a:off x="1298448" y="4681728"/>
            <a:ext cx="5074920" cy="384048"/>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Arterioles &amp; capillaries</a:t>
            </a:r>
            <a:endParaRPr lang="en-US" sz="1600"/>
          </a:p>
        </p:txBody>
      </p:sp>
      <p:sp>
        <p:nvSpPr>
          <p:cNvPr id="15" name="Text 10"/>
          <p:cNvSpPr/>
          <p:nvPr/>
        </p:nvSpPr>
        <p:spPr>
          <a:xfrm>
            <a:off x="1298448" y="5084064"/>
            <a:ext cx="5166360" cy="1143000"/>
          </a:xfrm>
          <a:prstGeom prst="rect">
            <a:avLst/>
          </a:prstGeom>
          <a:noFill/>
          <a:ln/>
        </p:spPr>
        <p:txBody>
          <a:bodyPr wrap="square" lIns="0" tIns="0" rIns="0" bIns="0" rtlCol="0" anchor="ctr"/>
          <a:lstStyle/>
          <a:p>
            <a:pPr marL="0" indent="0">
              <a:lnSpc>
                <a:spcPct val="120000"/>
              </a:lnSpc>
              <a:buNone/>
            </a:pPr>
            <a:r>
              <a:rPr lang="en-US" sz="1400">
                <a:solidFill>
                  <a:srgbClr val="202028"/>
                </a:solidFill>
                <a:latin typeface="Arial" pitchFamily="34" charset="0"/>
                <a:ea typeface="Arial" pitchFamily="34" charset="-122"/>
                <a:cs typeface="Arial" pitchFamily="34" charset="-120"/>
              </a:rPr>
              <a:t>Resistance vessels regulating regional cerebral blood flow via autoregulation, and single-cell-thick capillaries enabling oxygen, glucose and CO₂ exchange across the blood-brain barrier.</a:t>
            </a:r>
            <a:endParaRPr lang="en-US" sz="1400"/>
          </a:p>
        </p:txBody>
      </p:sp>
      <p:sp>
        <p:nvSpPr>
          <p:cNvPr id="16" name="Shape 11"/>
          <p:cNvSpPr/>
          <p:nvPr/>
        </p:nvSpPr>
        <p:spPr>
          <a:xfrm>
            <a:off x="6720840" y="1508760"/>
            <a:ext cx="4983480" cy="4754880"/>
          </a:xfrm>
          <a:prstGeom prst="roundRect">
            <a:avLst>
              <a:gd name="adj" fmla="val 2308"/>
            </a:avLst>
          </a:prstGeom>
          <a:solidFill>
            <a:srgbClr val="E9EBF5"/>
          </a:solidFill>
          <a:ln/>
        </p:spPr>
        <p:txBody>
          <a:bodyPr/>
          <a:lstStyle/>
          <a:p>
            <a:endParaRPr lang="en-GB"/>
          </a:p>
        </p:txBody>
      </p:sp>
      <p:sp>
        <p:nvSpPr>
          <p:cNvPr id="17" name="Text 12"/>
          <p:cNvSpPr/>
          <p:nvPr/>
        </p:nvSpPr>
        <p:spPr>
          <a:xfrm>
            <a:off x="6995160" y="1673352"/>
            <a:ext cx="4434840" cy="365760"/>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Simplified Circulatory Pathway</a:t>
            </a:r>
            <a:endParaRPr lang="en-US" sz="1400"/>
          </a:p>
        </p:txBody>
      </p:sp>
      <p:sp>
        <p:nvSpPr>
          <p:cNvPr id="18" name="Shape 13"/>
          <p:cNvSpPr/>
          <p:nvPr/>
        </p:nvSpPr>
        <p:spPr>
          <a:xfrm>
            <a:off x="6995160" y="2167128"/>
            <a:ext cx="384048" cy="384048"/>
          </a:xfrm>
          <a:prstGeom prst="ellipse">
            <a:avLst/>
          </a:prstGeom>
          <a:solidFill>
            <a:srgbClr val="990011"/>
          </a:solidFill>
          <a:ln/>
        </p:spPr>
        <p:txBody>
          <a:bodyPr/>
          <a:lstStyle/>
          <a:p>
            <a:endParaRPr lang="en-GB"/>
          </a:p>
        </p:txBody>
      </p:sp>
      <p:sp>
        <p:nvSpPr>
          <p:cNvPr id="19" name="Text 14"/>
          <p:cNvSpPr/>
          <p:nvPr/>
        </p:nvSpPr>
        <p:spPr>
          <a:xfrm>
            <a:off x="6995160" y="2167128"/>
            <a:ext cx="384048" cy="384048"/>
          </a:xfrm>
          <a:prstGeom prst="rect">
            <a:avLst/>
          </a:prstGeom>
          <a:noFill/>
          <a:ln/>
        </p:spPr>
        <p:txBody>
          <a:bodyPr wrap="square" lIns="0" tIns="0" rIns="0" bIns="0" rtlCol="0" anchor="ctr"/>
          <a:lstStyle/>
          <a:p>
            <a:pPr marL="0" indent="0" algn="ctr">
              <a:buNone/>
            </a:pPr>
            <a:r>
              <a:rPr lang="en-US" sz="1400" b="1">
                <a:solidFill>
                  <a:srgbClr val="FFFFFF"/>
                </a:solidFill>
              </a:rPr>
              <a:t>1</a:t>
            </a:r>
            <a:endParaRPr lang="en-US" sz="1400"/>
          </a:p>
        </p:txBody>
      </p:sp>
      <p:sp>
        <p:nvSpPr>
          <p:cNvPr id="20" name="Text 15"/>
          <p:cNvSpPr/>
          <p:nvPr/>
        </p:nvSpPr>
        <p:spPr>
          <a:xfrm>
            <a:off x="7525512" y="2130552"/>
            <a:ext cx="3840480" cy="502920"/>
          </a:xfrm>
          <a:prstGeom prst="rect">
            <a:avLst/>
          </a:prstGeom>
          <a:noFill/>
          <a:ln/>
        </p:spPr>
        <p:txBody>
          <a:bodyPr wrap="square" lIns="0" tIns="0" rIns="0" bIns="0" rtlCol="0" anchor="ctr"/>
          <a:lstStyle/>
          <a:p>
            <a:pPr marL="0" indent="0">
              <a:lnSpc>
                <a:spcPct val="105000"/>
              </a:lnSpc>
              <a:buNone/>
            </a:pPr>
            <a:r>
              <a:rPr lang="en-US" sz="1400">
                <a:solidFill>
                  <a:srgbClr val="202028"/>
                </a:solidFill>
                <a:latin typeface="Arial" pitchFamily="34" charset="0"/>
                <a:ea typeface="Arial" pitchFamily="34" charset="-122"/>
                <a:cs typeface="Arial" pitchFamily="34" charset="-120"/>
              </a:rPr>
              <a:t>Left ventricle contracts (systole, ~120 mmHg)</a:t>
            </a:r>
            <a:endParaRPr lang="en-US" sz="1400"/>
          </a:p>
        </p:txBody>
      </p:sp>
      <p:sp>
        <p:nvSpPr>
          <p:cNvPr id="21" name="Shape 16"/>
          <p:cNvSpPr/>
          <p:nvPr/>
        </p:nvSpPr>
        <p:spPr>
          <a:xfrm>
            <a:off x="7187184" y="2551176"/>
            <a:ext cx="9144" cy="201168"/>
          </a:xfrm>
          <a:prstGeom prst="line">
            <a:avLst/>
          </a:prstGeom>
          <a:noFill/>
          <a:ln w="19050">
            <a:solidFill>
              <a:srgbClr val="990011"/>
            </a:solidFill>
            <a:prstDash val="dash"/>
          </a:ln>
        </p:spPr>
        <p:txBody>
          <a:bodyPr/>
          <a:lstStyle/>
          <a:p>
            <a:endParaRPr lang="en-GB"/>
          </a:p>
        </p:txBody>
      </p:sp>
      <p:sp>
        <p:nvSpPr>
          <p:cNvPr id="22" name="Shape 17"/>
          <p:cNvSpPr/>
          <p:nvPr/>
        </p:nvSpPr>
        <p:spPr>
          <a:xfrm>
            <a:off x="6995160" y="2816352"/>
            <a:ext cx="384048" cy="384048"/>
          </a:xfrm>
          <a:prstGeom prst="ellipse">
            <a:avLst/>
          </a:prstGeom>
          <a:solidFill>
            <a:srgbClr val="990011"/>
          </a:solidFill>
          <a:ln/>
        </p:spPr>
        <p:txBody>
          <a:bodyPr/>
          <a:lstStyle/>
          <a:p>
            <a:endParaRPr lang="en-GB"/>
          </a:p>
        </p:txBody>
      </p:sp>
      <p:sp>
        <p:nvSpPr>
          <p:cNvPr id="23" name="Text 18"/>
          <p:cNvSpPr/>
          <p:nvPr/>
        </p:nvSpPr>
        <p:spPr>
          <a:xfrm>
            <a:off x="6995160" y="2816352"/>
            <a:ext cx="384048" cy="384048"/>
          </a:xfrm>
          <a:prstGeom prst="rect">
            <a:avLst/>
          </a:prstGeom>
          <a:noFill/>
          <a:ln/>
        </p:spPr>
        <p:txBody>
          <a:bodyPr wrap="square" lIns="0" tIns="0" rIns="0" bIns="0" rtlCol="0" anchor="ctr"/>
          <a:lstStyle/>
          <a:p>
            <a:pPr marL="0" indent="0" algn="ctr">
              <a:buNone/>
            </a:pPr>
            <a:r>
              <a:rPr lang="en-US" sz="1400" b="1">
                <a:solidFill>
                  <a:srgbClr val="FFFFFF"/>
                </a:solidFill>
              </a:rPr>
              <a:t>2</a:t>
            </a:r>
            <a:endParaRPr lang="en-US" sz="1400"/>
          </a:p>
        </p:txBody>
      </p:sp>
      <p:sp>
        <p:nvSpPr>
          <p:cNvPr id="24" name="Text 19"/>
          <p:cNvSpPr/>
          <p:nvPr/>
        </p:nvSpPr>
        <p:spPr>
          <a:xfrm>
            <a:off x="7525512" y="2779776"/>
            <a:ext cx="3840480" cy="502920"/>
          </a:xfrm>
          <a:prstGeom prst="rect">
            <a:avLst/>
          </a:prstGeom>
          <a:noFill/>
          <a:ln/>
        </p:spPr>
        <p:txBody>
          <a:bodyPr wrap="square" lIns="0" tIns="0" rIns="0" bIns="0" rtlCol="0" anchor="ctr"/>
          <a:lstStyle/>
          <a:p>
            <a:pPr marL="0" indent="0">
              <a:lnSpc>
                <a:spcPct val="105000"/>
              </a:lnSpc>
              <a:buNone/>
            </a:pPr>
            <a:r>
              <a:rPr lang="en-US" sz="1400">
                <a:solidFill>
                  <a:srgbClr val="202028"/>
                </a:solidFill>
                <a:latin typeface="Arial" pitchFamily="34" charset="0"/>
                <a:ea typeface="Arial" pitchFamily="34" charset="-122"/>
                <a:cs typeface="Arial" pitchFamily="34" charset="-120"/>
              </a:rPr>
              <a:t>Blood ejected into the aorta</a:t>
            </a:r>
            <a:endParaRPr lang="en-US" sz="1400"/>
          </a:p>
        </p:txBody>
      </p:sp>
      <p:sp>
        <p:nvSpPr>
          <p:cNvPr id="25" name="Shape 20"/>
          <p:cNvSpPr/>
          <p:nvPr/>
        </p:nvSpPr>
        <p:spPr>
          <a:xfrm>
            <a:off x="7187184" y="3200400"/>
            <a:ext cx="9144" cy="201168"/>
          </a:xfrm>
          <a:prstGeom prst="line">
            <a:avLst/>
          </a:prstGeom>
          <a:noFill/>
          <a:ln w="19050">
            <a:solidFill>
              <a:srgbClr val="990011"/>
            </a:solidFill>
            <a:prstDash val="dash"/>
          </a:ln>
        </p:spPr>
        <p:txBody>
          <a:bodyPr/>
          <a:lstStyle/>
          <a:p>
            <a:endParaRPr lang="en-GB"/>
          </a:p>
        </p:txBody>
      </p:sp>
      <p:sp>
        <p:nvSpPr>
          <p:cNvPr id="26" name="Shape 21"/>
          <p:cNvSpPr/>
          <p:nvPr/>
        </p:nvSpPr>
        <p:spPr>
          <a:xfrm>
            <a:off x="6995160" y="3465576"/>
            <a:ext cx="384048" cy="384048"/>
          </a:xfrm>
          <a:prstGeom prst="ellipse">
            <a:avLst/>
          </a:prstGeom>
          <a:solidFill>
            <a:srgbClr val="990011"/>
          </a:solidFill>
          <a:ln/>
        </p:spPr>
        <p:txBody>
          <a:bodyPr/>
          <a:lstStyle/>
          <a:p>
            <a:endParaRPr lang="en-GB"/>
          </a:p>
        </p:txBody>
      </p:sp>
      <p:sp>
        <p:nvSpPr>
          <p:cNvPr id="27" name="Text 22"/>
          <p:cNvSpPr/>
          <p:nvPr/>
        </p:nvSpPr>
        <p:spPr>
          <a:xfrm>
            <a:off x="6995160" y="3465576"/>
            <a:ext cx="384048" cy="384048"/>
          </a:xfrm>
          <a:prstGeom prst="rect">
            <a:avLst/>
          </a:prstGeom>
          <a:noFill/>
          <a:ln/>
        </p:spPr>
        <p:txBody>
          <a:bodyPr wrap="square" lIns="0" tIns="0" rIns="0" bIns="0" rtlCol="0" anchor="ctr"/>
          <a:lstStyle/>
          <a:p>
            <a:pPr marL="0" indent="0" algn="ctr">
              <a:buNone/>
            </a:pPr>
            <a:r>
              <a:rPr lang="en-US" sz="1400" b="1">
                <a:solidFill>
                  <a:srgbClr val="FFFFFF"/>
                </a:solidFill>
              </a:rPr>
              <a:t>3</a:t>
            </a:r>
            <a:endParaRPr lang="en-US" sz="1400"/>
          </a:p>
        </p:txBody>
      </p:sp>
      <p:sp>
        <p:nvSpPr>
          <p:cNvPr id="28" name="Text 23"/>
          <p:cNvSpPr/>
          <p:nvPr/>
        </p:nvSpPr>
        <p:spPr>
          <a:xfrm>
            <a:off x="7525512" y="3429000"/>
            <a:ext cx="3840480" cy="502920"/>
          </a:xfrm>
          <a:prstGeom prst="rect">
            <a:avLst/>
          </a:prstGeom>
          <a:noFill/>
          <a:ln/>
        </p:spPr>
        <p:txBody>
          <a:bodyPr wrap="square" lIns="0" tIns="0" rIns="0" bIns="0" rtlCol="0" anchor="ctr"/>
          <a:lstStyle/>
          <a:p>
            <a:pPr marL="0" indent="0">
              <a:lnSpc>
                <a:spcPct val="105000"/>
              </a:lnSpc>
              <a:buNone/>
            </a:pPr>
            <a:r>
              <a:rPr lang="en-US" sz="1400">
                <a:solidFill>
                  <a:srgbClr val="202028"/>
                </a:solidFill>
                <a:latin typeface="Arial" pitchFamily="34" charset="0"/>
                <a:ea typeface="Arial" pitchFamily="34" charset="-122"/>
                <a:cs typeface="Arial" pitchFamily="34" charset="-120"/>
              </a:rPr>
              <a:t>Aorta → common carotid &amp; vertebral arteries</a:t>
            </a:r>
            <a:endParaRPr lang="en-US" sz="1400"/>
          </a:p>
        </p:txBody>
      </p:sp>
      <p:sp>
        <p:nvSpPr>
          <p:cNvPr id="29" name="Shape 24"/>
          <p:cNvSpPr/>
          <p:nvPr/>
        </p:nvSpPr>
        <p:spPr>
          <a:xfrm>
            <a:off x="7187184" y="3849624"/>
            <a:ext cx="9144" cy="201168"/>
          </a:xfrm>
          <a:prstGeom prst="line">
            <a:avLst/>
          </a:prstGeom>
          <a:noFill/>
          <a:ln w="19050">
            <a:solidFill>
              <a:srgbClr val="990011"/>
            </a:solidFill>
            <a:prstDash val="dash"/>
          </a:ln>
        </p:spPr>
        <p:txBody>
          <a:bodyPr/>
          <a:lstStyle/>
          <a:p>
            <a:endParaRPr lang="en-GB"/>
          </a:p>
        </p:txBody>
      </p:sp>
      <p:sp>
        <p:nvSpPr>
          <p:cNvPr id="30" name="Shape 25"/>
          <p:cNvSpPr/>
          <p:nvPr/>
        </p:nvSpPr>
        <p:spPr>
          <a:xfrm>
            <a:off x="6995160" y="4114800"/>
            <a:ext cx="384048" cy="384048"/>
          </a:xfrm>
          <a:prstGeom prst="ellipse">
            <a:avLst/>
          </a:prstGeom>
          <a:solidFill>
            <a:srgbClr val="990011"/>
          </a:solidFill>
          <a:ln/>
        </p:spPr>
        <p:txBody>
          <a:bodyPr/>
          <a:lstStyle/>
          <a:p>
            <a:endParaRPr lang="en-GB"/>
          </a:p>
        </p:txBody>
      </p:sp>
      <p:sp>
        <p:nvSpPr>
          <p:cNvPr id="31" name="Text 26"/>
          <p:cNvSpPr/>
          <p:nvPr/>
        </p:nvSpPr>
        <p:spPr>
          <a:xfrm>
            <a:off x="6995160" y="4114800"/>
            <a:ext cx="384048" cy="384048"/>
          </a:xfrm>
          <a:prstGeom prst="rect">
            <a:avLst/>
          </a:prstGeom>
          <a:noFill/>
          <a:ln/>
        </p:spPr>
        <p:txBody>
          <a:bodyPr wrap="square" lIns="0" tIns="0" rIns="0" bIns="0" rtlCol="0" anchor="ctr"/>
          <a:lstStyle/>
          <a:p>
            <a:pPr marL="0" indent="0" algn="ctr">
              <a:buNone/>
            </a:pPr>
            <a:r>
              <a:rPr lang="en-US" sz="1400" b="1">
                <a:solidFill>
                  <a:srgbClr val="FFFFFF"/>
                </a:solidFill>
              </a:rPr>
              <a:t>4</a:t>
            </a:r>
            <a:endParaRPr lang="en-US" sz="1400"/>
          </a:p>
        </p:txBody>
      </p:sp>
      <p:sp>
        <p:nvSpPr>
          <p:cNvPr id="32" name="Text 27"/>
          <p:cNvSpPr/>
          <p:nvPr/>
        </p:nvSpPr>
        <p:spPr>
          <a:xfrm>
            <a:off x="7525512" y="4078224"/>
            <a:ext cx="3840480" cy="502920"/>
          </a:xfrm>
          <a:prstGeom prst="rect">
            <a:avLst/>
          </a:prstGeom>
          <a:noFill/>
          <a:ln/>
        </p:spPr>
        <p:txBody>
          <a:bodyPr wrap="square" lIns="0" tIns="0" rIns="0" bIns="0" rtlCol="0" anchor="ctr"/>
          <a:lstStyle/>
          <a:p>
            <a:pPr marL="0" indent="0">
              <a:lnSpc>
                <a:spcPct val="105000"/>
              </a:lnSpc>
              <a:buNone/>
            </a:pPr>
            <a:r>
              <a:rPr lang="en-US" sz="1400">
                <a:solidFill>
                  <a:srgbClr val="202028"/>
                </a:solidFill>
                <a:latin typeface="Arial" pitchFamily="34" charset="0"/>
                <a:ea typeface="Arial" pitchFamily="34" charset="-122"/>
                <a:cs typeface="Arial" pitchFamily="34" charset="-120"/>
              </a:rPr>
              <a:t>Internal carotid + vertebrobasilar systems form the Circle of Willis</a:t>
            </a:r>
            <a:endParaRPr lang="en-US" sz="1400"/>
          </a:p>
        </p:txBody>
      </p:sp>
      <p:sp>
        <p:nvSpPr>
          <p:cNvPr id="33" name="Shape 28"/>
          <p:cNvSpPr/>
          <p:nvPr/>
        </p:nvSpPr>
        <p:spPr>
          <a:xfrm>
            <a:off x="7187184" y="4498848"/>
            <a:ext cx="9144" cy="201168"/>
          </a:xfrm>
          <a:prstGeom prst="line">
            <a:avLst/>
          </a:prstGeom>
          <a:noFill/>
          <a:ln w="19050">
            <a:solidFill>
              <a:srgbClr val="990011"/>
            </a:solidFill>
            <a:prstDash val="dash"/>
          </a:ln>
        </p:spPr>
        <p:txBody>
          <a:bodyPr/>
          <a:lstStyle/>
          <a:p>
            <a:endParaRPr lang="en-GB"/>
          </a:p>
        </p:txBody>
      </p:sp>
      <p:sp>
        <p:nvSpPr>
          <p:cNvPr id="34" name="Shape 29"/>
          <p:cNvSpPr/>
          <p:nvPr/>
        </p:nvSpPr>
        <p:spPr>
          <a:xfrm>
            <a:off x="6995160" y="4764024"/>
            <a:ext cx="384048" cy="384048"/>
          </a:xfrm>
          <a:prstGeom prst="ellipse">
            <a:avLst/>
          </a:prstGeom>
          <a:solidFill>
            <a:srgbClr val="990011"/>
          </a:solidFill>
          <a:ln/>
        </p:spPr>
        <p:txBody>
          <a:bodyPr/>
          <a:lstStyle/>
          <a:p>
            <a:endParaRPr lang="en-GB"/>
          </a:p>
        </p:txBody>
      </p:sp>
      <p:sp>
        <p:nvSpPr>
          <p:cNvPr id="35" name="Text 30"/>
          <p:cNvSpPr/>
          <p:nvPr/>
        </p:nvSpPr>
        <p:spPr>
          <a:xfrm>
            <a:off x="6995160" y="4764024"/>
            <a:ext cx="384048" cy="384048"/>
          </a:xfrm>
          <a:prstGeom prst="rect">
            <a:avLst/>
          </a:prstGeom>
          <a:noFill/>
          <a:ln/>
        </p:spPr>
        <p:txBody>
          <a:bodyPr wrap="square" lIns="0" tIns="0" rIns="0" bIns="0" rtlCol="0" anchor="ctr"/>
          <a:lstStyle/>
          <a:p>
            <a:pPr marL="0" indent="0" algn="ctr">
              <a:buNone/>
            </a:pPr>
            <a:r>
              <a:rPr lang="en-US" sz="1400" b="1">
                <a:solidFill>
                  <a:srgbClr val="FFFFFF"/>
                </a:solidFill>
              </a:rPr>
              <a:t>5</a:t>
            </a:r>
            <a:endParaRPr lang="en-US" sz="1400"/>
          </a:p>
        </p:txBody>
      </p:sp>
      <p:sp>
        <p:nvSpPr>
          <p:cNvPr id="36" name="Text 31"/>
          <p:cNvSpPr/>
          <p:nvPr/>
        </p:nvSpPr>
        <p:spPr>
          <a:xfrm>
            <a:off x="7525512" y="4727448"/>
            <a:ext cx="3840480" cy="502920"/>
          </a:xfrm>
          <a:prstGeom prst="rect">
            <a:avLst/>
          </a:prstGeom>
          <a:noFill/>
          <a:ln/>
        </p:spPr>
        <p:txBody>
          <a:bodyPr wrap="square" lIns="0" tIns="0" rIns="0" bIns="0" rtlCol="0" anchor="ctr"/>
          <a:lstStyle/>
          <a:p>
            <a:pPr marL="0" indent="0">
              <a:lnSpc>
                <a:spcPct val="105000"/>
              </a:lnSpc>
              <a:buNone/>
            </a:pPr>
            <a:r>
              <a:rPr lang="en-US" sz="1400">
                <a:solidFill>
                  <a:srgbClr val="202028"/>
                </a:solidFill>
                <a:latin typeface="Arial" pitchFamily="34" charset="0"/>
                <a:ea typeface="Arial" pitchFamily="34" charset="-122"/>
                <a:cs typeface="Arial" pitchFamily="34" charset="-120"/>
              </a:rPr>
              <a:t>Anterior / middle / posterior cerebral arteries perfuse brain tissue</a:t>
            </a:r>
            <a:endParaRPr lang="en-US" sz="1400"/>
          </a:p>
        </p:txBody>
      </p:sp>
      <p:sp>
        <p:nvSpPr>
          <p:cNvPr id="37" name="Shape 32"/>
          <p:cNvSpPr/>
          <p:nvPr/>
        </p:nvSpPr>
        <p:spPr>
          <a:xfrm>
            <a:off x="7187184" y="5148072"/>
            <a:ext cx="9144" cy="201168"/>
          </a:xfrm>
          <a:prstGeom prst="line">
            <a:avLst/>
          </a:prstGeom>
          <a:noFill/>
          <a:ln w="19050">
            <a:solidFill>
              <a:srgbClr val="990011"/>
            </a:solidFill>
            <a:prstDash val="dash"/>
          </a:ln>
        </p:spPr>
        <p:txBody>
          <a:bodyPr/>
          <a:lstStyle/>
          <a:p>
            <a:endParaRPr lang="en-GB"/>
          </a:p>
        </p:txBody>
      </p:sp>
      <p:sp>
        <p:nvSpPr>
          <p:cNvPr id="38" name="Shape 33"/>
          <p:cNvSpPr/>
          <p:nvPr/>
        </p:nvSpPr>
        <p:spPr>
          <a:xfrm>
            <a:off x="6995160" y="5413248"/>
            <a:ext cx="384048" cy="384048"/>
          </a:xfrm>
          <a:prstGeom prst="ellipse">
            <a:avLst/>
          </a:prstGeom>
          <a:solidFill>
            <a:srgbClr val="990011"/>
          </a:solidFill>
          <a:ln/>
        </p:spPr>
        <p:txBody>
          <a:bodyPr/>
          <a:lstStyle/>
          <a:p>
            <a:endParaRPr lang="en-GB"/>
          </a:p>
        </p:txBody>
      </p:sp>
      <p:sp>
        <p:nvSpPr>
          <p:cNvPr id="39" name="Text 34"/>
          <p:cNvSpPr/>
          <p:nvPr/>
        </p:nvSpPr>
        <p:spPr>
          <a:xfrm>
            <a:off x="6995160" y="5413248"/>
            <a:ext cx="384048" cy="384048"/>
          </a:xfrm>
          <a:prstGeom prst="rect">
            <a:avLst/>
          </a:prstGeom>
          <a:noFill/>
          <a:ln/>
        </p:spPr>
        <p:txBody>
          <a:bodyPr wrap="square" lIns="0" tIns="0" rIns="0" bIns="0" rtlCol="0" anchor="ctr"/>
          <a:lstStyle/>
          <a:p>
            <a:pPr marL="0" indent="0" algn="ctr">
              <a:buNone/>
            </a:pPr>
            <a:r>
              <a:rPr lang="en-US" sz="1400" b="1">
                <a:solidFill>
                  <a:srgbClr val="FFFFFF"/>
                </a:solidFill>
              </a:rPr>
              <a:t>6</a:t>
            </a:r>
            <a:endParaRPr lang="en-US" sz="1400"/>
          </a:p>
        </p:txBody>
      </p:sp>
      <p:sp>
        <p:nvSpPr>
          <p:cNvPr id="40" name="Text 35"/>
          <p:cNvSpPr/>
          <p:nvPr/>
        </p:nvSpPr>
        <p:spPr>
          <a:xfrm>
            <a:off x="7525512" y="5376672"/>
            <a:ext cx="3840480" cy="502920"/>
          </a:xfrm>
          <a:prstGeom prst="rect">
            <a:avLst/>
          </a:prstGeom>
          <a:noFill/>
          <a:ln/>
        </p:spPr>
        <p:txBody>
          <a:bodyPr wrap="square" lIns="0" tIns="0" rIns="0" bIns="0" rtlCol="0" anchor="ctr"/>
          <a:lstStyle/>
          <a:p>
            <a:pPr marL="0" indent="0">
              <a:lnSpc>
                <a:spcPct val="105000"/>
              </a:lnSpc>
              <a:buNone/>
            </a:pPr>
            <a:r>
              <a:rPr lang="en-US" sz="1400">
                <a:solidFill>
                  <a:srgbClr val="202028"/>
                </a:solidFill>
                <a:latin typeface="Arial" pitchFamily="34" charset="0"/>
                <a:ea typeface="Arial" pitchFamily="34" charset="-122"/>
                <a:cs typeface="Arial" pitchFamily="34" charset="-120"/>
              </a:rPr>
              <a:t>Deoxygenated blood: jugular veins → right heart → lungs</a:t>
            </a:r>
            <a:endParaRPr lang="en-US" sz="1400"/>
          </a:p>
        </p:txBody>
      </p:sp>
      <p:sp>
        <p:nvSpPr>
          <p:cNvPr id="41" name="Text 36"/>
          <p:cNvSpPr/>
          <p:nvPr/>
        </p:nvSpPr>
        <p:spPr>
          <a:xfrm>
            <a:off x="502920" y="6291072"/>
            <a:ext cx="11201400" cy="274320"/>
          </a:xfrm>
          <a:prstGeom prst="rect">
            <a:avLst/>
          </a:prstGeom>
          <a:noFill/>
          <a:ln/>
        </p:spPr>
        <p:txBody>
          <a:bodyPr wrap="square" lIns="0" tIns="0" rIns="0" bIns="0" rtlCol="0" anchor="ctr"/>
          <a:lstStyle/>
          <a:p>
            <a:pPr marL="0" indent="0">
              <a:buNone/>
            </a:pPr>
            <a:endParaRPr lang="en-US" sz="1200"/>
          </a:p>
        </p:txBody>
      </p:sp>
      <p:sp>
        <p:nvSpPr>
          <p:cNvPr id="42" name="Text 37"/>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4</a:t>
            </a:r>
            <a:endParaRPr lang="en-US" sz="1400"/>
          </a:p>
        </p:txBody>
      </p:sp>
      <p:sp>
        <p:nvSpPr>
          <p:cNvPr id="43" name="Text 38"/>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13" name="Recorded Sound">
            <a:hlinkClick r:id="" action="ppaction://media"/>
            <a:extLst>
              <a:ext uri="{FF2B5EF4-FFF2-40B4-BE49-F238E27FC236}">
                <a16:creationId xmlns:a16="http://schemas.microsoft.com/office/drawing/2014/main" id="{A8FCEF94-8A47-4EB6-CCB3-45BDA1CC718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1525"/>
    </mc:Choice>
    <mc:Fallback xmlns="">
      <p:transition spd="slow" advTm="715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525"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ANATOMY &amp; PHYSIOLOGY (2 OF 2)</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a:solidFill>
                  <a:srgbClr val="202028"/>
                </a:solidFill>
                <a:latin typeface="Arial" pitchFamily="34" charset="0"/>
                <a:ea typeface="Arial" pitchFamily="34" charset="-122"/>
                <a:cs typeface="Arial" pitchFamily="34" charset="-120"/>
              </a:rPr>
              <a:t>Cerebral Circulation: The Circle of Willis</a:t>
            </a:r>
            <a:endParaRPr lang="en-US" sz="3200"/>
          </a:p>
        </p:txBody>
      </p:sp>
      <p:sp>
        <p:nvSpPr>
          <p:cNvPr id="4" name="Shape 2"/>
          <p:cNvSpPr/>
          <p:nvPr/>
        </p:nvSpPr>
        <p:spPr>
          <a:xfrm>
            <a:off x="1143000" y="2240280"/>
            <a:ext cx="3108960" cy="3108960"/>
          </a:xfrm>
          <a:prstGeom prst="ellipse">
            <a:avLst/>
          </a:prstGeom>
          <a:solidFill>
            <a:srgbClr val="E9EBF5"/>
          </a:solidFill>
          <a:ln w="25400">
            <a:solidFill>
              <a:srgbClr val="2F3C7E"/>
            </a:solidFill>
            <a:prstDash val="solid"/>
          </a:ln>
        </p:spPr>
        <p:txBody>
          <a:bodyPr/>
          <a:lstStyle/>
          <a:p>
            <a:endParaRPr lang="en-GB"/>
          </a:p>
        </p:txBody>
      </p:sp>
      <p:sp>
        <p:nvSpPr>
          <p:cNvPr id="5" name="Shape 3"/>
          <p:cNvSpPr/>
          <p:nvPr/>
        </p:nvSpPr>
        <p:spPr>
          <a:xfrm>
            <a:off x="1154451" y="3223334"/>
            <a:ext cx="164592" cy="164592"/>
          </a:xfrm>
          <a:prstGeom prst="ellipse">
            <a:avLst/>
          </a:prstGeom>
          <a:solidFill>
            <a:srgbClr val="990011"/>
          </a:solidFill>
          <a:ln/>
        </p:spPr>
        <p:txBody>
          <a:bodyPr/>
          <a:lstStyle/>
          <a:p>
            <a:endParaRPr lang="en-GB"/>
          </a:p>
        </p:txBody>
      </p:sp>
      <p:sp>
        <p:nvSpPr>
          <p:cNvPr id="6" name="Shape 4"/>
          <p:cNvSpPr/>
          <p:nvPr/>
        </p:nvSpPr>
        <p:spPr>
          <a:xfrm>
            <a:off x="1615984" y="2616927"/>
            <a:ext cx="164592" cy="164592"/>
          </a:xfrm>
          <a:prstGeom prst="ellipse">
            <a:avLst/>
          </a:prstGeom>
          <a:solidFill>
            <a:srgbClr val="990011"/>
          </a:solidFill>
          <a:ln/>
        </p:spPr>
        <p:txBody>
          <a:bodyPr/>
          <a:lstStyle/>
          <a:p>
            <a:endParaRPr lang="en-GB"/>
          </a:p>
        </p:txBody>
      </p:sp>
      <p:sp>
        <p:nvSpPr>
          <p:cNvPr id="7" name="Shape 5"/>
          <p:cNvSpPr/>
          <p:nvPr/>
        </p:nvSpPr>
        <p:spPr>
          <a:xfrm>
            <a:off x="3961403" y="2997403"/>
            <a:ext cx="164592" cy="164592"/>
          </a:xfrm>
          <a:prstGeom prst="ellipse">
            <a:avLst/>
          </a:prstGeom>
          <a:solidFill>
            <a:srgbClr val="990011"/>
          </a:solidFill>
          <a:ln/>
        </p:spPr>
        <p:txBody>
          <a:bodyPr/>
          <a:lstStyle/>
          <a:p>
            <a:endParaRPr lang="en-GB"/>
          </a:p>
        </p:txBody>
      </p:sp>
      <p:sp>
        <p:nvSpPr>
          <p:cNvPr id="8" name="Shape 6"/>
          <p:cNvSpPr/>
          <p:nvPr/>
        </p:nvSpPr>
        <p:spPr>
          <a:xfrm>
            <a:off x="4075917" y="4201594"/>
            <a:ext cx="164592" cy="164592"/>
          </a:xfrm>
          <a:prstGeom prst="ellipse">
            <a:avLst/>
          </a:prstGeom>
          <a:solidFill>
            <a:srgbClr val="990011"/>
          </a:solidFill>
          <a:ln/>
        </p:spPr>
        <p:txBody>
          <a:bodyPr/>
          <a:lstStyle/>
          <a:p>
            <a:endParaRPr lang="en-GB"/>
          </a:p>
        </p:txBody>
      </p:sp>
      <p:sp>
        <p:nvSpPr>
          <p:cNvPr id="9" name="Shape 7"/>
          <p:cNvSpPr/>
          <p:nvPr/>
        </p:nvSpPr>
        <p:spPr>
          <a:xfrm>
            <a:off x="3392424" y="4950986"/>
            <a:ext cx="164592" cy="164592"/>
          </a:xfrm>
          <a:prstGeom prst="ellipse">
            <a:avLst/>
          </a:prstGeom>
          <a:solidFill>
            <a:srgbClr val="990011"/>
          </a:solidFill>
          <a:ln/>
        </p:spPr>
        <p:txBody>
          <a:bodyPr/>
          <a:lstStyle/>
          <a:p>
            <a:endParaRPr lang="en-GB"/>
          </a:p>
        </p:txBody>
      </p:sp>
      <p:sp>
        <p:nvSpPr>
          <p:cNvPr id="10" name="Shape 8"/>
          <p:cNvSpPr/>
          <p:nvPr/>
        </p:nvSpPr>
        <p:spPr>
          <a:xfrm>
            <a:off x="2615184" y="5142586"/>
            <a:ext cx="164592" cy="164592"/>
          </a:xfrm>
          <a:prstGeom prst="ellipse">
            <a:avLst/>
          </a:prstGeom>
          <a:solidFill>
            <a:srgbClr val="990011"/>
          </a:solidFill>
          <a:ln/>
        </p:spPr>
        <p:txBody>
          <a:bodyPr/>
          <a:lstStyle/>
          <a:p>
            <a:endParaRPr lang="en-GB"/>
          </a:p>
        </p:txBody>
      </p:sp>
      <p:sp>
        <p:nvSpPr>
          <p:cNvPr id="11" name="Shape 9"/>
          <p:cNvSpPr/>
          <p:nvPr/>
        </p:nvSpPr>
        <p:spPr>
          <a:xfrm>
            <a:off x="1154451" y="4201594"/>
            <a:ext cx="164592" cy="164592"/>
          </a:xfrm>
          <a:prstGeom prst="ellipse">
            <a:avLst/>
          </a:prstGeom>
          <a:solidFill>
            <a:srgbClr val="990011"/>
          </a:solidFill>
          <a:ln/>
        </p:spPr>
        <p:txBody>
          <a:bodyPr/>
          <a:lstStyle/>
          <a:p>
            <a:endParaRPr lang="en-GB"/>
          </a:p>
        </p:txBody>
      </p:sp>
      <p:sp>
        <p:nvSpPr>
          <p:cNvPr id="12" name="Text 10"/>
          <p:cNvSpPr/>
          <p:nvPr/>
        </p:nvSpPr>
        <p:spPr>
          <a:xfrm>
            <a:off x="1143000" y="3520440"/>
            <a:ext cx="3108960" cy="457200"/>
          </a:xfrm>
          <a:prstGeom prst="rect">
            <a:avLst/>
          </a:prstGeom>
          <a:noFill/>
          <a:ln/>
        </p:spPr>
        <p:txBody>
          <a:bodyPr wrap="square" lIns="0" tIns="0" rIns="0" bIns="0" rtlCol="0" anchor="ctr"/>
          <a:lstStyle/>
          <a:p>
            <a:pPr marL="0" indent="0" algn="ctr">
              <a:buNone/>
            </a:pPr>
            <a:r>
              <a:rPr lang="en-US" sz="1400" b="1">
                <a:solidFill>
                  <a:srgbClr val="2F3C7E"/>
                </a:solidFill>
                <a:latin typeface="Arial" pitchFamily="34" charset="0"/>
                <a:ea typeface="Arial" pitchFamily="34" charset="-122"/>
                <a:cs typeface="Arial" pitchFamily="34" charset="-120"/>
              </a:rPr>
              <a:t>Circle of Willis</a:t>
            </a:r>
            <a:endParaRPr lang="en-US" sz="1400"/>
          </a:p>
        </p:txBody>
      </p:sp>
      <p:sp>
        <p:nvSpPr>
          <p:cNvPr id="13" name="Text 11"/>
          <p:cNvSpPr/>
          <p:nvPr/>
        </p:nvSpPr>
        <p:spPr>
          <a:xfrm>
            <a:off x="1143000" y="3904488"/>
            <a:ext cx="3108960" cy="457200"/>
          </a:xfrm>
          <a:prstGeom prst="rect">
            <a:avLst/>
          </a:prstGeom>
          <a:noFill/>
          <a:ln/>
        </p:spPr>
        <p:txBody>
          <a:bodyPr wrap="square" lIns="0" tIns="0" rIns="0" bIns="0" rtlCol="0" anchor="ctr"/>
          <a:lstStyle/>
          <a:p>
            <a:pPr marL="0" indent="0" algn="ctr">
              <a:buNone/>
            </a:pPr>
            <a:r>
              <a:rPr lang="en-US" sz="1200" i="1">
                <a:solidFill>
                  <a:srgbClr val="55555F"/>
                </a:solidFill>
                <a:latin typeface="Arial" pitchFamily="34" charset="0"/>
                <a:ea typeface="Arial" pitchFamily="34" charset="-122"/>
                <a:cs typeface="Arial" pitchFamily="34" charset="-120"/>
              </a:rPr>
              <a:t>(anastomotic ring, base of brain)</a:t>
            </a:r>
            <a:endParaRPr lang="en-US" sz="1200"/>
          </a:p>
        </p:txBody>
      </p:sp>
      <p:sp>
        <p:nvSpPr>
          <p:cNvPr id="14" name="Text 12"/>
          <p:cNvSpPr/>
          <p:nvPr/>
        </p:nvSpPr>
        <p:spPr>
          <a:xfrm>
            <a:off x="502920" y="5532120"/>
            <a:ext cx="4572000" cy="868680"/>
          </a:xfrm>
          <a:prstGeom prst="rect">
            <a:avLst/>
          </a:prstGeom>
          <a:noFill/>
          <a:ln/>
        </p:spPr>
        <p:txBody>
          <a:bodyPr wrap="square" lIns="0" tIns="0" rIns="0" bIns="0" rtlCol="0" anchor="ctr"/>
          <a:lstStyle/>
          <a:p>
            <a:pPr marL="0" indent="0">
              <a:lnSpc>
                <a:spcPct val="110000"/>
              </a:lnSpc>
              <a:buNone/>
            </a:pPr>
            <a:r>
              <a:rPr lang="en-US" sz="1200" i="1">
                <a:solidFill>
                  <a:srgbClr val="55555F"/>
                </a:solidFill>
                <a:latin typeface="Arial" pitchFamily="34" charset="0"/>
                <a:ea typeface="Arial" pitchFamily="34" charset="-122"/>
                <a:cs typeface="Arial" pitchFamily="34" charset="-120"/>
              </a:rPr>
              <a:t>ICA = internal carotid; ACA = anterior cerebral; MCA = middle cerebral; PCA = posterior cerebral; ACoA/PCoA = anterior/posterior communicating arteries.</a:t>
            </a:r>
            <a:endParaRPr lang="en-US" sz="1200"/>
          </a:p>
        </p:txBody>
      </p:sp>
      <p:sp>
        <p:nvSpPr>
          <p:cNvPr id="15" name="Text 13"/>
          <p:cNvSpPr/>
          <p:nvPr/>
        </p:nvSpPr>
        <p:spPr>
          <a:xfrm>
            <a:off x="5349240" y="1241904"/>
            <a:ext cx="6309360" cy="384048"/>
          </a:xfrm>
          <a:prstGeom prst="rect">
            <a:avLst/>
          </a:prstGeom>
          <a:noFill/>
          <a:ln/>
        </p:spPr>
        <p:txBody>
          <a:bodyPr wrap="square" lIns="0" tIns="0" rIns="0" bIns="0" rtlCol="0" anchor="ctr"/>
          <a:lstStyle/>
          <a:p>
            <a:pPr marL="0" indent="0">
              <a:buNone/>
            </a:pPr>
            <a:r>
              <a:rPr lang="en-US" sz="1700" b="1">
                <a:solidFill>
                  <a:srgbClr val="2F3C7E"/>
                </a:solidFill>
                <a:latin typeface="Arial" pitchFamily="34" charset="0"/>
                <a:ea typeface="Arial" pitchFamily="34" charset="-122"/>
                <a:cs typeface="Arial" pitchFamily="34" charset="-120"/>
              </a:rPr>
              <a:t>Function &amp; Clinical Significance</a:t>
            </a:r>
            <a:endParaRPr lang="en-US" sz="1700"/>
          </a:p>
        </p:txBody>
      </p:sp>
      <p:sp>
        <p:nvSpPr>
          <p:cNvPr id="16" name="Text 14"/>
          <p:cNvSpPr/>
          <p:nvPr/>
        </p:nvSpPr>
        <p:spPr>
          <a:xfrm>
            <a:off x="5349240" y="1993392"/>
            <a:ext cx="6309360" cy="4297680"/>
          </a:xfrm>
          <a:prstGeom prst="rect">
            <a:avLst/>
          </a:prstGeom>
          <a:noFill/>
          <a:ln/>
        </p:spPr>
        <p:txBody>
          <a:bodyPr wrap="square" lIns="0" tIns="0" rIns="0" bIns="0" rtlCol="0" anchor="ctr"/>
          <a:lstStyle/>
          <a:p>
            <a:pPr marL="342900" indent="-342900">
              <a:lnSpc>
                <a:spcPct val="128000"/>
              </a:lnSpc>
              <a:spcAft>
                <a:spcPts val="1100"/>
              </a:spcAft>
              <a:buSzPct val="100000"/>
              <a:buChar char="●"/>
            </a:pPr>
            <a:r>
              <a:rPr lang="en-US" sz="1500">
                <a:solidFill>
                  <a:srgbClr val="202028"/>
                </a:solidFill>
                <a:latin typeface="Arial" pitchFamily="34" charset="0"/>
                <a:ea typeface="Arial" pitchFamily="34" charset="-122"/>
                <a:cs typeface="Arial" pitchFamily="34" charset="-120"/>
              </a:rPr>
              <a:t>Formed where the internal carotid and vertebrobasilar systems join via communicating arteries at the base of the brain.</a:t>
            </a:r>
            <a:endParaRPr lang="en-US" sz="1500"/>
          </a:p>
          <a:p>
            <a:pPr marL="342900" indent="-342900">
              <a:lnSpc>
                <a:spcPct val="128000"/>
              </a:lnSpc>
              <a:spcAft>
                <a:spcPts val="1100"/>
              </a:spcAft>
              <a:buSzPct val="100000"/>
              <a:buChar char="●"/>
            </a:pPr>
            <a:r>
              <a:rPr lang="en-US" sz="1500">
                <a:solidFill>
                  <a:srgbClr val="202028"/>
                </a:solidFill>
                <a:latin typeface="Arial" pitchFamily="34" charset="0"/>
                <a:ea typeface="Arial" pitchFamily="34" charset="-122"/>
                <a:cs typeface="Arial" pitchFamily="34" charset="-120"/>
              </a:rPr>
              <a:t>Provides collateral circulation: if one feeding artery is occluded, blood can be re-routed through the ring to partially maintain perfusion (Feske, 2021).</a:t>
            </a:r>
            <a:endParaRPr lang="en-US" sz="1500"/>
          </a:p>
          <a:p>
            <a:pPr marL="342900" indent="-342900">
              <a:lnSpc>
                <a:spcPct val="128000"/>
              </a:lnSpc>
              <a:spcAft>
                <a:spcPts val="1100"/>
              </a:spcAft>
              <a:buSzPct val="100000"/>
              <a:buChar char="●"/>
            </a:pPr>
            <a:r>
              <a:rPr lang="en-US" sz="1500">
                <a:solidFill>
                  <a:srgbClr val="202028"/>
                </a:solidFill>
                <a:latin typeface="Arial" pitchFamily="34" charset="0"/>
                <a:ea typeface="Arial" pitchFamily="34" charset="-122"/>
                <a:cs typeface="Arial" pitchFamily="34" charset="-120"/>
              </a:rPr>
              <a:t>Branches – anterior, middle and posterior cerebral arteries – supply distinct territories governing motor, sensory, speech and visual function.</a:t>
            </a:r>
            <a:endParaRPr lang="en-US" sz="1500"/>
          </a:p>
          <a:p>
            <a:pPr marL="342900" indent="-342900">
              <a:lnSpc>
                <a:spcPct val="128000"/>
              </a:lnSpc>
              <a:spcAft>
                <a:spcPts val="1100"/>
              </a:spcAft>
              <a:buSzPct val="100000"/>
              <a:buChar char="●"/>
            </a:pPr>
            <a:r>
              <a:rPr lang="en-US" sz="1500">
                <a:solidFill>
                  <a:srgbClr val="202028"/>
                </a:solidFill>
                <a:latin typeface="Arial" pitchFamily="34" charset="0"/>
                <a:ea typeface="Arial" pitchFamily="34" charset="-122"/>
                <a:cs typeface="Arial" pitchFamily="34" charset="-120"/>
              </a:rPr>
              <a:t>The middle cerebral artery (MCA) is most commonly occluded in ischaemic stroke; it supplies the area responsible for face, arm and speech function (Majumder, 2024).</a:t>
            </a:r>
            <a:endParaRPr lang="en-US" sz="1500"/>
          </a:p>
          <a:p>
            <a:pPr marL="342900" indent="-342900">
              <a:lnSpc>
                <a:spcPct val="128000"/>
              </a:lnSpc>
              <a:spcAft>
                <a:spcPts val="1100"/>
              </a:spcAft>
              <a:buSzPct val="100000"/>
              <a:buChar char="●"/>
            </a:pPr>
            <a:r>
              <a:rPr lang="en-US" sz="1500">
                <a:solidFill>
                  <a:srgbClr val="202028"/>
                </a:solidFill>
                <a:latin typeface="Arial" pitchFamily="34" charset="0"/>
                <a:ea typeface="Arial" pitchFamily="34" charset="-122"/>
                <a:cs typeface="Arial" pitchFamily="34" charset="-120"/>
              </a:rPr>
              <a:t>Critically, the ring is anatomically complete in only around half of the population – incomplete variants reduce collateral capacity and are associated with larger infarcts and poorer outcomes (Tortora and Derrickson, 2021; Feske, 2021).</a:t>
            </a:r>
            <a:endParaRPr lang="en-US" sz="1500"/>
          </a:p>
        </p:txBody>
      </p:sp>
      <p:sp>
        <p:nvSpPr>
          <p:cNvPr id="17" name="Text 15"/>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5</a:t>
            </a:r>
            <a:endParaRPr lang="en-US" sz="1400"/>
          </a:p>
        </p:txBody>
      </p:sp>
      <p:sp>
        <p:nvSpPr>
          <p:cNvPr id="18" name="Text 16"/>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24" name="Recorded Sound">
            <a:hlinkClick r:id="" action="ppaction://media"/>
            <a:extLst>
              <a:ext uri="{FF2B5EF4-FFF2-40B4-BE49-F238E27FC236}">
                <a16:creationId xmlns:a16="http://schemas.microsoft.com/office/drawing/2014/main" id="{130209BD-85AD-ACB9-9DAA-84BE298DA5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3678"/>
    </mc:Choice>
    <mc:Fallback xmlns="">
      <p:transition spd="slow" advTm="63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065"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1B2350"/>
        </a:solidFill>
        <a:effectLst/>
      </p:bgPr>
    </p:bg>
    <p:spTree>
      <p:nvGrpSpPr>
        <p:cNvPr id="1" name=""/>
        <p:cNvGrpSpPr/>
        <p:nvPr/>
      </p:nvGrpSpPr>
      <p:grpSpPr>
        <a:xfrm>
          <a:off x="0" y="0"/>
          <a:ext cx="0" cy="0"/>
          <a:chOff x="0" y="0"/>
          <a:chExt cx="0" cy="0"/>
        </a:xfrm>
      </p:grpSpPr>
      <p:sp>
        <p:nvSpPr>
          <p:cNvPr id="3" name="Text 1"/>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FFC2C9"/>
                </a:solidFill>
                <a:latin typeface="Arial" pitchFamily="34" charset="0"/>
                <a:ea typeface="Arial" pitchFamily="34" charset="-122"/>
                <a:cs typeface="Arial" pitchFamily="34" charset="-120"/>
              </a:rPr>
              <a:t>THE CONDITION</a:t>
            </a:r>
            <a:endParaRPr lang="en-US" sz="1400"/>
          </a:p>
        </p:txBody>
      </p:sp>
      <p:sp>
        <p:nvSpPr>
          <p:cNvPr id="4" name="Text 2"/>
          <p:cNvSpPr/>
          <p:nvPr/>
        </p:nvSpPr>
        <p:spPr>
          <a:xfrm>
            <a:off x="502920" y="530352"/>
            <a:ext cx="11155680" cy="658368"/>
          </a:xfrm>
          <a:prstGeom prst="rect">
            <a:avLst/>
          </a:prstGeom>
          <a:noFill/>
          <a:ln/>
        </p:spPr>
        <p:txBody>
          <a:bodyPr wrap="square" lIns="0" tIns="0" rIns="0" bIns="0" rtlCol="0" anchor="ctr"/>
          <a:lstStyle/>
          <a:p>
            <a:pPr marL="0" indent="0">
              <a:buNone/>
            </a:pPr>
            <a:r>
              <a:rPr lang="en-US" sz="3200" b="1">
                <a:solidFill>
                  <a:srgbClr val="FFFFFF"/>
                </a:solidFill>
                <a:latin typeface="Arial" pitchFamily="34" charset="0"/>
                <a:ea typeface="Arial" pitchFamily="34" charset="-122"/>
                <a:cs typeface="Arial" pitchFamily="34" charset="-120"/>
              </a:rPr>
              <a:t>What is an Ischaemic Stroke?</a:t>
            </a:r>
            <a:endParaRPr lang="en-US" sz="3200"/>
          </a:p>
        </p:txBody>
      </p:sp>
      <p:sp>
        <p:nvSpPr>
          <p:cNvPr id="5" name="Text 3"/>
          <p:cNvSpPr/>
          <p:nvPr/>
        </p:nvSpPr>
        <p:spPr>
          <a:xfrm>
            <a:off x="502920" y="1554480"/>
            <a:ext cx="6492240" cy="1417320"/>
          </a:xfrm>
          <a:prstGeom prst="rect">
            <a:avLst/>
          </a:prstGeom>
          <a:noFill/>
          <a:ln/>
        </p:spPr>
        <p:txBody>
          <a:bodyPr wrap="square" lIns="0" tIns="0" rIns="0" bIns="0" rtlCol="0" anchor="ctr"/>
          <a:lstStyle/>
          <a:p>
            <a:pPr marL="0" indent="0">
              <a:lnSpc>
                <a:spcPct val="130000"/>
              </a:lnSpc>
              <a:buNone/>
            </a:pPr>
            <a:r>
              <a:rPr lang="en-US" sz="1450">
                <a:solidFill>
                  <a:srgbClr val="FCF6F5"/>
                </a:solidFill>
                <a:latin typeface="Arial" pitchFamily="34" charset="0"/>
                <a:ea typeface="Arial" pitchFamily="34" charset="-122"/>
                <a:cs typeface="Arial" pitchFamily="34" charset="-120"/>
              </a:rPr>
              <a:t>A stroke occurs when the blood supply to part of the brain is interrupted, depriving tissue of oxygen and glucose. ~85% of strokes are ischaemic, caused by a thrombus or embolus occluding a cerebral artery (NHS England, 2024; Stroke Association, 2024).</a:t>
            </a:r>
            <a:endParaRPr lang="en-US" sz="1450"/>
          </a:p>
        </p:txBody>
      </p:sp>
      <p:sp>
        <p:nvSpPr>
          <p:cNvPr id="6" name="Text 4"/>
          <p:cNvSpPr/>
          <p:nvPr/>
        </p:nvSpPr>
        <p:spPr>
          <a:xfrm>
            <a:off x="502920" y="2926080"/>
            <a:ext cx="6492240" cy="320040"/>
          </a:xfrm>
          <a:prstGeom prst="rect">
            <a:avLst/>
          </a:prstGeom>
          <a:noFill/>
          <a:ln/>
        </p:spPr>
        <p:txBody>
          <a:bodyPr wrap="square" lIns="0" tIns="0" rIns="0" bIns="0" rtlCol="0" anchor="ctr"/>
          <a:lstStyle/>
          <a:p>
            <a:pPr marL="0" indent="0">
              <a:buNone/>
            </a:pPr>
            <a:r>
              <a:rPr lang="en-US" sz="1500" b="1">
                <a:solidFill>
                  <a:srgbClr val="FFC2C9"/>
                </a:solidFill>
                <a:latin typeface="Arial" pitchFamily="34" charset="0"/>
                <a:ea typeface="Arial" pitchFamily="34" charset="-122"/>
                <a:cs typeface="Arial" pitchFamily="34" charset="-120"/>
              </a:rPr>
              <a:t>Aetiological subtypes (TOAST classification):</a:t>
            </a:r>
            <a:endParaRPr lang="en-US" sz="1500"/>
          </a:p>
        </p:txBody>
      </p:sp>
      <p:sp>
        <p:nvSpPr>
          <p:cNvPr id="7" name="Text 5"/>
          <p:cNvSpPr/>
          <p:nvPr/>
        </p:nvSpPr>
        <p:spPr>
          <a:xfrm>
            <a:off x="502920" y="3291840"/>
            <a:ext cx="6492240" cy="1371600"/>
          </a:xfrm>
          <a:prstGeom prst="rect">
            <a:avLst/>
          </a:prstGeom>
          <a:noFill/>
          <a:ln/>
        </p:spPr>
        <p:txBody>
          <a:bodyPr wrap="square" lIns="0" tIns="0" rIns="0" bIns="0" rtlCol="0" anchor="ctr"/>
          <a:lstStyle/>
          <a:p>
            <a:pPr marL="342900" indent="-342900">
              <a:lnSpc>
                <a:spcPct val="118000"/>
              </a:lnSpc>
              <a:spcAft>
                <a:spcPts val="500"/>
              </a:spcAft>
              <a:buSzPct val="100000"/>
              <a:buChar char="●"/>
            </a:pPr>
            <a:r>
              <a:rPr lang="en-US" sz="1400">
                <a:solidFill>
                  <a:srgbClr val="FCF6F5"/>
                </a:solidFill>
                <a:latin typeface="Arial" pitchFamily="34" charset="0"/>
                <a:ea typeface="Arial" pitchFamily="34" charset="-122"/>
                <a:cs typeface="Arial" pitchFamily="34" charset="-120"/>
              </a:rPr>
              <a:t>Large-artery atherosclerosis (e.g. carotid/MCA stenosis) – Mr A's likely subtype, given his risk profile.</a:t>
            </a:r>
            <a:endParaRPr lang="en-US" sz="1400"/>
          </a:p>
          <a:p>
            <a:pPr marL="342900" indent="-342900">
              <a:lnSpc>
                <a:spcPct val="118000"/>
              </a:lnSpc>
              <a:spcAft>
                <a:spcPts val="500"/>
              </a:spcAft>
              <a:buSzPct val="100000"/>
              <a:buChar char="●"/>
            </a:pPr>
            <a:r>
              <a:rPr lang="en-US" sz="1400">
                <a:solidFill>
                  <a:srgbClr val="FCF6F5"/>
                </a:solidFill>
                <a:latin typeface="Arial" pitchFamily="34" charset="0"/>
                <a:ea typeface="Arial" pitchFamily="34" charset="-122"/>
                <a:cs typeface="Arial" pitchFamily="34" charset="-120"/>
              </a:rPr>
              <a:t>Cardioembolism (e.g. atrial fibrillation, valve disease).</a:t>
            </a:r>
            <a:endParaRPr lang="en-US" sz="1400"/>
          </a:p>
          <a:p>
            <a:pPr marL="342900" indent="-342900">
              <a:lnSpc>
                <a:spcPct val="118000"/>
              </a:lnSpc>
              <a:spcAft>
                <a:spcPts val="500"/>
              </a:spcAft>
              <a:buSzPct val="100000"/>
              <a:buChar char="●"/>
            </a:pPr>
            <a:r>
              <a:rPr lang="en-US" sz="1400">
                <a:solidFill>
                  <a:srgbClr val="FCF6F5"/>
                </a:solidFill>
                <a:latin typeface="Arial" pitchFamily="34" charset="0"/>
                <a:ea typeface="Arial" pitchFamily="34" charset="-122"/>
                <a:cs typeface="Arial" pitchFamily="34" charset="-120"/>
              </a:rPr>
              <a:t>Small-vessel (lacunar) occlusion, strongly linked to hypertension and diabetes.</a:t>
            </a:r>
            <a:endParaRPr lang="en-US" sz="1400"/>
          </a:p>
        </p:txBody>
      </p:sp>
      <p:sp>
        <p:nvSpPr>
          <p:cNvPr id="8" name="Shape 6"/>
          <p:cNvSpPr/>
          <p:nvPr/>
        </p:nvSpPr>
        <p:spPr>
          <a:xfrm>
            <a:off x="502920" y="4800600"/>
            <a:ext cx="2103120" cy="1508760"/>
          </a:xfrm>
          <a:prstGeom prst="roundRect">
            <a:avLst>
              <a:gd name="adj" fmla="val 7273"/>
            </a:avLst>
          </a:prstGeom>
          <a:solidFill>
            <a:srgbClr val="2F3C7E"/>
          </a:solidFill>
          <a:ln/>
        </p:spPr>
        <p:txBody>
          <a:bodyPr/>
          <a:lstStyle/>
          <a:p>
            <a:endParaRPr lang="en-GB"/>
          </a:p>
        </p:txBody>
      </p:sp>
      <p:sp>
        <p:nvSpPr>
          <p:cNvPr id="9" name="Text 7"/>
          <p:cNvSpPr/>
          <p:nvPr/>
        </p:nvSpPr>
        <p:spPr>
          <a:xfrm>
            <a:off x="502920" y="4919472"/>
            <a:ext cx="2103120" cy="594360"/>
          </a:xfrm>
          <a:prstGeom prst="rect">
            <a:avLst/>
          </a:prstGeom>
          <a:noFill/>
          <a:ln/>
        </p:spPr>
        <p:txBody>
          <a:bodyPr wrap="square" lIns="0" tIns="0" rIns="0" bIns="0" rtlCol="0" anchor="ctr"/>
          <a:lstStyle/>
          <a:p>
            <a:pPr marL="0" indent="0" algn="ctr">
              <a:buNone/>
            </a:pPr>
            <a:r>
              <a:rPr lang="en-US" sz="2400" b="1">
                <a:solidFill>
                  <a:srgbClr val="FFC2C9"/>
                </a:solidFill>
                <a:latin typeface="Arial" pitchFamily="34" charset="0"/>
                <a:ea typeface="Arial" pitchFamily="34" charset="-122"/>
                <a:cs typeface="Arial" pitchFamily="34" charset="-120"/>
              </a:rPr>
              <a:t>85%</a:t>
            </a:r>
            <a:endParaRPr lang="en-US" sz="2400"/>
          </a:p>
        </p:txBody>
      </p:sp>
      <p:sp>
        <p:nvSpPr>
          <p:cNvPr id="10" name="Text 8"/>
          <p:cNvSpPr/>
          <p:nvPr/>
        </p:nvSpPr>
        <p:spPr>
          <a:xfrm>
            <a:off x="612648" y="5468112"/>
            <a:ext cx="1883664" cy="731520"/>
          </a:xfrm>
          <a:prstGeom prst="rect">
            <a:avLst/>
          </a:prstGeom>
          <a:noFill/>
          <a:ln/>
        </p:spPr>
        <p:txBody>
          <a:bodyPr wrap="square" lIns="0" tIns="0" rIns="0" bIns="0" rtlCol="0" anchor="ctr"/>
          <a:lstStyle/>
          <a:p>
            <a:pPr marL="0" indent="0" algn="ctr">
              <a:lnSpc>
                <a:spcPct val="110000"/>
              </a:lnSpc>
              <a:buNone/>
            </a:pPr>
            <a:r>
              <a:rPr lang="en-US" sz="1200">
                <a:solidFill>
                  <a:srgbClr val="FFFFFF"/>
                </a:solidFill>
                <a:latin typeface="Arial" pitchFamily="34" charset="0"/>
                <a:ea typeface="Arial" pitchFamily="34" charset="-122"/>
                <a:cs typeface="Arial" pitchFamily="34" charset="-120"/>
              </a:rPr>
              <a:t>of UK strokes are ischaemic</a:t>
            </a:r>
            <a:endParaRPr lang="en-US" sz="1200"/>
          </a:p>
        </p:txBody>
      </p:sp>
      <p:sp>
        <p:nvSpPr>
          <p:cNvPr id="11" name="Shape 9"/>
          <p:cNvSpPr/>
          <p:nvPr/>
        </p:nvSpPr>
        <p:spPr>
          <a:xfrm>
            <a:off x="2743200" y="4800600"/>
            <a:ext cx="2103120" cy="1508760"/>
          </a:xfrm>
          <a:prstGeom prst="roundRect">
            <a:avLst>
              <a:gd name="adj" fmla="val 7273"/>
            </a:avLst>
          </a:prstGeom>
          <a:solidFill>
            <a:srgbClr val="2F3C7E"/>
          </a:solidFill>
          <a:ln/>
        </p:spPr>
        <p:txBody>
          <a:bodyPr/>
          <a:lstStyle/>
          <a:p>
            <a:endParaRPr lang="en-GB"/>
          </a:p>
        </p:txBody>
      </p:sp>
      <p:sp>
        <p:nvSpPr>
          <p:cNvPr id="12" name="Text 10"/>
          <p:cNvSpPr/>
          <p:nvPr/>
        </p:nvSpPr>
        <p:spPr>
          <a:xfrm>
            <a:off x="2743200" y="4919472"/>
            <a:ext cx="2103120" cy="594360"/>
          </a:xfrm>
          <a:prstGeom prst="rect">
            <a:avLst/>
          </a:prstGeom>
          <a:noFill/>
          <a:ln/>
        </p:spPr>
        <p:txBody>
          <a:bodyPr wrap="square" lIns="0" tIns="0" rIns="0" bIns="0" rtlCol="0" anchor="ctr"/>
          <a:lstStyle/>
          <a:p>
            <a:pPr marL="0" indent="0" algn="ctr">
              <a:buNone/>
            </a:pPr>
            <a:r>
              <a:rPr lang="en-US" sz="2400" b="1">
                <a:solidFill>
                  <a:srgbClr val="FFC2C9"/>
                </a:solidFill>
                <a:latin typeface="Arial" pitchFamily="34" charset="0"/>
                <a:ea typeface="Arial" pitchFamily="34" charset="-122"/>
                <a:cs typeface="Arial" pitchFamily="34" charset="-120"/>
              </a:rPr>
              <a:t>100,000+</a:t>
            </a:r>
            <a:endParaRPr lang="en-US" sz="2400"/>
          </a:p>
        </p:txBody>
      </p:sp>
      <p:sp>
        <p:nvSpPr>
          <p:cNvPr id="13" name="Text 11"/>
          <p:cNvSpPr/>
          <p:nvPr/>
        </p:nvSpPr>
        <p:spPr>
          <a:xfrm>
            <a:off x="2852928" y="5468112"/>
            <a:ext cx="1883664" cy="731520"/>
          </a:xfrm>
          <a:prstGeom prst="rect">
            <a:avLst/>
          </a:prstGeom>
          <a:noFill/>
          <a:ln/>
        </p:spPr>
        <p:txBody>
          <a:bodyPr wrap="square" lIns="0" tIns="0" rIns="0" bIns="0" rtlCol="0" anchor="ctr"/>
          <a:lstStyle/>
          <a:p>
            <a:pPr marL="0" indent="0" algn="ctr">
              <a:lnSpc>
                <a:spcPct val="110000"/>
              </a:lnSpc>
              <a:buNone/>
            </a:pPr>
            <a:r>
              <a:rPr lang="en-US" sz="1200">
                <a:solidFill>
                  <a:srgbClr val="FFFFFF"/>
                </a:solidFill>
                <a:latin typeface="Arial" pitchFamily="34" charset="0"/>
                <a:ea typeface="Arial" pitchFamily="34" charset="-122"/>
                <a:cs typeface="Arial" pitchFamily="34" charset="-120"/>
              </a:rPr>
              <a:t>UK strokes per year</a:t>
            </a:r>
            <a:endParaRPr lang="en-US" sz="1200"/>
          </a:p>
        </p:txBody>
      </p:sp>
      <p:sp>
        <p:nvSpPr>
          <p:cNvPr id="14" name="Shape 12"/>
          <p:cNvSpPr/>
          <p:nvPr/>
        </p:nvSpPr>
        <p:spPr>
          <a:xfrm>
            <a:off x="4983480" y="4800600"/>
            <a:ext cx="2103120" cy="1508760"/>
          </a:xfrm>
          <a:prstGeom prst="roundRect">
            <a:avLst>
              <a:gd name="adj" fmla="val 7273"/>
            </a:avLst>
          </a:prstGeom>
          <a:solidFill>
            <a:srgbClr val="2F3C7E"/>
          </a:solidFill>
          <a:ln/>
        </p:spPr>
        <p:txBody>
          <a:bodyPr/>
          <a:lstStyle/>
          <a:p>
            <a:endParaRPr lang="en-GB"/>
          </a:p>
        </p:txBody>
      </p:sp>
      <p:sp>
        <p:nvSpPr>
          <p:cNvPr id="15" name="Text 13"/>
          <p:cNvSpPr/>
          <p:nvPr/>
        </p:nvSpPr>
        <p:spPr>
          <a:xfrm>
            <a:off x="4983480" y="4919472"/>
            <a:ext cx="2103120" cy="594360"/>
          </a:xfrm>
          <a:prstGeom prst="rect">
            <a:avLst/>
          </a:prstGeom>
          <a:noFill/>
          <a:ln/>
        </p:spPr>
        <p:txBody>
          <a:bodyPr wrap="square" lIns="0" tIns="0" rIns="0" bIns="0" rtlCol="0" anchor="ctr"/>
          <a:lstStyle/>
          <a:p>
            <a:pPr marL="0" indent="0" algn="ctr">
              <a:buNone/>
            </a:pPr>
            <a:r>
              <a:rPr lang="en-US" sz="2400" b="1">
                <a:solidFill>
                  <a:srgbClr val="FFC2C9"/>
                </a:solidFill>
                <a:latin typeface="Arial" pitchFamily="34" charset="0"/>
                <a:ea typeface="Arial" pitchFamily="34" charset="-122"/>
                <a:cs typeface="Arial" pitchFamily="34" charset="-120"/>
              </a:rPr>
              <a:t>1.9m</a:t>
            </a:r>
            <a:endParaRPr lang="en-US" sz="2400"/>
          </a:p>
        </p:txBody>
      </p:sp>
      <p:sp>
        <p:nvSpPr>
          <p:cNvPr id="16" name="Text 14"/>
          <p:cNvSpPr/>
          <p:nvPr/>
        </p:nvSpPr>
        <p:spPr>
          <a:xfrm>
            <a:off x="5093208" y="5468112"/>
            <a:ext cx="1883664" cy="731520"/>
          </a:xfrm>
          <a:prstGeom prst="rect">
            <a:avLst/>
          </a:prstGeom>
          <a:noFill/>
          <a:ln/>
        </p:spPr>
        <p:txBody>
          <a:bodyPr wrap="square" lIns="0" tIns="0" rIns="0" bIns="0" rtlCol="0" anchor="ctr"/>
          <a:lstStyle/>
          <a:p>
            <a:pPr marL="0" indent="0" algn="ctr">
              <a:lnSpc>
                <a:spcPct val="110000"/>
              </a:lnSpc>
              <a:buNone/>
            </a:pPr>
            <a:r>
              <a:rPr lang="en-US" sz="1200">
                <a:solidFill>
                  <a:srgbClr val="FFFFFF"/>
                </a:solidFill>
                <a:latin typeface="Arial" pitchFamily="34" charset="0"/>
                <a:ea typeface="Arial" pitchFamily="34" charset="-122"/>
                <a:cs typeface="Arial" pitchFamily="34" charset="-120"/>
              </a:rPr>
              <a:t>brain cells lost/min untreated</a:t>
            </a:r>
            <a:endParaRPr lang="en-US" sz="1200"/>
          </a:p>
        </p:txBody>
      </p:sp>
      <p:sp>
        <p:nvSpPr>
          <p:cNvPr id="17" name="Shape 15"/>
          <p:cNvSpPr/>
          <p:nvPr/>
        </p:nvSpPr>
        <p:spPr>
          <a:xfrm>
            <a:off x="7269480" y="1554480"/>
            <a:ext cx="4434840" cy="2240280"/>
          </a:xfrm>
          <a:prstGeom prst="roundRect">
            <a:avLst>
              <a:gd name="adj" fmla="val 4898"/>
            </a:avLst>
          </a:prstGeom>
          <a:solidFill>
            <a:srgbClr val="990011"/>
          </a:solidFill>
          <a:ln/>
        </p:spPr>
        <p:txBody>
          <a:bodyPr/>
          <a:lstStyle/>
          <a:p>
            <a:endParaRPr lang="en-GB"/>
          </a:p>
        </p:txBody>
      </p:sp>
      <p:sp>
        <p:nvSpPr>
          <p:cNvPr id="18" name="Shape 16"/>
          <p:cNvSpPr/>
          <p:nvPr/>
        </p:nvSpPr>
        <p:spPr>
          <a:xfrm>
            <a:off x="7543800" y="1783080"/>
            <a:ext cx="594360" cy="594360"/>
          </a:xfrm>
          <a:prstGeom prst="ellipse">
            <a:avLst/>
          </a:prstGeom>
          <a:solidFill>
            <a:srgbClr val="00B050"/>
          </a:solidFill>
          <a:ln/>
        </p:spPr>
        <p:txBody>
          <a:bodyPr/>
          <a:lstStyle/>
          <a:p>
            <a:endParaRPr lang="en-GB"/>
          </a:p>
        </p:txBody>
      </p:sp>
      <p:sp>
        <p:nvSpPr>
          <p:cNvPr id="20" name="Text 17"/>
          <p:cNvSpPr/>
          <p:nvPr/>
        </p:nvSpPr>
        <p:spPr>
          <a:xfrm>
            <a:off x="8275320" y="1783080"/>
            <a:ext cx="3291840" cy="384048"/>
          </a:xfrm>
          <a:prstGeom prst="rect">
            <a:avLst/>
          </a:prstGeom>
          <a:noFill/>
          <a:ln/>
        </p:spPr>
        <p:txBody>
          <a:bodyPr wrap="square" lIns="0" tIns="0" rIns="0" bIns="0" rtlCol="0" anchor="ctr"/>
          <a:lstStyle/>
          <a:p>
            <a:pPr marL="0" indent="0">
              <a:buNone/>
            </a:pPr>
            <a:r>
              <a:rPr lang="en-US" sz="1450" b="1">
                <a:solidFill>
                  <a:srgbClr val="FFFFFF"/>
                </a:solidFill>
                <a:latin typeface="Arial" pitchFamily="34" charset="0"/>
                <a:ea typeface="Arial" pitchFamily="34" charset="-122"/>
                <a:cs typeface="Arial" pitchFamily="34" charset="-120"/>
              </a:rPr>
              <a:t>Ischaemic Stroke (~85%)</a:t>
            </a:r>
            <a:endParaRPr lang="en-US" sz="1450"/>
          </a:p>
        </p:txBody>
      </p:sp>
      <p:sp>
        <p:nvSpPr>
          <p:cNvPr id="21" name="Text 18"/>
          <p:cNvSpPr/>
          <p:nvPr/>
        </p:nvSpPr>
        <p:spPr>
          <a:xfrm>
            <a:off x="7543800" y="2423160"/>
            <a:ext cx="3977640" cy="1280160"/>
          </a:xfrm>
          <a:prstGeom prst="rect">
            <a:avLst/>
          </a:prstGeom>
          <a:noFill/>
          <a:ln/>
        </p:spPr>
        <p:txBody>
          <a:bodyPr wrap="square" lIns="0" tIns="0" rIns="0" bIns="0" rtlCol="0" anchor="ctr"/>
          <a:lstStyle/>
          <a:p>
            <a:pPr marL="0" indent="0">
              <a:lnSpc>
                <a:spcPct val="122000"/>
              </a:lnSpc>
              <a:buNone/>
            </a:pPr>
            <a:r>
              <a:rPr lang="en-US" sz="1400">
                <a:solidFill>
                  <a:srgbClr val="FFFFFF"/>
                </a:solidFill>
                <a:latin typeface="Arial" pitchFamily="34" charset="0"/>
                <a:ea typeface="Arial" pitchFamily="34" charset="-122"/>
                <a:cs typeface="Arial" pitchFamily="34" charset="-120"/>
              </a:rPr>
              <a:t>Thrombus or embolus occludes a cerebral artery (e.g. the MCA), cutting off blood supply to brain tissue; the focus of this Care Plan.</a:t>
            </a:r>
            <a:endParaRPr lang="en-US" sz="1400"/>
          </a:p>
        </p:txBody>
      </p:sp>
      <p:sp>
        <p:nvSpPr>
          <p:cNvPr id="22" name="Shape 19"/>
          <p:cNvSpPr/>
          <p:nvPr/>
        </p:nvSpPr>
        <p:spPr>
          <a:xfrm>
            <a:off x="7269480" y="3977640"/>
            <a:ext cx="4434840" cy="2240280"/>
          </a:xfrm>
          <a:prstGeom prst="roundRect">
            <a:avLst>
              <a:gd name="adj" fmla="val 4898"/>
            </a:avLst>
          </a:prstGeom>
          <a:solidFill>
            <a:srgbClr val="2F3C7E"/>
          </a:solidFill>
          <a:ln/>
        </p:spPr>
        <p:txBody>
          <a:bodyPr/>
          <a:lstStyle/>
          <a:p>
            <a:endParaRPr lang="en-GB"/>
          </a:p>
        </p:txBody>
      </p:sp>
      <p:sp>
        <p:nvSpPr>
          <p:cNvPr id="23" name="Shape 20"/>
          <p:cNvSpPr/>
          <p:nvPr/>
        </p:nvSpPr>
        <p:spPr>
          <a:xfrm>
            <a:off x="7543800" y="4206240"/>
            <a:ext cx="594360" cy="594360"/>
          </a:xfrm>
          <a:prstGeom prst="ellipse">
            <a:avLst/>
          </a:prstGeom>
          <a:solidFill>
            <a:srgbClr val="00B050"/>
          </a:solidFill>
          <a:ln/>
        </p:spPr>
        <p:txBody>
          <a:bodyPr/>
          <a:lstStyle/>
          <a:p>
            <a:endParaRPr lang="en-GB"/>
          </a:p>
        </p:txBody>
      </p:sp>
      <p:sp>
        <p:nvSpPr>
          <p:cNvPr id="25" name="Text 21"/>
          <p:cNvSpPr/>
          <p:nvPr/>
        </p:nvSpPr>
        <p:spPr>
          <a:xfrm>
            <a:off x="8275320" y="4206240"/>
            <a:ext cx="3291840" cy="384048"/>
          </a:xfrm>
          <a:prstGeom prst="rect">
            <a:avLst/>
          </a:prstGeom>
          <a:noFill/>
          <a:ln/>
        </p:spPr>
        <p:txBody>
          <a:bodyPr wrap="square" lIns="0" tIns="0" rIns="0" bIns="0" rtlCol="0" anchor="ctr"/>
          <a:lstStyle/>
          <a:p>
            <a:pPr marL="0" indent="0">
              <a:buNone/>
            </a:pPr>
            <a:r>
              <a:rPr lang="en-US" sz="1450" b="1">
                <a:solidFill>
                  <a:srgbClr val="FFFFFF"/>
                </a:solidFill>
                <a:latin typeface="Arial" pitchFamily="34" charset="0"/>
                <a:ea typeface="Arial" pitchFamily="34" charset="-122"/>
                <a:cs typeface="Arial" pitchFamily="34" charset="-120"/>
              </a:rPr>
              <a:t>Haemorrhagic Stroke (~15%)</a:t>
            </a:r>
            <a:endParaRPr lang="en-US" sz="1450"/>
          </a:p>
        </p:txBody>
      </p:sp>
      <p:sp>
        <p:nvSpPr>
          <p:cNvPr id="26" name="Text 22"/>
          <p:cNvSpPr/>
          <p:nvPr/>
        </p:nvSpPr>
        <p:spPr>
          <a:xfrm>
            <a:off x="7543800" y="4846320"/>
            <a:ext cx="3977640" cy="1280160"/>
          </a:xfrm>
          <a:prstGeom prst="rect">
            <a:avLst/>
          </a:prstGeom>
          <a:noFill/>
          <a:ln/>
        </p:spPr>
        <p:txBody>
          <a:bodyPr wrap="square" lIns="0" tIns="0" rIns="0" bIns="0" rtlCol="0" anchor="ctr"/>
          <a:lstStyle/>
          <a:p>
            <a:pPr marL="0" indent="0">
              <a:lnSpc>
                <a:spcPct val="122000"/>
              </a:lnSpc>
              <a:buNone/>
            </a:pPr>
            <a:r>
              <a:rPr lang="en-US" sz="1400">
                <a:solidFill>
                  <a:srgbClr val="FFFFFF"/>
                </a:solidFill>
                <a:latin typeface="Arial" pitchFamily="34" charset="0"/>
                <a:ea typeface="Arial" pitchFamily="34" charset="-122"/>
                <a:cs typeface="Arial" pitchFamily="34" charset="-120"/>
              </a:rPr>
              <a:t>A ruptured blood vessel bleeds into or around the brain; CT must exclude this before any thrombolytic treatment (NICE, 2022, NG128).</a:t>
            </a:r>
            <a:endParaRPr lang="en-US" sz="1400"/>
          </a:p>
        </p:txBody>
      </p:sp>
      <p:sp>
        <p:nvSpPr>
          <p:cNvPr id="27" name="Text 2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FCF6F5"/>
                </a:solidFill>
                <a:latin typeface="Arial" pitchFamily="34" charset="0"/>
                <a:ea typeface="Arial" pitchFamily="34" charset="-122"/>
                <a:cs typeface="Arial" pitchFamily="34" charset="-120"/>
              </a:rPr>
              <a:t>6</a:t>
            </a:r>
            <a:endParaRPr lang="en-US" sz="1400"/>
          </a:p>
        </p:txBody>
      </p:sp>
      <p:sp>
        <p:nvSpPr>
          <p:cNvPr id="28" name="Text 2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24" name="Recorded Sound">
            <a:hlinkClick r:id="" action="ppaction://media"/>
            <a:extLst>
              <a:ext uri="{FF2B5EF4-FFF2-40B4-BE49-F238E27FC236}">
                <a16:creationId xmlns:a16="http://schemas.microsoft.com/office/drawing/2014/main" id="{CE60E230-4142-061F-C05E-01ABA0A805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727"/>
    </mc:Choice>
    <mc:Fallback xmlns="">
      <p:transition spd="slow" advTm="517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727"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PATHOPHYSIOLOGY</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a:solidFill>
                  <a:srgbClr val="202028"/>
                </a:solidFill>
                <a:latin typeface="Arial" pitchFamily="34" charset="0"/>
                <a:ea typeface="Arial" pitchFamily="34" charset="-122"/>
                <a:cs typeface="Arial" pitchFamily="34" charset="-120"/>
              </a:rPr>
              <a:t>Atherosclerosis: Arterial Progression to Occlusion</a:t>
            </a:r>
            <a:endParaRPr lang="en-US" sz="2700"/>
          </a:p>
        </p:txBody>
      </p:sp>
      <p:sp>
        <p:nvSpPr>
          <p:cNvPr id="4" name="Shape 2"/>
          <p:cNvSpPr/>
          <p:nvPr/>
        </p:nvSpPr>
        <p:spPr>
          <a:xfrm>
            <a:off x="502920" y="1481328"/>
            <a:ext cx="3566160" cy="4663440"/>
          </a:xfrm>
          <a:prstGeom prst="roundRect">
            <a:avLst>
              <a:gd name="adj" fmla="val 3077"/>
            </a:avLst>
          </a:prstGeom>
          <a:solidFill>
            <a:srgbClr val="E9EBF5"/>
          </a:solidFill>
          <a:ln/>
        </p:spPr>
        <p:txBody>
          <a:bodyPr/>
          <a:lstStyle/>
          <a:p>
            <a:endParaRPr lang="en-GB"/>
          </a:p>
        </p:txBody>
      </p:sp>
      <p:sp>
        <p:nvSpPr>
          <p:cNvPr id="5" name="Shape 3"/>
          <p:cNvSpPr/>
          <p:nvPr/>
        </p:nvSpPr>
        <p:spPr>
          <a:xfrm>
            <a:off x="502920" y="1481328"/>
            <a:ext cx="3566160" cy="475488"/>
          </a:xfrm>
          <a:prstGeom prst="rect">
            <a:avLst/>
          </a:prstGeom>
          <a:solidFill>
            <a:srgbClr val="2F3C7E"/>
          </a:solidFill>
          <a:ln/>
        </p:spPr>
        <p:txBody>
          <a:bodyPr/>
          <a:lstStyle/>
          <a:p>
            <a:endParaRPr lang="en-GB"/>
          </a:p>
        </p:txBody>
      </p:sp>
      <p:sp>
        <p:nvSpPr>
          <p:cNvPr id="6" name="Text 4"/>
          <p:cNvSpPr/>
          <p:nvPr/>
        </p:nvSpPr>
        <p:spPr>
          <a:xfrm>
            <a:off x="612648" y="1481328"/>
            <a:ext cx="3346704" cy="475488"/>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Stage 1: Healthy Artery</a:t>
            </a:r>
            <a:endParaRPr lang="en-US" sz="1500"/>
          </a:p>
        </p:txBody>
      </p:sp>
      <p:sp>
        <p:nvSpPr>
          <p:cNvPr id="7" name="Shape 5"/>
          <p:cNvSpPr/>
          <p:nvPr/>
        </p:nvSpPr>
        <p:spPr>
          <a:xfrm>
            <a:off x="1325880" y="2350008"/>
            <a:ext cx="1920240" cy="1920240"/>
          </a:xfrm>
          <a:prstGeom prst="ellipse">
            <a:avLst/>
          </a:prstGeom>
          <a:solidFill>
            <a:srgbClr val="2F3C7E"/>
          </a:solidFill>
          <a:ln/>
        </p:spPr>
        <p:txBody>
          <a:bodyPr/>
          <a:lstStyle/>
          <a:p>
            <a:endParaRPr lang="en-GB"/>
          </a:p>
        </p:txBody>
      </p:sp>
      <p:sp>
        <p:nvSpPr>
          <p:cNvPr id="8" name="Shape 6"/>
          <p:cNvSpPr/>
          <p:nvPr/>
        </p:nvSpPr>
        <p:spPr>
          <a:xfrm>
            <a:off x="1498702" y="2522830"/>
            <a:ext cx="1574597" cy="1574597"/>
          </a:xfrm>
          <a:prstGeom prst="ellipse">
            <a:avLst/>
          </a:prstGeom>
          <a:solidFill>
            <a:srgbClr val="7B8EC8"/>
          </a:solidFill>
          <a:ln/>
        </p:spPr>
        <p:txBody>
          <a:bodyPr/>
          <a:lstStyle/>
          <a:p>
            <a:endParaRPr lang="en-GB"/>
          </a:p>
        </p:txBody>
      </p:sp>
      <p:sp>
        <p:nvSpPr>
          <p:cNvPr id="9" name="Shape 7"/>
          <p:cNvSpPr/>
          <p:nvPr/>
        </p:nvSpPr>
        <p:spPr>
          <a:xfrm>
            <a:off x="1736811" y="2760939"/>
            <a:ext cx="1098377" cy="1098377"/>
          </a:xfrm>
          <a:prstGeom prst="ellipse">
            <a:avLst/>
          </a:prstGeom>
          <a:solidFill>
            <a:srgbClr val="E9EBF5"/>
          </a:solidFill>
          <a:ln/>
        </p:spPr>
        <p:txBody>
          <a:bodyPr/>
          <a:lstStyle/>
          <a:p>
            <a:endParaRPr lang="en-GB"/>
          </a:p>
        </p:txBody>
      </p:sp>
      <p:sp>
        <p:nvSpPr>
          <p:cNvPr id="10" name="Text 8"/>
          <p:cNvSpPr/>
          <p:nvPr/>
        </p:nvSpPr>
        <p:spPr>
          <a:xfrm>
            <a:off x="1736811" y="3145536"/>
            <a:ext cx="1098377" cy="329184"/>
          </a:xfrm>
          <a:prstGeom prst="rect">
            <a:avLst/>
          </a:prstGeom>
          <a:noFill/>
          <a:ln/>
        </p:spPr>
        <p:txBody>
          <a:bodyPr wrap="square" lIns="0" tIns="0" rIns="0" bIns="0" rtlCol="0" anchor="ctr"/>
          <a:lstStyle/>
          <a:p>
            <a:pPr marL="0" indent="0" algn="ctr">
              <a:buNone/>
            </a:pPr>
            <a:r>
              <a:rPr lang="en-US" sz="1200" b="1">
                <a:solidFill>
                  <a:srgbClr val="1B2350"/>
                </a:solidFill>
                <a:latin typeface="Arial" pitchFamily="34" charset="0"/>
                <a:ea typeface="Arial" pitchFamily="34" charset="-122"/>
                <a:cs typeface="Arial" pitchFamily="34" charset="-120"/>
              </a:rPr>
              <a:t>LUMEN</a:t>
            </a:r>
            <a:endParaRPr lang="en-US" sz="1200"/>
          </a:p>
        </p:txBody>
      </p:sp>
      <p:sp>
        <p:nvSpPr>
          <p:cNvPr id="11" name="Shape 9"/>
          <p:cNvSpPr/>
          <p:nvPr/>
        </p:nvSpPr>
        <p:spPr>
          <a:xfrm>
            <a:off x="3319272" y="3291840"/>
            <a:ext cx="320040" cy="9144"/>
          </a:xfrm>
          <a:prstGeom prst="line">
            <a:avLst/>
          </a:prstGeom>
          <a:noFill/>
          <a:ln w="25400">
            <a:solidFill>
              <a:srgbClr val="2F3C7E"/>
            </a:solidFill>
            <a:prstDash val="solid"/>
          </a:ln>
        </p:spPr>
        <p:txBody>
          <a:bodyPr/>
          <a:lstStyle/>
          <a:p>
            <a:endParaRPr lang="en-GB"/>
          </a:p>
        </p:txBody>
      </p:sp>
      <p:sp>
        <p:nvSpPr>
          <p:cNvPr id="12" name="Text 10"/>
          <p:cNvSpPr/>
          <p:nvPr/>
        </p:nvSpPr>
        <p:spPr>
          <a:xfrm>
            <a:off x="3520440" y="3108960"/>
            <a:ext cx="320040" cy="402336"/>
          </a:xfrm>
          <a:prstGeom prst="rect">
            <a:avLst/>
          </a:prstGeom>
          <a:noFill/>
          <a:ln/>
        </p:spPr>
        <p:txBody>
          <a:bodyPr wrap="square" lIns="0" tIns="0" rIns="0" bIns="0" rtlCol="0" anchor="ctr"/>
          <a:lstStyle/>
          <a:p>
            <a:pPr marL="0" indent="0" algn="ctr">
              <a:buNone/>
            </a:pPr>
            <a:r>
              <a:rPr lang="en-US" sz="1400">
                <a:solidFill>
                  <a:srgbClr val="2F3C7E"/>
                </a:solidFill>
              </a:rPr>
              <a:t>►</a:t>
            </a:r>
            <a:endParaRPr lang="en-US" sz="1400"/>
          </a:p>
        </p:txBody>
      </p:sp>
      <p:sp>
        <p:nvSpPr>
          <p:cNvPr id="13" name="Text 11"/>
          <p:cNvSpPr/>
          <p:nvPr/>
        </p:nvSpPr>
        <p:spPr>
          <a:xfrm>
            <a:off x="685800" y="4453128"/>
            <a:ext cx="3200400" cy="1572768"/>
          </a:xfrm>
          <a:prstGeom prst="rect">
            <a:avLst/>
          </a:prstGeom>
          <a:noFill/>
          <a:ln/>
        </p:spPr>
        <p:txBody>
          <a:bodyPr wrap="square" lIns="0" tIns="0" rIns="0" bIns="0" rtlCol="0" anchor="ctr"/>
          <a:lstStyle/>
          <a:p>
            <a:pPr marL="0" indent="0">
              <a:lnSpc>
                <a:spcPct val="120000"/>
              </a:lnSpc>
              <a:buNone/>
            </a:pPr>
            <a:r>
              <a:rPr lang="en-US" sz="1400">
                <a:solidFill>
                  <a:srgbClr val="202028"/>
                </a:solidFill>
                <a:latin typeface="Arial" pitchFamily="34" charset="0"/>
                <a:ea typeface="Arial" pitchFamily="34" charset="-122"/>
                <a:cs typeface="Arial" pitchFamily="34" charset="-120"/>
              </a:rPr>
              <a:t>Normal arterial wall with patent lumen. Blood flows freely through the full cross-section. Endothelium intact; smooth muscle organised in tunica media; no lipid deposits present.</a:t>
            </a:r>
            <a:endParaRPr lang="en-US" sz="1400"/>
          </a:p>
        </p:txBody>
      </p:sp>
      <p:sp>
        <p:nvSpPr>
          <p:cNvPr id="14" name="Shape 12"/>
          <p:cNvSpPr/>
          <p:nvPr/>
        </p:nvSpPr>
        <p:spPr>
          <a:xfrm>
            <a:off x="4361688" y="1481328"/>
            <a:ext cx="3566160" cy="4663440"/>
          </a:xfrm>
          <a:prstGeom prst="roundRect">
            <a:avLst>
              <a:gd name="adj" fmla="val 3077"/>
            </a:avLst>
          </a:prstGeom>
          <a:solidFill>
            <a:srgbClr val="FFF8E6"/>
          </a:solidFill>
          <a:ln/>
        </p:spPr>
        <p:txBody>
          <a:bodyPr/>
          <a:lstStyle/>
          <a:p>
            <a:endParaRPr lang="en-GB"/>
          </a:p>
        </p:txBody>
      </p:sp>
      <p:sp>
        <p:nvSpPr>
          <p:cNvPr id="15" name="Shape 13"/>
          <p:cNvSpPr/>
          <p:nvPr/>
        </p:nvSpPr>
        <p:spPr>
          <a:xfrm>
            <a:off x="4361688" y="1481328"/>
            <a:ext cx="3566160" cy="475488"/>
          </a:xfrm>
          <a:prstGeom prst="rect">
            <a:avLst/>
          </a:prstGeom>
          <a:solidFill>
            <a:srgbClr val="B8790A"/>
          </a:solidFill>
          <a:ln/>
        </p:spPr>
        <p:txBody>
          <a:bodyPr/>
          <a:lstStyle/>
          <a:p>
            <a:endParaRPr lang="en-GB"/>
          </a:p>
        </p:txBody>
      </p:sp>
      <p:sp>
        <p:nvSpPr>
          <p:cNvPr id="16" name="Text 14"/>
          <p:cNvSpPr/>
          <p:nvPr/>
        </p:nvSpPr>
        <p:spPr>
          <a:xfrm>
            <a:off x="4471416" y="1481328"/>
            <a:ext cx="3346704" cy="475488"/>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Stage 2: Early Atherosclerosis</a:t>
            </a:r>
            <a:endParaRPr lang="en-US" sz="1500"/>
          </a:p>
        </p:txBody>
      </p:sp>
      <p:sp>
        <p:nvSpPr>
          <p:cNvPr id="17" name="Shape 15"/>
          <p:cNvSpPr/>
          <p:nvPr/>
        </p:nvSpPr>
        <p:spPr>
          <a:xfrm>
            <a:off x="5184648" y="2350008"/>
            <a:ext cx="1920240" cy="1920240"/>
          </a:xfrm>
          <a:prstGeom prst="ellipse">
            <a:avLst/>
          </a:prstGeom>
          <a:solidFill>
            <a:srgbClr val="2F3C7E"/>
          </a:solidFill>
          <a:ln/>
        </p:spPr>
        <p:txBody>
          <a:bodyPr/>
          <a:lstStyle/>
          <a:p>
            <a:endParaRPr lang="en-GB"/>
          </a:p>
        </p:txBody>
      </p:sp>
      <p:sp>
        <p:nvSpPr>
          <p:cNvPr id="18" name="Shape 16"/>
          <p:cNvSpPr/>
          <p:nvPr/>
        </p:nvSpPr>
        <p:spPr>
          <a:xfrm>
            <a:off x="5357470" y="2522830"/>
            <a:ext cx="1574597" cy="1574597"/>
          </a:xfrm>
          <a:prstGeom prst="ellipse">
            <a:avLst/>
          </a:prstGeom>
          <a:solidFill>
            <a:srgbClr val="A0A8C8"/>
          </a:solidFill>
          <a:ln/>
        </p:spPr>
        <p:txBody>
          <a:bodyPr/>
          <a:lstStyle/>
          <a:p>
            <a:endParaRPr lang="en-GB"/>
          </a:p>
        </p:txBody>
      </p:sp>
      <p:sp>
        <p:nvSpPr>
          <p:cNvPr id="19" name="Shape 17"/>
          <p:cNvSpPr/>
          <p:nvPr/>
        </p:nvSpPr>
        <p:spPr>
          <a:xfrm>
            <a:off x="5375758" y="2541118"/>
            <a:ext cx="826663" cy="708569"/>
          </a:xfrm>
          <a:prstGeom prst="ellipse">
            <a:avLst/>
          </a:prstGeom>
          <a:solidFill>
            <a:srgbClr val="B8790A"/>
          </a:solidFill>
          <a:ln/>
        </p:spPr>
        <p:txBody>
          <a:bodyPr/>
          <a:lstStyle/>
          <a:p>
            <a:endParaRPr lang="en-GB"/>
          </a:p>
        </p:txBody>
      </p:sp>
      <p:sp>
        <p:nvSpPr>
          <p:cNvPr id="20" name="Shape 18"/>
          <p:cNvSpPr/>
          <p:nvPr/>
        </p:nvSpPr>
        <p:spPr>
          <a:xfrm>
            <a:off x="5912035" y="2935681"/>
            <a:ext cx="748894" cy="748894"/>
          </a:xfrm>
          <a:prstGeom prst="ellipse">
            <a:avLst/>
          </a:prstGeom>
          <a:solidFill>
            <a:srgbClr val="B0C4DE"/>
          </a:solidFill>
          <a:ln/>
        </p:spPr>
        <p:txBody>
          <a:bodyPr/>
          <a:lstStyle/>
          <a:p>
            <a:endParaRPr lang="en-GB"/>
          </a:p>
        </p:txBody>
      </p:sp>
      <p:sp>
        <p:nvSpPr>
          <p:cNvPr id="21" name="Text 19"/>
          <p:cNvSpPr/>
          <p:nvPr/>
        </p:nvSpPr>
        <p:spPr>
          <a:xfrm>
            <a:off x="5912035" y="3145536"/>
            <a:ext cx="748894" cy="329184"/>
          </a:xfrm>
          <a:prstGeom prst="rect">
            <a:avLst/>
          </a:prstGeom>
          <a:noFill/>
          <a:ln/>
        </p:spPr>
        <p:txBody>
          <a:bodyPr wrap="square" lIns="0" tIns="0" rIns="0" bIns="0" rtlCol="0" anchor="ctr"/>
          <a:lstStyle/>
          <a:p>
            <a:pPr marL="0" indent="0" algn="ctr">
              <a:buNone/>
            </a:pPr>
            <a:r>
              <a:rPr lang="en-US" sz="1200" b="1">
                <a:solidFill>
                  <a:srgbClr val="1B2350"/>
                </a:solidFill>
                <a:latin typeface="Arial" pitchFamily="34" charset="0"/>
                <a:ea typeface="Arial" pitchFamily="34" charset="-122"/>
                <a:cs typeface="Arial" pitchFamily="34" charset="-120"/>
              </a:rPr>
              <a:t>LUMEN</a:t>
            </a:r>
            <a:endParaRPr lang="en-US" sz="1200"/>
          </a:p>
        </p:txBody>
      </p:sp>
      <p:sp>
        <p:nvSpPr>
          <p:cNvPr id="22" name="Shape 20"/>
          <p:cNvSpPr/>
          <p:nvPr/>
        </p:nvSpPr>
        <p:spPr>
          <a:xfrm>
            <a:off x="7178040" y="3291840"/>
            <a:ext cx="320040" cy="9144"/>
          </a:xfrm>
          <a:prstGeom prst="line">
            <a:avLst/>
          </a:prstGeom>
          <a:noFill/>
          <a:ln w="25400">
            <a:solidFill>
              <a:srgbClr val="B8790A"/>
            </a:solidFill>
            <a:prstDash val="solid"/>
          </a:ln>
        </p:spPr>
        <p:txBody>
          <a:bodyPr/>
          <a:lstStyle/>
          <a:p>
            <a:endParaRPr lang="en-GB"/>
          </a:p>
        </p:txBody>
      </p:sp>
      <p:sp>
        <p:nvSpPr>
          <p:cNvPr id="23" name="Text 21"/>
          <p:cNvSpPr/>
          <p:nvPr/>
        </p:nvSpPr>
        <p:spPr>
          <a:xfrm>
            <a:off x="7379208" y="3108960"/>
            <a:ext cx="320040" cy="402336"/>
          </a:xfrm>
          <a:prstGeom prst="rect">
            <a:avLst/>
          </a:prstGeom>
          <a:noFill/>
          <a:ln/>
        </p:spPr>
        <p:txBody>
          <a:bodyPr wrap="square" lIns="0" tIns="0" rIns="0" bIns="0" rtlCol="0" anchor="ctr"/>
          <a:lstStyle/>
          <a:p>
            <a:pPr marL="0" indent="0" algn="ctr">
              <a:buNone/>
            </a:pPr>
            <a:r>
              <a:rPr lang="en-US" sz="1400">
                <a:solidFill>
                  <a:srgbClr val="B8790A"/>
                </a:solidFill>
              </a:rPr>
              <a:t>►</a:t>
            </a:r>
            <a:endParaRPr lang="en-US" sz="1400"/>
          </a:p>
        </p:txBody>
      </p:sp>
      <p:sp>
        <p:nvSpPr>
          <p:cNvPr id="24" name="Text 22"/>
          <p:cNvSpPr/>
          <p:nvPr/>
        </p:nvSpPr>
        <p:spPr>
          <a:xfrm>
            <a:off x="4544568" y="4453128"/>
            <a:ext cx="3200400" cy="1572768"/>
          </a:xfrm>
          <a:prstGeom prst="rect">
            <a:avLst/>
          </a:prstGeom>
          <a:noFill/>
          <a:ln/>
        </p:spPr>
        <p:txBody>
          <a:bodyPr wrap="square" lIns="0" tIns="0" rIns="0" bIns="0" rtlCol="0" anchor="ctr"/>
          <a:lstStyle/>
          <a:p>
            <a:pPr marL="0" indent="0">
              <a:lnSpc>
                <a:spcPct val="120000"/>
              </a:lnSpc>
              <a:buNone/>
            </a:pPr>
            <a:r>
              <a:rPr lang="en-US" sz="1400">
                <a:solidFill>
                  <a:srgbClr val="202028"/>
                </a:solidFill>
                <a:latin typeface="Arial" pitchFamily="34" charset="0"/>
                <a:ea typeface="Arial" pitchFamily="34" charset="-122"/>
                <a:cs typeface="Arial" pitchFamily="34" charset="-120"/>
              </a:rPr>
              <a:t>Endothelial injury allows LDL infiltration. Macrophages engulf oxidised LDL forming foam cells. A fatty streak/fibro-fatty plaque develops, narrowing the arterial lumen.</a:t>
            </a:r>
            <a:endParaRPr lang="en-US" sz="1400"/>
          </a:p>
        </p:txBody>
      </p:sp>
      <p:sp>
        <p:nvSpPr>
          <p:cNvPr id="25" name="Shape 23"/>
          <p:cNvSpPr/>
          <p:nvPr/>
        </p:nvSpPr>
        <p:spPr>
          <a:xfrm>
            <a:off x="8220456" y="1481328"/>
            <a:ext cx="3566160" cy="4663440"/>
          </a:xfrm>
          <a:prstGeom prst="roundRect">
            <a:avLst>
              <a:gd name="adj" fmla="val 3077"/>
            </a:avLst>
          </a:prstGeom>
          <a:solidFill>
            <a:srgbClr val="F7E9EA"/>
          </a:solidFill>
          <a:ln/>
        </p:spPr>
        <p:txBody>
          <a:bodyPr/>
          <a:lstStyle/>
          <a:p>
            <a:endParaRPr lang="en-GB"/>
          </a:p>
        </p:txBody>
      </p:sp>
      <p:sp>
        <p:nvSpPr>
          <p:cNvPr id="26" name="Shape 24"/>
          <p:cNvSpPr/>
          <p:nvPr/>
        </p:nvSpPr>
        <p:spPr>
          <a:xfrm>
            <a:off x="8220456" y="1481328"/>
            <a:ext cx="3566160" cy="475488"/>
          </a:xfrm>
          <a:prstGeom prst="rect">
            <a:avLst/>
          </a:prstGeom>
          <a:solidFill>
            <a:srgbClr val="990011"/>
          </a:solidFill>
          <a:ln/>
        </p:spPr>
        <p:txBody>
          <a:bodyPr/>
          <a:lstStyle/>
          <a:p>
            <a:endParaRPr lang="en-GB"/>
          </a:p>
        </p:txBody>
      </p:sp>
      <p:sp>
        <p:nvSpPr>
          <p:cNvPr id="27" name="Text 25"/>
          <p:cNvSpPr/>
          <p:nvPr/>
        </p:nvSpPr>
        <p:spPr>
          <a:xfrm>
            <a:off x="8330184" y="1481328"/>
            <a:ext cx="3346704" cy="475488"/>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Stage 3: Plaque Rupture &amp; Occlusion</a:t>
            </a:r>
            <a:endParaRPr lang="en-US" sz="1500"/>
          </a:p>
        </p:txBody>
      </p:sp>
      <p:sp>
        <p:nvSpPr>
          <p:cNvPr id="28" name="Shape 26"/>
          <p:cNvSpPr/>
          <p:nvPr/>
        </p:nvSpPr>
        <p:spPr>
          <a:xfrm>
            <a:off x="9043416" y="2350008"/>
            <a:ext cx="1920240" cy="1920240"/>
          </a:xfrm>
          <a:prstGeom prst="ellipse">
            <a:avLst/>
          </a:prstGeom>
          <a:solidFill>
            <a:srgbClr val="2F3C7E"/>
          </a:solidFill>
          <a:ln/>
        </p:spPr>
        <p:txBody>
          <a:bodyPr/>
          <a:lstStyle/>
          <a:p>
            <a:endParaRPr lang="en-GB"/>
          </a:p>
        </p:txBody>
      </p:sp>
      <p:sp>
        <p:nvSpPr>
          <p:cNvPr id="29" name="Shape 27"/>
          <p:cNvSpPr/>
          <p:nvPr/>
        </p:nvSpPr>
        <p:spPr>
          <a:xfrm>
            <a:off x="9216238" y="2522830"/>
            <a:ext cx="1574597" cy="1574597"/>
          </a:xfrm>
          <a:prstGeom prst="ellipse">
            <a:avLst/>
          </a:prstGeom>
          <a:solidFill>
            <a:srgbClr val="8890B8"/>
          </a:solidFill>
          <a:ln/>
        </p:spPr>
        <p:txBody>
          <a:bodyPr/>
          <a:lstStyle/>
          <a:p>
            <a:endParaRPr lang="en-GB"/>
          </a:p>
        </p:txBody>
      </p:sp>
      <p:sp>
        <p:nvSpPr>
          <p:cNvPr id="30" name="Shape 28"/>
          <p:cNvSpPr/>
          <p:nvPr/>
        </p:nvSpPr>
        <p:spPr>
          <a:xfrm>
            <a:off x="9357951" y="2664543"/>
            <a:ext cx="1291169" cy="1291169"/>
          </a:xfrm>
          <a:prstGeom prst="ellipse">
            <a:avLst/>
          </a:prstGeom>
          <a:solidFill>
            <a:srgbClr val="990011"/>
          </a:solidFill>
          <a:ln/>
        </p:spPr>
        <p:txBody>
          <a:bodyPr/>
          <a:lstStyle/>
          <a:p>
            <a:endParaRPr lang="en-GB"/>
          </a:p>
        </p:txBody>
      </p:sp>
      <p:sp>
        <p:nvSpPr>
          <p:cNvPr id="31" name="Shape 29"/>
          <p:cNvSpPr/>
          <p:nvPr/>
        </p:nvSpPr>
        <p:spPr>
          <a:xfrm>
            <a:off x="9878720" y="3185312"/>
            <a:ext cx="249631" cy="249631"/>
          </a:xfrm>
          <a:prstGeom prst="ellipse">
            <a:avLst/>
          </a:prstGeom>
          <a:solidFill>
            <a:srgbClr val="FF8888"/>
          </a:solidFill>
          <a:ln/>
        </p:spPr>
        <p:txBody>
          <a:bodyPr/>
          <a:lstStyle/>
          <a:p>
            <a:endParaRPr lang="en-GB"/>
          </a:p>
        </p:txBody>
      </p:sp>
      <p:sp>
        <p:nvSpPr>
          <p:cNvPr id="32" name="Text 30"/>
          <p:cNvSpPr/>
          <p:nvPr/>
        </p:nvSpPr>
        <p:spPr>
          <a:xfrm>
            <a:off x="8403336" y="4453128"/>
            <a:ext cx="3200400" cy="1572768"/>
          </a:xfrm>
          <a:prstGeom prst="rect">
            <a:avLst/>
          </a:prstGeom>
          <a:noFill/>
          <a:ln/>
        </p:spPr>
        <p:txBody>
          <a:bodyPr wrap="square" lIns="0" tIns="0" rIns="0" bIns="0" rtlCol="0" anchor="ctr"/>
          <a:lstStyle/>
          <a:p>
            <a:pPr marL="0" indent="0">
              <a:lnSpc>
                <a:spcPct val="120000"/>
              </a:lnSpc>
              <a:buNone/>
            </a:pPr>
            <a:r>
              <a:rPr lang="en-US" sz="1400">
                <a:solidFill>
                  <a:srgbClr val="202028"/>
                </a:solidFill>
                <a:latin typeface="Arial" pitchFamily="34" charset="0"/>
                <a:ea typeface="Arial" pitchFamily="34" charset="-122"/>
                <a:cs typeface="Arial" pitchFamily="34" charset="-120"/>
              </a:rPr>
              <a:t>Unstable plaque ruptures, exposing collagen and tissue factor. Platelet aggregation and the coagulation cascade form an occlusive thrombus, abolishing cerebral blood flow.</a:t>
            </a:r>
            <a:endParaRPr lang="en-US" sz="1400"/>
          </a:p>
        </p:txBody>
      </p:sp>
      <p:sp>
        <p:nvSpPr>
          <p:cNvPr id="33" name="Text 31"/>
          <p:cNvSpPr/>
          <p:nvPr/>
        </p:nvSpPr>
        <p:spPr>
          <a:xfrm>
            <a:off x="502920" y="6236208"/>
            <a:ext cx="11201400" cy="256032"/>
          </a:xfrm>
          <a:prstGeom prst="rect">
            <a:avLst/>
          </a:prstGeom>
          <a:noFill/>
          <a:ln/>
        </p:spPr>
        <p:txBody>
          <a:bodyPr wrap="square" lIns="0" tIns="0" rIns="0" bIns="0" rtlCol="0" anchor="ctr"/>
          <a:lstStyle/>
          <a:p>
            <a:pPr marL="0" indent="0">
              <a:buNone/>
            </a:pPr>
            <a:r>
              <a:rPr lang="en-US" sz="1300" b="1">
                <a:solidFill>
                  <a:srgbClr val="2F3C7E"/>
                </a:solidFill>
                <a:latin typeface="Arial" pitchFamily="34" charset="0"/>
                <a:ea typeface="Arial" pitchFamily="34" charset="-122"/>
                <a:cs typeface="Arial" pitchFamily="34" charset="-120"/>
              </a:rPr>
              <a:t>● Wall (adventitia + media)  </a:t>
            </a:r>
            <a:r>
              <a:rPr lang="en-US" sz="1300" b="1">
                <a:solidFill>
                  <a:srgbClr val="990011"/>
                </a:solidFill>
                <a:latin typeface="Arial" pitchFamily="34" charset="0"/>
                <a:ea typeface="Arial" pitchFamily="34" charset="-122"/>
                <a:cs typeface="Arial" pitchFamily="34" charset="-120"/>
              </a:rPr>
              <a:t>● Plaque / thrombus  </a:t>
            </a:r>
            <a:r>
              <a:rPr lang="en-US" sz="1300" b="1">
                <a:solidFill>
                  <a:srgbClr val="2F3C7E"/>
                </a:solidFill>
                <a:latin typeface="Arial" pitchFamily="34" charset="0"/>
                <a:ea typeface="Arial" pitchFamily="34" charset="-122"/>
                <a:cs typeface="Arial" pitchFamily="34" charset="-120"/>
              </a:rPr>
              <a:t>● Patent lumen  </a:t>
            </a:r>
            <a:r>
              <a:rPr lang="en-US" sz="1300" b="1">
                <a:solidFill>
                  <a:srgbClr val="990011"/>
                </a:solidFill>
                <a:latin typeface="Arial" pitchFamily="34" charset="0"/>
                <a:ea typeface="Arial" pitchFamily="34" charset="-122"/>
                <a:cs typeface="Arial" pitchFamily="34" charset="-120"/>
              </a:rPr>
              <a:t>● Occluded lumen</a:t>
            </a:r>
            <a:endParaRPr lang="en-US" sz="1300"/>
          </a:p>
        </p:txBody>
      </p:sp>
      <p:sp>
        <p:nvSpPr>
          <p:cNvPr id="34" name="Text 32"/>
          <p:cNvSpPr/>
          <p:nvPr/>
        </p:nvSpPr>
        <p:spPr>
          <a:xfrm>
            <a:off x="416332" y="6377940"/>
            <a:ext cx="11201400" cy="228600"/>
          </a:xfrm>
          <a:prstGeom prst="rect">
            <a:avLst/>
          </a:prstGeom>
          <a:noFill/>
          <a:ln/>
        </p:spPr>
        <p:txBody>
          <a:bodyPr wrap="square" lIns="0" tIns="0" rIns="0" bIns="0" rtlCol="0" anchor="ctr"/>
          <a:lstStyle/>
          <a:p>
            <a:pPr marL="0" indent="0">
              <a:buNone/>
            </a:pPr>
            <a:endParaRPr lang="en-US" sz="1200"/>
          </a:p>
        </p:txBody>
      </p:sp>
      <p:sp>
        <p:nvSpPr>
          <p:cNvPr id="35" name="Text 3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8</a:t>
            </a:r>
            <a:endParaRPr lang="en-US" sz="1400"/>
          </a:p>
        </p:txBody>
      </p:sp>
      <p:sp>
        <p:nvSpPr>
          <p:cNvPr id="36" name="Text 3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39" name="Recorded Sound">
            <a:hlinkClick r:id="" action="ppaction://media"/>
            <a:extLst>
              <a:ext uri="{FF2B5EF4-FFF2-40B4-BE49-F238E27FC236}">
                <a16:creationId xmlns:a16="http://schemas.microsoft.com/office/drawing/2014/main" id="{2687EFAB-5E3C-27EE-CEFA-5DD9DC216F4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8329"/>
    </mc:Choice>
    <mc:Fallback xmlns="">
      <p:transition spd="slow" advTm="78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8329"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PATHOPHYSIOLOGY</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800" b="1">
                <a:solidFill>
                  <a:srgbClr val="202028"/>
                </a:solidFill>
                <a:latin typeface="Arial" pitchFamily="34" charset="0"/>
                <a:ea typeface="Arial" pitchFamily="34" charset="-122"/>
                <a:cs typeface="Arial" pitchFamily="34" charset="-120"/>
              </a:rPr>
              <a:t>From Atherosclerosis to Ischaemic Stroke</a:t>
            </a:r>
            <a:endParaRPr lang="en-US" sz="2800"/>
          </a:p>
        </p:txBody>
      </p:sp>
      <p:sp>
        <p:nvSpPr>
          <p:cNvPr id="4" name="Shape 2"/>
          <p:cNvSpPr/>
          <p:nvPr/>
        </p:nvSpPr>
        <p:spPr>
          <a:xfrm>
            <a:off x="502920" y="1508760"/>
            <a:ext cx="3630168" cy="2057400"/>
          </a:xfrm>
          <a:prstGeom prst="roundRect">
            <a:avLst>
              <a:gd name="adj" fmla="val 4444"/>
            </a:avLst>
          </a:prstGeom>
          <a:solidFill>
            <a:srgbClr val="F7E9EA"/>
          </a:solidFill>
          <a:ln/>
        </p:spPr>
        <p:txBody>
          <a:bodyPr/>
          <a:lstStyle/>
          <a:p>
            <a:endParaRPr lang="en-GB"/>
          </a:p>
        </p:txBody>
      </p:sp>
      <p:sp>
        <p:nvSpPr>
          <p:cNvPr id="5" name="Shape 3"/>
          <p:cNvSpPr/>
          <p:nvPr/>
        </p:nvSpPr>
        <p:spPr>
          <a:xfrm>
            <a:off x="649224" y="1655064"/>
            <a:ext cx="475488" cy="475488"/>
          </a:xfrm>
          <a:prstGeom prst="ellipse">
            <a:avLst/>
          </a:prstGeom>
          <a:solidFill>
            <a:srgbClr val="00B0F0"/>
          </a:solidFill>
          <a:ln/>
        </p:spPr>
        <p:txBody>
          <a:bodyPr/>
          <a:lstStyle/>
          <a:p>
            <a:endParaRPr lang="en-GB"/>
          </a:p>
        </p:txBody>
      </p:sp>
      <p:sp>
        <p:nvSpPr>
          <p:cNvPr id="7" name="Text 4"/>
          <p:cNvSpPr/>
          <p:nvPr/>
        </p:nvSpPr>
        <p:spPr>
          <a:xfrm>
            <a:off x="1216152" y="1627632"/>
            <a:ext cx="2761488" cy="502920"/>
          </a:xfrm>
          <a:prstGeom prst="rect">
            <a:avLst/>
          </a:prstGeom>
          <a:noFill/>
          <a:ln/>
        </p:spPr>
        <p:txBody>
          <a:bodyPr wrap="square" lIns="0" tIns="0" rIns="0" bIns="0" rtlCol="0" anchor="ctr"/>
          <a:lstStyle/>
          <a:p>
            <a:pPr marL="0" indent="0">
              <a:buNone/>
            </a:pPr>
            <a:r>
              <a:rPr lang="en-US" sz="1600" b="1">
                <a:solidFill>
                  <a:srgbClr val="6E000C"/>
                </a:solidFill>
                <a:latin typeface="Arial" pitchFamily="34" charset="0"/>
                <a:ea typeface="Arial" pitchFamily="34" charset="-122"/>
                <a:cs typeface="Arial" pitchFamily="34" charset="-120"/>
              </a:rPr>
              <a:t>1. Endothelial injury</a:t>
            </a:r>
            <a:endParaRPr lang="en-US" sz="1600"/>
          </a:p>
        </p:txBody>
      </p:sp>
      <p:sp>
        <p:nvSpPr>
          <p:cNvPr id="8" name="Text 5"/>
          <p:cNvSpPr/>
          <p:nvPr/>
        </p:nvSpPr>
        <p:spPr>
          <a:xfrm>
            <a:off x="649224" y="2167128"/>
            <a:ext cx="3337560" cy="1280160"/>
          </a:xfrm>
          <a:prstGeom prst="rect">
            <a:avLst/>
          </a:prstGeom>
          <a:noFill/>
          <a:ln/>
        </p:spPr>
        <p:txBody>
          <a:bodyPr wrap="square" lIns="0" tIns="0" rIns="0" bIns="0" rtlCol="0" anchor="ctr"/>
          <a:lstStyle/>
          <a:p>
            <a:pPr marL="0" indent="0">
              <a:lnSpc>
                <a:spcPct val="116000"/>
              </a:lnSpc>
              <a:buNone/>
            </a:pPr>
            <a:r>
              <a:rPr lang="en-US" sz="1400">
                <a:solidFill>
                  <a:srgbClr val="202028"/>
                </a:solidFill>
                <a:latin typeface="Arial" pitchFamily="34" charset="0"/>
                <a:ea typeface="Arial" pitchFamily="34" charset="-122"/>
                <a:cs typeface="Arial" pitchFamily="34" charset="-120"/>
              </a:rPr>
              <a:t>Hypertension, hyperglycaemia and smoking damage the arterial endothelium, increasing permeability to lipoproteins (Majumder, 2024).</a:t>
            </a:r>
            <a:endParaRPr lang="en-US" sz="1400"/>
          </a:p>
        </p:txBody>
      </p:sp>
      <p:sp>
        <p:nvSpPr>
          <p:cNvPr id="9" name="Shape 6"/>
          <p:cNvSpPr/>
          <p:nvPr/>
        </p:nvSpPr>
        <p:spPr>
          <a:xfrm>
            <a:off x="4279392" y="1508760"/>
            <a:ext cx="3630168" cy="2057400"/>
          </a:xfrm>
          <a:prstGeom prst="roundRect">
            <a:avLst>
              <a:gd name="adj" fmla="val 4444"/>
            </a:avLst>
          </a:prstGeom>
          <a:solidFill>
            <a:srgbClr val="F7E9EA"/>
          </a:solidFill>
          <a:ln/>
        </p:spPr>
        <p:txBody>
          <a:bodyPr/>
          <a:lstStyle/>
          <a:p>
            <a:endParaRPr lang="en-GB"/>
          </a:p>
        </p:txBody>
      </p:sp>
      <p:sp>
        <p:nvSpPr>
          <p:cNvPr id="10" name="Shape 7"/>
          <p:cNvSpPr/>
          <p:nvPr/>
        </p:nvSpPr>
        <p:spPr>
          <a:xfrm>
            <a:off x="4425696" y="1655064"/>
            <a:ext cx="475488" cy="475488"/>
          </a:xfrm>
          <a:prstGeom prst="ellipse">
            <a:avLst/>
          </a:prstGeom>
          <a:solidFill>
            <a:srgbClr val="990011"/>
          </a:solidFill>
          <a:ln/>
        </p:spPr>
        <p:txBody>
          <a:bodyPr/>
          <a:lstStyle/>
          <a:p>
            <a:endParaRPr lang="en-GB"/>
          </a:p>
        </p:txBody>
      </p:sp>
      <p:sp>
        <p:nvSpPr>
          <p:cNvPr id="12" name="Text 8"/>
          <p:cNvSpPr/>
          <p:nvPr/>
        </p:nvSpPr>
        <p:spPr>
          <a:xfrm>
            <a:off x="4992624" y="1627632"/>
            <a:ext cx="2761488" cy="502920"/>
          </a:xfrm>
          <a:prstGeom prst="rect">
            <a:avLst/>
          </a:prstGeom>
          <a:noFill/>
          <a:ln/>
        </p:spPr>
        <p:txBody>
          <a:bodyPr wrap="square" lIns="0" tIns="0" rIns="0" bIns="0" rtlCol="0" anchor="ctr"/>
          <a:lstStyle/>
          <a:p>
            <a:pPr marL="0" indent="0">
              <a:buNone/>
            </a:pPr>
            <a:r>
              <a:rPr lang="en-US" sz="1600" b="1">
                <a:solidFill>
                  <a:srgbClr val="6E000C"/>
                </a:solidFill>
                <a:latin typeface="Arial" pitchFamily="34" charset="0"/>
                <a:ea typeface="Arial" pitchFamily="34" charset="-122"/>
                <a:cs typeface="Arial" pitchFamily="34" charset="-120"/>
              </a:rPr>
              <a:t>2. Atherosclerosis</a:t>
            </a:r>
            <a:endParaRPr lang="en-US" sz="1600"/>
          </a:p>
        </p:txBody>
      </p:sp>
      <p:sp>
        <p:nvSpPr>
          <p:cNvPr id="13" name="Text 9"/>
          <p:cNvSpPr/>
          <p:nvPr/>
        </p:nvSpPr>
        <p:spPr>
          <a:xfrm>
            <a:off x="4425696" y="2167128"/>
            <a:ext cx="3337560" cy="1280160"/>
          </a:xfrm>
          <a:prstGeom prst="rect">
            <a:avLst/>
          </a:prstGeom>
          <a:noFill/>
          <a:ln/>
        </p:spPr>
        <p:txBody>
          <a:bodyPr wrap="square" lIns="0" tIns="0" rIns="0" bIns="0" rtlCol="0" anchor="ctr"/>
          <a:lstStyle/>
          <a:p>
            <a:pPr marL="0" indent="0">
              <a:lnSpc>
                <a:spcPct val="116000"/>
              </a:lnSpc>
              <a:buNone/>
            </a:pPr>
            <a:r>
              <a:rPr lang="en-US" sz="1400">
                <a:solidFill>
                  <a:srgbClr val="202028"/>
                </a:solidFill>
                <a:latin typeface="Arial" pitchFamily="34" charset="0"/>
                <a:ea typeface="Arial" pitchFamily="34" charset="-122"/>
                <a:cs typeface="Arial" pitchFamily="34" charset="-120"/>
              </a:rPr>
              <a:t>Oxidised LDL is engulfed by macrophages, forming foam cells; a fibro-fatty plaque develops, progressively narrowing the carotid/cerebral artery lumen.</a:t>
            </a:r>
            <a:endParaRPr lang="en-US" sz="1400"/>
          </a:p>
        </p:txBody>
      </p:sp>
      <p:sp>
        <p:nvSpPr>
          <p:cNvPr id="14" name="Shape 10"/>
          <p:cNvSpPr/>
          <p:nvPr/>
        </p:nvSpPr>
        <p:spPr>
          <a:xfrm>
            <a:off x="8055864" y="1508760"/>
            <a:ext cx="3630168" cy="2057400"/>
          </a:xfrm>
          <a:prstGeom prst="roundRect">
            <a:avLst>
              <a:gd name="adj" fmla="val 4444"/>
            </a:avLst>
          </a:prstGeom>
          <a:solidFill>
            <a:srgbClr val="F7E9EA"/>
          </a:solidFill>
          <a:ln/>
        </p:spPr>
        <p:txBody>
          <a:bodyPr/>
          <a:lstStyle/>
          <a:p>
            <a:endParaRPr lang="en-GB"/>
          </a:p>
        </p:txBody>
      </p:sp>
      <p:sp>
        <p:nvSpPr>
          <p:cNvPr id="15" name="Shape 11"/>
          <p:cNvSpPr/>
          <p:nvPr/>
        </p:nvSpPr>
        <p:spPr>
          <a:xfrm>
            <a:off x="8202168" y="1655064"/>
            <a:ext cx="475488" cy="475488"/>
          </a:xfrm>
          <a:prstGeom prst="ellipse">
            <a:avLst/>
          </a:prstGeom>
          <a:solidFill>
            <a:srgbClr val="7030A0"/>
          </a:solidFill>
          <a:ln/>
        </p:spPr>
        <p:txBody>
          <a:bodyPr/>
          <a:lstStyle/>
          <a:p>
            <a:endParaRPr lang="en-GB"/>
          </a:p>
        </p:txBody>
      </p:sp>
      <p:sp>
        <p:nvSpPr>
          <p:cNvPr id="17" name="Text 12"/>
          <p:cNvSpPr/>
          <p:nvPr/>
        </p:nvSpPr>
        <p:spPr>
          <a:xfrm>
            <a:off x="8769096" y="1627632"/>
            <a:ext cx="2761488" cy="502920"/>
          </a:xfrm>
          <a:prstGeom prst="rect">
            <a:avLst/>
          </a:prstGeom>
          <a:noFill/>
          <a:ln/>
        </p:spPr>
        <p:txBody>
          <a:bodyPr wrap="square" lIns="0" tIns="0" rIns="0" bIns="0" rtlCol="0" anchor="ctr"/>
          <a:lstStyle/>
          <a:p>
            <a:pPr marL="0" indent="0">
              <a:buNone/>
            </a:pPr>
            <a:r>
              <a:rPr lang="en-US" sz="1600" b="1">
                <a:solidFill>
                  <a:srgbClr val="6E000C"/>
                </a:solidFill>
                <a:latin typeface="Arial" pitchFamily="34" charset="0"/>
                <a:ea typeface="Arial" pitchFamily="34" charset="-122"/>
                <a:cs typeface="Arial" pitchFamily="34" charset="-120"/>
              </a:rPr>
              <a:t>3. Plaque rupture &amp; thrombosis</a:t>
            </a:r>
            <a:endParaRPr lang="en-US" sz="1600"/>
          </a:p>
        </p:txBody>
      </p:sp>
      <p:sp>
        <p:nvSpPr>
          <p:cNvPr id="18" name="Text 13"/>
          <p:cNvSpPr/>
          <p:nvPr/>
        </p:nvSpPr>
        <p:spPr>
          <a:xfrm>
            <a:off x="8202168" y="2167128"/>
            <a:ext cx="3337560" cy="1280160"/>
          </a:xfrm>
          <a:prstGeom prst="rect">
            <a:avLst/>
          </a:prstGeom>
          <a:noFill/>
          <a:ln/>
        </p:spPr>
        <p:txBody>
          <a:bodyPr wrap="square" lIns="0" tIns="0" rIns="0" bIns="0" rtlCol="0" anchor="ctr"/>
          <a:lstStyle/>
          <a:p>
            <a:pPr marL="0" indent="0">
              <a:lnSpc>
                <a:spcPct val="116000"/>
              </a:lnSpc>
              <a:buNone/>
            </a:pPr>
            <a:r>
              <a:rPr lang="en-US" sz="1400">
                <a:solidFill>
                  <a:srgbClr val="202028"/>
                </a:solidFill>
                <a:latin typeface="Arial" pitchFamily="34" charset="0"/>
                <a:ea typeface="Arial" pitchFamily="34" charset="-122"/>
                <a:cs typeface="Arial" pitchFamily="34" charset="-120"/>
              </a:rPr>
              <a:t>An unstable plaque ruptures, exposing collagen/tissue factor; platelets aggregate and the coagulation cascade forms an occlusive thrombus (Majumder, 2024).</a:t>
            </a:r>
            <a:endParaRPr lang="en-US" sz="1400"/>
          </a:p>
        </p:txBody>
      </p:sp>
      <p:sp>
        <p:nvSpPr>
          <p:cNvPr id="19" name="Shape 14"/>
          <p:cNvSpPr/>
          <p:nvPr/>
        </p:nvSpPr>
        <p:spPr>
          <a:xfrm>
            <a:off x="502920" y="3712464"/>
            <a:ext cx="3630168" cy="2057400"/>
          </a:xfrm>
          <a:prstGeom prst="roundRect">
            <a:avLst>
              <a:gd name="adj" fmla="val 4444"/>
            </a:avLst>
          </a:prstGeom>
          <a:solidFill>
            <a:srgbClr val="E9EBF5"/>
          </a:solidFill>
          <a:ln/>
        </p:spPr>
        <p:txBody>
          <a:bodyPr/>
          <a:lstStyle/>
          <a:p>
            <a:endParaRPr lang="en-GB"/>
          </a:p>
        </p:txBody>
      </p:sp>
      <p:sp>
        <p:nvSpPr>
          <p:cNvPr id="20" name="Shape 15"/>
          <p:cNvSpPr/>
          <p:nvPr/>
        </p:nvSpPr>
        <p:spPr>
          <a:xfrm>
            <a:off x="649224" y="3858768"/>
            <a:ext cx="475488" cy="475488"/>
          </a:xfrm>
          <a:prstGeom prst="ellipse">
            <a:avLst/>
          </a:prstGeom>
          <a:solidFill>
            <a:srgbClr val="2F3C7E"/>
          </a:solidFill>
          <a:ln/>
        </p:spPr>
        <p:txBody>
          <a:bodyPr/>
          <a:lstStyle/>
          <a:p>
            <a:endParaRPr lang="en-GB"/>
          </a:p>
        </p:txBody>
      </p:sp>
      <p:sp>
        <p:nvSpPr>
          <p:cNvPr id="22" name="Text 16"/>
          <p:cNvSpPr/>
          <p:nvPr/>
        </p:nvSpPr>
        <p:spPr>
          <a:xfrm>
            <a:off x="1216152" y="3831336"/>
            <a:ext cx="2761488" cy="502920"/>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4. Vessel occlusion</a:t>
            </a:r>
            <a:endParaRPr lang="en-US" sz="1600"/>
          </a:p>
        </p:txBody>
      </p:sp>
      <p:sp>
        <p:nvSpPr>
          <p:cNvPr id="23" name="Text 17"/>
          <p:cNvSpPr/>
          <p:nvPr/>
        </p:nvSpPr>
        <p:spPr>
          <a:xfrm>
            <a:off x="649224" y="4370832"/>
            <a:ext cx="3337560" cy="1280160"/>
          </a:xfrm>
          <a:prstGeom prst="rect">
            <a:avLst/>
          </a:prstGeom>
          <a:noFill/>
          <a:ln/>
        </p:spPr>
        <p:txBody>
          <a:bodyPr wrap="square" lIns="0" tIns="0" rIns="0" bIns="0" rtlCol="0" anchor="ctr"/>
          <a:lstStyle/>
          <a:p>
            <a:pPr marL="0" indent="0">
              <a:lnSpc>
                <a:spcPct val="116000"/>
              </a:lnSpc>
              <a:buNone/>
            </a:pPr>
            <a:r>
              <a:rPr lang="en-US" sz="1400">
                <a:solidFill>
                  <a:srgbClr val="202028"/>
                </a:solidFill>
                <a:latin typeface="Arial" pitchFamily="34" charset="0"/>
                <a:ea typeface="Arial" pitchFamily="34" charset="-122"/>
                <a:cs typeface="Arial" pitchFamily="34" charset="-120"/>
              </a:rPr>
              <a:t>The thrombus – or an embolus travelling from elsewhere, e.g. the left atrium in atrial fibrillation – occludes a cerebral artery such as the MCA, abolishing distal flow.</a:t>
            </a:r>
            <a:endParaRPr lang="en-US" sz="1400"/>
          </a:p>
        </p:txBody>
      </p:sp>
      <p:sp>
        <p:nvSpPr>
          <p:cNvPr id="24" name="Shape 18"/>
          <p:cNvSpPr/>
          <p:nvPr/>
        </p:nvSpPr>
        <p:spPr>
          <a:xfrm>
            <a:off x="4279392" y="3712464"/>
            <a:ext cx="3630168" cy="2057400"/>
          </a:xfrm>
          <a:prstGeom prst="roundRect">
            <a:avLst>
              <a:gd name="adj" fmla="val 4444"/>
            </a:avLst>
          </a:prstGeom>
          <a:solidFill>
            <a:srgbClr val="E9EBF5"/>
          </a:solidFill>
          <a:ln/>
        </p:spPr>
        <p:txBody>
          <a:bodyPr/>
          <a:lstStyle/>
          <a:p>
            <a:endParaRPr lang="en-GB"/>
          </a:p>
        </p:txBody>
      </p:sp>
      <p:sp>
        <p:nvSpPr>
          <p:cNvPr id="25" name="Shape 19"/>
          <p:cNvSpPr/>
          <p:nvPr/>
        </p:nvSpPr>
        <p:spPr>
          <a:xfrm>
            <a:off x="4425696" y="3858768"/>
            <a:ext cx="475488" cy="475488"/>
          </a:xfrm>
          <a:prstGeom prst="ellipse">
            <a:avLst/>
          </a:prstGeom>
          <a:solidFill>
            <a:schemeClr val="accent1">
              <a:lumMod val="60000"/>
              <a:lumOff val="40000"/>
            </a:schemeClr>
          </a:solidFill>
          <a:ln/>
        </p:spPr>
        <p:txBody>
          <a:bodyPr/>
          <a:lstStyle/>
          <a:p>
            <a:endParaRPr lang="en-GB"/>
          </a:p>
        </p:txBody>
      </p:sp>
      <p:sp>
        <p:nvSpPr>
          <p:cNvPr id="27" name="Text 20"/>
          <p:cNvSpPr/>
          <p:nvPr/>
        </p:nvSpPr>
        <p:spPr>
          <a:xfrm>
            <a:off x="4992624" y="3831336"/>
            <a:ext cx="2761488" cy="502920"/>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5. Ischaemic cascade</a:t>
            </a:r>
            <a:endParaRPr lang="en-US" sz="1600"/>
          </a:p>
        </p:txBody>
      </p:sp>
      <p:sp>
        <p:nvSpPr>
          <p:cNvPr id="28" name="Text 21"/>
          <p:cNvSpPr/>
          <p:nvPr/>
        </p:nvSpPr>
        <p:spPr>
          <a:xfrm>
            <a:off x="4425696" y="4370832"/>
            <a:ext cx="3337560" cy="1280160"/>
          </a:xfrm>
          <a:prstGeom prst="rect">
            <a:avLst/>
          </a:prstGeom>
          <a:noFill/>
          <a:ln/>
        </p:spPr>
        <p:txBody>
          <a:bodyPr wrap="square" lIns="0" tIns="0" rIns="0" bIns="0" rtlCol="0" anchor="ctr"/>
          <a:lstStyle/>
          <a:p>
            <a:pPr marL="0" indent="0">
              <a:lnSpc>
                <a:spcPct val="116000"/>
              </a:lnSpc>
              <a:buNone/>
            </a:pPr>
            <a:r>
              <a:rPr lang="en-US" sz="1400">
                <a:solidFill>
                  <a:srgbClr val="202028"/>
                </a:solidFill>
                <a:latin typeface="Arial" pitchFamily="34" charset="0"/>
                <a:ea typeface="Arial" pitchFamily="34" charset="-122"/>
                <a:cs typeface="Arial" pitchFamily="34" charset="-120"/>
              </a:rPr>
              <a:t>Loss of oxygen/glucose halts ATP-dependent Na⁺/K⁺ pumps; membrane depolarisation triggers excitotoxic glutamate release, Ca²⁺ influx and necrosis within the ischaemic core (Feske, 2021).</a:t>
            </a:r>
            <a:endParaRPr lang="en-US" sz="1400"/>
          </a:p>
        </p:txBody>
      </p:sp>
      <p:sp>
        <p:nvSpPr>
          <p:cNvPr id="29" name="Shape 22"/>
          <p:cNvSpPr/>
          <p:nvPr/>
        </p:nvSpPr>
        <p:spPr>
          <a:xfrm>
            <a:off x="8055864" y="3712464"/>
            <a:ext cx="3630168" cy="2057400"/>
          </a:xfrm>
          <a:prstGeom prst="roundRect">
            <a:avLst>
              <a:gd name="adj" fmla="val 4444"/>
            </a:avLst>
          </a:prstGeom>
          <a:solidFill>
            <a:srgbClr val="E9EBF5"/>
          </a:solidFill>
          <a:ln/>
        </p:spPr>
        <p:txBody>
          <a:bodyPr/>
          <a:lstStyle/>
          <a:p>
            <a:endParaRPr lang="en-GB"/>
          </a:p>
        </p:txBody>
      </p:sp>
      <p:sp>
        <p:nvSpPr>
          <p:cNvPr id="30" name="Shape 23"/>
          <p:cNvSpPr/>
          <p:nvPr/>
        </p:nvSpPr>
        <p:spPr>
          <a:xfrm>
            <a:off x="8202168" y="3858768"/>
            <a:ext cx="475488" cy="475488"/>
          </a:xfrm>
          <a:prstGeom prst="ellipse">
            <a:avLst/>
          </a:prstGeom>
          <a:solidFill>
            <a:srgbClr val="00B050"/>
          </a:solidFill>
          <a:ln/>
        </p:spPr>
        <p:txBody>
          <a:bodyPr/>
          <a:lstStyle/>
          <a:p>
            <a:endParaRPr lang="en-GB"/>
          </a:p>
        </p:txBody>
      </p:sp>
      <p:sp>
        <p:nvSpPr>
          <p:cNvPr id="32" name="Text 24"/>
          <p:cNvSpPr/>
          <p:nvPr/>
        </p:nvSpPr>
        <p:spPr>
          <a:xfrm>
            <a:off x="8769096" y="3831336"/>
            <a:ext cx="2761488" cy="502920"/>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6. Penumbra at risk</a:t>
            </a:r>
            <a:endParaRPr lang="en-US" sz="1600"/>
          </a:p>
        </p:txBody>
      </p:sp>
      <p:sp>
        <p:nvSpPr>
          <p:cNvPr id="33" name="Text 25"/>
          <p:cNvSpPr/>
          <p:nvPr/>
        </p:nvSpPr>
        <p:spPr>
          <a:xfrm>
            <a:off x="8202168" y="4370832"/>
            <a:ext cx="3337560" cy="1280160"/>
          </a:xfrm>
          <a:prstGeom prst="rect">
            <a:avLst/>
          </a:prstGeom>
          <a:noFill/>
          <a:ln/>
        </p:spPr>
        <p:txBody>
          <a:bodyPr wrap="square" lIns="0" tIns="0" rIns="0" bIns="0" rtlCol="0" anchor="ctr"/>
          <a:lstStyle/>
          <a:p>
            <a:pPr marL="0" indent="0">
              <a:lnSpc>
                <a:spcPct val="116000"/>
              </a:lnSpc>
              <a:buNone/>
            </a:pPr>
            <a:r>
              <a:rPr lang="en-US" sz="1400">
                <a:solidFill>
                  <a:srgbClr val="202028"/>
                </a:solidFill>
                <a:latin typeface="Arial" pitchFamily="34" charset="0"/>
                <a:ea typeface="Arial" pitchFamily="34" charset="-122"/>
                <a:cs typeface="Arial" pitchFamily="34" charset="-120"/>
              </a:rPr>
              <a:t>Surrounding tissue (the 'penumbra'), perfused via collaterals, remains viable for several hours – the target of emergency reperfusion within the treatment window.</a:t>
            </a:r>
            <a:endParaRPr lang="en-US" sz="1400"/>
          </a:p>
        </p:txBody>
      </p:sp>
      <p:sp>
        <p:nvSpPr>
          <p:cNvPr id="34" name="Text 26"/>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7</a:t>
            </a:r>
            <a:endParaRPr lang="en-US" sz="1400"/>
          </a:p>
        </p:txBody>
      </p:sp>
      <p:pic>
        <p:nvPicPr>
          <p:cNvPr id="16" name="Recorded Sound">
            <a:hlinkClick r:id="" action="ppaction://media"/>
            <a:extLst>
              <a:ext uri="{FF2B5EF4-FFF2-40B4-BE49-F238E27FC236}">
                <a16:creationId xmlns:a16="http://schemas.microsoft.com/office/drawing/2014/main" id="{9B7C50D6-D7F3-C794-2568-325D63D153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1256"/>
    </mc:Choice>
    <mc:Fallback xmlns="">
      <p:transition spd="slow" advTm="51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56"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IMPACT OF THE CONDITION</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a:solidFill>
                  <a:srgbClr val="202028"/>
                </a:solidFill>
                <a:latin typeface="Arial" pitchFamily="34" charset="0"/>
                <a:ea typeface="Arial" pitchFamily="34" charset="-122"/>
                <a:cs typeface="Arial" pitchFamily="34" charset="-120"/>
              </a:rPr>
              <a:t>Functional, Structural &amp; Physiological Impact</a:t>
            </a:r>
            <a:endParaRPr lang="en-US" sz="2700"/>
          </a:p>
        </p:txBody>
      </p:sp>
      <p:sp>
        <p:nvSpPr>
          <p:cNvPr id="4" name="Shape 2"/>
          <p:cNvSpPr/>
          <p:nvPr/>
        </p:nvSpPr>
        <p:spPr>
          <a:xfrm>
            <a:off x="502920" y="1508759"/>
            <a:ext cx="3630168" cy="4818887"/>
          </a:xfrm>
          <a:prstGeom prst="roundRect">
            <a:avLst>
              <a:gd name="adj" fmla="val 3023"/>
            </a:avLst>
          </a:prstGeom>
          <a:solidFill>
            <a:srgbClr val="FFFFFF"/>
          </a:solidFill>
          <a:ln w="12700">
            <a:solidFill>
              <a:srgbClr val="E5E5EA"/>
            </a:solidFill>
            <a:prstDash val="solid"/>
          </a:ln>
          <a:effectLst>
            <a:outerShdw blurRad="88900" dist="25400" dir="5400000" algn="bl" rotWithShape="0">
              <a:srgbClr val="000000">
                <a:alpha val="10000"/>
              </a:srgbClr>
            </a:outerShdw>
          </a:effectLst>
        </p:spPr>
        <p:txBody>
          <a:bodyPr/>
          <a:lstStyle/>
          <a:p>
            <a:endParaRPr lang="en-GB"/>
          </a:p>
        </p:txBody>
      </p:sp>
      <p:sp>
        <p:nvSpPr>
          <p:cNvPr id="5" name="Shape 3"/>
          <p:cNvSpPr/>
          <p:nvPr/>
        </p:nvSpPr>
        <p:spPr>
          <a:xfrm>
            <a:off x="502920" y="1508760"/>
            <a:ext cx="3630168" cy="777240"/>
          </a:xfrm>
          <a:prstGeom prst="rect">
            <a:avLst/>
          </a:prstGeom>
          <a:solidFill>
            <a:srgbClr val="990011"/>
          </a:solidFill>
          <a:ln/>
        </p:spPr>
        <p:txBody>
          <a:bodyPr/>
          <a:lstStyle/>
          <a:p>
            <a:endParaRPr lang="en-GB"/>
          </a:p>
        </p:txBody>
      </p:sp>
      <p:sp>
        <p:nvSpPr>
          <p:cNvPr id="6" name="Shape 4"/>
          <p:cNvSpPr/>
          <p:nvPr/>
        </p:nvSpPr>
        <p:spPr>
          <a:xfrm>
            <a:off x="685800" y="1645920"/>
            <a:ext cx="502920" cy="502920"/>
          </a:xfrm>
          <a:prstGeom prst="ellipse">
            <a:avLst/>
          </a:prstGeom>
          <a:solidFill>
            <a:srgbClr val="FFFF00"/>
          </a:solidFill>
          <a:ln/>
        </p:spPr>
        <p:txBody>
          <a:bodyPr/>
          <a:lstStyle/>
          <a:p>
            <a:endParaRPr lang="en-GB"/>
          </a:p>
        </p:txBody>
      </p:sp>
      <p:sp>
        <p:nvSpPr>
          <p:cNvPr id="8" name="Text 5"/>
          <p:cNvSpPr/>
          <p:nvPr/>
        </p:nvSpPr>
        <p:spPr>
          <a:xfrm>
            <a:off x="1325880" y="1508760"/>
            <a:ext cx="2624328" cy="777240"/>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Structural impact</a:t>
            </a:r>
            <a:endParaRPr lang="en-US" sz="1500"/>
          </a:p>
        </p:txBody>
      </p:sp>
      <p:sp>
        <p:nvSpPr>
          <p:cNvPr id="9" name="Text 6"/>
          <p:cNvSpPr/>
          <p:nvPr/>
        </p:nvSpPr>
        <p:spPr>
          <a:xfrm>
            <a:off x="731520" y="2468880"/>
            <a:ext cx="3172968" cy="3520440"/>
          </a:xfrm>
          <a:prstGeom prst="rect">
            <a:avLst/>
          </a:prstGeom>
          <a:noFill/>
          <a:ln/>
        </p:spPr>
        <p:txBody>
          <a:bodyPr wrap="square" lIns="0" tIns="0" rIns="0" bIns="0" rtlCol="0" anchor="t"/>
          <a:lstStyle/>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Infarction within the left MCA territory – visible on CT as hypodensity, or on diffusion-weighted MRI as restricted diffusion (gold-standard early detection).</a:t>
            </a:r>
            <a:endParaRPr lang="en-US" sz="1400"/>
          </a:p>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Cerebral oedema can develop 24–72h post-stroke, raising intracranial pressure in larger infarcts; severe cases may need decompressive hemicraniectomy.</a:t>
            </a:r>
            <a:endParaRPr lang="en-US" sz="1400"/>
          </a:p>
        </p:txBody>
      </p:sp>
      <p:sp>
        <p:nvSpPr>
          <p:cNvPr id="10" name="Shape 7"/>
          <p:cNvSpPr/>
          <p:nvPr/>
        </p:nvSpPr>
        <p:spPr>
          <a:xfrm>
            <a:off x="4279392" y="1508760"/>
            <a:ext cx="3630168" cy="4818888"/>
          </a:xfrm>
          <a:prstGeom prst="roundRect">
            <a:avLst>
              <a:gd name="adj" fmla="val 3023"/>
            </a:avLst>
          </a:prstGeom>
          <a:solidFill>
            <a:srgbClr val="FFFFFF"/>
          </a:solidFill>
          <a:ln w="12700">
            <a:solidFill>
              <a:srgbClr val="E5E5EA"/>
            </a:solidFill>
            <a:prstDash val="solid"/>
          </a:ln>
          <a:effectLst>
            <a:outerShdw blurRad="88900" dist="25400" dir="5400000" algn="bl" rotWithShape="0">
              <a:srgbClr val="000000">
                <a:alpha val="10000"/>
              </a:srgbClr>
            </a:outerShdw>
          </a:effectLst>
        </p:spPr>
        <p:txBody>
          <a:bodyPr/>
          <a:lstStyle/>
          <a:p>
            <a:endParaRPr lang="en-GB"/>
          </a:p>
        </p:txBody>
      </p:sp>
      <p:sp>
        <p:nvSpPr>
          <p:cNvPr id="11" name="Shape 8"/>
          <p:cNvSpPr/>
          <p:nvPr/>
        </p:nvSpPr>
        <p:spPr>
          <a:xfrm>
            <a:off x="4279392" y="1508760"/>
            <a:ext cx="3630168" cy="777240"/>
          </a:xfrm>
          <a:prstGeom prst="rect">
            <a:avLst/>
          </a:prstGeom>
          <a:solidFill>
            <a:srgbClr val="2F3C7E"/>
          </a:solidFill>
          <a:ln/>
        </p:spPr>
        <p:txBody>
          <a:bodyPr/>
          <a:lstStyle/>
          <a:p>
            <a:endParaRPr lang="en-GB"/>
          </a:p>
        </p:txBody>
      </p:sp>
      <p:sp>
        <p:nvSpPr>
          <p:cNvPr id="12" name="Shape 9"/>
          <p:cNvSpPr/>
          <p:nvPr/>
        </p:nvSpPr>
        <p:spPr>
          <a:xfrm>
            <a:off x="4462272" y="1645920"/>
            <a:ext cx="502920" cy="502920"/>
          </a:xfrm>
          <a:prstGeom prst="ellipse">
            <a:avLst/>
          </a:prstGeom>
          <a:solidFill>
            <a:srgbClr val="00B0F0"/>
          </a:solidFill>
          <a:ln/>
        </p:spPr>
        <p:txBody>
          <a:bodyPr/>
          <a:lstStyle/>
          <a:p>
            <a:endParaRPr lang="en-GB"/>
          </a:p>
        </p:txBody>
      </p:sp>
      <p:sp>
        <p:nvSpPr>
          <p:cNvPr id="14" name="Text 10"/>
          <p:cNvSpPr/>
          <p:nvPr/>
        </p:nvSpPr>
        <p:spPr>
          <a:xfrm>
            <a:off x="5102352" y="1508760"/>
            <a:ext cx="2624328" cy="777240"/>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Functional impact</a:t>
            </a:r>
            <a:endParaRPr lang="en-US" sz="1500"/>
          </a:p>
        </p:txBody>
      </p:sp>
      <p:sp>
        <p:nvSpPr>
          <p:cNvPr id="15" name="Text 11"/>
          <p:cNvSpPr/>
          <p:nvPr/>
        </p:nvSpPr>
        <p:spPr>
          <a:xfrm>
            <a:off x="4507992" y="2468880"/>
            <a:ext cx="3172968" cy="3520440"/>
          </a:xfrm>
          <a:prstGeom prst="rect">
            <a:avLst/>
          </a:prstGeom>
          <a:noFill/>
          <a:ln/>
        </p:spPr>
        <p:txBody>
          <a:bodyPr wrap="square" lIns="0" tIns="0" rIns="0" bIns="0" rtlCol="0" anchor="t"/>
          <a:lstStyle/>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Contralateral (right-sided) hemiparesis of face, arm and leg, as the left MCA supplies the right body via decussating motor pathways.</a:t>
            </a:r>
            <a:endParaRPr lang="en-US" sz="1400"/>
          </a:p>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Broca's (expressive) or Wernicke's (receptive) dysphasia, depending on the precise MCA branch affected.</a:t>
            </a:r>
            <a:endParaRPr lang="en-US" sz="1400"/>
          </a:p>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Possible right homonymous hemianopia and visuospatial/cognitive neglect.</a:t>
            </a:r>
            <a:endParaRPr lang="en-US" sz="1400"/>
          </a:p>
        </p:txBody>
      </p:sp>
      <p:sp>
        <p:nvSpPr>
          <p:cNvPr id="16" name="Shape 12"/>
          <p:cNvSpPr/>
          <p:nvPr/>
        </p:nvSpPr>
        <p:spPr>
          <a:xfrm>
            <a:off x="8055864" y="1508759"/>
            <a:ext cx="3630168" cy="4901371"/>
          </a:xfrm>
          <a:prstGeom prst="roundRect">
            <a:avLst>
              <a:gd name="adj" fmla="val 3023"/>
            </a:avLst>
          </a:prstGeom>
          <a:solidFill>
            <a:srgbClr val="FFFFFF"/>
          </a:solidFill>
          <a:ln w="12700">
            <a:solidFill>
              <a:srgbClr val="E5E5EA"/>
            </a:solidFill>
            <a:prstDash val="solid"/>
          </a:ln>
          <a:effectLst>
            <a:outerShdw blurRad="88900" dist="25400" dir="5400000" algn="bl" rotWithShape="0">
              <a:srgbClr val="000000">
                <a:alpha val="10000"/>
              </a:srgbClr>
            </a:outerShdw>
          </a:effectLst>
        </p:spPr>
        <p:txBody>
          <a:bodyPr/>
          <a:lstStyle/>
          <a:p>
            <a:endParaRPr lang="en-GB"/>
          </a:p>
        </p:txBody>
      </p:sp>
      <p:sp>
        <p:nvSpPr>
          <p:cNvPr id="17" name="Shape 13"/>
          <p:cNvSpPr/>
          <p:nvPr/>
        </p:nvSpPr>
        <p:spPr>
          <a:xfrm>
            <a:off x="8055864" y="1508760"/>
            <a:ext cx="3630168" cy="777240"/>
          </a:xfrm>
          <a:prstGeom prst="rect">
            <a:avLst/>
          </a:prstGeom>
          <a:solidFill>
            <a:srgbClr val="B8790A"/>
          </a:solidFill>
          <a:ln/>
        </p:spPr>
        <p:txBody>
          <a:bodyPr/>
          <a:lstStyle/>
          <a:p>
            <a:endParaRPr lang="en-GB"/>
          </a:p>
        </p:txBody>
      </p:sp>
      <p:sp>
        <p:nvSpPr>
          <p:cNvPr id="18" name="Shape 14"/>
          <p:cNvSpPr/>
          <p:nvPr/>
        </p:nvSpPr>
        <p:spPr>
          <a:xfrm>
            <a:off x="8238744" y="1645920"/>
            <a:ext cx="502920" cy="502920"/>
          </a:xfrm>
          <a:prstGeom prst="ellipse">
            <a:avLst/>
          </a:prstGeom>
          <a:solidFill>
            <a:srgbClr val="FF0000"/>
          </a:solidFill>
          <a:ln/>
        </p:spPr>
        <p:txBody>
          <a:bodyPr/>
          <a:lstStyle/>
          <a:p>
            <a:endParaRPr lang="en-GB"/>
          </a:p>
        </p:txBody>
      </p:sp>
      <p:sp>
        <p:nvSpPr>
          <p:cNvPr id="20" name="Text 15"/>
          <p:cNvSpPr/>
          <p:nvPr/>
        </p:nvSpPr>
        <p:spPr>
          <a:xfrm>
            <a:off x="8878824" y="1508760"/>
            <a:ext cx="2624328" cy="777240"/>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Physiological impact</a:t>
            </a:r>
            <a:endParaRPr lang="en-US" sz="1500"/>
          </a:p>
        </p:txBody>
      </p:sp>
      <p:sp>
        <p:nvSpPr>
          <p:cNvPr id="21" name="Text 16"/>
          <p:cNvSpPr/>
          <p:nvPr/>
        </p:nvSpPr>
        <p:spPr>
          <a:xfrm>
            <a:off x="8284464" y="2468880"/>
            <a:ext cx="3172968" cy="3520440"/>
          </a:xfrm>
          <a:prstGeom prst="rect">
            <a:avLst/>
          </a:prstGeom>
          <a:noFill/>
          <a:ln/>
        </p:spPr>
        <p:txBody>
          <a:bodyPr wrap="square" lIns="0" tIns="0" rIns="0" bIns="0" rtlCol="0" anchor="t"/>
          <a:lstStyle/>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Loss of cerebral autoregulation around the infarct; both hypo- and hypertension can extend tissue damage.</a:t>
            </a:r>
            <a:endParaRPr lang="en-US" sz="1400"/>
          </a:p>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Dysphagia raises aspiration pneumonia risk – a leading cause of post-stroke mortality (Stroke Association, 2024).</a:t>
            </a:r>
            <a:endParaRPr lang="en-US" sz="1400"/>
          </a:p>
          <a:p>
            <a:pPr marL="342900" indent="-342900">
              <a:lnSpc>
                <a:spcPct val="128000"/>
              </a:lnSpc>
              <a:spcAft>
                <a:spcPts val="900"/>
              </a:spcAft>
              <a:buSzPct val="100000"/>
              <a:buChar char="●"/>
            </a:pPr>
            <a:r>
              <a:rPr lang="en-US" sz="1400">
                <a:solidFill>
                  <a:srgbClr val="202028"/>
                </a:solidFill>
                <a:latin typeface="Arial" pitchFamily="34" charset="0"/>
                <a:ea typeface="Arial" pitchFamily="34" charset="-122"/>
                <a:cs typeface="Arial" pitchFamily="34" charset="-120"/>
              </a:rPr>
              <a:t>Acute physiological stress response can destabilise blood glucose and blood pressure, compounding Mr A's pre-existing diabetes and hypertension.</a:t>
            </a:r>
            <a:endParaRPr lang="en-US" sz="1400"/>
          </a:p>
        </p:txBody>
      </p:sp>
      <p:sp>
        <p:nvSpPr>
          <p:cNvPr id="22" name="Text 17"/>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9</a:t>
            </a:r>
            <a:endParaRPr lang="en-US" sz="1400"/>
          </a:p>
        </p:txBody>
      </p:sp>
      <p:sp>
        <p:nvSpPr>
          <p:cNvPr id="23" name="Text 18"/>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19" name="Recorded Sound">
            <a:hlinkClick r:id="" action="ppaction://media"/>
            <a:extLst>
              <a:ext uri="{FF2B5EF4-FFF2-40B4-BE49-F238E27FC236}">
                <a16:creationId xmlns:a16="http://schemas.microsoft.com/office/drawing/2014/main" id="{C3722AE3-31EE-B6EE-A3A4-D44172890D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1159"/>
    </mc:Choice>
    <mc:Fallback xmlns="">
      <p:transition spd="slow" advTm="71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159"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09379"/>
            <a:ext cx="10515600" cy="292608"/>
          </a:xfrm>
          <a:prstGeom prst="rect">
            <a:avLst/>
          </a:prstGeom>
          <a:noFill/>
          <a:ln/>
        </p:spPr>
        <p:txBody>
          <a:bodyPr wrap="square" lIns="0" tIns="0" rIns="0" bIns="0" rtlCol="0" anchor="ctr"/>
          <a:lstStyle/>
          <a:p>
            <a:pPr marL="0" indent="0">
              <a:buNone/>
            </a:pPr>
            <a:r>
              <a:rPr lang="en-US" sz="1400" b="1" kern="0" spc="200" dirty="0">
                <a:solidFill>
                  <a:srgbClr val="990011"/>
                </a:solidFill>
                <a:latin typeface="Arial" pitchFamily="34" charset="0"/>
                <a:ea typeface="Arial" pitchFamily="34" charset="-122"/>
                <a:cs typeface="Arial" pitchFamily="34" charset="-120"/>
              </a:rPr>
              <a:t>IMPACT </a:t>
            </a:r>
            <a:endParaRPr lang="en-US" sz="1400" dirty="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600" b="1" dirty="0">
                <a:solidFill>
                  <a:srgbClr val="202028"/>
                </a:solidFill>
                <a:latin typeface="Arial" pitchFamily="34" charset="0"/>
                <a:ea typeface="Arial" pitchFamily="34" charset="-122"/>
                <a:cs typeface="Arial" pitchFamily="34" charset="-120"/>
              </a:rPr>
              <a:t>The </a:t>
            </a:r>
            <a:r>
              <a:rPr lang="en-US" sz="2600" b="1" dirty="0" err="1">
                <a:solidFill>
                  <a:srgbClr val="202028"/>
                </a:solidFill>
                <a:latin typeface="Arial" pitchFamily="34" charset="0"/>
                <a:ea typeface="Arial" pitchFamily="34" charset="-122"/>
                <a:cs typeface="Arial" pitchFamily="34" charset="-120"/>
              </a:rPr>
              <a:t>Ischaemic</a:t>
            </a:r>
            <a:r>
              <a:rPr lang="en-US" sz="2600" b="1" dirty="0">
                <a:solidFill>
                  <a:srgbClr val="202028"/>
                </a:solidFill>
                <a:latin typeface="Arial" pitchFamily="34" charset="0"/>
                <a:ea typeface="Arial" pitchFamily="34" charset="-122"/>
                <a:cs typeface="Arial" pitchFamily="34" charset="-120"/>
              </a:rPr>
              <a:t> Core &amp; Penumbra: Target of Treatment</a:t>
            </a:r>
            <a:endParaRPr lang="en-US" sz="2600" dirty="0"/>
          </a:p>
        </p:txBody>
      </p:sp>
      <p:sp>
        <p:nvSpPr>
          <p:cNvPr id="4" name="Shape 2"/>
          <p:cNvSpPr/>
          <p:nvPr/>
        </p:nvSpPr>
        <p:spPr>
          <a:xfrm>
            <a:off x="244145" y="1527982"/>
            <a:ext cx="5836615" cy="5220290"/>
          </a:xfrm>
          <a:prstGeom prst="roundRect">
            <a:avLst>
              <a:gd name="adj" fmla="val 2330"/>
            </a:avLst>
          </a:prstGeom>
          <a:solidFill>
            <a:srgbClr val="E9EBF5"/>
          </a:solidFill>
          <a:ln/>
        </p:spPr>
        <p:txBody>
          <a:bodyPr/>
          <a:lstStyle/>
          <a:p>
            <a:endParaRPr lang="en-GB"/>
          </a:p>
        </p:txBody>
      </p:sp>
      <p:sp>
        <p:nvSpPr>
          <p:cNvPr id="5" name="Text 3"/>
          <p:cNvSpPr/>
          <p:nvPr/>
        </p:nvSpPr>
        <p:spPr>
          <a:xfrm>
            <a:off x="685800" y="1618488"/>
            <a:ext cx="5212080" cy="347472"/>
          </a:xfrm>
          <a:prstGeom prst="rect">
            <a:avLst/>
          </a:prstGeom>
          <a:noFill/>
          <a:ln/>
        </p:spPr>
        <p:txBody>
          <a:bodyPr wrap="square" lIns="0" tIns="0" rIns="0" bIns="0" rtlCol="0" anchor="ctr"/>
          <a:lstStyle/>
          <a:p>
            <a:pPr marL="0" indent="0" algn="ctr">
              <a:buNone/>
            </a:pPr>
            <a:r>
              <a:rPr lang="en-US" sz="1600" b="1">
                <a:solidFill>
                  <a:srgbClr val="2F3C7E"/>
                </a:solidFill>
                <a:latin typeface="Arial" pitchFamily="34" charset="0"/>
                <a:ea typeface="Arial" pitchFamily="34" charset="-122"/>
                <a:cs typeface="Arial" pitchFamily="34" charset="-120"/>
              </a:rPr>
              <a:t>Cross-Section: Left MCA Territory</a:t>
            </a:r>
            <a:endParaRPr lang="en-US" sz="1600"/>
          </a:p>
        </p:txBody>
      </p:sp>
      <p:sp>
        <p:nvSpPr>
          <p:cNvPr id="6" name="Shape 4"/>
          <p:cNvSpPr/>
          <p:nvPr/>
        </p:nvSpPr>
        <p:spPr>
          <a:xfrm>
            <a:off x="1554480" y="2350008"/>
            <a:ext cx="3291840" cy="3291840"/>
          </a:xfrm>
          <a:prstGeom prst="ellipse">
            <a:avLst/>
          </a:prstGeom>
          <a:solidFill>
            <a:srgbClr val="E8D5D5"/>
          </a:solidFill>
          <a:ln w="19050">
            <a:solidFill>
              <a:srgbClr val="55555F"/>
            </a:solidFill>
            <a:prstDash val="solid"/>
          </a:ln>
        </p:spPr>
        <p:txBody>
          <a:bodyPr/>
          <a:lstStyle/>
          <a:p>
            <a:endParaRPr lang="en-GB"/>
          </a:p>
        </p:txBody>
      </p:sp>
      <p:sp>
        <p:nvSpPr>
          <p:cNvPr id="7" name="Shape 5"/>
          <p:cNvSpPr/>
          <p:nvPr/>
        </p:nvSpPr>
        <p:spPr>
          <a:xfrm>
            <a:off x="2194560" y="2715768"/>
            <a:ext cx="2286000" cy="2194560"/>
          </a:xfrm>
          <a:prstGeom prst="ellipse">
            <a:avLst/>
          </a:prstGeom>
          <a:solidFill>
            <a:srgbClr val="FF9966"/>
          </a:solidFill>
          <a:ln/>
        </p:spPr>
        <p:txBody>
          <a:bodyPr/>
          <a:lstStyle/>
          <a:p>
            <a:endParaRPr lang="en-GB"/>
          </a:p>
        </p:txBody>
      </p:sp>
      <p:sp>
        <p:nvSpPr>
          <p:cNvPr id="8" name="Shape 6"/>
          <p:cNvSpPr/>
          <p:nvPr/>
        </p:nvSpPr>
        <p:spPr>
          <a:xfrm>
            <a:off x="2743200" y="3401568"/>
            <a:ext cx="1051560" cy="914400"/>
          </a:xfrm>
          <a:prstGeom prst="ellipse">
            <a:avLst/>
          </a:prstGeom>
          <a:solidFill>
            <a:srgbClr val="990011"/>
          </a:solidFill>
          <a:ln/>
        </p:spPr>
        <p:txBody>
          <a:bodyPr/>
          <a:lstStyle/>
          <a:p>
            <a:endParaRPr lang="en-GB"/>
          </a:p>
        </p:txBody>
      </p:sp>
      <p:sp>
        <p:nvSpPr>
          <p:cNvPr id="9" name="Text 7"/>
          <p:cNvSpPr/>
          <p:nvPr/>
        </p:nvSpPr>
        <p:spPr>
          <a:xfrm>
            <a:off x="2743200" y="3648456"/>
            <a:ext cx="914400" cy="502920"/>
          </a:xfrm>
          <a:prstGeom prst="rect">
            <a:avLst/>
          </a:prstGeom>
          <a:noFill/>
          <a:ln/>
        </p:spPr>
        <p:txBody>
          <a:bodyPr wrap="square" lIns="0" tIns="0" rIns="0" bIns="0" rtlCol="0" anchor="ctr"/>
          <a:lstStyle/>
          <a:p>
            <a:pPr marL="0" indent="0" algn="ctr">
              <a:buNone/>
            </a:pPr>
            <a:r>
              <a:rPr lang="en-US" sz="1300" b="1">
                <a:solidFill>
                  <a:srgbClr val="FFFFFF"/>
                </a:solidFill>
                <a:latin typeface="Arial" pitchFamily="34" charset="0"/>
                <a:ea typeface="Arial" pitchFamily="34" charset="-122"/>
                <a:cs typeface="Arial" pitchFamily="34" charset="-120"/>
              </a:rPr>
              <a:t>Ischaemic</a:t>
            </a:r>
            <a:endParaRPr lang="en-US" sz="1300"/>
          </a:p>
          <a:p>
            <a:pPr marL="0" indent="0" algn="ctr">
              <a:buNone/>
            </a:pPr>
            <a:r>
              <a:rPr lang="en-US" sz="1300" b="1">
                <a:solidFill>
                  <a:srgbClr val="FFFFFF"/>
                </a:solidFill>
                <a:latin typeface="Arial" pitchFamily="34" charset="0"/>
                <a:ea typeface="Arial" pitchFamily="34" charset="-122"/>
                <a:cs typeface="Arial" pitchFamily="34" charset="-120"/>
              </a:rPr>
              <a:t>CORE</a:t>
            </a:r>
            <a:endParaRPr lang="en-US" sz="1300"/>
          </a:p>
        </p:txBody>
      </p:sp>
      <p:sp>
        <p:nvSpPr>
          <p:cNvPr id="10" name="Text 8"/>
          <p:cNvSpPr/>
          <p:nvPr/>
        </p:nvSpPr>
        <p:spPr>
          <a:xfrm>
            <a:off x="4407408" y="2596896"/>
            <a:ext cx="1353312" cy="548640"/>
          </a:xfrm>
          <a:prstGeom prst="rect">
            <a:avLst/>
          </a:prstGeom>
          <a:noFill/>
          <a:ln/>
        </p:spPr>
        <p:txBody>
          <a:bodyPr wrap="square" lIns="0" tIns="0" rIns="0" bIns="0" rtlCol="0" anchor="ctr"/>
          <a:lstStyle/>
          <a:p>
            <a:pPr marL="0" indent="0" algn="ctr">
              <a:buNone/>
            </a:pPr>
            <a:r>
              <a:rPr lang="en-US" sz="1300" b="1">
                <a:solidFill>
                  <a:srgbClr val="1B2350"/>
                </a:solidFill>
                <a:latin typeface="Arial" pitchFamily="34" charset="0"/>
                <a:ea typeface="Arial" pitchFamily="34" charset="-122"/>
                <a:cs typeface="Arial" pitchFamily="34" charset="-120"/>
              </a:rPr>
              <a:t>PENUMBRA</a:t>
            </a:r>
            <a:endParaRPr lang="en-US" sz="1300"/>
          </a:p>
          <a:p>
            <a:pPr marL="0" indent="0" algn="ctr">
              <a:buNone/>
            </a:pPr>
            <a:r>
              <a:rPr lang="en-US" sz="1300" b="1">
                <a:solidFill>
                  <a:srgbClr val="1B2350"/>
                </a:solidFill>
                <a:latin typeface="Arial" pitchFamily="34" charset="0"/>
                <a:ea typeface="Arial" pitchFamily="34" charset="-122"/>
                <a:cs typeface="Arial" pitchFamily="34" charset="-120"/>
              </a:rPr>
              <a:t>(at risk)</a:t>
            </a:r>
            <a:endParaRPr lang="en-US" sz="1300"/>
          </a:p>
        </p:txBody>
      </p:sp>
      <p:sp>
        <p:nvSpPr>
          <p:cNvPr id="11" name="Shape 9"/>
          <p:cNvSpPr/>
          <p:nvPr/>
        </p:nvSpPr>
        <p:spPr>
          <a:xfrm flipV="1">
            <a:off x="3703320" y="2807208"/>
            <a:ext cx="877824" cy="640080"/>
          </a:xfrm>
          <a:prstGeom prst="line">
            <a:avLst/>
          </a:prstGeom>
          <a:noFill/>
          <a:ln w="12700">
            <a:solidFill>
              <a:srgbClr val="1B2350"/>
            </a:solidFill>
            <a:prstDash val="solid"/>
          </a:ln>
        </p:spPr>
        <p:txBody>
          <a:bodyPr/>
          <a:lstStyle/>
          <a:p>
            <a:endParaRPr lang="en-GB"/>
          </a:p>
        </p:txBody>
      </p:sp>
      <p:sp>
        <p:nvSpPr>
          <p:cNvPr id="12" name="Text 10"/>
          <p:cNvSpPr/>
          <p:nvPr/>
        </p:nvSpPr>
        <p:spPr>
          <a:xfrm>
            <a:off x="301752" y="4366913"/>
            <a:ext cx="1371600" cy="548640"/>
          </a:xfrm>
          <a:prstGeom prst="rect">
            <a:avLst/>
          </a:prstGeom>
          <a:noFill/>
          <a:ln/>
        </p:spPr>
        <p:txBody>
          <a:bodyPr wrap="square" lIns="0" tIns="0" rIns="0" bIns="0" rtlCol="0" anchor="ctr"/>
          <a:lstStyle/>
          <a:p>
            <a:pPr marL="0" indent="0" algn="ctr">
              <a:buNone/>
            </a:pPr>
            <a:r>
              <a:rPr lang="en-US" sz="1300">
                <a:solidFill>
                  <a:srgbClr val="55555F"/>
                </a:solidFill>
                <a:latin typeface="Arial" pitchFamily="34" charset="0"/>
                <a:ea typeface="Arial" pitchFamily="34" charset="-122"/>
                <a:cs typeface="Arial" pitchFamily="34" charset="-120"/>
              </a:rPr>
              <a:t>Surrounding tissue</a:t>
            </a:r>
            <a:endParaRPr lang="en-US" sz="1300"/>
          </a:p>
          <a:p>
            <a:pPr marL="0" indent="0" algn="ctr">
              <a:buNone/>
            </a:pPr>
            <a:r>
              <a:rPr lang="en-US" sz="1300">
                <a:solidFill>
                  <a:srgbClr val="55555F"/>
                </a:solidFill>
                <a:latin typeface="Arial" pitchFamily="34" charset="0"/>
                <a:ea typeface="Arial" pitchFamily="34" charset="-122"/>
                <a:cs typeface="Arial" pitchFamily="34" charset="-120"/>
              </a:rPr>
              <a:t>(normal perfusion)</a:t>
            </a:r>
            <a:endParaRPr lang="en-US" sz="1300"/>
          </a:p>
        </p:txBody>
      </p:sp>
      <p:sp>
        <p:nvSpPr>
          <p:cNvPr id="13" name="Shape 11"/>
          <p:cNvSpPr/>
          <p:nvPr/>
        </p:nvSpPr>
        <p:spPr>
          <a:xfrm>
            <a:off x="1453896" y="4496234"/>
            <a:ext cx="754380" cy="308657"/>
          </a:xfrm>
          <a:prstGeom prst="line">
            <a:avLst/>
          </a:prstGeom>
          <a:noFill/>
          <a:ln w="12700">
            <a:solidFill>
              <a:srgbClr val="55555F"/>
            </a:solidFill>
            <a:prstDash val="solid"/>
          </a:ln>
        </p:spPr>
        <p:txBody>
          <a:bodyPr/>
          <a:lstStyle/>
          <a:p>
            <a:endParaRPr lang="en-GB"/>
          </a:p>
        </p:txBody>
      </p:sp>
      <p:sp>
        <p:nvSpPr>
          <p:cNvPr id="14" name="Shape 12"/>
          <p:cNvSpPr/>
          <p:nvPr/>
        </p:nvSpPr>
        <p:spPr>
          <a:xfrm>
            <a:off x="777240" y="5641848"/>
            <a:ext cx="228600" cy="201168"/>
          </a:xfrm>
          <a:prstGeom prst="rect">
            <a:avLst/>
          </a:prstGeom>
          <a:solidFill>
            <a:srgbClr val="990011"/>
          </a:solidFill>
          <a:ln/>
        </p:spPr>
        <p:txBody>
          <a:bodyPr/>
          <a:lstStyle/>
          <a:p>
            <a:endParaRPr lang="en-GB"/>
          </a:p>
        </p:txBody>
      </p:sp>
      <p:sp>
        <p:nvSpPr>
          <p:cNvPr id="15" name="Text 13"/>
          <p:cNvSpPr/>
          <p:nvPr/>
        </p:nvSpPr>
        <p:spPr>
          <a:xfrm>
            <a:off x="1097280" y="5623560"/>
            <a:ext cx="4800600" cy="237744"/>
          </a:xfrm>
          <a:prstGeom prst="rect">
            <a:avLst/>
          </a:prstGeom>
          <a:noFill/>
          <a:ln/>
        </p:spPr>
        <p:txBody>
          <a:bodyPr wrap="square" lIns="0" tIns="0" rIns="0" bIns="0" rtlCol="0" anchor="ctr"/>
          <a:lstStyle/>
          <a:p>
            <a:pPr marL="0" indent="0">
              <a:buNone/>
            </a:pPr>
            <a:r>
              <a:rPr lang="en-US" sz="1300">
                <a:solidFill>
                  <a:srgbClr val="202028"/>
                </a:solidFill>
                <a:latin typeface="Arial" pitchFamily="34" charset="0"/>
                <a:ea typeface="Arial" pitchFamily="34" charset="-122"/>
                <a:cs typeface="Arial" pitchFamily="34" charset="-120"/>
              </a:rPr>
              <a:t>Ischaemic core: irreversible cell death (0–2 hrs)</a:t>
            </a:r>
            <a:endParaRPr lang="en-US" sz="1300"/>
          </a:p>
        </p:txBody>
      </p:sp>
      <p:sp>
        <p:nvSpPr>
          <p:cNvPr id="16" name="Shape 14"/>
          <p:cNvSpPr/>
          <p:nvPr/>
        </p:nvSpPr>
        <p:spPr>
          <a:xfrm>
            <a:off x="777240" y="5916168"/>
            <a:ext cx="228600" cy="201168"/>
          </a:xfrm>
          <a:prstGeom prst="rect">
            <a:avLst/>
          </a:prstGeom>
          <a:solidFill>
            <a:srgbClr val="FF9966"/>
          </a:solidFill>
          <a:ln/>
        </p:spPr>
        <p:txBody>
          <a:bodyPr/>
          <a:lstStyle/>
          <a:p>
            <a:endParaRPr lang="en-GB"/>
          </a:p>
        </p:txBody>
      </p:sp>
      <p:sp>
        <p:nvSpPr>
          <p:cNvPr id="17" name="Text 15"/>
          <p:cNvSpPr/>
          <p:nvPr/>
        </p:nvSpPr>
        <p:spPr>
          <a:xfrm>
            <a:off x="1097280" y="5897880"/>
            <a:ext cx="4800600" cy="237744"/>
          </a:xfrm>
          <a:prstGeom prst="rect">
            <a:avLst/>
          </a:prstGeom>
          <a:noFill/>
          <a:ln/>
        </p:spPr>
        <p:txBody>
          <a:bodyPr wrap="square" lIns="0" tIns="0" rIns="0" bIns="0" rtlCol="0" anchor="ctr"/>
          <a:lstStyle/>
          <a:p>
            <a:pPr marL="0" indent="0">
              <a:buNone/>
            </a:pPr>
            <a:r>
              <a:rPr lang="en-US" sz="1300">
                <a:solidFill>
                  <a:srgbClr val="202028"/>
                </a:solidFill>
                <a:latin typeface="Arial" pitchFamily="34" charset="0"/>
                <a:ea typeface="Arial" pitchFamily="34" charset="-122"/>
                <a:cs typeface="Arial" pitchFamily="34" charset="-120"/>
              </a:rPr>
              <a:t>Penumbra: salvageable but at risk (hrs)</a:t>
            </a:r>
            <a:endParaRPr lang="en-US" sz="1300"/>
          </a:p>
        </p:txBody>
      </p:sp>
      <p:sp>
        <p:nvSpPr>
          <p:cNvPr id="18" name="Shape 16"/>
          <p:cNvSpPr/>
          <p:nvPr/>
        </p:nvSpPr>
        <p:spPr>
          <a:xfrm>
            <a:off x="777240" y="6190488"/>
            <a:ext cx="228600" cy="201168"/>
          </a:xfrm>
          <a:prstGeom prst="rect">
            <a:avLst/>
          </a:prstGeom>
          <a:solidFill>
            <a:srgbClr val="E8D5D5"/>
          </a:solidFill>
          <a:ln/>
        </p:spPr>
        <p:txBody>
          <a:bodyPr/>
          <a:lstStyle/>
          <a:p>
            <a:endParaRPr lang="en-GB"/>
          </a:p>
        </p:txBody>
      </p:sp>
      <p:sp>
        <p:nvSpPr>
          <p:cNvPr id="19" name="Text 17"/>
          <p:cNvSpPr/>
          <p:nvPr/>
        </p:nvSpPr>
        <p:spPr>
          <a:xfrm>
            <a:off x="1097280" y="6172200"/>
            <a:ext cx="4800600" cy="237744"/>
          </a:xfrm>
          <a:prstGeom prst="rect">
            <a:avLst/>
          </a:prstGeom>
          <a:noFill/>
          <a:ln/>
        </p:spPr>
        <p:txBody>
          <a:bodyPr wrap="square" lIns="0" tIns="0" rIns="0" bIns="0" rtlCol="0" anchor="ctr"/>
          <a:lstStyle/>
          <a:p>
            <a:pPr marL="0" indent="0">
              <a:buNone/>
            </a:pPr>
            <a:r>
              <a:rPr lang="en-US" sz="1300">
                <a:solidFill>
                  <a:srgbClr val="202028"/>
                </a:solidFill>
                <a:latin typeface="Arial" pitchFamily="34" charset="0"/>
                <a:ea typeface="Arial" pitchFamily="34" charset="-122"/>
                <a:cs typeface="Arial" pitchFamily="34" charset="-120"/>
              </a:rPr>
              <a:t>Surrounding tissue: normal perfusion</a:t>
            </a:r>
            <a:endParaRPr lang="en-US" sz="1300"/>
          </a:p>
        </p:txBody>
      </p:sp>
      <p:sp>
        <p:nvSpPr>
          <p:cNvPr id="20" name="Shape 18"/>
          <p:cNvSpPr/>
          <p:nvPr/>
        </p:nvSpPr>
        <p:spPr>
          <a:xfrm>
            <a:off x="6309360" y="1481327"/>
            <a:ext cx="5440680" cy="5220289"/>
          </a:xfrm>
          <a:prstGeom prst="roundRect">
            <a:avLst>
              <a:gd name="adj" fmla="val 2330"/>
            </a:avLst>
          </a:prstGeom>
          <a:solidFill>
            <a:srgbClr val="F7E9EA"/>
          </a:solidFill>
          <a:ln/>
        </p:spPr>
        <p:txBody>
          <a:bodyPr/>
          <a:lstStyle/>
          <a:p>
            <a:endParaRPr lang="en-GB"/>
          </a:p>
        </p:txBody>
      </p:sp>
      <p:sp>
        <p:nvSpPr>
          <p:cNvPr id="21" name="Text 19"/>
          <p:cNvSpPr/>
          <p:nvPr/>
        </p:nvSpPr>
        <p:spPr>
          <a:xfrm>
            <a:off x="6510528" y="1645920"/>
            <a:ext cx="5038344" cy="365760"/>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Why this matters for Mr A's Care</a:t>
            </a:r>
            <a:endParaRPr lang="en-US" sz="1400"/>
          </a:p>
        </p:txBody>
      </p:sp>
      <p:sp>
        <p:nvSpPr>
          <p:cNvPr id="22" name="Shape 20"/>
          <p:cNvSpPr/>
          <p:nvPr/>
        </p:nvSpPr>
        <p:spPr>
          <a:xfrm>
            <a:off x="6510528" y="2139696"/>
            <a:ext cx="201168" cy="201168"/>
          </a:xfrm>
          <a:prstGeom prst="rect">
            <a:avLst/>
          </a:prstGeom>
          <a:solidFill>
            <a:srgbClr val="990011"/>
          </a:solidFill>
          <a:ln/>
        </p:spPr>
        <p:txBody>
          <a:bodyPr/>
          <a:lstStyle/>
          <a:p>
            <a:endParaRPr lang="en-GB"/>
          </a:p>
        </p:txBody>
      </p:sp>
      <p:sp>
        <p:nvSpPr>
          <p:cNvPr id="23" name="Text 21"/>
          <p:cNvSpPr/>
          <p:nvPr/>
        </p:nvSpPr>
        <p:spPr>
          <a:xfrm>
            <a:off x="6812280" y="2112264"/>
            <a:ext cx="4754880" cy="274320"/>
          </a:xfrm>
          <a:prstGeom prst="rect">
            <a:avLst/>
          </a:prstGeom>
          <a:noFill/>
          <a:ln/>
        </p:spPr>
        <p:txBody>
          <a:bodyPr wrap="square" lIns="0" tIns="0" rIns="0" bIns="0" rtlCol="0" anchor="ctr"/>
          <a:lstStyle/>
          <a:p>
            <a:pPr marL="0" indent="0">
              <a:buNone/>
            </a:pPr>
            <a:r>
              <a:rPr lang="en-US" sz="1500" b="1">
                <a:solidFill>
                  <a:srgbClr val="990011"/>
                </a:solidFill>
                <a:latin typeface="Arial" pitchFamily="34" charset="0"/>
                <a:ea typeface="Arial" pitchFamily="34" charset="-122"/>
                <a:cs typeface="Arial" pitchFamily="34" charset="-120"/>
              </a:rPr>
              <a:t>Ischaemic core</a:t>
            </a:r>
            <a:endParaRPr lang="en-US" sz="1500"/>
          </a:p>
        </p:txBody>
      </p:sp>
      <p:sp>
        <p:nvSpPr>
          <p:cNvPr id="24" name="Text 22"/>
          <p:cNvSpPr/>
          <p:nvPr/>
        </p:nvSpPr>
        <p:spPr>
          <a:xfrm>
            <a:off x="6510528" y="2395728"/>
            <a:ext cx="5038344" cy="777240"/>
          </a:xfrm>
          <a:prstGeom prst="rect">
            <a:avLst/>
          </a:prstGeom>
          <a:noFill/>
          <a:ln/>
        </p:spPr>
        <p:txBody>
          <a:bodyPr wrap="square" lIns="0" tIns="0" rIns="0" bIns="0" rtlCol="0" anchor="ctr"/>
          <a:lstStyle/>
          <a:p>
            <a:pPr marL="0" indent="0">
              <a:lnSpc>
                <a:spcPct val="116000"/>
              </a:lnSpc>
              <a:buNone/>
            </a:pPr>
            <a:r>
              <a:rPr lang="en-US" sz="1300">
                <a:solidFill>
                  <a:srgbClr val="202028"/>
                </a:solidFill>
                <a:latin typeface="Arial" pitchFamily="34" charset="0"/>
                <a:ea typeface="Arial" pitchFamily="34" charset="-122"/>
                <a:cs typeface="Arial" pitchFamily="34" charset="-120"/>
              </a:rPr>
              <a:t>Within seconds of vessel occlusion, the core (supplied solely by the MCA) undergoes irreversible necrosis due to ATP failure, excitotoxic glutamate release and calcium influx (Feske, 2021). This tissue cannot be saved.</a:t>
            </a:r>
            <a:endParaRPr lang="en-US" sz="1300"/>
          </a:p>
        </p:txBody>
      </p:sp>
      <p:sp>
        <p:nvSpPr>
          <p:cNvPr id="25" name="Shape 23"/>
          <p:cNvSpPr/>
          <p:nvPr/>
        </p:nvSpPr>
        <p:spPr>
          <a:xfrm>
            <a:off x="6510528" y="3255264"/>
            <a:ext cx="201168" cy="201168"/>
          </a:xfrm>
          <a:prstGeom prst="rect">
            <a:avLst/>
          </a:prstGeom>
          <a:solidFill>
            <a:srgbClr val="FF9966"/>
          </a:solidFill>
          <a:ln/>
        </p:spPr>
        <p:txBody>
          <a:bodyPr/>
          <a:lstStyle/>
          <a:p>
            <a:endParaRPr lang="en-GB"/>
          </a:p>
        </p:txBody>
      </p:sp>
      <p:sp>
        <p:nvSpPr>
          <p:cNvPr id="26" name="Text 24"/>
          <p:cNvSpPr/>
          <p:nvPr/>
        </p:nvSpPr>
        <p:spPr>
          <a:xfrm>
            <a:off x="6812280" y="3227832"/>
            <a:ext cx="4754880" cy="274320"/>
          </a:xfrm>
          <a:prstGeom prst="rect">
            <a:avLst/>
          </a:prstGeom>
          <a:noFill/>
          <a:ln/>
        </p:spPr>
        <p:txBody>
          <a:bodyPr wrap="square" lIns="0" tIns="0" rIns="0" bIns="0" rtlCol="0" anchor="ctr"/>
          <a:lstStyle/>
          <a:p>
            <a:pPr marL="0" indent="0">
              <a:buNone/>
            </a:pPr>
            <a:r>
              <a:rPr lang="en-US" sz="1500" b="1">
                <a:solidFill>
                  <a:srgbClr val="B8790A"/>
                </a:solidFill>
                <a:latin typeface="Arial" pitchFamily="34" charset="0"/>
                <a:ea typeface="Arial" pitchFamily="34" charset="-122"/>
                <a:cs typeface="Arial" pitchFamily="34" charset="-120"/>
              </a:rPr>
              <a:t>Penumbra</a:t>
            </a:r>
            <a:endParaRPr lang="en-US" sz="1500"/>
          </a:p>
        </p:txBody>
      </p:sp>
      <p:sp>
        <p:nvSpPr>
          <p:cNvPr id="27" name="Text 25"/>
          <p:cNvSpPr/>
          <p:nvPr/>
        </p:nvSpPr>
        <p:spPr>
          <a:xfrm>
            <a:off x="6510528" y="3511296"/>
            <a:ext cx="5038344" cy="777240"/>
          </a:xfrm>
          <a:prstGeom prst="rect">
            <a:avLst/>
          </a:prstGeom>
          <a:noFill/>
          <a:ln/>
        </p:spPr>
        <p:txBody>
          <a:bodyPr wrap="square" lIns="0" tIns="0" rIns="0" bIns="0" rtlCol="0" anchor="ctr"/>
          <a:lstStyle/>
          <a:p>
            <a:pPr marL="0" indent="0">
              <a:lnSpc>
                <a:spcPct val="116000"/>
              </a:lnSpc>
              <a:buNone/>
            </a:pPr>
            <a:r>
              <a:rPr lang="en-US" sz="1300">
                <a:solidFill>
                  <a:srgbClr val="202028"/>
                </a:solidFill>
                <a:latin typeface="Arial" pitchFamily="34" charset="0"/>
                <a:ea typeface="Arial" pitchFamily="34" charset="-122"/>
                <a:cs typeface="Arial" pitchFamily="34" charset="-120"/>
              </a:rPr>
              <a:t>The surrounding penumbra receives partial blood flow via collaterals from the Circle of Willis. It remains viable but electrically silent for up to several hours – this is the principal target of emergency reperfusion (Majumder, 2024).</a:t>
            </a:r>
            <a:endParaRPr lang="en-US" sz="1300"/>
          </a:p>
        </p:txBody>
      </p:sp>
      <p:sp>
        <p:nvSpPr>
          <p:cNvPr id="28" name="Shape 26"/>
          <p:cNvSpPr/>
          <p:nvPr/>
        </p:nvSpPr>
        <p:spPr>
          <a:xfrm>
            <a:off x="6510528" y="4370832"/>
            <a:ext cx="201168" cy="201168"/>
          </a:xfrm>
          <a:prstGeom prst="rect">
            <a:avLst/>
          </a:prstGeom>
          <a:solidFill>
            <a:srgbClr val="2F3C7E"/>
          </a:solidFill>
          <a:ln/>
        </p:spPr>
        <p:txBody>
          <a:bodyPr/>
          <a:lstStyle/>
          <a:p>
            <a:endParaRPr lang="en-GB"/>
          </a:p>
        </p:txBody>
      </p:sp>
      <p:sp>
        <p:nvSpPr>
          <p:cNvPr id="29" name="Text 27"/>
          <p:cNvSpPr/>
          <p:nvPr/>
        </p:nvSpPr>
        <p:spPr>
          <a:xfrm>
            <a:off x="6812280" y="4343400"/>
            <a:ext cx="4754880" cy="274320"/>
          </a:xfrm>
          <a:prstGeom prst="rect">
            <a:avLst/>
          </a:prstGeom>
          <a:noFill/>
          <a:ln/>
        </p:spPr>
        <p:txBody>
          <a:bodyPr wrap="square" lIns="0" tIns="0" rIns="0" bIns="0" rtlCol="0" anchor="ctr"/>
          <a:lstStyle/>
          <a:p>
            <a:pPr marL="0" indent="0">
              <a:buNone/>
            </a:pPr>
            <a:r>
              <a:rPr lang="en-US" sz="1500" b="1">
                <a:solidFill>
                  <a:srgbClr val="2F3C7E"/>
                </a:solidFill>
                <a:latin typeface="Arial" pitchFamily="34" charset="0"/>
                <a:ea typeface="Arial" pitchFamily="34" charset="-122"/>
                <a:cs typeface="Arial" pitchFamily="34" charset="-120"/>
              </a:rPr>
              <a:t>Reperfusion window</a:t>
            </a:r>
            <a:endParaRPr lang="en-US" sz="1500"/>
          </a:p>
        </p:txBody>
      </p:sp>
      <p:sp>
        <p:nvSpPr>
          <p:cNvPr id="30" name="Text 28"/>
          <p:cNvSpPr/>
          <p:nvPr/>
        </p:nvSpPr>
        <p:spPr>
          <a:xfrm>
            <a:off x="6510528" y="4626864"/>
            <a:ext cx="5038344" cy="777240"/>
          </a:xfrm>
          <a:prstGeom prst="rect">
            <a:avLst/>
          </a:prstGeom>
          <a:noFill/>
          <a:ln/>
        </p:spPr>
        <p:txBody>
          <a:bodyPr wrap="square" lIns="0" tIns="0" rIns="0" bIns="0" rtlCol="0" anchor="ctr"/>
          <a:lstStyle/>
          <a:p>
            <a:pPr marL="0" indent="0">
              <a:lnSpc>
                <a:spcPct val="116000"/>
              </a:lnSpc>
              <a:buNone/>
            </a:pPr>
            <a:r>
              <a:rPr lang="en-US" sz="1300">
                <a:solidFill>
                  <a:srgbClr val="202028"/>
                </a:solidFill>
                <a:latin typeface="Arial" pitchFamily="34" charset="0"/>
                <a:ea typeface="Arial" pitchFamily="34" charset="-122"/>
                <a:cs typeface="Arial" pitchFamily="34" charset="-120"/>
              </a:rPr>
              <a:t>Every minute without treatment, ~1.9 million neurons are lost (Stroke Association, 2024). Restoring flow to the penumbra via thrombolysis (≤4.5h) or thrombectomy (≤24h with imaging selection) can prevent permanent disability.</a:t>
            </a:r>
            <a:endParaRPr lang="en-US" sz="1300"/>
          </a:p>
        </p:txBody>
      </p:sp>
      <p:sp>
        <p:nvSpPr>
          <p:cNvPr id="31" name="Shape 29"/>
          <p:cNvSpPr/>
          <p:nvPr/>
        </p:nvSpPr>
        <p:spPr>
          <a:xfrm>
            <a:off x="6510528" y="5486400"/>
            <a:ext cx="201168" cy="201168"/>
          </a:xfrm>
          <a:prstGeom prst="rect">
            <a:avLst/>
          </a:prstGeom>
          <a:solidFill>
            <a:srgbClr val="B8790A"/>
          </a:solidFill>
          <a:ln/>
        </p:spPr>
        <p:txBody>
          <a:bodyPr/>
          <a:lstStyle/>
          <a:p>
            <a:endParaRPr lang="en-GB"/>
          </a:p>
        </p:txBody>
      </p:sp>
      <p:sp>
        <p:nvSpPr>
          <p:cNvPr id="32" name="Text 30"/>
          <p:cNvSpPr/>
          <p:nvPr/>
        </p:nvSpPr>
        <p:spPr>
          <a:xfrm>
            <a:off x="6812280" y="5458968"/>
            <a:ext cx="4754880" cy="274320"/>
          </a:xfrm>
          <a:prstGeom prst="rect">
            <a:avLst/>
          </a:prstGeom>
          <a:noFill/>
          <a:ln/>
        </p:spPr>
        <p:txBody>
          <a:bodyPr wrap="square" lIns="0" tIns="0" rIns="0" bIns="0" rtlCol="0" anchor="ctr"/>
          <a:lstStyle/>
          <a:p>
            <a:pPr marL="0" indent="0">
              <a:buNone/>
            </a:pPr>
            <a:r>
              <a:rPr lang="en-US" sz="1500" b="1">
                <a:solidFill>
                  <a:srgbClr val="B8790A"/>
                </a:solidFill>
                <a:latin typeface="Arial" pitchFamily="34" charset="0"/>
                <a:ea typeface="Arial" pitchFamily="34" charset="-122"/>
                <a:cs typeface="Arial" pitchFamily="34" charset="-120"/>
              </a:rPr>
              <a:t>Mr A's implication</a:t>
            </a:r>
            <a:endParaRPr lang="en-US" sz="1500"/>
          </a:p>
        </p:txBody>
      </p:sp>
      <p:sp>
        <p:nvSpPr>
          <p:cNvPr id="33" name="Text 31"/>
          <p:cNvSpPr/>
          <p:nvPr/>
        </p:nvSpPr>
        <p:spPr>
          <a:xfrm>
            <a:off x="6510528" y="5742432"/>
            <a:ext cx="5038344" cy="777240"/>
          </a:xfrm>
          <a:prstGeom prst="rect">
            <a:avLst/>
          </a:prstGeom>
          <a:noFill/>
          <a:ln/>
        </p:spPr>
        <p:txBody>
          <a:bodyPr wrap="square" lIns="0" tIns="0" rIns="0" bIns="0" rtlCol="0" anchor="ctr"/>
          <a:lstStyle/>
          <a:p>
            <a:pPr marL="0" indent="0">
              <a:lnSpc>
                <a:spcPct val="116000"/>
              </a:lnSpc>
              <a:buNone/>
            </a:pPr>
            <a:r>
              <a:rPr lang="en-US" sz="1300">
                <a:solidFill>
                  <a:srgbClr val="202028"/>
                </a:solidFill>
                <a:latin typeface="Arial" pitchFamily="34" charset="0"/>
                <a:ea typeface="Arial" pitchFamily="34" charset="-122"/>
                <a:cs typeface="Arial" pitchFamily="34" charset="-120"/>
              </a:rPr>
              <a:t>Mr A's incomplete Circle of Willis (possible given population prevalence) may limit collateral capacity, increasing penumbral loss – further justifying the urgency of immediate reperfusion and close BP monitoring to protect residual flow.</a:t>
            </a:r>
            <a:endParaRPr lang="en-US" sz="1300"/>
          </a:p>
        </p:txBody>
      </p:sp>
      <p:sp>
        <p:nvSpPr>
          <p:cNvPr id="34" name="Text 32"/>
          <p:cNvSpPr/>
          <p:nvPr/>
        </p:nvSpPr>
        <p:spPr>
          <a:xfrm>
            <a:off x="502920" y="6492240"/>
            <a:ext cx="11201400" cy="256032"/>
          </a:xfrm>
          <a:prstGeom prst="rect">
            <a:avLst/>
          </a:prstGeom>
          <a:noFill/>
          <a:ln/>
        </p:spPr>
        <p:txBody>
          <a:bodyPr wrap="square" lIns="0" tIns="0" rIns="0" bIns="0" rtlCol="0" anchor="ctr"/>
          <a:lstStyle/>
          <a:p>
            <a:pPr marL="0" indent="0">
              <a:buNone/>
            </a:pPr>
            <a:endParaRPr lang="en-US" sz="1200"/>
          </a:p>
        </p:txBody>
      </p:sp>
      <p:sp>
        <p:nvSpPr>
          <p:cNvPr id="35" name="Text 3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10</a:t>
            </a:r>
            <a:endParaRPr lang="en-US" sz="1400"/>
          </a:p>
        </p:txBody>
      </p:sp>
      <p:sp>
        <p:nvSpPr>
          <p:cNvPr id="36" name="Text 3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39" name="Recorded Sound">
            <a:hlinkClick r:id="" action="ppaction://media"/>
            <a:extLst>
              <a:ext uri="{FF2B5EF4-FFF2-40B4-BE49-F238E27FC236}">
                <a16:creationId xmlns:a16="http://schemas.microsoft.com/office/drawing/2014/main" id="{A34CE5DE-6D83-B53B-A18B-4B8272500A7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374"/>
    </mc:Choice>
    <mc:Fallback xmlns="">
      <p:transition spd="slow" advTm="64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374"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9"/>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1B2350"/>
        </a:solidFill>
        <a:effectLst/>
      </p:bgPr>
    </p:bg>
    <p:spTree>
      <p:nvGrpSpPr>
        <p:cNvPr id="1" name=""/>
        <p:cNvGrpSpPr/>
        <p:nvPr/>
      </p:nvGrpSpPr>
      <p:grpSpPr>
        <a:xfrm>
          <a:off x="0" y="0"/>
          <a:ext cx="0" cy="0"/>
          <a:chOff x="0" y="0"/>
          <a:chExt cx="0" cy="0"/>
        </a:xfrm>
      </p:grpSpPr>
      <p:sp>
        <p:nvSpPr>
          <p:cNvPr id="4" name="Text 2"/>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FFC2C9"/>
                </a:solidFill>
                <a:latin typeface="Arial" pitchFamily="34" charset="0"/>
                <a:ea typeface="Arial" pitchFamily="34" charset="-122"/>
                <a:cs typeface="Arial" pitchFamily="34" charset="-120"/>
              </a:rPr>
              <a:t>DIAGNOSIS </a:t>
            </a:r>
            <a:endParaRPr lang="en-US" sz="1400"/>
          </a:p>
        </p:txBody>
      </p:sp>
      <p:sp>
        <p:nvSpPr>
          <p:cNvPr id="5" name="Text 3"/>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a:solidFill>
                  <a:srgbClr val="FFFFFF"/>
                </a:solidFill>
                <a:latin typeface="Arial" pitchFamily="34" charset="0"/>
                <a:ea typeface="Arial" pitchFamily="34" charset="-122"/>
                <a:cs typeface="Arial" pitchFamily="34" charset="-120"/>
              </a:rPr>
              <a:t>⏱ Time is Brain: Emergency Treatment Windows</a:t>
            </a:r>
            <a:endParaRPr lang="en-US" sz="2700"/>
          </a:p>
        </p:txBody>
      </p:sp>
      <p:sp>
        <p:nvSpPr>
          <p:cNvPr id="6" name="Text 4"/>
          <p:cNvSpPr/>
          <p:nvPr/>
        </p:nvSpPr>
        <p:spPr>
          <a:xfrm>
            <a:off x="466344" y="1329332"/>
            <a:ext cx="11155680" cy="347472"/>
          </a:xfrm>
          <a:prstGeom prst="rect">
            <a:avLst/>
          </a:prstGeom>
          <a:noFill/>
          <a:ln/>
        </p:spPr>
        <p:txBody>
          <a:bodyPr wrap="square" lIns="0" tIns="0" rIns="0" bIns="0" rtlCol="0" anchor="ctr"/>
          <a:lstStyle/>
          <a:p>
            <a:pPr marL="0" indent="0" algn="ctr">
              <a:buNone/>
            </a:pPr>
            <a:r>
              <a:rPr lang="en-US" sz="1400" b="1">
                <a:solidFill>
                  <a:srgbClr val="FFCC66"/>
                </a:solidFill>
                <a:latin typeface="Arial" pitchFamily="34" charset="0"/>
                <a:ea typeface="Arial" pitchFamily="34" charset="-122"/>
                <a:cs typeface="Arial" pitchFamily="34" charset="-120"/>
              </a:rPr>
              <a:t>Every 1 minute without treatment = ~1.9 million neurons lost (Stroke Association, 2024)</a:t>
            </a:r>
            <a:endParaRPr lang="en-US" sz="1400"/>
          </a:p>
        </p:txBody>
      </p:sp>
      <p:sp>
        <p:nvSpPr>
          <p:cNvPr id="7" name="Shape 5"/>
          <p:cNvSpPr/>
          <p:nvPr/>
        </p:nvSpPr>
        <p:spPr>
          <a:xfrm>
            <a:off x="594360" y="2514600"/>
            <a:ext cx="1327709" cy="658368"/>
          </a:xfrm>
          <a:prstGeom prst="rect">
            <a:avLst/>
          </a:prstGeom>
          <a:solidFill>
            <a:srgbClr val="22BB55"/>
          </a:solidFill>
          <a:ln/>
        </p:spPr>
        <p:txBody>
          <a:bodyPr/>
          <a:lstStyle/>
          <a:p>
            <a:endParaRPr lang="en-GB"/>
          </a:p>
        </p:txBody>
      </p:sp>
      <p:sp>
        <p:nvSpPr>
          <p:cNvPr id="8" name="Shape 6"/>
          <p:cNvSpPr/>
          <p:nvPr/>
        </p:nvSpPr>
        <p:spPr>
          <a:xfrm>
            <a:off x="1922069" y="2514600"/>
            <a:ext cx="885139" cy="658368"/>
          </a:xfrm>
          <a:prstGeom prst="rect">
            <a:avLst/>
          </a:prstGeom>
          <a:solidFill>
            <a:srgbClr val="2DB558"/>
          </a:solidFill>
          <a:ln/>
        </p:spPr>
        <p:txBody>
          <a:bodyPr/>
          <a:lstStyle/>
          <a:p>
            <a:endParaRPr lang="en-GB"/>
          </a:p>
        </p:txBody>
      </p:sp>
      <p:sp>
        <p:nvSpPr>
          <p:cNvPr id="9" name="Shape 7"/>
          <p:cNvSpPr/>
          <p:nvPr/>
        </p:nvSpPr>
        <p:spPr>
          <a:xfrm>
            <a:off x="2807208" y="2514600"/>
            <a:ext cx="774497" cy="658368"/>
          </a:xfrm>
          <a:prstGeom prst="rect">
            <a:avLst/>
          </a:prstGeom>
          <a:solidFill>
            <a:srgbClr val="44CC66"/>
          </a:solidFill>
          <a:ln/>
        </p:spPr>
        <p:txBody>
          <a:bodyPr/>
          <a:lstStyle/>
          <a:p>
            <a:endParaRPr lang="en-GB"/>
          </a:p>
        </p:txBody>
      </p:sp>
      <p:sp>
        <p:nvSpPr>
          <p:cNvPr id="10" name="Shape 8"/>
          <p:cNvSpPr/>
          <p:nvPr/>
        </p:nvSpPr>
        <p:spPr>
          <a:xfrm>
            <a:off x="3581705" y="2514600"/>
            <a:ext cx="774497" cy="658368"/>
          </a:xfrm>
          <a:prstGeom prst="rect">
            <a:avLst/>
          </a:prstGeom>
          <a:solidFill>
            <a:srgbClr val="66CC55"/>
          </a:solidFill>
          <a:ln/>
        </p:spPr>
        <p:txBody>
          <a:bodyPr/>
          <a:lstStyle/>
          <a:p>
            <a:endParaRPr lang="en-GB"/>
          </a:p>
        </p:txBody>
      </p:sp>
      <p:sp>
        <p:nvSpPr>
          <p:cNvPr id="11" name="Shape 9"/>
          <p:cNvSpPr/>
          <p:nvPr/>
        </p:nvSpPr>
        <p:spPr>
          <a:xfrm>
            <a:off x="4356202" y="2514600"/>
            <a:ext cx="663854" cy="658368"/>
          </a:xfrm>
          <a:prstGeom prst="rect">
            <a:avLst/>
          </a:prstGeom>
          <a:solidFill>
            <a:srgbClr val="99CC33"/>
          </a:solidFill>
          <a:ln/>
        </p:spPr>
        <p:txBody>
          <a:bodyPr/>
          <a:lstStyle/>
          <a:p>
            <a:endParaRPr lang="en-GB"/>
          </a:p>
        </p:txBody>
      </p:sp>
      <p:sp>
        <p:nvSpPr>
          <p:cNvPr id="12" name="Shape 10"/>
          <p:cNvSpPr/>
          <p:nvPr/>
        </p:nvSpPr>
        <p:spPr>
          <a:xfrm>
            <a:off x="5020056" y="2514600"/>
            <a:ext cx="774497" cy="658368"/>
          </a:xfrm>
          <a:prstGeom prst="rect">
            <a:avLst/>
          </a:prstGeom>
          <a:solidFill>
            <a:srgbClr val="CCBB22"/>
          </a:solidFill>
          <a:ln/>
        </p:spPr>
        <p:txBody>
          <a:bodyPr/>
          <a:lstStyle/>
          <a:p>
            <a:endParaRPr lang="en-GB"/>
          </a:p>
        </p:txBody>
      </p:sp>
      <p:sp>
        <p:nvSpPr>
          <p:cNvPr id="13" name="Shape 11"/>
          <p:cNvSpPr/>
          <p:nvPr/>
        </p:nvSpPr>
        <p:spPr>
          <a:xfrm>
            <a:off x="5794553" y="2514600"/>
            <a:ext cx="774497" cy="658368"/>
          </a:xfrm>
          <a:prstGeom prst="rect">
            <a:avLst/>
          </a:prstGeom>
          <a:solidFill>
            <a:srgbClr val="FFCC00"/>
          </a:solidFill>
          <a:ln/>
        </p:spPr>
        <p:txBody>
          <a:bodyPr/>
          <a:lstStyle/>
          <a:p>
            <a:endParaRPr lang="en-GB"/>
          </a:p>
        </p:txBody>
      </p:sp>
      <p:sp>
        <p:nvSpPr>
          <p:cNvPr id="14" name="Shape 12"/>
          <p:cNvSpPr/>
          <p:nvPr/>
        </p:nvSpPr>
        <p:spPr>
          <a:xfrm>
            <a:off x="6569050" y="2514600"/>
            <a:ext cx="885139" cy="658368"/>
          </a:xfrm>
          <a:prstGeom prst="rect">
            <a:avLst/>
          </a:prstGeom>
          <a:solidFill>
            <a:srgbClr val="FF9900"/>
          </a:solidFill>
          <a:ln/>
        </p:spPr>
        <p:txBody>
          <a:bodyPr/>
          <a:lstStyle/>
          <a:p>
            <a:endParaRPr lang="en-GB"/>
          </a:p>
        </p:txBody>
      </p:sp>
      <p:sp>
        <p:nvSpPr>
          <p:cNvPr id="15" name="Shape 13"/>
          <p:cNvSpPr/>
          <p:nvPr/>
        </p:nvSpPr>
        <p:spPr>
          <a:xfrm>
            <a:off x="7454189" y="2514600"/>
            <a:ext cx="774497" cy="658368"/>
          </a:xfrm>
          <a:prstGeom prst="rect">
            <a:avLst/>
          </a:prstGeom>
          <a:solidFill>
            <a:srgbClr val="FF7700"/>
          </a:solidFill>
          <a:ln/>
        </p:spPr>
        <p:txBody>
          <a:bodyPr/>
          <a:lstStyle/>
          <a:p>
            <a:endParaRPr lang="en-GB"/>
          </a:p>
        </p:txBody>
      </p:sp>
      <p:sp>
        <p:nvSpPr>
          <p:cNvPr id="16" name="Shape 14"/>
          <p:cNvSpPr/>
          <p:nvPr/>
        </p:nvSpPr>
        <p:spPr>
          <a:xfrm>
            <a:off x="8228686" y="2514600"/>
            <a:ext cx="774497" cy="658368"/>
          </a:xfrm>
          <a:prstGeom prst="rect">
            <a:avLst/>
          </a:prstGeom>
          <a:solidFill>
            <a:srgbClr val="FF5500"/>
          </a:solidFill>
          <a:ln/>
        </p:spPr>
        <p:txBody>
          <a:bodyPr/>
          <a:lstStyle/>
          <a:p>
            <a:endParaRPr lang="en-GB"/>
          </a:p>
        </p:txBody>
      </p:sp>
      <p:sp>
        <p:nvSpPr>
          <p:cNvPr id="17" name="Shape 15"/>
          <p:cNvSpPr/>
          <p:nvPr/>
        </p:nvSpPr>
        <p:spPr>
          <a:xfrm>
            <a:off x="9003182" y="2514600"/>
            <a:ext cx="885139" cy="658368"/>
          </a:xfrm>
          <a:prstGeom prst="rect">
            <a:avLst/>
          </a:prstGeom>
          <a:solidFill>
            <a:srgbClr val="FF3300"/>
          </a:solidFill>
          <a:ln/>
        </p:spPr>
        <p:txBody>
          <a:bodyPr/>
          <a:lstStyle/>
          <a:p>
            <a:endParaRPr lang="en-GB"/>
          </a:p>
        </p:txBody>
      </p:sp>
      <p:sp>
        <p:nvSpPr>
          <p:cNvPr id="18" name="Shape 16"/>
          <p:cNvSpPr/>
          <p:nvPr/>
        </p:nvSpPr>
        <p:spPr>
          <a:xfrm>
            <a:off x="9888322" y="2514600"/>
            <a:ext cx="885139" cy="658368"/>
          </a:xfrm>
          <a:prstGeom prst="rect">
            <a:avLst/>
          </a:prstGeom>
          <a:solidFill>
            <a:srgbClr val="CC2200"/>
          </a:solidFill>
          <a:ln/>
        </p:spPr>
        <p:txBody>
          <a:bodyPr/>
          <a:lstStyle/>
          <a:p>
            <a:endParaRPr lang="en-GB"/>
          </a:p>
        </p:txBody>
      </p:sp>
      <p:sp>
        <p:nvSpPr>
          <p:cNvPr id="19" name="Shape 17"/>
          <p:cNvSpPr/>
          <p:nvPr/>
        </p:nvSpPr>
        <p:spPr>
          <a:xfrm>
            <a:off x="10773461" y="2514600"/>
            <a:ext cx="885139" cy="658368"/>
          </a:xfrm>
          <a:prstGeom prst="rect">
            <a:avLst/>
          </a:prstGeom>
          <a:solidFill>
            <a:srgbClr val="991100"/>
          </a:solidFill>
          <a:ln/>
        </p:spPr>
        <p:txBody>
          <a:bodyPr/>
          <a:lstStyle/>
          <a:p>
            <a:endParaRPr lang="en-GB"/>
          </a:p>
        </p:txBody>
      </p:sp>
      <p:sp>
        <p:nvSpPr>
          <p:cNvPr id="20" name="Shape 18"/>
          <p:cNvSpPr/>
          <p:nvPr/>
        </p:nvSpPr>
        <p:spPr>
          <a:xfrm>
            <a:off x="594360" y="2514600"/>
            <a:ext cx="9144" cy="658368"/>
          </a:xfrm>
          <a:prstGeom prst="line">
            <a:avLst/>
          </a:prstGeom>
          <a:noFill/>
          <a:ln w="19050">
            <a:solidFill>
              <a:srgbClr val="FFFFFF"/>
            </a:solidFill>
            <a:prstDash val="solid"/>
          </a:ln>
        </p:spPr>
        <p:txBody>
          <a:bodyPr/>
          <a:lstStyle/>
          <a:p>
            <a:endParaRPr lang="en-GB"/>
          </a:p>
        </p:txBody>
      </p:sp>
      <p:sp>
        <p:nvSpPr>
          <p:cNvPr id="21" name="Text 19"/>
          <p:cNvSpPr/>
          <p:nvPr/>
        </p:nvSpPr>
        <p:spPr>
          <a:xfrm>
            <a:off x="-15087" y="1673352"/>
            <a:ext cx="1645920" cy="402336"/>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Symptom onset</a:t>
            </a:r>
            <a:endParaRPr lang="en-US" sz="1400"/>
          </a:p>
        </p:txBody>
      </p:sp>
      <p:sp>
        <p:nvSpPr>
          <p:cNvPr id="22" name="Text 20"/>
          <p:cNvSpPr/>
          <p:nvPr/>
        </p:nvSpPr>
        <p:spPr>
          <a:xfrm>
            <a:off x="-228600" y="2103120"/>
            <a:ext cx="1645920" cy="292608"/>
          </a:xfrm>
          <a:prstGeom prst="rect">
            <a:avLst/>
          </a:prstGeom>
          <a:noFill/>
          <a:ln/>
        </p:spPr>
        <p:txBody>
          <a:bodyPr wrap="square" lIns="0" tIns="0" rIns="0" bIns="0" rtlCol="0" anchor="ctr"/>
          <a:lstStyle/>
          <a:p>
            <a:pPr marL="0" indent="0" algn="ctr">
              <a:buNone/>
            </a:pPr>
            <a:r>
              <a:rPr lang="en-US" sz="1300">
                <a:solidFill>
                  <a:srgbClr val="FFCC66"/>
                </a:solidFill>
                <a:latin typeface="Arial" pitchFamily="34" charset="0"/>
                <a:ea typeface="Arial" pitchFamily="34" charset="-122"/>
                <a:cs typeface="Arial" pitchFamily="34" charset="-120"/>
              </a:rPr>
              <a:t>0 min</a:t>
            </a:r>
            <a:endParaRPr lang="en-US" sz="1300"/>
          </a:p>
        </p:txBody>
      </p:sp>
      <p:sp>
        <p:nvSpPr>
          <p:cNvPr id="23" name="Shape 21"/>
          <p:cNvSpPr/>
          <p:nvPr/>
        </p:nvSpPr>
        <p:spPr>
          <a:xfrm>
            <a:off x="3581705" y="2514600"/>
            <a:ext cx="9144" cy="658368"/>
          </a:xfrm>
          <a:prstGeom prst="line">
            <a:avLst/>
          </a:prstGeom>
          <a:noFill/>
          <a:ln w="19050">
            <a:solidFill>
              <a:srgbClr val="FFFFFF"/>
            </a:solidFill>
            <a:prstDash val="solid"/>
          </a:ln>
        </p:spPr>
        <p:txBody>
          <a:bodyPr/>
          <a:lstStyle/>
          <a:p>
            <a:endParaRPr lang="en-GB"/>
          </a:p>
        </p:txBody>
      </p:sp>
      <p:sp>
        <p:nvSpPr>
          <p:cNvPr id="24" name="Text 22"/>
          <p:cNvSpPr/>
          <p:nvPr/>
        </p:nvSpPr>
        <p:spPr>
          <a:xfrm>
            <a:off x="2758745" y="1709928"/>
            <a:ext cx="1645920" cy="402336"/>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Hospital arrival</a:t>
            </a:r>
            <a:endParaRPr lang="en-US" sz="1400"/>
          </a:p>
        </p:txBody>
      </p:sp>
      <p:sp>
        <p:nvSpPr>
          <p:cNvPr id="25" name="Text 23"/>
          <p:cNvSpPr/>
          <p:nvPr/>
        </p:nvSpPr>
        <p:spPr>
          <a:xfrm>
            <a:off x="2758745" y="2103120"/>
            <a:ext cx="1645920" cy="292608"/>
          </a:xfrm>
          <a:prstGeom prst="rect">
            <a:avLst/>
          </a:prstGeom>
          <a:noFill/>
          <a:ln/>
        </p:spPr>
        <p:txBody>
          <a:bodyPr wrap="square" lIns="0" tIns="0" rIns="0" bIns="0" rtlCol="0" anchor="ctr"/>
          <a:lstStyle/>
          <a:p>
            <a:pPr marL="0" indent="0" algn="ctr">
              <a:buNone/>
            </a:pPr>
            <a:r>
              <a:rPr lang="en-US" sz="1300">
                <a:solidFill>
                  <a:srgbClr val="FFCC66"/>
                </a:solidFill>
                <a:latin typeface="Arial" pitchFamily="34" charset="0"/>
                <a:ea typeface="Arial" pitchFamily="34" charset="-122"/>
                <a:cs typeface="Arial" pitchFamily="34" charset="-120"/>
              </a:rPr>
              <a:t>~30–60 min</a:t>
            </a:r>
            <a:endParaRPr lang="en-US" sz="1300"/>
          </a:p>
        </p:txBody>
      </p:sp>
      <p:sp>
        <p:nvSpPr>
          <p:cNvPr id="26" name="Shape 24"/>
          <p:cNvSpPr/>
          <p:nvPr/>
        </p:nvSpPr>
        <p:spPr>
          <a:xfrm>
            <a:off x="5462626" y="2514600"/>
            <a:ext cx="9144" cy="658368"/>
          </a:xfrm>
          <a:prstGeom prst="line">
            <a:avLst/>
          </a:prstGeom>
          <a:noFill/>
          <a:ln w="19050">
            <a:solidFill>
              <a:srgbClr val="FFFFFF"/>
            </a:solidFill>
            <a:prstDash val="solid"/>
          </a:ln>
        </p:spPr>
        <p:txBody>
          <a:bodyPr/>
          <a:lstStyle/>
          <a:p>
            <a:endParaRPr lang="en-GB"/>
          </a:p>
        </p:txBody>
      </p:sp>
      <p:sp>
        <p:nvSpPr>
          <p:cNvPr id="27" name="Text 25"/>
          <p:cNvSpPr/>
          <p:nvPr/>
        </p:nvSpPr>
        <p:spPr>
          <a:xfrm>
            <a:off x="4639666" y="3246120"/>
            <a:ext cx="1645920" cy="402336"/>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Thrombolysis window closes</a:t>
            </a:r>
            <a:endParaRPr lang="en-US" sz="1400"/>
          </a:p>
        </p:txBody>
      </p:sp>
      <p:sp>
        <p:nvSpPr>
          <p:cNvPr id="28" name="Text 26"/>
          <p:cNvSpPr/>
          <p:nvPr/>
        </p:nvSpPr>
        <p:spPr>
          <a:xfrm>
            <a:off x="4639666" y="3630168"/>
            <a:ext cx="1645920" cy="292608"/>
          </a:xfrm>
          <a:prstGeom prst="rect">
            <a:avLst/>
          </a:prstGeom>
          <a:noFill/>
          <a:ln/>
        </p:spPr>
        <p:txBody>
          <a:bodyPr wrap="square" lIns="0" tIns="0" rIns="0" bIns="0" rtlCol="0" anchor="ctr"/>
          <a:lstStyle/>
          <a:p>
            <a:pPr marL="0" indent="0" algn="ctr">
              <a:buNone/>
            </a:pPr>
            <a:r>
              <a:rPr lang="en-US" sz="1300">
                <a:solidFill>
                  <a:srgbClr val="FFCC66"/>
                </a:solidFill>
                <a:latin typeface="Arial" pitchFamily="34" charset="0"/>
                <a:ea typeface="Arial" pitchFamily="34" charset="-122"/>
                <a:cs typeface="Arial" pitchFamily="34" charset="-120"/>
              </a:rPr>
              <a:t>4.5 hours</a:t>
            </a:r>
            <a:endParaRPr lang="en-US" sz="1300"/>
          </a:p>
        </p:txBody>
      </p:sp>
      <p:sp>
        <p:nvSpPr>
          <p:cNvPr id="29" name="Shape 27"/>
          <p:cNvSpPr/>
          <p:nvPr/>
        </p:nvSpPr>
        <p:spPr>
          <a:xfrm>
            <a:off x="8560613" y="2514600"/>
            <a:ext cx="9144" cy="658368"/>
          </a:xfrm>
          <a:prstGeom prst="line">
            <a:avLst/>
          </a:prstGeom>
          <a:noFill/>
          <a:ln w="19050">
            <a:solidFill>
              <a:srgbClr val="FFFFFF"/>
            </a:solidFill>
            <a:prstDash val="solid"/>
          </a:ln>
        </p:spPr>
        <p:txBody>
          <a:bodyPr/>
          <a:lstStyle/>
          <a:p>
            <a:endParaRPr lang="en-GB"/>
          </a:p>
        </p:txBody>
      </p:sp>
      <p:sp>
        <p:nvSpPr>
          <p:cNvPr id="30" name="Text 28"/>
          <p:cNvSpPr/>
          <p:nvPr/>
        </p:nvSpPr>
        <p:spPr>
          <a:xfrm>
            <a:off x="7737653" y="1709928"/>
            <a:ext cx="1645920" cy="402336"/>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Extended thrombectomy</a:t>
            </a:r>
            <a:endParaRPr lang="en-US" sz="1400"/>
          </a:p>
        </p:txBody>
      </p:sp>
      <p:sp>
        <p:nvSpPr>
          <p:cNvPr id="31" name="Text 29"/>
          <p:cNvSpPr/>
          <p:nvPr/>
        </p:nvSpPr>
        <p:spPr>
          <a:xfrm>
            <a:off x="7737653" y="2103120"/>
            <a:ext cx="1645920" cy="292608"/>
          </a:xfrm>
          <a:prstGeom prst="rect">
            <a:avLst/>
          </a:prstGeom>
          <a:noFill/>
          <a:ln/>
        </p:spPr>
        <p:txBody>
          <a:bodyPr wrap="square" lIns="0" tIns="0" rIns="0" bIns="0" rtlCol="0" anchor="ctr"/>
          <a:lstStyle/>
          <a:p>
            <a:pPr marL="0" indent="0" algn="ctr">
              <a:buNone/>
            </a:pPr>
            <a:r>
              <a:rPr lang="en-US" sz="1300">
                <a:solidFill>
                  <a:srgbClr val="FFCC66"/>
                </a:solidFill>
                <a:latin typeface="Arial" pitchFamily="34" charset="0"/>
                <a:ea typeface="Arial" pitchFamily="34" charset="-122"/>
                <a:cs typeface="Arial" pitchFamily="34" charset="-120"/>
              </a:rPr>
              <a:t>up to 24 hours</a:t>
            </a:r>
            <a:endParaRPr lang="en-US" sz="1300"/>
          </a:p>
        </p:txBody>
      </p:sp>
      <p:sp>
        <p:nvSpPr>
          <p:cNvPr id="32" name="Shape 30"/>
          <p:cNvSpPr/>
          <p:nvPr/>
        </p:nvSpPr>
        <p:spPr>
          <a:xfrm>
            <a:off x="11658600" y="2514600"/>
            <a:ext cx="9144" cy="658368"/>
          </a:xfrm>
          <a:prstGeom prst="line">
            <a:avLst/>
          </a:prstGeom>
          <a:noFill/>
          <a:ln w="19050">
            <a:solidFill>
              <a:srgbClr val="FFFFFF"/>
            </a:solidFill>
            <a:prstDash val="solid"/>
          </a:ln>
        </p:spPr>
        <p:txBody>
          <a:bodyPr/>
          <a:lstStyle/>
          <a:p>
            <a:endParaRPr lang="en-GB"/>
          </a:p>
        </p:txBody>
      </p:sp>
      <p:sp>
        <p:nvSpPr>
          <p:cNvPr id="33" name="Text 31"/>
          <p:cNvSpPr/>
          <p:nvPr/>
        </p:nvSpPr>
        <p:spPr>
          <a:xfrm>
            <a:off x="10546080" y="3282697"/>
            <a:ext cx="1645920" cy="402336"/>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Beyond window</a:t>
            </a:r>
            <a:endParaRPr lang="en-US" sz="1400"/>
          </a:p>
        </p:txBody>
      </p:sp>
      <p:sp>
        <p:nvSpPr>
          <p:cNvPr id="34" name="Text 32"/>
          <p:cNvSpPr/>
          <p:nvPr/>
        </p:nvSpPr>
        <p:spPr>
          <a:xfrm>
            <a:off x="10682935" y="3630168"/>
            <a:ext cx="1645920" cy="292608"/>
          </a:xfrm>
          <a:prstGeom prst="rect">
            <a:avLst/>
          </a:prstGeom>
          <a:noFill/>
          <a:ln/>
        </p:spPr>
        <p:txBody>
          <a:bodyPr wrap="square" lIns="0" tIns="0" rIns="0" bIns="0" rtlCol="0" anchor="ctr"/>
          <a:lstStyle/>
          <a:p>
            <a:pPr marL="0" indent="0" algn="ctr">
              <a:buNone/>
            </a:pPr>
            <a:r>
              <a:rPr lang="en-US" sz="1300">
                <a:solidFill>
                  <a:srgbClr val="FFCC66"/>
                </a:solidFill>
                <a:latin typeface="Arial" pitchFamily="34" charset="0"/>
                <a:ea typeface="Arial" pitchFamily="34" charset="-122"/>
                <a:cs typeface="Arial" pitchFamily="34" charset="-120"/>
              </a:rPr>
              <a:t>24+ hours</a:t>
            </a:r>
            <a:endParaRPr lang="en-US" sz="1300"/>
          </a:p>
        </p:txBody>
      </p:sp>
      <p:sp>
        <p:nvSpPr>
          <p:cNvPr id="35" name="Shape 33"/>
          <p:cNvSpPr/>
          <p:nvPr/>
        </p:nvSpPr>
        <p:spPr>
          <a:xfrm>
            <a:off x="502920" y="4343400"/>
            <a:ext cx="2715768" cy="1691640"/>
          </a:xfrm>
          <a:prstGeom prst="roundRect">
            <a:avLst>
              <a:gd name="adj" fmla="val 5405"/>
            </a:avLst>
          </a:prstGeom>
          <a:solidFill>
            <a:srgbClr val="22BB55">
              <a:alpha val="80000"/>
            </a:srgbClr>
          </a:solidFill>
          <a:ln w="6350">
            <a:solidFill>
              <a:srgbClr val="FFFFFF">
                <a:alpha val="40000"/>
              </a:srgbClr>
            </a:solidFill>
            <a:prstDash val="solid"/>
          </a:ln>
        </p:spPr>
        <p:txBody>
          <a:bodyPr/>
          <a:lstStyle/>
          <a:p>
            <a:endParaRPr lang="en-GB"/>
          </a:p>
        </p:txBody>
      </p:sp>
      <p:sp>
        <p:nvSpPr>
          <p:cNvPr id="36" name="Text 34"/>
          <p:cNvSpPr/>
          <p:nvPr/>
        </p:nvSpPr>
        <p:spPr>
          <a:xfrm>
            <a:off x="685800" y="4480560"/>
            <a:ext cx="2350008" cy="384048"/>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IV Thrombolysis</a:t>
            </a:r>
            <a:endParaRPr lang="en-US" sz="1500"/>
          </a:p>
        </p:txBody>
      </p:sp>
      <p:sp>
        <p:nvSpPr>
          <p:cNvPr id="37" name="Text 35"/>
          <p:cNvSpPr/>
          <p:nvPr/>
        </p:nvSpPr>
        <p:spPr>
          <a:xfrm>
            <a:off x="685800" y="4892040"/>
            <a:ext cx="2350008" cy="1051560"/>
          </a:xfrm>
          <a:prstGeom prst="rect">
            <a:avLst/>
          </a:prstGeom>
          <a:noFill/>
          <a:ln/>
        </p:spPr>
        <p:txBody>
          <a:bodyPr wrap="square" lIns="0" tIns="0" rIns="0" bIns="0" rtlCol="0" anchor="ctr"/>
          <a:lstStyle/>
          <a:p>
            <a:pPr marL="0" indent="0">
              <a:lnSpc>
                <a:spcPct val="122000"/>
              </a:lnSpc>
              <a:buNone/>
            </a:pPr>
            <a:r>
              <a:rPr lang="en-US" sz="1400">
                <a:solidFill>
                  <a:srgbClr val="FCF6F5"/>
                </a:solidFill>
                <a:latin typeface="Arial" pitchFamily="34" charset="0"/>
                <a:ea typeface="Arial" pitchFamily="34" charset="-122"/>
                <a:cs typeface="Arial" pitchFamily="34" charset="-120"/>
              </a:rPr>
              <a:t>Alteplase 0.9 mg/kg (max 90 mg)</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Within 4.5 hours of onset</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NICE NG128 (2022)</a:t>
            </a:r>
            <a:endParaRPr lang="en-US" sz="1400"/>
          </a:p>
        </p:txBody>
      </p:sp>
      <p:sp>
        <p:nvSpPr>
          <p:cNvPr id="38" name="Shape 36"/>
          <p:cNvSpPr/>
          <p:nvPr/>
        </p:nvSpPr>
        <p:spPr>
          <a:xfrm>
            <a:off x="3364992" y="4343400"/>
            <a:ext cx="2715768" cy="1691640"/>
          </a:xfrm>
          <a:prstGeom prst="roundRect">
            <a:avLst>
              <a:gd name="adj" fmla="val 5405"/>
            </a:avLst>
          </a:prstGeom>
          <a:solidFill>
            <a:srgbClr val="FF6600">
              <a:alpha val="80000"/>
            </a:srgbClr>
          </a:solidFill>
          <a:ln w="6350">
            <a:solidFill>
              <a:srgbClr val="FFFFFF">
                <a:alpha val="40000"/>
              </a:srgbClr>
            </a:solidFill>
            <a:prstDash val="solid"/>
          </a:ln>
        </p:spPr>
        <p:txBody>
          <a:bodyPr/>
          <a:lstStyle/>
          <a:p>
            <a:endParaRPr lang="en-GB"/>
          </a:p>
        </p:txBody>
      </p:sp>
      <p:sp>
        <p:nvSpPr>
          <p:cNvPr id="39" name="Text 37"/>
          <p:cNvSpPr/>
          <p:nvPr/>
        </p:nvSpPr>
        <p:spPr>
          <a:xfrm>
            <a:off x="3547872" y="4480560"/>
            <a:ext cx="2350008" cy="384048"/>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Mechanical Thrombectomy</a:t>
            </a:r>
            <a:endParaRPr lang="en-US" sz="1500"/>
          </a:p>
        </p:txBody>
      </p:sp>
      <p:sp>
        <p:nvSpPr>
          <p:cNvPr id="40" name="Text 38"/>
          <p:cNvSpPr/>
          <p:nvPr/>
        </p:nvSpPr>
        <p:spPr>
          <a:xfrm>
            <a:off x="3547872" y="4892040"/>
            <a:ext cx="2350008" cy="1051560"/>
          </a:xfrm>
          <a:prstGeom prst="rect">
            <a:avLst/>
          </a:prstGeom>
          <a:noFill/>
          <a:ln/>
        </p:spPr>
        <p:txBody>
          <a:bodyPr wrap="square" lIns="0" tIns="0" rIns="0" bIns="0" rtlCol="0" anchor="ctr"/>
          <a:lstStyle/>
          <a:p>
            <a:pPr marL="0" indent="0">
              <a:lnSpc>
                <a:spcPct val="122000"/>
              </a:lnSpc>
              <a:buNone/>
            </a:pPr>
            <a:r>
              <a:rPr lang="en-US" sz="1400">
                <a:solidFill>
                  <a:srgbClr val="FCF6F5"/>
                </a:solidFill>
                <a:latin typeface="Arial" pitchFamily="34" charset="0"/>
                <a:ea typeface="Arial" pitchFamily="34" charset="-122"/>
                <a:cs typeface="Arial" pitchFamily="34" charset="-120"/>
              </a:rPr>
              <a:t>For large-vessel occlusion</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Up to 24h with favourable imaging</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NICE NG128 (2022)</a:t>
            </a:r>
            <a:endParaRPr lang="en-US" sz="1400"/>
          </a:p>
        </p:txBody>
      </p:sp>
      <p:sp>
        <p:nvSpPr>
          <p:cNvPr id="41" name="Shape 39"/>
          <p:cNvSpPr/>
          <p:nvPr/>
        </p:nvSpPr>
        <p:spPr>
          <a:xfrm>
            <a:off x="6227064" y="4343400"/>
            <a:ext cx="2715768" cy="1786812"/>
          </a:xfrm>
          <a:prstGeom prst="roundRect">
            <a:avLst>
              <a:gd name="adj" fmla="val 5405"/>
            </a:avLst>
          </a:prstGeom>
          <a:solidFill>
            <a:srgbClr val="CC2200">
              <a:alpha val="80000"/>
            </a:srgbClr>
          </a:solidFill>
          <a:ln w="6350">
            <a:solidFill>
              <a:srgbClr val="FFFFFF">
                <a:alpha val="40000"/>
              </a:srgbClr>
            </a:solidFill>
            <a:prstDash val="solid"/>
          </a:ln>
        </p:spPr>
        <p:txBody>
          <a:bodyPr/>
          <a:lstStyle/>
          <a:p>
            <a:endParaRPr lang="en-GB"/>
          </a:p>
        </p:txBody>
      </p:sp>
      <p:sp>
        <p:nvSpPr>
          <p:cNvPr id="42" name="Text 40"/>
          <p:cNvSpPr/>
          <p:nvPr/>
        </p:nvSpPr>
        <p:spPr>
          <a:xfrm>
            <a:off x="6409944" y="4480560"/>
            <a:ext cx="2350008" cy="384048"/>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Salvageable Penumbra</a:t>
            </a:r>
            <a:endParaRPr lang="en-US" sz="1500"/>
          </a:p>
        </p:txBody>
      </p:sp>
      <p:sp>
        <p:nvSpPr>
          <p:cNvPr id="43" name="Text 41"/>
          <p:cNvSpPr/>
          <p:nvPr/>
        </p:nvSpPr>
        <p:spPr>
          <a:xfrm>
            <a:off x="6409944" y="4892040"/>
            <a:ext cx="2350008" cy="1051560"/>
          </a:xfrm>
          <a:prstGeom prst="rect">
            <a:avLst/>
          </a:prstGeom>
          <a:noFill/>
          <a:ln/>
        </p:spPr>
        <p:txBody>
          <a:bodyPr wrap="square" lIns="0" tIns="0" rIns="0" bIns="0" rtlCol="0" anchor="ctr"/>
          <a:lstStyle/>
          <a:p>
            <a:pPr marL="0" indent="0">
              <a:lnSpc>
                <a:spcPct val="122000"/>
              </a:lnSpc>
              <a:buNone/>
            </a:pPr>
            <a:r>
              <a:rPr lang="en-US" sz="1400">
                <a:solidFill>
                  <a:srgbClr val="FCF6F5"/>
                </a:solidFill>
                <a:latin typeface="Arial" pitchFamily="34" charset="0"/>
                <a:ea typeface="Arial" pitchFamily="34" charset="-122"/>
                <a:cs typeface="Arial" pitchFamily="34" charset="-120"/>
              </a:rPr>
              <a:t>Window closing: every minute counts</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~1.9m neurons lost per minute</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Stroke Association (2024)</a:t>
            </a:r>
            <a:endParaRPr lang="en-US" sz="1400"/>
          </a:p>
        </p:txBody>
      </p:sp>
      <p:sp>
        <p:nvSpPr>
          <p:cNvPr id="44" name="Shape 42"/>
          <p:cNvSpPr/>
          <p:nvPr/>
        </p:nvSpPr>
        <p:spPr>
          <a:xfrm>
            <a:off x="9089136" y="4343400"/>
            <a:ext cx="2715768" cy="1691640"/>
          </a:xfrm>
          <a:prstGeom prst="roundRect">
            <a:avLst>
              <a:gd name="adj" fmla="val 5405"/>
            </a:avLst>
          </a:prstGeom>
          <a:solidFill>
            <a:srgbClr val="2F3C7E">
              <a:alpha val="80000"/>
            </a:srgbClr>
          </a:solidFill>
          <a:ln w="6350">
            <a:solidFill>
              <a:srgbClr val="FFFFFF">
                <a:alpha val="40000"/>
              </a:srgbClr>
            </a:solidFill>
            <a:prstDash val="solid"/>
          </a:ln>
        </p:spPr>
        <p:txBody>
          <a:bodyPr/>
          <a:lstStyle/>
          <a:p>
            <a:endParaRPr lang="en-GB"/>
          </a:p>
        </p:txBody>
      </p:sp>
      <p:sp>
        <p:nvSpPr>
          <p:cNvPr id="45" name="Text 43"/>
          <p:cNvSpPr/>
          <p:nvPr/>
        </p:nvSpPr>
        <p:spPr>
          <a:xfrm>
            <a:off x="9272016" y="4480560"/>
            <a:ext cx="2350008" cy="384048"/>
          </a:xfrm>
          <a:prstGeom prst="rect">
            <a:avLst/>
          </a:prstGeom>
          <a:noFill/>
          <a:ln/>
        </p:spPr>
        <p:txBody>
          <a:bodyPr wrap="square" lIns="0" tIns="0" rIns="0" bIns="0" rtlCol="0" anchor="ctr"/>
          <a:lstStyle/>
          <a:p>
            <a:pPr marL="0" indent="0">
              <a:buNone/>
            </a:pPr>
            <a:r>
              <a:rPr lang="en-US" sz="1500" b="1">
                <a:solidFill>
                  <a:srgbClr val="FFFFFF"/>
                </a:solidFill>
                <a:latin typeface="Arial" pitchFamily="34" charset="0"/>
                <a:ea typeface="Arial" pitchFamily="34" charset="-122"/>
                <a:cs typeface="Arial" pitchFamily="34" charset="-120"/>
              </a:rPr>
              <a:t>Monitoring (ongoing)</a:t>
            </a:r>
            <a:endParaRPr lang="en-US" sz="1500"/>
          </a:p>
        </p:txBody>
      </p:sp>
      <p:sp>
        <p:nvSpPr>
          <p:cNvPr id="46" name="Text 44"/>
          <p:cNvSpPr/>
          <p:nvPr/>
        </p:nvSpPr>
        <p:spPr>
          <a:xfrm>
            <a:off x="9272016" y="4892040"/>
            <a:ext cx="2350008" cy="1051560"/>
          </a:xfrm>
          <a:prstGeom prst="rect">
            <a:avLst/>
          </a:prstGeom>
          <a:noFill/>
          <a:ln/>
        </p:spPr>
        <p:txBody>
          <a:bodyPr wrap="square" lIns="0" tIns="0" rIns="0" bIns="0" rtlCol="0" anchor="ctr"/>
          <a:lstStyle/>
          <a:p>
            <a:pPr marL="0" indent="0">
              <a:lnSpc>
                <a:spcPct val="122000"/>
              </a:lnSpc>
              <a:buNone/>
            </a:pPr>
            <a:r>
              <a:rPr lang="en-US" sz="1400">
                <a:solidFill>
                  <a:srgbClr val="FCF6F5"/>
                </a:solidFill>
                <a:latin typeface="Arial" pitchFamily="34" charset="0"/>
                <a:ea typeface="Arial" pitchFamily="34" charset="-122"/>
                <a:cs typeface="Arial" pitchFamily="34" charset="-120"/>
              </a:rPr>
              <a:t>4-hourly neuro obs, BP, BM</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Avoid BP &lt;185/110 in first 24h</a:t>
            </a:r>
            <a:endParaRPr lang="en-US" sz="1400"/>
          </a:p>
          <a:p>
            <a:pPr marL="0" indent="0">
              <a:lnSpc>
                <a:spcPct val="122000"/>
              </a:lnSpc>
              <a:buNone/>
            </a:pPr>
            <a:r>
              <a:rPr lang="en-US" sz="1400">
                <a:solidFill>
                  <a:srgbClr val="FCF6F5"/>
                </a:solidFill>
                <a:latin typeface="Arial" pitchFamily="34" charset="0"/>
                <a:ea typeface="Arial" pitchFamily="34" charset="-122"/>
                <a:cs typeface="Arial" pitchFamily="34" charset="-120"/>
              </a:rPr>
              <a:t>NICE NG128 (2022)</a:t>
            </a:r>
            <a:endParaRPr lang="en-US" sz="1400"/>
          </a:p>
        </p:txBody>
      </p:sp>
      <p:sp>
        <p:nvSpPr>
          <p:cNvPr id="47" name="Text 45"/>
          <p:cNvSpPr/>
          <p:nvPr/>
        </p:nvSpPr>
        <p:spPr>
          <a:xfrm>
            <a:off x="502920" y="6473952"/>
            <a:ext cx="11201400" cy="256032"/>
          </a:xfrm>
          <a:prstGeom prst="rect">
            <a:avLst/>
          </a:prstGeom>
          <a:noFill/>
          <a:ln/>
        </p:spPr>
        <p:txBody>
          <a:bodyPr wrap="square" lIns="0" tIns="0" rIns="0" bIns="0" rtlCol="0" anchor="ctr"/>
          <a:lstStyle/>
          <a:p>
            <a:pPr marL="0" indent="0">
              <a:buNone/>
            </a:pPr>
            <a:endParaRPr lang="en-US" sz="1200"/>
          </a:p>
        </p:txBody>
      </p:sp>
      <p:sp>
        <p:nvSpPr>
          <p:cNvPr id="48" name="Text 46"/>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FCF6F5"/>
                </a:solidFill>
                <a:latin typeface="Arial" pitchFamily="34" charset="0"/>
                <a:ea typeface="Arial" pitchFamily="34" charset="-122"/>
                <a:cs typeface="Arial" pitchFamily="34" charset="-120"/>
              </a:rPr>
              <a:t>11</a:t>
            </a:r>
            <a:endParaRPr lang="en-US" sz="1400"/>
          </a:p>
        </p:txBody>
      </p:sp>
      <p:sp>
        <p:nvSpPr>
          <p:cNvPr id="49" name="Text 47"/>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2" name="Recorded Sound">
            <a:hlinkClick r:id="" action="ppaction://media"/>
            <a:extLst>
              <a:ext uri="{FF2B5EF4-FFF2-40B4-BE49-F238E27FC236}">
                <a16:creationId xmlns:a16="http://schemas.microsoft.com/office/drawing/2014/main" id="{8BD7C4DA-3E04-5479-278B-5BF5DEF6F9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4184"/>
    </mc:Choice>
    <mc:Fallback xmlns="">
      <p:transition spd="slow" advTm="64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41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ASSESSMENT</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3000" b="1">
                <a:solidFill>
                  <a:srgbClr val="202028"/>
                </a:solidFill>
                <a:latin typeface="Arial" pitchFamily="34" charset="0"/>
                <a:ea typeface="Arial" pitchFamily="34" charset="-122"/>
                <a:cs typeface="Arial" pitchFamily="34" charset="-120"/>
              </a:rPr>
              <a:t>Diagnosis of Ischaemic Stroke</a:t>
            </a:r>
            <a:endParaRPr lang="en-US" sz="3000"/>
          </a:p>
        </p:txBody>
      </p:sp>
      <p:sp>
        <p:nvSpPr>
          <p:cNvPr id="4" name="Shape 2"/>
          <p:cNvSpPr/>
          <p:nvPr/>
        </p:nvSpPr>
        <p:spPr>
          <a:xfrm>
            <a:off x="502920" y="1508760"/>
            <a:ext cx="3611880" cy="5349240"/>
          </a:xfrm>
          <a:prstGeom prst="roundRect">
            <a:avLst>
              <a:gd name="adj" fmla="val 3038"/>
            </a:avLst>
          </a:prstGeom>
          <a:solidFill>
            <a:srgbClr val="990011"/>
          </a:solidFill>
          <a:ln/>
        </p:spPr>
        <p:txBody>
          <a:bodyPr/>
          <a:lstStyle/>
          <a:p>
            <a:endParaRPr lang="en-GB"/>
          </a:p>
        </p:txBody>
      </p:sp>
      <p:sp>
        <p:nvSpPr>
          <p:cNvPr id="5" name="Shape 3"/>
          <p:cNvSpPr/>
          <p:nvPr/>
        </p:nvSpPr>
        <p:spPr>
          <a:xfrm>
            <a:off x="777240" y="1737360"/>
            <a:ext cx="658368" cy="658368"/>
          </a:xfrm>
          <a:prstGeom prst="ellipse">
            <a:avLst/>
          </a:prstGeom>
          <a:solidFill>
            <a:srgbClr val="00B050"/>
          </a:solidFill>
          <a:ln/>
        </p:spPr>
        <p:txBody>
          <a:bodyPr/>
          <a:lstStyle/>
          <a:p>
            <a:endParaRPr lang="en-GB"/>
          </a:p>
        </p:txBody>
      </p:sp>
      <p:sp>
        <p:nvSpPr>
          <p:cNvPr id="7" name="Text 4"/>
          <p:cNvSpPr/>
          <p:nvPr/>
        </p:nvSpPr>
        <p:spPr>
          <a:xfrm>
            <a:off x="1554480" y="1783080"/>
            <a:ext cx="2423160" cy="548640"/>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Pre-Hospital: FAST</a:t>
            </a:r>
            <a:endParaRPr lang="en-US" sz="1650"/>
          </a:p>
        </p:txBody>
      </p:sp>
      <p:sp>
        <p:nvSpPr>
          <p:cNvPr id="8" name="Shape 5"/>
          <p:cNvSpPr/>
          <p:nvPr/>
        </p:nvSpPr>
        <p:spPr>
          <a:xfrm>
            <a:off x="777240" y="2514600"/>
            <a:ext cx="457200" cy="457200"/>
          </a:xfrm>
          <a:prstGeom prst="ellipse">
            <a:avLst/>
          </a:prstGeom>
          <a:solidFill>
            <a:srgbClr val="FFFFFF"/>
          </a:solidFill>
          <a:ln/>
        </p:spPr>
        <p:txBody>
          <a:bodyPr/>
          <a:lstStyle/>
          <a:p>
            <a:endParaRPr lang="en-GB"/>
          </a:p>
        </p:txBody>
      </p:sp>
      <p:sp>
        <p:nvSpPr>
          <p:cNvPr id="9" name="Text 6"/>
          <p:cNvSpPr/>
          <p:nvPr/>
        </p:nvSpPr>
        <p:spPr>
          <a:xfrm>
            <a:off x="777240" y="2514600"/>
            <a:ext cx="457200" cy="457200"/>
          </a:xfrm>
          <a:prstGeom prst="rect">
            <a:avLst/>
          </a:prstGeom>
          <a:noFill/>
          <a:ln/>
        </p:spPr>
        <p:txBody>
          <a:bodyPr wrap="square" lIns="0" tIns="0" rIns="0" bIns="0" rtlCol="0" anchor="ctr"/>
          <a:lstStyle/>
          <a:p>
            <a:pPr marL="0" indent="0" algn="ctr">
              <a:buNone/>
            </a:pPr>
            <a:r>
              <a:rPr lang="en-US" sz="1700" b="1">
                <a:solidFill>
                  <a:srgbClr val="990011"/>
                </a:solidFill>
              </a:rPr>
              <a:t>F</a:t>
            </a:r>
            <a:endParaRPr lang="en-US" sz="1700"/>
          </a:p>
        </p:txBody>
      </p:sp>
      <p:sp>
        <p:nvSpPr>
          <p:cNvPr id="10" name="Text 7"/>
          <p:cNvSpPr/>
          <p:nvPr/>
        </p:nvSpPr>
        <p:spPr>
          <a:xfrm>
            <a:off x="1371600" y="2478024"/>
            <a:ext cx="2606040" cy="731520"/>
          </a:xfrm>
          <a:prstGeom prst="rect">
            <a:avLst/>
          </a:prstGeom>
          <a:noFill/>
          <a:ln/>
        </p:spPr>
        <p:txBody>
          <a:bodyPr wrap="square" lIns="0" tIns="0" rIns="0" bIns="0" rtlCol="0" anchor="ctr"/>
          <a:lstStyle/>
          <a:p>
            <a:pPr marL="0" indent="0">
              <a:lnSpc>
                <a:spcPct val="105000"/>
              </a:lnSpc>
              <a:buNone/>
            </a:pPr>
            <a:r>
              <a:rPr lang="en-US" sz="1300">
                <a:solidFill>
                  <a:srgbClr val="FFFFFF"/>
                </a:solidFill>
                <a:latin typeface="Arial" pitchFamily="34" charset="0"/>
                <a:ea typeface="Arial" pitchFamily="34" charset="-122"/>
                <a:cs typeface="Arial" pitchFamily="34" charset="-120"/>
              </a:rPr>
              <a:t>Face – has the face fallen on one side? Can they smile?</a:t>
            </a:r>
            <a:endParaRPr lang="en-US" sz="1300"/>
          </a:p>
        </p:txBody>
      </p:sp>
      <p:sp>
        <p:nvSpPr>
          <p:cNvPr id="11" name="Shape 8"/>
          <p:cNvSpPr/>
          <p:nvPr/>
        </p:nvSpPr>
        <p:spPr>
          <a:xfrm>
            <a:off x="777240" y="3374136"/>
            <a:ext cx="457200" cy="457200"/>
          </a:xfrm>
          <a:prstGeom prst="ellipse">
            <a:avLst/>
          </a:prstGeom>
          <a:solidFill>
            <a:srgbClr val="FFFFFF"/>
          </a:solidFill>
          <a:ln/>
        </p:spPr>
        <p:txBody>
          <a:bodyPr/>
          <a:lstStyle/>
          <a:p>
            <a:endParaRPr lang="en-GB"/>
          </a:p>
        </p:txBody>
      </p:sp>
      <p:sp>
        <p:nvSpPr>
          <p:cNvPr id="12" name="Text 9"/>
          <p:cNvSpPr/>
          <p:nvPr/>
        </p:nvSpPr>
        <p:spPr>
          <a:xfrm>
            <a:off x="777240" y="3374136"/>
            <a:ext cx="457200" cy="457200"/>
          </a:xfrm>
          <a:prstGeom prst="rect">
            <a:avLst/>
          </a:prstGeom>
          <a:noFill/>
          <a:ln/>
        </p:spPr>
        <p:txBody>
          <a:bodyPr wrap="square" lIns="0" tIns="0" rIns="0" bIns="0" rtlCol="0" anchor="ctr"/>
          <a:lstStyle/>
          <a:p>
            <a:pPr marL="0" indent="0" algn="ctr">
              <a:buNone/>
            </a:pPr>
            <a:r>
              <a:rPr lang="en-US" sz="1700" b="1">
                <a:solidFill>
                  <a:srgbClr val="990011"/>
                </a:solidFill>
              </a:rPr>
              <a:t>A</a:t>
            </a:r>
            <a:endParaRPr lang="en-US" sz="1700"/>
          </a:p>
        </p:txBody>
      </p:sp>
      <p:sp>
        <p:nvSpPr>
          <p:cNvPr id="13" name="Text 10"/>
          <p:cNvSpPr/>
          <p:nvPr/>
        </p:nvSpPr>
        <p:spPr>
          <a:xfrm>
            <a:off x="1371600" y="3337560"/>
            <a:ext cx="2606040" cy="731520"/>
          </a:xfrm>
          <a:prstGeom prst="rect">
            <a:avLst/>
          </a:prstGeom>
          <a:noFill/>
          <a:ln/>
        </p:spPr>
        <p:txBody>
          <a:bodyPr wrap="square" lIns="0" tIns="0" rIns="0" bIns="0" rtlCol="0" anchor="ctr"/>
          <a:lstStyle/>
          <a:p>
            <a:pPr marL="0" indent="0">
              <a:lnSpc>
                <a:spcPct val="105000"/>
              </a:lnSpc>
              <a:buNone/>
            </a:pPr>
            <a:r>
              <a:rPr lang="en-US" sz="1300">
                <a:solidFill>
                  <a:srgbClr val="FFFFFF"/>
                </a:solidFill>
                <a:latin typeface="Arial" pitchFamily="34" charset="0"/>
                <a:ea typeface="Arial" pitchFamily="34" charset="-122"/>
                <a:cs typeface="Arial" pitchFamily="34" charset="-120"/>
              </a:rPr>
              <a:t>Arms – can they raise both arms and keep them there?</a:t>
            </a:r>
            <a:endParaRPr lang="en-US" sz="1300"/>
          </a:p>
        </p:txBody>
      </p:sp>
      <p:sp>
        <p:nvSpPr>
          <p:cNvPr id="14" name="Shape 11"/>
          <p:cNvSpPr/>
          <p:nvPr/>
        </p:nvSpPr>
        <p:spPr>
          <a:xfrm>
            <a:off x="777240" y="4233672"/>
            <a:ext cx="457200" cy="457200"/>
          </a:xfrm>
          <a:prstGeom prst="ellipse">
            <a:avLst/>
          </a:prstGeom>
          <a:solidFill>
            <a:srgbClr val="FFFFFF"/>
          </a:solidFill>
          <a:ln/>
        </p:spPr>
        <p:txBody>
          <a:bodyPr/>
          <a:lstStyle/>
          <a:p>
            <a:endParaRPr lang="en-GB"/>
          </a:p>
        </p:txBody>
      </p:sp>
      <p:sp>
        <p:nvSpPr>
          <p:cNvPr id="15" name="Text 12"/>
          <p:cNvSpPr/>
          <p:nvPr/>
        </p:nvSpPr>
        <p:spPr>
          <a:xfrm>
            <a:off x="777240" y="4233672"/>
            <a:ext cx="457200" cy="457200"/>
          </a:xfrm>
          <a:prstGeom prst="rect">
            <a:avLst/>
          </a:prstGeom>
          <a:noFill/>
          <a:ln/>
        </p:spPr>
        <p:txBody>
          <a:bodyPr wrap="square" lIns="0" tIns="0" rIns="0" bIns="0" rtlCol="0" anchor="ctr"/>
          <a:lstStyle/>
          <a:p>
            <a:pPr marL="0" indent="0" algn="ctr">
              <a:buNone/>
            </a:pPr>
            <a:r>
              <a:rPr lang="en-US" sz="1700" b="1">
                <a:solidFill>
                  <a:srgbClr val="990011"/>
                </a:solidFill>
              </a:rPr>
              <a:t>S</a:t>
            </a:r>
            <a:endParaRPr lang="en-US" sz="1700"/>
          </a:p>
        </p:txBody>
      </p:sp>
      <p:sp>
        <p:nvSpPr>
          <p:cNvPr id="16" name="Text 13"/>
          <p:cNvSpPr/>
          <p:nvPr/>
        </p:nvSpPr>
        <p:spPr>
          <a:xfrm>
            <a:off x="1371600" y="4197096"/>
            <a:ext cx="2606040" cy="731520"/>
          </a:xfrm>
          <a:prstGeom prst="rect">
            <a:avLst/>
          </a:prstGeom>
          <a:noFill/>
          <a:ln/>
        </p:spPr>
        <p:txBody>
          <a:bodyPr wrap="square" lIns="0" tIns="0" rIns="0" bIns="0" rtlCol="0" anchor="ctr"/>
          <a:lstStyle/>
          <a:p>
            <a:pPr marL="0" indent="0">
              <a:lnSpc>
                <a:spcPct val="105000"/>
              </a:lnSpc>
              <a:buNone/>
            </a:pPr>
            <a:r>
              <a:rPr lang="en-US" sz="1300">
                <a:solidFill>
                  <a:srgbClr val="FFFFFF"/>
                </a:solidFill>
                <a:latin typeface="Arial" pitchFamily="34" charset="0"/>
                <a:ea typeface="Arial" pitchFamily="34" charset="-122"/>
                <a:cs typeface="Arial" pitchFamily="34" charset="-120"/>
              </a:rPr>
              <a:t>Speech – is speech slurred or garbled?</a:t>
            </a:r>
            <a:endParaRPr lang="en-US" sz="1300"/>
          </a:p>
        </p:txBody>
      </p:sp>
      <p:sp>
        <p:nvSpPr>
          <p:cNvPr id="17" name="Shape 14"/>
          <p:cNvSpPr/>
          <p:nvPr/>
        </p:nvSpPr>
        <p:spPr>
          <a:xfrm>
            <a:off x="777240" y="5093208"/>
            <a:ext cx="457200" cy="457200"/>
          </a:xfrm>
          <a:prstGeom prst="ellipse">
            <a:avLst/>
          </a:prstGeom>
          <a:solidFill>
            <a:srgbClr val="FFFFFF"/>
          </a:solidFill>
          <a:ln/>
        </p:spPr>
        <p:txBody>
          <a:bodyPr/>
          <a:lstStyle/>
          <a:p>
            <a:endParaRPr lang="en-GB"/>
          </a:p>
        </p:txBody>
      </p:sp>
      <p:sp>
        <p:nvSpPr>
          <p:cNvPr id="18" name="Text 15"/>
          <p:cNvSpPr/>
          <p:nvPr/>
        </p:nvSpPr>
        <p:spPr>
          <a:xfrm>
            <a:off x="777240" y="5093208"/>
            <a:ext cx="457200" cy="457200"/>
          </a:xfrm>
          <a:prstGeom prst="rect">
            <a:avLst/>
          </a:prstGeom>
          <a:noFill/>
          <a:ln/>
        </p:spPr>
        <p:txBody>
          <a:bodyPr wrap="square" lIns="0" tIns="0" rIns="0" bIns="0" rtlCol="0" anchor="ctr"/>
          <a:lstStyle/>
          <a:p>
            <a:pPr marL="0" indent="0" algn="ctr">
              <a:buNone/>
            </a:pPr>
            <a:r>
              <a:rPr lang="en-US" sz="1700" b="1">
                <a:solidFill>
                  <a:srgbClr val="990011"/>
                </a:solidFill>
              </a:rPr>
              <a:t>T</a:t>
            </a:r>
            <a:endParaRPr lang="en-US" sz="1700"/>
          </a:p>
        </p:txBody>
      </p:sp>
      <p:sp>
        <p:nvSpPr>
          <p:cNvPr id="19" name="Text 16"/>
          <p:cNvSpPr/>
          <p:nvPr/>
        </p:nvSpPr>
        <p:spPr>
          <a:xfrm>
            <a:off x="1371600" y="5056632"/>
            <a:ext cx="2606040" cy="731520"/>
          </a:xfrm>
          <a:prstGeom prst="rect">
            <a:avLst/>
          </a:prstGeom>
          <a:noFill/>
          <a:ln/>
        </p:spPr>
        <p:txBody>
          <a:bodyPr wrap="square" lIns="0" tIns="0" rIns="0" bIns="0" rtlCol="0" anchor="ctr"/>
          <a:lstStyle/>
          <a:p>
            <a:pPr marL="0" indent="0">
              <a:lnSpc>
                <a:spcPct val="105000"/>
              </a:lnSpc>
              <a:buNone/>
            </a:pPr>
            <a:r>
              <a:rPr lang="en-US" sz="1300">
                <a:solidFill>
                  <a:srgbClr val="FFFFFF"/>
                </a:solidFill>
                <a:latin typeface="Arial" pitchFamily="34" charset="0"/>
                <a:ea typeface="Arial" pitchFamily="34" charset="-122"/>
                <a:cs typeface="Arial" pitchFamily="34" charset="-120"/>
              </a:rPr>
              <a:t>Time – call 999 immediately if any sign present (NHS England, 2024).</a:t>
            </a:r>
            <a:endParaRPr lang="en-US" sz="1300"/>
          </a:p>
        </p:txBody>
      </p:sp>
      <p:sp>
        <p:nvSpPr>
          <p:cNvPr id="20" name="Text 17"/>
          <p:cNvSpPr/>
          <p:nvPr/>
        </p:nvSpPr>
        <p:spPr>
          <a:xfrm>
            <a:off x="777240" y="5806440"/>
            <a:ext cx="3063240" cy="384048"/>
          </a:xfrm>
          <a:prstGeom prst="rect">
            <a:avLst/>
          </a:prstGeom>
          <a:noFill/>
          <a:ln/>
        </p:spPr>
        <p:txBody>
          <a:bodyPr wrap="square" lIns="0" tIns="0" rIns="0" bIns="0" rtlCol="0" anchor="ctr"/>
          <a:lstStyle/>
          <a:p>
            <a:pPr marL="0" indent="0">
              <a:lnSpc>
                <a:spcPct val="105000"/>
              </a:lnSpc>
              <a:buNone/>
            </a:pPr>
            <a:r>
              <a:rPr lang="en-US" sz="1000" i="1">
                <a:solidFill>
                  <a:srgbClr val="FFFFFF"/>
                </a:solidFill>
                <a:latin typeface="Arial" pitchFamily="34" charset="0"/>
                <a:ea typeface="Arial" pitchFamily="34" charset="-122"/>
                <a:cs typeface="Arial" pitchFamily="34" charset="-120"/>
              </a:rPr>
              <a:t>Also: ROSIER scale used by ambulance crews to distinguish stroke from mimics (e.g. hypoglycaemia) prior to hospital handover.</a:t>
            </a:r>
            <a:endParaRPr lang="en-US" sz="1000"/>
          </a:p>
        </p:txBody>
      </p:sp>
      <p:sp>
        <p:nvSpPr>
          <p:cNvPr id="21" name="Text 18"/>
          <p:cNvSpPr/>
          <p:nvPr/>
        </p:nvSpPr>
        <p:spPr>
          <a:xfrm>
            <a:off x="4343400" y="1508760"/>
            <a:ext cx="7360920" cy="384048"/>
          </a:xfrm>
          <a:prstGeom prst="rect">
            <a:avLst/>
          </a:prstGeom>
          <a:noFill/>
          <a:ln/>
        </p:spPr>
        <p:txBody>
          <a:bodyPr wrap="square" lIns="0" tIns="0" rIns="0" bIns="0" rtlCol="0" anchor="ctr"/>
          <a:lstStyle/>
          <a:p>
            <a:pPr marL="0" indent="0">
              <a:buNone/>
            </a:pPr>
            <a:r>
              <a:rPr lang="en-US" sz="1700" b="1">
                <a:solidFill>
                  <a:srgbClr val="2F3C7E"/>
                </a:solidFill>
                <a:latin typeface="Arial" pitchFamily="34" charset="0"/>
                <a:ea typeface="Arial" pitchFamily="34" charset="-122"/>
                <a:cs typeface="Arial" pitchFamily="34" charset="-120"/>
              </a:rPr>
              <a:t>Hospital Assessment &amp; Investigations</a:t>
            </a:r>
            <a:endParaRPr lang="en-US" sz="1700"/>
          </a:p>
        </p:txBody>
      </p:sp>
      <p:sp>
        <p:nvSpPr>
          <p:cNvPr id="22" name="Shape 19"/>
          <p:cNvSpPr/>
          <p:nvPr/>
        </p:nvSpPr>
        <p:spPr>
          <a:xfrm>
            <a:off x="4343400" y="1965960"/>
            <a:ext cx="502920" cy="502920"/>
          </a:xfrm>
          <a:prstGeom prst="ellipse">
            <a:avLst/>
          </a:prstGeom>
          <a:solidFill>
            <a:schemeClr val="tx1"/>
          </a:solidFill>
          <a:ln/>
        </p:spPr>
        <p:txBody>
          <a:bodyPr/>
          <a:lstStyle/>
          <a:p>
            <a:endParaRPr lang="en-GB"/>
          </a:p>
        </p:txBody>
      </p:sp>
      <p:sp>
        <p:nvSpPr>
          <p:cNvPr id="24" name="Text 20"/>
          <p:cNvSpPr/>
          <p:nvPr/>
        </p:nvSpPr>
        <p:spPr>
          <a:xfrm>
            <a:off x="5029200" y="1938528"/>
            <a:ext cx="6675120" cy="347472"/>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History, exam &amp; capillary glucose</a:t>
            </a:r>
            <a:endParaRPr lang="en-US" sz="1400"/>
          </a:p>
        </p:txBody>
      </p:sp>
      <p:sp>
        <p:nvSpPr>
          <p:cNvPr id="25" name="Text 21"/>
          <p:cNvSpPr/>
          <p:nvPr/>
        </p:nvSpPr>
        <p:spPr>
          <a:xfrm>
            <a:off x="5029200" y="2286000"/>
            <a:ext cx="6675120" cy="713232"/>
          </a:xfrm>
          <a:prstGeom prst="rect">
            <a:avLst/>
          </a:prstGeom>
          <a:noFill/>
          <a:ln/>
        </p:spPr>
        <p:txBody>
          <a:bodyPr wrap="square" lIns="0" tIns="0" rIns="0" bIns="0" rtlCol="0" anchor="ctr"/>
          <a:lstStyle/>
          <a:p>
            <a:pPr marL="0" indent="0">
              <a:lnSpc>
                <a:spcPct val="112000"/>
              </a:lnSpc>
              <a:buNone/>
            </a:pPr>
            <a:r>
              <a:rPr lang="en-US" sz="1300">
                <a:solidFill>
                  <a:srgbClr val="202028"/>
                </a:solidFill>
                <a:latin typeface="Arial" pitchFamily="34" charset="0"/>
                <a:ea typeface="Arial" pitchFamily="34" charset="-122"/>
                <a:cs typeface="Arial" pitchFamily="34" charset="-120"/>
              </a:rPr>
              <a:t>Onset time (last known well), full neurological exam; capillary glucose checked immediately to exclude hypoglycaemia, a key stroke mimic.</a:t>
            </a:r>
            <a:endParaRPr lang="en-US" sz="1300"/>
          </a:p>
        </p:txBody>
      </p:sp>
      <p:sp>
        <p:nvSpPr>
          <p:cNvPr id="26" name="Shape 22"/>
          <p:cNvSpPr/>
          <p:nvPr/>
        </p:nvSpPr>
        <p:spPr>
          <a:xfrm>
            <a:off x="4343400" y="2916936"/>
            <a:ext cx="502920" cy="502920"/>
          </a:xfrm>
          <a:prstGeom prst="ellipse">
            <a:avLst/>
          </a:prstGeom>
          <a:solidFill>
            <a:schemeClr val="tx2">
              <a:lumMod val="40000"/>
              <a:lumOff val="60000"/>
            </a:schemeClr>
          </a:solidFill>
          <a:ln/>
        </p:spPr>
        <p:txBody>
          <a:bodyPr/>
          <a:lstStyle/>
          <a:p>
            <a:endParaRPr lang="en-GB"/>
          </a:p>
        </p:txBody>
      </p:sp>
      <p:sp>
        <p:nvSpPr>
          <p:cNvPr id="28" name="Text 23"/>
          <p:cNvSpPr/>
          <p:nvPr/>
        </p:nvSpPr>
        <p:spPr>
          <a:xfrm>
            <a:off x="5029200" y="2889504"/>
            <a:ext cx="6675120" cy="347472"/>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NIHSS scoring</a:t>
            </a:r>
            <a:endParaRPr lang="en-US" sz="1400"/>
          </a:p>
        </p:txBody>
      </p:sp>
      <p:sp>
        <p:nvSpPr>
          <p:cNvPr id="29" name="Text 24"/>
          <p:cNvSpPr/>
          <p:nvPr/>
        </p:nvSpPr>
        <p:spPr>
          <a:xfrm>
            <a:off x="5029200" y="3236976"/>
            <a:ext cx="6675120" cy="713232"/>
          </a:xfrm>
          <a:prstGeom prst="rect">
            <a:avLst/>
          </a:prstGeom>
          <a:noFill/>
          <a:ln/>
        </p:spPr>
        <p:txBody>
          <a:bodyPr wrap="square" lIns="0" tIns="0" rIns="0" bIns="0" rtlCol="0" anchor="ctr"/>
          <a:lstStyle/>
          <a:p>
            <a:pPr marL="0" indent="0">
              <a:lnSpc>
                <a:spcPct val="112000"/>
              </a:lnSpc>
              <a:buNone/>
            </a:pPr>
            <a:r>
              <a:rPr lang="en-US" sz="1300">
                <a:solidFill>
                  <a:srgbClr val="202028"/>
                </a:solidFill>
                <a:latin typeface="Arial" pitchFamily="34" charset="0"/>
                <a:ea typeface="Arial" pitchFamily="34" charset="-122"/>
                <a:cs typeface="Arial" pitchFamily="34" charset="-120"/>
              </a:rPr>
              <a:t>National Institutes of Health Stroke Scale (0–42) quantifies severity across 11 domains (consciousness, gaze, motor, speech, neglect) and guides treatment eligibility and prognosis (Intercollegiate Stroke Working Party, 2023).</a:t>
            </a:r>
            <a:endParaRPr lang="en-US" sz="1300"/>
          </a:p>
        </p:txBody>
      </p:sp>
      <p:sp>
        <p:nvSpPr>
          <p:cNvPr id="30" name="Shape 25"/>
          <p:cNvSpPr/>
          <p:nvPr/>
        </p:nvSpPr>
        <p:spPr>
          <a:xfrm>
            <a:off x="4343400" y="3867912"/>
            <a:ext cx="502920" cy="502920"/>
          </a:xfrm>
          <a:prstGeom prst="ellipse">
            <a:avLst/>
          </a:prstGeom>
          <a:solidFill>
            <a:schemeClr val="accent2">
              <a:lumMod val="60000"/>
              <a:lumOff val="40000"/>
            </a:schemeClr>
          </a:solidFill>
          <a:ln/>
        </p:spPr>
        <p:txBody>
          <a:bodyPr/>
          <a:lstStyle/>
          <a:p>
            <a:endParaRPr lang="en-GB"/>
          </a:p>
        </p:txBody>
      </p:sp>
      <p:sp>
        <p:nvSpPr>
          <p:cNvPr id="32" name="Text 26"/>
          <p:cNvSpPr/>
          <p:nvPr/>
        </p:nvSpPr>
        <p:spPr>
          <a:xfrm>
            <a:off x="5029200" y="3840480"/>
            <a:ext cx="6675120" cy="347472"/>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Urgent CT ± CT angiography/perfusion</a:t>
            </a:r>
            <a:endParaRPr lang="en-US" sz="1400"/>
          </a:p>
        </p:txBody>
      </p:sp>
      <p:sp>
        <p:nvSpPr>
          <p:cNvPr id="33" name="Text 27"/>
          <p:cNvSpPr/>
          <p:nvPr/>
        </p:nvSpPr>
        <p:spPr>
          <a:xfrm>
            <a:off x="5029200" y="4187952"/>
            <a:ext cx="6675120" cy="713232"/>
          </a:xfrm>
          <a:prstGeom prst="rect">
            <a:avLst/>
          </a:prstGeom>
          <a:noFill/>
          <a:ln/>
        </p:spPr>
        <p:txBody>
          <a:bodyPr wrap="square" lIns="0" tIns="0" rIns="0" bIns="0" rtlCol="0" anchor="ctr"/>
          <a:lstStyle/>
          <a:p>
            <a:pPr marL="0" indent="0">
              <a:lnSpc>
                <a:spcPct val="112000"/>
              </a:lnSpc>
              <a:buNone/>
            </a:pPr>
            <a:r>
              <a:rPr lang="en-US" sz="1300">
                <a:solidFill>
                  <a:srgbClr val="202028"/>
                </a:solidFill>
                <a:latin typeface="Arial" pitchFamily="34" charset="0"/>
                <a:ea typeface="Arial" pitchFamily="34" charset="-122"/>
                <a:cs typeface="Arial" pitchFamily="34" charset="-120"/>
              </a:rPr>
              <a:t>Non-contrast CT within 1 hour excludes haemorrhage; CT angiography identifies large-vessel occlusion; perfusion imaging can extend thrombectomy eligibility up to 24h in selected patients (NICE, 2022, NG128).</a:t>
            </a:r>
            <a:endParaRPr lang="en-US" sz="1300"/>
          </a:p>
        </p:txBody>
      </p:sp>
      <p:sp>
        <p:nvSpPr>
          <p:cNvPr id="34" name="Shape 28"/>
          <p:cNvSpPr/>
          <p:nvPr/>
        </p:nvSpPr>
        <p:spPr>
          <a:xfrm>
            <a:off x="4343400" y="4818888"/>
            <a:ext cx="502920" cy="502920"/>
          </a:xfrm>
          <a:prstGeom prst="ellipse">
            <a:avLst/>
          </a:prstGeom>
          <a:solidFill>
            <a:schemeClr val="accent6">
              <a:lumMod val="60000"/>
              <a:lumOff val="40000"/>
            </a:schemeClr>
          </a:solidFill>
          <a:ln/>
        </p:spPr>
        <p:txBody>
          <a:bodyPr/>
          <a:lstStyle/>
          <a:p>
            <a:endParaRPr lang="en-GB"/>
          </a:p>
        </p:txBody>
      </p:sp>
      <p:sp>
        <p:nvSpPr>
          <p:cNvPr id="36" name="Text 29"/>
          <p:cNvSpPr/>
          <p:nvPr/>
        </p:nvSpPr>
        <p:spPr>
          <a:xfrm>
            <a:off x="5029200" y="4791456"/>
            <a:ext cx="6675120" cy="347472"/>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ECG &amp; cardiac monitoring</a:t>
            </a:r>
            <a:endParaRPr lang="en-US" sz="1400"/>
          </a:p>
        </p:txBody>
      </p:sp>
      <p:sp>
        <p:nvSpPr>
          <p:cNvPr id="37" name="Text 30"/>
          <p:cNvSpPr/>
          <p:nvPr/>
        </p:nvSpPr>
        <p:spPr>
          <a:xfrm>
            <a:off x="5029200" y="5138928"/>
            <a:ext cx="6675120" cy="713232"/>
          </a:xfrm>
          <a:prstGeom prst="rect">
            <a:avLst/>
          </a:prstGeom>
          <a:noFill/>
          <a:ln/>
        </p:spPr>
        <p:txBody>
          <a:bodyPr wrap="square" lIns="0" tIns="0" rIns="0" bIns="0" rtlCol="0" anchor="ctr"/>
          <a:lstStyle/>
          <a:p>
            <a:pPr marL="0" indent="0">
              <a:lnSpc>
                <a:spcPct val="112000"/>
              </a:lnSpc>
              <a:buNone/>
            </a:pPr>
            <a:r>
              <a:rPr lang="en-US" sz="1300">
                <a:solidFill>
                  <a:srgbClr val="202028"/>
                </a:solidFill>
                <a:latin typeface="Arial" pitchFamily="34" charset="0"/>
                <a:ea typeface="Arial" pitchFamily="34" charset="-122"/>
                <a:cs typeface="Arial" pitchFamily="34" charset="-120"/>
              </a:rPr>
              <a:t>12-lead ECG and continuous monitoring to detect atrial fibrillation – a major embolic source – and assess concurrent ischaemic heart disease.</a:t>
            </a:r>
            <a:endParaRPr lang="en-US" sz="1300"/>
          </a:p>
        </p:txBody>
      </p:sp>
      <p:sp>
        <p:nvSpPr>
          <p:cNvPr id="38" name="Shape 31"/>
          <p:cNvSpPr/>
          <p:nvPr/>
        </p:nvSpPr>
        <p:spPr>
          <a:xfrm>
            <a:off x="4343400" y="5769864"/>
            <a:ext cx="502920" cy="502920"/>
          </a:xfrm>
          <a:prstGeom prst="ellipse">
            <a:avLst/>
          </a:prstGeom>
          <a:solidFill>
            <a:schemeClr val="accent1">
              <a:lumMod val="40000"/>
              <a:lumOff val="60000"/>
            </a:schemeClr>
          </a:solidFill>
          <a:ln/>
        </p:spPr>
        <p:txBody>
          <a:bodyPr/>
          <a:lstStyle/>
          <a:p>
            <a:endParaRPr lang="en-GB"/>
          </a:p>
        </p:txBody>
      </p:sp>
      <p:sp>
        <p:nvSpPr>
          <p:cNvPr id="40" name="Text 32"/>
          <p:cNvSpPr/>
          <p:nvPr/>
        </p:nvSpPr>
        <p:spPr>
          <a:xfrm>
            <a:off x="5029200" y="5742432"/>
            <a:ext cx="6675120" cy="347472"/>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Bloods &amp; thrombolysis screen</a:t>
            </a:r>
            <a:endParaRPr lang="en-US" sz="1400"/>
          </a:p>
        </p:txBody>
      </p:sp>
      <p:sp>
        <p:nvSpPr>
          <p:cNvPr id="41" name="Text 33"/>
          <p:cNvSpPr/>
          <p:nvPr/>
        </p:nvSpPr>
        <p:spPr>
          <a:xfrm>
            <a:off x="5029200" y="6089904"/>
            <a:ext cx="6675120" cy="713232"/>
          </a:xfrm>
          <a:prstGeom prst="rect">
            <a:avLst/>
          </a:prstGeom>
          <a:noFill/>
          <a:ln/>
        </p:spPr>
        <p:txBody>
          <a:bodyPr wrap="square" lIns="0" tIns="0" rIns="0" bIns="0" rtlCol="0" anchor="ctr"/>
          <a:lstStyle/>
          <a:p>
            <a:pPr marL="0" indent="0">
              <a:lnSpc>
                <a:spcPct val="112000"/>
              </a:lnSpc>
              <a:buNone/>
            </a:pPr>
            <a:r>
              <a:rPr lang="en-US" sz="1300">
                <a:solidFill>
                  <a:srgbClr val="202028"/>
                </a:solidFill>
                <a:latin typeface="Arial" pitchFamily="34" charset="0"/>
                <a:ea typeface="Arial" pitchFamily="34" charset="-122"/>
                <a:cs typeface="Arial" pitchFamily="34" charset="-120"/>
              </a:rPr>
              <a:t>FBC, U&amp;E, glucose, HbA1c, lipids and clotting screen; checked against thrombolysis exclusion criteria (e.g. anticoagulation, BP &gt;185/110, recent major surgery).</a:t>
            </a:r>
            <a:endParaRPr lang="en-US" sz="1300"/>
          </a:p>
        </p:txBody>
      </p:sp>
      <p:sp>
        <p:nvSpPr>
          <p:cNvPr id="42" name="Text 34"/>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12</a:t>
            </a:r>
            <a:endParaRPr lang="en-US" sz="1400"/>
          </a:p>
        </p:txBody>
      </p:sp>
      <p:sp>
        <p:nvSpPr>
          <p:cNvPr id="43" name="Text 35"/>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35" name="Recorded Sound">
            <a:hlinkClick r:id="" action="ppaction://media"/>
            <a:extLst>
              <a:ext uri="{FF2B5EF4-FFF2-40B4-BE49-F238E27FC236}">
                <a16:creationId xmlns:a16="http://schemas.microsoft.com/office/drawing/2014/main" id="{920D7518-291A-F39E-79AD-943F306C7DD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6728"/>
    </mc:Choice>
    <mc:Fallback xmlns="">
      <p:transition spd="slow" advTm="867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7215"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E9EBF5"/>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RISK FACTOR FOCUS</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900" b="1">
                <a:solidFill>
                  <a:srgbClr val="202028"/>
                </a:solidFill>
                <a:latin typeface="Arial" pitchFamily="34" charset="0"/>
                <a:ea typeface="Arial" pitchFamily="34" charset="-122"/>
                <a:cs typeface="Arial" pitchFamily="34" charset="-120"/>
              </a:rPr>
              <a:t>The Cardiovascular – Diabetes Link</a:t>
            </a:r>
            <a:endParaRPr lang="en-US" sz="2900"/>
          </a:p>
        </p:txBody>
      </p:sp>
      <p:sp>
        <p:nvSpPr>
          <p:cNvPr id="4" name="Text 2"/>
          <p:cNvSpPr/>
          <p:nvPr/>
        </p:nvSpPr>
        <p:spPr>
          <a:xfrm>
            <a:off x="502920" y="1508760"/>
            <a:ext cx="11201400" cy="594360"/>
          </a:xfrm>
          <a:prstGeom prst="rect">
            <a:avLst/>
          </a:prstGeom>
          <a:noFill/>
          <a:ln/>
        </p:spPr>
        <p:txBody>
          <a:bodyPr wrap="square" lIns="0" tIns="0" rIns="0" bIns="0" rtlCol="0" anchor="ctr"/>
          <a:lstStyle/>
          <a:p>
            <a:pPr marL="0" indent="0">
              <a:lnSpc>
                <a:spcPct val="120000"/>
              </a:lnSpc>
              <a:buNone/>
            </a:pPr>
            <a:r>
              <a:rPr lang="en-US" sz="1600">
                <a:solidFill>
                  <a:srgbClr val="202028"/>
                </a:solidFill>
                <a:latin typeface="Arial" pitchFamily="34" charset="0"/>
                <a:ea typeface="Arial" pitchFamily="34" charset="-122"/>
                <a:cs typeface="Arial" pitchFamily="34" charset="-120"/>
              </a:rPr>
              <a:t>Type 2 diabetes mellitus is itself a leading cardiovascular disease risk factor and is explicitly grouped with cardiovascular disease and stroke as a current UK leading health issue (NICE, 2022, NG28).</a:t>
            </a:r>
            <a:endParaRPr lang="en-US" sz="1600"/>
          </a:p>
        </p:txBody>
      </p:sp>
      <p:sp>
        <p:nvSpPr>
          <p:cNvPr id="5" name="Shape 3"/>
          <p:cNvSpPr/>
          <p:nvPr/>
        </p:nvSpPr>
        <p:spPr>
          <a:xfrm>
            <a:off x="502920"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6" name="Shape 4"/>
          <p:cNvSpPr/>
          <p:nvPr/>
        </p:nvSpPr>
        <p:spPr>
          <a:xfrm>
            <a:off x="1234440" y="2468880"/>
            <a:ext cx="566928" cy="566928"/>
          </a:xfrm>
          <a:prstGeom prst="ellipse">
            <a:avLst/>
          </a:prstGeom>
          <a:solidFill>
            <a:srgbClr val="2F3C7E"/>
          </a:solidFill>
          <a:ln/>
        </p:spPr>
        <p:txBody>
          <a:bodyPr/>
          <a:lstStyle/>
          <a:p>
            <a:endParaRPr lang="en-GB"/>
          </a:p>
        </p:txBody>
      </p:sp>
      <p:sp>
        <p:nvSpPr>
          <p:cNvPr id="8" name="Text 5"/>
          <p:cNvSpPr/>
          <p:nvPr/>
        </p:nvSpPr>
        <p:spPr>
          <a:xfrm>
            <a:off x="594360" y="3182112"/>
            <a:ext cx="1847088" cy="822960"/>
          </a:xfrm>
          <a:prstGeom prst="rect">
            <a:avLst/>
          </a:prstGeom>
          <a:noFill/>
          <a:ln/>
        </p:spPr>
        <p:txBody>
          <a:bodyPr wrap="square" lIns="0" tIns="0" rIns="0" bIns="0" rtlCol="0" anchor="ctr"/>
          <a:lstStyle/>
          <a:p>
            <a:pPr marL="0" indent="0" algn="ctr">
              <a:lnSpc>
                <a:spcPct val="112000"/>
              </a:lnSpc>
              <a:buNone/>
            </a:pPr>
            <a:r>
              <a:rPr lang="en-US" sz="1400" b="1">
                <a:solidFill>
                  <a:srgbClr val="202028"/>
                </a:solidFill>
                <a:latin typeface="Arial" pitchFamily="34" charset="0"/>
                <a:ea typeface="Arial" pitchFamily="34" charset="-122"/>
                <a:cs typeface="Arial" pitchFamily="34" charset="-120"/>
              </a:rPr>
              <a:t>Chronic hyperglycaemia &amp; AGEs</a:t>
            </a:r>
            <a:endParaRPr lang="en-US" sz="1400"/>
          </a:p>
        </p:txBody>
      </p:sp>
      <p:sp>
        <p:nvSpPr>
          <p:cNvPr id="9" name="Text 6"/>
          <p:cNvSpPr/>
          <p:nvPr/>
        </p:nvSpPr>
        <p:spPr>
          <a:xfrm>
            <a:off x="2478024" y="2606040"/>
            <a:ext cx="274320" cy="457200"/>
          </a:xfrm>
          <a:prstGeom prst="rect">
            <a:avLst/>
          </a:prstGeom>
          <a:noFill/>
          <a:ln/>
        </p:spPr>
        <p:txBody>
          <a:bodyPr wrap="square" lIns="0" tIns="0" rIns="0" bIns="0" rtlCol="0" anchor="ctr"/>
          <a:lstStyle/>
          <a:p>
            <a:pPr marL="0" indent="0" algn="ctr">
              <a:buNone/>
            </a:pPr>
            <a:r>
              <a:rPr lang="en-US" sz="2000" b="1">
                <a:solidFill>
                  <a:srgbClr val="990011"/>
                </a:solidFill>
              </a:rPr>
              <a:t>→</a:t>
            </a:r>
            <a:endParaRPr lang="en-US" sz="2000"/>
          </a:p>
        </p:txBody>
      </p:sp>
      <p:sp>
        <p:nvSpPr>
          <p:cNvPr id="10" name="Shape 7"/>
          <p:cNvSpPr/>
          <p:nvPr/>
        </p:nvSpPr>
        <p:spPr>
          <a:xfrm>
            <a:off x="2679192"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11" name="Shape 8"/>
          <p:cNvSpPr/>
          <p:nvPr/>
        </p:nvSpPr>
        <p:spPr>
          <a:xfrm>
            <a:off x="3410712" y="2468880"/>
            <a:ext cx="566928" cy="566928"/>
          </a:xfrm>
          <a:prstGeom prst="ellipse">
            <a:avLst/>
          </a:prstGeom>
          <a:solidFill>
            <a:srgbClr val="2F3C7E"/>
          </a:solidFill>
          <a:ln/>
        </p:spPr>
        <p:txBody>
          <a:bodyPr/>
          <a:lstStyle/>
          <a:p>
            <a:endParaRPr lang="en-GB"/>
          </a:p>
        </p:txBody>
      </p:sp>
      <p:sp>
        <p:nvSpPr>
          <p:cNvPr id="13" name="Text 9"/>
          <p:cNvSpPr/>
          <p:nvPr/>
        </p:nvSpPr>
        <p:spPr>
          <a:xfrm>
            <a:off x="2770632" y="3182112"/>
            <a:ext cx="1847088" cy="822960"/>
          </a:xfrm>
          <a:prstGeom prst="rect">
            <a:avLst/>
          </a:prstGeom>
          <a:noFill/>
          <a:ln/>
        </p:spPr>
        <p:txBody>
          <a:bodyPr wrap="square" lIns="0" tIns="0" rIns="0" bIns="0" rtlCol="0" anchor="ctr"/>
          <a:lstStyle/>
          <a:p>
            <a:pPr marL="0" indent="0" algn="ctr">
              <a:lnSpc>
                <a:spcPct val="112000"/>
              </a:lnSpc>
              <a:buNone/>
            </a:pPr>
            <a:r>
              <a:rPr lang="en-US" sz="1400" b="1">
                <a:solidFill>
                  <a:srgbClr val="202028"/>
                </a:solidFill>
                <a:latin typeface="Arial" pitchFamily="34" charset="0"/>
                <a:ea typeface="Arial" pitchFamily="34" charset="-122"/>
                <a:cs typeface="Arial" pitchFamily="34" charset="-120"/>
              </a:rPr>
              <a:t>Endothelial dysfunction &amp; inflammation</a:t>
            </a:r>
            <a:endParaRPr lang="en-US" sz="1400"/>
          </a:p>
        </p:txBody>
      </p:sp>
      <p:sp>
        <p:nvSpPr>
          <p:cNvPr id="14" name="Text 10"/>
          <p:cNvSpPr/>
          <p:nvPr/>
        </p:nvSpPr>
        <p:spPr>
          <a:xfrm>
            <a:off x="4654296" y="2606040"/>
            <a:ext cx="274320" cy="457200"/>
          </a:xfrm>
          <a:prstGeom prst="rect">
            <a:avLst/>
          </a:prstGeom>
          <a:noFill/>
          <a:ln/>
        </p:spPr>
        <p:txBody>
          <a:bodyPr wrap="square" lIns="0" tIns="0" rIns="0" bIns="0" rtlCol="0" anchor="ctr"/>
          <a:lstStyle/>
          <a:p>
            <a:pPr marL="0" indent="0" algn="ctr">
              <a:buNone/>
            </a:pPr>
            <a:r>
              <a:rPr lang="en-US" sz="2000" b="1">
                <a:solidFill>
                  <a:srgbClr val="990011"/>
                </a:solidFill>
              </a:rPr>
              <a:t>→</a:t>
            </a:r>
            <a:endParaRPr lang="en-US" sz="2000"/>
          </a:p>
        </p:txBody>
      </p:sp>
      <p:sp>
        <p:nvSpPr>
          <p:cNvPr id="15" name="Shape 11"/>
          <p:cNvSpPr/>
          <p:nvPr/>
        </p:nvSpPr>
        <p:spPr>
          <a:xfrm>
            <a:off x="4855464"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16" name="Shape 12"/>
          <p:cNvSpPr/>
          <p:nvPr/>
        </p:nvSpPr>
        <p:spPr>
          <a:xfrm>
            <a:off x="5586984" y="2468880"/>
            <a:ext cx="566928" cy="566928"/>
          </a:xfrm>
          <a:prstGeom prst="ellipse">
            <a:avLst/>
          </a:prstGeom>
          <a:solidFill>
            <a:srgbClr val="2F3C7E"/>
          </a:solidFill>
          <a:ln/>
        </p:spPr>
        <p:txBody>
          <a:bodyPr/>
          <a:lstStyle/>
          <a:p>
            <a:endParaRPr lang="en-GB"/>
          </a:p>
        </p:txBody>
      </p:sp>
      <p:sp>
        <p:nvSpPr>
          <p:cNvPr id="18" name="Text 13"/>
          <p:cNvSpPr/>
          <p:nvPr/>
        </p:nvSpPr>
        <p:spPr>
          <a:xfrm>
            <a:off x="4946904" y="3182112"/>
            <a:ext cx="1847088" cy="822960"/>
          </a:xfrm>
          <a:prstGeom prst="rect">
            <a:avLst/>
          </a:prstGeom>
          <a:noFill/>
          <a:ln/>
        </p:spPr>
        <p:txBody>
          <a:bodyPr wrap="square" lIns="0" tIns="0" rIns="0" bIns="0" rtlCol="0" anchor="ctr"/>
          <a:lstStyle/>
          <a:p>
            <a:pPr marL="0" indent="0" algn="ctr">
              <a:lnSpc>
                <a:spcPct val="112000"/>
              </a:lnSpc>
              <a:buNone/>
            </a:pPr>
            <a:r>
              <a:rPr lang="en-US" sz="1400" b="1">
                <a:solidFill>
                  <a:srgbClr val="202028"/>
                </a:solidFill>
                <a:latin typeface="Arial" pitchFamily="34" charset="0"/>
                <a:ea typeface="Arial" pitchFamily="34" charset="-122"/>
                <a:cs typeface="Arial" pitchFamily="34" charset="-120"/>
              </a:rPr>
              <a:t>Accelerated atherosclerosis</a:t>
            </a:r>
            <a:endParaRPr lang="en-US" sz="1400"/>
          </a:p>
        </p:txBody>
      </p:sp>
      <p:sp>
        <p:nvSpPr>
          <p:cNvPr id="19" name="Text 14"/>
          <p:cNvSpPr/>
          <p:nvPr/>
        </p:nvSpPr>
        <p:spPr>
          <a:xfrm>
            <a:off x="6830568" y="2606040"/>
            <a:ext cx="274320" cy="457200"/>
          </a:xfrm>
          <a:prstGeom prst="rect">
            <a:avLst/>
          </a:prstGeom>
          <a:noFill/>
          <a:ln/>
        </p:spPr>
        <p:txBody>
          <a:bodyPr wrap="square" lIns="0" tIns="0" rIns="0" bIns="0" rtlCol="0" anchor="ctr"/>
          <a:lstStyle/>
          <a:p>
            <a:pPr marL="0" indent="0" algn="ctr">
              <a:buNone/>
            </a:pPr>
            <a:r>
              <a:rPr lang="en-US" sz="2000" b="1">
                <a:solidFill>
                  <a:srgbClr val="990011"/>
                </a:solidFill>
              </a:rPr>
              <a:t>→</a:t>
            </a:r>
            <a:endParaRPr lang="en-US" sz="2000"/>
          </a:p>
        </p:txBody>
      </p:sp>
      <p:sp>
        <p:nvSpPr>
          <p:cNvPr id="20" name="Shape 15"/>
          <p:cNvSpPr/>
          <p:nvPr/>
        </p:nvSpPr>
        <p:spPr>
          <a:xfrm>
            <a:off x="7031736"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21" name="Shape 16"/>
          <p:cNvSpPr/>
          <p:nvPr/>
        </p:nvSpPr>
        <p:spPr>
          <a:xfrm>
            <a:off x="7763256" y="2468880"/>
            <a:ext cx="566928" cy="566928"/>
          </a:xfrm>
          <a:prstGeom prst="ellipse">
            <a:avLst/>
          </a:prstGeom>
          <a:solidFill>
            <a:srgbClr val="2F3C7E"/>
          </a:solidFill>
          <a:ln/>
        </p:spPr>
        <p:txBody>
          <a:bodyPr/>
          <a:lstStyle/>
          <a:p>
            <a:endParaRPr lang="en-GB"/>
          </a:p>
        </p:txBody>
      </p:sp>
      <p:sp>
        <p:nvSpPr>
          <p:cNvPr id="23" name="Text 17"/>
          <p:cNvSpPr/>
          <p:nvPr/>
        </p:nvSpPr>
        <p:spPr>
          <a:xfrm>
            <a:off x="7123176" y="3182112"/>
            <a:ext cx="1847088" cy="822960"/>
          </a:xfrm>
          <a:prstGeom prst="rect">
            <a:avLst/>
          </a:prstGeom>
          <a:noFill/>
          <a:ln/>
        </p:spPr>
        <p:txBody>
          <a:bodyPr wrap="square" lIns="0" tIns="0" rIns="0" bIns="0" rtlCol="0" anchor="ctr"/>
          <a:lstStyle/>
          <a:p>
            <a:pPr marL="0" indent="0" algn="ctr">
              <a:lnSpc>
                <a:spcPct val="112000"/>
              </a:lnSpc>
              <a:buNone/>
            </a:pPr>
            <a:r>
              <a:rPr lang="en-US" sz="1400" b="1">
                <a:solidFill>
                  <a:srgbClr val="202028"/>
                </a:solidFill>
                <a:latin typeface="Arial" pitchFamily="34" charset="0"/>
                <a:ea typeface="Arial" pitchFamily="34" charset="-122"/>
                <a:cs typeface="Arial" pitchFamily="34" charset="-120"/>
              </a:rPr>
              <a:t>Arterial narrowing / occlusion</a:t>
            </a:r>
            <a:endParaRPr lang="en-US" sz="1400"/>
          </a:p>
        </p:txBody>
      </p:sp>
      <p:sp>
        <p:nvSpPr>
          <p:cNvPr id="24" name="Text 18"/>
          <p:cNvSpPr/>
          <p:nvPr/>
        </p:nvSpPr>
        <p:spPr>
          <a:xfrm>
            <a:off x="9006840" y="2606040"/>
            <a:ext cx="274320" cy="457200"/>
          </a:xfrm>
          <a:prstGeom prst="rect">
            <a:avLst/>
          </a:prstGeom>
          <a:noFill/>
          <a:ln/>
        </p:spPr>
        <p:txBody>
          <a:bodyPr wrap="square" lIns="0" tIns="0" rIns="0" bIns="0" rtlCol="0" anchor="ctr"/>
          <a:lstStyle/>
          <a:p>
            <a:pPr marL="0" indent="0" algn="ctr">
              <a:buNone/>
            </a:pPr>
            <a:r>
              <a:rPr lang="en-US" sz="2000" b="1">
                <a:solidFill>
                  <a:srgbClr val="990011"/>
                </a:solidFill>
              </a:rPr>
              <a:t>→</a:t>
            </a:r>
            <a:endParaRPr lang="en-US" sz="2000"/>
          </a:p>
        </p:txBody>
      </p:sp>
      <p:sp>
        <p:nvSpPr>
          <p:cNvPr id="25" name="Shape 19"/>
          <p:cNvSpPr/>
          <p:nvPr/>
        </p:nvSpPr>
        <p:spPr>
          <a:xfrm>
            <a:off x="9208008" y="2286000"/>
            <a:ext cx="2029968" cy="1828800"/>
          </a:xfrm>
          <a:prstGeom prst="roundRect">
            <a:avLst>
              <a:gd name="adj" fmla="val 6000"/>
            </a:avLst>
          </a:prstGeom>
          <a:solidFill>
            <a:srgbClr val="FFFFFF"/>
          </a:solidFill>
          <a:ln/>
          <a:effectLst>
            <a:outerShdw blurRad="76200" dist="25400" dir="5400000" algn="bl" rotWithShape="0">
              <a:srgbClr val="000000">
                <a:alpha val="10000"/>
              </a:srgbClr>
            </a:outerShdw>
          </a:effectLst>
        </p:spPr>
        <p:txBody>
          <a:bodyPr/>
          <a:lstStyle/>
          <a:p>
            <a:endParaRPr lang="en-GB"/>
          </a:p>
        </p:txBody>
      </p:sp>
      <p:sp>
        <p:nvSpPr>
          <p:cNvPr id="26" name="Shape 20"/>
          <p:cNvSpPr/>
          <p:nvPr/>
        </p:nvSpPr>
        <p:spPr>
          <a:xfrm>
            <a:off x="9939528" y="2468880"/>
            <a:ext cx="566928" cy="566928"/>
          </a:xfrm>
          <a:prstGeom prst="ellipse">
            <a:avLst/>
          </a:prstGeom>
          <a:solidFill>
            <a:srgbClr val="990011"/>
          </a:solidFill>
          <a:ln/>
        </p:spPr>
        <p:txBody>
          <a:bodyPr/>
          <a:lstStyle/>
          <a:p>
            <a:endParaRPr lang="en-GB"/>
          </a:p>
        </p:txBody>
      </p:sp>
      <p:sp>
        <p:nvSpPr>
          <p:cNvPr id="28" name="Text 21"/>
          <p:cNvSpPr/>
          <p:nvPr/>
        </p:nvSpPr>
        <p:spPr>
          <a:xfrm>
            <a:off x="9299448" y="3182112"/>
            <a:ext cx="1847088" cy="822960"/>
          </a:xfrm>
          <a:prstGeom prst="rect">
            <a:avLst/>
          </a:prstGeom>
          <a:noFill/>
          <a:ln/>
        </p:spPr>
        <p:txBody>
          <a:bodyPr wrap="square" lIns="0" tIns="0" rIns="0" bIns="0" rtlCol="0" anchor="ctr"/>
          <a:lstStyle/>
          <a:p>
            <a:pPr marL="0" indent="0" algn="ctr">
              <a:lnSpc>
                <a:spcPct val="112000"/>
              </a:lnSpc>
              <a:buNone/>
            </a:pPr>
            <a:r>
              <a:rPr lang="en-US" sz="1400" b="1">
                <a:solidFill>
                  <a:srgbClr val="202028"/>
                </a:solidFill>
                <a:latin typeface="Arial" pitchFamily="34" charset="0"/>
                <a:ea typeface="Arial" pitchFamily="34" charset="-122"/>
                <a:cs typeface="Arial" pitchFamily="34" charset="-120"/>
              </a:rPr>
              <a:t>Increased ischaemic stroke risk</a:t>
            </a:r>
            <a:endParaRPr lang="en-US" sz="1400"/>
          </a:p>
        </p:txBody>
      </p:sp>
      <p:sp>
        <p:nvSpPr>
          <p:cNvPr id="29" name="Text 22"/>
          <p:cNvSpPr/>
          <p:nvPr/>
        </p:nvSpPr>
        <p:spPr>
          <a:xfrm>
            <a:off x="502920" y="4343400"/>
            <a:ext cx="11201400" cy="2240280"/>
          </a:xfrm>
          <a:prstGeom prst="rect">
            <a:avLst/>
          </a:prstGeom>
          <a:noFill/>
          <a:ln/>
        </p:spPr>
        <p:txBody>
          <a:bodyPr wrap="square" lIns="0" tIns="0" rIns="0" bIns="0" rtlCol="0" anchor="ctr"/>
          <a:lstStyle/>
          <a:p>
            <a:pPr marL="342900" indent="-342900">
              <a:lnSpc>
                <a:spcPct val="120000"/>
              </a:lnSpc>
              <a:spcAft>
                <a:spcPts val="700"/>
              </a:spcAft>
              <a:buSzPct val="100000"/>
              <a:buChar char="●"/>
            </a:pPr>
            <a:r>
              <a:rPr lang="en-US" sz="1500">
                <a:solidFill>
                  <a:srgbClr val="202028"/>
                </a:solidFill>
                <a:latin typeface="Arial" pitchFamily="34" charset="0"/>
                <a:ea typeface="Arial" pitchFamily="34" charset="-122"/>
                <a:cs typeface="Arial" pitchFamily="34" charset="-120"/>
              </a:rPr>
              <a:t>Mechanism: chronic hyperglycaemia drives formation of advanced glycation end-products (AGEs), oxidative stress and a pro-inflammatory, pro-thrombotic state that accelerates plaque formation (Majumder, 2024).</a:t>
            </a:r>
            <a:endParaRPr lang="en-US" sz="1500"/>
          </a:p>
          <a:p>
            <a:pPr marL="342900" indent="-342900">
              <a:lnSpc>
                <a:spcPct val="120000"/>
              </a:lnSpc>
              <a:spcAft>
                <a:spcPts val="700"/>
              </a:spcAft>
              <a:buSzPct val="100000"/>
              <a:buChar char="●"/>
            </a:pPr>
            <a:r>
              <a:rPr lang="en-US" sz="1500">
                <a:solidFill>
                  <a:srgbClr val="202028"/>
                </a:solidFill>
                <a:latin typeface="Arial" pitchFamily="34" charset="0"/>
                <a:ea typeface="Arial" pitchFamily="34" charset="-122"/>
                <a:cs typeface="Arial" pitchFamily="34" charset="-120"/>
              </a:rPr>
              <a:t>Diabetic dyslipidaemia (raised triglycerides, low HDL, small dense LDL) further compounds atherosclerotic risk independent of total LDL level.</a:t>
            </a:r>
            <a:endParaRPr lang="en-US" sz="1500"/>
          </a:p>
          <a:p>
            <a:pPr marL="342900" indent="-342900">
              <a:lnSpc>
                <a:spcPct val="120000"/>
              </a:lnSpc>
              <a:spcAft>
                <a:spcPts val="700"/>
              </a:spcAft>
              <a:buSzPct val="100000"/>
              <a:buChar char="●"/>
            </a:pPr>
            <a:r>
              <a:rPr lang="en-US" sz="1500">
                <a:solidFill>
                  <a:srgbClr val="202028"/>
                </a:solidFill>
                <a:latin typeface="Arial" pitchFamily="34" charset="0"/>
                <a:ea typeface="Arial" pitchFamily="34" charset="-122"/>
                <a:cs typeface="Arial" pitchFamily="34" charset="-120"/>
              </a:rPr>
              <a:t>NICE NG28 (2022) recommends individualised glycaemic control (typically HbA1c ≤53 mmol/mol) alongside blood pressure and lipid management to reduce macrovascular complications.</a:t>
            </a:r>
            <a:endParaRPr lang="en-US" sz="1500"/>
          </a:p>
          <a:p>
            <a:pPr marL="342900" indent="-342900">
              <a:lnSpc>
                <a:spcPct val="120000"/>
              </a:lnSpc>
              <a:spcAft>
                <a:spcPts val="700"/>
              </a:spcAft>
              <a:buSzPct val="100000"/>
              <a:buChar char="●"/>
            </a:pPr>
            <a:r>
              <a:rPr lang="en-US" sz="1500">
                <a:solidFill>
                  <a:srgbClr val="202028"/>
                </a:solidFill>
                <a:latin typeface="Arial" pitchFamily="34" charset="0"/>
                <a:ea typeface="Arial" pitchFamily="34" charset="-122"/>
                <a:cs typeface="Arial" pitchFamily="34" charset="-120"/>
              </a:rPr>
              <a:t>Mr A's HbA1c of 68 mmol/mol indicates sub-optimal control – a key, modifiable contributor to his stroke and a priority area for the Care Plan.</a:t>
            </a:r>
            <a:endParaRPr lang="en-US" sz="1500"/>
          </a:p>
        </p:txBody>
      </p:sp>
      <p:sp>
        <p:nvSpPr>
          <p:cNvPr id="30" name="Text 2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13</a:t>
            </a:r>
            <a:endParaRPr lang="en-US" sz="1400"/>
          </a:p>
        </p:txBody>
      </p:sp>
      <p:pic>
        <p:nvPicPr>
          <p:cNvPr id="7" name="Recorded Sound">
            <a:hlinkClick r:id="" action="ppaction://media"/>
            <a:extLst>
              <a:ext uri="{FF2B5EF4-FFF2-40B4-BE49-F238E27FC236}">
                <a16:creationId xmlns:a16="http://schemas.microsoft.com/office/drawing/2014/main" id="{99D408F0-BEC1-6C5B-EE76-5E38E69995D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6070"/>
    </mc:Choice>
    <mc:Fallback xmlns="">
      <p:transition spd="slow" advTm="76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607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EVIDENCE-BASED CARE PLAN (2 OF 2)</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700" b="1">
                <a:solidFill>
                  <a:srgbClr val="202028"/>
                </a:solidFill>
                <a:latin typeface="Arial" pitchFamily="34" charset="0"/>
                <a:ea typeface="Arial" pitchFamily="34" charset="-122"/>
                <a:cs typeface="Arial" pitchFamily="34" charset="-120"/>
              </a:rPr>
              <a:t>Lifestyle, Secondary Prevention &amp; Planning</a:t>
            </a:r>
            <a:endParaRPr lang="en-US" sz="2700"/>
          </a:p>
        </p:txBody>
      </p:sp>
      <p:sp>
        <p:nvSpPr>
          <p:cNvPr id="4" name="Text 2"/>
          <p:cNvSpPr/>
          <p:nvPr/>
        </p:nvSpPr>
        <p:spPr>
          <a:xfrm>
            <a:off x="502920" y="1508760"/>
            <a:ext cx="5440680" cy="384048"/>
          </a:xfrm>
          <a:prstGeom prst="rect">
            <a:avLst/>
          </a:prstGeom>
          <a:noFill/>
          <a:ln/>
        </p:spPr>
        <p:txBody>
          <a:bodyPr wrap="square" lIns="0" tIns="0" rIns="0" bIns="0" rtlCol="0" anchor="ctr"/>
          <a:lstStyle/>
          <a:p>
            <a:pPr marL="0" indent="0">
              <a:buNone/>
            </a:pPr>
            <a:r>
              <a:rPr lang="en-US" sz="1600" b="1">
                <a:solidFill>
                  <a:srgbClr val="990011"/>
                </a:solidFill>
                <a:latin typeface="Arial" pitchFamily="34" charset="0"/>
                <a:ea typeface="Arial" pitchFamily="34" charset="-122"/>
                <a:cs typeface="Arial" pitchFamily="34" charset="-120"/>
              </a:rPr>
              <a:t>Lifestyle Risk-Factor Modification</a:t>
            </a:r>
            <a:endParaRPr lang="en-US" sz="1600"/>
          </a:p>
        </p:txBody>
      </p:sp>
      <p:sp>
        <p:nvSpPr>
          <p:cNvPr id="5" name="Shape 3"/>
          <p:cNvSpPr/>
          <p:nvPr/>
        </p:nvSpPr>
        <p:spPr>
          <a:xfrm>
            <a:off x="502920" y="1993392"/>
            <a:ext cx="512064" cy="512064"/>
          </a:xfrm>
          <a:prstGeom prst="ellipse">
            <a:avLst/>
          </a:prstGeom>
          <a:solidFill>
            <a:srgbClr val="990011"/>
          </a:solidFill>
          <a:ln/>
        </p:spPr>
        <p:txBody>
          <a:bodyPr/>
          <a:lstStyle/>
          <a:p>
            <a:endParaRPr lang="en-GB"/>
          </a:p>
        </p:txBody>
      </p:sp>
      <p:sp>
        <p:nvSpPr>
          <p:cNvPr id="7" name="Text 4"/>
          <p:cNvSpPr/>
          <p:nvPr/>
        </p:nvSpPr>
        <p:spPr>
          <a:xfrm>
            <a:off x="1161288" y="1965960"/>
            <a:ext cx="4754880" cy="329184"/>
          </a:xfrm>
          <a:prstGeom prst="rect">
            <a:avLst/>
          </a:prstGeom>
          <a:noFill/>
          <a:ln/>
        </p:spPr>
        <p:txBody>
          <a:bodyPr wrap="square" lIns="0" tIns="0" rIns="0" bIns="0" rtlCol="0" anchor="ctr"/>
          <a:lstStyle/>
          <a:p>
            <a:pPr marL="0" indent="0">
              <a:buNone/>
            </a:pPr>
            <a:r>
              <a:rPr lang="en-US" sz="1500" b="1">
                <a:solidFill>
                  <a:srgbClr val="202028"/>
                </a:solidFill>
                <a:latin typeface="Arial" pitchFamily="34" charset="0"/>
                <a:ea typeface="Arial" pitchFamily="34" charset="-122"/>
                <a:cs typeface="Arial" pitchFamily="34" charset="-120"/>
              </a:rPr>
              <a:t>Smoking cessation</a:t>
            </a:r>
            <a:endParaRPr lang="en-US" sz="1500"/>
          </a:p>
        </p:txBody>
      </p:sp>
      <p:sp>
        <p:nvSpPr>
          <p:cNvPr id="8" name="Text 5"/>
          <p:cNvSpPr/>
          <p:nvPr/>
        </p:nvSpPr>
        <p:spPr>
          <a:xfrm>
            <a:off x="1161288" y="2304288"/>
            <a:ext cx="4754880" cy="1005840"/>
          </a:xfrm>
          <a:prstGeom prst="rect">
            <a:avLst/>
          </a:prstGeom>
          <a:noFill/>
          <a:ln/>
        </p:spPr>
        <p:txBody>
          <a:bodyPr wrap="square" lIns="0" tIns="0" rIns="0" bIns="0" rtlCol="0" anchor="ctr"/>
          <a:lstStyle/>
          <a:p>
            <a:pPr marL="0" indent="0">
              <a:lnSpc>
                <a:spcPct val="118000"/>
              </a:lnSpc>
              <a:buNone/>
            </a:pPr>
            <a:r>
              <a:rPr lang="en-US" sz="1350">
                <a:solidFill>
                  <a:srgbClr val="55555F"/>
                </a:solidFill>
                <a:latin typeface="Arial" pitchFamily="34" charset="0"/>
                <a:ea typeface="Arial" pitchFamily="34" charset="-122"/>
                <a:cs typeface="Arial" pitchFamily="34" charset="-120"/>
              </a:rPr>
              <a:t>Referral to NHS Stop Smoking Services; offer nicotine replacement therapy, varenicline or bupropion (NICE, 2022, NG128) – smoking cessation roughly halves recurrent vascular risk within 1–2 years.</a:t>
            </a:r>
            <a:endParaRPr lang="en-US" sz="1350"/>
          </a:p>
        </p:txBody>
      </p:sp>
      <p:sp>
        <p:nvSpPr>
          <p:cNvPr id="9" name="Shape 6"/>
          <p:cNvSpPr/>
          <p:nvPr/>
        </p:nvSpPr>
        <p:spPr>
          <a:xfrm>
            <a:off x="502920" y="3456432"/>
            <a:ext cx="512064" cy="512064"/>
          </a:xfrm>
          <a:prstGeom prst="ellipse">
            <a:avLst/>
          </a:prstGeom>
          <a:solidFill>
            <a:srgbClr val="990011"/>
          </a:solidFill>
          <a:ln/>
        </p:spPr>
        <p:txBody>
          <a:bodyPr/>
          <a:lstStyle/>
          <a:p>
            <a:endParaRPr lang="en-GB"/>
          </a:p>
        </p:txBody>
      </p:sp>
      <p:sp>
        <p:nvSpPr>
          <p:cNvPr id="11" name="Text 7"/>
          <p:cNvSpPr/>
          <p:nvPr/>
        </p:nvSpPr>
        <p:spPr>
          <a:xfrm>
            <a:off x="1161288" y="3429000"/>
            <a:ext cx="4754880" cy="329184"/>
          </a:xfrm>
          <a:prstGeom prst="rect">
            <a:avLst/>
          </a:prstGeom>
          <a:noFill/>
          <a:ln/>
        </p:spPr>
        <p:txBody>
          <a:bodyPr wrap="square" lIns="0" tIns="0" rIns="0" bIns="0" rtlCol="0" anchor="ctr"/>
          <a:lstStyle/>
          <a:p>
            <a:pPr marL="0" indent="0">
              <a:buNone/>
            </a:pPr>
            <a:r>
              <a:rPr lang="en-US" sz="1500" b="1">
                <a:solidFill>
                  <a:srgbClr val="202028"/>
                </a:solidFill>
                <a:latin typeface="Arial" pitchFamily="34" charset="0"/>
                <a:ea typeface="Arial" pitchFamily="34" charset="-122"/>
                <a:cs typeface="Arial" pitchFamily="34" charset="-120"/>
              </a:rPr>
              <a:t>Diet &amp; weight management</a:t>
            </a:r>
            <a:endParaRPr lang="en-US" sz="1500"/>
          </a:p>
        </p:txBody>
      </p:sp>
      <p:sp>
        <p:nvSpPr>
          <p:cNvPr id="12" name="Text 8"/>
          <p:cNvSpPr/>
          <p:nvPr/>
        </p:nvSpPr>
        <p:spPr>
          <a:xfrm>
            <a:off x="1161288" y="3767328"/>
            <a:ext cx="4754880" cy="1005840"/>
          </a:xfrm>
          <a:prstGeom prst="rect">
            <a:avLst/>
          </a:prstGeom>
          <a:noFill/>
          <a:ln/>
        </p:spPr>
        <p:txBody>
          <a:bodyPr wrap="square" lIns="0" tIns="0" rIns="0" bIns="0" rtlCol="0" anchor="ctr"/>
          <a:lstStyle/>
          <a:p>
            <a:pPr marL="0" indent="0">
              <a:lnSpc>
                <a:spcPct val="118000"/>
              </a:lnSpc>
              <a:buNone/>
            </a:pPr>
            <a:r>
              <a:rPr lang="en-US" sz="1350">
                <a:solidFill>
                  <a:srgbClr val="55555F"/>
                </a:solidFill>
                <a:latin typeface="Arial" pitchFamily="34" charset="0"/>
                <a:ea typeface="Arial" pitchFamily="34" charset="-122"/>
                <a:cs typeface="Arial" pitchFamily="34" charset="-120"/>
              </a:rPr>
              <a:t>Dietitian-led, lower-salt (&lt;6g/day)/saturated-fat diet (Mediterranean-style pattern); realistic, gradual weight-loss target of 5–10% body weight over 6–12 months.</a:t>
            </a:r>
            <a:endParaRPr lang="en-US" sz="1350"/>
          </a:p>
        </p:txBody>
      </p:sp>
      <p:sp>
        <p:nvSpPr>
          <p:cNvPr id="13" name="Shape 9"/>
          <p:cNvSpPr/>
          <p:nvPr/>
        </p:nvSpPr>
        <p:spPr>
          <a:xfrm>
            <a:off x="502920" y="4919472"/>
            <a:ext cx="512064" cy="512064"/>
          </a:xfrm>
          <a:prstGeom prst="ellipse">
            <a:avLst/>
          </a:prstGeom>
          <a:solidFill>
            <a:srgbClr val="990011"/>
          </a:solidFill>
          <a:ln/>
        </p:spPr>
        <p:txBody>
          <a:bodyPr/>
          <a:lstStyle/>
          <a:p>
            <a:endParaRPr lang="en-GB"/>
          </a:p>
        </p:txBody>
      </p:sp>
      <p:sp>
        <p:nvSpPr>
          <p:cNvPr id="15" name="Text 10"/>
          <p:cNvSpPr/>
          <p:nvPr/>
        </p:nvSpPr>
        <p:spPr>
          <a:xfrm>
            <a:off x="1161288" y="4892040"/>
            <a:ext cx="4754880" cy="329184"/>
          </a:xfrm>
          <a:prstGeom prst="rect">
            <a:avLst/>
          </a:prstGeom>
          <a:noFill/>
          <a:ln/>
        </p:spPr>
        <p:txBody>
          <a:bodyPr wrap="square" lIns="0" tIns="0" rIns="0" bIns="0" rtlCol="0" anchor="ctr"/>
          <a:lstStyle/>
          <a:p>
            <a:pPr marL="0" indent="0">
              <a:buNone/>
            </a:pPr>
            <a:r>
              <a:rPr lang="en-US" sz="1500" b="1">
                <a:solidFill>
                  <a:srgbClr val="202028"/>
                </a:solidFill>
                <a:latin typeface="Arial" pitchFamily="34" charset="0"/>
                <a:ea typeface="Arial" pitchFamily="34" charset="-122"/>
                <a:cs typeface="Arial" pitchFamily="34" charset="-120"/>
              </a:rPr>
              <a:t>Structured physical activity</a:t>
            </a:r>
            <a:endParaRPr lang="en-US" sz="1500"/>
          </a:p>
        </p:txBody>
      </p:sp>
      <p:sp>
        <p:nvSpPr>
          <p:cNvPr id="16" name="Text 11"/>
          <p:cNvSpPr/>
          <p:nvPr/>
        </p:nvSpPr>
        <p:spPr>
          <a:xfrm>
            <a:off x="1161288" y="5230368"/>
            <a:ext cx="4754880" cy="1005840"/>
          </a:xfrm>
          <a:prstGeom prst="rect">
            <a:avLst/>
          </a:prstGeom>
          <a:noFill/>
          <a:ln/>
        </p:spPr>
        <p:txBody>
          <a:bodyPr wrap="square" lIns="0" tIns="0" rIns="0" bIns="0" rtlCol="0" anchor="ctr"/>
          <a:lstStyle/>
          <a:p>
            <a:pPr marL="0" indent="0">
              <a:lnSpc>
                <a:spcPct val="118000"/>
              </a:lnSpc>
              <a:buNone/>
            </a:pPr>
            <a:r>
              <a:rPr lang="en-US" sz="1350">
                <a:solidFill>
                  <a:srgbClr val="55555F"/>
                </a:solidFill>
                <a:latin typeface="Arial" pitchFamily="34" charset="0"/>
                <a:ea typeface="Arial" pitchFamily="34" charset="-122"/>
                <a:cs typeface="Arial" pitchFamily="34" charset="-120"/>
              </a:rPr>
              <a:t>Graded return to activity via supervised cardiac/stroke rehabilitation, building to ≥150 min/week moderate-intensity activity plus 2x/week strengthening (UK CMO guidance).</a:t>
            </a:r>
            <a:endParaRPr lang="en-US" sz="1350"/>
          </a:p>
        </p:txBody>
      </p:sp>
      <p:sp>
        <p:nvSpPr>
          <p:cNvPr id="17" name="Text 12"/>
          <p:cNvSpPr/>
          <p:nvPr/>
        </p:nvSpPr>
        <p:spPr>
          <a:xfrm>
            <a:off x="6263640" y="1508760"/>
            <a:ext cx="5440680" cy="384048"/>
          </a:xfrm>
          <a:prstGeom prst="rect">
            <a:avLst/>
          </a:prstGeom>
          <a:noFill/>
          <a:ln/>
        </p:spPr>
        <p:txBody>
          <a:bodyPr wrap="square" lIns="0" tIns="0" rIns="0" bIns="0" rtlCol="0" anchor="ctr"/>
          <a:lstStyle/>
          <a:p>
            <a:pPr marL="0" indent="0">
              <a:buNone/>
            </a:pPr>
            <a:r>
              <a:rPr lang="en-US" sz="1600" b="1">
                <a:solidFill>
                  <a:srgbClr val="2F3C7E"/>
                </a:solidFill>
                <a:latin typeface="Arial" pitchFamily="34" charset="0"/>
                <a:ea typeface="Arial" pitchFamily="34" charset="-122"/>
                <a:cs typeface="Arial" pitchFamily="34" charset="-120"/>
              </a:rPr>
              <a:t>Long-Term Medical &amp; Social Care</a:t>
            </a:r>
            <a:endParaRPr lang="en-US" sz="1600"/>
          </a:p>
        </p:txBody>
      </p:sp>
      <p:sp>
        <p:nvSpPr>
          <p:cNvPr id="18" name="Shape 13"/>
          <p:cNvSpPr/>
          <p:nvPr/>
        </p:nvSpPr>
        <p:spPr>
          <a:xfrm>
            <a:off x="6263640" y="1993392"/>
            <a:ext cx="512064" cy="512064"/>
          </a:xfrm>
          <a:prstGeom prst="ellipse">
            <a:avLst/>
          </a:prstGeom>
          <a:solidFill>
            <a:srgbClr val="2F3C7E"/>
          </a:solidFill>
          <a:ln/>
        </p:spPr>
        <p:txBody>
          <a:bodyPr/>
          <a:lstStyle/>
          <a:p>
            <a:endParaRPr lang="en-GB"/>
          </a:p>
        </p:txBody>
      </p:sp>
      <p:sp>
        <p:nvSpPr>
          <p:cNvPr id="20" name="Text 14"/>
          <p:cNvSpPr/>
          <p:nvPr/>
        </p:nvSpPr>
        <p:spPr>
          <a:xfrm>
            <a:off x="6922008" y="1965960"/>
            <a:ext cx="4754880" cy="329184"/>
          </a:xfrm>
          <a:prstGeom prst="rect">
            <a:avLst/>
          </a:prstGeom>
          <a:noFill/>
          <a:ln/>
        </p:spPr>
        <p:txBody>
          <a:bodyPr wrap="square" lIns="0" tIns="0" rIns="0" bIns="0" rtlCol="0" anchor="ctr"/>
          <a:lstStyle/>
          <a:p>
            <a:pPr marL="0" indent="0">
              <a:buNone/>
            </a:pPr>
            <a:r>
              <a:rPr lang="en-US" sz="1500" b="1">
                <a:solidFill>
                  <a:srgbClr val="202028"/>
                </a:solidFill>
                <a:latin typeface="Arial" pitchFamily="34" charset="0"/>
                <a:ea typeface="Arial" pitchFamily="34" charset="-122"/>
                <a:cs typeface="Arial" pitchFamily="34" charset="-120"/>
              </a:rPr>
              <a:t>Long-term medication targets</a:t>
            </a:r>
            <a:endParaRPr lang="en-US" sz="1500"/>
          </a:p>
        </p:txBody>
      </p:sp>
      <p:sp>
        <p:nvSpPr>
          <p:cNvPr id="21" name="Text 15"/>
          <p:cNvSpPr/>
          <p:nvPr/>
        </p:nvSpPr>
        <p:spPr>
          <a:xfrm>
            <a:off x="6922008" y="2304288"/>
            <a:ext cx="4754880" cy="1005840"/>
          </a:xfrm>
          <a:prstGeom prst="rect">
            <a:avLst/>
          </a:prstGeom>
          <a:noFill/>
          <a:ln/>
        </p:spPr>
        <p:txBody>
          <a:bodyPr wrap="square" lIns="0" tIns="0" rIns="0" bIns="0" rtlCol="0" anchor="ctr"/>
          <a:lstStyle/>
          <a:p>
            <a:pPr marL="0" indent="0">
              <a:lnSpc>
                <a:spcPct val="118000"/>
              </a:lnSpc>
              <a:buNone/>
            </a:pPr>
            <a:r>
              <a:rPr lang="en-US" sz="1350">
                <a:solidFill>
                  <a:srgbClr val="55555F"/>
                </a:solidFill>
                <a:latin typeface="Arial" pitchFamily="34" charset="0"/>
                <a:ea typeface="Arial" pitchFamily="34" charset="-122"/>
                <a:cs typeface="Arial" pitchFamily="34" charset="-120"/>
              </a:rPr>
              <a:t>High-intensity statin (e.g. atorvastatin 80mg) targeting LDL &lt;2.0 mmol/L or ≥50% reduction; BP target &lt;130/80 mmHg (individualised); HbA1c ≤53 mmol/mol; clopidogrel/DOAC continued long-term (NICE, 2022, NG128; NICE, 2022, NG28).</a:t>
            </a:r>
            <a:endParaRPr lang="en-US" sz="1350"/>
          </a:p>
        </p:txBody>
      </p:sp>
      <p:sp>
        <p:nvSpPr>
          <p:cNvPr id="22" name="Shape 16"/>
          <p:cNvSpPr/>
          <p:nvPr/>
        </p:nvSpPr>
        <p:spPr>
          <a:xfrm>
            <a:off x="6263640" y="3456432"/>
            <a:ext cx="512064" cy="512064"/>
          </a:xfrm>
          <a:prstGeom prst="ellipse">
            <a:avLst/>
          </a:prstGeom>
          <a:solidFill>
            <a:srgbClr val="2F3C7E"/>
          </a:solidFill>
          <a:ln/>
        </p:spPr>
        <p:txBody>
          <a:bodyPr/>
          <a:lstStyle/>
          <a:p>
            <a:endParaRPr lang="en-GB"/>
          </a:p>
        </p:txBody>
      </p:sp>
      <p:sp>
        <p:nvSpPr>
          <p:cNvPr id="24" name="Text 17"/>
          <p:cNvSpPr/>
          <p:nvPr/>
        </p:nvSpPr>
        <p:spPr>
          <a:xfrm>
            <a:off x="6922008" y="3429000"/>
            <a:ext cx="4754880" cy="329184"/>
          </a:xfrm>
          <a:prstGeom prst="rect">
            <a:avLst/>
          </a:prstGeom>
          <a:noFill/>
          <a:ln/>
        </p:spPr>
        <p:txBody>
          <a:bodyPr wrap="square" lIns="0" tIns="0" rIns="0" bIns="0" rtlCol="0" anchor="ctr"/>
          <a:lstStyle/>
          <a:p>
            <a:pPr marL="0" indent="0">
              <a:buNone/>
            </a:pPr>
            <a:r>
              <a:rPr lang="en-US" sz="1500" b="1">
                <a:solidFill>
                  <a:srgbClr val="202028"/>
                </a:solidFill>
                <a:latin typeface="Arial" pitchFamily="34" charset="0"/>
                <a:ea typeface="Arial" pitchFamily="34" charset="-122"/>
                <a:cs typeface="Arial" pitchFamily="34" charset="-120"/>
              </a:rPr>
              <a:t>Monitoring &amp; follow-up</a:t>
            </a:r>
            <a:endParaRPr lang="en-US" sz="1500"/>
          </a:p>
        </p:txBody>
      </p:sp>
      <p:sp>
        <p:nvSpPr>
          <p:cNvPr id="25" name="Text 18"/>
          <p:cNvSpPr/>
          <p:nvPr/>
        </p:nvSpPr>
        <p:spPr>
          <a:xfrm>
            <a:off x="6922008" y="3767328"/>
            <a:ext cx="4754880" cy="1005840"/>
          </a:xfrm>
          <a:prstGeom prst="rect">
            <a:avLst/>
          </a:prstGeom>
          <a:noFill/>
          <a:ln/>
        </p:spPr>
        <p:txBody>
          <a:bodyPr wrap="square" lIns="0" tIns="0" rIns="0" bIns="0" rtlCol="0" anchor="ctr"/>
          <a:lstStyle/>
          <a:p>
            <a:pPr marL="0" indent="0">
              <a:lnSpc>
                <a:spcPct val="118000"/>
              </a:lnSpc>
              <a:buNone/>
            </a:pPr>
            <a:r>
              <a:rPr lang="en-US" sz="1350">
                <a:solidFill>
                  <a:srgbClr val="55555F"/>
                </a:solidFill>
                <a:latin typeface="Arial" pitchFamily="34" charset="0"/>
                <a:ea typeface="Arial" pitchFamily="34" charset="-122"/>
                <a:cs typeface="Arial" pitchFamily="34" charset="-120"/>
              </a:rPr>
              <a:t>BP, HbA1c and lipids reviewed in primary care at 4–6 weeks then 6-monthly; structured 6-month stroke review per the National Clinical Guideline for Stroke (2023).</a:t>
            </a:r>
            <a:endParaRPr lang="en-US" sz="1350"/>
          </a:p>
        </p:txBody>
      </p:sp>
      <p:sp>
        <p:nvSpPr>
          <p:cNvPr id="26" name="Shape 19"/>
          <p:cNvSpPr/>
          <p:nvPr/>
        </p:nvSpPr>
        <p:spPr>
          <a:xfrm>
            <a:off x="6263640" y="4919472"/>
            <a:ext cx="512064" cy="512064"/>
          </a:xfrm>
          <a:prstGeom prst="ellipse">
            <a:avLst/>
          </a:prstGeom>
          <a:solidFill>
            <a:srgbClr val="2F3C7E"/>
          </a:solidFill>
          <a:ln/>
        </p:spPr>
        <p:txBody>
          <a:bodyPr/>
          <a:lstStyle/>
          <a:p>
            <a:endParaRPr lang="en-GB"/>
          </a:p>
        </p:txBody>
      </p:sp>
      <p:sp>
        <p:nvSpPr>
          <p:cNvPr id="28" name="Text 20"/>
          <p:cNvSpPr/>
          <p:nvPr/>
        </p:nvSpPr>
        <p:spPr>
          <a:xfrm>
            <a:off x="6922008" y="4892040"/>
            <a:ext cx="4754880" cy="329184"/>
          </a:xfrm>
          <a:prstGeom prst="rect">
            <a:avLst/>
          </a:prstGeom>
          <a:noFill/>
          <a:ln/>
        </p:spPr>
        <p:txBody>
          <a:bodyPr wrap="square" lIns="0" tIns="0" rIns="0" bIns="0" rtlCol="0" anchor="ctr"/>
          <a:lstStyle/>
          <a:p>
            <a:pPr marL="0" indent="0">
              <a:buNone/>
            </a:pPr>
            <a:r>
              <a:rPr lang="en-US" sz="1500" b="1">
                <a:solidFill>
                  <a:srgbClr val="202028"/>
                </a:solidFill>
                <a:latin typeface="Arial" pitchFamily="34" charset="0"/>
                <a:ea typeface="Arial" pitchFamily="34" charset="-122"/>
                <a:cs typeface="Arial" pitchFamily="34" charset="-120"/>
              </a:rPr>
              <a:t>Discharge planning &amp; MDT</a:t>
            </a:r>
            <a:endParaRPr lang="en-US" sz="1500"/>
          </a:p>
        </p:txBody>
      </p:sp>
      <p:sp>
        <p:nvSpPr>
          <p:cNvPr id="29" name="Text 21"/>
          <p:cNvSpPr/>
          <p:nvPr/>
        </p:nvSpPr>
        <p:spPr>
          <a:xfrm>
            <a:off x="6922008" y="5230368"/>
            <a:ext cx="4754880" cy="1005840"/>
          </a:xfrm>
          <a:prstGeom prst="rect">
            <a:avLst/>
          </a:prstGeom>
          <a:noFill/>
          <a:ln/>
        </p:spPr>
        <p:txBody>
          <a:bodyPr wrap="square" lIns="0" tIns="0" rIns="0" bIns="0" rtlCol="0" anchor="ctr"/>
          <a:lstStyle/>
          <a:p>
            <a:pPr marL="0" indent="0">
              <a:lnSpc>
                <a:spcPct val="118000"/>
              </a:lnSpc>
              <a:buNone/>
            </a:pPr>
            <a:r>
              <a:rPr lang="en-US" sz="1350">
                <a:solidFill>
                  <a:srgbClr val="55555F"/>
                </a:solidFill>
                <a:latin typeface="Arial" pitchFamily="34" charset="0"/>
                <a:ea typeface="Arial" pitchFamily="34" charset="-122"/>
                <a:cs typeface="Arial" pitchFamily="34" charset="-120"/>
              </a:rPr>
              <a:t>Coordinated discharge involving GP, district nurses, stroke specialist nurse, social care and family/carers; home/falls risk assessment to support a safe return home.</a:t>
            </a:r>
            <a:endParaRPr lang="en-US" sz="1350"/>
          </a:p>
        </p:txBody>
      </p:sp>
      <p:sp>
        <p:nvSpPr>
          <p:cNvPr id="30" name="Text 22"/>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15</a:t>
            </a:r>
            <a:endParaRPr lang="en-US" sz="1400"/>
          </a:p>
        </p:txBody>
      </p:sp>
      <p:sp>
        <p:nvSpPr>
          <p:cNvPr id="31" name="Text 23"/>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14" name="Recorded Sound">
            <a:hlinkClick r:id="" action="ppaction://media"/>
            <a:extLst>
              <a:ext uri="{FF2B5EF4-FFF2-40B4-BE49-F238E27FC236}">
                <a16:creationId xmlns:a16="http://schemas.microsoft.com/office/drawing/2014/main" id="{B4604854-9C55-19F9-8280-3DCFFDA1491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0811"/>
    </mc:Choice>
    <mc:Fallback xmlns="">
      <p:transition spd="slow" advTm="80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7693"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PERSON-CENTRED PRACTICE</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r>
              <a:rPr lang="en-US" sz="2800" b="1">
                <a:solidFill>
                  <a:srgbClr val="202028"/>
                </a:solidFill>
                <a:latin typeface="Arial" pitchFamily="34" charset="0"/>
                <a:ea typeface="Arial" pitchFamily="34" charset="-122"/>
                <a:cs typeface="Arial" pitchFamily="34" charset="-120"/>
              </a:rPr>
              <a:t>Communication &amp; Ethical Considerations</a:t>
            </a:r>
            <a:endParaRPr lang="en-US" sz="2800"/>
          </a:p>
        </p:txBody>
      </p:sp>
      <p:sp>
        <p:nvSpPr>
          <p:cNvPr id="4" name="Text 2"/>
          <p:cNvSpPr/>
          <p:nvPr/>
        </p:nvSpPr>
        <p:spPr>
          <a:xfrm>
            <a:off x="502920" y="1417320"/>
            <a:ext cx="11201400" cy="320040"/>
          </a:xfrm>
          <a:prstGeom prst="rect">
            <a:avLst/>
          </a:prstGeom>
          <a:noFill/>
          <a:ln/>
        </p:spPr>
        <p:txBody>
          <a:bodyPr wrap="square" lIns="0" tIns="0" rIns="0" bIns="0" rtlCol="0" anchor="ctr"/>
          <a:lstStyle/>
          <a:p>
            <a:pPr marL="0" indent="0">
              <a:buNone/>
            </a:pPr>
            <a:r>
              <a:rPr lang="en-US" sz="1500" i="1">
                <a:solidFill>
                  <a:srgbClr val="55555F"/>
                </a:solidFill>
                <a:latin typeface="Arial" pitchFamily="34" charset="0"/>
                <a:ea typeface="Arial" pitchFamily="34" charset="-122"/>
                <a:cs typeface="Arial" pitchFamily="34" charset="-120"/>
              </a:rPr>
              <a:t>Applying the four principles of biomedical ethics (Beauchamp and Childress, 2019):</a:t>
            </a:r>
            <a:endParaRPr lang="en-US" sz="1500"/>
          </a:p>
        </p:txBody>
      </p:sp>
      <p:sp>
        <p:nvSpPr>
          <p:cNvPr id="5" name="Shape 3"/>
          <p:cNvSpPr/>
          <p:nvPr/>
        </p:nvSpPr>
        <p:spPr>
          <a:xfrm>
            <a:off x="502920" y="1828800"/>
            <a:ext cx="5440680" cy="1481328"/>
          </a:xfrm>
          <a:prstGeom prst="roundRect">
            <a:avLst>
              <a:gd name="adj" fmla="val 6173"/>
            </a:avLst>
          </a:prstGeom>
          <a:solidFill>
            <a:srgbClr val="E9EBF5"/>
          </a:solidFill>
          <a:ln/>
        </p:spPr>
        <p:txBody>
          <a:bodyPr/>
          <a:lstStyle/>
          <a:p>
            <a:endParaRPr lang="en-GB"/>
          </a:p>
        </p:txBody>
      </p:sp>
      <p:sp>
        <p:nvSpPr>
          <p:cNvPr id="6" name="Shape 4"/>
          <p:cNvSpPr/>
          <p:nvPr/>
        </p:nvSpPr>
        <p:spPr>
          <a:xfrm>
            <a:off x="649224" y="1874520"/>
            <a:ext cx="457200" cy="457200"/>
          </a:xfrm>
          <a:prstGeom prst="ellipse">
            <a:avLst/>
          </a:prstGeom>
          <a:solidFill>
            <a:srgbClr val="2F3C7E"/>
          </a:solidFill>
          <a:ln/>
        </p:spPr>
        <p:txBody>
          <a:bodyPr/>
          <a:lstStyle/>
          <a:p>
            <a:endParaRPr lang="en-GB"/>
          </a:p>
        </p:txBody>
      </p:sp>
      <p:sp>
        <p:nvSpPr>
          <p:cNvPr id="8" name="Text 5"/>
          <p:cNvSpPr/>
          <p:nvPr/>
        </p:nvSpPr>
        <p:spPr>
          <a:xfrm>
            <a:off x="1252728" y="1938528"/>
            <a:ext cx="4526280" cy="420624"/>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Effective communication</a:t>
            </a:r>
            <a:endParaRPr lang="en-US" sz="1400"/>
          </a:p>
        </p:txBody>
      </p:sp>
      <p:sp>
        <p:nvSpPr>
          <p:cNvPr id="9" name="Text 6"/>
          <p:cNvSpPr/>
          <p:nvPr/>
        </p:nvSpPr>
        <p:spPr>
          <a:xfrm>
            <a:off x="649224" y="2359152"/>
            <a:ext cx="5148072" cy="859536"/>
          </a:xfrm>
          <a:prstGeom prst="rect">
            <a:avLst/>
          </a:prstGeom>
          <a:noFill/>
          <a:ln/>
        </p:spPr>
        <p:txBody>
          <a:bodyPr wrap="square" lIns="0" tIns="0" rIns="0" bIns="0" rtlCol="0" anchor="ctr"/>
          <a:lstStyle/>
          <a:p>
            <a:pPr marL="0" indent="0">
              <a:lnSpc>
                <a:spcPct val="114000"/>
              </a:lnSpc>
              <a:buNone/>
            </a:pPr>
            <a:r>
              <a:rPr lang="en-US" sz="1300">
                <a:solidFill>
                  <a:srgbClr val="202028"/>
                </a:solidFill>
                <a:latin typeface="Arial" pitchFamily="34" charset="0"/>
                <a:ea typeface="Arial" pitchFamily="34" charset="-122"/>
                <a:cs typeface="Arial" pitchFamily="34" charset="-120"/>
              </a:rPr>
              <a:t>Allow extra time, use simple, clear language and supportive aids (e.g. picture/communication boards) for Mr A's expressive dysphasia; involve speech &amp; language therapy and check understanding regularly.</a:t>
            </a:r>
            <a:endParaRPr lang="en-US" sz="1300"/>
          </a:p>
        </p:txBody>
      </p:sp>
      <p:sp>
        <p:nvSpPr>
          <p:cNvPr id="10" name="Shape 7"/>
          <p:cNvSpPr/>
          <p:nvPr/>
        </p:nvSpPr>
        <p:spPr>
          <a:xfrm>
            <a:off x="6172200" y="1828800"/>
            <a:ext cx="5440680" cy="1481328"/>
          </a:xfrm>
          <a:prstGeom prst="roundRect">
            <a:avLst>
              <a:gd name="adj" fmla="val 6173"/>
            </a:avLst>
          </a:prstGeom>
          <a:solidFill>
            <a:srgbClr val="E9EBF5"/>
          </a:solidFill>
          <a:ln/>
        </p:spPr>
        <p:txBody>
          <a:bodyPr/>
          <a:lstStyle/>
          <a:p>
            <a:endParaRPr lang="en-GB"/>
          </a:p>
        </p:txBody>
      </p:sp>
      <p:sp>
        <p:nvSpPr>
          <p:cNvPr id="11" name="Shape 8"/>
          <p:cNvSpPr/>
          <p:nvPr/>
        </p:nvSpPr>
        <p:spPr>
          <a:xfrm>
            <a:off x="6318504" y="1865376"/>
            <a:ext cx="457200" cy="457200"/>
          </a:xfrm>
          <a:prstGeom prst="ellipse">
            <a:avLst/>
          </a:prstGeom>
          <a:solidFill>
            <a:srgbClr val="2F3C7E"/>
          </a:solidFill>
          <a:ln/>
        </p:spPr>
        <p:txBody>
          <a:bodyPr/>
          <a:lstStyle/>
          <a:p>
            <a:endParaRPr lang="en-GB"/>
          </a:p>
        </p:txBody>
      </p:sp>
      <p:sp>
        <p:nvSpPr>
          <p:cNvPr id="13" name="Text 9"/>
          <p:cNvSpPr/>
          <p:nvPr/>
        </p:nvSpPr>
        <p:spPr>
          <a:xfrm>
            <a:off x="6922008" y="1938528"/>
            <a:ext cx="4526280" cy="420624"/>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Autonomy &amp; consent (Beneficence/Autonomy)</a:t>
            </a:r>
            <a:endParaRPr lang="en-US" sz="1400"/>
          </a:p>
        </p:txBody>
      </p:sp>
      <p:sp>
        <p:nvSpPr>
          <p:cNvPr id="14" name="Text 10"/>
          <p:cNvSpPr/>
          <p:nvPr/>
        </p:nvSpPr>
        <p:spPr>
          <a:xfrm>
            <a:off x="6318504" y="2359152"/>
            <a:ext cx="5148072" cy="859536"/>
          </a:xfrm>
          <a:prstGeom prst="rect">
            <a:avLst/>
          </a:prstGeom>
          <a:noFill/>
          <a:ln/>
        </p:spPr>
        <p:txBody>
          <a:bodyPr wrap="square" lIns="0" tIns="0" rIns="0" bIns="0" rtlCol="0" anchor="ctr"/>
          <a:lstStyle/>
          <a:p>
            <a:pPr marL="0" indent="0">
              <a:lnSpc>
                <a:spcPct val="114000"/>
              </a:lnSpc>
              <a:buNone/>
            </a:pPr>
            <a:r>
              <a:rPr lang="en-US" sz="1300">
                <a:solidFill>
                  <a:srgbClr val="202028"/>
                </a:solidFill>
                <a:latin typeface="Arial" pitchFamily="34" charset="0"/>
                <a:ea typeface="Arial" pitchFamily="34" charset="-122"/>
                <a:cs typeface="Arial" pitchFamily="34" charset="-120"/>
              </a:rPr>
              <a:t>Support Mr A to be involved in decisions about his own care wherever capacity allows, using best-interests decision-making under the Mental Capacity Act 2005 if capacity is impaired (Nursing and Midwifery Council, 2018).</a:t>
            </a:r>
            <a:endParaRPr lang="en-US" sz="1300"/>
          </a:p>
        </p:txBody>
      </p:sp>
      <p:sp>
        <p:nvSpPr>
          <p:cNvPr id="15" name="Shape 11"/>
          <p:cNvSpPr/>
          <p:nvPr/>
        </p:nvSpPr>
        <p:spPr>
          <a:xfrm>
            <a:off x="502920" y="3438144"/>
            <a:ext cx="5440680" cy="1481328"/>
          </a:xfrm>
          <a:prstGeom prst="roundRect">
            <a:avLst>
              <a:gd name="adj" fmla="val 6173"/>
            </a:avLst>
          </a:prstGeom>
          <a:solidFill>
            <a:srgbClr val="E9EBF5"/>
          </a:solidFill>
          <a:ln/>
        </p:spPr>
        <p:txBody>
          <a:bodyPr/>
          <a:lstStyle/>
          <a:p>
            <a:endParaRPr lang="en-GB"/>
          </a:p>
        </p:txBody>
      </p:sp>
      <p:sp>
        <p:nvSpPr>
          <p:cNvPr id="16" name="Shape 12"/>
          <p:cNvSpPr/>
          <p:nvPr/>
        </p:nvSpPr>
        <p:spPr>
          <a:xfrm>
            <a:off x="649224" y="3584448"/>
            <a:ext cx="457200" cy="457200"/>
          </a:xfrm>
          <a:prstGeom prst="ellipse">
            <a:avLst/>
          </a:prstGeom>
          <a:solidFill>
            <a:srgbClr val="2F3C7E"/>
          </a:solidFill>
          <a:ln/>
        </p:spPr>
        <p:txBody>
          <a:bodyPr/>
          <a:lstStyle/>
          <a:p>
            <a:endParaRPr lang="en-GB"/>
          </a:p>
        </p:txBody>
      </p:sp>
      <p:sp>
        <p:nvSpPr>
          <p:cNvPr id="18" name="Text 13"/>
          <p:cNvSpPr/>
          <p:nvPr/>
        </p:nvSpPr>
        <p:spPr>
          <a:xfrm>
            <a:off x="1252728" y="3547872"/>
            <a:ext cx="4526280" cy="420624"/>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Confidentiality (Non-maleficence)</a:t>
            </a:r>
            <a:endParaRPr lang="en-US" sz="1400"/>
          </a:p>
        </p:txBody>
      </p:sp>
      <p:sp>
        <p:nvSpPr>
          <p:cNvPr id="19" name="Text 14"/>
          <p:cNvSpPr/>
          <p:nvPr/>
        </p:nvSpPr>
        <p:spPr>
          <a:xfrm>
            <a:off x="649224" y="3968496"/>
            <a:ext cx="5148072" cy="859536"/>
          </a:xfrm>
          <a:prstGeom prst="rect">
            <a:avLst/>
          </a:prstGeom>
          <a:noFill/>
          <a:ln/>
        </p:spPr>
        <p:txBody>
          <a:bodyPr wrap="square" lIns="0" tIns="0" rIns="0" bIns="0" rtlCol="0" anchor="ctr"/>
          <a:lstStyle/>
          <a:p>
            <a:pPr marL="0" indent="0">
              <a:lnSpc>
                <a:spcPct val="114000"/>
              </a:lnSpc>
              <a:buNone/>
            </a:pPr>
            <a:r>
              <a:rPr lang="en-US" sz="1300">
                <a:solidFill>
                  <a:srgbClr val="202028"/>
                </a:solidFill>
                <a:latin typeface="Arial" pitchFamily="34" charset="0"/>
                <a:ea typeface="Arial" pitchFamily="34" charset="-122"/>
                <a:cs typeface="Arial" pitchFamily="34" charset="-120"/>
              </a:rPr>
              <a:t>Information shared with the multidisciplinary team and family only with consent and on a need-to-know basis, in line with UK GDPR and data protection principles.</a:t>
            </a:r>
            <a:endParaRPr lang="en-US" sz="1300"/>
          </a:p>
        </p:txBody>
      </p:sp>
      <p:sp>
        <p:nvSpPr>
          <p:cNvPr id="20" name="Shape 15"/>
          <p:cNvSpPr/>
          <p:nvPr/>
        </p:nvSpPr>
        <p:spPr>
          <a:xfrm>
            <a:off x="6172200" y="3438144"/>
            <a:ext cx="5440680" cy="1481328"/>
          </a:xfrm>
          <a:prstGeom prst="roundRect">
            <a:avLst>
              <a:gd name="adj" fmla="val 6173"/>
            </a:avLst>
          </a:prstGeom>
          <a:solidFill>
            <a:srgbClr val="E9EBF5"/>
          </a:solidFill>
          <a:ln/>
        </p:spPr>
        <p:txBody>
          <a:bodyPr/>
          <a:lstStyle/>
          <a:p>
            <a:endParaRPr lang="en-GB"/>
          </a:p>
        </p:txBody>
      </p:sp>
      <p:sp>
        <p:nvSpPr>
          <p:cNvPr id="21" name="Shape 16"/>
          <p:cNvSpPr/>
          <p:nvPr/>
        </p:nvSpPr>
        <p:spPr>
          <a:xfrm>
            <a:off x="6318504" y="3584448"/>
            <a:ext cx="457200" cy="457200"/>
          </a:xfrm>
          <a:prstGeom prst="ellipse">
            <a:avLst/>
          </a:prstGeom>
          <a:solidFill>
            <a:srgbClr val="2F3C7E"/>
          </a:solidFill>
          <a:ln/>
        </p:spPr>
        <p:txBody>
          <a:bodyPr/>
          <a:lstStyle/>
          <a:p>
            <a:endParaRPr lang="en-GB"/>
          </a:p>
        </p:txBody>
      </p:sp>
      <p:sp>
        <p:nvSpPr>
          <p:cNvPr id="23" name="Text 17"/>
          <p:cNvSpPr/>
          <p:nvPr/>
        </p:nvSpPr>
        <p:spPr>
          <a:xfrm>
            <a:off x="6922008" y="3547872"/>
            <a:ext cx="4526280" cy="420624"/>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Dignity &amp; holistic care (Beneficence)</a:t>
            </a:r>
            <a:endParaRPr lang="en-US" sz="1400"/>
          </a:p>
        </p:txBody>
      </p:sp>
      <p:sp>
        <p:nvSpPr>
          <p:cNvPr id="24" name="Text 18"/>
          <p:cNvSpPr/>
          <p:nvPr/>
        </p:nvSpPr>
        <p:spPr>
          <a:xfrm>
            <a:off x="6318504" y="3968496"/>
            <a:ext cx="5148072" cy="859536"/>
          </a:xfrm>
          <a:prstGeom prst="rect">
            <a:avLst/>
          </a:prstGeom>
          <a:noFill/>
          <a:ln/>
        </p:spPr>
        <p:txBody>
          <a:bodyPr wrap="square" lIns="0" tIns="0" rIns="0" bIns="0" rtlCol="0" anchor="ctr"/>
          <a:lstStyle/>
          <a:p>
            <a:pPr marL="0" indent="0">
              <a:lnSpc>
                <a:spcPct val="114000"/>
              </a:lnSpc>
              <a:buNone/>
            </a:pPr>
            <a:r>
              <a:rPr lang="en-US" sz="1300">
                <a:solidFill>
                  <a:srgbClr val="202028"/>
                </a:solidFill>
                <a:latin typeface="Arial" pitchFamily="34" charset="0"/>
                <a:ea typeface="Arial" pitchFamily="34" charset="-122"/>
                <a:cs typeface="Arial" pitchFamily="34" charset="-120"/>
              </a:rPr>
              <a:t>Recognise the significant psychological impact of sudden disability (anxiety, low mood, post-stroke depression affects ~1 in 3 survivors); offer psychological support and involve family/carers appropriately.</a:t>
            </a:r>
            <a:endParaRPr lang="en-US" sz="1300"/>
          </a:p>
        </p:txBody>
      </p:sp>
      <p:sp>
        <p:nvSpPr>
          <p:cNvPr id="25" name="Shape 19"/>
          <p:cNvSpPr/>
          <p:nvPr/>
        </p:nvSpPr>
        <p:spPr>
          <a:xfrm>
            <a:off x="502920" y="5047488"/>
            <a:ext cx="5440680" cy="1481328"/>
          </a:xfrm>
          <a:prstGeom prst="roundRect">
            <a:avLst>
              <a:gd name="adj" fmla="val 6173"/>
            </a:avLst>
          </a:prstGeom>
          <a:solidFill>
            <a:srgbClr val="E9EBF5"/>
          </a:solidFill>
          <a:ln/>
        </p:spPr>
        <p:txBody>
          <a:bodyPr/>
          <a:lstStyle/>
          <a:p>
            <a:endParaRPr lang="en-GB"/>
          </a:p>
        </p:txBody>
      </p:sp>
      <p:sp>
        <p:nvSpPr>
          <p:cNvPr id="26" name="Shape 20"/>
          <p:cNvSpPr/>
          <p:nvPr/>
        </p:nvSpPr>
        <p:spPr>
          <a:xfrm>
            <a:off x="649224" y="5193792"/>
            <a:ext cx="457200" cy="457200"/>
          </a:xfrm>
          <a:prstGeom prst="ellipse">
            <a:avLst/>
          </a:prstGeom>
          <a:solidFill>
            <a:srgbClr val="2F3C7E"/>
          </a:solidFill>
          <a:ln/>
        </p:spPr>
        <p:txBody>
          <a:bodyPr/>
          <a:lstStyle/>
          <a:p>
            <a:endParaRPr lang="en-GB"/>
          </a:p>
        </p:txBody>
      </p:sp>
      <p:sp>
        <p:nvSpPr>
          <p:cNvPr id="28" name="Text 21"/>
          <p:cNvSpPr/>
          <p:nvPr/>
        </p:nvSpPr>
        <p:spPr>
          <a:xfrm>
            <a:off x="1252728" y="5157216"/>
            <a:ext cx="4526280" cy="420624"/>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Equity of access (Justice)</a:t>
            </a:r>
            <a:endParaRPr lang="en-US" sz="1400"/>
          </a:p>
        </p:txBody>
      </p:sp>
      <p:sp>
        <p:nvSpPr>
          <p:cNvPr id="29" name="Text 22"/>
          <p:cNvSpPr/>
          <p:nvPr/>
        </p:nvSpPr>
        <p:spPr>
          <a:xfrm>
            <a:off x="649224" y="5577840"/>
            <a:ext cx="5148072" cy="859536"/>
          </a:xfrm>
          <a:prstGeom prst="rect">
            <a:avLst/>
          </a:prstGeom>
          <a:noFill/>
          <a:ln/>
        </p:spPr>
        <p:txBody>
          <a:bodyPr wrap="square" lIns="0" tIns="0" rIns="0" bIns="0" rtlCol="0" anchor="ctr"/>
          <a:lstStyle/>
          <a:p>
            <a:pPr marL="0" indent="0">
              <a:lnSpc>
                <a:spcPct val="114000"/>
              </a:lnSpc>
              <a:buNone/>
            </a:pPr>
            <a:r>
              <a:rPr lang="en-US" sz="1300">
                <a:solidFill>
                  <a:srgbClr val="202028"/>
                </a:solidFill>
                <a:latin typeface="Arial" pitchFamily="34" charset="0"/>
                <a:ea typeface="Arial" pitchFamily="34" charset="-122"/>
                <a:cs typeface="Arial" pitchFamily="34" charset="-120"/>
              </a:rPr>
              <a:t>Consider Mr A's cultural background and any communication or access needs to ensure equitable, individualised, anti-discriminatory care (NICE, 2022, NG128).</a:t>
            </a:r>
            <a:endParaRPr lang="en-US" sz="1300"/>
          </a:p>
        </p:txBody>
      </p:sp>
      <p:sp>
        <p:nvSpPr>
          <p:cNvPr id="30" name="Shape 23"/>
          <p:cNvSpPr/>
          <p:nvPr/>
        </p:nvSpPr>
        <p:spPr>
          <a:xfrm>
            <a:off x="6207843" y="5065776"/>
            <a:ext cx="5440680" cy="1481328"/>
          </a:xfrm>
          <a:prstGeom prst="roundRect">
            <a:avLst>
              <a:gd name="adj" fmla="val 6173"/>
            </a:avLst>
          </a:prstGeom>
          <a:solidFill>
            <a:srgbClr val="E9EBF5"/>
          </a:solidFill>
          <a:ln/>
        </p:spPr>
        <p:txBody>
          <a:bodyPr/>
          <a:lstStyle/>
          <a:p>
            <a:endParaRPr lang="en-GB"/>
          </a:p>
        </p:txBody>
      </p:sp>
      <p:sp>
        <p:nvSpPr>
          <p:cNvPr id="31" name="Shape 24"/>
          <p:cNvSpPr/>
          <p:nvPr/>
        </p:nvSpPr>
        <p:spPr>
          <a:xfrm>
            <a:off x="6318504" y="5193792"/>
            <a:ext cx="457200" cy="457200"/>
          </a:xfrm>
          <a:prstGeom prst="ellipse">
            <a:avLst/>
          </a:prstGeom>
          <a:solidFill>
            <a:srgbClr val="2F3C7E"/>
          </a:solidFill>
          <a:ln/>
        </p:spPr>
        <p:txBody>
          <a:bodyPr/>
          <a:lstStyle/>
          <a:p>
            <a:endParaRPr lang="en-GB"/>
          </a:p>
        </p:txBody>
      </p:sp>
      <p:sp>
        <p:nvSpPr>
          <p:cNvPr id="33" name="Text 25"/>
          <p:cNvSpPr/>
          <p:nvPr/>
        </p:nvSpPr>
        <p:spPr>
          <a:xfrm>
            <a:off x="6922008" y="5157216"/>
            <a:ext cx="4526280" cy="420624"/>
          </a:xfrm>
          <a:prstGeom prst="rect">
            <a:avLst/>
          </a:prstGeom>
          <a:noFill/>
          <a:ln/>
        </p:spPr>
        <p:txBody>
          <a:bodyPr wrap="square" lIns="0" tIns="0" rIns="0" bIns="0" rtlCol="0" anchor="ctr"/>
          <a:lstStyle/>
          <a:p>
            <a:pPr marL="0" indent="0">
              <a:buNone/>
            </a:pPr>
            <a:r>
              <a:rPr lang="en-US" sz="1400" b="1">
                <a:solidFill>
                  <a:srgbClr val="2F3C7E"/>
                </a:solidFill>
                <a:latin typeface="Arial" pitchFamily="34" charset="0"/>
                <a:ea typeface="Arial" pitchFamily="34" charset="-122"/>
                <a:cs typeface="Arial" pitchFamily="34" charset="-120"/>
              </a:rPr>
              <a:t>Professional accountability</a:t>
            </a:r>
            <a:endParaRPr lang="en-US" sz="1400"/>
          </a:p>
        </p:txBody>
      </p:sp>
      <p:sp>
        <p:nvSpPr>
          <p:cNvPr id="34" name="Text 26"/>
          <p:cNvSpPr/>
          <p:nvPr/>
        </p:nvSpPr>
        <p:spPr>
          <a:xfrm>
            <a:off x="6318504" y="5577840"/>
            <a:ext cx="5148072" cy="859536"/>
          </a:xfrm>
          <a:prstGeom prst="rect">
            <a:avLst/>
          </a:prstGeom>
          <a:noFill/>
          <a:ln/>
        </p:spPr>
        <p:txBody>
          <a:bodyPr wrap="square" lIns="0" tIns="0" rIns="0" bIns="0" rtlCol="0" anchor="ctr"/>
          <a:lstStyle/>
          <a:p>
            <a:pPr marL="0" indent="0">
              <a:lnSpc>
                <a:spcPct val="114000"/>
              </a:lnSpc>
              <a:buNone/>
            </a:pPr>
            <a:r>
              <a:rPr lang="en-US" sz="1300">
                <a:solidFill>
                  <a:srgbClr val="202028"/>
                </a:solidFill>
                <a:latin typeface="Arial" pitchFamily="34" charset="0"/>
                <a:ea typeface="Arial" pitchFamily="34" charset="-122"/>
                <a:cs typeface="Arial" pitchFamily="34" charset="-120"/>
              </a:rPr>
              <a:t>Care delivered within recognised scopes of practice across nursing, medical and allied health professional roles, working collaboratively and accountably as an MDT.</a:t>
            </a:r>
            <a:endParaRPr lang="en-US" sz="1300"/>
          </a:p>
        </p:txBody>
      </p:sp>
      <p:sp>
        <p:nvSpPr>
          <p:cNvPr id="35" name="Text 27"/>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16</a:t>
            </a:r>
            <a:endParaRPr lang="en-US" sz="1400"/>
          </a:p>
        </p:txBody>
      </p:sp>
      <p:sp>
        <p:nvSpPr>
          <p:cNvPr id="36" name="Text 28"/>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27" name="Recorded Sound">
            <a:hlinkClick r:id="" action="ppaction://media"/>
            <a:extLst>
              <a:ext uri="{FF2B5EF4-FFF2-40B4-BE49-F238E27FC236}">
                <a16:creationId xmlns:a16="http://schemas.microsoft.com/office/drawing/2014/main" id="{4C989750-AC88-3AFF-B200-E990791937A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8194"/>
    </mc:Choice>
    <mc:Fallback xmlns="">
      <p:transition spd="slow" advTm="781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847"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name="Slide 17">
    <p:bg>
      <p:bgPr>
        <a:solidFill>
          <a:srgbClr val="1B2350"/>
        </a:solidFill>
        <a:effectLst/>
      </p:bgPr>
    </p:bg>
    <p:spTree>
      <p:nvGrpSpPr>
        <p:cNvPr id="1" name=""/>
        <p:cNvGrpSpPr/>
        <p:nvPr/>
      </p:nvGrpSpPr>
      <p:grpSpPr>
        <a:xfrm>
          <a:off x="0" y="0"/>
          <a:ext cx="0" cy="0"/>
          <a:chOff x="0" y="0"/>
          <a:chExt cx="0" cy="0"/>
        </a:xfrm>
      </p:grpSpPr>
      <p:sp>
        <p:nvSpPr>
          <p:cNvPr id="4" name="Text 2"/>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FFC2C9"/>
                </a:solidFill>
                <a:latin typeface="Arial" pitchFamily="34" charset="0"/>
                <a:ea typeface="Arial" pitchFamily="34" charset="-122"/>
                <a:cs typeface="Arial" pitchFamily="34" charset="-120"/>
              </a:rPr>
              <a:t>CONCLUSION</a:t>
            </a:r>
            <a:endParaRPr lang="en-US" sz="1400"/>
          </a:p>
        </p:txBody>
      </p:sp>
      <p:sp>
        <p:nvSpPr>
          <p:cNvPr id="5" name="Text 3"/>
          <p:cNvSpPr/>
          <p:nvPr/>
        </p:nvSpPr>
        <p:spPr>
          <a:xfrm>
            <a:off x="502920" y="530352"/>
            <a:ext cx="11155680" cy="658368"/>
          </a:xfrm>
          <a:prstGeom prst="rect">
            <a:avLst/>
          </a:prstGeom>
          <a:noFill/>
          <a:ln/>
        </p:spPr>
        <p:txBody>
          <a:bodyPr wrap="square" lIns="0" tIns="0" rIns="0" bIns="0" rtlCol="0" anchor="ctr"/>
          <a:lstStyle/>
          <a:p>
            <a:pPr marL="0" indent="0">
              <a:buNone/>
            </a:pPr>
            <a:r>
              <a:rPr lang="en-US" sz="3000" b="1">
                <a:solidFill>
                  <a:srgbClr val="FFFFFF"/>
                </a:solidFill>
                <a:latin typeface="Arial" pitchFamily="34" charset="0"/>
                <a:ea typeface="Arial" pitchFamily="34" charset="-122"/>
                <a:cs typeface="Arial" pitchFamily="34" charset="-120"/>
              </a:rPr>
              <a:t>Summary &amp; Critical Reflection</a:t>
            </a:r>
            <a:endParaRPr lang="en-US" sz="3000"/>
          </a:p>
        </p:txBody>
      </p:sp>
      <p:sp>
        <p:nvSpPr>
          <p:cNvPr id="6" name="Shape 4"/>
          <p:cNvSpPr/>
          <p:nvPr/>
        </p:nvSpPr>
        <p:spPr>
          <a:xfrm>
            <a:off x="502920" y="1691640"/>
            <a:ext cx="502920" cy="502920"/>
          </a:xfrm>
          <a:prstGeom prst="ellipse">
            <a:avLst/>
          </a:prstGeom>
          <a:solidFill>
            <a:srgbClr val="990011"/>
          </a:solidFill>
          <a:ln/>
        </p:spPr>
        <p:txBody>
          <a:bodyPr/>
          <a:lstStyle/>
          <a:p>
            <a:endParaRPr lang="en-GB"/>
          </a:p>
        </p:txBody>
      </p:sp>
      <p:sp>
        <p:nvSpPr>
          <p:cNvPr id="8" name="Text 5"/>
          <p:cNvSpPr/>
          <p:nvPr/>
        </p:nvSpPr>
        <p:spPr>
          <a:xfrm>
            <a:off x="1188720" y="1618488"/>
            <a:ext cx="10515600" cy="914400"/>
          </a:xfrm>
          <a:prstGeom prst="rect">
            <a:avLst/>
          </a:prstGeom>
          <a:noFill/>
          <a:ln/>
        </p:spPr>
        <p:txBody>
          <a:bodyPr wrap="square" lIns="0" tIns="0" rIns="0" bIns="0" rtlCol="0" anchor="ctr"/>
          <a:lstStyle/>
          <a:p>
            <a:pPr marL="0" indent="0">
              <a:lnSpc>
                <a:spcPct val="120000"/>
              </a:lnSpc>
              <a:buNone/>
            </a:pPr>
            <a:r>
              <a:rPr lang="en-US" sz="1500">
                <a:solidFill>
                  <a:srgbClr val="FCF6F5"/>
                </a:solidFill>
                <a:latin typeface="Arial" pitchFamily="34" charset="0"/>
                <a:ea typeface="Arial" pitchFamily="34" charset="-122"/>
                <a:cs typeface="Arial" pitchFamily="34" charset="-120"/>
              </a:rPr>
              <a:t>Ischaemic stroke is a cardiovascular emergency caused by occlusion of a cerebral artery, most often the MCA, secondary to atherosclerosis and thromboembolism – demonstrating the close physiological link between cardiovascular and cerebrovascular health.</a:t>
            </a:r>
            <a:endParaRPr lang="en-US" sz="1500"/>
          </a:p>
        </p:txBody>
      </p:sp>
      <p:sp>
        <p:nvSpPr>
          <p:cNvPr id="9" name="Shape 6"/>
          <p:cNvSpPr/>
          <p:nvPr/>
        </p:nvSpPr>
        <p:spPr>
          <a:xfrm>
            <a:off x="502920" y="2770632"/>
            <a:ext cx="502920" cy="502920"/>
          </a:xfrm>
          <a:prstGeom prst="ellipse">
            <a:avLst/>
          </a:prstGeom>
          <a:solidFill>
            <a:srgbClr val="990011"/>
          </a:solidFill>
          <a:ln/>
        </p:spPr>
        <p:txBody>
          <a:bodyPr/>
          <a:lstStyle/>
          <a:p>
            <a:endParaRPr lang="en-GB"/>
          </a:p>
        </p:txBody>
      </p:sp>
      <p:sp>
        <p:nvSpPr>
          <p:cNvPr id="11" name="Text 7"/>
          <p:cNvSpPr/>
          <p:nvPr/>
        </p:nvSpPr>
        <p:spPr>
          <a:xfrm>
            <a:off x="1188720" y="2697480"/>
            <a:ext cx="10515600" cy="914400"/>
          </a:xfrm>
          <a:prstGeom prst="rect">
            <a:avLst/>
          </a:prstGeom>
          <a:noFill/>
          <a:ln/>
        </p:spPr>
        <p:txBody>
          <a:bodyPr wrap="square" lIns="0" tIns="0" rIns="0" bIns="0" rtlCol="0" anchor="ctr"/>
          <a:lstStyle/>
          <a:p>
            <a:pPr marL="0" indent="0">
              <a:lnSpc>
                <a:spcPct val="120000"/>
              </a:lnSpc>
              <a:buNone/>
            </a:pPr>
            <a:r>
              <a:rPr lang="en-US" sz="1500" dirty="0" err="1">
                <a:solidFill>
                  <a:srgbClr val="FCF6F5"/>
                </a:solidFill>
                <a:latin typeface="Arial" pitchFamily="34" charset="0"/>
                <a:ea typeface="Arial" pitchFamily="34" charset="-122"/>
                <a:cs typeface="Arial" pitchFamily="34" charset="-120"/>
              </a:rPr>
              <a:t>Mr</a:t>
            </a:r>
            <a:r>
              <a:rPr lang="en-US" sz="1500" dirty="0">
                <a:solidFill>
                  <a:srgbClr val="FCF6F5"/>
                </a:solidFill>
                <a:latin typeface="Arial" pitchFamily="34" charset="0"/>
                <a:ea typeface="Arial" pitchFamily="34" charset="-122"/>
                <a:cs typeface="Arial" pitchFamily="34" charset="-120"/>
              </a:rPr>
              <a:t> A's hypertension, type 2 diabetes, smoking, obesity and inactivity together explain, physiologically, why his cardiovascular system was vulnerable; addressing these remains </a:t>
            </a:r>
            <a:r>
              <a:rPr lang="en-US" sz="1500" dirty="0" err="1">
                <a:solidFill>
                  <a:srgbClr val="FCF6F5"/>
                </a:solidFill>
                <a:latin typeface="Arial" pitchFamily="34" charset="0"/>
                <a:ea typeface="Arial" pitchFamily="34" charset="-122"/>
                <a:cs typeface="Arial" pitchFamily="34" charset="-120"/>
              </a:rPr>
              <a:t>thesingle</a:t>
            </a:r>
            <a:r>
              <a:rPr lang="en-US" sz="1500" dirty="0">
                <a:solidFill>
                  <a:srgbClr val="FCF6F5"/>
                </a:solidFill>
                <a:latin typeface="Arial" pitchFamily="34" charset="0"/>
                <a:ea typeface="Arial" pitchFamily="34" charset="-122"/>
                <a:cs typeface="Arial" pitchFamily="34" charset="-120"/>
              </a:rPr>
              <a:t> greatest opportunity to prevent recurrence.</a:t>
            </a:r>
            <a:endParaRPr lang="en-US" sz="1500" dirty="0"/>
          </a:p>
        </p:txBody>
      </p:sp>
      <p:sp>
        <p:nvSpPr>
          <p:cNvPr id="12" name="Shape 8"/>
          <p:cNvSpPr/>
          <p:nvPr/>
        </p:nvSpPr>
        <p:spPr>
          <a:xfrm>
            <a:off x="502920" y="3849624"/>
            <a:ext cx="502920" cy="502920"/>
          </a:xfrm>
          <a:prstGeom prst="ellipse">
            <a:avLst/>
          </a:prstGeom>
          <a:solidFill>
            <a:srgbClr val="990011"/>
          </a:solidFill>
          <a:ln/>
        </p:spPr>
        <p:txBody>
          <a:bodyPr/>
          <a:lstStyle/>
          <a:p>
            <a:endParaRPr lang="en-GB"/>
          </a:p>
        </p:txBody>
      </p:sp>
      <p:sp>
        <p:nvSpPr>
          <p:cNvPr id="14" name="Text 9"/>
          <p:cNvSpPr/>
          <p:nvPr/>
        </p:nvSpPr>
        <p:spPr>
          <a:xfrm>
            <a:off x="1188720" y="3776472"/>
            <a:ext cx="10515600" cy="914400"/>
          </a:xfrm>
          <a:prstGeom prst="rect">
            <a:avLst/>
          </a:prstGeom>
          <a:noFill/>
          <a:ln/>
        </p:spPr>
        <p:txBody>
          <a:bodyPr wrap="square" lIns="0" tIns="0" rIns="0" bIns="0" rtlCol="0" anchor="ctr"/>
          <a:lstStyle/>
          <a:p>
            <a:pPr marL="0" indent="0">
              <a:lnSpc>
                <a:spcPct val="120000"/>
              </a:lnSpc>
              <a:buNone/>
            </a:pPr>
            <a:r>
              <a:rPr lang="en-US" sz="1500">
                <a:solidFill>
                  <a:srgbClr val="FCF6F5"/>
                </a:solidFill>
                <a:latin typeface="Arial" pitchFamily="34" charset="0"/>
                <a:ea typeface="Arial" pitchFamily="34" charset="-122"/>
                <a:cs typeface="Arial" pitchFamily="34" charset="-120"/>
              </a:rPr>
              <a:t>Rapid FAST recognition, NICE/NHS-aligned acute treatment with defined timeframes and targets, and a coordinated, person-centred secondary prevention plan together give Mr A the best chance of recovery and of avoiding a further stroke.</a:t>
            </a:r>
            <a:endParaRPr lang="en-US" sz="1500"/>
          </a:p>
        </p:txBody>
      </p:sp>
      <p:sp>
        <p:nvSpPr>
          <p:cNvPr id="15" name="Shape 10"/>
          <p:cNvSpPr/>
          <p:nvPr/>
        </p:nvSpPr>
        <p:spPr>
          <a:xfrm>
            <a:off x="502920" y="4928616"/>
            <a:ext cx="502920" cy="502920"/>
          </a:xfrm>
          <a:prstGeom prst="ellipse">
            <a:avLst/>
          </a:prstGeom>
          <a:solidFill>
            <a:srgbClr val="990011"/>
          </a:solidFill>
          <a:ln/>
        </p:spPr>
        <p:txBody>
          <a:bodyPr/>
          <a:lstStyle/>
          <a:p>
            <a:endParaRPr lang="en-GB"/>
          </a:p>
        </p:txBody>
      </p:sp>
      <p:sp>
        <p:nvSpPr>
          <p:cNvPr id="17" name="Text 11"/>
          <p:cNvSpPr/>
          <p:nvPr/>
        </p:nvSpPr>
        <p:spPr>
          <a:xfrm>
            <a:off x="1188720" y="4855464"/>
            <a:ext cx="10515600" cy="914400"/>
          </a:xfrm>
          <a:prstGeom prst="rect">
            <a:avLst/>
          </a:prstGeom>
          <a:noFill/>
          <a:ln/>
        </p:spPr>
        <p:txBody>
          <a:bodyPr wrap="square" lIns="0" tIns="0" rIns="0" bIns="0" rtlCol="0" anchor="ctr"/>
          <a:lstStyle/>
          <a:p>
            <a:pPr marL="0" indent="0">
              <a:lnSpc>
                <a:spcPct val="120000"/>
              </a:lnSpc>
              <a:buNone/>
            </a:pPr>
            <a:r>
              <a:rPr lang="en-US" sz="1500">
                <a:solidFill>
                  <a:srgbClr val="FCF6F5"/>
                </a:solidFill>
                <a:latin typeface="Arial" pitchFamily="34" charset="0"/>
                <a:ea typeface="Arial" pitchFamily="34" charset="-122"/>
                <a:cs typeface="Arial" pitchFamily="34" charset="-120"/>
              </a:rPr>
              <a:t>This Care Plan draws on current national guidance, but individual response to treatment varies; ongoing multidisciplinary review and adjustment against Mr A's evolving needs is essential, recognising the limits of any standardised plan.</a:t>
            </a:r>
            <a:endParaRPr lang="en-US" sz="1500"/>
          </a:p>
        </p:txBody>
      </p:sp>
      <p:sp>
        <p:nvSpPr>
          <p:cNvPr id="18" name="Text 12"/>
          <p:cNvSpPr/>
          <p:nvPr/>
        </p:nvSpPr>
        <p:spPr>
          <a:xfrm>
            <a:off x="502920" y="6035040"/>
            <a:ext cx="10698480" cy="411480"/>
          </a:xfrm>
          <a:prstGeom prst="rect">
            <a:avLst/>
          </a:prstGeom>
          <a:noFill/>
          <a:ln/>
        </p:spPr>
        <p:txBody>
          <a:bodyPr wrap="square" lIns="0" tIns="0" rIns="0" bIns="0" rtlCol="0" anchor="ctr"/>
          <a:lstStyle/>
          <a:p>
            <a:pPr marL="0" indent="0">
              <a:buNone/>
            </a:pPr>
            <a:endParaRPr lang="en-US" sz="1500"/>
          </a:p>
        </p:txBody>
      </p:sp>
      <p:sp>
        <p:nvSpPr>
          <p:cNvPr id="19" name="Text 13"/>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FCF6F5"/>
                </a:solidFill>
                <a:latin typeface="Arial" pitchFamily="34" charset="0"/>
                <a:ea typeface="Arial" pitchFamily="34" charset="-122"/>
                <a:cs typeface="Arial" pitchFamily="34" charset="-120"/>
              </a:rPr>
              <a:t>17</a:t>
            </a:r>
            <a:endParaRPr lang="en-US" sz="1400"/>
          </a:p>
        </p:txBody>
      </p:sp>
      <p:sp>
        <p:nvSpPr>
          <p:cNvPr id="20" name="Text 14"/>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pic>
        <p:nvPicPr>
          <p:cNvPr id="2" name="Recorded Sound">
            <a:hlinkClick r:id="" action="ppaction://media"/>
            <a:extLst>
              <a:ext uri="{FF2B5EF4-FFF2-40B4-BE49-F238E27FC236}">
                <a16:creationId xmlns:a16="http://schemas.microsoft.com/office/drawing/2014/main" id="{15F89ADB-E2EC-26DD-2604-2402087E11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2940"/>
    </mc:Choice>
    <mc:Fallback xmlns="">
      <p:transition spd="slow" advTm="52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9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515600" cy="292608"/>
          </a:xfrm>
          <a:prstGeom prst="rect">
            <a:avLst/>
          </a:prstGeom>
          <a:noFill/>
          <a:ln/>
        </p:spPr>
        <p:txBody>
          <a:bodyPr wrap="square" lIns="0" tIns="0" rIns="0" bIns="0" rtlCol="0" anchor="ctr"/>
          <a:lstStyle/>
          <a:p>
            <a:pPr marL="0" indent="0">
              <a:buNone/>
            </a:pPr>
            <a:r>
              <a:rPr lang="en-US" sz="1400" b="1" kern="0" spc="200">
                <a:solidFill>
                  <a:srgbClr val="990011"/>
                </a:solidFill>
                <a:latin typeface="Arial" pitchFamily="34" charset="0"/>
                <a:ea typeface="Arial" pitchFamily="34" charset="-122"/>
                <a:cs typeface="Arial" pitchFamily="34" charset="-120"/>
              </a:rPr>
              <a:t>REFERENCE LIST</a:t>
            </a:r>
            <a:endParaRPr lang="en-US" sz="1400"/>
          </a:p>
        </p:txBody>
      </p:sp>
      <p:sp>
        <p:nvSpPr>
          <p:cNvPr id="3" name="Text 1"/>
          <p:cNvSpPr/>
          <p:nvPr/>
        </p:nvSpPr>
        <p:spPr>
          <a:xfrm>
            <a:off x="502920" y="530352"/>
            <a:ext cx="11155680" cy="658368"/>
          </a:xfrm>
          <a:prstGeom prst="rect">
            <a:avLst/>
          </a:prstGeom>
          <a:noFill/>
          <a:ln/>
        </p:spPr>
        <p:txBody>
          <a:bodyPr wrap="square" lIns="0" tIns="0" rIns="0" bIns="0" rtlCol="0" anchor="ctr"/>
          <a:lstStyle/>
          <a:p>
            <a:pPr marL="0" indent="0">
              <a:buNone/>
            </a:pPr>
            <a:endParaRPr lang="en-US" sz="2800"/>
          </a:p>
        </p:txBody>
      </p:sp>
      <p:sp>
        <p:nvSpPr>
          <p:cNvPr id="4" name="Text 2"/>
          <p:cNvSpPr/>
          <p:nvPr/>
        </p:nvSpPr>
        <p:spPr>
          <a:xfrm>
            <a:off x="485192" y="1110716"/>
            <a:ext cx="5440680" cy="5088916"/>
          </a:xfrm>
          <a:prstGeom prst="rect">
            <a:avLst/>
          </a:prstGeom>
          <a:noFill/>
          <a:ln/>
        </p:spPr>
        <p:txBody>
          <a:bodyPr wrap="square" lIns="0" tIns="0" rIns="0" bIns="0" rtlCol="0" anchor="ctr"/>
          <a:lstStyle/>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Beauchamp, T.L. and Childress, J.F. (2019) Principles of Biomedical Ethics. 8th edn. New York: Oxford University Press.</a:t>
            </a:r>
            <a:endParaRPr lang="en-US" sz="1400"/>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Feske, S.K. (2021) 'Ischemic stroke', American Journal of Medicine, 134(12), pp.1457–1464. doi:10.1016/j.amjmed.2021.07.027.</a:t>
            </a:r>
            <a:endParaRPr lang="en-US" sz="1400"/>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Intercollegiate Stroke Working Party (2023) National Clinical Guideline for Stroke for the UK and Ireland. 6th edn. London: Royal College of Physicians.</a:t>
            </a:r>
            <a:endParaRPr lang="en-US" sz="1400"/>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Lawrence, M., Lennon, O. and Faulkner, J. (2022) 'Stroke secondary prevention: everyone's business', Healthcare, 10(11), p.2236. doi:10.3390/healthcare10112236.</a:t>
            </a:r>
            <a:endParaRPr lang="en-US" sz="1400"/>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Majumder, D. (2024) 'Ischemic stroke: pathophysiology and evolving treatment approaches', Neuroscience Insights, 19. doi:10.1177/26331055241292600.</a:t>
            </a:r>
          </a:p>
          <a:p>
            <a:pPr marL="342900" indent="-342900">
              <a:lnSpc>
                <a:spcPct val="120000"/>
              </a:lnSpc>
              <a:spcAft>
                <a:spcPts val="1000"/>
              </a:spcAft>
              <a:buSzPct val="100000"/>
              <a:buFontTx/>
              <a:buChar char="▪"/>
            </a:pPr>
            <a:r>
              <a:rPr lang="en-US" sz="1400">
                <a:solidFill>
                  <a:srgbClr val="202028"/>
                </a:solidFill>
                <a:latin typeface="Arial" pitchFamily="34" charset="0"/>
                <a:ea typeface="Arial" pitchFamily="34" charset="-122"/>
                <a:cs typeface="Arial" pitchFamily="34" charset="-120"/>
              </a:rPr>
              <a:t>National Institute for Health and Care Excellence (2022) Stroke and Transient </a:t>
            </a:r>
            <a:r>
              <a:rPr lang="en-US" sz="1400" err="1">
                <a:solidFill>
                  <a:srgbClr val="202028"/>
                </a:solidFill>
                <a:latin typeface="Arial" pitchFamily="34" charset="0"/>
                <a:ea typeface="Arial" pitchFamily="34" charset="-122"/>
                <a:cs typeface="Arial" pitchFamily="34" charset="-120"/>
              </a:rPr>
              <a:t>Ischaemic</a:t>
            </a:r>
            <a:r>
              <a:rPr lang="en-US" sz="1400">
                <a:solidFill>
                  <a:srgbClr val="202028"/>
                </a:solidFill>
                <a:latin typeface="Arial" pitchFamily="34" charset="0"/>
                <a:ea typeface="Arial" pitchFamily="34" charset="-122"/>
                <a:cs typeface="Arial" pitchFamily="34" charset="-120"/>
              </a:rPr>
              <a:t> Attack in Over 16s: Diagnosis and Initial Management. NG128. London: NICE. </a:t>
            </a:r>
            <a:r>
              <a:rPr lang="en-US" sz="1400">
                <a:solidFill>
                  <a:srgbClr val="202028"/>
                </a:solidFill>
                <a:latin typeface="Arial" pitchFamily="34" charset="0"/>
                <a:ea typeface="Arial" pitchFamily="34" charset="-122"/>
                <a:cs typeface="Arial" pitchFamily="34" charset="-120"/>
                <a:hlinkClick r:id="rId3"/>
              </a:rPr>
              <a:t>https://www.nice.org.uk/guidance/ng128</a:t>
            </a:r>
            <a:endParaRPr lang="en-US" sz="140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FontTx/>
              <a:buChar char="▪"/>
            </a:pPr>
            <a:endParaRPr lang="en-US" sz="1400"/>
          </a:p>
          <a:p>
            <a:pPr marL="342900" indent="-342900">
              <a:lnSpc>
                <a:spcPct val="120000"/>
              </a:lnSpc>
              <a:spcAft>
                <a:spcPts val="1000"/>
              </a:spcAft>
              <a:buSzPct val="100000"/>
              <a:buChar char="▪"/>
            </a:pPr>
            <a:endParaRPr lang="en-US" sz="1400"/>
          </a:p>
        </p:txBody>
      </p:sp>
      <p:sp>
        <p:nvSpPr>
          <p:cNvPr id="5" name="Text 3"/>
          <p:cNvSpPr/>
          <p:nvPr/>
        </p:nvSpPr>
        <p:spPr>
          <a:xfrm>
            <a:off x="6217920" y="987552"/>
            <a:ext cx="5440680" cy="4572000"/>
          </a:xfrm>
          <a:prstGeom prst="rect">
            <a:avLst/>
          </a:prstGeom>
          <a:noFill/>
          <a:ln/>
        </p:spPr>
        <p:txBody>
          <a:bodyPr wrap="square" lIns="0" tIns="0" rIns="0" bIns="0" rtlCol="0" anchor="ctr"/>
          <a:lstStyle/>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National Institute for Health and Care Excellence (2022) Type 2 Diabetes in Adults: Management. NG28. London: NICE. : </a:t>
            </a:r>
            <a:r>
              <a:rPr lang="en-US" sz="1400">
                <a:solidFill>
                  <a:srgbClr val="202028"/>
                </a:solidFill>
                <a:latin typeface="Arial" pitchFamily="34" charset="0"/>
                <a:ea typeface="Arial" pitchFamily="34" charset="-122"/>
                <a:cs typeface="Arial" pitchFamily="34" charset="-120"/>
                <a:hlinkClick r:id="rId4"/>
              </a:rPr>
              <a:t>https://www.nice.org.uk/guidance/ng28</a:t>
            </a:r>
            <a:endParaRPr lang="en-US" sz="140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NHS England (2024) Hospital Admissions for Strokes Rise by 28% Since 2004 – As NHS Urges the Public to 'Act FAST'. </a:t>
            </a:r>
            <a:r>
              <a:rPr lang="en-US" sz="1400">
                <a:solidFill>
                  <a:srgbClr val="202028"/>
                </a:solidFill>
                <a:latin typeface="Arial" pitchFamily="34" charset="0"/>
                <a:ea typeface="Arial" pitchFamily="34" charset="-122"/>
                <a:cs typeface="Arial" pitchFamily="34" charset="-120"/>
                <a:hlinkClick r:id="rId5"/>
              </a:rPr>
              <a:t>https://www.england.nhs.uk/2024/11/hospital-admissions-for-strokes-rise-by-28-since-2004-as-nhs-urges-the-public-to-act-fast/</a:t>
            </a:r>
            <a:endParaRPr lang="en-US" sz="140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Nursing and Midwifery Council (2018) The Code: Professional Standards of Practice and Behaviour for Nurses, Midwives and Nursing Associates. London: NMC.</a:t>
            </a:r>
            <a:endParaRPr lang="en-US" sz="1400"/>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Stroke Association (2024) Stroke Statistics. London: Stroke Association. </a:t>
            </a:r>
            <a:r>
              <a:rPr lang="en-US" sz="1400">
                <a:solidFill>
                  <a:srgbClr val="202028"/>
                </a:solidFill>
                <a:latin typeface="Arial" pitchFamily="34" charset="0"/>
                <a:ea typeface="Arial" pitchFamily="34" charset="-122"/>
                <a:cs typeface="Arial" pitchFamily="34" charset="-120"/>
                <a:hlinkClick r:id="rId6"/>
              </a:rPr>
              <a:t>https://www.stroke.org.uk/stroke/statistics</a:t>
            </a:r>
            <a:endParaRPr lang="en-US" sz="1400">
              <a:solidFill>
                <a:srgbClr val="202028"/>
              </a:solidFill>
              <a:latin typeface="Arial" pitchFamily="34" charset="0"/>
              <a:ea typeface="Arial" pitchFamily="34" charset="-122"/>
              <a:cs typeface="Arial" pitchFamily="34" charset="-120"/>
            </a:endParaRPr>
          </a:p>
          <a:p>
            <a:pPr marL="342900" indent="-342900">
              <a:lnSpc>
                <a:spcPct val="120000"/>
              </a:lnSpc>
              <a:spcAft>
                <a:spcPts val="1000"/>
              </a:spcAft>
              <a:buSzPct val="100000"/>
              <a:buChar char="▪"/>
            </a:pPr>
            <a:r>
              <a:rPr lang="en-US" sz="1400">
                <a:solidFill>
                  <a:srgbClr val="202028"/>
                </a:solidFill>
                <a:latin typeface="Arial" pitchFamily="34" charset="0"/>
                <a:ea typeface="Arial" pitchFamily="34" charset="-122"/>
                <a:cs typeface="Arial" pitchFamily="34" charset="-120"/>
              </a:rPr>
              <a:t>Tortora, G.J. and Derrickson, B. (2020) Principles of Anatomy and Physiology. 16th edn. Hoboken, NJ: Wiley.</a:t>
            </a:r>
            <a:endParaRPr lang="en-US" sz="1400"/>
          </a:p>
        </p:txBody>
      </p:sp>
      <p:sp>
        <p:nvSpPr>
          <p:cNvPr id="6" name="Text 4"/>
          <p:cNvSpPr/>
          <p:nvPr/>
        </p:nvSpPr>
        <p:spPr>
          <a:xfrm>
            <a:off x="502920" y="6199632"/>
            <a:ext cx="11155680" cy="365760"/>
          </a:xfrm>
          <a:prstGeom prst="rect">
            <a:avLst/>
          </a:prstGeom>
          <a:noFill/>
          <a:ln/>
        </p:spPr>
        <p:txBody>
          <a:bodyPr wrap="square" lIns="0" tIns="0" rIns="0" bIns="0" rtlCol="0" anchor="ctr"/>
          <a:lstStyle/>
          <a:p>
            <a:pPr marL="0" indent="0">
              <a:lnSpc>
                <a:spcPct val="105000"/>
              </a:lnSpc>
              <a:buNone/>
            </a:pPr>
            <a:endParaRPr lang="en-US" sz="1200"/>
          </a:p>
        </p:txBody>
      </p:sp>
      <p:sp>
        <p:nvSpPr>
          <p:cNvPr id="7" name="Text 5"/>
          <p:cNvSpPr/>
          <p:nvPr/>
        </p:nvSpPr>
        <p:spPr>
          <a:xfrm>
            <a:off x="11505895" y="6492240"/>
            <a:ext cx="457200" cy="256032"/>
          </a:xfrm>
          <a:prstGeom prst="rect">
            <a:avLst/>
          </a:prstGeom>
          <a:noFill/>
          <a:ln/>
        </p:spPr>
        <p:txBody>
          <a:bodyPr wrap="square" lIns="0" tIns="0" rIns="0" bIns="0" rtlCol="0" anchor="ctr"/>
          <a:lstStyle/>
          <a:p>
            <a:pPr marL="0" indent="0" algn="r">
              <a:buNone/>
            </a:pPr>
            <a:r>
              <a:rPr lang="en-US" sz="1400">
                <a:solidFill>
                  <a:srgbClr val="55555F"/>
                </a:solidFill>
                <a:latin typeface="Arial" pitchFamily="34" charset="0"/>
                <a:ea typeface="Arial" pitchFamily="34" charset="-122"/>
                <a:cs typeface="Arial" pitchFamily="34" charset="-120"/>
              </a:rPr>
              <a:t>18</a:t>
            </a:r>
            <a:endParaRPr lang="en-US" sz="1400"/>
          </a:p>
        </p:txBody>
      </p:sp>
      <p:sp>
        <p:nvSpPr>
          <p:cNvPr id="8" name="Text 6"/>
          <p:cNvSpPr/>
          <p:nvPr/>
        </p:nvSpPr>
        <p:spPr>
          <a:xfrm>
            <a:off x="457200" y="6492240"/>
            <a:ext cx="7315200" cy="256032"/>
          </a:xfrm>
          <a:prstGeom prst="rect">
            <a:avLst/>
          </a:prstGeom>
          <a:noFill/>
          <a:ln/>
        </p:spPr>
        <p:txBody>
          <a:bodyPr wrap="square" lIns="0" tIns="0" rIns="0" bIns="0" rtlCol="0" anchor="ctr"/>
          <a:lstStyle/>
          <a:p>
            <a:pPr marL="0" indent="0" algn="l">
              <a:buNone/>
            </a:pPr>
            <a:endParaRPr lang="en-US" sz="13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198</TotalTime>
  <Words>6440</Words>
  <Application>Microsoft Office PowerPoint</Application>
  <PresentationFormat>Widescreen</PresentationFormat>
  <Paragraphs>322</Paragraphs>
  <Slides>17</Slides>
  <Notes>17</Notes>
  <HiddenSlides>0</HiddenSlides>
  <MMClips>16</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17</vt:i4>
      </vt:variant>
    </vt:vector>
  </HeadingPairs>
  <TitlesOfParts>
    <vt:vector size="19"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Ischaemic Stroke as a Cardiovascular Disease</dc:title>
  <dc:subject>PptxGenJS Presentation</dc:subject>
  <dc:creator>USER</dc:creator>
  <cp:lastModifiedBy>sufia SULTAN</cp:lastModifiedBy>
  <cp:revision>2</cp:revision>
  <dcterms:created xsi:type="dcterms:W3CDTF">2026-07-01T06:57:58Z</dcterms:created>
  <dcterms:modified xsi:type="dcterms:W3CDTF">2026-07-17T20:22:41Z</dcterms:modified>
</cp:coreProperties>
</file>