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96" r:id="rId1"/>
  </p:sldMasterIdLst>
  <p:notesMasterIdLst>
    <p:notesMasterId r:id="rId26"/>
  </p:notesMasterIdLst>
  <p:sldIdLst>
    <p:sldId id="290" r:id="rId2"/>
    <p:sldId id="300" r:id="rId3"/>
    <p:sldId id="277" r:id="rId4"/>
    <p:sldId id="284" r:id="rId5"/>
    <p:sldId id="278" r:id="rId6"/>
    <p:sldId id="279" r:id="rId7"/>
    <p:sldId id="280" r:id="rId8"/>
    <p:sldId id="281" r:id="rId9"/>
    <p:sldId id="301" r:id="rId10"/>
    <p:sldId id="282" r:id="rId11"/>
    <p:sldId id="302" r:id="rId12"/>
    <p:sldId id="303" r:id="rId13"/>
    <p:sldId id="283" r:id="rId14"/>
    <p:sldId id="286" r:id="rId15"/>
    <p:sldId id="287" r:id="rId16"/>
    <p:sldId id="288" r:id="rId17"/>
    <p:sldId id="289" r:id="rId18"/>
    <p:sldId id="291" r:id="rId19"/>
    <p:sldId id="294" r:id="rId20"/>
    <p:sldId id="295" r:id="rId21"/>
    <p:sldId id="297" r:id="rId22"/>
    <p:sldId id="298" r:id="rId23"/>
    <p:sldId id="299" r:id="rId24"/>
    <p:sldId id="292" r:id="rId25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3200" kern="1200">
        <a:solidFill>
          <a:srgbClr val="FFFFFF"/>
        </a:solidFill>
        <a:latin typeface="Verdana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3200" kern="1200">
        <a:solidFill>
          <a:srgbClr val="FFFFFF"/>
        </a:solidFill>
        <a:latin typeface="Verdana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3200" kern="1200">
        <a:solidFill>
          <a:srgbClr val="FFFFFF"/>
        </a:solidFill>
        <a:latin typeface="Verdana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3200" kern="1200">
        <a:solidFill>
          <a:srgbClr val="FFFFFF"/>
        </a:solidFill>
        <a:latin typeface="Verdana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3200" kern="1200">
        <a:solidFill>
          <a:srgbClr val="FFFFFF"/>
        </a:solidFill>
        <a:latin typeface="Verdana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rgbClr val="FFFFFF"/>
        </a:solidFill>
        <a:latin typeface="Verdana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rgbClr val="FFFFFF"/>
        </a:solidFill>
        <a:latin typeface="Verdana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rgbClr val="FFFFFF"/>
        </a:solidFill>
        <a:latin typeface="Verdana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rgbClr val="FFFFFF"/>
        </a:solidFill>
        <a:latin typeface="Verdana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9999"/>
    <a:srgbClr val="FFFFFF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2787"/>
    <p:restoredTop sz="90941" autoAdjust="0"/>
  </p:normalViewPr>
  <p:slideViewPr>
    <p:cSldViewPr>
      <p:cViewPr varScale="1">
        <p:scale>
          <a:sx n="68" d="100"/>
          <a:sy n="68" d="100"/>
        </p:scale>
        <p:origin x="804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E5129B-F9B0-4C65-BBE6-C05AF4F6C199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157159-24FF-4EC6-B8C3-8FF4A9EF49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697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157159-24FF-4EC6-B8C3-8FF4A9EF49B6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6624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7FC22-8C79-4A68-BC92-64966A53A63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DC42A-5214-4B0B-94CD-4DEEAB2AF90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BA51-3D89-469C-B631-D06922EDA943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DF57E6-5A55-4B2D-8A43-8FA39563818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57E7E-4534-46AC-9C30-C18401284AE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2A45A-9718-4BFC-A327-ED0C133949A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1D4F6-48EF-4F99-A2A3-859B30455FC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E9D02-26A6-47BE-9287-547317B4C17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C6EA5-D26F-4DBA-847A-9CEC2D8A2514}" type="slidenum">
              <a:rPr lang="en-US" altLang="en-US" smtClean="0"/>
              <a:pPr/>
              <a:t>‹#›</a:t>
            </a:fld>
            <a:endParaRPr lang="en-US" altLang="en-US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02B79-3F2E-4C5C-9753-BB30273F6689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3890-4C89-4550-81DD-1A6BFC93429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EF4D140-10C8-4DFF-A30C-CDDDF6319029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1oU77UBGb2A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2348880"/>
            <a:ext cx="77356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smtClean="0">
                <a:solidFill>
                  <a:schemeClr val="tx1"/>
                </a:solidFill>
              </a:rPr>
              <a:t>  Obtaining the information</a:t>
            </a:r>
          </a:p>
          <a:p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smtClean="0">
                <a:solidFill>
                  <a:schemeClr val="tx1"/>
                </a:solidFill>
              </a:rPr>
              <a:t>        by experimentation</a:t>
            </a:r>
            <a:endParaRPr lang="en-GB" sz="3600" b="1" dirty="0">
              <a:solidFill>
                <a:schemeClr val="tx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11560" y="548680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chemeClr val="tx1"/>
                </a:solidFill>
              </a:rPr>
              <a:t>Experimental Report Writing</a:t>
            </a:r>
            <a:endParaRPr lang="en-GB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8192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87624" y="2644170"/>
            <a:ext cx="691276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>
                <a:hlinkClick r:id="rId2"/>
              </a:rPr>
              <a:t>https://</a:t>
            </a:r>
            <a:r>
              <a:rPr lang="en-GB" u="sng" dirty="0" smtClean="0">
                <a:hlinkClick r:id="rId2"/>
              </a:rPr>
              <a:t>www.youtube.com/watch?v=1oU77UBGb2A</a:t>
            </a:r>
            <a:endParaRPr lang="en-GB" u="sng" dirty="0" smtClean="0"/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475656" y="1556792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LAB REPORT WRITING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525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09600"/>
            <a:ext cx="8305800" cy="1143000"/>
          </a:xfrm>
        </p:spPr>
        <p:txBody>
          <a:bodyPr>
            <a:normAutofit/>
          </a:bodyPr>
          <a:lstStyle/>
          <a:p>
            <a:r>
              <a:rPr lang="en-US" altLang="en-US" b="1" dirty="0" smtClean="0">
                <a:solidFill>
                  <a:schemeClr val="bg1"/>
                </a:solidFill>
                <a:latin typeface="Helvetica" charset="0"/>
              </a:rPr>
              <a:t>    </a:t>
            </a:r>
            <a:r>
              <a:rPr lang="en-US" altLang="en-US" b="1" dirty="0" smtClean="0">
                <a:latin typeface="Helvetica" charset="0"/>
              </a:rPr>
              <a:t>Experimental/Research </a:t>
            </a:r>
            <a:r>
              <a:rPr lang="en-US" altLang="en-US" b="1" dirty="0">
                <a:latin typeface="Helvetica" charset="0"/>
              </a:rPr>
              <a:t>Reports</a:t>
            </a:r>
          </a:p>
        </p:txBody>
      </p:sp>
      <p:sp>
        <p:nvSpPr>
          <p:cNvPr id="133123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916832"/>
            <a:ext cx="8424936" cy="3755504"/>
          </a:xfrm>
        </p:spPr>
        <p:txBody>
          <a:bodyPr>
            <a:normAutofit fontScale="92500" lnSpcReduction="20000"/>
          </a:bodyPr>
          <a:lstStyle/>
          <a:p>
            <a:pPr marL="609600" indent="-609600" algn="just">
              <a:buClr>
                <a:srgbClr val="FFCC00"/>
              </a:buClr>
            </a:pP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To be able to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write an experimental or scientific report,  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you need to identify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the problem 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and critically analyse it by using your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existing knowledge, data gained from your practical work 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and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other reading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.</a:t>
            </a:r>
          </a:p>
          <a:p>
            <a:pPr marL="609600" indent="-609600" algn="just">
              <a:buClr>
                <a:srgbClr val="FFCC00"/>
              </a:buClr>
            </a:pPr>
            <a:endParaRPr lang="en-US" altLang="en-US" sz="2800" dirty="0">
              <a:solidFill>
                <a:schemeClr val="tx1"/>
              </a:solidFill>
              <a:latin typeface="Helvetica" charset="0"/>
            </a:endParaRPr>
          </a:p>
          <a:p>
            <a:pPr marL="609600" indent="-609600" algn="just">
              <a:buClr>
                <a:srgbClr val="FFCC00"/>
              </a:buClr>
            </a:pP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You need to carry out some kind of experiment or investigation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to collect data and analyse and present that data to answer the question set  in 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your particular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context of study.</a:t>
            </a:r>
            <a:endParaRPr lang="en-US" altLang="en-US" sz="2800" dirty="0">
              <a:solidFill>
                <a:schemeClr val="tx1"/>
              </a:solidFill>
              <a:latin typeface="Helvetica" charset="0"/>
            </a:endParaRPr>
          </a:p>
          <a:p>
            <a:pPr marL="609600" indent="-609600" algn="just">
              <a:buClr>
                <a:srgbClr val="FFCC00"/>
              </a:buClr>
              <a:buFontTx/>
              <a:buNone/>
            </a:pPr>
            <a:endParaRPr lang="en-US" altLang="en-US" sz="2800" dirty="0">
              <a:solidFill>
                <a:srgbClr val="FFFFFF"/>
              </a:solidFill>
              <a:latin typeface="Helvetica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116632"/>
            <a:ext cx="8305800" cy="1143000"/>
          </a:xfrm>
        </p:spPr>
        <p:txBody>
          <a:bodyPr>
            <a:normAutofit/>
          </a:bodyPr>
          <a:lstStyle/>
          <a:p>
            <a:r>
              <a:rPr lang="en-US" altLang="en-US" dirty="0" smtClean="0">
                <a:solidFill>
                  <a:schemeClr val="bg1"/>
                </a:solidFill>
                <a:latin typeface="Helvetica" charset="0"/>
              </a:rPr>
              <a:t>    </a:t>
            </a:r>
            <a:r>
              <a:rPr lang="en-US" altLang="en-US" dirty="0" smtClean="0">
                <a:solidFill>
                  <a:schemeClr val="tx1"/>
                </a:solidFill>
                <a:latin typeface="Helvetica" charset="0"/>
              </a:rPr>
              <a:t>Experimental/Research </a:t>
            </a:r>
            <a:r>
              <a:rPr lang="en-US" altLang="en-US" dirty="0">
                <a:solidFill>
                  <a:schemeClr val="tx1"/>
                </a:solidFill>
                <a:latin typeface="Helvetica" charset="0"/>
              </a:rPr>
              <a:t>Reports</a:t>
            </a:r>
          </a:p>
        </p:txBody>
      </p:sp>
      <p:sp>
        <p:nvSpPr>
          <p:cNvPr id="140291" name="Rectangle 3"/>
          <p:cNvSpPr>
            <a:spLocks noGrp="1" noChangeArrowheads="1"/>
          </p:cNvSpPr>
          <p:nvPr>
            <p:ph idx="1"/>
          </p:nvPr>
        </p:nvSpPr>
        <p:spPr>
          <a:xfrm>
            <a:off x="391787" y="116632"/>
            <a:ext cx="8568952" cy="6741368"/>
          </a:xfrm>
        </p:spPr>
        <p:txBody>
          <a:bodyPr/>
          <a:lstStyle/>
          <a:p>
            <a:pPr marL="609600" indent="-609600" algn="just">
              <a:buClr>
                <a:srgbClr val="FFCC00"/>
              </a:buClr>
              <a:buFontTx/>
              <a:buNone/>
            </a:pP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	Note: T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he 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report will have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a…</a:t>
            </a:r>
          </a:p>
          <a:p>
            <a:pPr marL="609600" indent="-609600" algn="just">
              <a:buClr>
                <a:srgbClr val="FFCC00"/>
              </a:buClr>
              <a:buFontTx/>
              <a:buNone/>
            </a:pP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     </a:t>
            </a:r>
            <a:r>
              <a:rPr lang="en-US" altLang="en-US" sz="2800" b="1" dirty="0" smtClean="0">
                <a:solidFill>
                  <a:schemeClr val="tx1"/>
                </a:solidFill>
                <a:latin typeface="Helvetica" charset="0"/>
              </a:rPr>
              <a:t>Title </a:t>
            </a:r>
            <a:r>
              <a:rPr lang="en-US" altLang="en-US" sz="2800" b="1" dirty="0">
                <a:solidFill>
                  <a:schemeClr val="tx1"/>
                </a:solidFill>
                <a:latin typeface="Helvetica" charset="0"/>
              </a:rPr>
              <a:t>page, </a:t>
            </a:r>
            <a:r>
              <a:rPr lang="en-US" altLang="en-US" sz="2800" b="1" dirty="0" smtClean="0">
                <a:solidFill>
                  <a:schemeClr val="tx1"/>
                </a:solidFill>
                <a:latin typeface="Helvetica" charset="0"/>
              </a:rPr>
              <a:t>a ‘contents’ </a:t>
            </a:r>
            <a:r>
              <a:rPr lang="en-US" altLang="en-US" sz="2800" b="1" dirty="0">
                <a:solidFill>
                  <a:schemeClr val="tx1"/>
                </a:solidFill>
                <a:latin typeface="Helvetica" charset="0"/>
              </a:rPr>
              <a:t>page, </a:t>
            </a:r>
            <a:r>
              <a:rPr lang="en-US" altLang="en-US" sz="2800" b="1" dirty="0" smtClean="0">
                <a:solidFill>
                  <a:schemeClr val="tx1"/>
                </a:solidFill>
                <a:latin typeface="Helvetica" charset="0"/>
              </a:rPr>
              <a:t>‘references’ </a:t>
            </a:r>
            <a:r>
              <a:rPr lang="en-US" altLang="en-US" sz="2800" b="1" dirty="0">
                <a:solidFill>
                  <a:schemeClr val="tx1"/>
                </a:solidFill>
                <a:latin typeface="Helvetica" charset="0"/>
              </a:rPr>
              <a:t>and possibly </a:t>
            </a:r>
            <a:r>
              <a:rPr lang="en-US" altLang="en-US" sz="2800" b="1" dirty="0" smtClean="0">
                <a:solidFill>
                  <a:schemeClr val="tx1"/>
                </a:solidFill>
                <a:latin typeface="Helvetica" charset="0"/>
              </a:rPr>
              <a:t>‘appendices’.</a:t>
            </a:r>
          </a:p>
          <a:p>
            <a:pPr marL="609600" indent="-609600" algn="just">
              <a:buClr>
                <a:srgbClr val="FFCC00"/>
              </a:buClr>
              <a:buFontTx/>
              <a:buNone/>
            </a:pPr>
            <a:endParaRPr lang="en-GB" altLang="en-US" sz="2800" b="1" dirty="0">
              <a:solidFill>
                <a:schemeClr val="tx1"/>
              </a:solidFill>
              <a:latin typeface="Helvetica" charset="0"/>
            </a:endParaRPr>
          </a:p>
          <a:p>
            <a:pPr marL="609600" indent="-609600" algn="just">
              <a:buClr>
                <a:srgbClr val="FFCC00"/>
              </a:buClr>
              <a:buFontTx/>
              <a:buNone/>
            </a:pPr>
            <a:r>
              <a:rPr lang="en-GB" altLang="en-US" sz="2800" b="1" dirty="0" smtClean="0">
                <a:solidFill>
                  <a:schemeClr val="tx1"/>
                </a:solidFill>
                <a:latin typeface="Helvetica" charset="0"/>
              </a:rPr>
              <a:t>       Write in ARIAL 12, 1.5 spacing </a:t>
            </a:r>
          </a:p>
          <a:p>
            <a:pPr marL="609600" indent="-609600" algn="just">
              <a:buClr>
                <a:srgbClr val="FFCC00"/>
              </a:buClr>
              <a:buFontTx/>
              <a:buNone/>
            </a:pPr>
            <a:r>
              <a:rPr lang="en-GB" altLang="en-US" sz="2800" b="1" dirty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GB" altLang="en-US" sz="2800" b="1" dirty="0" smtClean="0">
                <a:solidFill>
                  <a:schemeClr val="tx1"/>
                </a:solidFill>
                <a:latin typeface="Helvetica" charset="0"/>
              </a:rPr>
              <a:t>      Number your pages</a:t>
            </a:r>
          </a:p>
          <a:p>
            <a:pPr marL="609600" indent="-609600" algn="just">
              <a:buClr>
                <a:srgbClr val="FFCC00"/>
              </a:buClr>
              <a:buFontTx/>
              <a:buNone/>
            </a:pPr>
            <a:r>
              <a:rPr lang="en-GB" altLang="en-US" sz="2800" b="1" dirty="0">
                <a:solidFill>
                  <a:schemeClr val="tx1"/>
                </a:solidFill>
                <a:latin typeface="Helvetica" charset="0"/>
              </a:rPr>
              <a:t>	</a:t>
            </a:r>
            <a:r>
              <a:rPr lang="en-GB" altLang="en-US" sz="2800" b="1" dirty="0" smtClean="0">
                <a:solidFill>
                  <a:schemeClr val="tx1"/>
                </a:solidFill>
                <a:latin typeface="Helvetica" charset="0"/>
              </a:rPr>
              <a:t>‘JUSTIFY’ the text.</a:t>
            </a:r>
            <a:endParaRPr lang="en-US" altLang="en-US" sz="2800" b="1" dirty="0" smtClean="0">
              <a:solidFill>
                <a:schemeClr val="tx1"/>
              </a:solidFill>
              <a:latin typeface="Helvetica" charset="0"/>
            </a:endParaRPr>
          </a:p>
          <a:p>
            <a:pPr marL="609600" indent="-609600" algn="just">
              <a:buClr>
                <a:srgbClr val="FFCC00"/>
              </a:buClr>
              <a:buFontTx/>
              <a:buNone/>
            </a:pPr>
            <a:endParaRPr lang="en-US" altLang="en-US" sz="2800" b="1" dirty="0">
              <a:solidFill>
                <a:schemeClr val="tx1"/>
              </a:solidFill>
              <a:latin typeface="Helvetica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95536" y="260648"/>
            <a:ext cx="8305800" cy="1143000"/>
          </a:xfrm>
        </p:spPr>
        <p:txBody>
          <a:bodyPr>
            <a:normAutofit/>
          </a:bodyPr>
          <a:lstStyle/>
          <a:p>
            <a:r>
              <a:rPr lang="en-US" altLang="en-US" dirty="0" smtClean="0">
                <a:solidFill>
                  <a:schemeClr val="bg1"/>
                </a:solidFill>
                <a:latin typeface="Helvetica" charset="0"/>
              </a:rPr>
              <a:t>      </a:t>
            </a:r>
            <a:r>
              <a:rPr lang="en-US" altLang="en-US" dirty="0" smtClean="0">
                <a:latin typeface="Helvetica" charset="0"/>
              </a:rPr>
              <a:t>Experimental/Research </a:t>
            </a:r>
            <a:r>
              <a:rPr lang="en-US" altLang="en-US" dirty="0">
                <a:latin typeface="Helvetica" charset="0"/>
              </a:rPr>
              <a:t>Reports</a:t>
            </a:r>
          </a:p>
        </p:txBody>
      </p:sp>
      <p:sp>
        <p:nvSpPr>
          <p:cNvPr id="134147" name="Rectangle 1027"/>
          <p:cNvSpPr>
            <a:spLocks noGrp="1" noChangeArrowheads="1"/>
          </p:cNvSpPr>
          <p:nvPr>
            <p:ph idx="1"/>
          </p:nvPr>
        </p:nvSpPr>
        <p:spPr>
          <a:xfrm>
            <a:off x="467544" y="1628800"/>
            <a:ext cx="7488832" cy="4752528"/>
          </a:xfrm>
        </p:spPr>
        <p:txBody>
          <a:bodyPr>
            <a:normAutofit fontScale="77500" lnSpcReduction="20000"/>
          </a:bodyPr>
          <a:lstStyle/>
          <a:p>
            <a:pPr marL="609600" indent="-609600" algn="just">
              <a:buClr>
                <a:srgbClr val="FFCC00"/>
              </a:buClr>
            </a:pPr>
            <a:r>
              <a:rPr lang="en-US" altLang="en-US" sz="3100" dirty="0">
                <a:solidFill>
                  <a:schemeClr val="tx1"/>
                </a:solidFill>
                <a:latin typeface="Helvetica" charset="0"/>
              </a:rPr>
              <a:t>You need </a:t>
            </a:r>
            <a:r>
              <a:rPr lang="en-US" altLang="en-US" sz="3100" dirty="0" smtClean="0">
                <a:solidFill>
                  <a:schemeClr val="tx1"/>
                </a:solidFill>
                <a:latin typeface="Helvetica" charset="0"/>
              </a:rPr>
              <a:t>to introduce your subject,  </a:t>
            </a:r>
            <a:r>
              <a:rPr lang="en-US" altLang="en-US" sz="3100" dirty="0">
                <a:solidFill>
                  <a:schemeClr val="tx1"/>
                </a:solidFill>
                <a:latin typeface="Helvetica" charset="0"/>
              </a:rPr>
              <a:t>explain your method of </a:t>
            </a:r>
            <a:r>
              <a:rPr lang="en-US" altLang="en-US" sz="3100" dirty="0" smtClean="0">
                <a:solidFill>
                  <a:schemeClr val="tx1"/>
                </a:solidFill>
                <a:latin typeface="Helvetica" charset="0"/>
              </a:rPr>
              <a:t>investigation exactly and precisely  </a:t>
            </a:r>
            <a:r>
              <a:rPr lang="en-US" altLang="en-US" sz="3100" dirty="0">
                <a:solidFill>
                  <a:schemeClr val="tx1"/>
                </a:solidFill>
                <a:latin typeface="Helvetica" charset="0"/>
              </a:rPr>
              <a:t>and describe </a:t>
            </a:r>
            <a:r>
              <a:rPr lang="en-US" altLang="en-US" sz="3100" dirty="0" smtClean="0">
                <a:solidFill>
                  <a:schemeClr val="tx1"/>
                </a:solidFill>
                <a:latin typeface="Helvetica" charset="0"/>
              </a:rPr>
              <a:t>how you collected your data and how you produced your results. </a:t>
            </a:r>
            <a:r>
              <a:rPr lang="en-US" altLang="en-US" sz="3100" b="1" dirty="0" smtClean="0">
                <a:solidFill>
                  <a:schemeClr val="tx1"/>
                </a:solidFill>
                <a:latin typeface="Helvetica" charset="0"/>
              </a:rPr>
              <a:t>The object is that any other experimenter may perfectly reproduce your method exactly in the future.</a:t>
            </a:r>
            <a:endParaRPr lang="en-US" altLang="en-US" sz="3100" b="1" dirty="0">
              <a:solidFill>
                <a:schemeClr val="tx1"/>
              </a:solidFill>
              <a:latin typeface="Helvetica" charset="0"/>
            </a:endParaRPr>
          </a:p>
          <a:p>
            <a:pPr marL="609600" indent="-609600" algn="just">
              <a:buClr>
                <a:srgbClr val="FFCC00"/>
              </a:buClr>
              <a:buFontTx/>
              <a:buNone/>
            </a:pPr>
            <a:endParaRPr lang="en-US" altLang="en-US" sz="3100" dirty="0">
              <a:solidFill>
                <a:schemeClr val="tx1"/>
              </a:solidFill>
              <a:latin typeface="Helvetica" charset="0"/>
            </a:endParaRPr>
          </a:p>
          <a:p>
            <a:pPr marL="609600" indent="-609600" algn="just">
              <a:buClr>
                <a:srgbClr val="FFCC00"/>
              </a:buClr>
            </a:pPr>
            <a:r>
              <a:rPr lang="en-US" altLang="en-US" sz="3100" dirty="0">
                <a:solidFill>
                  <a:schemeClr val="tx1"/>
                </a:solidFill>
                <a:latin typeface="Helvetica" charset="0"/>
              </a:rPr>
              <a:t>You have to evaluate your </a:t>
            </a:r>
            <a:r>
              <a:rPr lang="en-US" altLang="en-US" sz="3100" dirty="0" smtClean="0">
                <a:solidFill>
                  <a:schemeClr val="tx1"/>
                </a:solidFill>
                <a:latin typeface="Helvetica" charset="0"/>
              </a:rPr>
              <a:t>findings and draw conclusions and recommendations for re-experimentation and future development.</a:t>
            </a:r>
            <a:endParaRPr lang="en-US" altLang="en-US" sz="3100" dirty="0">
              <a:solidFill>
                <a:schemeClr val="tx1"/>
              </a:solidFill>
              <a:latin typeface="Helvetica" charset="0"/>
            </a:endParaRPr>
          </a:p>
          <a:p>
            <a:pPr marL="609600" indent="-609600" algn="just">
              <a:buClr>
                <a:srgbClr val="FFCC00"/>
              </a:buClr>
              <a:buFontTx/>
              <a:buNone/>
            </a:pPr>
            <a:endParaRPr lang="en-US" altLang="en-US" sz="3100" dirty="0">
              <a:solidFill>
                <a:schemeClr val="tx1"/>
              </a:solidFill>
              <a:latin typeface="Helvetica" charset="0"/>
            </a:endParaRPr>
          </a:p>
          <a:p>
            <a:pPr marL="609600" indent="-609600" algn="just">
              <a:buClr>
                <a:srgbClr val="FFCC00"/>
              </a:buClr>
            </a:pPr>
            <a:r>
              <a:rPr lang="en-US" altLang="en-US" sz="3100" dirty="0">
                <a:solidFill>
                  <a:schemeClr val="tx1"/>
                </a:solidFill>
                <a:latin typeface="Helvetica" charset="0"/>
              </a:rPr>
              <a:t>You have to justify any conclusions you come to</a:t>
            </a:r>
            <a:r>
              <a:rPr lang="en-US" altLang="en-US" sz="3100" dirty="0">
                <a:solidFill>
                  <a:srgbClr val="FFFFFF"/>
                </a:solidFill>
                <a:latin typeface="Helvetica" charset="0"/>
              </a:rPr>
              <a:t>.</a:t>
            </a:r>
          </a:p>
          <a:p>
            <a:pPr marL="609600" indent="-609600" algn="just">
              <a:buClr>
                <a:srgbClr val="FFCC00"/>
              </a:buClr>
              <a:buFontTx/>
              <a:buNone/>
            </a:pPr>
            <a:endParaRPr lang="en-US" altLang="en-US" sz="2800" dirty="0">
              <a:solidFill>
                <a:srgbClr val="FFFFFF"/>
              </a:solidFill>
              <a:latin typeface="Helvetica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09600"/>
            <a:ext cx="8305800" cy="1143000"/>
          </a:xfrm>
        </p:spPr>
        <p:txBody>
          <a:bodyPr>
            <a:normAutofit/>
          </a:bodyPr>
          <a:lstStyle/>
          <a:p>
            <a:r>
              <a:rPr lang="en-US" altLang="en-US" dirty="0" smtClean="0">
                <a:solidFill>
                  <a:schemeClr val="bg1"/>
                </a:solidFill>
                <a:latin typeface="Helvetica" charset="0"/>
              </a:rPr>
              <a:t>       </a:t>
            </a:r>
            <a:r>
              <a:rPr lang="en-US" altLang="en-US" dirty="0" smtClean="0">
                <a:latin typeface="Helvetica" charset="0"/>
              </a:rPr>
              <a:t>Experimental/Research </a:t>
            </a:r>
            <a:r>
              <a:rPr lang="en-US" altLang="en-US" dirty="0">
                <a:latin typeface="Helvetica" charset="0"/>
              </a:rPr>
              <a:t>Reports</a:t>
            </a:r>
          </a:p>
        </p:txBody>
      </p:sp>
      <p:sp>
        <p:nvSpPr>
          <p:cNvPr id="135171" name="Rectangle 3"/>
          <p:cNvSpPr>
            <a:spLocks noGrp="1" noChangeArrowheads="1"/>
          </p:cNvSpPr>
          <p:nvPr>
            <p:ph idx="1"/>
          </p:nvPr>
        </p:nvSpPr>
        <p:spPr>
          <a:xfrm>
            <a:off x="443597" y="1988840"/>
            <a:ext cx="8229600" cy="3891136"/>
          </a:xfrm>
        </p:spPr>
        <p:txBody>
          <a:bodyPr>
            <a:normAutofit lnSpcReduction="10000"/>
          </a:bodyPr>
          <a:lstStyle/>
          <a:p>
            <a:pPr marL="609600" indent="-609600">
              <a:buClr>
                <a:srgbClr val="FFCC00"/>
              </a:buClr>
            </a:pP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The main section of most scientific reports are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organised 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according to the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IMRAC 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system.</a:t>
            </a:r>
          </a:p>
          <a:p>
            <a:pPr marL="609600" indent="-609600">
              <a:buClr>
                <a:srgbClr val="FFCC00"/>
              </a:buClr>
              <a:buFontTx/>
              <a:buNone/>
            </a:pPr>
            <a:endParaRPr lang="en-US" altLang="en-US" sz="2800" dirty="0">
              <a:solidFill>
                <a:schemeClr val="tx1"/>
              </a:solidFill>
              <a:latin typeface="Helvetica" charset="0"/>
            </a:endParaRPr>
          </a:p>
          <a:p>
            <a:pPr marL="990600" lvl="1" indent="-533400">
              <a:buClr>
                <a:srgbClr val="FFCC00"/>
              </a:buClr>
            </a:pPr>
            <a:r>
              <a:rPr lang="en-US" altLang="en-US" sz="2400" b="1" dirty="0">
                <a:solidFill>
                  <a:schemeClr val="tx1"/>
                </a:solidFill>
                <a:latin typeface="Helvetica" charset="0"/>
              </a:rPr>
              <a:t>Introduction</a:t>
            </a:r>
          </a:p>
          <a:p>
            <a:pPr marL="990600" lvl="1" indent="-533400">
              <a:buClr>
                <a:srgbClr val="FFCC00"/>
              </a:buClr>
            </a:pPr>
            <a:r>
              <a:rPr lang="en-US" altLang="en-US" sz="2400" b="1" dirty="0" smtClean="0">
                <a:solidFill>
                  <a:schemeClr val="tx1"/>
                </a:solidFill>
                <a:latin typeface="Helvetica" charset="0"/>
              </a:rPr>
              <a:t>Methodology</a:t>
            </a:r>
            <a:endParaRPr lang="en-US" altLang="en-US" sz="2400" b="1" dirty="0">
              <a:solidFill>
                <a:schemeClr val="tx1"/>
              </a:solidFill>
              <a:latin typeface="Helvetica" charset="0"/>
            </a:endParaRPr>
          </a:p>
          <a:p>
            <a:pPr marL="990600" lvl="1" indent="-533400">
              <a:buClr>
                <a:srgbClr val="FFCC00"/>
              </a:buClr>
            </a:pPr>
            <a:r>
              <a:rPr lang="en-US" altLang="en-US" sz="2400" b="1" dirty="0">
                <a:solidFill>
                  <a:schemeClr val="tx1"/>
                </a:solidFill>
                <a:latin typeface="Helvetica" charset="0"/>
              </a:rPr>
              <a:t>Results </a:t>
            </a:r>
          </a:p>
          <a:p>
            <a:pPr marL="990600" lvl="1" indent="-533400">
              <a:buClr>
                <a:srgbClr val="FFCC00"/>
              </a:buClr>
            </a:pPr>
            <a:r>
              <a:rPr lang="en-US" altLang="en-US" sz="2400" b="1" dirty="0" smtClean="0">
                <a:solidFill>
                  <a:schemeClr val="tx1"/>
                </a:solidFill>
                <a:latin typeface="Helvetica" charset="0"/>
              </a:rPr>
              <a:t>Analysis</a:t>
            </a:r>
          </a:p>
          <a:p>
            <a:pPr marL="990600" lvl="1" indent="-533400">
              <a:buClr>
                <a:srgbClr val="FFCC00"/>
              </a:buClr>
            </a:pPr>
            <a:r>
              <a:rPr lang="en-US" altLang="en-US" sz="2400" b="1" dirty="0" smtClean="0">
                <a:solidFill>
                  <a:schemeClr val="tx1"/>
                </a:solidFill>
                <a:latin typeface="Helvetica" charset="0"/>
              </a:rPr>
              <a:t>Conclusions (with recommendations) </a:t>
            </a:r>
            <a:endParaRPr lang="en-US" altLang="en-US" sz="2400" b="1" dirty="0">
              <a:solidFill>
                <a:schemeClr val="tx1"/>
              </a:solidFill>
              <a:latin typeface="Helvetica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09600"/>
            <a:ext cx="8305800" cy="1143000"/>
          </a:xfrm>
        </p:spPr>
        <p:txBody>
          <a:bodyPr>
            <a:normAutofit/>
          </a:bodyPr>
          <a:lstStyle/>
          <a:p>
            <a:r>
              <a:rPr lang="en-US" altLang="en-US" dirty="0" smtClean="0">
                <a:solidFill>
                  <a:schemeClr val="bg1"/>
                </a:solidFill>
                <a:latin typeface="Helvetica" charset="0"/>
              </a:rPr>
              <a:t>    </a:t>
            </a:r>
            <a:r>
              <a:rPr lang="en-US" altLang="en-US" dirty="0" smtClean="0">
                <a:latin typeface="Helvetica" charset="0"/>
              </a:rPr>
              <a:t>Experimental/Research </a:t>
            </a:r>
            <a:r>
              <a:rPr lang="en-US" altLang="en-US" dirty="0">
                <a:latin typeface="Helvetica" charset="0"/>
              </a:rPr>
              <a:t>Reports</a:t>
            </a:r>
          </a:p>
        </p:txBody>
      </p:sp>
      <p:sp>
        <p:nvSpPr>
          <p:cNvPr id="136195" name="Rectangle 3"/>
          <p:cNvSpPr>
            <a:spLocks noGrp="1" noChangeArrowheads="1"/>
          </p:cNvSpPr>
          <p:nvPr>
            <p:ph idx="1"/>
          </p:nvPr>
        </p:nvSpPr>
        <p:spPr>
          <a:xfrm>
            <a:off x="452656" y="1844824"/>
            <a:ext cx="8247992" cy="3963144"/>
          </a:xfrm>
        </p:spPr>
        <p:txBody>
          <a:bodyPr/>
          <a:lstStyle/>
          <a:p>
            <a:pPr marL="609600" indent="-609600" algn="just">
              <a:buClr>
                <a:srgbClr val="FFCC00"/>
              </a:buClr>
            </a:pP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The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IMRAC 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sections are usually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‘signalled’ with headings and subheadings.</a:t>
            </a:r>
            <a:endParaRPr lang="en-US" altLang="en-US" sz="2800" dirty="0">
              <a:solidFill>
                <a:schemeClr val="tx1"/>
              </a:solidFill>
              <a:latin typeface="Helvetica" charset="0"/>
            </a:endParaRPr>
          </a:p>
          <a:p>
            <a:pPr marL="609600" indent="-609600" algn="just">
              <a:buClr>
                <a:srgbClr val="FFCC00"/>
              </a:buClr>
            </a:pPr>
            <a:endParaRPr lang="en-US" altLang="en-US" sz="2800" dirty="0">
              <a:solidFill>
                <a:schemeClr val="tx1"/>
              </a:solidFill>
              <a:latin typeface="Helvetica" charset="0"/>
            </a:endParaRPr>
          </a:p>
          <a:p>
            <a:pPr marL="609600" indent="-609600" algn="just">
              <a:buClr>
                <a:srgbClr val="FFCC00"/>
              </a:buClr>
            </a:pP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Diagrams, photographs, tables, graphs 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and charts are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used within the report  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as necessary.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116632"/>
            <a:ext cx="8305800" cy="1143000"/>
          </a:xfrm>
        </p:spPr>
        <p:txBody>
          <a:bodyPr/>
          <a:lstStyle/>
          <a:p>
            <a:r>
              <a:rPr lang="en-US" altLang="en-US" dirty="0" smtClean="0">
                <a:solidFill>
                  <a:schemeClr val="bg1"/>
                </a:solidFill>
                <a:latin typeface="Helvetica" charset="0"/>
              </a:rPr>
              <a:t>        </a:t>
            </a:r>
            <a:endParaRPr lang="en-US" altLang="en-US" dirty="0">
              <a:latin typeface="Helvetica" charset="0"/>
            </a:endParaRPr>
          </a:p>
        </p:txBody>
      </p:sp>
      <p:sp>
        <p:nvSpPr>
          <p:cNvPr id="137219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556792"/>
            <a:ext cx="8568952" cy="3963144"/>
          </a:xfrm>
        </p:spPr>
        <p:txBody>
          <a:bodyPr>
            <a:noAutofit/>
          </a:bodyPr>
          <a:lstStyle/>
          <a:p>
            <a:pPr marL="609600" indent="-609600" algn="just">
              <a:buClr>
                <a:srgbClr val="FFCC00"/>
              </a:buClr>
            </a:pPr>
            <a:r>
              <a:rPr lang="en-US" altLang="en-US" sz="2400" b="1" dirty="0">
                <a:solidFill>
                  <a:schemeClr val="tx1"/>
                </a:solidFill>
                <a:latin typeface="Helvetica" charset="0"/>
              </a:rPr>
              <a:t>Introduction</a:t>
            </a:r>
            <a:r>
              <a:rPr lang="en-US" altLang="en-US" sz="2400" dirty="0">
                <a:solidFill>
                  <a:schemeClr val="tx1"/>
                </a:solidFill>
                <a:latin typeface="Helvetica" charset="0"/>
              </a:rPr>
              <a:t>: this section justifies the research by explaining why the study was undertaken</a:t>
            </a:r>
            <a:r>
              <a:rPr lang="en-US" altLang="en-US" sz="2400" dirty="0" smtClean="0">
                <a:solidFill>
                  <a:schemeClr val="tx1"/>
                </a:solidFill>
                <a:latin typeface="Helvetica" charset="0"/>
              </a:rPr>
              <a:t>. What is it for? Of what benefit is it? What does the experiment show us? Why is it important?</a:t>
            </a:r>
            <a:endParaRPr lang="en-US" altLang="en-US" sz="2400" dirty="0">
              <a:solidFill>
                <a:schemeClr val="tx1"/>
              </a:solidFill>
              <a:latin typeface="Helvetica" charset="0"/>
            </a:endParaRPr>
          </a:p>
          <a:p>
            <a:pPr marL="609600" indent="-609600" algn="just">
              <a:buClr>
                <a:srgbClr val="FFCC00"/>
              </a:buClr>
            </a:pPr>
            <a:r>
              <a:rPr lang="en-US" altLang="en-US" sz="2400" b="1" dirty="0" smtClean="0">
                <a:solidFill>
                  <a:schemeClr val="tx1"/>
                </a:solidFill>
                <a:latin typeface="Helvetica" charset="0"/>
              </a:rPr>
              <a:t>Method</a:t>
            </a:r>
            <a:r>
              <a:rPr lang="en-US" altLang="en-US" sz="2400" dirty="0" smtClean="0">
                <a:solidFill>
                  <a:schemeClr val="tx1"/>
                </a:solidFill>
                <a:latin typeface="Helvetica" charset="0"/>
              </a:rPr>
              <a:t>: This </a:t>
            </a:r>
            <a:r>
              <a:rPr lang="en-US" altLang="en-US" sz="2400" dirty="0">
                <a:solidFill>
                  <a:schemeClr val="tx1"/>
                </a:solidFill>
                <a:latin typeface="Helvetica" charset="0"/>
              </a:rPr>
              <a:t>section reports on how the study was done. It normally includes procedures and </a:t>
            </a:r>
            <a:r>
              <a:rPr lang="en-US" altLang="en-US" sz="2400" dirty="0" smtClean="0">
                <a:solidFill>
                  <a:schemeClr val="tx1"/>
                </a:solidFill>
                <a:latin typeface="Helvetica" charset="0"/>
              </a:rPr>
              <a:t>materials used. </a:t>
            </a:r>
          </a:p>
          <a:p>
            <a:pPr marL="609600" indent="-609600" algn="just">
              <a:buClr>
                <a:srgbClr val="FFCC00"/>
              </a:buClr>
            </a:pPr>
            <a:r>
              <a:rPr lang="en-US" altLang="en-US" sz="2400" dirty="0" smtClean="0">
                <a:solidFill>
                  <a:schemeClr val="tx1"/>
                </a:solidFill>
                <a:latin typeface="Helvetica" charset="0"/>
              </a:rPr>
              <a:t>(The </a:t>
            </a:r>
            <a:r>
              <a:rPr lang="en-US" altLang="en-US" sz="2400" dirty="0">
                <a:solidFill>
                  <a:schemeClr val="tx1"/>
                </a:solidFill>
                <a:latin typeface="Helvetica" charset="0"/>
              </a:rPr>
              <a:t>two parts are sometimes given separate </a:t>
            </a:r>
            <a:r>
              <a:rPr lang="en-US" altLang="en-US" sz="2400" dirty="0" smtClean="0">
                <a:solidFill>
                  <a:schemeClr val="tx1"/>
                </a:solidFill>
                <a:latin typeface="Helvetica" charset="0"/>
              </a:rPr>
              <a:t>sections).</a:t>
            </a:r>
          </a:p>
          <a:p>
            <a:pPr marL="609600" indent="-609600" algn="just">
              <a:buClr>
                <a:srgbClr val="FFCC00"/>
              </a:buClr>
            </a:pPr>
            <a:r>
              <a:rPr lang="en-US" altLang="en-US" sz="2400" dirty="0" smtClean="0">
                <a:solidFill>
                  <a:schemeClr val="tx1"/>
                </a:solidFill>
                <a:latin typeface="Helvetica" charset="0"/>
              </a:rPr>
              <a:t>Pictures of apparatus  used and  techniques used are included </a:t>
            </a:r>
            <a:r>
              <a:rPr lang="en-US" altLang="en-US" sz="2400" b="1" dirty="0" smtClean="0">
                <a:solidFill>
                  <a:schemeClr val="tx1"/>
                </a:solidFill>
                <a:latin typeface="Helvetica" charset="0"/>
              </a:rPr>
              <a:t>within your text. They must be referenced</a:t>
            </a:r>
          </a:p>
          <a:p>
            <a:pPr marL="609600" indent="-609600" algn="just">
              <a:buClr>
                <a:srgbClr val="FFCC00"/>
              </a:buClr>
            </a:pPr>
            <a:endParaRPr lang="en-US" altLang="en-US" sz="2400" dirty="0" smtClean="0">
              <a:solidFill>
                <a:schemeClr val="tx1"/>
              </a:solidFill>
              <a:latin typeface="Helvetica" charset="0"/>
            </a:endParaRPr>
          </a:p>
          <a:p>
            <a:pPr marL="609600" indent="-609600" algn="just">
              <a:buClr>
                <a:srgbClr val="FFCC00"/>
              </a:buClr>
            </a:pPr>
            <a:r>
              <a:rPr lang="en-US" altLang="en-US" sz="2800" b="1" dirty="0" smtClean="0">
                <a:solidFill>
                  <a:schemeClr val="tx1"/>
                </a:solidFill>
                <a:latin typeface="Helvetica" charset="0"/>
              </a:rPr>
              <a:t>The Method is written in the </a:t>
            </a:r>
            <a:r>
              <a:rPr lang="en-US" altLang="en-US" sz="2800" b="1" u="sng" dirty="0" smtClean="0">
                <a:solidFill>
                  <a:schemeClr val="tx1"/>
                </a:solidFill>
                <a:latin typeface="Helvetica" charset="0"/>
              </a:rPr>
              <a:t>PAST</a:t>
            </a:r>
            <a:r>
              <a:rPr lang="en-US" altLang="en-US" sz="2800" b="1" dirty="0" smtClean="0">
                <a:solidFill>
                  <a:schemeClr val="tx1"/>
                </a:solidFill>
                <a:latin typeface="Helvetica" charset="0"/>
              </a:rPr>
              <a:t> tense.</a:t>
            </a:r>
            <a:endParaRPr lang="en-US" altLang="en-US" sz="2800" b="1" dirty="0">
              <a:solidFill>
                <a:schemeClr val="tx1"/>
              </a:solidFill>
              <a:latin typeface="Helvetica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131840" y="332656"/>
            <a:ext cx="186621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4000" b="1" dirty="0">
                <a:solidFill>
                  <a:schemeClr val="tx1"/>
                </a:solidFill>
                <a:latin typeface="Helvetica" charset="0"/>
              </a:rPr>
              <a:t>IMRAC</a:t>
            </a:r>
            <a:endParaRPr lang="en-GB" sz="4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86520"/>
            <a:ext cx="4318620" cy="577148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2" name="TextBox 1"/>
          <p:cNvSpPr txBox="1"/>
          <p:nvPr/>
        </p:nvSpPr>
        <p:spPr>
          <a:xfrm>
            <a:off x="107504" y="0"/>
            <a:ext cx="45365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0070C0"/>
                </a:solidFill>
              </a:rPr>
              <a:t>CASSAGRANDE APPARATUS</a:t>
            </a:r>
            <a:endParaRPr lang="en-GB" sz="3200" b="1" dirty="0">
              <a:solidFill>
                <a:srgbClr val="0070C0"/>
              </a:solidFill>
            </a:endParaRPr>
          </a:p>
        </p:txBody>
      </p:sp>
      <p:pic>
        <p:nvPicPr>
          <p:cNvPr id="5" name="Picture 2" descr="C:\Users\fad-an\Desktop\Soils pic 2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694" y="0"/>
            <a:ext cx="472930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6028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332656"/>
            <a:ext cx="8305800" cy="1143000"/>
          </a:xfrm>
        </p:spPr>
        <p:txBody>
          <a:bodyPr>
            <a:normAutofit/>
          </a:bodyPr>
          <a:lstStyle/>
          <a:p>
            <a:r>
              <a:rPr lang="en-US" altLang="en-US" dirty="0" smtClean="0">
                <a:solidFill>
                  <a:schemeClr val="bg1"/>
                </a:solidFill>
                <a:latin typeface="Helvetica" charset="0"/>
              </a:rPr>
              <a:t>       </a:t>
            </a:r>
            <a:r>
              <a:rPr lang="en-US" altLang="en-US" b="1" dirty="0" smtClean="0">
                <a:latin typeface="Helvetica" charset="0"/>
              </a:rPr>
              <a:t>Experimental/Research </a:t>
            </a:r>
            <a:r>
              <a:rPr lang="en-US" altLang="en-US" b="1" dirty="0">
                <a:latin typeface="Helvetica" charset="0"/>
              </a:rPr>
              <a:t>Reports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844824"/>
            <a:ext cx="8352928" cy="3819128"/>
          </a:xfrm>
        </p:spPr>
        <p:txBody>
          <a:bodyPr>
            <a:normAutofit fontScale="92500" lnSpcReduction="10000"/>
          </a:bodyPr>
          <a:lstStyle/>
          <a:p>
            <a:pPr marL="609600" indent="-609600" algn="just">
              <a:buClr>
                <a:srgbClr val="FFCC00"/>
              </a:buClr>
            </a:pPr>
            <a:r>
              <a:rPr lang="en-US" altLang="en-US" sz="2800" b="1" dirty="0">
                <a:solidFill>
                  <a:schemeClr val="tx1"/>
                </a:solidFill>
                <a:latin typeface="Helvetica" charset="0"/>
              </a:rPr>
              <a:t>Results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: T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his 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reports what the study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has found, and details the data set and any numeric calculations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you have undertaken.</a:t>
            </a:r>
            <a:endParaRPr lang="en-US" altLang="en-US" sz="2800" dirty="0">
              <a:solidFill>
                <a:schemeClr val="tx1"/>
              </a:solidFill>
              <a:latin typeface="Helvetica" charset="0"/>
            </a:endParaRPr>
          </a:p>
          <a:p>
            <a:pPr marL="609600" indent="-609600" algn="just">
              <a:buClr>
                <a:srgbClr val="FFCC00"/>
              </a:buClr>
            </a:pPr>
            <a:endParaRPr lang="en-US" altLang="en-US" sz="2800" dirty="0">
              <a:solidFill>
                <a:schemeClr val="tx1"/>
              </a:solidFill>
              <a:latin typeface="Helvetica" charset="0"/>
            </a:endParaRPr>
          </a:p>
          <a:p>
            <a:pPr marL="609600" indent="-609600" algn="just">
              <a:buClr>
                <a:srgbClr val="FFCC00"/>
              </a:buClr>
            </a:pPr>
            <a:r>
              <a:rPr lang="en-US" altLang="en-US" sz="2800" b="1" dirty="0" smtClean="0">
                <a:solidFill>
                  <a:schemeClr val="tx1"/>
                </a:solidFill>
                <a:latin typeface="Helvetica" charset="0"/>
              </a:rPr>
              <a:t>Analysis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: 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T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his 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section discusses  what the findings might mean, and why they matter,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(especially 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in relation to what other researchers have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found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)</a:t>
            </a:r>
            <a:endParaRPr lang="en-US" altLang="en-US" sz="2800" dirty="0" smtClean="0">
              <a:solidFill>
                <a:schemeClr val="tx1"/>
              </a:solidFill>
              <a:latin typeface="Helvetica" charset="0"/>
            </a:endParaRPr>
          </a:p>
          <a:p>
            <a:pPr marL="609600" indent="-609600" algn="just">
              <a:buClr>
                <a:srgbClr val="FFCC00"/>
              </a:buClr>
            </a:pP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It 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clearly connects the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findings of your experiment 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with your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conclusions.</a:t>
            </a:r>
            <a:endParaRPr lang="en-US" altLang="en-US" sz="2800" dirty="0">
              <a:solidFill>
                <a:schemeClr val="tx1"/>
              </a:solidFill>
              <a:latin typeface="Helvetica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090" name="Picture 2" descr="E:\LECTURES GEOLOGY and SOILS\LECTURES\SOIL MECHANICS\LECTURES\ll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799" y="548680"/>
            <a:ext cx="8493255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779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3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984885"/>
            <a:ext cx="7632848" cy="53539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899592" y="-315416"/>
            <a:ext cx="65527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 smtClean="0"/>
          </a:p>
          <a:p>
            <a:r>
              <a:rPr lang="en-GB" sz="2800" b="1" dirty="0" smtClean="0">
                <a:solidFill>
                  <a:srgbClr val="0070C0"/>
                </a:solidFill>
              </a:rPr>
              <a:t>Determining Liquid Limit (LL) </a:t>
            </a:r>
            <a:endParaRPr lang="en-GB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3153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09600"/>
            <a:ext cx="8305800" cy="1143000"/>
          </a:xfrm>
        </p:spPr>
        <p:txBody>
          <a:bodyPr>
            <a:normAutofit/>
          </a:bodyPr>
          <a:lstStyle/>
          <a:p>
            <a:r>
              <a:rPr lang="en-US" altLang="en-US" dirty="0" smtClean="0">
                <a:solidFill>
                  <a:schemeClr val="tx1"/>
                </a:solidFill>
                <a:latin typeface="Helvetica" charset="0"/>
              </a:rPr>
              <a:t>     Experimental/Research </a:t>
            </a:r>
            <a:r>
              <a:rPr lang="en-US" altLang="en-US" dirty="0">
                <a:solidFill>
                  <a:schemeClr val="tx1"/>
                </a:solidFill>
                <a:latin typeface="Helvetica" charset="0"/>
              </a:rPr>
              <a:t>Reports</a:t>
            </a:r>
          </a:p>
        </p:txBody>
      </p:sp>
      <p:sp>
        <p:nvSpPr>
          <p:cNvPr id="139267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2132856"/>
            <a:ext cx="7632848" cy="3675112"/>
          </a:xfrm>
        </p:spPr>
        <p:txBody>
          <a:bodyPr>
            <a:normAutofit/>
          </a:bodyPr>
          <a:lstStyle/>
          <a:p>
            <a:pPr marL="609600" indent="-609600" algn="just">
              <a:buClr>
                <a:srgbClr val="FFCC00"/>
              </a:buClr>
            </a:pPr>
            <a:r>
              <a:rPr lang="en-US" altLang="en-US" sz="2800" b="1" dirty="0">
                <a:solidFill>
                  <a:schemeClr val="tx1"/>
                </a:solidFill>
                <a:latin typeface="Helvetica" charset="0"/>
              </a:rPr>
              <a:t>Conclusion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: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This section summarises 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the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findings, explains facts drawn from the results based upon logically </a:t>
            </a:r>
            <a:r>
              <a:rPr lang="en-US" altLang="en-US" sz="2800" b="1" dirty="0" smtClean="0">
                <a:solidFill>
                  <a:schemeClr val="tx1"/>
                </a:solidFill>
                <a:latin typeface="Helvetica" charset="0"/>
              </a:rPr>
              <a:t>supported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arguments.</a:t>
            </a:r>
          </a:p>
          <a:p>
            <a:pPr marL="609600" indent="-609600" algn="just">
              <a:buClr>
                <a:srgbClr val="FFCC00"/>
              </a:buClr>
            </a:pP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 It points </a:t>
            </a:r>
            <a:r>
              <a:rPr lang="en-US" altLang="en-US" sz="2800" dirty="0">
                <a:solidFill>
                  <a:schemeClr val="tx1"/>
                </a:solidFill>
                <a:latin typeface="Helvetica" charset="0"/>
              </a:rPr>
              <a:t>the research forward </a:t>
            </a:r>
            <a:r>
              <a:rPr lang="en-US" altLang="en-US" sz="2800" dirty="0" smtClean="0">
                <a:solidFill>
                  <a:schemeClr val="tx1"/>
                </a:solidFill>
                <a:latin typeface="Helvetica" charset="0"/>
              </a:rPr>
              <a:t>to          potential future development.</a:t>
            </a:r>
            <a:endParaRPr lang="en-US" altLang="en-US" sz="2800" dirty="0">
              <a:solidFill>
                <a:schemeClr val="tx1"/>
              </a:solidFill>
              <a:latin typeface="Helvetica" charset="0"/>
            </a:endParaRPr>
          </a:p>
          <a:p>
            <a:pPr marL="609600" indent="-609600" algn="just">
              <a:buClr>
                <a:srgbClr val="FFCC00"/>
              </a:buClr>
              <a:buFontTx/>
              <a:buNone/>
            </a:pPr>
            <a:r>
              <a:rPr lang="en-US" altLang="en-US" sz="2800" dirty="0">
                <a:solidFill>
                  <a:srgbClr val="FFFFFF"/>
                </a:solidFill>
                <a:latin typeface="Helvetica" charset="0"/>
              </a:rPr>
              <a:t>	</a:t>
            </a:r>
            <a:endParaRPr lang="en-US" altLang="en-US" sz="2800" i="1" dirty="0">
              <a:solidFill>
                <a:srgbClr val="FFFFFF"/>
              </a:solidFill>
              <a:latin typeface="Helvetica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21634" y="-13997"/>
            <a:ext cx="8305800" cy="1143000"/>
          </a:xfrm>
        </p:spPr>
        <p:txBody>
          <a:bodyPr/>
          <a:lstStyle/>
          <a:p>
            <a:r>
              <a:rPr lang="en-US" altLang="en-US" b="1" dirty="0">
                <a:latin typeface="Helvetica" charset="0"/>
              </a:rPr>
              <a:t>Experimental/Research Reports</a:t>
            </a:r>
          </a:p>
        </p:txBody>
      </p:sp>
      <p:sp>
        <p:nvSpPr>
          <p:cNvPr id="142342" name="Text Box 6"/>
          <p:cNvSpPr txBox="1">
            <a:spLocks noChangeArrowheads="1"/>
          </p:cNvSpPr>
          <p:nvPr/>
        </p:nvSpPr>
        <p:spPr bwMode="auto">
          <a:xfrm>
            <a:off x="395536" y="1589797"/>
            <a:ext cx="8496944" cy="397031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r>
              <a:rPr lang="en-GB" altLang="en-US" sz="2800" b="1" dirty="0" smtClean="0">
                <a:solidFill>
                  <a:schemeClr val="tx1"/>
                </a:solidFill>
                <a:latin typeface="Helvetica" charset="0"/>
              </a:rPr>
              <a:t>Introduction</a:t>
            </a:r>
          </a:p>
          <a:p>
            <a:endParaRPr lang="en-GB" altLang="en-US" sz="2800" b="1" dirty="0">
              <a:solidFill>
                <a:schemeClr val="tx1"/>
              </a:solidFill>
              <a:latin typeface="Helvetica" charset="0"/>
            </a:endParaRPr>
          </a:p>
          <a:p>
            <a:pPr algn="just">
              <a:buSzPct val="120000"/>
              <a:buFont typeface="Wingdings" charset="2"/>
              <a:buChar char="§"/>
            </a:pPr>
            <a:r>
              <a:rPr lang="en-GB" altLang="en-US" sz="2800" dirty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Description of the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background</a:t>
            </a: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of the area of study. Why is</a:t>
            </a:r>
          </a:p>
          <a:p>
            <a:pPr algn="just">
              <a:buSzPct val="120000"/>
            </a:pP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   the area of study important to engineers? </a:t>
            </a:r>
          </a:p>
          <a:p>
            <a:pPr algn="just">
              <a:buSzPct val="120000"/>
            </a:pP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  What does the experiment show us?</a:t>
            </a:r>
          </a:p>
          <a:p>
            <a:pPr algn="just">
              <a:buSzPct val="120000"/>
            </a:pPr>
            <a:endParaRPr lang="en-GB" altLang="en-US" sz="2400" dirty="0">
              <a:solidFill>
                <a:schemeClr val="tx1"/>
              </a:solidFill>
              <a:latin typeface="Helvetica" charset="0"/>
            </a:endParaRPr>
          </a:p>
          <a:p>
            <a:pPr algn="just">
              <a:buSzPct val="120000"/>
              <a:buFont typeface="Wingdings" charset="2"/>
              <a:buChar char="§"/>
            </a:pP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 Explanation of why the research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is </a:t>
            </a: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necessary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.</a:t>
            </a:r>
          </a:p>
          <a:p>
            <a:pPr algn="just">
              <a:buSzPct val="120000"/>
              <a:buFont typeface="Wingdings" charset="2"/>
              <a:buChar char="§"/>
            </a:pPr>
            <a:endParaRPr lang="en-GB" altLang="en-US" sz="2400" dirty="0">
              <a:solidFill>
                <a:schemeClr val="tx1"/>
              </a:solidFill>
              <a:latin typeface="Helvetica" charset="0"/>
            </a:endParaRPr>
          </a:p>
          <a:p>
            <a:pPr algn="just">
              <a:buSzPct val="120000"/>
              <a:buFont typeface="Wingdings" charset="2"/>
              <a:buChar char="§"/>
            </a:pP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Brief overview description </a:t>
            </a: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of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how and where the research</a:t>
            </a:r>
          </a:p>
          <a:p>
            <a:pPr algn="just">
              <a:buSzPct val="120000"/>
            </a:pP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  was </a:t>
            </a: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undertaken.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980728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>
                <a:solidFill>
                  <a:schemeClr val="tx1"/>
                </a:solidFill>
              </a:rPr>
              <a:t>SUMMARY</a:t>
            </a:r>
            <a:endParaRPr lang="en-GB" b="1" u="sng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563116" y="0"/>
            <a:ext cx="8305800" cy="1143000"/>
          </a:xfrm>
        </p:spPr>
        <p:txBody>
          <a:bodyPr>
            <a:normAutofit/>
          </a:bodyPr>
          <a:lstStyle/>
          <a:p>
            <a:r>
              <a:rPr lang="en-US" altLang="en-US" dirty="0" smtClean="0">
                <a:solidFill>
                  <a:schemeClr val="bg1"/>
                </a:solidFill>
                <a:latin typeface="Helvetica" charset="0"/>
              </a:rPr>
              <a:t>     </a:t>
            </a:r>
            <a:r>
              <a:rPr lang="en-US" altLang="en-US" dirty="0" smtClean="0">
                <a:latin typeface="Helvetica" charset="0"/>
              </a:rPr>
              <a:t>Experimental/Research </a:t>
            </a:r>
            <a:r>
              <a:rPr lang="en-US" altLang="en-US" dirty="0">
                <a:latin typeface="Helvetica" charset="0"/>
              </a:rPr>
              <a:t>Reports</a:t>
            </a:r>
          </a:p>
        </p:txBody>
      </p:sp>
      <p:sp>
        <p:nvSpPr>
          <p:cNvPr id="143366" name="Text Box 6"/>
          <p:cNvSpPr txBox="1">
            <a:spLocks noChangeArrowheads="1"/>
          </p:cNvSpPr>
          <p:nvPr/>
        </p:nvSpPr>
        <p:spPr bwMode="auto">
          <a:xfrm>
            <a:off x="755576" y="1138278"/>
            <a:ext cx="7920880" cy="501675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r>
              <a:rPr lang="en-GB" altLang="en-US" sz="2800" b="1" dirty="0" smtClean="0">
                <a:solidFill>
                  <a:schemeClr val="tx1"/>
                </a:solidFill>
                <a:latin typeface="Helvetica" charset="0"/>
              </a:rPr>
              <a:t>Method</a:t>
            </a:r>
          </a:p>
          <a:p>
            <a:endParaRPr lang="en-GB" altLang="en-US" sz="2800" b="1" dirty="0" smtClean="0">
              <a:solidFill>
                <a:schemeClr val="tx1"/>
              </a:solidFill>
              <a:latin typeface="Helvetica" charset="0"/>
            </a:endParaRPr>
          </a:p>
          <a:p>
            <a:pPr>
              <a:buSzPct val="120000"/>
            </a:pPr>
            <a:endParaRPr lang="en-GB" altLang="en-US" sz="2400" dirty="0" smtClean="0">
              <a:solidFill>
                <a:schemeClr val="tx1"/>
              </a:solidFill>
              <a:latin typeface="Helvetica" charset="0"/>
            </a:endParaRPr>
          </a:p>
          <a:p>
            <a:pPr>
              <a:buSzPct val="120000"/>
              <a:buFont typeface="Wingdings" charset="2"/>
              <a:buChar char="§"/>
            </a:pP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 Report of who took part and where.</a:t>
            </a:r>
          </a:p>
          <a:p>
            <a:pPr>
              <a:buSzPct val="120000"/>
              <a:buFont typeface="Wingdings" charset="2"/>
              <a:buChar char="§"/>
            </a:pPr>
            <a:endParaRPr lang="en-GB" altLang="en-US" sz="2400" dirty="0" smtClean="0">
              <a:solidFill>
                <a:schemeClr val="tx1"/>
              </a:solidFill>
              <a:latin typeface="Helvetica" charset="0"/>
            </a:endParaRPr>
          </a:p>
          <a:p>
            <a:pPr>
              <a:buSzPct val="120000"/>
              <a:buFont typeface="Wingdings" charset="2"/>
              <a:buChar char="§"/>
            </a:pP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Report of what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experimental procedures were used, </a:t>
            </a:r>
          </a:p>
          <a:p>
            <a:pPr>
              <a:buSzPct val="120000"/>
            </a:pP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  </a:t>
            </a:r>
            <a:r>
              <a:rPr lang="en-GB" altLang="en-US" sz="2400" b="1" dirty="0" smtClean="0">
                <a:solidFill>
                  <a:schemeClr val="tx1"/>
                </a:solidFill>
                <a:latin typeface="Helvetica" charset="0"/>
              </a:rPr>
              <a:t>in </a:t>
            </a:r>
            <a:r>
              <a:rPr lang="en-GB" altLang="en-US" sz="2400" b="1" u="sng" dirty="0" smtClean="0">
                <a:solidFill>
                  <a:schemeClr val="tx1"/>
                </a:solidFill>
                <a:latin typeface="Helvetica" charset="0"/>
              </a:rPr>
              <a:t>full</a:t>
            </a:r>
            <a:r>
              <a:rPr lang="en-GB" altLang="en-US" sz="2400" b="1" dirty="0" smtClean="0">
                <a:solidFill>
                  <a:schemeClr val="tx1"/>
                </a:solidFill>
                <a:latin typeface="Helvetica" charset="0"/>
              </a:rPr>
              <a:t> detail…step by step.</a:t>
            </a:r>
          </a:p>
          <a:p>
            <a:pPr>
              <a:buSzPct val="120000"/>
            </a:pPr>
            <a:endParaRPr lang="en-GB" altLang="en-US" sz="2400" dirty="0">
              <a:solidFill>
                <a:schemeClr val="tx1"/>
              </a:solidFill>
              <a:latin typeface="Helvetica" charset="0"/>
            </a:endParaRPr>
          </a:p>
          <a:p>
            <a:pPr>
              <a:buSzPct val="120000"/>
              <a:buFont typeface="Wingdings" charset="2"/>
              <a:buChar char="§"/>
            </a:pP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 Report of what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materials were </a:t>
            </a: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used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.</a:t>
            </a:r>
          </a:p>
          <a:p>
            <a:pPr>
              <a:buSzPct val="120000"/>
              <a:buFont typeface="Wingdings" charset="2"/>
              <a:buChar char="§"/>
            </a:pPr>
            <a:endParaRPr lang="en-GB" altLang="en-US" sz="2400" dirty="0">
              <a:solidFill>
                <a:schemeClr val="tx1"/>
              </a:solidFill>
              <a:latin typeface="Helvetica" charset="0"/>
            </a:endParaRPr>
          </a:p>
          <a:p>
            <a:pPr>
              <a:buSzPct val="120000"/>
              <a:buFont typeface="Wingdings" charset="2"/>
              <a:buChar char="§"/>
            </a:pP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Report of what apparatus was used.</a:t>
            </a:r>
          </a:p>
          <a:p>
            <a:pPr>
              <a:buSzPct val="120000"/>
              <a:buFont typeface="Wingdings" charset="2"/>
              <a:buChar char="§"/>
            </a:pPr>
            <a:endParaRPr lang="en-GB" altLang="en-US" sz="2400" dirty="0">
              <a:solidFill>
                <a:schemeClr val="tx1"/>
              </a:solidFill>
              <a:latin typeface="Helvetica" charset="0"/>
            </a:endParaRPr>
          </a:p>
          <a:p>
            <a:pPr>
              <a:buSzPct val="120000"/>
              <a:buFont typeface="Wingdings" charset="2"/>
              <a:buChar char="§"/>
            </a:pP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 Report of any statistical 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analysis </a:t>
            </a: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used.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>
          <a:xfrm>
            <a:off x="544286" y="191525"/>
            <a:ext cx="8305800" cy="1143000"/>
          </a:xfrm>
        </p:spPr>
        <p:txBody>
          <a:bodyPr>
            <a:normAutofit/>
          </a:bodyPr>
          <a:lstStyle/>
          <a:p>
            <a:r>
              <a:rPr lang="en-US" altLang="en-US" dirty="0" smtClean="0">
                <a:latin typeface="Helvetica" charset="0"/>
              </a:rPr>
              <a:t>      Experimental/Research </a:t>
            </a:r>
            <a:r>
              <a:rPr lang="en-US" altLang="en-US" dirty="0">
                <a:latin typeface="Helvetica" charset="0"/>
              </a:rPr>
              <a:t>Reports</a:t>
            </a:r>
          </a:p>
        </p:txBody>
      </p:sp>
      <p:sp>
        <p:nvSpPr>
          <p:cNvPr id="144390" name="Text Box 6"/>
          <p:cNvSpPr txBox="1">
            <a:spLocks noChangeArrowheads="1"/>
          </p:cNvSpPr>
          <p:nvPr/>
        </p:nvSpPr>
        <p:spPr bwMode="auto">
          <a:xfrm>
            <a:off x="539552" y="1268760"/>
            <a:ext cx="8424936" cy="397031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r>
              <a:rPr lang="en-GB" altLang="en-US" sz="2800" b="1" dirty="0" smtClean="0">
                <a:solidFill>
                  <a:schemeClr val="tx1"/>
                </a:solidFill>
                <a:latin typeface="Helvetica" charset="0"/>
              </a:rPr>
              <a:t>Results and Analysis</a:t>
            </a:r>
          </a:p>
          <a:p>
            <a:endParaRPr lang="en-GB" altLang="en-US" sz="2800" b="1" dirty="0">
              <a:solidFill>
                <a:schemeClr val="tx1"/>
              </a:solidFill>
              <a:latin typeface="Helvetica" charset="0"/>
            </a:endParaRPr>
          </a:p>
          <a:p>
            <a:pPr algn="just">
              <a:buSzPct val="120000"/>
              <a:buFont typeface="Wingdings" charset="2"/>
              <a:buChar char="§"/>
            </a:pPr>
            <a:r>
              <a:rPr lang="en-GB" altLang="en-US" sz="2800" dirty="0">
                <a:solidFill>
                  <a:schemeClr val="tx1"/>
                </a:solidFill>
                <a:latin typeface="Helvetica" charset="0"/>
              </a:rPr>
              <a:t> Report of </a:t>
            </a:r>
            <a:r>
              <a:rPr lang="en-GB" altLang="en-US" sz="2800" dirty="0" smtClean="0">
                <a:solidFill>
                  <a:schemeClr val="tx1"/>
                </a:solidFill>
                <a:latin typeface="Helvetica" charset="0"/>
              </a:rPr>
              <a:t>findings from your experiment complete</a:t>
            </a:r>
          </a:p>
          <a:p>
            <a:pPr algn="just">
              <a:buSzPct val="120000"/>
            </a:pPr>
            <a:r>
              <a:rPr lang="en-GB" altLang="en-US" sz="2800" dirty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GB" altLang="en-US" sz="2800" dirty="0" smtClean="0">
                <a:solidFill>
                  <a:schemeClr val="tx1"/>
                </a:solidFill>
                <a:latin typeface="Helvetica" charset="0"/>
              </a:rPr>
              <a:t>  with the analysis of your results, statistically, </a:t>
            </a:r>
          </a:p>
          <a:p>
            <a:pPr algn="just">
              <a:buSzPct val="120000"/>
            </a:pPr>
            <a:r>
              <a:rPr lang="en-GB" altLang="en-US" sz="2800" dirty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GB" altLang="en-US" sz="2800" dirty="0" smtClean="0">
                <a:solidFill>
                  <a:schemeClr val="tx1"/>
                </a:solidFill>
                <a:latin typeface="Helvetica" charset="0"/>
              </a:rPr>
              <a:t>  numerically and / or graphically.</a:t>
            </a:r>
          </a:p>
          <a:p>
            <a:pPr algn="just">
              <a:buSzPct val="120000"/>
            </a:pPr>
            <a:endParaRPr lang="en-GB" altLang="en-US" sz="2800" dirty="0">
              <a:solidFill>
                <a:schemeClr val="tx1"/>
              </a:solidFill>
              <a:latin typeface="Helvetica" charset="0"/>
            </a:endParaRPr>
          </a:p>
          <a:p>
            <a:pPr algn="just">
              <a:buSzPct val="120000"/>
              <a:buFont typeface="Wingdings" charset="2"/>
              <a:buChar char="§"/>
            </a:pPr>
            <a:r>
              <a:rPr lang="en-GB" altLang="en-US" sz="2800" dirty="0">
                <a:solidFill>
                  <a:schemeClr val="tx1"/>
                </a:solidFill>
                <a:latin typeface="Helvetica" charset="0"/>
              </a:rPr>
              <a:t> Reference to any </a:t>
            </a:r>
            <a:r>
              <a:rPr lang="en-GB" altLang="en-US" sz="2800" dirty="0" smtClean="0">
                <a:solidFill>
                  <a:schemeClr val="tx1"/>
                </a:solidFill>
                <a:latin typeface="Helvetica" charset="0"/>
              </a:rPr>
              <a:t>diagrams, photographs, charts,</a:t>
            </a:r>
          </a:p>
          <a:p>
            <a:pPr algn="just">
              <a:buSzPct val="120000"/>
            </a:pPr>
            <a:r>
              <a:rPr lang="en-GB" altLang="en-US" sz="2800" dirty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GB" altLang="en-US" sz="2800" dirty="0" smtClean="0">
                <a:solidFill>
                  <a:schemeClr val="tx1"/>
                </a:solidFill>
                <a:latin typeface="Helvetica" charset="0"/>
              </a:rPr>
              <a:t>  tables or graphs that have been used to explain</a:t>
            </a:r>
          </a:p>
          <a:p>
            <a:pPr algn="just">
              <a:buSzPct val="120000"/>
            </a:pPr>
            <a:r>
              <a:rPr lang="en-GB" altLang="en-US" sz="2800" dirty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GB" altLang="en-US" sz="2800" dirty="0" smtClean="0">
                <a:solidFill>
                  <a:schemeClr val="tx1"/>
                </a:solidFill>
                <a:latin typeface="Helvetica" charset="0"/>
              </a:rPr>
              <a:t>  your findings.</a:t>
            </a:r>
            <a:endParaRPr lang="en-GB" altLang="en-US" sz="2800" dirty="0">
              <a:solidFill>
                <a:schemeClr val="tx1"/>
              </a:solidFill>
              <a:latin typeface="Helvetica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154225"/>
            <a:ext cx="8305800" cy="1143000"/>
          </a:xfrm>
        </p:spPr>
        <p:txBody>
          <a:bodyPr/>
          <a:lstStyle/>
          <a:p>
            <a:r>
              <a:rPr lang="en-US" altLang="en-US" dirty="0">
                <a:latin typeface="Helvetica" charset="0"/>
              </a:rPr>
              <a:t>Experimental/Research Reports</a:t>
            </a:r>
          </a:p>
        </p:txBody>
      </p:sp>
      <p:sp>
        <p:nvSpPr>
          <p:cNvPr id="145414" name="Text Box 6"/>
          <p:cNvSpPr txBox="1">
            <a:spLocks noChangeArrowheads="1"/>
          </p:cNvSpPr>
          <p:nvPr/>
        </p:nvSpPr>
        <p:spPr bwMode="auto">
          <a:xfrm>
            <a:off x="467544" y="1268760"/>
            <a:ext cx="8280920" cy="501675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 algn="just"/>
            <a:r>
              <a:rPr lang="en-GB" altLang="en-US" sz="2800" b="1" dirty="0" smtClean="0">
                <a:solidFill>
                  <a:schemeClr val="tx1"/>
                </a:solidFill>
                <a:latin typeface="Helvetica" charset="0"/>
              </a:rPr>
              <a:t>Conclusions + Recommendations</a:t>
            </a:r>
          </a:p>
          <a:p>
            <a:pPr algn="just"/>
            <a:endParaRPr lang="en-GB" altLang="en-US" sz="2800" b="1" dirty="0">
              <a:solidFill>
                <a:schemeClr val="bg1"/>
              </a:solidFill>
              <a:latin typeface="Helvetica" charset="0"/>
            </a:endParaRPr>
          </a:p>
          <a:p>
            <a:pPr algn="just">
              <a:buSzPct val="120000"/>
              <a:buFont typeface="Wingdings" charset="2"/>
              <a:buChar char="§"/>
            </a:pPr>
            <a:r>
              <a:rPr lang="en-GB" altLang="en-US" sz="2000" dirty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Summary of main purpose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of research</a:t>
            </a: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.</a:t>
            </a:r>
          </a:p>
          <a:p>
            <a:pPr algn="just">
              <a:buSzPct val="120000"/>
              <a:buFont typeface="Wingdings" charset="2"/>
              <a:buChar char="§"/>
            </a:pP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 Review of most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important findings</a:t>
            </a: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.</a:t>
            </a:r>
          </a:p>
          <a:p>
            <a:pPr algn="just">
              <a:buSzPct val="120000"/>
              <a:buFont typeface="Wingdings" charset="2"/>
              <a:buChar char="§"/>
            </a:pP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 Explanation </a:t>
            </a: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of findings.</a:t>
            </a:r>
          </a:p>
          <a:p>
            <a:pPr algn="just">
              <a:buSzPct val="120000"/>
              <a:buFont typeface="Wingdings" charset="2"/>
              <a:buChar char="§"/>
            </a:pP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 Comparison with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other researcher’s findings</a:t>
            </a:r>
          </a:p>
          <a:p>
            <a:pPr algn="just">
              <a:buSzPct val="120000"/>
            </a:pP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  (if  applicable.)</a:t>
            </a:r>
            <a:endParaRPr lang="en-GB" altLang="en-US" sz="2400" dirty="0">
              <a:solidFill>
                <a:schemeClr val="tx1"/>
              </a:solidFill>
              <a:latin typeface="Helvetica" charset="0"/>
            </a:endParaRPr>
          </a:p>
          <a:p>
            <a:pPr algn="just">
              <a:buSzPct val="120000"/>
              <a:buFont typeface="Wingdings" charset="2"/>
              <a:buChar char="§"/>
            </a:pP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 Description of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implications of the results and any</a:t>
            </a:r>
          </a:p>
          <a:p>
            <a:pPr algn="just">
              <a:buSzPct val="120000"/>
            </a:pP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  recommendations you would offer future experimenters to </a:t>
            </a:r>
          </a:p>
          <a:p>
            <a:pPr algn="just">
              <a:buSzPct val="120000"/>
            </a:pP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  improve the testing technique.</a:t>
            </a:r>
          </a:p>
          <a:p>
            <a:pPr algn="just">
              <a:buSzPct val="120000"/>
            </a:pPr>
            <a:endParaRPr lang="en-GB" altLang="en-US" sz="2400" dirty="0" smtClean="0">
              <a:solidFill>
                <a:schemeClr val="tx1"/>
              </a:solidFill>
              <a:latin typeface="Helvetica" charset="0"/>
            </a:endParaRPr>
          </a:p>
          <a:p>
            <a:pPr algn="just">
              <a:buSzPct val="120000"/>
            </a:pP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  Also describe here any ‘limitations’ that you believe your</a:t>
            </a:r>
          </a:p>
          <a:p>
            <a:pPr algn="just">
              <a:buSzPct val="120000"/>
            </a:pPr>
            <a:r>
              <a:rPr lang="en-GB" altLang="en-US" sz="2400" dirty="0">
                <a:solidFill>
                  <a:schemeClr val="tx1"/>
                </a:solidFill>
                <a:latin typeface="Helvetica" charset="0"/>
              </a:rPr>
              <a:t> </a:t>
            </a:r>
            <a:r>
              <a:rPr lang="en-GB" altLang="en-US" sz="2400" dirty="0" smtClean="0">
                <a:solidFill>
                  <a:schemeClr val="tx1"/>
                </a:solidFill>
                <a:latin typeface="Helvetica" charset="0"/>
              </a:rPr>
              <a:t> test results could have been affected by.</a:t>
            </a:r>
            <a:endParaRPr lang="en-GB" altLang="en-US" sz="2400" dirty="0">
              <a:solidFill>
                <a:schemeClr val="tx1"/>
              </a:solidFill>
              <a:latin typeface="Helvetica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9552" y="1988840"/>
            <a:ext cx="72008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chemeClr val="tx1"/>
                </a:solidFill>
              </a:rPr>
              <a:t>Step 3 – </a:t>
            </a:r>
            <a:endParaRPr lang="en-US" sz="3600" b="1" dirty="0" smtClean="0">
              <a:solidFill>
                <a:schemeClr val="tx1"/>
              </a:solidFill>
            </a:endParaRPr>
          </a:p>
          <a:p>
            <a:r>
              <a:rPr lang="en-US" sz="3600" b="1" dirty="0" smtClean="0">
                <a:solidFill>
                  <a:schemeClr val="tx1"/>
                </a:solidFill>
              </a:rPr>
              <a:t>Pointers to good practice in Writing </a:t>
            </a:r>
            <a:r>
              <a:rPr lang="en-US" sz="3600" b="1" dirty="0">
                <a:solidFill>
                  <a:schemeClr val="tx1"/>
                </a:solidFill>
              </a:rPr>
              <a:t>&amp; Revising </a:t>
            </a:r>
            <a:r>
              <a:rPr lang="en-US" sz="3600" b="1" dirty="0" smtClean="0">
                <a:solidFill>
                  <a:schemeClr val="tx1"/>
                </a:solidFill>
              </a:rPr>
              <a:t>Your Scientific Report</a:t>
            </a:r>
            <a:endParaRPr lang="en-GB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8900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3568" y="764704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chemeClr val="tx1"/>
                </a:solidFill>
              </a:rPr>
              <a:t>Step 3 – Writing &amp; Revising </a:t>
            </a:r>
            <a:r>
              <a:rPr lang="en-US" sz="3600" b="1" dirty="0" smtClean="0">
                <a:solidFill>
                  <a:schemeClr val="tx1"/>
                </a:solidFill>
              </a:rPr>
              <a:t>Your </a:t>
            </a:r>
            <a:r>
              <a:rPr lang="en-US" sz="3600" b="1" dirty="0">
                <a:solidFill>
                  <a:schemeClr val="tx1"/>
                </a:solidFill>
              </a:rPr>
              <a:t>Report</a:t>
            </a:r>
            <a:endParaRPr lang="en-GB" sz="3600" b="1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58483" y="2420888"/>
            <a:ext cx="734481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B</a:t>
            </a:r>
            <a:r>
              <a:rPr lang="en-GB" sz="2400" dirty="0" smtClean="0">
                <a:solidFill>
                  <a:schemeClr val="tx1"/>
                </a:solidFill>
              </a:rPr>
              <a:t>egin </a:t>
            </a:r>
            <a:r>
              <a:rPr lang="en-GB" sz="2400" dirty="0">
                <a:solidFill>
                  <a:schemeClr val="tx1"/>
                </a:solidFill>
              </a:rPr>
              <a:t>to write the first draft of your </a:t>
            </a:r>
            <a:r>
              <a:rPr lang="en-GB" sz="2400" dirty="0" smtClean="0">
                <a:solidFill>
                  <a:schemeClr val="tx1"/>
                </a:solidFill>
              </a:rPr>
              <a:t>report, after organising your materials into sections.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Write the easier parts first.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You </a:t>
            </a:r>
            <a:r>
              <a:rPr lang="en-GB" sz="2400" dirty="0">
                <a:solidFill>
                  <a:schemeClr val="tx1"/>
                </a:solidFill>
              </a:rPr>
              <a:t>may find it easier to write </a:t>
            </a:r>
            <a:r>
              <a:rPr lang="en-GB" sz="2400" dirty="0" smtClean="0">
                <a:solidFill>
                  <a:schemeClr val="tx1"/>
                </a:solidFill>
              </a:rPr>
              <a:t>the title and contents </a:t>
            </a:r>
            <a:r>
              <a:rPr lang="en-GB" sz="2400" dirty="0">
                <a:solidFill>
                  <a:schemeClr val="tx1"/>
                </a:solidFill>
              </a:rPr>
              <a:t>page at the end when you know exactly what will be included. </a:t>
            </a:r>
            <a:endParaRPr lang="en-GB" sz="2400" dirty="0" smtClean="0">
              <a:solidFill>
                <a:schemeClr val="tx1"/>
              </a:solidFill>
            </a:endParaRPr>
          </a:p>
          <a:p>
            <a:pPr algn="just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46205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7524" y="332656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chemeClr val="tx1"/>
                </a:solidFill>
              </a:rPr>
              <a:t>Step 3 – Writing &amp; Revising </a:t>
            </a:r>
            <a:r>
              <a:rPr lang="en-US" sz="3600" b="1" dirty="0" smtClean="0">
                <a:solidFill>
                  <a:schemeClr val="tx1"/>
                </a:solidFill>
              </a:rPr>
              <a:t>Your </a:t>
            </a:r>
            <a:r>
              <a:rPr lang="en-US" sz="3600" b="1" dirty="0">
                <a:solidFill>
                  <a:schemeClr val="tx1"/>
                </a:solidFill>
              </a:rPr>
              <a:t>Report</a:t>
            </a:r>
            <a:endParaRPr lang="en-GB" sz="3600" b="1" dirty="0">
              <a:solidFill>
                <a:schemeClr val="tx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96674" y="1762738"/>
            <a:ext cx="8451790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solidFill>
                  <a:schemeClr val="tx1"/>
                </a:solidFill>
              </a:rPr>
              <a:t>Writing style</a:t>
            </a:r>
          </a:p>
          <a:p>
            <a:endParaRPr lang="en-GB" sz="2400" dirty="0" smtClean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Avoid waffle and colloquialisms </a:t>
            </a:r>
            <a:r>
              <a:rPr lang="en-GB" sz="2400" dirty="0">
                <a:solidFill>
                  <a:schemeClr val="tx1"/>
                </a:solidFill>
              </a:rPr>
              <a:t>and make your points clearly and concisely. 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Avoid pointless words e.g. “basically”, “actually”, “undoubtedly”,…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Avoid overwriting and ‘padding out’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Avoid bullet points!!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r>
              <a:rPr lang="en-GB" sz="2400" dirty="0" smtClean="0">
                <a:solidFill>
                  <a:schemeClr val="tx1"/>
                </a:solidFill>
              </a:rPr>
              <a:t>       Get </a:t>
            </a:r>
            <a:r>
              <a:rPr lang="en-GB" sz="2400" dirty="0">
                <a:solidFill>
                  <a:schemeClr val="tx1"/>
                </a:solidFill>
              </a:rPr>
              <a:t>your structure right </a:t>
            </a:r>
            <a:r>
              <a:rPr lang="en-GB" sz="2400" dirty="0" smtClean="0">
                <a:solidFill>
                  <a:schemeClr val="tx1"/>
                </a:solidFill>
              </a:rPr>
              <a:t>!      IMRAC</a:t>
            </a:r>
            <a:endParaRPr lang="en-GB" sz="2400" dirty="0">
              <a:solidFill>
                <a:schemeClr val="tx1"/>
              </a:solidFill>
            </a:endParaRPr>
          </a:p>
          <a:p>
            <a:endParaRPr lang="en-GB" sz="20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521543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1582339"/>
            <a:ext cx="8712968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400" dirty="0" smtClean="0">
                <a:solidFill>
                  <a:schemeClr val="tx1"/>
                </a:solidFill>
              </a:rPr>
              <a:t>Review your draft</a:t>
            </a:r>
          </a:p>
          <a:p>
            <a:pPr algn="just"/>
            <a:endParaRPr lang="en-GB" sz="24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Be </a:t>
            </a:r>
            <a:r>
              <a:rPr lang="en-GB" sz="2400" dirty="0">
                <a:solidFill>
                  <a:schemeClr val="tx1"/>
                </a:solidFill>
              </a:rPr>
              <a:t>prepared to rearrange or rewrite sections in the light of your review. </a:t>
            </a:r>
            <a:endParaRPr lang="en-GB" sz="2400" dirty="0" smtClean="0">
              <a:solidFill>
                <a:schemeClr val="tx1"/>
              </a:solidFill>
            </a:endParaRPr>
          </a:p>
          <a:p>
            <a:pPr algn="just"/>
            <a:endParaRPr lang="en-GB" sz="2400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Try </a:t>
            </a:r>
            <a:r>
              <a:rPr lang="en-GB" sz="2400" dirty="0">
                <a:solidFill>
                  <a:schemeClr val="tx1"/>
                </a:solidFill>
              </a:rPr>
              <a:t>to read the draft from the perspective of the reader. Is it easy to follow with a clear structure that makes sense? Are the points concisely but clearly explained and supported by relevant evidence? </a:t>
            </a:r>
            <a:endParaRPr lang="en-GB" sz="2400" dirty="0" smtClean="0">
              <a:solidFill>
                <a:schemeClr val="tx1"/>
              </a:solidFill>
            </a:endParaRPr>
          </a:p>
          <a:p>
            <a:pPr algn="just"/>
            <a:endParaRPr lang="en-GB" sz="2400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Writing </a:t>
            </a:r>
            <a:r>
              <a:rPr lang="en-GB" sz="2400" dirty="0">
                <a:solidFill>
                  <a:schemeClr val="tx1"/>
                </a:solidFill>
              </a:rPr>
              <a:t>on a word processor makes it easier to rewrite and rearrange sections or paragraphs in your first draft. </a:t>
            </a:r>
          </a:p>
        </p:txBody>
      </p:sp>
      <p:sp>
        <p:nvSpPr>
          <p:cNvPr id="3" name="Rectangle 2"/>
          <p:cNvSpPr/>
          <p:nvPr/>
        </p:nvSpPr>
        <p:spPr>
          <a:xfrm>
            <a:off x="355398" y="260648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chemeClr val="tx1"/>
                </a:solidFill>
              </a:rPr>
              <a:t>Step 3 – Writing &amp; Revising </a:t>
            </a:r>
            <a:r>
              <a:rPr lang="en-US" sz="3600" b="1" dirty="0" smtClean="0">
                <a:solidFill>
                  <a:schemeClr val="tx1"/>
                </a:solidFill>
              </a:rPr>
              <a:t>Your </a:t>
            </a:r>
            <a:r>
              <a:rPr lang="en-US" sz="3600" b="1" dirty="0">
                <a:solidFill>
                  <a:schemeClr val="tx1"/>
                </a:solidFill>
              </a:rPr>
              <a:t>Report</a:t>
            </a:r>
            <a:endParaRPr lang="en-GB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1966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19674" y="1303806"/>
            <a:ext cx="852879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solidFill>
                  <a:schemeClr val="tx1"/>
                </a:solidFill>
              </a:rPr>
              <a:t>                   Fine tuning your report</a:t>
            </a:r>
            <a:endParaRPr lang="en-GB" sz="24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Once </a:t>
            </a:r>
            <a:r>
              <a:rPr lang="en-GB" sz="2400" dirty="0">
                <a:solidFill>
                  <a:schemeClr val="tx1"/>
                </a:solidFill>
              </a:rPr>
              <a:t>you are satisfied with the content and structure of your redrafted report, you can turn your attention to the presentation. 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Check </a:t>
            </a:r>
            <a:r>
              <a:rPr lang="en-GB" sz="2400" dirty="0">
                <a:solidFill>
                  <a:schemeClr val="tx1"/>
                </a:solidFill>
              </a:rPr>
              <a:t>that the wording of each </a:t>
            </a:r>
            <a:r>
              <a:rPr lang="en-GB" sz="2400" dirty="0" smtClean="0">
                <a:solidFill>
                  <a:schemeClr val="tx1"/>
                </a:solidFill>
              </a:rPr>
              <a:t>chapter/section / subheading </a:t>
            </a:r>
            <a:r>
              <a:rPr lang="en-GB" sz="2400" dirty="0">
                <a:solidFill>
                  <a:schemeClr val="tx1"/>
                </a:solidFill>
              </a:rPr>
              <a:t>is clear and accurate. 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Check </a:t>
            </a:r>
            <a:r>
              <a:rPr lang="en-GB" sz="2400" dirty="0">
                <a:solidFill>
                  <a:schemeClr val="tx1"/>
                </a:solidFill>
              </a:rPr>
              <a:t>that you have adhered to the instructions in your </a:t>
            </a:r>
            <a:r>
              <a:rPr lang="en-GB" sz="2400" dirty="0" smtClean="0">
                <a:solidFill>
                  <a:schemeClr val="tx1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brief regarding format and presentation</a:t>
            </a:r>
            <a:r>
              <a:rPr lang="en-GB" sz="2400" dirty="0" smtClean="0">
                <a:solidFill>
                  <a:schemeClr val="tx1"/>
                </a:solidFill>
              </a:rPr>
              <a:t>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Check for consistency in numbering </a:t>
            </a:r>
            <a:r>
              <a:rPr lang="en-GB" sz="2400" dirty="0" smtClean="0">
                <a:solidFill>
                  <a:schemeClr val="tx1"/>
                </a:solidFill>
              </a:rPr>
              <a:t>of </a:t>
            </a:r>
            <a:r>
              <a:rPr lang="en-GB" sz="2400" dirty="0">
                <a:solidFill>
                  <a:schemeClr val="tx1"/>
                </a:solidFill>
              </a:rPr>
              <a:t>sections </a:t>
            </a:r>
            <a:endParaRPr lang="en-GB" sz="2400" dirty="0" smtClean="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3" name="Rectangle 2"/>
          <p:cNvSpPr/>
          <p:nvPr/>
        </p:nvSpPr>
        <p:spPr>
          <a:xfrm>
            <a:off x="251520" y="182668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chemeClr val="tx1"/>
                </a:solidFill>
              </a:rPr>
              <a:t>Step 3 – Writing &amp; Revising </a:t>
            </a:r>
            <a:r>
              <a:rPr lang="en-US" sz="3600" b="1" dirty="0" smtClean="0">
                <a:solidFill>
                  <a:schemeClr val="tx1"/>
                </a:solidFill>
              </a:rPr>
              <a:t>Your </a:t>
            </a:r>
            <a:r>
              <a:rPr lang="en-US" sz="3600" b="1" dirty="0">
                <a:solidFill>
                  <a:schemeClr val="tx1"/>
                </a:solidFill>
              </a:rPr>
              <a:t>Report</a:t>
            </a:r>
            <a:endParaRPr lang="en-GB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087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441538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chemeClr val="tx1"/>
                </a:solidFill>
              </a:rPr>
              <a:t>Step 3 – Writing &amp; Revising </a:t>
            </a:r>
            <a:r>
              <a:rPr lang="en-US" sz="3600" b="1" dirty="0" smtClean="0">
                <a:solidFill>
                  <a:schemeClr val="tx1"/>
                </a:solidFill>
              </a:rPr>
              <a:t>Your </a:t>
            </a:r>
            <a:r>
              <a:rPr lang="en-US" sz="3600" b="1" dirty="0">
                <a:solidFill>
                  <a:schemeClr val="tx1"/>
                </a:solidFill>
              </a:rPr>
              <a:t>Report</a:t>
            </a:r>
            <a:endParaRPr lang="en-GB" sz="3600" b="1" dirty="0">
              <a:solidFill>
                <a:schemeClr val="tx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827584" y="1844824"/>
            <a:ext cx="784887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Make sure that all your sources are acknowledged and correctly referenced. </a:t>
            </a:r>
            <a:endParaRPr lang="en-GB" sz="2400" dirty="0" smtClean="0">
              <a:solidFill>
                <a:schemeClr val="tx1"/>
              </a:solidFill>
            </a:endParaRPr>
          </a:p>
          <a:p>
            <a:endParaRPr lang="en-GB" sz="2400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You </a:t>
            </a:r>
            <a:r>
              <a:rPr lang="en-GB" sz="2400" dirty="0">
                <a:solidFill>
                  <a:schemeClr val="tx1"/>
                </a:solidFill>
              </a:rPr>
              <a:t>will need to proof read your report for errors of spelling or grammar. </a:t>
            </a:r>
            <a:r>
              <a:rPr lang="en-GB" sz="2400" dirty="0" smtClean="0">
                <a:solidFill>
                  <a:schemeClr val="tx1"/>
                </a:solidFill>
              </a:rPr>
              <a:t>Use WORD spell and grammar checker. No excuse for mistakes.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Errors </a:t>
            </a:r>
            <a:r>
              <a:rPr lang="en-GB" sz="2400" dirty="0">
                <a:solidFill>
                  <a:schemeClr val="tx1"/>
                </a:solidFill>
              </a:rPr>
              <a:t>in presentation or expression create a poor impression and can make the report difficult to </a:t>
            </a:r>
            <a:r>
              <a:rPr lang="en-GB" sz="2400" dirty="0" smtClean="0">
                <a:solidFill>
                  <a:schemeClr val="tx1"/>
                </a:solidFill>
              </a:rPr>
              <a:t>read.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513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41467" y="225514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chemeClr val="tx1"/>
                </a:solidFill>
              </a:rPr>
              <a:t>Step 3 – Writing &amp; Revising </a:t>
            </a:r>
            <a:r>
              <a:rPr lang="en-US" sz="3600" b="1" dirty="0" smtClean="0">
                <a:solidFill>
                  <a:schemeClr val="tx1"/>
                </a:solidFill>
              </a:rPr>
              <a:t>Your </a:t>
            </a:r>
            <a:r>
              <a:rPr lang="en-US" sz="3600" b="1" dirty="0">
                <a:solidFill>
                  <a:schemeClr val="tx1"/>
                </a:solidFill>
              </a:rPr>
              <a:t>Report</a:t>
            </a:r>
            <a:endParaRPr lang="en-GB" sz="3600" b="1" dirty="0">
              <a:solidFill>
                <a:schemeClr val="tx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34277" y="1700808"/>
            <a:ext cx="7776864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Everyone adopts his / her own individual way when it comes to writing tasks. </a:t>
            </a:r>
          </a:p>
          <a:p>
            <a:r>
              <a:rPr lang="en-GB" sz="2400" dirty="0" smtClean="0">
                <a:solidFill>
                  <a:schemeClr val="tx1"/>
                </a:solidFill>
              </a:rPr>
              <a:t>      </a:t>
            </a:r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 smtClean="0">
                <a:solidFill>
                  <a:schemeClr val="tx1"/>
                </a:solidFill>
              </a:rPr>
              <a:t>       So what is your “writing strategy”?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 good writing strategy helps you to ensure that you:-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Complete on time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Write to the word limit (if applicable)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Use that word count effectively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Make sure you fully complete the task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Do justice to your research and analysis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Get your message across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815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Spring</Template>
  <TotalTime>1924</TotalTime>
  <Words>1099</Words>
  <Application>Microsoft Office PowerPoint</Application>
  <PresentationFormat>On-screen Show (4:3)</PresentationFormat>
  <Paragraphs>158</Paragraphs>
  <Slides>24</Slides>
  <Notes>1</Notes>
  <HiddenSlides>8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Arial</vt:lpstr>
      <vt:lpstr>Calibri</vt:lpstr>
      <vt:lpstr>Courier New</vt:lpstr>
      <vt:lpstr>Helvetica</vt:lpstr>
      <vt:lpstr>Trebuchet MS</vt:lpstr>
      <vt:lpstr>Verdana</vt:lpstr>
      <vt:lpstr>Wingdings</vt:lpstr>
      <vt:lpstr>Wingdings 2</vt:lpstr>
      <vt:lpstr>Spring</vt:lpstr>
      <vt:lpstr>PowerPoint Presentation</vt:lpstr>
      <vt:lpstr>PowerPoint Presentation</vt:lpstr>
      <vt:lpstr>    Experimental/Research Reports</vt:lpstr>
      <vt:lpstr>    Experimental/Research Reports</vt:lpstr>
      <vt:lpstr>      Experimental/Research Reports</vt:lpstr>
      <vt:lpstr>       Experimental/Research Reports</vt:lpstr>
      <vt:lpstr>    Experimental/Research Reports</vt:lpstr>
      <vt:lpstr>        </vt:lpstr>
      <vt:lpstr>PowerPoint Presentation</vt:lpstr>
      <vt:lpstr>       Experimental/Research Reports</vt:lpstr>
      <vt:lpstr>PowerPoint Presentation</vt:lpstr>
      <vt:lpstr>PowerPoint Presentation</vt:lpstr>
      <vt:lpstr>     Experimental/Research Reports</vt:lpstr>
      <vt:lpstr>Experimental/Research Reports</vt:lpstr>
      <vt:lpstr>     Experimental/Research Reports</vt:lpstr>
      <vt:lpstr>      Experimental/Research Reports</vt:lpstr>
      <vt:lpstr>Experimental/Research Reports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5耀ᕰ녨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Writing</dc:title>
  <dc:creator>Piet van der Laan</dc:creator>
  <cp:lastModifiedBy>Allan Nantel</cp:lastModifiedBy>
  <cp:revision>105</cp:revision>
  <dcterms:created xsi:type="dcterms:W3CDTF">2008-11-20T14:29:01Z</dcterms:created>
  <dcterms:modified xsi:type="dcterms:W3CDTF">2018-11-12T20:32:29Z</dcterms:modified>
</cp:coreProperties>
</file>