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0"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7CAA68B-957D-8F50-A807-A2B0C665E0E4}" name="Alexandra Corfa" initials="AC" userId="c92031a1e4c7bc61"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38ED4D-D035-4237-94EE-6D2BE4FBCB2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C2CDF41-5CBF-41F5-AD5E-2DB5AFEAB7EF}">
      <dgm:prSet/>
      <dgm:spPr/>
      <dgm:t>
        <a:bodyPr/>
        <a:lstStyle/>
        <a:p>
          <a:r>
            <a:rPr lang="en-GB"/>
            <a:t>The NHS and social care services provide support through hospitals, community care, rehabilitation services and residential care settings.</a:t>
          </a:r>
          <a:endParaRPr lang="en-US"/>
        </a:p>
      </dgm:t>
    </dgm:pt>
    <dgm:pt modelId="{F19A47D2-A0A5-45C0-9785-A591E0094C29}" type="parTrans" cxnId="{6D0695E4-81B9-4A55-9EDD-886D376F581F}">
      <dgm:prSet/>
      <dgm:spPr/>
      <dgm:t>
        <a:bodyPr/>
        <a:lstStyle/>
        <a:p>
          <a:endParaRPr lang="en-US"/>
        </a:p>
      </dgm:t>
    </dgm:pt>
    <dgm:pt modelId="{E644CCBD-1A7F-4FD1-BD01-EB509A161510}" type="sibTrans" cxnId="{6D0695E4-81B9-4A55-9EDD-886D376F581F}">
      <dgm:prSet/>
      <dgm:spPr/>
      <dgm:t>
        <a:bodyPr/>
        <a:lstStyle/>
        <a:p>
          <a:endParaRPr lang="en-US"/>
        </a:p>
      </dgm:t>
    </dgm:pt>
    <dgm:pt modelId="{21BE35C8-D445-4CDD-A417-F97A0E4D9A5A}">
      <dgm:prSet/>
      <dgm:spPr/>
      <dgm:t>
        <a:bodyPr/>
        <a:lstStyle/>
        <a:p>
          <a:r>
            <a:rPr lang="en-GB"/>
            <a:t>Community based services aim to support older people at home for longer. These services include district nursing, physiotherapy and home care support.</a:t>
          </a:r>
          <a:endParaRPr lang="en-US"/>
        </a:p>
      </dgm:t>
    </dgm:pt>
    <dgm:pt modelId="{E70237F7-8FDD-4EB4-9761-F15C5B5AF6A4}" type="parTrans" cxnId="{BEDE9526-6720-4F92-A505-E3E9BA469572}">
      <dgm:prSet/>
      <dgm:spPr/>
      <dgm:t>
        <a:bodyPr/>
        <a:lstStyle/>
        <a:p>
          <a:endParaRPr lang="en-US"/>
        </a:p>
      </dgm:t>
    </dgm:pt>
    <dgm:pt modelId="{C66EC33A-1C81-4E69-B182-27DFE67E54BA}" type="sibTrans" cxnId="{BEDE9526-6720-4F92-A505-E3E9BA469572}">
      <dgm:prSet/>
      <dgm:spPr/>
      <dgm:t>
        <a:bodyPr/>
        <a:lstStyle/>
        <a:p>
          <a:endParaRPr lang="en-US"/>
        </a:p>
      </dgm:t>
    </dgm:pt>
    <dgm:pt modelId="{D93E6AAC-4AD0-4D33-A8EA-258CE8E68B5B}">
      <dgm:prSet/>
      <dgm:spPr/>
      <dgm:t>
        <a:bodyPr/>
        <a:lstStyle/>
        <a:p>
          <a:r>
            <a:rPr lang="en-GB"/>
            <a:t>Integrated Care Systems improve communication between professionals and encourage coordinated care. The NHS Long Term Plan focuses on prevention, rehabilitation and personalised support (NHS England, 2019).</a:t>
          </a:r>
          <a:endParaRPr lang="en-US"/>
        </a:p>
      </dgm:t>
    </dgm:pt>
    <dgm:pt modelId="{DAC73235-25E5-4F69-A894-63AA3F721812}" type="parTrans" cxnId="{6E752D96-8ED1-4FD8-AD93-6A4EC2CEF65C}">
      <dgm:prSet/>
      <dgm:spPr/>
      <dgm:t>
        <a:bodyPr/>
        <a:lstStyle/>
        <a:p>
          <a:endParaRPr lang="en-US"/>
        </a:p>
      </dgm:t>
    </dgm:pt>
    <dgm:pt modelId="{EC1F022A-90D9-410E-A554-C505997142C6}" type="sibTrans" cxnId="{6E752D96-8ED1-4FD8-AD93-6A4EC2CEF65C}">
      <dgm:prSet/>
      <dgm:spPr/>
      <dgm:t>
        <a:bodyPr/>
        <a:lstStyle/>
        <a:p>
          <a:endParaRPr lang="en-US"/>
        </a:p>
      </dgm:t>
    </dgm:pt>
    <dgm:pt modelId="{28D0C959-4251-4674-9A2B-6B77C40E0D7D}">
      <dgm:prSet/>
      <dgm:spPr/>
      <dgm:t>
        <a:bodyPr/>
        <a:lstStyle/>
        <a:p>
          <a:r>
            <a:rPr lang="en-GB"/>
            <a:t>Despite these developments, services continue to face serious challenges. Staff shortages, funding pressures and long waiting times reduce access to care. Regional inequality also affects the quality of support available across the UK.</a:t>
          </a:r>
          <a:endParaRPr lang="en-US"/>
        </a:p>
      </dgm:t>
    </dgm:pt>
    <dgm:pt modelId="{F710E026-2169-48E5-A196-81707DAB4884}" type="parTrans" cxnId="{5BC866F5-6B1E-4D40-B340-58F81653F536}">
      <dgm:prSet/>
      <dgm:spPr/>
      <dgm:t>
        <a:bodyPr/>
        <a:lstStyle/>
        <a:p>
          <a:endParaRPr lang="en-US"/>
        </a:p>
      </dgm:t>
    </dgm:pt>
    <dgm:pt modelId="{809B652A-387C-4182-AB0E-4EA3AB8E3268}" type="sibTrans" cxnId="{5BC866F5-6B1E-4D40-B340-58F81653F536}">
      <dgm:prSet/>
      <dgm:spPr/>
      <dgm:t>
        <a:bodyPr/>
        <a:lstStyle/>
        <a:p>
          <a:endParaRPr lang="en-US"/>
        </a:p>
      </dgm:t>
    </dgm:pt>
    <dgm:pt modelId="{955FD488-1518-4E55-8375-824873F1404B}">
      <dgm:prSet custT="1"/>
      <dgm:spPr/>
      <dgm:t>
        <a:bodyPr/>
        <a:lstStyle/>
        <a:p>
          <a:r>
            <a:rPr lang="en-GB" sz="2000" b="1" dirty="0"/>
            <a:t>Strengths</a:t>
          </a:r>
          <a:br>
            <a:rPr lang="en-GB" sz="1600" dirty="0"/>
          </a:br>
          <a:r>
            <a:rPr lang="en-GB" sz="1600" dirty="0"/>
            <a:t>• Community support promotes independence.</a:t>
          </a:r>
          <a:br>
            <a:rPr lang="en-GB" sz="1600" dirty="0"/>
          </a:br>
          <a:r>
            <a:rPr lang="en-GB" sz="1600" dirty="0"/>
            <a:t>• Integrated care improves communication.</a:t>
          </a:r>
          <a:endParaRPr lang="en-US" sz="1600" dirty="0"/>
        </a:p>
      </dgm:t>
    </dgm:pt>
    <dgm:pt modelId="{FDD7DA53-AA30-4265-A641-81FC837B1B78}" type="parTrans" cxnId="{FD7618DF-DE31-414D-A861-43C79F89BA3E}">
      <dgm:prSet/>
      <dgm:spPr/>
      <dgm:t>
        <a:bodyPr/>
        <a:lstStyle/>
        <a:p>
          <a:endParaRPr lang="en-US"/>
        </a:p>
      </dgm:t>
    </dgm:pt>
    <dgm:pt modelId="{8B7AA2DA-43E5-4C23-8A6B-42AEFEB85455}" type="sibTrans" cxnId="{FD7618DF-DE31-414D-A861-43C79F89BA3E}">
      <dgm:prSet/>
      <dgm:spPr/>
      <dgm:t>
        <a:bodyPr/>
        <a:lstStyle/>
        <a:p>
          <a:endParaRPr lang="en-US"/>
        </a:p>
      </dgm:t>
    </dgm:pt>
    <dgm:pt modelId="{8D514B54-C9C8-484C-B554-159D8793B7A7}">
      <dgm:prSet custT="1"/>
      <dgm:spPr/>
      <dgm:t>
        <a:bodyPr/>
        <a:lstStyle/>
        <a:p>
          <a:r>
            <a:rPr lang="en-GB" sz="1800" b="1" dirty="0"/>
            <a:t>Limitations</a:t>
          </a:r>
          <a:br>
            <a:rPr lang="en-GB" sz="1600" dirty="0"/>
          </a:br>
          <a:r>
            <a:rPr lang="en-GB" sz="1600" dirty="0"/>
            <a:t>• Staff shortages reduce service quality.</a:t>
          </a:r>
          <a:br>
            <a:rPr lang="en-GB" sz="1600" dirty="0"/>
          </a:br>
          <a:r>
            <a:rPr lang="en-GB" sz="1600" dirty="0"/>
            <a:t>• Funding pressures delay access to care.</a:t>
          </a:r>
          <a:endParaRPr lang="en-US" sz="1600" dirty="0"/>
        </a:p>
      </dgm:t>
    </dgm:pt>
    <dgm:pt modelId="{F84E86F4-12C7-45F5-B50A-91CCC07FC6B2}" type="parTrans" cxnId="{2A5084A4-5213-4C7E-B892-3CDE0857FD70}">
      <dgm:prSet/>
      <dgm:spPr/>
      <dgm:t>
        <a:bodyPr/>
        <a:lstStyle/>
        <a:p>
          <a:endParaRPr lang="en-US"/>
        </a:p>
      </dgm:t>
    </dgm:pt>
    <dgm:pt modelId="{A049C198-CEE8-475D-85A3-338AC60A9DD9}" type="sibTrans" cxnId="{2A5084A4-5213-4C7E-B892-3CDE0857FD70}">
      <dgm:prSet/>
      <dgm:spPr/>
      <dgm:t>
        <a:bodyPr/>
        <a:lstStyle/>
        <a:p>
          <a:endParaRPr lang="en-US"/>
        </a:p>
      </dgm:t>
    </dgm:pt>
    <dgm:pt modelId="{9E18E4BB-6B40-4597-B2D9-71D7811FB532}" type="pres">
      <dgm:prSet presAssocID="{A138ED4D-D035-4237-94EE-6D2BE4FBCB22}" presName="diagram" presStyleCnt="0">
        <dgm:presLayoutVars>
          <dgm:dir/>
          <dgm:resizeHandles val="exact"/>
        </dgm:presLayoutVars>
      </dgm:prSet>
      <dgm:spPr/>
    </dgm:pt>
    <dgm:pt modelId="{31BC03CE-D2D4-4732-846E-0DBD828218F8}" type="pres">
      <dgm:prSet presAssocID="{EC2CDF41-5CBF-41F5-AD5E-2DB5AFEAB7EF}" presName="node" presStyleLbl="node1" presStyleIdx="0" presStyleCnt="6">
        <dgm:presLayoutVars>
          <dgm:bulletEnabled val="1"/>
        </dgm:presLayoutVars>
      </dgm:prSet>
      <dgm:spPr/>
    </dgm:pt>
    <dgm:pt modelId="{F22DDA6F-6517-4441-A9D9-3899BDF23AF2}" type="pres">
      <dgm:prSet presAssocID="{E644CCBD-1A7F-4FD1-BD01-EB509A161510}" presName="sibTrans" presStyleCnt="0"/>
      <dgm:spPr/>
    </dgm:pt>
    <dgm:pt modelId="{66701611-A7B5-48EC-9B61-63B8B77D4F7D}" type="pres">
      <dgm:prSet presAssocID="{21BE35C8-D445-4CDD-A417-F97A0E4D9A5A}" presName="node" presStyleLbl="node1" presStyleIdx="1" presStyleCnt="6">
        <dgm:presLayoutVars>
          <dgm:bulletEnabled val="1"/>
        </dgm:presLayoutVars>
      </dgm:prSet>
      <dgm:spPr/>
    </dgm:pt>
    <dgm:pt modelId="{9750BB7B-CB95-46AA-94EC-EF8B0EFA7B88}" type="pres">
      <dgm:prSet presAssocID="{C66EC33A-1C81-4E69-B182-27DFE67E54BA}" presName="sibTrans" presStyleCnt="0"/>
      <dgm:spPr/>
    </dgm:pt>
    <dgm:pt modelId="{02463394-7E01-4B46-B11B-6DA287800EBD}" type="pres">
      <dgm:prSet presAssocID="{D93E6AAC-4AD0-4D33-A8EA-258CE8E68B5B}" presName="node" presStyleLbl="node1" presStyleIdx="2" presStyleCnt="6">
        <dgm:presLayoutVars>
          <dgm:bulletEnabled val="1"/>
        </dgm:presLayoutVars>
      </dgm:prSet>
      <dgm:spPr/>
    </dgm:pt>
    <dgm:pt modelId="{36F1FD4D-17A5-4364-9390-397F4A243D6B}" type="pres">
      <dgm:prSet presAssocID="{EC1F022A-90D9-410E-A554-C505997142C6}" presName="sibTrans" presStyleCnt="0"/>
      <dgm:spPr/>
    </dgm:pt>
    <dgm:pt modelId="{4DB6CE9A-B9E5-4919-9628-19A2A4135346}" type="pres">
      <dgm:prSet presAssocID="{28D0C959-4251-4674-9A2B-6B77C40E0D7D}" presName="node" presStyleLbl="node1" presStyleIdx="3" presStyleCnt="6">
        <dgm:presLayoutVars>
          <dgm:bulletEnabled val="1"/>
        </dgm:presLayoutVars>
      </dgm:prSet>
      <dgm:spPr/>
    </dgm:pt>
    <dgm:pt modelId="{13A7B2D2-9090-4BE6-9029-0CA1B1726E21}" type="pres">
      <dgm:prSet presAssocID="{809B652A-387C-4182-AB0E-4EA3AB8E3268}" presName="sibTrans" presStyleCnt="0"/>
      <dgm:spPr/>
    </dgm:pt>
    <dgm:pt modelId="{CB83F25C-36AC-410E-83B3-A5C5FF194800}" type="pres">
      <dgm:prSet presAssocID="{955FD488-1518-4E55-8375-824873F1404B}" presName="node" presStyleLbl="node1" presStyleIdx="4" presStyleCnt="6">
        <dgm:presLayoutVars>
          <dgm:bulletEnabled val="1"/>
        </dgm:presLayoutVars>
      </dgm:prSet>
      <dgm:spPr/>
    </dgm:pt>
    <dgm:pt modelId="{82411DAD-CB9A-49EB-837F-C236BDF1A8E7}" type="pres">
      <dgm:prSet presAssocID="{8B7AA2DA-43E5-4C23-8A6B-42AEFEB85455}" presName="sibTrans" presStyleCnt="0"/>
      <dgm:spPr/>
    </dgm:pt>
    <dgm:pt modelId="{5681124D-818B-4B55-A854-72C6544335FD}" type="pres">
      <dgm:prSet presAssocID="{8D514B54-C9C8-484C-B554-159D8793B7A7}" presName="node" presStyleLbl="node1" presStyleIdx="5" presStyleCnt="6">
        <dgm:presLayoutVars>
          <dgm:bulletEnabled val="1"/>
        </dgm:presLayoutVars>
      </dgm:prSet>
      <dgm:spPr/>
    </dgm:pt>
  </dgm:ptLst>
  <dgm:cxnLst>
    <dgm:cxn modelId="{CB28501B-028E-4D87-A021-4C31FB78443C}" type="presOf" srcId="{D93E6AAC-4AD0-4D33-A8EA-258CE8E68B5B}" destId="{02463394-7E01-4B46-B11B-6DA287800EBD}" srcOrd="0" destOrd="0" presId="urn:microsoft.com/office/officeart/2005/8/layout/default"/>
    <dgm:cxn modelId="{BEDE9526-6720-4F92-A505-E3E9BA469572}" srcId="{A138ED4D-D035-4237-94EE-6D2BE4FBCB22}" destId="{21BE35C8-D445-4CDD-A417-F97A0E4D9A5A}" srcOrd="1" destOrd="0" parTransId="{E70237F7-8FDD-4EB4-9761-F15C5B5AF6A4}" sibTransId="{C66EC33A-1C81-4E69-B182-27DFE67E54BA}"/>
    <dgm:cxn modelId="{2C25C737-CD2D-4CDD-ABBC-DF13B2C87322}" type="presOf" srcId="{8D514B54-C9C8-484C-B554-159D8793B7A7}" destId="{5681124D-818B-4B55-A854-72C6544335FD}" srcOrd="0" destOrd="0" presId="urn:microsoft.com/office/officeart/2005/8/layout/default"/>
    <dgm:cxn modelId="{AC5F6F69-31E4-428A-AA9B-F3AB50CB1BBB}" type="presOf" srcId="{28D0C959-4251-4674-9A2B-6B77C40E0D7D}" destId="{4DB6CE9A-B9E5-4919-9628-19A2A4135346}" srcOrd="0" destOrd="0" presId="urn:microsoft.com/office/officeart/2005/8/layout/default"/>
    <dgm:cxn modelId="{757DF050-89B8-4498-B085-C70045D461B0}" type="presOf" srcId="{A138ED4D-D035-4237-94EE-6D2BE4FBCB22}" destId="{9E18E4BB-6B40-4597-B2D9-71D7811FB532}" srcOrd="0" destOrd="0" presId="urn:microsoft.com/office/officeart/2005/8/layout/default"/>
    <dgm:cxn modelId="{5066EF7D-E0A6-4286-BCD8-5133DD681443}" type="presOf" srcId="{955FD488-1518-4E55-8375-824873F1404B}" destId="{CB83F25C-36AC-410E-83B3-A5C5FF194800}" srcOrd="0" destOrd="0" presId="urn:microsoft.com/office/officeart/2005/8/layout/default"/>
    <dgm:cxn modelId="{6E752D96-8ED1-4FD8-AD93-6A4EC2CEF65C}" srcId="{A138ED4D-D035-4237-94EE-6D2BE4FBCB22}" destId="{D93E6AAC-4AD0-4D33-A8EA-258CE8E68B5B}" srcOrd="2" destOrd="0" parTransId="{DAC73235-25E5-4F69-A894-63AA3F721812}" sibTransId="{EC1F022A-90D9-410E-A554-C505997142C6}"/>
    <dgm:cxn modelId="{2A5084A4-5213-4C7E-B892-3CDE0857FD70}" srcId="{A138ED4D-D035-4237-94EE-6D2BE4FBCB22}" destId="{8D514B54-C9C8-484C-B554-159D8793B7A7}" srcOrd="5" destOrd="0" parTransId="{F84E86F4-12C7-45F5-B50A-91CCC07FC6B2}" sibTransId="{A049C198-CEE8-475D-85A3-338AC60A9DD9}"/>
    <dgm:cxn modelId="{5B93DBD9-3C0A-4826-AB5E-0BEDCFF4AD0B}" type="presOf" srcId="{EC2CDF41-5CBF-41F5-AD5E-2DB5AFEAB7EF}" destId="{31BC03CE-D2D4-4732-846E-0DBD828218F8}" srcOrd="0" destOrd="0" presId="urn:microsoft.com/office/officeart/2005/8/layout/default"/>
    <dgm:cxn modelId="{FD7618DF-DE31-414D-A861-43C79F89BA3E}" srcId="{A138ED4D-D035-4237-94EE-6D2BE4FBCB22}" destId="{955FD488-1518-4E55-8375-824873F1404B}" srcOrd="4" destOrd="0" parTransId="{FDD7DA53-AA30-4265-A641-81FC837B1B78}" sibTransId="{8B7AA2DA-43E5-4C23-8A6B-42AEFEB85455}"/>
    <dgm:cxn modelId="{6D0695E4-81B9-4A55-9EDD-886D376F581F}" srcId="{A138ED4D-D035-4237-94EE-6D2BE4FBCB22}" destId="{EC2CDF41-5CBF-41F5-AD5E-2DB5AFEAB7EF}" srcOrd="0" destOrd="0" parTransId="{F19A47D2-A0A5-45C0-9785-A591E0094C29}" sibTransId="{E644CCBD-1A7F-4FD1-BD01-EB509A161510}"/>
    <dgm:cxn modelId="{6FD560E9-DBB1-4A52-8BEF-FA30033BDED2}" type="presOf" srcId="{21BE35C8-D445-4CDD-A417-F97A0E4D9A5A}" destId="{66701611-A7B5-48EC-9B61-63B8B77D4F7D}" srcOrd="0" destOrd="0" presId="urn:microsoft.com/office/officeart/2005/8/layout/default"/>
    <dgm:cxn modelId="{5BC866F5-6B1E-4D40-B340-58F81653F536}" srcId="{A138ED4D-D035-4237-94EE-6D2BE4FBCB22}" destId="{28D0C959-4251-4674-9A2B-6B77C40E0D7D}" srcOrd="3" destOrd="0" parTransId="{F710E026-2169-48E5-A196-81707DAB4884}" sibTransId="{809B652A-387C-4182-AB0E-4EA3AB8E3268}"/>
    <dgm:cxn modelId="{D9F1E379-F95B-4052-BB44-67920B19C0CD}" type="presParOf" srcId="{9E18E4BB-6B40-4597-B2D9-71D7811FB532}" destId="{31BC03CE-D2D4-4732-846E-0DBD828218F8}" srcOrd="0" destOrd="0" presId="urn:microsoft.com/office/officeart/2005/8/layout/default"/>
    <dgm:cxn modelId="{12F6E6F4-B82E-4F51-8720-0AD3CDADB47B}" type="presParOf" srcId="{9E18E4BB-6B40-4597-B2D9-71D7811FB532}" destId="{F22DDA6F-6517-4441-A9D9-3899BDF23AF2}" srcOrd="1" destOrd="0" presId="urn:microsoft.com/office/officeart/2005/8/layout/default"/>
    <dgm:cxn modelId="{D5CB636B-8FBB-41BE-A685-EFBC4C96BC1E}" type="presParOf" srcId="{9E18E4BB-6B40-4597-B2D9-71D7811FB532}" destId="{66701611-A7B5-48EC-9B61-63B8B77D4F7D}" srcOrd="2" destOrd="0" presId="urn:microsoft.com/office/officeart/2005/8/layout/default"/>
    <dgm:cxn modelId="{2733CCC3-A289-43EA-A9F2-BC04B0176D94}" type="presParOf" srcId="{9E18E4BB-6B40-4597-B2D9-71D7811FB532}" destId="{9750BB7B-CB95-46AA-94EC-EF8B0EFA7B88}" srcOrd="3" destOrd="0" presId="urn:microsoft.com/office/officeart/2005/8/layout/default"/>
    <dgm:cxn modelId="{9B4DECD3-D341-42BB-B5A6-A81968508568}" type="presParOf" srcId="{9E18E4BB-6B40-4597-B2D9-71D7811FB532}" destId="{02463394-7E01-4B46-B11B-6DA287800EBD}" srcOrd="4" destOrd="0" presId="urn:microsoft.com/office/officeart/2005/8/layout/default"/>
    <dgm:cxn modelId="{37A7F5D7-5CBB-4EC2-A9DB-4115D6F006F3}" type="presParOf" srcId="{9E18E4BB-6B40-4597-B2D9-71D7811FB532}" destId="{36F1FD4D-17A5-4364-9390-397F4A243D6B}" srcOrd="5" destOrd="0" presId="urn:microsoft.com/office/officeart/2005/8/layout/default"/>
    <dgm:cxn modelId="{7E56F661-E5AA-4648-8C39-049415539376}" type="presParOf" srcId="{9E18E4BB-6B40-4597-B2D9-71D7811FB532}" destId="{4DB6CE9A-B9E5-4919-9628-19A2A4135346}" srcOrd="6" destOrd="0" presId="urn:microsoft.com/office/officeart/2005/8/layout/default"/>
    <dgm:cxn modelId="{F14D2D42-4114-4973-B58E-E1C3C0342301}" type="presParOf" srcId="{9E18E4BB-6B40-4597-B2D9-71D7811FB532}" destId="{13A7B2D2-9090-4BE6-9029-0CA1B1726E21}" srcOrd="7" destOrd="0" presId="urn:microsoft.com/office/officeart/2005/8/layout/default"/>
    <dgm:cxn modelId="{70C8B80B-C458-4210-947E-761E7D9D45C6}" type="presParOf" srcId="{9E18E4BB-6B40-4597-B2D9-71D7811FB532}" destId="{CB83F25C-36AC-410E-83B3-A5C5FF194800}" srcOrd="8" destOrd="0" presId="urn:microsoft.com/office/officeart/2005/8/layout/default"/>
    <dgm:cxn modelId="{698D2701-040F-4B45-863B-1C97CB5216C2}" type="presParOf" srcId="{9E18E4BB-6B40-4597-B2D9-71D7811FB532}" destId="{82411DAD-CB9A-49EB-837F-C236BDF1A8E7}" srcOrd="9" destOrd="0" presId="urn:microsoft.com/office/officeart/2005/8/layout/default"/>
    <dgm:cxn modelId="{62B5BE95-5E4F-4206-8F6D-A1DF326023D8}" type="presParOf" srcId="{9E18E4BB-6B40-4597-B2D9-71D7811FB532}" destId="{5681124D-818B-4B55-A854-72C6544335FD}"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4F0F7C-30FF-4BCB-B2A7-87EF6FDF396E}" type="doc">
      <dgm:prSet loTypeId="urn:microsoft.com/office/officeart/2016/7/layout/LinearArrowProcessNumbered" loCatId="process" qsTypeId="urn:microsoft.com/office/officeart/2005/8/quickstyle/simple1" qsCatId="simple" csTypeId="urn:microsoft.com/office/officeart/2005/8/colors/colorful2" csCatId="colorful"/>
      <dgm:spPr/>
      <dgm:t>
        <a:bodyPr/>
        <a:lstStyle/>
        <a:p>
          <a:endParaRPr lang="en-US"/>
        </a:p>
      </dgm:t>
    </dgm:pt>
    <dgm:pt modelId="{322639BC-E547-4DFD-9D77-729634CD3DC2}">
      <dgm:prSet/>
      <dgm:spPr/>
      <dgm:t>
        <a:bodyPr/>
        <a:lstStyle/>
        <a:p>
          <a:r>
            <a:rPr lang="en-GB"/>
            <a:t>Health and social care services require increased funding and workforce investment. More community rehabilitation programmes would support independence and reduce pressure on hospitals.</a:t>
          </a:r>
          <a:endParaRPr lang="en-US"/>
        </a:p>
      </dgm:t>
    </dgm:pt>
    <dgm:pt modelId="{80F910C1-D295-40E3-A894-A294FBE9408D}" type="parTrans" cxnId="{2185FBC6-FA2C-40A8-8816-40B73D62D233}">
      <dgm:prSet/>
      <dgm:spPr/>
      <dgm:t>
        <a:bodyPr/>
        <a:lstStyle/>
        <a:p>
          <a:endParaRPr lang="en-US"/>
        </a:p>
      </dgm:t>
    </dgm:pt>
    <dgm:pt modelId="{16EE7C24-542D-4E2E-8A9E-1EEF0851F28E}" type="sibTrans" cxnId="{2185FBC6-FA2C-40A8-8816-40B73D62D233}">
      <dgm:prSet phldrT="1" phldr="0"/>
      <dgm:spPr/>
      <dgm:t>
        <a:bodyPr/>
        <a:lstStyle/>
        <a:p>
          <a:r>
            <a:rPr lang="en-US"/>
            <a:t>1</a:t>
          </a:r>
        </a:p>
      </dgm:t>
    </dgm:pt>
    <dgm:pt modelId="{410FF304-F889-49E9-927C-B75F40997235}">
      <dgm:prSet/>
      <dgm:spPr/>
      <dgm:t>
        <a:bodyPr/>
        <a:lstStyle/>
        <a:p>
          <a:r>
            <a:rPr lang="en-GB"/>
            <a:t>Digital training programmes should help older adults access online healthcare services confidently.</a:t>
          </a:r>
          <a:endParaRPr lang="en-US"/>
        </a:p>
      </dgm:t>
    </dgm:pt>
    <dgm:pt modelId="{0382A5B8-99DA-471B-A701-165ED5E6E999}" type="parTrans" cxnId="{6DA41DD6-D48F-4015-A8FF-B63F596A57AA}">
      <dgm:prSet/>
      <dgm:spPr/>
      <dgm:t>
        <a:bodyPr/>
        <a:lstStyle/>
        <a:p>
          <a:endParaRPr lang="en-US"/>
        </a:p>
      </dgm:t>
    </dgm:pt>
    <dgm:pt modelId="{CF48EBC7-80E3-4A5A-8893-ED7C82878677}" type="sibTrans" cxnId="{6DA41DD6-D48F-4015-A8FF-B63F596A57AA}">
      <dgm:prSet phldrT="2" phldr="0"/>
      <dgm:spPr/>
      <dgm:t>
        <a:bodyPr/>
        <a:lstStyle/>
        <a:p>
          <a:r>
            <a:rPr lang="en-US"/>
            <a:t>2</a:t>
          </a:r>
        </a:p>
      </dgm:t>
    </dgm:pt>
    <dgm:pt modelId="{83B92F26-C184-4423-93E2-483CF9C09F12}">
      <dgm:prSet/>
      <dgm:spPr/>
      <dgm:t>
        <a:bodyPr/>
        <a:lstStyle/>
        <a:p>
          <a:r>
            <a:rPr lang="en-GB"/>
            <a:t>Local authorities should improve transport systems and social opportunities for isolated individuals.</a:t>
          </a:r>
          <a:endParaRPr lang="en-US"/>
        </a:p>
      </dgm:t>
    </dgm:pt>
    <dgm:pt modelId="{9453C68D-F827-43D1-8100-C5D9D526928E}" type="parTrans" cxnId="{F9BEACA5-30BD-4443-A788-F7ADBD438DC5}">
      <dgm:prSet/>
      <dgm:spPr/>
      <dgm:t>
        <a:bodyPr/>
        <a:lstStyle/>
        <a:p>
          <a:endParaRPr lang="en-US"/>
        </a:p>
      </dgm:t>
    </dgm:pt>
    <dgm:pt modelId="{A4B23402-4B3C-4EBC-BE4B-B693C29C8A84}" type="sibTrans" cxnId="{F9BEACA5-30BD-4443-A788-F7ADBD438DC5}">
      <dgm:prSet phldrT="3" phldr="0"/>
      <dgm:spPr/>
      <dgm:t>
        <a:bodyPr/>
        <a:lstStyle/>
        <a:p>
          <a:r>
            <a:rPr lang="en-US"/>
            <a:t>3</a:t>
          </a:r>
        </a:p>
      </dgm:t>
    </dgm:pt>
    <dgm:pt modelId="{6DB0B156-A489-4C5B-85BB-9F48A3BD7932}">
      <dgm:prSet/>
      <dgm:spPr/>
      <dgm:t>
        <a:bodyPr/>
        <a:lstStyle/>
        <a:p>
          <a:r>
            <a:rPr lang="en-GB"/>
            <a:t>Health professionals should continue promoting person centred care and shared decision making. Stronger integration between health and social care services would improve communication and continuity of support.</a:t>
          </a:r>
          <a:endParaRPr lang="en-US"/>
        </a:p>
      </dgm:t>
    </dgm:pt>
    <dgm:pt modelId="{653BA7A3-EE7F-4454-9B7D-D1D115EEB28A}" type="parTrans" cxnId="{1BB99B9F-E353-46F4-B217-ABCE9AB07780}">
      <dgm:prSet/>
      <dgm:spPr/>
      <dgm:t>
        <a:bodyPr/>
        <a:lstStyle/>
        <a:p>
          <a:endParaRPr lang="en-US"/>
        </a:p>
      </dgm:t>
    </dgm:pt>
    <dgm:pt modelId="{01045097-836C-4B8C-8081-55B2CEF22FFD}" type="sibTrans" cxnId="{1BB99B9F-E353-46F4-B217-ABCE9AB07780}">
      <dgm:prSet phldrT="4" phldr="0"/>
      <dgm:spPr/>
      <dgm:t>
        <a:bodyPr/>
        <a:lstStyle/>
        <a:p>
          <a:r>
            <a:rPr lang="en-US"/>
            <a:t>4</a:t>
          </a:r>
        </a:p>
      </dgm:t>
    </dgm:pt>
    <dgm:pt modelId="{4478117A-6AD1-4F84-B1A9-9FD21F3325DE}">
      <dgm:prSet/>
      <dgm:spPr/>
      <dgm:t>
        <a:bodyPr/>
        <a:lstStyle/>
        <a:p>
          <a:r>
            <a:rPr lang="en-GB"/>
            <a:t>Possible barriers:</a:t>
          </a:r>
          <a:br>
            <a:rPr lang="en-GB"/>
          </a:br>
          <a:r>
            <a:rPr lang="en-GB"/>
            <a:t>• Funding shortages.</a:t>
          </a:r>
          <a:br>
            <a:rPr lang="en-GB"/>
          </a:br>
          <a:r>
            <a:rPr lang="en-GB"/>
            <a:t>• Workforce shortages.</a:t>
          </a:r>
          <a:br>
            <a:rPr lang="en-GB"/>
          </a:br>
          <a:r>
            <a:rPr lang="en-GB"/>
            <a:t>• Increasing service demand.</a:t>
          </a:r>
          <a:endParaRPr lang="en-US"/>
        </a:p>
      </dgm:t>
    </dgm:pt>
    <dgm:pt modelId="{EFABEE0B-8D4A-46B2-BA19-2EE596A97BA6}" type="parTrans" cxnId="{C8DF384E-510B-4676-AC8F-88BDA21D6EE6}">
      <dgm:prSet/>
      <dgm:spPr/>
      <dgm:t>
        <a:bodyPr/>
        <a:lstStyle/>
        <a:p>
          <a:endParaRPr lang="en-US"/>
        </a:p>
      </dgm:t>
    </dgm:pt>
    <dgm:pt modelId="{360DEE68-14EA-433D-99C3-7E9A0D6C6C93}" type="sibTrans" cxnId="{C8DF384E-510B-4676-AC8F-88BDA21D6EE6}">
      <dgm:prSet phldrT="5" phldr="0"/>
      <dgm:spPr/>
      <dgm:t>
        <a:bodyPr/>
        <a:lstStyle/>
        <a:p>
          <a:r>
            <a:rPr lang="en-US"/>
            <a:t>5</a:t>
          </a:r>
        </a:p>
      </dgm:t>
    </dgm:pt>
    <dgm:pt modelId="{7CF058B6-A723-46FB-A1AD-236ABCE851E1}" type="pres">
      <dgm:prSet presAssocID="{654F0F7C-30FF-4BCB-B2A7-87EF6FDF396E}" presName="linearFlow" presStyleCnt="0">
        <dgm:presLayoutVars>
          <dgm:dir/>
          <dgm:animLvl val="lvl"/>
          <dgm:resizeHandles val="exact"/>
        </dgm:presLayoutVars>
      </dgm:prSet>
      <dgm:spPr/>
    </dgm:pt>
    <dgm:pt modelId="{8CE4E911-4F6E-4770-8A7B-DA398CC452B0}" type="pres">
      <dgm:prSet presAssocID="{322639BC-E547-4DFD-9D77-729634CD3DC2}" presName="compositeNode" presStyleCnt="0"/>
      <dgm:spPr/>
    </dgm:pt>
    <dgm:pt modelId="{71F4CFCF-1720-421A-BC5E-90C4C6678A7A}" type="pres">
      <dgm:prSet presAssocID="{322639BC-E547-4DFD-9D77-729634CD3DC2}" presName="parTx" presStyleLbl="node1" presStyleIdx="0" presStyleCnt="0">
        <dgm:presLayoutVars>
          <dgm:chMax val="0"/>
          <dgm:chPref val="0"/>
          <dgm:bulletEnabled val="1"/>
        </dgm:presLayoutVars>
      </dgm:prSet>
      <dgm:spPr/>
    </dgm:pt>
    <dgm:pt modelId="{0532FDE4-B56F-4986-B860-8B68AC4F44AD}" type="pres">
      <dgm:prSet presAssocID="{322639BC-E547-4DFD-9D77-729634CD3DC2}" presName="parSh" presStyleCnt="0"/>
      <dgm:spPr/>
    </dgm:pt>
    <dgm:pt modelId="{BF214684-CD39-4A45-BE25-C399EB58D23A}" type="pres">
      <dgm:prSet presAssocID="{322639BC-E547-4DFD-9D77-729634CD3DC2}" presName="lineNode" presStyleLbl="alignAccFollowNode1" presStyleIdx="0" presStyleCnt="15"/>
      <dgm:spPr/>
    </dgm:pt>
    <dgm:pt modelId="{63ACC327-12D4-4385-944A-4E124D1A5DAA}" type="pres">
      <dgm:prSet presAssocID="{322639BC-E547-4DFD-9D77-729634CD3DC2}" presName="lineArrowNode" presStyleLbl="alignAccFollowNode1" presStyleIdx="1" presStyleCnt="15"/>
      <dgm:spPr/>
    </dgm:pt>
    <dgm:pt modelId="{626DC1BA-52FD-44D9-A3B7-B6125B74E96C}" type="pres">
      <dgm:prSet presAssocID="{16EE7C24-542D-4E2E-8A9E-1EEF0851F28E}" presName="sibTransNodeCircle" presStyleLbl="alignNode1" presStyleIdx="0" presStyleCnt="5">
        <dgm:presLayoutVars>
          <dgm:chMax val="0"/>
          <dgm:bulletEnabled/>
        </dgm:presLayoutVars>
      </dgm:prSet>
      <dgm:spPr/>
    </dgm:pt>
    <dgm:pt modelId="{4FA53254-CA07-4E94-80B4-64638C520DF8}" type="pres">
      <dgm:prSet presAssocID="{16EE7C24-542D-4E2E-8A9E-1EEF0851F28E}" presName="spacerBetweenCircleAndCallout" presStyleCnt="0">
        <dgm:presLayoutVars/>
      </dgm:prSet>
      <dgm:spPr/>
    </dgm:pt>
    <dgm:pt modelId="{312F3AE4-0195-4375-A80D-12121FFD7381}" type="pres">
      <dgm:prSet presAssocID="{322639BC-E547-4DFD-9D77-729634CD3DC2}" presName="nodeText" presStyleLbl="alignAccFollowNode1" presStyleIdx="2" presStyleCnt="15">
        <dgm:presLayoutVars>
          <dgm:bulletEnabled val="1"/>
        </dgm:presLayoutVars>
      </dgm:prSet>
      <dgm:spPr/>
    </dgm:pt>
    <dgm:pt modelId="{3083FDE3-4E25-4A94-9545-F42C9FA96ED1}" type="pres">
      <dgm:prSet presAssocID="{16EE7C24-542D-4E2E-8A9E-1EEF0851F28E}" presName="sibTransComposite" presStyleCnt="0"/>
      <dgm:spPr/>
    </dgm:pt>
    <dgm:pt modelId="{1647A0A5-43C3-4565-B931-AC1038591CE9}" type="pres">
      <dgm:prSet presAssocID="{410FF304-F889-49E9-927C-B75F40997235}" presName="compositeNode" presStyleCnt="0"/>
      <dgm:spPr/>
    </dgm:pt>
    <dgm:pt modelId="{8098D2A1-B700-45C3-ACA1-7496BB737E8A}" type="pres">
      <dgm:prSet presAssocID="{410FF304-F889-49E9-927C-B75F40997235}" presName="parTx" presStyleLbl="node1" presStyleIdx="0" presStyleCnt="0">
        <dgm:presLayoutVars>
          <dgm:chMax val="0"/>
          <dgm:chPref val="0"/>
          <dgm:bulletEnabled val="1"/>
        </dgm:presLayoutVars>
      </dgm:prSet>
      <dgm:spPr/>
    </dgm:pt>
    <dgm:pt modelId="{A6E177AE-DC9D-4163-B295-F0290E311338}" type="pres">
      <dgm:prSet presAssocID="{410FF304-F889-49E9-927C-B75F40997235}" presName="parSh" presStyleCnt="0"/>
      <dgm:spPr/>
    </dgm:pt>
    <dgm:pt modelId="{31F56561-3232-452F-A47A-C79FFBF6E727}" type="pres">
      <dgm:prSet presAssocID="{410FF304-F889-49E9-927C-B75F40997235}" presName="lineNode" presStyleLbl="alignAccFollowNode1" presStyleIdx="3" presStyleCnt="15"/>
      <dgm:spPr/>
    </dgm:pt>
    <dgm:pt modelId="{E3A7FD5E-B50C-4116-BC36-AAEB14B0CC5D}" type="pres">
      <dgm:prSet presAssocID="{410FF304-F889-49E9-927C-B75F40997235}" presName="lineArrowNode" presStyleLbl="alignAccFollowNode1" presStyleIdx="4" presStyleCnt="15"/>
      <dgm:spPr/>
    </dgm:pt>
    <dgm:pt modelId="{CD92BF8F-CD10-4D72-9F93-42F57150470D}" type="pres">
      <dgm:prSet presAssocID="{CF48EBC7-80E3-4A5A-8893-ED7C82878677}" presName="sibTransNodeCircle" presStyleLbl="alignNode1" presStyleIdx="1" presStyleCnt="5">
        <dgm:presLayoutVars>
          <dgm:chMax val="0"/>
          <dgm:bulletEnabled/>
        </dgm:presLayoutVars>
      </dgm:prSet>
      <dgm:spPr/>
    </dgm:pt>
    <dgm:pt modelId="{7C408BF1-3FC7-4A7A-969A-87DD274D123D}" type="pres">
      <dgm:prSet presAssocID="{CF48EBC7-80E3-4A5A-8893-ED7C82878677}" presName="spacerBetweenCircleAndCallout" presStyleCnt="0">
        <dgm:presLayoutVars/>
      </dgm:prSet>
      <dgm:spPr/>
    </dgm:pt>
    <dgm:pt modelId="{4794EB8D-2147-4759-A987-F28DCAA9A43D}" type="pres">
      <dgm:prSet presAssocID="{410FF304-F889-49E9-927C-B75F40997235}" presName="nodeText" presStyleLbl="alignAccFollowNode1" presStyleIdx="5" presStyleCnt="15">
        <dgm:presLayoutVars>
          <dgm:bulletEnabled val="1"/>
        </dgm:presLayoutVars>
      </dgm:prSet>
      <dgm:spPr/>
    </dgm:pt>
    <dgm:pt modelId="{FC4B79D6-9A42-495B-90CA-27450AA4E617}" type="pres">
      <dgm:prSet presAssocID="{CF48EBC7-80E3-4A5A-8893-ED7C82878677}" presName="sibTransComposite" presStyleCnt="0"/>
      <dgm:spPr/>
    </dgm:pt>
    <dgm:pt modelId="{008B61DA-71BC-49E1-BF07-FD597C9E2C9E}" type="pres">
      <dgm:prSet presAssocID="{83B92F26-C184-4423-93E2-483CF9C09F12}" presName="compositeNode" presStyleCnt="0"/>
      <dgm:spPr/>
    </dgm:pt>
    <dgm:pt modelId="{D4055ACD-7A52-4EDF-9711-889C986001A4}" type="pres">
      <dgm:prSet presAssocID="{83B92F26-C184-4423-93E2-483CF9C09F12}" presName="parTx" presStyleLbl="node1" presStyleIdx="0" presStyleCnt="0">
        <dgm:presLayoutVars>
          <dgm:chMax val="0"/>
          <dgm:chPref val="0"/>
          <dgm:bulletEnabled val="1"/>
        </dgm:presLayoutVars>
      </dgm:prSet>
      <dgm:spPr/>
    </dgm:pt>
    <dgm:pt modelId="{FB04F206-FC11-4118-A7BD-42D9D6C5EF37}" type="pres">
      <dgm:prSet presAssocID="{83B92F26-C184-4423-93E2-483CF9C09F12}" presName="parSh" presStyleCnt="0"/>
      <dgm:spPr/>
    </dgm:pt>
    <dgm:pt modelId="{820FDAD1-DE1B-4C26-A1B9-CAE05CD1C3D4}" type="pres">
      <dgm:prSet presAssocID="{83B92F26-C184-4423-93E2-483CF9C09F12}" presName="lineNode" presStyleLbl="alignAccFollowNode1" presStyleIdx="6" presStyleCnt="15"/>
      <dgm:spPr/>
    </dgm:pt>
    <dgm:pt modelId="{23FDB522-F4FA-40FE-A09F-D4BF87EAC943}" type="pres">
      <dgm:prSet presAssocID="{83B92F26-C184-4423-93E2-483CF9C09F12}" presName="lineArrowNode" presStyleLbl="alignAccFollowNode1" presStyleIdx="7" presStyleCnt="15"/>
      <dgm:spPr/>
    </dgm:pt>
    <dgm:pt modelId="{DF46B5C2-0817-48E7-A31B-C4A2DBB6C28F}" type="pres">
      <dgm:prSet presAssocID="{A4B23402-4B3C-4EBC-BE4B-B693C29C8A84}" presName="sibTransNodeCircle" presStyleLbl="alignNode1" presStyleIdx="2" presStyleCnt="5">
        <dgm:presLayoutVars>
          <dgm:chMax val="0"/>
          <dgm:bulletEnabled/>
        </dgm:presLayoutVars>
      </dgm:prSet>
      <dgm:spPr/>
    </dgm:pt>
    <dgm:pt modelId="{AFF5B7C0-0E5E-4C44-90CE-DB0D1FBD8C11}" type="pres">
      <dgm:prSet presAssocID="{A4B23402-4B3C-4EBC-BE4B-B693C29C8A84}" presName="spacerBetweenCircleAndCallout" presStyleCnt="0">
        <dgm:presLayoutVars/>
      </dgm:prSet>
      <dgm:spPr/>
    </dgm:pt>
    <dgm:pt modelId="{2D728180-2420-46D8-B8CA-60991B730664}" type="pres">
      <dgm:prSet presAssocID="{83B92F26-C184-4423-93E2-483CF9C09F12}" presName="nodeText" presStyleLbl="alignAccFollowNode1" presStyleIdx="8" presStyleCnt="15">
        <dgm:presLayoutVars>
          <dgm:bulletEnabled val="1"/>
        </dgm:presLayoutVars>
      </dgm:prSet>
      <dgm:spPr/>
    </dgm:pt>
    <dgm:pt modelId="{21028AAC-42EF-4217-8DDF-108B884D05B5}" type="pres">
      <dgm:prSet presAssocID="{A4B23402-4B3C-4EBC-BE4B-B693C29C8A84}" presName="sibTransComposite" presStyleCnt="0"/>
      <dgm:spPr/>
    </dgm:pt>
    <dgm:pt modelId="{045489C1-2B83-45ED-8DCF-B57F7B9A489D}" type="pres">
      <dgm:prSet presAssocID="{6DB0B156-A489-4C5B-85BB-9F48A3BD7932}" presName="compositeNode" presStyleCnt="0"/>
      <dgm:spPr/>
    </dgm:pt>
    <dgm:pt modelId="{FF11D528-4FDD-4404-B27B-EF9874A950EE}" type="pres">
      <dgm:prSet presAssocID="{6DB0B156-A489-4C5B-85BB-9F48A3BD7932}" presName="parTx" presStyleLbl="node1" presStyleIdx="0" presStyleCnt="0">
        <dgm:presLayoutVars>
          <dgm:chMax val="0"/>
          <dgm:chPref val="0"/>
          <dgm:bulletEnabled val="1"/>
        </dgm:presLayoutVars>
      </dgm:prSet>
      <dgm:spPr/>
    </dgm:pt>
    <dgm:pt modelId="{07979A26-7145-4615-A5CF-653174F2A36D}" type="pres">
      <dgm:prSet presAssocID="{6DB0B156-A489-4C5B-85BB-9F48A3BD7932}" presName="parSh" presStyleCnt="0"/>
      <dgm:spPr/>
    </dgm:pt>
    <dgm:pt modelId="{79469203-6045-4F7D-9278-9D53098E50E6}" type="pres">
      <dgm:prSet presAssocID="{6DB0B156-A489-4C5B-85BB-9F48A3BD7932}" presName="lineNode" presStyleLbl="alignAccFollowNode1" presStyleIdx="9" presStyleCnt="15"/>
      <dgm:spPr/>
    </dgm:pt>
    <dgm:pt modelId="{D43F9119-476F-4B45-9136-3C094DDC43D5}" type="pres">
      <dgm:prSet presAssocID="{6DB0B156-A489-4C5B-85BB-9F48A3BD7932}" presName="lineArrowNode" presStyleLbl="alignAccFollowNode1" presStyleIdx="10" presStyleCnt="15"/>
      <dgm:spPr/>
    </dgm:pt>
    <dgm:pt modelId="{3C8D91D2-4AE3-4973-B321-62BB3E8D7D6F}" type="pres">
      <dgm:prSet presAssocID="{01045097-836C-4B8C-8081-55B2CEF22FFD}" presName="sibTransNodeCircle" presStyleLbl="alignNode1" presStyleIdx="3" presStyleCnt="5">
        <dgm:presLayoutVars>
          <dgm:chMax val="0"/>
          <dgm:bulletEnabled/>
        </dgm:presLayoutVars>
      </dgm:prSet>
      <dgm:spPr/>
    </dgm:pt>
    <dgm:pt modelId="{7304588B-17AB-4A8E-B1F9-E1E60A58ADEF}" type="pres">
      <dgm:prSet presAssocID="{01045097-836C-4B8C-8081-55B2CEF22FFD}" presName="spacerBetweenCircleAndCallout" presStyleCnt="0">
        <dgm:presLayoutVars/>
      </dgm:prSet>
      <dgm:spPr/>
    </dgm:pt>
    <dgm:pt modelId="{3C633FBA-BCF1-4B7E-B4E2-B54FFC7D03DA}" type="pres">
      <dgm:prSet presAssocID="{6DB0B156-A489-4C5B-85BB-9F48A3BD7932}" presName="nodeText" presStyleLbl="alignAccFollowNode1" presStyleIdx="11" presStyleCnt="15">
        <dgm:presLayoutVars>
          <dgm:bulletEnabled val="1"/>
        </dgm:presLayoutVars>
      </dgm:prSet>
      <dgm:spPr/>
    </dgm:pt>
    <dgm:pt modelId="{E5367520-68F5-4550-854C-1FEEB33DB15E}" type="pres">
      <dgm:prSet presAssocID="{01045097-836C-4B8C-8081-55B2CEF22FFD}" presName="sibTransComposite" presStyleCnt="0"/>
      <dgm:spPr/>
    </dgm:pt>
    <dgm:pt modelId="{9418C61B-4411-4043-A7C7-B734109AF33B}" type="pres">
      <dgm:prSet presAssocID="{4478117A-6AD1-4F84-B1A9-9FD21F3325DE}" presName="compositeNode" presStyleCnt="0"/>
      <dgm:spPr/>
    </dgm:pt>
    <dgm:pt modelId="{19F41898-0A3B-41AF-92FC-B3393026A6E7}" type="pres">
      <dgm:prSet presAssocID="{4478117A-6AD1-4F84-B1A9-9FD21F3325DE}" presName="parTx" presStyleLbl="node1" presStyleIdx="0" presStyleCnt="0">
        <dgm:presLayoutVars>
          <dgm:chMax val="0"/>
          <dgm:chPref val="0"/>
          <dgm:bulletEnabled val="1"/>
        </dgm:presLayoutVars>
      </dgm:prSet>
      <dgm:spPr/>
    </dgm:pt>
    <dgm:pt modelId="{1B2D1CFA-EDF5-4B38-8C80-E49AC1F83435}" type="pres">
      <dgm:prSet presAssocID="{4478117A-6AD1-4F84-B1A9-9FD21F3325DE}" presName="parSh" presStyleCnt="0"/>
      <dgm:spPr/>
    </dgm:pt>
    <dgm:pt modelId="{802BE6DB-B7B1-473A-AFD6-2C5A6ABDAC13}" type="pres">
      <dgm:prSet presAssocID="{4478117A-6AD1-4F84-B1A9-9FD21F3325DE}" presName="lineNode" presStyleLbl="alignAccFollowNode1" presStyleIdx="12" presStyleCnt="15"/>
      <dgm:spPr/>
    </dgm:pt>
    <dgm:pt modelId="{F1A2D5A9-FEF1-467A-8630-B138748227A5}" type="pres">
      <dgm:prSet presAssocID="{4478117A-6AD1-4F84-B1A9-9FD21F3325DE}" presName="lineArrowNode" presStyleLbl="alignAccFollowNode1" presStyleIdx="13" presStyleCnt="15"/>
      <dgm:spPr/>
    </dgm:pt>
    <dgm:pt modelId="{3C7F82FF-F721-4344-9265-7DDE2A27794F}" type="pres">
      <dgm:prSet presAssocID="{360DEE68-14EA-433D-99C3-7E9A0D6C6C93}" presName="sibTransNodeCircle" presStyleLbl="alignNode1" presStyleIdx="4" presStyleCnt="5">
        <dgm:presLayoutVars>
          <dgm:chMax val="0"/>
          <dgm:bulletEnabled/>
        </dgm:presLayoutVars>
      </dgm:prSet>
      <dgm:spPr/>
    </dgm:pt>
    <dgm:pt modelId="{A23A4EA5-F061-47D8-9F2D-C164E3E83444}" type="pres">
      <dgm:prSet presAssocID="{360DEE68-14EA-433D-99C3-7E9A0D6C6C93}" presName="spacerBetweenCircleAndCallout" presStyleCnt="0">
        <dgm:presLayoutVars/>
      </dgm:prSet>
      <dgm:spPr/>
    </dgm:pt>
    <dgm:pt modelId="{A99808C9-5C47-49B2-AD64-3A9D5CC46D6E}" type="pres">
      <dgm:prSet presAssocID="{4478117A-6AD1-4F84-B1A9-9FD21F3325DE}" presName="nodeText" presStyleLbl="alignAccFollowNode1" presStyleIdx="14" presStyleCnt="15">
        <dgm:presLayoutVars>
          <dgm:bulletEnabled val="1"/>
        </dgm:presLayoutVars>
      </dgm:prSet>
      <dgm:spPr/>
    </dgm:pt>
  </dgm:ptLst>
  <dgm:cxnLst>
    <dgm:cxn modelId="{1812AD0B-8203-4AA0-B5BC-DBDE9FCFF29E}" type="presOf" srcId="{360DEE68-14EA-433D-99C3-7E9A0D6C6C93}" destId="{3C7F82FF-F721-4344-9265-7DDE2A27794F}" srcOrd="0" destOrd="0" presId="urn:microsoft.com/office/officeart/2016/7/layout/LinearArrowProcessNumbered"/>
    <dgm:cxn modelId="{4BD1270E-C005-4DCB-ADAE-4017B2596CEA}" type="presOf" srcId="{01045097-836C-4B8C-8081-55B2CEF22FFD}" destId="{3C8D91D2-4AE3-4973-B321-62BB3E8D7D6F}" srcOrd="0" destOrd="0" presId="urn:microsoft.com/office/officeart/2016/7/layout/LinearArrowProcessNumbered"/>
    <dgm:cxn modelId="{2F6B6822-1091-4D41-815D-1E7D9791F8E7}" type="presOf" srcId="{83B92F26-C184-4423-93E2-483CF9C09F12}" destId="{2D728180-2420-46D8-B8CA-60991B730664}" srcOrd="0" destOrd="0" presId="urn:microsoft.com/office/officeart/2016/7/layout/LinearArrowProcessNumbered"/>
    <dgm:cxn modelId="{A60D4A4D-E330-4AB3-A7BC-AA7CE53410C2}" type="presOf" srcId="{CF48EBC7-80E3-4A5A-8893-ED7C82878677}" destId="{CD92BF8F-CD10-4D72-9F93-42F57150470D}" srcOrd="0" destOrd="0" presId="urn:microsoft.com/office/officeart/2016/7/layout/LinearArrowProcessNumbered"/>
    <dgm:cxn modelId="{C8DF384E-510B-4676-AC8F-88BDA21D6EE6}" srcId="{654F0F7C-30FF-4BCB-B2A7-87EF6FDF396E}" destId="{4478117A-6AD1-4F84-B1A9-9FD21F3325DE}" srcOrd="4" destOrd="0" parTransId="{EFABEE0B-8D4A-46B2-BA19-2EE596A97BA6}" sibTransId="{360DEE68-14EA-433D-99C3-7E9A0D6C6C93}"/>
    <dgm:cxn modelId="{D0E2369B-F693-483D-B826-1ED319FE8996}" type="presOf" srcId="{16EE7C24-542D-4E2E-8A9E-1EEF0851F28E}" destId="{626DC1BA-52FD-44D9-A3B7-B6125B74E96C}" srcOrd="0" destOrd="0" presId="urn:microsoft.com/office/officeart/2016/7/layout/LinearArrowProcessNumbered"/>
    <dgm:cxn modelId="{1BB99B9F-E353-46F4-B217-ABCE9AB07780}" srcId="{654F0F7C-30FF-4BCB-B2A7-87EF6FDF396E}" destId="{6DB0B156-A489-4C5B-85BB-9F48A3BD7932}" srcOrd="3" destOrd="0" parTransId="{653BA7A3-EE7F-4454-9B7D-D1D115EEB28A}" sibTransId="{01045097-836C-4B8C-8081-55B2CEF22FFD}"/>
    <dgm:cxn modelId="{6BB0F89F-7B15-4DA1-8ED3-EAE726C0E628}" type="presOf" srcId="{A4B23402-4B3C-4EBC-BE4B-B693C29C8A84}" destId="{DF46B5C2-0817-48E7-A31B-C4A2DBB6C28F}" srcOrd="0" destOrd="0" presId="urn:microsoft.com/office/officeart/2016/7/layout/LinearArrowProcessNumbered"/>
    <dgm:cxn modelId="{940524A5-BDF4-423F-84A6-876936FD5C75}" type="presOf" srcId="{4478117A-6AD1-4F84-B1A9-9FD21F3325DE}" destId="{A99808C9-5C47-49B2-AD64-3A9D5CC46D6E}" srcOrd="0" destOrd="0" presId="urn:microsoft.com/office/officeart/2016/7/layout/LinearArrowProcessNumbered"/>
    <dgm:cxn modelId="{F9BEACA5-30BD-4443-A788-F7ADBD438DC5}" srcId="{654F0F7C-30FF-4BCB-B2A7-87EF6FDF396E}" destId="{83B92F26-C184-4423-93E2-483CF9C09F12}" srcOrd="2" destOrd="0" parTransId="{9453C68D-F827-43D1-8100-C5D9D526928E}" sibTransId="{A4B23402-4B3C-4EBC-BE4B-B693C29C8A84}"/>
    <dgm:cxn modelId="{2185FBC6-FA2C-40A8-8816-40B73D62D233}" srcId="{654F0F7C-30FF-4BCB-B2A7-87EF6FDF396E}" destId="{322639BC-E547-4DFD-9D77-729634CD3DC2}" srcOrd="0" destOrd="0" parTransId="{80F910C1-D295-40E3-A894-A294FBE9408D}" sibTransId="{16EE7C24-542D-4E2E-8A9E-1EEF0851F28E}"/>
    <dgm:cxn modelId="{6DA41DD6-D48F-4015-A8FF-B63F596A57AA}" srcId="{654F0F7C-30FF-4BCB-B2A7-87EF6FDF396E}" destId="{410FF304-F889-49E9-927C-B75F40997235}" srcOrd="1" destOrd="0" parTransId="{0382A5B8-99DA-471B-A701-165ED5E6E999}" sibTransId="{CF48EBC7-80E3-4A5A-8893-ED7C82878677}"/>
    <dgm:cxn modelId="{111734E8-DCF7-443C-B0D3-68551E252E7F}" type="presOf" srcId="{410FF304-F889-49E9-927C-B75F40997235}" destId="{4794EB8D-2147-4759-A987-F28DCAA9A43D}" srcOrd="0" destOrd="0" presId="urn:microsoft.com/office/officeart/2016/7/layout/LinearArrowProcessNumbered"/>
    <dgm:cxn modelId="{1E6D1FEB-904B-422C-A513-29BECD2B7E8F}" type="presOf" srcId="{654F0F7C-30FF-4BCB-B2A7-87EF6FDF396E}" destId="{7CF058B6-A723-46FB-A1AD-236ABCE851E1}" srcOrd="0" destOrd="0" presId="urn:microsoft.com/office/officeart/2016/7/layout/LinearArrowProcessNumbered"/>
    <dgm:cxn modelId="{79A13FEE-AC17-4CFD-B9B2-8AA578030967}" type="presOf" srcId="{6DB0B156-A489-4C5B-85BB-9F48A3BD7932}" destId="{3C633FBA-BCF1-4B7E-B4E2-B54FFC7D03DA}" srcOrd="0" destOrd="0" presId="urn:microsoft.com/office/officeart/2016/7/layout/LinearArrowProcessNumbered"/>
    <dgm:cxn modelId="{8535D9F9-832F-4CE0-B497-CF93B1FB5F13}" type="presOf" srcId="{322639BC-E547-4DFD-9D77-729634CD3DC2}" destId="{312F3AE4-0195-4375-A80D-12121FFD7381}" srcOrd="0" destOrd="0" presId="urn:microsoft.com/office/officeart/2016/7/layout/LinearArrowProcessNumbered"/>
    <dgm:cxn modelId="{EEA434A3-0BBC-4C23-AF8C-1EF55C7B4A4B}" type="presParOf" srcId="{7CF058B6-A723-46FB-A1AD-236ABCE851E1}" destId="{8CE4E911-4F6E-4770-8A7B-DA398CC452B0}" srcOrd="0" destOrd="0" presId="urn:microsoft.com/office/officeart/2016/7/layout/LinearArrowProcessNumbered"/>
    <dgm:cxn modelId="{1ADDD369-DB8A-419F-BEBA-19F65767D081}" type="presParOf" srcId="{8CE4E911-4F6E-4770-8A7B-DA398CC452B0}" destId="{71F4CFCF-1720-421A-BC5E-90C4C6678A7A}" srcOrd="0" destOrd="0" presId="urn:microsoft.com/office/officeart/2016/7/layout/LinearArrowProcessNumbered"/>
    <dgm:cxn modelId="{C8D0E6D1-5B23-42A1-9E6A-797BC2C7BBC0}" type="presParOf" srcId="{8CE4E911-4F6E-4770-8A7B-DA398CC452B0}" destId="{0532FDE4-B56F-4986-B860-8B68AC4F44AD}" srcOrd="1" destOrd="0" presId="urn:microsoft.com/office/officeart/2016/7/layout/LinearArrowProcessNumbered"/>
    <dgm:cxn modelId="{8370CA41-1A8C-4F5D-985B-5BFEB1D2E690}" type="presParOf" srcId="{0532FDE4-B56F-4986-B860-8B68AC4F44AD}" destId="{BF214684-CD39-4A45-BE25-C399EB58D23A}" srcOrd="0" destOrd="0" presId="urn:microsoft.com/office/officeart/2016/7/layout/LinearArrowProcessNumbered"/>
    <dgm:cxn modelId="{46E6DD4C-88BC-4A49-BC1D-781B3180FD20}" type="presParOf" srcId="{0532FDE4-B56F-4986-B860-8B68AC4F44AD}" destId="{63ACC327-12D4-4385-944A-4E124D1A5DAA}" srcOrd="1" destOrd="0" presId="urn:microsoft.com/office/officeart/2016/7/layout/LinearArrowProcessNumbered"/>
    <dgm:cxn modelId="{73DB4107-7619-46DB-B64D-DD4DFFFD0926}" type="presParOf" srcId="{0532FDE4-B56F-4986-B860-8B68AC4F44AD}" destId="{626DC1BA-52FD-44D9-A3B7-B6125B74E96C}" srcOrd="2" destOrd="0" presId="urn:microsoft.com/office/officeart/2016/7/layout/LinearArrowProcessNumbered"/>
    <dgm:cxn modelId="{2BBADF27-77CA-4117-B975-55FF7876AA63}" type="presParOf" srcId="{0532FDE4-B56F-4986-B860-8B68AC4F44AD}" destId="{4FA53254-CA07-4E94-80B4-64638C520DF8}" srcOrd="3" destOrd="0" presId="urn:microsoft.com/office/officeart/2016/7/layout/LinearArrowProcessNumbered"/>
    <dgm:cxn modelId="{BE68BE38-C182-4BE8-B25A-4890BF23CDEC}" type="presParOf" srcId="{8CE4E911-4F6E-4770-8A7B-DA398CC452B0}" destId="{312F3AE4-0195-4375-A80D-12121FFD7381}" srcOrd="2" destOrd="0" presId="urn:microsoft.com/office/officeart/2016/7/layout/LinearArrowProcessNumbered"/>
    <dgm:cxn modelId="{7CC7AD94-EAF6-4AB1-A61E-37FBD593B05B}" type="presParOf" srcId="{7CF058B6-A723-46FB-A1AD-236ABCE851E1}" destId="{3083FDE3-4E25-4A94-9545-F42C9FA96ED1}" srcOrd="1" destOrd="0" presId="urn:microsoft.com/office/officeart/2016/7/layout/LinearArrowProcessNumbered"/>
    <dgm:cxn modelId="{A73B8259-311D-422A-9FE6-BB09AE59F507}" type="presParOf" srcId="{7CF058B6-A723-46FB-A1AD-236ABCE851E1}" destId="{1647A0A5-43C3-4565-B931-AC1038591CE9}" srcOrd="2" destOrd="0" presId="urn:microsoft.com/office/officeart/2016/7/layout/LinearArrowProcessNumbered"/>
    <dgm:cxn modelId="{E2F62802-9E22-42E0-98D2-B629AD57D333}" type="presParOf" srcId="{1647A0A5-43C3-4565-B931-AC1038591CE9}" destId="{8098D2A1-B700-45C3-ACA1-7496BB737E8A}" srcOrd="0" destOrd="0" presId="urn:microsoft.com/office/officeart/2016/7/layout/LinearArrowProcessNumbered"/>
    <dgm:cxn modelId="{E1BC179C-F697-46C9-A534-5D58FAB1A8E6}" type="presParOf" srcId="{1647A0A5-43C3-4565-B931-AC1038591CE9}" destId="{A6E177AE-DC9D-4163-B295-F0290E311338}" srcOrd="1" destOrd="0" presId="urn:microsoft.com/office/officeart/2016/7/layout/LinearArrowProcessNumbered"/>
    <dgm:cxn modelId="{CC75E842-BF6A-46C0-BEC6-DFD19740B00B}" type="presParOf" srcId="{A6E177AE-DC9D-4163-B295-F0290E311338}" destId="{31F56561-3232-452F-A47A-C79FFBF6E727}" srcOrd="0" destOrd="0" presId="urn:microsoft.com/office/officeart/2016/7/layout/LinearArrowProcessNumbered"/>
    <dgm:cxn modelId="{AB23CB30-1EE2-4719-8E6C-AB877BA88C54}" type="presParOf" srcId="{A6E177AE-DC9D-4163-B295-F0290E311338}" destId="{E3A7FD5E-B50C-4116-BC36-AAEB14B0CC5D}" srcOrd="1" destOrd="0" presId="urn:microsoft.com/office/officeart/2016/7/layout/LinearArrowProcessNumbered"/>
    <dgm:cxn modelId="{0E8CC829-22DE-4214-8D15-8B62841633C4}" type="presParOf" srcId="{A6E177AE-DC9D-4163-B295-F0290E311338}" destId="{CD92BF8F-CD10-4D72-9F93-42F57150470D}" srcOrd="2" destOrd="0" presId="urn:microsoft.com/office/officeart/2016/7/layout/LinearArrowProcessNumbered"/>
    <dgm:cxn modelId="{61AE9429-8CF1-4A47-BEA9-571854BA5015}" type="presParOf" srcId="{A6E177AE-DC9D-4163-B295-F0290E311338}" destId="{7C408BF1-3FC7-4A7A-969A-87DD274D123D}" srcOrd="3" destOrd="0" presId="urn:microsoft.com/office/officeart/2016/7/layout/LinearArrowProcessNumbered"/>
    <dgm:cxn modelId="{081112CD-6EA4-461B-A6ED-9D83CAA1E0ED}" type="presParOf" srcId="{1647A0A5-43C3-4565-B931-AC1038591CE9}" destId="{4794EB8D-2147-4759-A987-F28DCAA9A43D}" srcOrd="2" destOrd="0" presId="urn:microsoft.com/office/officeart/2016/7/layout/LinearArrowProcessNumbered"/>
    <dgm:cxn modelId="{D056789B-2083-48CA-B1E5-8F306AC499B7}" type="presParOf" srcId="{7CF058B6-A723-46FB-A1AD-236ABCE851E1}" destId="{FC4B79D6-9A42-495B-90CA-27450AA4E617}" srcOrd="3" destOrd="0" presId="urn:microsoft.com/office/officeart/2016/7/layout/LinearArrowProcessNumbered"/>
    <dgm:cxn modelId="{AE5C60CA-7A12-43E7-ABF0-62C3FBC92252}" type="presParOf" srcId="{7CF058B6-A723-46FB-A1AD-236ABCE851E1}" destId="{008B61DA-71BC-49E1-BF07-FD597C9E2C9E}" srcOrd="4" destOrd="0" presId="urn:microsoft.com/office/officeart/2016/7/layout/LinearArrowProcessNumbered"/>
    <dgm:cxn modelId="{11EC4584-920D-45AB-AA69-4167D64F9078}" type="presParOf" srcId="{008B61DA-71BC-49E1-BF07-FD597C9E2C9E}" destId="{D4055ACD-7A52-4EDF-9711-889C986001A4}" srcOrd="0" destOrd="0" presId="urn:microsoft.com/office/officeart/2016/7/layout/LinearArrowProcessNumbered"/>
    <dgm:cxn modelId="{BC6B54F2-54D6-41FF-927E-5289AB734BD9}" type="presParOf" srcId="{008B61DA-71BC-49E1-BF07-FD597C9E2C9E}" destId="{FB04F206-FC11-4118-A7BD-42D9D6C5EF37}" srcOrd="1" destOrd="0" presId="urn:microsoft.com/office/officeart/2016/7/layout/LinearArrowProcessNumbered"/>
    <dgm:cxn modelId="{8D48EC33-0D6F-452F-8C7A-2959C6881A44}" type="presParOf" srcId="{FB04F206-FC11-4118-A7BD-42D9D6C5EF37}" destId="{820FDAD1-DE1B-4C26-A1B9-CAE05CD1C3D4}" srcOrd="0" destOrd="0" presId="urn:microsoft.com/office/officeart/2016/7/layout/LinearArrowProcessNumbered"/>
    <dgm:cxn modelId="{BD2A02AB-42A3-4BD4-9FD1-2A5DE19D6531}" type="presParOf" srcId="{FB04F206-FC11-4118-A7BD-42D9D6C5EF37}" destId="{23FDB522-F4FA-40FE-A09F-D4BF87EAC943}" srcOrd="1" destOrd="0" presId="urn:microsoft.com/office/officeart/2016/7/layout/LinearArrowProcessNumbered"/>
    <dgm:cxn modelId="{54EF48F5-F04E-48E1-BCA9-B2224E959D46}" type="presParOf" srcId="{FB04F206-FC11-4118-A7BD-42D9D6C5EF37}" destId="{DF46B5C2-0817-48E7-A31B-C4A2DBB6C28F}" srcOrd="2" destOrd="0" presId="urn:microsoft.com/office/officeart/2016/7/layout/LinearArrowProcessNumbered"/>
    <dgm:cxn modelId="{A6EDD0B2-FD88-4E35-B00F-324745459699}" type="presParOf" srcId="{FB04F206-FC11-4118-A7BD-42D9D6C5EF37}" destId="{AFF5B7C0-0E5E-4C44-90CE-DB0D1FBD8C11}" srcOrd="3" destOrd="0" presId="urn:microsoft.com/office/officeart/2016/7/layout/LinearArrowProcessNumbered"/>
    <dgm:cxn modelId="{DE74F2A6-4AA9-4125-96FE-5D1C498D4301}" type="presParOf" srcId="{008B61DA-71BC-49E1-BF07-FD597C9E2C9E}" destId="{2D728180-2420-46D8-B8CA-60991B730664}" srcOrd="2" destOrd="0" presId="urn:microsoft.com/office/officeart/2016/7/layout/LinearArrowProcessNumbered"/>
    <dgm:cxn modelId="{A280F4B9-6FD3-4765-A423-8DA15FFFA1A1}" type="presParOf" srcId="{7CF058B6-A723-46FB-A1AD-236ABCE851E1}" destId="{21028AAC-42EF-4217-8DDF-108B884D05B5}" srcOrd="5" destOrd="0" presId="urn:microsoft.com/office/officeart/2016/7/layout/LinearArrowProcessNumbered"/>
    <dgm:cxn modelId="{C246E5D0-669D-4D3A-A261-28C2D5D94CB2}" type="presParOf" srcId="{7CF058B6-A723-46FB-A1AD-236ABCE851E1}" destId="{045489C1-2B83-45ED-8DCF-B57F7B9A489D}" srcOrd="6" destOrd="0" presId="urn:microsoft.com/office/officeart/2016/7/layout/LinearArrowProcessNumbered"/>
    <dgm:cxn modelId="{96A1AA26-7EBF-4D99-B696-C23DF25C4BB1}" type="presParOf" srcId="{045489C1-2B83-45ED-8DCF-B57F7B9A489D}" destId="{FF11D528-4FDD-4404-B27B-EF9874A950EE}" srcOrd="0" destOrd="0" presId="urn:microsoft.com/office/officeart/2016/7/layout/LinearArrowProcessNumbered"/>
    <dgm:cxn modelId="{5AB552E4-D9D7-4D90-A336-0FF61C75ABC8}" type="presParOf" srcId="{045489C1-2B83-45ED-8DCF-B57F7B9A489D}" destId="{07979A26-7145-4615-A5CF-653174F2A36D}" srcOrd="1" destOrd="0" presId="urn:microsoft.com/office/officeart/2016/7/layout/LinearArrowProcessNumbered"/>
    <dgm:cxn modelId="{FEF2D7BF-9673-4DF3-A8C0-F601EFA8EAEB}" type="presParOf" srcId="{07979A26-7145-4615-A5CF-653174F2A36D}" destId="{79469203-6045-4F7D-9278-9D53098E50E6}" srcOrd="0" destOrd="0" presId="urn:microsoft.com/office/officeart/2016/7/layout/LinearArrowProcessNumbered"/>
    <dgm:cxn modelId="{0ABB9621-BDED-4631-ABDD-1FA75CDCD9AE}" type="presParOf" srcId="{07979A26-7145-4615-A5CF-653174F2A36D}" destId="{D43F9119-476F-4B45-9136-3C094DDC43D5}" srcOrd="1" destOrd="0" presId="urn:microsoft.com/office/officeart/2016/7/layout/LinearArrowProcessNumbered"/>
    <dgm:cxn modelId="{8621CDE0-11B8-4A08-835C-CF702196A93D}" type="presParOf" srcId="{07979A26-7145-4615-A5CF-653174F2A36D}" destId="{3C8D91D2-4AE3-4973-B321-62BB3E8D7D6F}" srcOrd="2" destOrd="0" presId="urn:microsoft.com/office/officeart/2016/7/layout/LinearArrowProcessNumbered"/>
    <dgm:cxn modelId="{61FC84EE-CF1A-455A-ACDD-66CCDF6F9F7F}" type="presParOf" srcId="{07979A26-7145-4615-A5CF-653174F2A36D}" destId="{7304588B-17AB-4A8E-B1F9-E1E60A58ADEF}" srcOrd="3" destOrd="0" presId="urn:microsoft.com/office/officeart/2016/7/layout/LinearArrowProcessNumbered"/>
    <dgm:cxn modelId="{086B522F-95BC-4033-BA5E-0EBCC661C583}" type="presParOf" srcId="{045489C1-2B83-45ED-8DCF-B57F7B9A489D}" destId="{3C633FBA-BCF1-4B7E-B4E2-B54FFC7D03DA}" srcOrd="2" destOrd="0" presId="urn:microsoft.com/office/officeart/2016/7/layout/LinearArrowProcessNumbered"/>
    <dgm:cxn modelId="{64E22681-D558-46C8-AF50-43551741480E}" type="presParOf" srcId="{7CF058B6-A723-46FB-A1AD-236ABCE851E1}" destId="{E5367520-68F5-4550-854C-1FEEB33DB15E}" srcOrd="7" destOrd="0" presId="urn:microsoft.com/office/officeart/2016/7/layout/LinearArrowProcessNumbered"/>
    <dgm:cxn modelId="{C8437460-64D6-49BA-B297-0A2AFEDF7C37}" type="presParOf" srcId="{7CF058B6-A723-46FB-A1AD-236ABCE851E1}" destId="{9418C61B-4411-4043-A7C7-B734109AF33B}" srcOrd="8" destOrd="0" presId="urn:microsoft.com/office/officeart/2016/7/layout/LinearArrowProcessNumbered"/>
    <dgm:cxn modelId="{293AB8C3-3A55-45F6-8CE6-6DA222461DDD}" type="presParOf" srcId="{9418C61B-4411-4043-A7C7-B734109AF33B}" destId="{19F41898-0A3B-41AF-92FC-B3393026A6E7}" srcOrd="0" destOrd="0" presId="urn:microsoft.com/office/officeart/2016/7/layout/LinearArrowProcessNumbered"/>
    <dgm:cxn modelId="{37C0E9E1-FC13-47D8-9246-CE71DC72DBBC}" type="presParOf" srcId="{9418C61B-4411-4043-A7C7-B734109AF33B}" destId="{1B2D1CFA-EDF5-4B38-8C80-E49AC1F83435}" srcOrd="1" destOrd="0" presId="urn:microsoft.com/office/officeart/2016/7/layout/LinearArrowProcessNumbered"/>
    <dgm:cxn modelId="{37925CC6-96D1-4236-A7A4-2BBFCDA1B3D9}" type="presParOf" srcId="{1B2D1CFA-EDF5-4B38-8C80-E49AC1F83435}" destId="{802BE6DB-B7B1-473A-AFD6-2C5A6ABDAC13}" srcOrd="0" destOrd="0" presId="urn:microsoft.com/office/officeart/2016/7/layout/LinearArrowProcessNumbered"/>
    <dgm:cxn modelId="{916674E2-D227-4944-A112-ABF8702EE689}" type="presParOf" srcId="{1B2D1CFA-EDF5-4B38-8C80-E49AC1F83435}" destId="{F1A2D5A9-FEF1-467A-8630-B138748227A5}" srcOrd="1" destOrd="0" presId="urn:microsoft.com/office/officeart/2016/7/layout/LinearArrowProcessNumbered"/>
    <dgm:cxn modelId="{9AB35A30-7CD2-4791-8F3E-D09BB18992F0}" type="presParOf" srcId="{1B2D1CFA-EDF5-4B38-8C80-E49AC1F83435}" destId="{3C7F82FF-F721-4344-9265-7DDE2A27794F}" srcOrd="2" destOrd="0" presId="urn:microsoft.com/office/officeart/2016/7/layout/LinearArrowProcessNumbered"/>
    <dgm:cxn modelId="{EF8520ED-97A3-4EC2-A5DB-390D303258E9}" type="presParOf" srcId="{1B2D1CFA-EDF5-4B38-8C80-E49AC1F83435}" destId="{A23A4EA5-F061-47D8-9F2D-C164E3E83444}" srcOrd="3" destOrd="0" presId="urn:microsoft.com/office/officeart/2016/7/layout/LinearArrowProcessNumbered"/>
    <dgm:cxn modelId="{337DD810-ABEF-48A9-8D82-0F574484455C}" type="presParOf" srcId="{9418C61B-4411-4043-A7C7-B734109AF33B}" destId="{A99808C9-5C47-49B2-AD64-3A9D5CC46D6E}" srcOrd="2" destOrd="0" presId="urn:microsoft.com/office/officeart/2016/7/layout/LinearArrow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05BC8C-259E-4B77-B2A3-15CCC1CD2CB4}"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C717BC16-DBE6-457F-906D-2C63CDF962E3}">
      <dgm:prSet/>
      <dgm:spPr/>
      <dgm:t>
        <a:bodyPr/>
        <a:lstStyle/>
        <a:p>
          <a:r>
            <a:rPr lang="en-GB" dirty="0"/>
            <a:t>Older people require support across physical, emotional and social areas. Independence and empowerment improve dignity, confidence and wellbeing.</a:t>
          </a:r>
          <a:endParaRPr lang="en-US" dirty="0"/>
        </a:p>
      </dgm:t>
    </dgm:pt>
    <dgm:pt modelId="{B5510D42-0410-453F-B1EA-BECDE65EC7DC}" type="parTrans" cxnId="{A5A9C9CB-08C6-4227-8489-7287F51A30BF}">
      <dgm:prSet/>
      <dgm:spPr/>
      <dgm:t>
        <a:bodyPr/>
        <a:lstStyle/>
        <a:p>
          <a:endParaRPr lang="en-US"/>
        </a:p>
      </dgm:t>
    </dgm:pt>
    <dgm:pt modelId="{22316A76-293F-4C65-88C6-A716A10EC1B1}" type="sibTrans" cxnId="{A5A9C9CB-08C6-4227-8489-7287F51A30BF}">
      <dgm:prSet/>
      <dgm:spPr/>
      <dgm:t>
        <a:bodyPr/>
        <a:lstStyle/>
        <a:p>
          <a:endParaRPr lang="en-US"/>
        </a:p>
      </dgm:t>
    </dgm:pt>
    <dgm:pt modelId="{F93BA6E2-6B97-497F-B360-A5D1C7209561}">
      <dgm:prSet/>
      <dgm:spPr/>
      <dgm:t>
        <a:bodyPr/>
        <a:lstStyle/>
        <a:p>
          <a:r>
            <a:rPr lang="en-GB"/>
            <a:t>UK services provide important support through healthcare, rehabilitation and social care provision. Technology also improves safety and access to healthcare.</a:t>
          </a:r>
          <a:endParaRPr lang="en-US"/>
        </a:p>
      </dgm:t>
    </dgm:pt>
    <dgm:pt modelId="{0FB41048-CC3F-42EC-8A84-5B48E342E403}" type="parTrans" cxnId="{AE88B418-17A5-48BD-8DB5-30CD47840BA9}">
      <dgm:prSet/>
      <dgm:spPr/>
      <dgm:t>
        <a:bodyPr/>
        <a:lstStyle/>
        <a:p>
          <a:endParaRPr lang="en-US"/>
        </a:p>
      </dgm:t>
    </dgm:pt>
    <dgm:pt modelId="{C1F859F9-E581-4E2C-A909-03D45A340075}" type="sibTrans" cxnId="{AE88B418-17A5-48BD-8DB5-30CD47840BA9}">
      <dgm:prSet/>
      <dgm:spPr/>
      <dgm:t>
        <a:bodyPr/>
        <a:lstStyle/>
        <a:p>
          <a:endParaRPr lang="en-US"/>
        </a:p>
      </dgm:t>
    </dgm:pt>
    <dgm:pt modelId="{5BB655C6-28A0-4FFF-BEA2-27FD1F8AC960}">
      <dgm:prSet/>
      <dgm:spPr/>
      <dgm:t>
        <a:bodyPr/>
        <a:lstStyle/>
        <a:p>
          <a:r>
            <a:rPr lang="en-GB"/>
            <a:t>Despite this, workforce shortages, funding pressures and inequality continue to affect service quality. Future improvements should focus on prevention, community support and integrated care approaches.</a:t>
          </a:r>
          <a:endParaRPr lang="en-US"/>
        </a:p>
      </dgm:t>
    </dgm:pt>
    <dgm:pt modelId="{D1AB5532-9A3C-4F35-B4DA-096FBED47EFD}" type="parTrans" cxnId="{7D1A889D-F6F2-4EB6-A336-5A62AA2FCE63}">
      <dgm:prSet/>
      <dgm:spPr/>
      <dgm:t>
        <a:bodyPr/>
        <a:lstStyle/>
        <a:p>
          <a:endParaRPr lang="en-US"/>
        </a:p>
      </dgm:t>
    </dgm:pt>
    <dgm:pt modelId="{08B16265-D34B-41F6-8903-7279D9C84F0B}" type="sibTrans" cxnId="{7D1A889D-F6F2-4EB6-A336-5A62AA2FCE63}">
      <dgm:prSet/>
      <dgm:spPr/>
      <dgm:t>
        <a:bodyPr/>
        <a:lstStyle/>
        <a:p>
          <a:endParaRPr lang="en-US"/>
        </a:p>
      </dgm:t>
    </dgm:pt>
    <dgm:pt modelId="{F7195A6E-5AEC-492B-8D58-C08E0E11B674}" type="pres">
      <dgm:prSet presAssocID="{4805BC8C-259E-4B77-B2A3-15CCC1CD2CB4}" presName="vert0" presStyleCnt="0">
        <dgm:presLayoutVars>
          <dgm:dir/>
          <dgm:animOne val="branch"/>
          <dgm:animLvl val="lvl"/>
        </dgm:presLayoutVars>
      </dgm:prSet>
      <dgm:spPr/>
    </dgm:pt>
    <dgm:pt modelId="{90F4D38C-5BF7-494A-9277-9C2C85C72C37}" type="pres">
      <dgm:prSet presAssocID="{C717BC16-DBE6-457F-906D-2C63CDF962E3}" presName="thickLine" presStyleLbl="alignNode1" presStyleIdx="0" presStyleCnt="3"/>
      <dgm:spPr/>
    </dgm:pt>
    <dgm:pt modelId="{26D78CD6-31EA-436B-828F-9CBA137B536F}" type="pres">
      <dgm:prSet presAssocID="{C717BC16-DBE6-457F-906D-2C63CDF962E3}" presName="horz1" presStyleCnt="0"/>
      <dgm:spPr/>
    </dgm:pt>
    <dgm:pt modelId="{0C2D74BF-8CEA-41AF-B0B5-0CAC721A2E84}" type="pres">
      <dgm:prSet presAssocID="{C717BC16-DBE6-457F-906D-2C63CDF962E3}" presName="tx1" presStyleLbl="revTx" presStyleIdx="0" presStyleCnt="3"/>
      <dgm:spPr/>
    </dgm:pt>
    <dgm:pt modelId="{3384B23B-A24C-4B4B-AAD3-1D6518764C6A}" type="pres">
      <dgm:prSet presAssocID="{C717BC16-DBE6-457F-906D-2C63CDF962E3}" presName="vert1" presStyleCnt="0"/>
      <dgm:spPr/>
    </dgm:pt>
    <dgm:pt modelId="{458160D6-663D-4FE4-A1E1-BD41135F12C6}" type="pres">
      <dgm:prSet presAssocID="{F93BA6E2-6B97-497F-B360-A5D1C7209561}" presName="thickLine" presStyleLbl="alignNode1" presStyleIdx="1" presStyleCnt="3"/>
      <dgm:spPr/>
    </dgm:pt>
    <dgm:pt modelId="{0D2EC2DC-92F7-4ECD-9A85-F711D8695DEE}" type="pres">
      <dgm:prSet presAssocID="{F93BA6E2-6B97-497F-B360-A5D1C7209561}" presName="horz1" presStyleCnt="0"/>
      <dgm:spPr/>
    </dgm:pt>
    <dgm:pt modelId="{E765D26C-C9DA-4AE2-B79C-B0B136748EFF}" type="pres">
      <dgm:prSet presAssocID="{F93BA6E2-6B97-497F-B360-A5D1C7209561}" presName="tx1" presStyleLbl="revTx" presStyleIdx="1" presStyleCnt="3"/>
      <dgm:spPr/>
    </dgm:pt>
    <dgm:pt modelId="{7B9B2F12-5287-4033-8D19-A7012F3BCC41}" type="pres">
      <dgm:prSet presAssocID="{F93BA6E2-6B97-497F-B360-A5D1C7209561}" presName="vert1" presStyleCnt="0"/>
      <dgm:spPr/>
    </dgm:pt>
    <dgm:pt modelId="{D603DCE9-5D28-4485-8B26-EB7100FAEBB6}" type="pres">
      <dgm:prSet presAssocID="{5BB655C6-28A0-4FFF-BEA2-27FD1F8AC960}" presName="thickLine" presStyleLbl="alignNode1" presStyleIdx="2" presStyleCnt="3"/>
      <dgm:spPr/>
    </dgm:pt>
    <dgm:pt modelId="{F09FA957-1996-4663-A380-AC68A8D0B6F8}" type="pres">
      <dgm:prSet presAssocID="{5BB655C6-28A0-4FFF-BEA2-27FD1F8AC960}" presName="horz1" presStyleCnt="0"/>
      <dgm:spPr/>
    </dgm:pt>
    <dgm:pt modelId="{C68B5AC8-28CA-4560-9759-397947A55C15}" type="pres">
      <dgm:prSet presAssocID="{5BB655C6-28A0-4FFF-BEA2-27FD1F8AC960}" presName="tx1" presStyleLbl="revTx" presStyleIdx="2" presStyleCnt="3"/>
      <dgm:spPr/>
    </dgm:pt>
    <dgm:pt modelId="{25140E57-9C50-44A5-9D58-FB1467B07625}" type="pres">
      <dgm:prSet presAssocID="{5BB655C6-28A0-4FFF-BEA2-27FD1F8AC960}" presName="vert1" presStyleCnt="0"/>
      <dgm:spPr/>
    </dgm:pt>
  </dgm:ptLst>
  <dgm:cxnLst>
    <dgm:cxn modelId="{AE88B418-17A5-48BD-8DB5-30CD47840BA9}" srcId="{4805BC8C-259E-4B77-B2A3-15CCC1CD2CB4}" destId="{F93BA6E2-6B97-497F-B360-A5D1C7209561}" srcOrd="1" destOrd="0" parTransId="{0FB41048-CC3F-42EC-8A84-5B48E342E403}" sibTransId="{C1F859F9-E581-4E2C-A909-03D45A340075}"/>
    <dgm:cxn modelId="{F6FE831F-F740-46C9-9A6C-47672B326CA5}" type="presOf" srcId="{F93BA6E2-6B97-497F-B360-A5D1C7209561}" destId="{E765D26C-C9DA-4AE2-B79C-B0B136748EFF}" srcOrd="0" destOrd="0" presId="urn:microsoft.com/office/officeart/2008/layout/LinedList"/>
    <dgm:cxn modelId="{F8832A68-18E6-4C67-B42E-E7A3C15CF724}" type="presOf" srcId="{C717BC16-DBE6-457F-906D-2C63CDF962E3}" destId="{0C2D74BF-8CEA-41AF-B0B5-0CAC721A2E84}" srcOrd="0" destOrd="0" presId="urn:microsoft.com/office/officeart/2008/layout/LinedList"/>
    <dgm:cxn modelId="{B4305680-5A04-43C4-8A8F-A3D0ED44A0CC}" type="presOf" srcId="{4805BC8C-259E-4B77-B2A3-15CCC1CD2CB4}" destId="{F7195A6E-5AEC-492B-8D58-C08E0E11B674}" srcOrd="0" destOrd="0" presId="urn:microsoft.com/office/officeart/2008/layout/LinedList"/>
    <dgm:cxn modelId="{6D356381-C59B-47FE-B079-1363CC50F7DB}" type="presOf" srcId="{5BB655C6-28A0-4FFF-BEA2-27FD1F8AC960}" destId="{C68B5AC8-28CA-4560-9759-397947A55C15}" srcOrd="0" destOrd="0" presId="urn:microsoft.com/office/officeart/2008/layout/LinedList"/>
    <dgm:cxn modelId="{7D1A889D-F6F2-4EB6-A336-5A62AA2FCE63}" srcId="{4805BC8C-259E-4B77-B2A3-15CCC1CD2CB4}" destId="{5BB655C6-28A0-4FFF-BEA2-27FD1F8AC960}" srcOrd="2" destOrd="0" parTransId="{D1AB5532-9A3C-4F35-B4DA-096FBED47EFD}" sibTransId="{08B16265-D34B-41F6-8903-7279D9C84F0B}"/>
    <dgm:cxn modelId="{A5A9C9CB-08C6-4227-8489-7287F51A30BF}" srcId="{4805BC8C-259E-4B77-B2A3-15CCC1CD2CB4}" destId="{C717BC16-DBE6-457F-906D-2C63CDF962E3}" srcOrd="0" destOrd="0" parTransId="{B5510D42-0410-453F-B1EA-BECDE65EC7DC}" sibTransId="{22316A76-293F-4C65-88C6-A716A10EC1B1}"/>
    <dgm:cxn modelId="{FD2BC098-BEB0-431B-BF7E-93D8B29CF07B}" type="presParOf" srcId="{F7195A6E-5AEC-492B-8D58-C08E0E11B674}" destId="{90F4D38C-5BF7-494A-9277-9C2C85C72C37}" srcOrd="0" destOrd="0" presId="urn:microsoft.com/office/officeart/2008/layout/LinedList"/>
    <dgm:cxn modelId="{8C59DCDE-CFA7-4B23-9CD9-FB30B17943DD}" type="presParOf" srcId="{F7195A6E-5AEC-492B-8D58-C08E0E11B674}" destId="{26D78CD6-31EA-436B-828F-9CBA137B536F}" srcOrd="1" destOrd="0" presId="urn:microsoft.com/office/officeart/2008/layout/LinedList"/>
    <dgm:cxn modelId="{1A60E27A-BCE1-46E3-BEB9-BCF62D09FDDC}" type="presParOf" srcId="{26D78CD6-31EA-436B-828F-9CBA137B536F}" destId="{0C2D74BF-8CEA-41AF-B0B5-0CAC721A2E84}" srcOrd="0" destOrd="0" presId="urn:microsoft.com/office/officeart/2008/layout/LinedList"/>
    <dgm:cxn modelId="{10FD45BB-0452-470A-A1BE-9F432AE862C8}" type="presParOf" srcId="{26D78CD6-31EA-436B-828F-9CBA137B536F}" destId="{3384B23B-A24C-4B4B-AAD3-1D6518764C6A}" srcOrd="1" destOrd="0" presId="urn:microsoft.com/office/officeart/2008/layout/LinedList"/>
    <dgm:cxn modelId="{AFCCE4C7-AA6C-4CA1-981C-0808F208FBC3}" type="presParOf" srcId="{F7195A6E-5AEC-492B-8D58-C08E0E11B674}" destId="{458160D6-663D-4FE4-A1E1-BD41135F12C6}" srcOrd="2" destOrd="0" presId="urn:microsoft.com/office/officeart/2008/layout/LinedList"/>
    <dgm:cxn modelId="{1351E89B-89F3-4EC7-A6DE-6CE8AD715617}" type="presParOf" srcId="{F7195A6E-5AEC-492B-8D58-C08E0E11B674}" destId="{0D2EC2DC-92F7-4ECD-9A85-F711D8695DEE}" srcOrd="3" destOrd="0" presId="urn:microsoft.com/office/officeart/2008/layout/LinedList"/>
    <dgm:cxn modelId="{1E034E70-92A4-444F-B938-1C9638782918}" type="presParOf" srcId="{0D2EC2DC-92F7-4ECD-9A85-F711D8695DEE}" destId="{E765D26C-C9DA-4AE2-B79C-B0B136748EFF}" srcOrd="0" destOrd="0" presId="urn:microsoft.com/office/officeart/2008/layout/LinedList"/>
    <dgm:cxn modelId="{0F618270-A13A-4C2A-9AD1-2C834D0556A7}" type="presParOf" srcId="{0D2EC2DC-92F7-4ECD-9A85-F711D8695DEE}" destId="{7B9B2F12-5287-4033-8D19-A7012F3BCC41}" srcOrd="1" destOrd="0" presId="urn:microsoft.com/office/officeart/2008/layout/LinedList"/>
    <dgm:cxn modelId="{8D1B3659-3DD0-4CFA-9BB8-62E429CCA7DD}" type="presParOf" srcId="{F7195A6E-5AEC-492B-8D58-C08E0E11B674}" destId="{D603DCE9-5D28-4485-8B26-EB7100FAEBB6}" srcOrd="4" destOrd="0" presId="urn:microsoft.com/office/officeart/2008/layout/LinedList"/>
    <dgm:cxn modelId="{F748E829-3554-44DE-B6A2-3D8F75E9EB56}" type="presParOf" srcId="{F7195A6E-5AEC-492B-8D58-C08E0E11B674}" destId="{F09FA957-1996-4663-A380-AC68A8D0B6F8}" srcOrd="5" destOrd="0" presId="urn:microsoft.com/office/officeart/2008/layout/LinedList"/>
    <dgm:cxn modelId="{7B16C9B2-56D4-47F9-B3B9-885D5466072A}" type="presParOf" srcId="{F09FA957-1996-4663-A380-AC68A8D0B6F8}" destId="{C68B5AC8-28CA-4560-9759-397947A55C15}" srcOrd="0" destOrd="0" presId="urn:microsoft.com/office/officeart/2008/layout/LinedList"/>
    <dgm:cxn modelId="{979D21E4-9407-42B0-8CCC-EFB1B705C80E}" type="presParOf" srcId="{F09FA957-1996-4663-A380-AC68A8D0B6F8}" destId="{25140E57-9C50-44A5-9D58-FB1467B0762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C03CE-D2D4-4732-846E-0DBD828218F8}">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NHS and social care services provide support through hospitals, community care, rehabilitation services and residential care settings.</a:t>
          </a:r>
          <a:endParaRPr lang="en-US" sz="1600" kern="1200"/>
        </a:p>
      </dsp:txBody>
      <dsp:txXfrm>
        <a:off x="307345" y="1546"/>
        <a:ext cx="3222855" cy="1933713"/>
      </dsp:txXfrm>
    </dsp:sp>
    <dsp:sp modelId="{66701611-A7B5-48EC-9B61-63B8B77D4F7D}">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Community based services aim to support older people at home for longer. These services include district nursing, physiotherapy and home care support.</a:t>
          </a:r>
          <a:endParaRPr lang="en-US" sz="1600" kern="1200"/>
        </a:p>
      </dsp:txBody>
      <dsp:txXfrm>
        <a:off x="3852486" y="1546"/>
        <a:ext cx="3222855" cy="1933713"/>
      </dsp:txXfrm>
    </dsp:sp>
    <dsp:sp modelId="{02463394-7E01-4B46-B11B-6DA287800EBD}">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Integrated Care Systems improve communication between professionals and encourage coordinated care. The NHS Long Term Plan focuses on prevention, rehabilitation and personalised support (NHS England, 2019).</a:t>
          </a:r>
          <a:endParaRPr lang="en-US" sz="1600" kern="1200"/>
        </a:p>
      </dsp:txBody>
      <dsp:txXfrm>
        <a:off x="7397627" y="1546"/>
        <a:ext cx="3222855" cy="1933713"/>
      </dsp:txXfrm>
    </dsp:sp>
    <dsp:sp modelId="{4DB6CE9A-B9E5-4919-9628-19A2A4135346}">
      <dsp:nvSpPr>
        <dsp:cNvPr id="0" name=""/>
        <dsp:cNvSpPr/>
      </dsp:nvSpPr>
      <dsp:spPr>
        <a:xfrm>
          <a:off x="307345"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Despite these developments, services continue to face serious challenges. Staff shortages, funding pressures and long waiting times reduce access to care. Regional inequality also affects the quality of support available across the UK.</a:t>
          </a:r>
          <a:endParaRPr lang="en-US" sz="1600" kern="1200"/>
        </a:p>
      </dsp:txBody>
      <dsp:txXfrm>
        <a:off x="307345" y="2257545"/>
        <a:ext cx="3222855" cy="1933713"/>
      </dsp:txXfrm>
    </dsp:sp>
    <dsp:sp modelId="{CB83F25C-36AC-410E-83B3-A5C5FF194800}">
      <dsp:nvSpPr>
        <dsp:cNvPr id="0" name=""/>
        <dsp:cNvSpPr/>
      </dsp:nvSpPr>
      <dsp:spPr>
        <a:xfrm>
          <a:off x="3852486" y="2257545"/>
          <a:ext cx="3222855" cy="193371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Strengths</a:t>
          </a:r>
          <a:br>
            <a:rPr lang="en-GB" sz="1600" kern="1200" dirty="0"/>
          </a:br>
          <a:r>
            <a:rPr lang="en-GB" sz="1600" kern="1200" dirty="0"/>
            <a:t>• Community support promotes independence.</a:t>
          </a:r>
          <a:br>
            <a:rPr lang="en-GB" sz="1600" kern="1200" dirty="0"/>
          </a:br>
          <a:r>
            <a:rPr lang="en-GB" sz="1600" kern="1200" dirty="0"/>
            <a:t>• Integrated care improves communication.</a:t>
          </a:r>
          <a:endParaRPr lang="en-US" sz="1600" kern="1200" dirty="0"/>
        </a:p>
      </dsp:txBody>
      <dsp:txXfrm>
        <a:off x="3852486" y="2257545"/>
        <a:ext cx="3222855" cy="1933713"/>
      </dsp:txXfrm>
    </dsp:sp>
    <dsp:sp modelId="{5681124D-818B-4B55-A854-72C6544335FD}">
      <dsp:nvSpPr>
        <dsp:cNvPr id="0" name=""/>
        <dsp:cNvSpPr/>
      </dsp:nvSpPr>
      <dsp:spPr>
        <a:xfrm>
          <a:off x="7397627" y="2257545"/>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Limitations</a:t>
          </a:r>
          <a:br>
            <a:rPr lang="en-GB" sz="1600" kern="1200" dirty="0"/>
          </a:br>
          <a:r>
            <a:rPr lang="en-GB" sz="1600" kern="1200" dirty="0"/>
            <a:t>• Staff shortages reduce service quality.</a:t>
          </a:r>
          <a:br>
            <a:rPr lang="en-GB" sz="1600" kern="1200" dirty="0"/>
          </a:br>
          <a:r>
            <a:rPr lang="en-GB" sz="1600" kern="1200" dirty="0"/>
            <a:t>• Funding pressures delay access to care.</a:t>
          </a:r>
          <a:endParaRPr lang="en-US" sz="1600" kern="1200" dirty="0"/>
        </a:p>
      </dsp:txBody>
      <dsp:txXfrm>
        <a:off x="7397627" y="2257545"/>
        <a:ext cx="3222855" cy="19337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14684-CD39-4A45-BE25-C399EB58D23A}">
      <dsp:nvSpPr>
        <dsp:cNvPr id="0" name=""/>
        <dsp:cNvSpPr/>
      </dsp:nvSpPr>
      <dsp:spPr>
        <a:xfrm>
          <a:off x="541969" y="433982"/>
          <a:ext cx="430942" cy="71"/>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ACC327-12D4-4385-944A-4E124D1A5DAA}">
      <dsp:nvSpPr>
        <dsp:cNvPr id="0" name=""/>
        <dsp:cNvSpPr/>
      </dsp:nvSpPr>
      <dsp:spPr>
        <a:xfrm>
          <a:off x="998767" y="397783"/>
          <a:ext cx="49558" cy="92976"/>
        </a:xfrm>
        <a:prstGeom prst="chevron">
          <a:avLst>
            <a:gd name="adj" fmla="val 90000"/>
          </a:avLst>
        </a:prstGeom>
        <a:solidFill>
          <a:schemeClr val="accent2">
            <a:tint val="40000"/>
            <a:alpha val="90000"/>
            <a:hueOff val="481051"/>
            <a:satOff val="-4445"/>
            <a:lumOff val="-501"/>
            <a:alphaOff val="0"/>
          </a:schemeClr>
        </a:solidFill>
        <a:ln w="19050" cap="flat" cmpd="sng" algn="ctr">
          <a:solidFill>
            <a:schemeClr val="accent2">
              <a:tint val="40000"/>
              <a:alpha val="90000"/>
              <a:hueOff val="481051"/>
              <a:satOff val="-4445"/>
              <a:lumOff val="-501"/>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6DC1BA-52FD-44D9-A3B7-B6125B74E96C}">
      <dsp:nvSpPr>
        <dsp:cNvPr id="0" name=""/>
        <dsp:cNvSpPr/>
      </dsp:nvSpPr>
      <dsp:spPr>
        <a:xfrm>
          <a:off x="311906" y="257824"/>
          <a:ext cx="352388" cy="352388"/>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675" tIns="13675" rIns="13675" bIns="13675" numCol="1" spcCol="1270" anchor="ctr" anchorCtr="0">
          <a:noAutofit/>
        </a:bodyPr>
        <a:lstStyle/>
        <a:p>
          <a:pPr marL="0" lvl="0" indent="0" algn="ctr" defTabSz="666750">
            <a:lnSpc>
              <a:spcPct val="90000"/>
            </a:lnSpc>
            <a:spcBef>
              <a:spcPct val="0"/>
            </a:spcBef>
            <a:spcAft>
              <a:spcPct val="35000"/>
            </a:spcAft>
            <a:buNone/>
          </a:pPr>
          <a:r>
            <a:rPr lang="en-US" sz="1500" kern="1200"/>
            <a:t>1</a:t>
          </a:r>
        </a:p>
      </dsp:txBody>
      <dsp:txXfrm>
        <a:off x="363512" y="309430"/>
        <a:ext cx="249176" cy="249176"/>
      </dsp:txXfrm>
    </dsp:sp>
    <dsp:sp modelId="{312F3AE4-0195-4375-A80D-12121FFD7381}">
      <dsp:nvSpPr>
        <dsp:cNvPr id="0" name=""/>
        <dsp:cNvSpPr/>
      </dsp:nvSpPr>
      <dsp:spPr>
        <a:xfrm>
          <a:off x="3291" y="775460"/>
          <a:ext cx="969620" cy="3316950"/>
        </a:xfrm>
        <a:prstGeom prst="upArrowCallout">
          <a:avLst>
            <a:gd name="adj1" fmla="val 50000"/>
            <a:gd name="adj2" fmla="val 20000"/>
            <a:gd name="adj3" fmla="val 20000"/>
            <a:gd name="adj4" fmla="val 100000"/>
          </a:avLst>
        </a:prstGeom>
        <a:solidFill>
          <a:schemeClr val="accent2">
            <a:tint val="40000"/>
            <a:alpha val="90000"/>
            <a:hueOff val="962103"/>
            <a:satOff val="-8890"/>
            <a:lumOff val="-1002"/>
            <a:alphaOff val="0"/>
          </a:schemeClr>
        </a:solidFill>
        <a:ln w="19050" cap="flat" cmpd="sng" algn="ctr">
          <a:solidFill>
            <a:schemeClr val="accent2">
              <a:tint val="40000"/>
              <a:alpha val="90000"/>
              <a:hueOff val="962103"/>
              <a:satOff val="-8890"/>
              <a:lumOff val="-10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485" tIns="165100" rIns="76485" bIns="165100" numCol="1" spcCol="1270" anchor="t" anchorCtr="0">
          <a:noAutofit/>
        </a:bodyPr>
        <a:lstStyle/>
        <a:p>
          <a:pPr marL="0" lvl="0" indent="0" algn="l" defTabSz="488950">
            <a:lnSpc>
              <a:spcPct val="90000"/>
            </a:lnSpc>
            <a:spcBef>
              <a:spcPct val="0"/>
            </a:spcBef>
            <a:spcAft>
              <a:spcPct val="35000"/>
            </a:spcAft>
            <a:buNone/>
          </a:pPr>
          <a:r>
            <a:rPr lang="en-GB" sz="1100" kern="1200"/>
            <a:t>Health and social care services require increased funding and workforce investment. More community rehabilitation programmes would support independence and reduce pressure on hospitals.</a:t>
          </a:r>
          <a:endParaRPr lang="en-US" sz="1100" kern="1200"/>
        </a:p>
      </dsp:txBody>
      <dsp:txXfrm>
        <a:off x="3291" y="969384"/>
        <a:ext cx="969620" cy="3123026"/>
      </dsp:txXfrm>
    </dsp:sp>
    <dsp:sp modelId="{31F56561-3232-452F-A47A-C79FFBF6E727}">
      <dsp:nvSpPr>
        <dsp:cNvPr id="0" name=""/>
        <dsp:cNvSpPr/>
      </dsp:nvSpPr>
      <dsp:spPr>
        <a:xfrm>
          <a:off x="1080646" y="434358"/>
          <a:ext cx="969620" cy="72"/>
        </a:xfrm>
        <a:prstGeom prst="rect">
          <a:avLst/>
        </a:prstGeom>
        <a:solidFill>
          <a:schemeClr val="accent2">
            <a:tint val="40000"/>
            <a:alpha val="90000"/>
            <a:hueOff val="1443154"/>
            <a:satOff val="-13335"/>
            <a:lumOff val="-1503"/>
            <a:alphaOff val="0"/>
          </a:schemeClr>
        </a:solidFill>
        <a:ln w="19050" cap="flat" cmpd="sng" algn="ctr">
          <a:solidFill>
            <a:schemeClr val="accent2">
              <a:tint val="40000"/>
              <a:alpha val="90000"/>
              <a:hueOff val="1443154"/>
              <a:satOff val="-13335"/>
              <a:lumOff val="-1503"/>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A7FD5E-B50C-4116-BC36-AAEB14B0CC5D}">
      <dsp:nvSpPr>
        <dsp:cNvPr id="0" name=""/>
        <dsp:cNvSpPr/>
      </dsp:nvSpPr>
      <dsp:spPr>
        <a:xfrm>
          <a:off x="2076123" y="398082"/>
          <a:ext cx="49558" cy="93373"/>
        </a:xfrm>
        <a:prstGeom prst="chevron">
          <a:avLst>
            <a:gd name="adj" fmla="val 90000"/>
          </a:avLst>
        </a:prstGeom>
        <a:solidFill>
          <a:schemeClr val="accent2">
            <a:tint val="40000"/>
            <a:alpha val="90000"/>
            <a:hueOff val="1924205"/>
            <a:satOff val="-17781"/>
            <a:lumOff val="-2004"/>
            <a:alphaOff val="0"/>
          </a:schemeClr>
        </a:solidFill>
        <a:ln w="19050" cap="flat" cmpd="sng" algn="ctr">
          <a:solidFill>
            <a:schemeClr val="accent2">
              <a:tint val="40000"/>
              <a:alpha val="90000"/>
              <a:hueOff val="1924205"/>
              <a:satOff val="-17781"/>
              <a:lumOff val="-20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92BF8F-CD10-4D72-9F93-42F57150470D}">
      <dsp:nvSpPr>
        <dsp:cNvPr id="0" name=""/>
        <dsp:cNvSpPr/>
      </dsp:nvSpPr>
      <dsp:spPr>
        <a:xfrm>
          <a:off x="1389262" y="258199"/>
          <a:ext cx="352388" cy="352388"/>
        </a:xfrm>
        <a:prstGeom prst="ellips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675" tIns="13675" rIns="13675" bIns="13675" numCol="1" spcCol="1270" anchor="ctr" anchorCtr="0">
          <a:noAutofit/>
        </a:bodyPr>
        <a:lstStyle/>
        <a:p>
          <a:pPr marL="0" lvl="0" indent="0" algn="ctr" defTabSz="666750">
            <a:lnSpc>
              <a:spcPct val="90000"/>
            </a:lnSpc>
            <a:spcBef>
              <a:spcPct val="0"/>
            </a:spcBef>
            <a:spcAft>
              <a:spcPct val="35000"/>
            </a:spcAft>
            <a:buNone/>
          </a:pPr>
          <a:r>
            <a:rPr lang="en-US" sz="1500" kern="1200"/>
            <a:t>2</a:t>
          </a:r>
        </a:p>
      </dsp:txBody>
      <dsp:txXfrm>
        <a:off x="1440868" y="309805"/>
        <a:ext cx="249176" cy="249176"/>
      </dsp:txXfrm>
    </dsp:sp>
    <dsp:sp modelId="{4794EB8D-2147-4759-A987-F28DCAA9A43D}">
      <dsp:nvSpPr>
        <dsp:cNvPr id="0" name=""/>
        <dsp:cNvSpPr/>
      </dsp:nvSpPr>
      <dsp:spPr>
        <a:xfrm>
          <a:off x="1080646" y="776563"/>
          <a:ext cx="969620" cy="3316950"/>
        </a:xfrm>
        <a:prstGeom prst="upArrowCallout">
          <a:avLst>
            <a:gd name="adj1" fmla="val 50000"/>
            <a:gd name="adj2" fmla="val 20000"/>
            <a:gd name="adj3" fmla="val 20000"/>
            <a:gd name="adj4" fmla="val 100000"/>
          </a:avLst>
        </a:prstGeom>
        <a:solidFill>
          <a:schemeClr val="accent2">
            <a:tint val="40000"/>
            <a:alpha val="90000"/>
            <a:hueOff val="2405257"/>
            <a:satOff val="-22226"/>
            <a:lumOff val="-2505"/>
            <a:alphaOff val="0"/>
          </a:schemeClr>
        </a:solidFill>
        <a:ln w="19050" cap="flat" cmpd="sng" algn="ctr">
          <a:solidFill>
            <a:schemeClr val="accent2">
              <a:tint val="40000"/>
              <a:alpha val="90000"/>
              <a:hueOff val="2405257"/>
              <a:satOff val="-22226"/>
              <a:lumOff val="-25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485" tIns="165100" rIns="76485" bIns="165100" numCol="1" spcCol="1270" anchor="t" anchorCtr="0">
          <a:noAutofit/>
        </a:bodyPr>
        <a:lstStyle/>
        <a:p>
          <a:pPr marL="0" lvl="0" indent="0" algn="l" defTabSz="488950">
            <a:lnSpc>
              <a:spcPct val="90000"/>
            </a:lnSpc>
            <a:spcBef>
              <a:spcPct val="0"/>
            </a:spcBef>
            <a:spcAft>
              <a:spcPct val="35000"/>
            </a:spcAft>
            <a:buNone/>
          </a:pPr>
          <a:r>
            <a:rPr lang="en-GB" sz="1100" kern="1200"/>
            <a:t>Digital training programmes should help older adults access online healthcare services confidently.</a:t>
          </a:r>
          <a:endParaRPr lang="en-US" sz="1100" kern="1200"/>
        </a:p>
      </dsp:txBody>
      <dsp:txXfrm>
        <a:off x="1080646" y="970487"/>
        <a:ext cx="969620" cy="3123026"/>
      </dsp:txXfrm>
    </dsp:sp>
    <dsp:sp modelId="{820FDAD1-DE1B-4C26-A1B9-CAE05CD1C3D4}">
      <dsp:nvSpPr>
        <dsp:cNvPr id="0" name=""/>
        <dsp:cNvSpPr/>
      </dsp:nvSpPr>
      <dsp:spPr>
        <a:xfrm>
          <a:off x="2158002" y="434358"/>
          <a:ext cx="969620" cy="72"/>
        </a:xfrm>
        <a:prstGeom prst="rect">
          <a:avLst/>
        </a:prstGeom>
        <a:solidFill>
          <a:schemeClr val="accent2">
            <a:tint val="40000"/>
            <a:alpha val="90000"/>
            <a:hueOff val="2886308"/>
            <a:satOff val="-26671"/>
            <a:lumOff val="-3006"/>
            <a:alphaOff val="0"/>
          </a:schemeClr>
        </a:solidFill>
        <a:ln w="19050" cap="flat" cmpd="sng" algn="ctr">
          <a:solidFill>
            <a:schemeClr val="accent2">
              <a:tint val="40000"/>
              <a:alpha val="90000"/>
              <a:hueOff val="2886308"/>
              <a:satOff val="-26671"/>
              <a:lumOff val="-30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23FDB522-F4FA-40FE-A09F-D4BF87EAC943}">
      <dsp:nvSpPr>
        <dsp:cNvPr id="0" name=""/>
        <dsp:cNvSpPr/>
      </dsp:nvSpPr>
      <dsp:spPr>
        <a:xfrm>
          <a:off x="3153479" y="398082"/>
          <a:ext cx="49558" cy="93373"/>
        </a:xfrm>
        <a:prstGeom prst="chevron">
          <a:avLst>
            <a:gd name="adj" fmla="val 90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46B5C2-0817-48E7-A31B-C4A2DBB6C28F}">
      <dsp:nvSpPr>
        <dsp:cNvPr id="0" name=""/>
        <dsp:cNvSpPr/>
      </dsp:nvSpPr>
      <dsp:spPr>
        <a:xfrm>
          <a:off x="2466618" y="258199"/>
          <a:ext cx="352388" cy="352388"/>
        </a:xfrm>
        <a:prstGeom prst="ellips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675" tIns="13675" rIns="13675" bIns="13675" numCol="1" spcCol="1270" anchor="ctr" anchorCtr="0">
          <a:noAutofit/>
        </a:bodyPr>
        <a:lstStyle/>
        <a:p>
          <a:pPr marL="0" lvl="0" indent="0" algn="ctr" defTabSz="666750">
            <a:lnSpc>
              <a:spcPct val="90000"/>
            </a:lnSpc>
            <a:spcBef>
              <a:spcPct val="0"/>
            </a:spcBef>
            <a:spcAft>
              <a:spcPct val="35000"/>
            </a:spcAft>
            <a:buNone/>
          </a:pPr>
          <a:r>
            <a:rPr lang="en-US" sz="1500" kern="1200"/>
            <a:t>3</a:t>
          </a:r>
        </a:p>
      </dsp:txBody>
      <dsp:txXfrm>
        <a:off x="2518224" y="309805"/>
        <a:ext cx="249176" cy="249176"/>
      </dsp:txXfrm>
    </dsp:sp>
    <dsp:sp modelId="{2D728180-2420-46D8-B8CA-60991B730664}">
      <dsp:nvSpPr>
        <dsp:cNvPr id="0" name=""/>
        <dsp:cNvSpPr/>
      </dsp:nvSpPr>
      <dsp:spPr>
        <a:xfrm>
          <a:off x="2158002" y="776563"/>
          <a:ext cx="969620" cy="3316950"/>
        </a:xfrm>
        <a:prstGeom prst="upArrowCallout">
          <a:avLst>
            <a:gd name="adj1" fmla="val 50000"/>
            <a:gd name="adj2" fmla="val 20000"/>
            <a:gd name="adj3" fmla="val 20000"/>
            <a:gd name="adj4" fmla="val 100000"/>
          </a:avLst>
        </a:prstGeom>
        <a:solidFill>
          <a:schemeClr val="accent2">
            <a:tint val="40000"/>
            <a:alpha val="90000"/>
            <a:hueOff val="3848410"/>
            <a:satOff val="-35561"/>
            <a:lumOff val="-4009"/>
            <a:alphaOff val="0"/>
          </a:schemeClr>
        </a:solidFill>
        <a:ln w="19050" cap="flat" cmpd="sng" algn="ctr">
          <a:solidFill>
            <a:schemeClr val="accent2">
              <a:tint val="40000"/>
              <a:alpha val="90000"/>
              <a:hueOff val="3848410"/>
              <a:satOff val="-35561"/>
              <a:lumOff val="-400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485" tIns="165100" rIns="76485" bIns="165100" numCol="1" spcCol="1270" anchor="t" anchorCtr="0">
          <a:noAutofit/>
        </a:bodyPr>
        <a:lstStyle/>
        <a:p>
          <a:pPr marL="0" lvl="0" indent="0" algn="l" defTabSz="488950">
            <a:lnSpc>
              <a:spcPct val="90000"/>
            </a:lnSpc>
            <a:spcBef>
              <a:spcPct val="0"/>
            </a:spcBef>
            <a:spcAft>
              <a:spcPct val="35000"/>
            </a:spcAft>
            <a:buNone/>
          </a:pPr>
          <a:r>
            <a:rPr lang="en-GB" sz="1100" kern="1200"/>
            <a:t>Local authorities should improve transport systems and social opportunities for isolated individuals.</a:t>
          </a:r>
          <a:endParaRPr lang="en-US" sz="1100" kern="1200"/>
        </a:p>
      </dsp:txBody>
      <dsp:txXfrm>
        <a:off x="2158002" y="970487"/>
        <a:ext cx="969620" cy="3123026"/>
      </dsp:txXfrm>
    </dsp:sp>
    <dsp:sp modelId="{79469203-6045-4F7D-9278-9D53098E50E6}">
      <dsp:nvSpPr>
        <dsp:cNvPr id="0" name=""/>
        <dsp:cNvSpPr/>
      </dsp:nvSpPr>
      <dsp:spPr>
        <a:xfrm>
          <a:off x="3235358" y="434358"/>
          <a:ext cx="969620" cy="72"/>
        </a:xfrm>
        <a:prstGeom prst="rect">
          <a:avLst/>
        </a:prstGeom>
        <a:solidFill>
          <a:schemeClr val="accent2">
            <a:tint val="40000"/>
            <a:alpha val="90000"/>
            <a:hueOff val="4329462"/>
            <a:satOff val="-40006"/>
            <a:lumOff val="-4510"/>
            <a:alphaOff val="0"/>
          </a:schemeClr>
        </a:solidFill>
        <a:ln w="19050" cap="flat" cmpd="sng" algn="ctr">
          <a:solidFill>
            <a:schemeClr val="accent2">
              <a:tint val="40000"/>
              <a:alpha val="90000"/>
              <a:hueOff val="4329462"/>
              <a:satOff val="-40006"/>
              <a:lumOff val="-451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43F9119-476F-4B45-9136-3C094DDC43D5}">
      <dsp:nvSpPr>
        <dsp:cNvPr id="0" name=""/>
        <dsp:cNvSpPr/>
      </dsp:nvSpPr>
      <dsp:spPr>
        <a:xfrm>
          <a:off x="4230835" y="398082"/>
          <a:ext cx="49558" cy="93373"/>
        </a:xfrm>
        <a:prstGeom prst="chevron">
          <a:avLst>
            <a:gd name="adj" fmla="val 90000"/>
          </a:avLst>
        </a:prstGeom>
        <a:solidFill>
          <a:schemeClr val="accent2">
            <a:tint val="40000"/>
            <a:alpha val="90000"/>
            <a:hueOff val="4810513"/>
            <a:satOff val="-44451"/>
            <a:lumOff val="-5011"/>
            <a:alphaOff val="0"/>
          </a:schemeClr>
        </a:solidFill>
        <a:ln w="19050" cap="flat" cmpd="sng" algn="ctr">
          <a:solidFill>
            <a:schemeClr val="accent2">
              <a:tint val="40000"/>
              <a:alpha val="90000"/>
              <a:hueOff val="4810513"/>
              <a:satOff val="-44451"/>
              <a:lumOff val="-5011"/>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8D91D2-4AE3-4973-B321-62BB3E8D7D6F}">
      <dsp:nvSpPr>
        <dsp:cNvPr id="0" name=""/>
        <dsp:cNvSpPr/>
      </dsp:nvSpPr>
      <dsp:spPr>
        <a:xfrm>
          <a:off x="3543974" y="258199"/>
          <a:ext cx="352388" cy="352388"/>
        </a:xfrm>
        <a:prstGeom prst="ellips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675" tIns="13675" rIns="13675" bIns="13675" numCol="1" spcCol="1270" anchor="ctr" anchorCtr="0">
          <a:noAutofit/>
        </a:bodyPr>
        <a:lstStyle/>
        <a:p>
          <a:pPr marL="0" lvl="0" indent="0" algn="ctr" defTabSz="666750">
            <a:lnSpc>
              <a:spcPct val="90000"/>
            </a:lnSpc>
            <a:spcBef>
              <a:spcPct val="0"/>
            </a:spcBef>
            <a:spcAft>
              <a:spcPct val="35000"/>
            </a:spcAft>
            <a:buNone/>
          </a:pPr>
          <a:r>
            <a:rPr lang="en-US" sz="1500" kern="1200"/>
            <a:t>4</a:t>
          </a:r>
        </a:p>
      </dsp:txBody>
      <dsp:txXfrm>
        <a:off x="3595580" y="309805"/>
        <a:ext cx="249176" cy="249176"/>
      </dsp:txXfrm>
    </dsp:sp>
    <dsp:sp modelId="{3C633FBA-BCF1-4B7E-B4E2-B54FFC7D03DA}">
      <dsp:nvSpPr>
        <dsp:cNvPr id="0" name=""/>
        <dsp:cNvSpPr/>
      </dsp:nvSpPr>
      <dsp:spPr>
        <a:xfrm>
          <a:off x="3235358" y="776563"/>
          <a:ext cx="969620" cy="3316950"/>
        </a:xfrm>
        <a:prstGeom prst="upArrowCallout">
          <a:avLst>
            <a:gd name="adj1" fmla="val 50000"/>
            <a:gd name="adj2" fmla="val 20000"/>
            <a:gd name="adj3" fmla="val 20000"/>
            <a:gd name="adj4" fmla="val 100000"/>
          </a:avLst>
        </a:prstGeom>
        <a:solidFill>
          <a:schemeClr val="accent2">
            <a:tint val="40000"/>
            <a:alpha val="90000"/>
            <a:hueOff val="5291564"/>
            <a:satOff val="-48897"/>
            <a:lumOff val="-5512"/>
            <a:alphaOff val="0"/>
          </a:schemeClr>
        </a:solidFill>
        <a:ln w="19050" cap="flat" cmpd="sng" algn="ctr">
          <a:solidFill>
            <a:schemeClr val="accent2">
              <a:tint val="40000"/>
              <a:alpha val="90000"/>
              <a:hueOff val="5291564"/>
              <a:satOff val="-48897"/>
              <a:lumOff val="-55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485" tIns="165100" rIns="76485" bIns="165100" numCol="1" spcCol="1270" anchor="t" anchorCtr="0">
          <a:noAutofit/>
        </a:bodyPr>
        <a:lstStyle/>
        <a:p>
          <a:pPr marL="0" lvl="0" indent="0" algn="l" defTabSz="488950">
            <a:lnSpc>
              <a:spcPct val="90000"/>
            </a:lnSpc>
            <a:spcBef>
              <a:spcPct val="0"/>
            </a:spcBef>
            <a:spcAft>
              <a:spcPct val="35000"/>
            </a:spcAft>
            <a:buNone/>
          </a:pPr>
          <a:r>
            <a:rPr lang="en-GB" sz="1100" kern="1200"/>
            <a:t>Health professionals should continue promoting person centred care and shared decision making. Stronger integration between health and social care services would improve communication and continuity of support.</a:t>
          </a:r>
          <a:endParaRPr lang="en-US" sz="1100" kern="1200"/>
        </a:p>
      </dsp:txBody>
      <dsp:txXfrm>
        <a:off x="3235358" y="970487"/>
        <a:ext cx="969620" cy="3123026"/>
      </dsp:txXfrm>
    </dsp:sp>
    <dsp:sp modelId="{802BE6DB-B7B1-473A-AFD6-2C5A6ABDAC13}">
      <dsp:nvSpPr>
        <dsp:cNvPr id="0" name=""/>
        <dsp:cNvSpPr/>
      </dsp:nvSpPr>
      <dsp:spPr>
        <a:xfrm>
          <a:off x="4312714" y="434358"/>
          <a:ext cx="484810" cy="72"/>
        </a:xfrm>
        <a:prstGeom prst="rect">
          <a:avLst/>
        </a:prstGeom>
        <a:solidFill>
          <a:schemeClr val="accent2">
            <a:tint val="40000"/>
            <a:alpha val="90000"/>
            <a:hueOff val="5772616"/>
            <a:satOff val="-53342"/>
            <a:lumOff val="-6013"/>
            <a:alphaOff val="0"/>
          </a:schemeClr>
        </a:solidFill>
        <a:ln w="19050" cap="flat" cmpd="sng" algn="ctr">
          <a:solidFill>
            <a:schemeClr val="accent2">
              <a:tint val="40000"/>
              <a:alpha val="90000"/>
              <a:hueOff val="5772616"/>
              <a:satOff val="-53342"/>
              <a:lumOff val="-6013"/>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7F82FF-F721-4344-9265-7DDE2A27794F}">
      <dsp:nvSpPr>
        <dsp:cNvPr id="0" name=""/>
        <dsp:cNvSpPr/>
      </dsp:nvSpPr>
      <dsp:spPr>
        <a:xfrm>
          <a:off x="4621329" y="258199"/>
          <a:ext cx="352388" cy="352388"/>
        </a:xfrm>
        <a:prstGeom prst="ellips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675" tIns="13675" rIns="13675" bIns="13675" numCol="1" spcCol="1270" anchor="ctr" anchorCtr="0">
          <a:noAutofit/>
        </a:bodyPr>
        <a:lstStyle/>
        <a:p>
          <a:pPr marL="0" lvl="0" indent="0" algn="ctr" defTabSz="666750">
            <a:lnSpc>
              <a:spcPct val="90000"/>
            </a:lnSpc>
            <a:spcBef>
              <a:spcPct val="0"/>
            </a:spcBef>
            <a:spcAft>
              <a:spcPct val="35000"/>
            </a:spcAft>
            <a:buNone/>
          </a:pPr>
          <a:r>
            <a:rPr lang="en-US" sz="1500" kern="1200"/>
            <a:t>5</a:t>
          </a:r>
        </a:p>
      </dsp:txBody>
      <dsp:txXfrm>
        <a:off x="4672935" y="309805"/>
        <a:ext cx="249176" cy="249176"/>
      </dsp:txXfrm>
    </dsp:sp>
    <dsp:sp modelId="{A99808C9-5C47-49B2-AD64-3A9D5CC46D6E}">
      <dsp:nvSpPr>
        <dsp:cNvPr id="0" name=""/>
        <dsp:cNvSpPr/>
      </dsp:nvSpPr>
      <dsp:spPr>
        <a:xfrm>
          <a:off x="4312714" y="776563"/>
          <a:ext cx="969620" cy="3316950"/>
        </a:xfrm>
        <a:prstGeom prst="upArrowCallout">
          <a:avLst>
            <a:gd name="adj1" fmla="val 50000"/>
            <a:gd name="adj2" fmla="val 20000"/>
            <a:gd name="adj3" fmla="val 20000"/>
            <a:gd name="adj4" fmla="val 100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485" tIns="165100" rIns="76485" bIns="165100" numCol="1" spcCol="1270" anchor="t" anchorCtr="0">
          <a:noAutofit/>
        </a:bodyPr>
        <a:lstStyle/>
        <a:p>
          <a:pPr marL="0" lvl="0" indent="0" algn="l" defTabSz="488950">
            <a:lnSpc>
              <a:spcPct val="90000"/>
            </a:lnSpc>
            <a:spcBef>
              <a:spcPct val="0"/>
            </a:spcBef>
            <a:spcAft>
              <a:spcPct val="35000"/>
            </a:spcAft>
            <a:buNone/>
          </a:pPr>
          <a:r>
            <a:rPr lang="en-GB" sz="1100" kern="1200"/>
            <a:t>Possible barriers:</a:t>
          </a:r>
          <a:br>
            <a:rPr lang="en-GB" sz="1100" kern="1200"/>
          </a:br>
          <a:r>
            <a:rPr lang="en-GB" sz="1100" kern="1200"/>
            <a:t>• Funding shortages.</a:t>
          </a:r>
          <a:br>
            <a:rPr lang="en-GB" sz="1100" kern="1200"/>
          </a:br>
          <a:r>
            <a:rPr lang="en-GB" sz="1100" kern="1200"/>
            <a:t>• Workforce shortages.</a:t>
          </a:r>
          <a:br>
            <a:rPr lang="en-GB" sz="1100" kern="1200"/>
          </a:br>
          <a:r>
            <a:rPr lang="en-GB" sz="1100" kern="1200"/>
            <a:t>• Increasing service demand.</a:t>
          </a:r>
          <a:endParaRPr lang="en-US" sz="1100" kern="1200"/>
        </a:p>
      </dsp:txBody>
      <dsp:txXfrm>
        <a:off x="4312714" y="970487"/>
        <a:ext cx="969620" cy="31230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4D38C-5BF7-494A-9277-9C2C85C72C37}">
      <dsp:nvSpPr>
        <dsp:cNvPr id="0" name=""/>
        <dsp:cNvSpPr/>
      </dsp:nvSpPr>
      <dsp:spPr>
        <a:xfrm>
          <a:off x="0" y="1762"/>
          <a:ext cx="508717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C2D74BF-8CEA-41AF-B0B5-0CAC721A2E84}">
      <dsp:nvSpPr>
        <dsp:cNvPr id="0" name=""/>
        <dsp:cNvSpPr/>
      </dsp:nvSpPr>
      <dsp:spPr>
        <a:xfrm>
          <a:off x="0" y="1762"/>
          <a:ext cx="5087172" cy="120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Older people require support across physical, emotional and social areas. Independence and empowerment improve dignity, confidence and wellbeing.</a:t>
          </a:r>
          <a:endParaRPr lang="en-US" sz="1700" kern="1200" dirty="0"/>
        </a:p>
      </dsp:txBody>
      <dsp:txXfrm>
        <a:off x="0" y="1762"/>
        <a:ext cx="5087172" cy="1201963"/>
      </dsp:txXfrm>
    </dsp:sp>
    <dsp:sp modelId="{458160D6-663D-4FE4-A1E1-BD41135F12C6}">
      <dsp:nvSpPr>
        <dsp:cNvPr id="0" name=""/>
        <dsp:cNvSpPr/>
      </dsp:nvSpPr>
      <dsp:spPr>
        <a:xfrm>
          <a:off x="0" y="1203726"/>
          <a:ext cx="508717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765D26C-C9DA-4AE2-B79C-B0B136748EFF}">
      <dsp:nvSpPr>
        <dsp:cNvPr id="0" name=""/>
        <dsp:cNvSpPr/>
      </dsp:nvSpPr>
      <dsp:spPr>
        <a:xfrm>
          <a:off x="0" y="1203726"/>
          <a:ext cx="5087172" cy="120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UK services provide important support through healthcare, rehabilitation and social care provision. Technology also improves safety and access to healthcare.</a:t>
          </a:r>
          <a:endParaRPr lang="en-US" sz="1700" kern="1200"/>
        </a:p>
      </dsp:txBody>
      <dsp:txXfrm>
        <a:off x="0" y="1203726"/>
        <a:ext cx="5087172" cy="1201963"/>
      </dsp:txXfrm>
    </dsp:sp>
    <dsp:sp modelId="{D603DCE9-5D28-4485-8B26-EB7100FAEBB6}">
      <dsp:nvSpPr>
        <dsp:cNvPr id="0" name=""/>
        <dsp:cNvSpPr/>
      </dsp:nvSpPr>
      <dsp:spPr>
        <a:xfrm>
          <a:off x="0" y="2405689"/>
          <a:ext cx="508717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68B5AC8-28CA-4560-9759-397947A55C15}">
      <dsp:nvSpPr>
        <dsp:cNvPr id="0" name=""/>
        <dsp:cNvSpPr/>
      </dsp:nvSpPr>
      <dsp:spPr>
        <a:xfrm>
          <a:off x="0" y="2405689"/>
          <a:ext cx="5087172" cy="120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Despite this, workforce shortages, funding pressures and inequality continue to affect service quality. Future improvements should focus on prevention, community support and integrated care approaches.</a:t>
          </a:r>
          <a:endParaRPr lang="en-US" sz="1700" kern="1200"/>
        </a:p>
      </dsp:txBody>
      <dsp:txXfrm>
        <a:off x="0" y="2405689"/>
        <a:ext cx="5087172" cy="120196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6D6FD9-4910-4FDE-921D-8330647B5868}" type="datetimeFigureOut">
              <a:rPr lang="en-GB" smtClean="0"/>
              <a:t>23/06/2026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59EFBA-C5CE-4BD8-AEEC-FDA772F77774}" type="slidenum">
              <a:rPr lang="en-GB" smtClean="0"/>
              <a:t>‹#›</a:t>
            </a:fld>
            <a:endParaRPr lang="en-GB"/>
          </a:p>
        </p:txBody>
      </p:sp>
    </p:spTree>
    <p:extLst>
      <p:ext uri="{BB962C8B-B14F-4D97-AF65-F5344CB8AC3E}">
        <p14:creationId xmlns:p14="http://schemas.microsoft.com/office/powerpoint/2010/main" val="3626877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59EFBA-C5CE-4BD8-AEEC-FDA772F77774}" type="slidenum">
              <a:rPr lang="en-GB" smtClean="0"/>
              <a:t>2</a:t>
            </a:fld>
            <a:endParaRPr lang="en-GB"/>
          </a:p>
        </p:txBody>
      </p:sp>
    </p:spTree>
    <p:extLst>
      <p:ext uri="{BB962C8B-B14F-4D97-AF65-F5344CB8AC3E}">
        <p14:creationId xmlns:p14="http://schemas.microsoft.com/office/powerpoint/2010/main" val="25204029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59EFBA-C5CE-4BD8-AEEC-FDA772F77774}" type="slidenum">
              <a:rPr lang="en-GB" smtClean="0"/>
              <a:t>3</a:t>
            </a:fld>
            <a:endParaRPr lang="en-GB"/>
          </a:p>
        </p:txBody>
      </p:sp>
    </p:spTree>
    <p:extLst>
      <p:ext uri="{BB962C8B-B14F-4D97-AF65-F5344CB8AC3E}">
        <p14:creationId xmlns:p14="http://schemas.microsoft.com/office/powerpoint/2010/main" val="3491460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59EFBA-C5CE-4BD8-AEEC-FDA772F77774}" type="slidenum">
              <a:rPr lang="en-GB" smtClean="0"/>
              <a:t>4</a:t>
            </a:fld>
            <a:endParaRPr lang="en-GB"/>
          </a:p>
        </p:txBody>
      </p:sp>
    </p:spTree>
    <p:extLst>
      <p:ext uri="{BB962C8B-B14F-4D97-AF65-F5344CB8AC3E}">
        <p14:creationId xmlns:p14="http://schemas.microsoft.com/office/powerpoint/2010/main" val="364338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This case study focuses on the </a:t>
            </a:r>
            <a:r>
              <a:rPr lang="en-GB" dirty="0" err="1"/>
              <a:t>Hogeweyk</a:t>
            </a:r>
            <a:r>
              <a:rPr lang="en-GB" dirty="0"/>
              <a:t> Dementia Village in the Netherlands. The village provides person centred care for older adults living with dementia.</a:t>
            </a:r>
          </a:p>
          <a:p>
            <a:r>
              <a:rPr lang="en-GB" dirty="0"/>
              <a:t>Residents live in small home style communities instead of traditional care homes. They continue daily activities such as shopping, cooking and socialising. This environment promotes independence, routine and social interaction.</a:t>
            </a:r>
          </a:p>
          <a:p>
            <a:r>
              <a:rPr lang="en-GB" dirty="0"/>
              <a:t>The approach links closely with Activity Theory because residents remain physically and socially engaged. Research shows this improves emotional wellbeing and quality of life.</a:t>
            </a:r>
          </a:p>
          <a:p>
            <a:r>
              <a:rPr lang="en-GB" dirty="0"/>
              <a:t>The model also reflects the Care Act 2014 principles of dignity, autonomy and person centred care.</a:t>
            </a:r>
          </a:p>
          <a:p>
            <a:r>
              <a:rPr lang="en-GB" dirty="0"/>
              <a:t>Despite these benefits, there are limitations. The service requires high staffing levels and significant funding. This creates challenges for wider implementation within UK health and social care services.</a:t>
            </a:r>
          </a:p>
          <a:p>
            <a:r>
              <a:rPr lang="en-GB" dirty="0"/>
              <a:t>Overall, the </a:t>
            </a:r>
            <a:r>
              <a:rPr lang="en-GB" dirty="0" err="1"/>
              <a:t>Hogeweyk</a:t>
            </a:r>
            <a:r>
              <a:rPr lang="en-GB" dirty="0"/>
              <a:t> model demonstrates how innovative and person centred care improves independence and wellbeing for older adults living with dementia.</a:t>
            </a:r>
          </a:p>
          <a:p>
            <a:endParaRPr lang="en-GB" dirty="0"/>
          </a:p>
        </p:txBody>
      </p:sp>
      <p:sp>
        <p:nvSpPr>
          <p:cNvPr id="4" name="Slide Number Placeholder 3"/>
          <p:cNvSpPr>
            <a:spLocks noGrp="1"/>
          </p:cNvSpPr>
          <p:nvPr>
            <p:ph type="sldNum" sz="quarter" idx="5"/>
          </p:nvPr>
        </p:nvSpPr>
        <p:spPr/>
        <p:txBody>
          <a:bodyPr/>
          <a:lstStyle/>
          <a:p>
            <a:fld id="{0E59EFBA-C5CE-4BD8-AEEC-FDA772F77774}" type="slidenum">
              <a:rPr lang="en-GB" smtClean="0"/>
              <a:t>13</a:t>
            </a:fld>
            <a:endParaRPr lang="en-GB"/>
          </a:p>
        </p:txBody>
      </p:sp>
    </p:spTree>
    <p:extLst>
      <p:ext uri="{BB962C8B-B14F-4D97-AF65-F5344CB8AC3E}">
        <p14:creationId xmlns:p14="http://schemas.microsoft.com/office/powerpoint/2010/main" val="3808139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EE17B-EADB-4E5D-4F36-582C9582F69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A2C52FC-F927-A446-336A-22E3157DBE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04FA2EA-0645-1685-F7BD-8088F6381B27}"/>
              </a:ext>
            </a:extLst>
          </p:cNvPr>
          <p:cNvSpPr>
            <a:spLocks noGrp="1"/>
          </p:cNvSpPr>
          <p:nvPr>
            <p:ph type="dt" sz="half" idx="10"/>
          </p:nvPr>
        </p:nvSpPr>
        <p:spPr/>
        <p:txBody>
          <a:bodyPr/>
          <a:lstStyle/>
          <a:p>
            <a:fld id="{0488671B-0422-4EC4-A982-7C986B53FE91}" type="datetimeFigureOut">
              <a:rPr lang="en-GB" smtClean="0"/>
              <a:t>23/06/2026</a:t>
            </a:fld>
            <a:endParaRPr lang="en-GB"/>
          </a:p>
        </p:txBody>
      </p:sp>
      <p:sp>
        <p:nvSpPr>
          <p:cNvPr id="5" name="Footer Placeholder 4">
            <a:extLst>
              <a:ext uri="{FF2B5EF4-FFF2-40B4-BE49-F238E27FC236}">
                <a16:creationId xmlns:a16="http://schemas.microsoft.com/office/drawing/2014/main" id="{BE225E9E-086F-18C2-8E6B-0523C7AE94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1956C0-549A-451E-14D6-F703CD424135}"/>
              </a:ext>
            </a:extLst>
          </p:cNvPr>
          <p:cNvSpPr>
            <a:spLocks noGrp="1"/>
          </p:cNvSpPr>
          <p:nvPr>
            <p:ph type="sldNum" sz="quarter" idx="12"/>
          </p:nvPr>
        </p:nvSpPr>
        <p:spPr/>
        <p:txBody>
          <a:bodyPr/>
          <a:lstStyle/>
          <a:p>
            <a:fld id="{6697F551-0D0A-463F-8E47-2AEB725813A1}" type="slidenum">
              <a:rPr lang="en-GB" smtClean="0"/>
              <a:t>‹#›</a:t>
            </a:fld>
            <a:endParaRPr lang="en-GB"/>
          </a:p>
        </p:txBody>
      </p:sp>
    </p:spTree>
    <p:extLst>
      <p:ext uri="{BB962C8B-B14F-4D97-AF65-F5344CB8AC3E}">
        <p14:creationId xmlns:p14="http://schemas.microsoft.com/office/powerpoint/2010/main" val="1463063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B69D9-88D8-15F6-F108-90AE3BA04D1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D593786-D656-2FDA-99E5-C583465239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ECD2D56-C16E-D3C6-0F3C-6070928416E7}"/>
              </a:ext>
            </a:extLst>
          </p:cNvPr>
          <p:cNvSpPr>
            <a:spLocks noGrp="1"/>
          </p:cNvSpPr>
          <p:nvPr>
            <p:ph type="dt" sz="half" idx="10"/>
          </p:nvPr>
        </p:nvSpPr>
        <p:spPr/>
        <p:txBody>
          <a:bodyPr/>
          <a:lstStyle/>
          <a:p>
            <a:fld id="{0488671B-0422-4EC4-A982-7C986B53FE91}" type="datetimeFigureOut">
              <a:rPr lang="en-GB" smtClean="0"/>
              <a:t>23/06/2026</a:t>
            </a:fld>
            <a:endParaRPr lang="en-GB"/>
          </a:p>
        </p:txBody>
      </p:sp>
      <p:sp>
        <p:nvSpPr>
          <p:cNvPr id="5" name="Footer Placeholder 4">
            <a:extLst>
              <a:ext uri="{FF2B5EF4-FFF2-40B4-BE49-F238E27FC236}">
                <a16:creationId xmlns:a16="http://schemas.microsoft.com/office/drawing/2014/main" id="{51F3B63B-A3A1-9C38-CD67-EA4B6DA2AC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AF5A36-2276-0A7C-9DC4-B648DC2CEDE0}"/>
              </a:ext>
            </a:extLst>
          </p:cNvPr>
          <p:cNvSpPr>
            <a:spLocks noGrp="1"/>
          </p:cNvSpPr>
          <p:nvPr>
            <p:ph type="sldNum" sz="quarter" idx="12"/>
          </p:nvPr>
        </p:nvSpPr>
        <p:spPr/>
        <p:txBody>
          <a:bodyPr/>
          <a:lstStyle/>
          <a:p>
            <a:fld id="{6697F551-0D0A-463F-8E47-2AEB725813A1}" type="slidenum">
              <a:rPr lang="en-GB" smtClean="0"/>
              <a:t>‹#›</a:t>
            </a:fld>
            <a:endParaRPr lang="en-GB"/>
          </a:p>
        </p:txBody>
      </p:sp>
    </p:spTree>
    <p:extLst>
      <p:ext uri="{BB962C8B-B14F-4D97-AF65-F5344CB8AC3E}">
        <p14:creationId xmlns:p14="http://schemas.microsoft.com/office/powerpoint/2010/main" val="17650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02DA2-A5BD-FFFF-489B-1D124A4F6C3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0AD5E2F-867B-1613-3507-8E0F7EABDAC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5C1DCEC-B8B7-F1B2-5E6E-32AB9C9F12D3}"/>
              </a:ext>
            </a:extLst>
          </p:cNvPr>
          <p:cNvSpPr>
            <a:spLocks noGrp="1"/>
          </p:cNvSpPr>
          <p:nvPr>
            <p:ph type="dt" sz="half" idx="10"/>
          </p:nvPr>
        </p:nvSpPr>
        <p:spPr/>
        <p:txBody>
          <a:bodyPr/>
          <a:lstStyle/>
          <a:p>
            <a:fld id="{0488671B-0422-4EC4-A982-7C986B53FE91}" type="datetimeFigureOut">
              <a:rPr lang="en-GB" smtClean="0"/>
              <a:t>23/06/2026</a:t>
            </a:fld>
            <a:endParaRPr lang="en-GB"/>
          </a:p>
        </p:txBody>
      </p:sp>
      <p:sp>
        <p:nvSpPr>
          <p:cNvPr id="5" name="Footer Placeholder 4">
            <a:extLst>
              <a:ext uri="{FF2B5EF4-FFF2-40B4-BE49-F238E27FC236}">
                <a16:creationId xmlns:a16="http://schemas.microsoft.com/office/drawing/2014/main" id="{E93D981A-AD17-B9AB-F240-064F9E9BD4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53D0E9-8930-B8DB-6728-CEE10E00DD23}"/>
              </a:ext>
            </a:extLst>
          </p:cNvPr>
          <p:cNvSpPr>
            <a:spLocks noGrp="1"/>
          </p:cNvSpPr>
          <p:nvPr>
            <p:ph type="sldNum" sz="quarter" idx="12"/>
          </p:nvPr>
        </p:nvSpPr>
        <p:spPr/>
        <p:txBody>
          <a:bodyPr/>
          <a:lstStyle/>
          <a:p>
            <a:fld id="{6697F551-0D0A-463F-8E47-2AEB725813A1}" type="slidenum">
              <a:rPr lang="en-GB" smtClean="0"/>
              <a:t>‹#›</a:t>
            </a:fld>
            <a:endParaRPr lang="en-GB"/>
          </a:p>
        </p:txBody>
      </p:sp>
    </p:spTree>
    <p:extLst>
      <p:ext uri="{BB962C8B-B14F-4D97-AF65-F5344CB8AC3E}">
        <p14:creationId xmlns:p14="http://schemas.microsoft.com/office/powerpoint/2010/main" val="3195836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3F4DC-0A39-49CD-B0BD-7914BAA5006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D053686-B55A-795E-8BD6-713D759ADD2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F733DBD-0C76-F804-FA2E-6BF1C9A8598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95F690C-BFBF-EBBD-D7A1-2CC365C65651}"/>
              </a:ext>
            </a:extLst>
          </p:cNvPr>
          <p:cNvSpPr>
            <a:spLocks noGrp="1"/>
          </p:cNvSpPr>
          <p:nvPr>
            <p:ph type="dt" sz="half" idx="10"/>
          </p:nvPr>
        </p:nvSpPr>
        <p:spPr/>
        <p:txBody>
          <a:bodyPr/>
          <a:lstStyle/>
          <a:p>
            <a:fld id="{0488671B-0422-4EC4-A982-7C986B53FE91}" type="datetimeFigureOut">
              <a:rPr lang="en-GB" smtClean="0"/>
              <a:t>23/06/2026</a:t>
            </a:fld>
            <a:endParaRPr lang="en-GB"/>
          </a:p>
        </p:txBody>
      </p:sp>
      <p:sp>
        <p:nvSpPr>
          <p:cNvPr id="6" name="Footer Placeholder 5">
            <a:extLst>
              <a:ext uri="{FF2B5EF4-FFF2-40B4-BE49-F238E27FC236}">
                <a16:creationId xmlns:a16="http://schemas.microsoft.com/office/drawing/2014/main" id="{657F3F37-3F8A-2085-8438-8FADF2390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E932CE-1865-9E69-8EB4-73C77DC4B802}"/>
              </a:ext>
            </a:extLst>
          </p:cNvPr>
          <p:cNvSpPr>
            <a:spLocks noGrp="1"/>
          </p:cNvSpPr>
          <p:nvPr>
            <p:ph type="sldNum" sz="quarter" idx="12"/>
          </p:nvPr>
        </p:nvSpPr>
        <p:spPr/>
        <p:txBody>
          <a:bodyPr/>
          <a:lstStyle/>
          <a:p>
            <a:fld id="{6697F551-0D0A-463F-8E47-2AEB725813A1}" type="slidenum">
              <a:rPr lang="en-GB" smtClean="0"/>
              <a:t>‹#›</a:t>
            </a:fld>
            <a:endParaRPr lang="en-GB"/>
          </a:p>
        </p:txBody>
      </p:sp>
    </p:spTree>
    <p:extLst>
      <p:ext uri="{BB962C8B-B14F-4D97-AF65-F5344CB8AC3E}">
        <p14:creationId xmlns:p14="http://schemas.microsoft.com/office/powerpoint/2010/main" val="1489376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1AF4B-A172-AB25-BFD7-244D6BA0A83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4487C88-83C7-23AA-C35A-43E31294CE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0AE9AF5-2161-9ABB-9FDF-A68B234A277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39E2CE5-D214-157B-5AC0-EB0B9C28C0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C739136-54D7-FFB8-7DD7-777106F1567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0985523-540A-3900-D96C-0E70785CAF88}"/>
              </a:ext>
            </a:extLst>
          </p:cNvPr>
          <p:cNvSpPr>
            <a:spLocks noGrp="1"/>
          </p:cNvSpPr>
          <p:nvPr>
            <p:ph type="dt" sz="half" idx="10"/>
          </p:nvPr>
        </p:nvSpPr>
        <p:spPr/>
        <p:txBody>
          <a:bodyPr/>
          <a:lstStyle/>
          <a:p>
            <a:fld id="{0488671B-0422-4EC4-A982-7C986B53FE91}" type="datetimeFigureOut">
              <a:rPr lang="en-GB" smtClean="0"/>
              <a:t>23/06/2026</a:t>
            </a:fld>
            <a:endParaRPr lang="en-GB"/>
          </a:p>
        </p:txBody>
      </p:sp>
      <p:sp>
        <p:nvSpPr>
          <p:cNvPr id="8" name="Footer Placeholder 7">
            <a:extLst>
              <a:ext uri="{FF2B5EF4-FFF2-40B4-BE49-F238E27FC236}">
                <a16:creationId xmlns:a16="http://schemas.microsoft.com/office/drawing/2014/main" id="{89546A83-A015-C559-BB4F-EB91A3E95E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658A19-2478-513D-A294-A6876CEDD4C9}"/>
              </a:ext>
            </a:extLst>
          </p:cNvPr>
          <p:cNvSpPr>
            <a:spLocks noGrp="1"/>
          </p:cNvSpPr>
          <p:nvPr>
            <p:ph type="sldNum" sz="quarter" idx="12"/>
          </p:nvPr>
        </p:nvSpPr>
        <p:spPr/>
        <p:txBody>
          <a:bodyPr/>
          <a:lstStyle/>
          <a:p>
            <a:fld id="{6697F551-0D0A-463F-8E47-2AEB725813A1}" type="slidenum">
              <a:rPr lang="en-GB" smtClean="0"/>
              <a:t>‹#›</a:t>
            </a:fld>
            <a:endParaRPr lang="en-GB"/>
          </a:p>
        </p:txBody>
      </p:sp>
    </p:spTree>
    <p:extLst>
      <p:ext uri="{BB962C8B-B14F-4D97-AF65-F5344CB8AC3E}">
        <p14:creationId xmlns:p14="http://schemas.microsoft.com/office/powerpoint/2010/main" val="1029494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504C0-359C-CE0E-06D1-27618E81B2C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3C4EBB0-DBEE-085E-DDD5-65AAE03E51F9}"/>
              </a:ext>
            </a:extLst>
          </p:cNvPr>
          <p:cNvSpPr>
            <a:spLocks noGrp="1"/>
          </p:cNvSpPr>
          <p:nvPr>
            <p:ph type="dt" sz="half" idx="10"/>
          </p:nvPr>
        </p:nvSpPr>
        <p:spPr/>
        <p:txBody>
          <a:bodyPr/>
          <a:lstStyle/>
          <a:p>
            <a:fld id="{0488671B-0422-4EC4-A982-7C986B53FE91}" type="datetimeFigureOut">
              <a:rPr lang="en-GB" smtClean="0"/>
              <a:t>23/06/2026</a:t>
            </a:fld>
            <a:endParaRPr lang="en-GB"/>
          </a:p>
        </p:txBody>
      </p:sp>
      <p:sp>
        <p:nvSpPr>
          <p:cNvPr id="4" name="Footer Placeholder 3">
            <a:extLst>
              <a:ext uri="{FF2B5EF4-FFF2-40B4-BE49-F238E27FC236}">
                <a16:creationId xmlns:a16="http://schemas.microsoft.com/office/drawing/2014/main" id="{2940CF68-2202-38BA-80CF-B8D1495AB71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426F12-963B-40AE-7D7A-3C862DD1107F}"/>
              </a:ext>
            </a:extLst>
          </p:cNvPr>
          <p:cNvSpPr>
            <a:spLocks noGrp="1"/>
          </p:cNvSpPr>
          <p:nvPr>
            <p:ph type="sldNum" sz="quarter" idx="12"/>
          </p:nvPr>
        </p:nvSpPr>
        <p:spPr/>
        <p:txBody>
          <a:bodyPr/>
          <a:lstStyle/>
          <a:p>
            <a:fld id="{6697F551-0D0A-463F-8E47-2AEB725813A1}" type="slidenum">
              <a:rPr lang="en-GB" smtClean="0"/>
              <a:t>‹#›</a:t>
            </a:fld>
            <a:endParaRPr lang="en-GB"/>
          </a:p>
        </p:txBody>
      </p:sp>
    </p:spTree>
    <p:extLst>
      <p:ext uri="{BB962C8B-B14F-4D97-AF65-F5344CB8AC3E}">
        <p14:creationId xmlns:p14="http://schemas.microsoft.com/office/powerpoint/2010/main" val="3768473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81BDA7-8FA2-3F58-5F25-A8E1D5A70433}"/>
              </a:ext>
            </a:extLst>
          </p:cNvPr>
          <p:cNvSpPr>
            <a:spLocks noGrp="1"/>
          </p:cNvSpPr>
          <p:nvPr>
            <p:ph type="dt" sz="half" idx="10"/>
          </p:nvPr>
        </p:nvSpPr>
        <p:spPr/>
        <p:txBody>
          <a:bodyPr/>
          <a:lstStyle/>
          <a:p>
            <a:fld id="{0488671B-0422-4EC4-A982-7C986B53FE91}" type="datetimeFigureOut">
              <a:rPr lang="en-GB" smtClean="0"/>
              <a:t>23/06/2026</a:t>
            </a:fld>
            <a:endParaRPr lang="en-GB"/>
          </a:p>
        </p:txBody>
      </p:sp>
      <p:sp>
        <p:nvSpPr>
          <p:cNvPr id="3" name="Footer Placeholder 2">
            <a:extLst>
              <a:ext uri="{FF2B5EF4-FFF2-40B4-BE49-F238E27FC236}">
                <a16:creationId xmlns:a16="http://schemas.microsoft.com/office/drawing/2014/main" id="{ED04D751-081E-9405-D7B0-0FCB2E101CF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5E9F5EF-EA15-AF95-68D0-D5B2DBCFB5A1}"/>
              </a:ext>
            </a:extLst>
          </p:cNvPr>
          <p:cNvSpPr>
            <a:spLocks noGrp="1"/>
          </p:cNvSpPr>
          <p:nvPr>
            <p:ph type="sldNum" sz="quarter" idx="12"/>
          </p:nvPr>
        </p:nvSpPr>
        <p:spPr/>
        <p:txBody>
          <a:bodyPr/>
          <a:lstStyle/>
          <a:p>
            <a:fld id="{6697F551-0D0A-463F-8E47-2AEB725813A1}" type="slidenum">
              <a:rPr lang="en-GB" smtClean="0"/>
              <a:t>‹#›</a:t>
            </a:fld>
            <a:endParaRPr lang="en-GB"/>
          </a:p>
        </p:txBody>
      </p:sp>
    </p:spTree>
    <p:extLst>
      <p:ext uri="{BB962C8B-B14F-4D97-AF65-F5344CB8AC3E}">
        <p14:creationId xmlns:p14="http://schemas.microsoft.com/office/powerpoint/2010/main" val="1901876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11D17-03D6-4C75-D1ED-B77854C656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CC991FD-FEB9-26CC-B12F-91D6D1F5E0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B114CDC-EDBD-2459-9642-273D1E4302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954C2A-BEAA-5C03-977B-EB778FEBA099}"/>
              </a:ext>
            </a:extLst>
          </p:cNvPr>
          <p:cNvSpPr>
            <a:spLocks noGrp="1"/>
          </p:cNvSpPr>
          <p:nvPr>
            <p:ph type="dt" sz="half" idx="10"/>
          </p:nvPr>
        </p:nvSpPr>
        <p:spPr/>
        <p:txBody>
          <a:bodyPr/>
          <a:lstStyle/>
          <a:p>
            <a:fld id="{0488671B-0422-4EC4-A982-7C986B53FE91}" type="datetimeFigureOut">
              <a:rPr lang="en-GB" smtClean="0"/>
              <a:t>23/06/2026</a:t>
            </a:fld>
            <a:endParaRPr lang="en-GB"/>
          </a:p>
        </p:txBody>
      </p:sp>
      <p:sp>
        <p:nvSpPr>
          <p:cNvPr id="6" name="Footer Placeholder 5">
            <a:extLst>
              <a:ext uri="{FF2B5EF4-FFF2-40B4-BE49-F238E27FC236}">
                <a16:creationId xmlns:a16="http://schemas.microsoft.com/office/drawing/2014/main" id="{F514D132-8045-329F-A018-B50F2DA7AC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C5206C-6320-872A-C543-B10ED371A6CC}"/>
              </a:ext>
            </a:extLst>
          </p:cNvPr>
          <p:cNvSpPr>
            <a:spLocks noGrp="1"/>
          </p:cNvSpPr>
          <p:nvPr>
            <p:ph type="sldNum" sz="quarter" idx="12"/>
          </p:nvPr>
        </p:nvSpPr>
        <p:spPr/>
        <p:txBody>
          <a:bodyPr/>
          <a:lstStyle/>
          <a:p>
            <a:fld id="{6697F551-0D0A-463F-8E47-2AEB725813A1}" type="slidenum">
              <a:rPr lang="en-GB" smtClean="0"/>
              <a:t>‹#›</a:t>
            </a:fld>
            <a:endParaRPr lang="en-GB"/>
          </a:p>
        </p:txBody>
      </p:sp>
    </p:spTree>
    <p:extLst>
      <p:ext uri="{BB962C8B-B14F-4D97-AF65-F5344CB8AC3E}">
        <p14:creationId xmlns:p14="http://schemas.microsoft.com/office/powerpoint/2010/main" val="2937822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32AB2-C30E-8E7E-29DD-52059F98D4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55C1212-A705-263E-6397-14967F7BB7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6DC7306-55C8-1698-5A6B-CD32161CED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BD10892-BA01-669E-2D57-9329114D6389}"/>
              </a:ext>
            </a:extLst>
          </p:cNvPr>
          <p:cNvSpPr>
            <a:spLocks noGrp="1"/>
          </p:cNvSpPr>
          <p:nvPr>
            <p:ph type="dt" sz="half" idx="10"/>
          </p:nvPr>
        </p:nvSpPr>
        <p:spPr/>
        <p:txBody>
          <a:bodyPr/>
          <a:lstStyle/>
          <a:p>
            <a:fld id="{0488671B-0422-4EC4-A982-7C986B53FE91}" type="datetimeFigureOut">
              <a:rPr lang="en-GB" smtClean="0"/>
              <a:t>23/06/2026</a:t>
            </a:fld>
            <a:endParaRPr lang="en-GB"/>
          </a:p>
        </p:txBody>
      </p:sp>
      <p:sp>
        <p:nvSpPr>
          <p:cNvPr id="6" name="Footer Placeholder 5">
            <a:extLst>
              <a:ext uri="{FF2B5EF4-FFF2-40B4-BE49-F238E27FC236}">
                <a16:creationId xmlns:a16="http://schemas.microsoft.com/office/drawing/2014/main" id="{B37D4E35-EE47-E801-8517-1B03EEADEE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F4D05A-DE68-DBED-176D-DFCD54260041}"/>
              </a:ext>
            </a:extLst>
          </p:cNvPr>
          <p:cNvSpPr>
            <a:spLocks noGrp="1"/>
          </p:cNvSpPr>
          <p:nvPr>
            <p:ph type="sldNum" sz="quarter" idx="12"/>
          </p:nvPr>
        </p:nvSpPr>
        <p:spPr/>
        <p:txBody>
          <a:bodyPr/>
          <a:lstStyle/>
          <a:p>
            <a:fld id="{6697F551-0D0A-463F-8E47-2AEB725813A1}" type="slidenum">
              <a:rPr lang="en-GB" smtClean="0"/>
              <a:t>‹#›</a:t>
            </a:fld>
            <a:endParaRPr lang="en-GB"/>
          </a:p>
        </p:txBody>
      </p:sp>
    </p:spTree>
    <p:extLst>
      <p:ext uri="{BB962C8B-B14F-4D97-AF65-F5344CB8AC3E}">
        <p14:creationId xmlns:p14="http://schemas.microsoft.com/office/powerpoint/2010/main" val="2305564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F2A9-F47F-DC90-37E5-698EFE61B96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35F509C-669C-FFAC-AC19-A3C943A98DD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899724-FFD4-AE12-24D9-BE96C60001C8}"/>
              </a:ext>
            </a:extLst>
          </p:cNvPr>
          <p:cNvSpPr>
            <a:spLocks noGrp="1"/>
          </p:cNvSpPr>
          <p:nvPr>
            <p:ph type="dt" sz="half" idx="10"/>
          </p:nvPr>
        </p:nvSpPr>
        <p:spPr/>
        <p:txBody>
          <a:bodyPr/>
          <a:lstStyle/>
          <a:p>
            <a:fld id="{0488671B-0422-4EC4-A982-7C986B53FE91}" type="datetimeFigureOut">
              <a:rPr lang="en-GB" smtClean="0"/>
              <a:t>23/06/2026</a:t>
            </a:fld>
            <a:endParaRPr lang="en-GB"/>
          </a:p>
        </p:txBody>
      </p:sp>
      <p:sp>
        <p:nvSpPr>
          <p:cNvPr id="5" name="Footer Placeholder 4">
            <a:extLst>
              <a:ext uri="{FF2B5EF4-FFF2-40B4-BE49-F238E27FC236}">
                <a16:creationId xmlns:a16="http://schemas.microsoft.com/office/drawing/2014/main" id="{0FDCCD07-30F7-F544-B776-D3F290A4CD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3E8486-A236-008A-6688-876B20294423}"/>
              </a:ext>
            </a:extLst>
          </p:cNvPr>
          <p:cNvSpPr>
            <a:spLocks noGrp="1"/>
          </p:cNvSpPr>
          <p:nvPr>
            <p:ph type="sldNum" sz="quarter" idx="12"/>
          </p:nvPr>
        </p:nvSpPr>
        <p:spPr/>
        <p:txBody>
          <a:bodyPr/>
          <a:lstStyle/>
          <a:p>
            <a:fld id="{6697F551-0D0A-463F-8E47-2AEB725813A1}" type="slidenum">
              <a:rPr lang="en-GB" smtClean="0"/>
              <a:t>‹#›</a:t>
            </a:fld>
            <a:endParaRPr lang="en-GB"/>
          </a:p>
        </p:txBody>
      </p:sp>
    </p:spTree>
    <p:extLst>
      <p:ext uri="{BB962C8B-B14F-4D97-AF65-F5344CB8AC3E}">
        <p14:creationId xmlns:p14="http://schemas.microsoft.com/office/powerpoint/2010/main" val="3430192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AE23AC-954A-24D0-92FE-2688F99BCC4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52B12A5-72D3-874A-768D-20F068F0408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E59F3A8-CDA6-E735-C8A0-8C1995117ADB}"/>
              </a:ext>
            </a:extLst>
          </p:cNvPr>
          <p:cNvSpPr>
            <a:spLocks noGrp="1"/>
          </p:cNvSpPr>
          <p:nvPr>
            <p:ph type="dt" sz="half" idx="10"/>
          </p:nvPr>
        </p:nvSpPr>
        <p:spPr/>
        <p:txBody>
          <a:bodyPr/>
          <a:lstStyle/>
          <a:p>
            <a:fld id="{0488671B-0422-4EC4-A982-7C986B53FE91}" type="datetimeFigureOut">
              <a:rPr lang="en-GB" smtClean="0"/>
              <a:t>23/06/2026</a:t>
            </a:fld>
            <a:endParaRPr lang="en-GB"/>
          </a:p>
        </p:txBody>
      </p:sp>
      <p:sp>
        <p:nvSpPr>
          <p:cNvPr id="5" name="Footer Placeholder 4">
            <a:extLst>
              <a:ext uri="{FF2B5EF4-FFF2-40B4-BE49-F238E27FC236}">
                <a16:creationId xmlns:a16="http://schemas.microsoft.com/office/drawing/2014/main" id="{833220A9-5046-81F6-0CBA-AC34B4395D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138E66-0874-2529-2ED3-F00E1ABC735C}"/>
              </a:ext>
            </a:extLst>
          </p:cNvPr>
          <p:cNvSpPr>
            <a:spLocks noGrp="1"/>
          </p:cNvSpPr>
          <p:nvPr>
            <p:ph type="sldNum" sz="quarter" idx="12"/>
          </p:nvPr>
        </p:nvSpPr>
        <p:spPr/>
        <p:txBody>
          <a:bodyPr/>
          <a:lstStyle/>
          <a:p>
            <a:fld id="{6697F551-0D0A-463F-8E47-2AEB725813A1}" type="slidenum">
              <a:rPr lang="en-GB" smtClean="0"/>
              <a:t>‹#›</a:t>
            </a:fld>
            <a:endParaRPr lang="en-GB"/>
          </a:p>
        </p:txBody>
      </p:sp>
    </p:spTree>
    <p:extLst>
      <p:ext uri="{BB962C8B-B14F-4D97-AF65-F5344CB8AC3E}">
        <p14:creationId xmlns:p14="http://schemas.microsoft.com/office/powerpoint/2010/main" val="3959707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48BF26-FE62-78BB-FFB4-8BCD8B8560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73E15FA-C938-F73E-4DAD-76D9F3A596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547B5D-B424-869C-971C-EA57928FFB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488671B-0422-4EC4-A982-7C986B53FE91}" type="datetimeFigureOut">
              <a:rPr lang="en-GB" smtClean="0"/>
              <a:t>23/06/2026</a:t>
            </a:fld>
            <a:endParaRPr lang="en-GB"/>
          </a:p>
        </p:txBody>
      </p:sp>
      <p:sp>
        <p:nvSpPr>
          <p:cNvPr id="5" name="Footer Placeholder 4">
            <a:extLst>
              <a:ext uri="{FF2B5EF4-FFF2-40B4-BE49-F238E27FC236}">
                <a16:creationId xmlns:a16="http://schemas.microsoft.com/office/drawing/2014/main" id="{D24FADC6-89A1-62C4-078C-7FE6167D35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8427014-A19A-808F-A9B9-B3C905F3E7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697F551-0D0A-463F-8E47-2AEB725813A1}" type="slidenum">
              <a:rPr lang="en-GB" smtClean="0"/>
              <a:t>‹#›</a:t>
            </a:fld>
            <a:endParaRPr lang="en-GB"/>
          </a:p>
        </p:txBody>
      </p:sp>
    </p:spTree>
    <p:extLst>
      <p:ext uri="{BB962C8B-B14F-4D97-AF65-F5344CB8AC3E}">
        <p14:creationId xmlns:p14="http://schemas.microsoft.com/office/powerpoint/2010/main" val="3180512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1.jp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image" Target="../media/image12.jpeg"/><Relationship Id="rId9" Type="http://schemas.microsoft.com/office/2007/relationships/diagramDrawing" Target="../diagrams/drawing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3.jpeg"/><Relationship Id="rId4" Type="http://schemas.openxmlformats.org/officeDocument/2006/relationships/notesSlide" Target="../notesSlides/notesSlide4.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image" Target="../media/image14.jpeg"/><Relationship Id="rId9" Type="http://schemas.microsoft.com/office/2007/relationships/diagramDrawing" Target="../diagrams/drawing3.xml"/></Relationships>
</file>

<file path=ppt/slides/_rels/slide15.xml.rels><?xml version="1.0" encoding="UTF-8" standalone="yes"?>
<Relationships xmlns="http://schemas.openxmlformats.org/package/2006/relationships"><Relationship Id="rId3" Type="http://schemas.openxmlformats.org/officeDocument/2006/relationships/hyperlink" Target="https://www.ideafit.com/degrees-of-functional-abilities-demystified" TargetMode="External"/><Relationship Id="rId2" Type="http://schemas.openxmlformats.org/officeDocument/2006/relationships/hyperlink" Target="https://www.healthcareradius.in/cloud/2024/06/17/elderly-population-to-triple-by-2050-who.jpeg" TargetMode="External"/><Relationship Id="rId1" Type="http://schemas.openxmlformats.org/officeDocument/2006/relationships/slideLayout" Target="../slideLayouts/slideLayout2.xml"/><Relationship Id="rId4" Type="http://schemas.openxmlformats.org/officeDocument/2006/relationships/hyperlink" Target="https://seniorhomecompanions.com/eight-needs-of-an-elderly-pers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D630B4-4CCC-7B1D-1803-DAED942D7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hands">
            <a:extLst>
              <a:ext uri="{FF2B5EF4-FFF2-40B4-BE49-F238E27FC236}">
                <a16:creationId xmlns:a16="http://schemas.microsoft.com/office/drawing/2014/main" id="{71F47CA5-2D60-7EEA-7C8F-1BE5CB3FB1C4}"/>
              </a:ext>
            </a:extLst>
          </p:cNvPr>
          <p:cNvPicPr>
            <a:picLocks noChangeAspect="1"/>
          </p:cNvPicPr>
          <p:nvPr/>
        </p:nvPicPr>
        <p:blipFill>
          <a:blip r:embed="rId4">
            <a:alphaModFix amt="50000"/>
          </a:blip>
          <a:srcRect t="15413"/>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E260234E-E692-E255-233B-ED21136EBB7A}"/>
              </a:ext>
            </a:extLst>
          </p:cNvPr>
          <p:cNvSpPr>
            <a:spLocks noGrp="1"/>
          </p:cNvSpPr>
          <p:nvPr>
            <p:ph type="ctrTitle"/>
          </p:nvPr>
        </p:nvSpPr>
        <p:spPr>
          <a:xfrm>
            <a:off x="762000" y="1137435"/>
            <a:ext cx="7848600" cy="1890900"/>
          </a:xfrm>
        </p:spPr>
        <p:txBody>
          <a:bodyPr anchor="t">
            <a:normAutofit/>
          </a:bodyPr>
          <a:lstStyle/>
          <a:p>
            <a:pPr algn="l"/>
            <a:r>
              <a:rPr lang="en-GB" sz="4000" dirty="0">
                <a:solidFill>
                  <a:srgbClr val="FFFFFF"/>
                </a:solidFill>
              </a:rPr>
              <a:t>Evaluating the Care, Empowerment and Support Needs of Older People</a:t>
            </a:r>
          </a:p>
        </p:txBody>
      </p:sp>
      <p:sp>
        <p:nvSpPr>
          <p:cNvPr id="3" name="Subtitle 2">
            <a:extLst>
              <a:ext uri="{FF2B5EF4-FFF2-40B4-BE49-F238E27FC236}">
                <a16:creationId xmlns:a16="http://schemas.microsoft.com/office/drawing/2014/main" id="{84BB1986-EB8A-4E4E-A733-77B02134B526}"/>
              </a:ext>
            </a:extLst>
          </p:cNvPr>
          <p:cNvSpPr>
            <a:spLocks noGrp="1"/>
          </p:cNvSpPr>
          <p:nvPr>
            <p:ph type="subTitle" idx="1"/>
          </p:nvPr>
        </p:nvSpPr>
        <p:spPr>
          <a:xfrm>
            <a:off x="762000" y="4792531"/>
            <a:ext cx="5334000" cy="1089423"/>
          </a:xfrm>
        </p:spPr>
        <p:txBody>
          <a:bodyPr anchor="b">
            <a:noAutofit/>
          </a:bodyPr>
          <a:lstStyle/>
          <a:p>
            <a:pPr algn="l">
              <a:lnSpc>
                <a:spcPct val="150000"/>
              </a:lnSpc>
            </a:pPr>
            <a:r>
              <a:rPr lang="en-GB" sz="1000" dirty="0">
                <a:solidFill>
                  <a:srgbClr val="FFFFFF"/>
                </a:solidFill>
                <a:latin typeface="Arial" panose="020B0604020202020204" pitchFamily="34" charset="0"/>
                <a:cs typeface="Arial" panose="020B0604020202020204" pitchFamily="34" charset="0"/>
              </a:rPr>
              <a:t>Module Code: BMPH6027</a:t>
            </a:r>
          </a:p>
          <a:p>
            <a:pPr algn="l">
              <a:lnSpc>
                <a:spcPct val="150000"/>
              </a:lnSpc>
            </a:pPr>
            <a:r>
              <a:rPr lang="en-GB" sz="1000" dirty="0">
                <a:solidFill>
                  <a:srgbClr val="FFFFFF"/>
                </a:solidFill>
                <a:latin typeface="Arial" panose="020B0604020202020204" pitchFamily="34" charset="0"/>
                <a:cs typeface="Arial" panose="020B0604020202020204" pitchFamily="34" charset="0"/>
              </a:rPr>
              <a:t>Lecture Name: Robert Nartowski</a:t>
            </a:r>
          </a:p>
          <a:p>
            <a:pPr algn="l">
              <a:lnSpc>
                <a:spcPct val="150000"/>
              </a:lnSpc>
            </a:pPr>
            <a:r>
              <a:rPr lang="en-GB" sz="1000" dirty="0">
                <a:solidFill>
                  <a:srgbClr val="FFFFFF"/>
                </a:solidFill>
                <a:latin typeface="Arial" panose="020B0604020202020204" pitchFamily="34" charset="0"/>
                <a:cs typeface="Arial" panose="020B0604020202020204" pitchFamily="34" charset="0"/>
              </a:rPr>
              <a:t>Module name : Empowering the older person</a:t>
            </a:r>
            <a:br>
              <a:rPr lang="en-GB" sz="1000" dirty="0">
                <a:solidFill>
                  <a:srgbClr val="FFFFFF"/>
                </a:solidFill>
                <a:latin typeface="Arial" panose="020B0604020202020204" pitchFamily="34" charset="0"/>
                <a:cs typeface="Arial" panose="020B0604020202020204" pitchFamily="34" charset="0"/>
              </a:rPr>
            </a:br>
            <a:r>
              <a:rPr lang="en-GB" sz="1000" dirty="0">
                <a:solidFill>
                  <a:srgbClr val="FFFFFF"/>
                </a:solidFill>
                <a:latin typeface="Arial" panose="020B0604020202020204" pitchFamily="34" charset="0"/>
                <a:cs typeface="Arial" panose="020B0604020202020204" pitchFamily="34" charset="0"/>
              </a:rPr>
              <a:t>Student Name: Alexandra Corfa</a:t>
            </a:r>
            <a:br>
              <a:rPr lang="en-GB" sz="1000" dirty="0">
                <a:solidFill>
                  <a:srgbClr val="FFFFFF"/>
                </a:solidFill>
                <a:latin typeface="Arial" panose="020B0604020202020204" pitchFamily="34" charset="0"/>
                <a:cs typeface="Arial" panose="020B0604020202020204" pitchFamily="34" charset="0"/>
              </a:rPr>
            </a:br>
            <a:r>
              <a:rPr lang="en-GB" sz="1000" dirty="0">
                <a:solidFill>
                  <a:srgbClr val="FFFFFF"/>
                </a:solidFill>
                <a:latin typeface="Arial" panose="020B0604020202020204" pitchFamily="34" charset="0"/>
                <a:cs typeface="Arial" panose="020B0604020202020204" pitchFamily="34" charset="0"/>
              </a:rPr>
              <a:t>Student Number: 2321699</a:t>
            </a:r>
          </a:p>
        </p:txBody>
      </p:sp>
      <p:cxnSp>
        <p:nvCxnSpPr>
          <p:cNvPr id="11" name="Straight Connector 10">
            <a:extLst>
              <a:ext uri="{FF2B5EF4-FFF2-40B4-BE49-F238E27FC236}">
                <a16:creationId xmlns:a16="http://schemas.microsoft.com/office/drawing/2014/main" id="{49264613-F0F7-08CE-0ADF-98407A64DA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E047C1AE-4485-A8F1-508E-8E8CAF15077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8859856"/>
      </p:ext>
    </p:extLst>
  </p:cSld>
  <p:clrMapOvr>
    <a:masterClrMapping/>
  </p:clrMapOvr>
  <mc:AlternateContent xmlns:mc="http://schemas.openxmlformats.org/markup-compatibility/2006">
    <mc:Choice xmlns:p14="http://schemas.microsoft.com/office/powerpoint/2010/main" Requires="p14">
      <p:transition spd="slow" p14:dur="2000" advTm="34273"/>
    </mc:Choice>
    <mc:Fallback>
      <p:transition spd="slow" advTm="34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3246E4-A5BF-77C2-5C0A-4103FBF02917}"/>
              </a:ext>
            </a:extLst>
          </p:cNvPr>
          <p:cNvSpPr>
            <a:spLocks noGrp="1"/>
          </p:cNvSpPr>
          <p:nvPr>
            <p:ph type="title"/>
          </p:nvPr>
        </p:nvSpPr>
        <p:spPr>
          <a:xfrm>
            <a:off x="5894962" y="479493"/>
            <a:ext cx="5458838" cy="1325563"/>
          </a:xfrm>
        </p:spPr>
        <p:txBody>
          <a:bodyPr>
            <a:normAutofit/>
          </a:bodyPr>
          <a:lstStyle/>
          <a:p>
            <a:r>
              <a:rPr lang="en-GB" dirty="0"/>
              <a:t>Introduction</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Photograph of three elderly men sitting on a bench outdoors, each holding a walking cane. The men wear casual clothing in muted tones, with greenery and a building visible in the background, suggesting a park or communal area.&#10;&#10;AI-generated content may be incorrect.">
            <a:extLst>
              <a:ext uri="{FF2B5EF4-FFF2-40B4-BE49-F238E27FC236}">
                <a16:creationId xmlns:a16="http://schemas.microsoft.com/office/drawing/2014/main" id="{FFE8EC4C-3499-FDE8-78ED-E07015CABFE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3182" y="1552610"/>
            <a:ext cx="4777381" cy="358303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6FB6146-E6D1-907B-5B58-C62F7A907F58}"/>
              </a:ext>
            </a:extLst>
          </p:cNvPr>
          <p:cNvSpPr>
            <a:spLocks noGrp="1"/>
          </p:cNvSpPr>
          <p:nvPr>
            <p:ph idx="1"/>
          </p:nvPr>
        </p:nvSpPr>
        <p:spPr>
          <a:xfrm>
            <a:off x="5894962" y="1984443"/>
            <a:ext cx="5458838" cy="4192520"/>
          </a:xfrm>
        </p:spPr>
        <p:txBody>
          <a:bodyPr>
            <a:normAutofit/>
          </a:bodyPr>
          <a:lstStyle/>
          <a:p>
            <a:r>
              <a:rPr lang="en-GB" sz="1300" dirty="0"/>
              <a:t>The UK population is ageing rapidly. Older people often experience physical illness, reduced mobility, loneliness and cognitive decline. These issues increase the demand for health and social care services.</a:t>
            </a:r>
          </a:p>
          <a:p>
            <a:r>
              <a:rPr lang="en-GB" sz="1300" dirty="0"/>
              <a:t>The World Health Organization states that healthy ageing depends on maintaining functional ability and independence for as long as possible (WHO, 2022). Older adults require support which promotes dignity, autonomy and quality of life.</a:t>
            </a:r>
          </a:p>
          <a:p>
            <a:r>
              <a:rPr lang="en-GB" sz="1300" dirty="0"/>
              <a:t>This presentation evaluates the care, empowerment and support needs of older people. It examines current UK services, policies, theories and technological innovations. It also explores barriers which affect independence and functional ability.</a:t>
            </a:r>
          </a:p>
          <a:p>
            <a:pPr marL="0" indent="0">
              <a:buNone/>
            </a:pPr>
            <a:r>
              <a:rPr lang="en-GB" sz="1300" dirty="0"/>
              <a:t>• Ageing is a natural biological and social process.</a:t>
            </a:r>
            <a:br>
              <a:rPr lang="en-GB" sz="1300" dirty="0"/>
            </a:br>
            <a:r>
              <a:rPr lang="en-GB" sz="1300" dirty="0"/>
              <a:t>• The UK ageing population increases pressure on health and social care services.</a:t>
            </a:r>
            <a:br>
              <a:rPr lang="en-GB" sz="1300" dirty="0"/>
            </a:br>
            <a:r>
              <a:rPr lang="en-GB" sz="1300" dirty="0"/>
              <a:t>• Older people require physical, emotional and social support.</a:t>
            </a:r>
            <a:br>
              <a:rPr lang="en-GB" sz="1300" dirty="0"/>
            </a:br>
            <a:r>
              <a:rPr lang="en-GB" sz="1300" dirty="0"/>
              <a:t>• This presentation evaluates care needs, policy, theory and technological innovation.</a:t>
            </a:r>
          </a:p>
          <a:p>
            <a:pPr marL="0" indent="0">
              <a:buNone/>
            </a:pPr>
            <a:r>
              <a:rPr lang="en-GB" sz="1300" dirty="0"/>
              <a:t>• Around 19% of the UK population is aged 65 and over (ONS, 2023).</a:t>
            </a:r>
          </a:p>
        </p:txBody>
      </p:sp>
      <p:sp>
        <p:nvSpPr>
          <p:cNvPr id="6" name="TextBox 5">
            <a:extLst>
              <a:ext uri="{FF2B5EF4-FFF2-40B4-BE49-F238E27FC236}">
                <a16:creationId xmlns:a16="http://schemas.microsoft.com/office/drawing/2014/main" id="{8EE15464-19FB-E503-725C-B3015369CFD5}"/>
              </a:ext>
            </a:extLst>
          </p:cNvPr>
          <p:cNvSpPr txBox="1"/>
          <p:nvPr/>
        </p:nvSpPr>
        <p:spPr>
          <a:xfrm>
            <a:off x="3657600" y="5240594"/>
            <a:ext cx="1887794" cy="215444"/>
          </a:xfrm>
          <a:prstGeom prst="rect">
            <a:avLst/>
          </a:prstGeom>
          <a:noFill/>
        </p:spPr>
        <p:txBody>
          <a:bodyPr wrap="square" rtlCol="0">
            <a:spAutoFit/>
          </a:bodyPr>
          <a:lstStyle/>
          <a:p>
            <a:r>
              <a:rPr lang="en-GB" sz="800" dirty="0"/>
              <a:t>Healthcare Radius, 2024. </a:t>
            </a:r>
          </a:p>
        </p:txBody>
      </p:sp>
      <p:pic>
        <p:nvPicPr>
          <p:cNvPr id="11" name="Audio 10">
            <a:hlinkClick r:id="" action="ppaction://media"/>
            <a:extLst>
              <a:ext uri="{FF2B5EF4-FFF2-40B4-BE49-F238E27FC236}">
                <a16:creationId xmlns:a16="http://schemas.microsoft.com/office/drawing/2014/main" id="{E2BD6457-E44D-2C1D-76BA-D5F7F137ED5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0789032"/>
      </p:ext>
    </p:extLst>
  </p:cSld>
  <p:clrMapOvr>
    <a:masterClrMapping/>
  </p:clrMapOvr>
  <mc:AlternateContent xmlns:mc="http://schemas.openxmlformats.org/markup-compatibility/2006">
    <mc:Choice xmlns:p14="http://schemas.microsoft.com/office/powerpoint/2010/main" Requires="p14">
      <p:transition spd="slow" p14:dur="2000" advTm="90510"/>
    </mc:Choice>
    <mc:Fallback>
      <p:transition spd="slow" advTm="90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B5A8AF-6FEB-88BA-DC91-93DDA00E9A25}"/>
              </a:ext>
            </a:extLst>
          </p:cNvPr>
          <p:cNvSpPr>
            <a:spLocks noGrp="1"/>
          </p:cNvSpPr>
          <p:nvPr>
            <p:ph type="title"/>
          </p:nvPr>
        </p:nvSpPr>
        <p:spPr>
          <a:xfrm>
            <a:off x="793662" y="386930"/>
            <a:ext cx="10066122" cy="1298448"/>
          </a:xfrm>
        </p:spPr>
        <p:txBody>
          <a:bodyPr anchor="b">
            <a:normAutofit/>
          </a:bodyPr>
          <a:lstStyle/>
          <a:p>
            <a:r>
              <a:rPr lang="en-GB"/>
              <a:t>Care and Support Needs of Older People</a:t>
            </a:r>
            <a:endParaRPr lang="en-GB" dirty="0"/>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D0790F-AA41-1B63-B40F-C211226801D3}"/>
              </a:ext>
            </a:extLst>
          </p:cNvPr>
          <p:cNvSpPr>
            <a:spLocks noGrp="1"/>
          </p:cNvSpPr>
          <p:nvPr>
            <p:ph idx="1"/>
          </p:nvPr>
        </p:nvSpPr>
        <p:spPr>
          <a:xfrm>
            <a:off x="69263" y="2593085"/>
            <a:ext cx="3940817" cy="3323987"/>
          </a:xfrm>
        </p:spPr>
        <p:txBody>
          <a:bodyPr anchor="ctr">
            <a:noAutofit/>
          </a:bodyPr>
          <a:lstStyle/>
          <a:p>
            <a:pPr>
              <a:lnSpc>
                <a:spcPct val="100000"/>
              </a:lnSpc>
            </a:pPr>
            <a:r>
              <a:rPr lang="en-GB" sz="1000" dirty="0"/>
              <a:t>Older people experience a wide range of physical and emotional needs. Common conditions include dementia, arthritis, cardiovascular disease and weakness. These conditions affect mobility, communication and daily activity. (Age UK, 2024).</a:t>
            </a:r>
          </a:p>
          <a:p>
            <a:pPr>
              <a:lnSpc>
                <a:spcPct val="100000"/>
              </a:lnSpc>
            </a:pPr>
            <a:r>
              <a:rPr lang="en-GB" sz="1000" dirty="0"/>
              <a:t>Many older adults require support with daily activities such as washing, dressing, cooking and medication management. Social support also plays an important role in maintaining wellbeing and preventing isolation.</a:t>
            </a:r>
          </a:p>
          <a:p>
            <a:pPr>
              <a:lnSpc>
                <a:spcPct val="100000"/>
              </a:lnSpc>
            </a:pPr>
            <a:r>
              <a:rPr lang="en-GB" sz="1000" dirty="0"/>
              <a:t>Loneliness remains a major concern among older people in the UK. Research links social isolation with depression, anxiety and increased hospital admissions (Victor, 2018).</a:t>
            </a:r>
          </a:p>
          <a:p>
            <a:pPr>
              <a:lnSpc>
                <a:spcPct val="100000"/>
              </a:lnSpc>
            </a:pPr>
            <a:r>
              <a:rPr lang="en-GB" sz="1000" dirty="0"/>
              <a:t>Person centred care improves outcomes because professionals adapt support according to individual preferences and needs.</a:t>
            </a:r>
          </a:p>
        </p:txBody>
      </p:sp>
      <p:pic>
        <p:nvPicPr>
          <p:cNvPr id="5" name="Picture 4">
            <a:extLst>
              <a:ext uri="{FF2B5EF4-FFF2-40B4-BE49-F238E27FC236}">
                <a16:creationId xmlns:a16="http://schemas.microsoft.com/office/drawing/2014/main" id="{383A7722-1BDE-17F2-E30A-F152BCC772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82840" y="2931488"/>
            <a:ext cx="3578969" cy="2819777"/>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4E9320F-7801-C8D1-5425-E4B7CA9BC49E}"/>
              </a:ext>
            </a:extLst>
          </p:cNvPr>
          <p:cNvSpPr txBox="1"/>
          <p:nvPr/>
        </p:nvSpPr>
        <p:spPr>
          <a:xfrm>
            <a:off x="4222151" y="2477725"/>
            <a:ext cx="2452052" cy="3485570"/>
          </a:xfrm>
          <a:prstGeom prst="rect">
            <a:avLst/>
          </a:prstGeom>
          <a:noFill/>
        </p:spPr>
        <p:txBody>
          <a:bodyPr wrap="square" rtlCol="0">
            <a:spAutoFit/>
          </a:bodyPr>
          <a:lstStyle/>
          <a:p>
            <a:r>
              <a:rPr lang="en-GB" sz="1050" dirty="0"/>
              <a:t>Physical Needs</a:t>
            </a:r>
          </a:p>
          <a:p>
            <a:br>
              <a:rPr lang="en-GB" sz="1050" dirty="0"/>
            </a:br>
            <a:r>
              <a:rPr lang="en-GB" sz="1050" dirty="0"/>
              <a:t>• Support with mobility and daily activities.</a:t>
            </a:r>
            <a:br>
              <a:rPr lang="en-GB" sz="1050" dirty="0"/>
            </a:br>
            <a:r>
              <a:rPr lang="en-GB" sz="1050" dirty="0"/>
              <a:t>• Management of chronic illness and medication.</a:t>
            </a:r>
          </a:p>
          <a:p>
            <a:r>
              <a:rPr lang="en-GB" sz="1050" dirty="0"/>
              <a:t>Emotional Needs</a:t>
            </a:r>
            <a:br>
              <a:rPr lang="en-GB" sz="1050" dirty="0"/>
            </a:br>
            <a:r>
              <a:rPr lang="en-GB" sz="1050" dirty="0"/>
              <a:t>• Support for anxiety, depression and loneliness.</a:t>
            </a:r>
            <a:br>
              <a:rPr lang="en-GB" sz="1050" dirty="0"/>
            </a:br>
            <a:r>
              <a:rPr lang="en-GB" sz="1050" dirty="0"/>
              <a:t>• Maintaining dignity and self esteem.</a:t>
            </a:r>
          </a:p>
          <a:p>
            <a:r>
              <a:rPr lang="en-GB" sz="1050" dirty="0"/>
              <a:t>Social Needs</a:t>
            </a:r>
            <a:br>
              <a:rPr lang="en-GB" sz="1050" dirty="0"/>
            </a:br>
            <a:r>
              <a:rPr lang="en-GB" sz="1050" dirty="0"/>
              <a:t>• Social interaction reduces isolation.</a:t>
            </a:r>
            <a:br>
              <a:rPr lang="en-GB" sz="1050" dirty="0"/>
            </a:br>
            <a:r>
              <a:rPr lang="en-GB" sz="1050" dirty="0"/>
              <a:t>• Community support improves wellbeing.</a:t>
            </a:r>
          </a:p>
          <a:p>
            <a:r>
              <a:rPr lang="en-GB" sz="1050" dirty="0"/>
              <a:t>Psychological Needs</a:t>
            </a:r>
            <a:br>
              <a:rPr lang="en-GB" sz="1050" dirty="0"/>
            </a:br>
            <a:r>
              <a:rPr lang="en-GB" sz="1050" dirty="0"/>
              <a:t>• Dementia support and cognitive stimulation.</a:t>
            </a:r>
            <a:br>
              <a:rPr lang="en-GB" sz="1050" dirty="0"/>
            </a:br>
            <a:r>
              <a:rPr lang="en-GB" sz="1050" dirty="0"/>
              <a:t>• Emotional reassurance and communication.</a:t>
            </a:r>
          </a:p>
          <a:p>
            <a:r>
              <a:rPr lang="en-GB" sz="1050" dirty="0"/>
              <a:t>Person centred care improves quality of life and independence.</a:t>
            </a:r>
          </a:p>
        </p:txBody>
      </p:sp>
      <p:sp>
        <p:nvSpPr>
          <p:cNvPr id="11" name="TextBox 10">
            <a:extLst>
              <a:ext uri="{FF2B5EF4-FFF2-40B4-BE49-F238E27FC236}">
                <a16:creationId xmlns:a16="http://schemas.microsoft.com/office/drawing/2014/main" id="{EBD0F9E1-94FB-E83B-37FB-A5B6ADFD52C7}"/>
              </a:ext>
            </a:extLst>
          </p:cNvPr>
          <p:cNvSpPr txBox="1"/>
          <p:nvPr/>
        </p:nvSpPr>
        <p:spPr>
          <a:xfrm>
            <a:off x="160020" y="5619988"/>
            <a:ext cx="3740578" cy="400110"/>
          </a:xfrm>
          <a:prstGeom prst="rect">
            <a:avLst/>
          </a:prstGeom>
          <a:noFill/>
        </p:spPr>
        <p:txBody>
          <a:bodyPr wrap="square" rtlCol="0">
            <a:spAutoFit/>
          </a:bodyPr>
          <a:lstStyle/>
          <a:p>
            <a:r>
              <a:rPr lang="en-GB" sz="1000" dirty="0"/>
              <a:t>Person centred care improves quality of life and independence.</a:t>
            </a:r>
          </a:p>
          <a:p>
            <a:endParaRPr lang="en-GB" sz="1000" dirty="0"/>
          </a:p>
        </p:txBody>
      </p:sp>
      <p:sp>
        <p:nvSpPr>
          <p:cNvPr id="13" name="TextBox 12">
            <a:extLst>
              <a:ext uri="{FF2B5EF4-FFF2-40B4-BE49-F238E27FC236}">
                <a16:creationId xmlns:a16="http://schemas.microsoft.com/office/drawing/2014/main" id="{01BDB980-16A8-FD3A-5C93-19AFCF142004}"/>
              </a:ext>
            </a:extLst>
          </p:cNvPr>
          <p:cNvSpPr txBox="1"/>
          <p:nvPr/>
        </p:nvSpPr>
        <p:spPr>
          <a:xfrm>
            <a:off x="7702146" y="5696932"/>
            <a:ext cx="2346960" cy="215444"/>
          </a:xfrm>
          <a:prstGeom prst="rect">
            <a:avLst/>
          </a:prstGeom>
          <a:noFill/>
        </p:spPr>
        <p:txBody>
          <a:bodyPr wrap="square" rtlCol="0">
            <a:spAutoFit/>
          </a:bodyPr>
          <a:lstStyle/>
          <a:p>
            <a:r>
              <a:rPr lang="en-GB" sz="800" dirty="0"/>
              <a:t>Senior Home Companions, 2023</a:t>
            </a:r>
          </a:p>
        </p:txBody>
      </p:sp>
      <p:pic>
        <p:nvPicPr>
          <p:cNvPr id="8" name="Audio 7">
            <a:hlinkClick r:id="" action="ppaction://media"/>
            <a:extLst>
              <a:ext uri="{FF2B5EF4-FFF2-40B4-BE49-F238E27FC236}">
                <a16:creationId xmlns:a16="http://schemas.microsoft.com/office/drawing/2014/main" id="{DCC6AB25-E1C2-4C1E-4352-19AED5AE4F3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2687867"/>
      </p:ext>
    </p:extLst>
  </p:cSld>
  <p:clrMapOvr>
    <a:masterClrMapping/>
  </p:clrMapOvr>
  <mc:AlternateContent xmlns:mc="http://schemas.openxmlformats.org/markup-compatibility/2006">
    <mc:Choice xmlns:p14="http://schemas.microsoft.com/office/powerpoint/2010/main" Requires="p14">
      <p:transition spd="slow" p14:dur="2000" advTm="118003"/>
    </mc:Choice>
    <mc:Fallback>
      <p:transition spd="slow" advTm="118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7DC546-1C28-A8A7-194B-276BE2C01BD2}"/>
              </a:ext>
            </a:extLst>
          </p:cNvPr>
          <p:cNvSpPr>
            <a:spLocks noGrp="1"/>
          </p:cNvSpPr>
          <p:nvPr>
            <p:ph type="title"/>
          </p:nvPr>
        </p:nvSpPr>
        <p:spPr>
          <a:xfrm>
            <a:off x="871442" y="685800"/>
            <a:ext cx="4353116" cy="1474666"/>
          </a:xfrm>
        </p:spPr>
        <p:txBody>
          <a:bodyPr anchor="b">
            <a:normAutofit/>
          </a:bodyPr>
          <a:lstStyle/>
          <a:p>
            <a:pPr algn="ctr"/>
            <a:r>
              <a:rPr lang="en-GB" sz="3200">
                <a:solidFill>
                  <a:srgbClr val="595959"/>
                </a:solidFill>
              </a:rPr>
              <a:t>Maintaining Functional Ability</a:t>
            </a:r>
          </a:p>
        </p:txBody>
      </p:sp>
      <p:sp>
        <p:nvSpPr>
          <p:cNvPr id="3" name="Content Placeholder 2">
            <a:extLst>
              <a:ext uri="{FF2B5EF4-FFF2-40B4-BE49-F238E27FC236}">
                <a16:creationId xmlns:a16="http://schemas.microsoft.com/office/drawing/2014/main" id="{A1DCA0D4-AEB0-143D-104B-0D9C09F84F49}"/>
              </a:ext>
            </a:extLst>
          </p:cNvPr>
          <p:cNvSpPr>
            <a:spLocks noGrp="1"/>
          </p:cNvSpPr>
          <p:nvPr>
            <p:ph idx="1"/>
          </p:nvPr>
        </p:nvSpPr>
        <p:spPr>
          <a:xfrm>
            <a:off x="871442" y="2447337"/>
            <a:ext cx="4353116" cy="3770434"/>
          </a:xfrm>
        </p:spPr>
        <p:txBody>
          <a:bodyPr anchor="t">
            <a:noAutofit/>
          </a:bodyPr>
          <a:lstStyle/>
          <a:p>
            <a:r>
              <a:rPr lang="en-GB" sz="1200" dirty="0">
                <a:solidFill>
                  <a:srgbClr val="595959"/>
                </a:solidFill>
              </a:rPr>
              <a:t>Functional ability refers to a person’s ability to complete everyday activities safely and independently. Maintaining mobility and strength reduces dependence on long term care services.</a:t>
            </a:r>
          </a:p>
          <a:p>
            <a:r>
              <a:rPr lang="en-GB" sz="1200" dirty="0">
                <a:solidFill>
                  <a:srgbClr val="595959"/>
                </a:solidFill>
              </a:rPr>
              <a:t>The World Health Organization explains that healthy ageing focuses on preserving physical and mental capacity throughout later life (WHO, 2015). Early intervention improves long term outcomes and reduces hospital admissions.</a:t>
            </a:r>
          </a:p>
          <a:p>
            <a:r>
              <a:rPr lang="en-GB" sz="1200" dirty="0">
                <a:solidFill>
                  <a:srgbClr val="595959"/>
                </a:solidFill>
              </a:rPr>
              <a:t>Physiotherapy and occupational therapy support older adults through rehabilitation and falls prevention programmes. These interventions improve confidence, balance and mobility.</a:t>
            </a:r>
          </a:p>
          <a:p>
            <a:r>
              <a:rPr lang="en-GB" sz="1200" dirty="0">
                <a:solidFill>
                  <a:srgbClr val="595959"/>
                </a:solidFill>
              </a:rPr>
              <a:t>Falls remain one of the leading causes of injury among older adults. Tinetti and Kumar (2010) found that falls often lead to long term disability and reduced independence.</a:t>
            </a:r>
          </a:p>
          <a:p>
            <a:r>
              <a:rPr lang="en-GB" sz="1200" dirty="0">
                <a:solidFill>
                  <a:srgbClr val="595959"/>
                </a:solidFill>
              </a:rPr>
              <a:t>Examples of interventions:</a:t>
            </a:r>
            <a:br>
              <a:rPr lang="en-GB" sz="1200" dirty="0">
                <a:solidFill>
                  <a:srgbClr val="595959"/>
                </a:solidFill>
              </a:rPr>
            </a:br>
            <a:r>
              <a:rPr lang="en-GB" sz="1200" dirty="0">
                <a:solidFill>
                  <a:srgbClr val="595959"/>
                </a:solidFill>
              </a:rPr>
              <a:t>• Physiotherapy</a:t>
            </a:r>
            <a:br>
              <a:rPr lang="en-GB" sz="1200" dirty="0">
                <a:solidFill>
                  <a:srgbClr val="595959"/>
                </a:solidFill>
              </a:rPr>
            </a:br>
            <a:r>
              <a:rPr lang="en-GB" sz="1200" dirty="0">
                <a:solidFill>
                  <a:srgbClr val="595959"/>
                </a:solidFill>
              </a:rPr>
              <a:t>• Occupational therapy</a:t>
            </a:r>
            <a:br>
              <a:rPr lang="en-GB" sz="1200" dirty="0">
                <a:solidFill>
                  <a:srgbClr val="595959"/>
                </a:solidFill>
              </a:rPr>
            </a:br>
            <a:r>
              <a:rPr lang="en-GB" sz="1200" dirty="0">
                <a:solidFill>
                  <a:srgbClr val="595959"/>
                </a:solidFill>
              </a:rPr>
              <a:t>• Falls prevention</a:t>
            </a:r>
          </a:p>
          <a:p>
            <a:endParaRPr lang="en-GB" sz="1200" dirty="0">
              <a:solidFill>
                <a:srgbClr val="595959"/>
              </a:solidFill>
            </a:endParaRPr>
          </a:p>
        </p:txBody>
      </p:sp>
      <p:pic>
        <p:nvPicPr>
          <p:cNvPr id="5" name="Picture 4">
            <a:extLst>
              <a:ext uri="{FF2B5EF4-FFF2-40B4-BE49-F238E27FC236}">
                <a16:creationId xmlns:a16="http://schemas.microsoft.com/office/drawing/2014/main" id="{7850B0E1-2D6B-14F2-960A-74B2BB32CC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81801" y="1790804"/>
            <a:ext cx="4797056" cy="3321961"/>
          </a:xfrm>
          <a:prstGeom prst="rect">
            <a:avLst/>
          </a:prstGeom>
        </p:spPr>
      </p:pic>
      <p:sp>
        <p:nvSpPr>
          <p:cNvPr id="6" name="TextBox 5">
            <a:extLst>
              <a:ext uri="{FF2B5EF4-FFF2-40B4-BE49-F238E27FC236}">
                <a16:creationId xmlns:a16="http://schemas.microsoft.com/office/drawing/2014/main" id="{61F94C30-885C-A151-0D65-1A87838FA9A3}"/>
              </a:ext>
            </a:extLst>
          </p:cNvPr>
          <p:cNvSpPr txBox="1"/>
          <p:nvPr/>
        </p:nvSpPr>
        <p:spPr>
          <a:xfrm>
            <a:off x="7330440" y="5273040"/>
            <a:ext cx="1905000" cy="461665"/>
          </a:xfrm>
          <a:prstGeom prst="rect">
            <a:avLst/>
          </a:prstGeom>
          <a:noFill/>
        </p:spPr>
        <p:txBody>
          <a:bodyPr wrap="square" rtlCol="0">
            <a:spAutoFit/>
          </a:bodyPr>
          <a:lstStyle/>
          <a:p>
            <a:r>
              <a:rPr lang="en-GB" sz="800" dirty="0"/>
              <a:t>IDEA Health &amp; Fitness Association, 2022</a:t>
            </a:r>
          </a:p>
          <a:p>
            <a:endParaRPr lang="en-GB" sz="800" dirty="0"/>
          </a:p>
        </p:txBody>
      </p:sp>
      <p:pic>
        <p:nvPicPr>
          <p:cNvPr id="8" name="Audio 7">
            <a:hlinkClick r:id="" action="ppaction://media"/>
            <a:extLst>
              <a:ext uri="{FF2B5EF4-FFF2-40B4-BE49-F238E27FC236}">
                <a16:creationId xmlns:a16="http://schemas.microsoft.com/office/drawing/2014/main" id="{B8CF8AB7-DDA9-3A1A-DE48-B7C67E6B7CF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11903183"/>
      </p:ext>
    </p:extLst>
  </p:cSld>
  <p:clrMapOvr>
    <a:masterClrMapping/>
  </p:clrMapOvr>
  <mc:AlternateContent xmlns:mc="http://schemas.openxmlformats.org/markup-compatibility/2006">
    <mc:Choice xmlns:p14="http://schemas.microsoft.com/office/powerpoint/2010/main" Requires="p14">
      <p:transition spd="slow" p14:dur="2000" advTm="104869"/>
    </mc:Choice>
    <mc:Fallback>
      <p:transition spd="slow" advTm="104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40DDBD-6163-6EB8-E37F-08B26157BD69}"/>
              </a:ext>
            </a:extLst>
          </p:cNvPr>
          <p:cNvSpPr>
            <a:spLocks noGrp="1"/>
          </p:cNvSpPr>
          <p:nvPr>
            <p:ph type="title"/>
          </p:nvPr>
        </p:nvSpPr>
        <p:spPr>
          <a:xfrm>
            <a:off x="761803" y="350196"/>
            <a:ext cx="4646904" cy="1624520"/>
          </a:xfrm>
        </p:spPr>
        <p:txBody>
          <a:bodyPr anchor="ctr">
            <a:normAutofit/>
          </a:bodyPr>
          <a:lstStyle/>
          <a:p>
            <a:r>
              <a:rPr lang="en-GB" sz="3700"/>
              <a:t>Empowerment, Independence and Choice</a:t>
            </a:r>
          </a:p>
        </p:txBody>
      </p:sp>
      <p:sp>
        <p:nvSpPr>
          <p:cNvPr id="3" name="Content Placeholder 2">
            <a:extLst>
              <a:ext uri="{FF2B5EF4-FFF2-40B4-BE49-F238E27FC236}">
                <a16:creationId xmlns:a16="http://schemas.microsoft.com/office/drawing/2014/main" id="{73EAAC4E-B7B0-6D54-DF21-51BF15802BF8}"/>
              </a:ext>
            </a:extLst>
          </p:cNvPr>
          <p:cNvSpPr>
            <a:spLocks noGrp="1"/>
          </p:cNvSpPr>
          <p:nvPr>
            <p:ph idx="1"/>
          </p:nvPr>
        </p:nvSpPr>
        <p:spPr>
          <a:xfrm>
            <a:off x="761802" y="2743200"/>
            <a:ext cx="4646905" cy="3613149"/>
          </a:xfrm>
        </p:spPr>
        <p:txBody>
          <a:bodyPr anchor="ctr">
            <a:normAutofit/>
          </a:bodyPr>
          <a:lstStyle/>
          <a:p>
            <a:r>
              <a:rPr lang="en-GB" sz="1300" dirty="0"/>
              <a:t>Older people value privacy, dignity and control over their own decisions. Empowerment allows individuals to remain active participants in their care planning and treatment.</a:t>
            </a:r>
          </a:p>
          <a:p>
            <a:r>
              <a:rPr lang="en-GB" sz="1300" dirty="0"/>
              <a:t>The Care Act 2014 promotes wellbeing and person-centred care. Health and social care professionals should involve older people in discussions regarding treatment, housing and support services.( The care act, 2014)</a:t>
            </a:r>
          </a:p>
          <a:p>
            <a:r>
              <a:rPr lang="en-GB" sz="1300" dirty="0"/>
              <a:t>Independence improves self esteem and confidence. Older adults who participate in decision making often report improved satisfaction with care services (Walker, 2019).</a:t>
            </a:r>
          </a:p>
          <a:p>
            <a:r>
              <a:rPr lang="en-GB" sz="1300" dirty="0"/>
              <a:t>Family involvement also supports emotional wellbeing and shared decision making.</a:t>
            </a:r>
          </a:p>
          <a:p>
            <a:pPr marL="0" indent="0">
              <a:buNone/>
            </a:pPr>
            <a:r>
              <a:rPr lang="en-GB" sz="1300" dirty="0"/>
              <a:t>• Despite policy support, many older adults still experience reduced autonomy in care settings.</a:t>
            </a:r>
          </a:p>
          <a:p>
            <a:endParaRPr lang="en-GB" sz="1300" dirty="0"/>
          </a:p>
        </p:txBody>
      </p:sp>
      <p:pic>
        <p:nvPicPr>
          <p:cNvPr id="5" name="Picture 4" descr="Two people holding each other's hands">
            <a:extLst>
              <a:ext uri="{FF2B5EF4-FFF2-40B4-BE49-F238E27FC236}">
                <a16:creationId xmlns:a16="http://schemas.microsoft.com/office/drawing/2014/main" id="{F6744576-3406-CD6C-D487-0FD48989E948}"/>
              </a:ext>
            </a:extLst>
          </p:cNvPr>
          <p:cNvPicPr>
            <a:picLocks noChangeAspect="1"/>
          </p:cNvPicPr>
          <p:nvPr/>
        </p:nvPicPr>
        <p:blipFill>
          <a:blip r:embed="rId4"/>
          <a:srcRect l="17246" r="23353" b="-2"/>
          <a:stretch>
            <a:fillRect/>
          </a:stretch>
        </p:blipFill>
        <p:spPr>
          <a:xfrm>
            <a:off x="6096000" y="1"/>
            <a:ext cx="6102825" cy="6858000"/>
          </a:xfrm>
          <a:prstGeom prst="rect">
            <a:avLst/>
          </a:prstGeom>
        </p:spPr>
      </p:pic>
      <p:pic>
        <p:nvPicPr>
          <p:cNvPr id="7" name="Audio 6">
            <a:hlinkClick r:id="" action="ppaction://media"/>
            <a:extLst>
              <a:ext uri="{FF2B5EF4-FFF2-40B4-BE49-F238E27FC236}">
                <a16:creationId xmlns:a16="http://schemas.microsoft.com/office/drawing/2014/main" id="{F4ACFA53-DF79-83CE-EF92-7C7BDF7A070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7460093"/>
      </p:ext>
    </p:extLst>
  </p:cSld>
  <p:clrMapOvr>
    <a:masterClrMapping/>
  </p:clrMapOvr>
  <mc:AlternateContent xmlns:mc="http://schemas.openxmlformats.org/markup-compatibility/2006">
    <mc:Choice xmlns:p14="http://schemas.microsoft.com/office/powerpoint/2010/main" Requires="p14">
      <p:transition spd="slow" p14:dur="2000" advTm="112017"/>
    </mc:Choice>
    <mc:Fallback>
      <p:transition spd="slow" advTm="1120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3A70FB-F604-A868-3F7F-C9FFBAF8FDE5}"/>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Evaluation of Current UK Services</a:t>
            </a:r>
          </a:p>
        </p:txBody>
      </p:sp>
      <p:graphicFrame>
        <p:nvGraphicFramePr>
          <p:cNvPr id="5" name="Content Placeholder 2">
            <a:extLst>
              <a:ext uri="{FF2B5EF4-FFF2-40B4-BE49-F238E27FC236}">
                <a16:creationId xmlns:a16="http://schemas.microsoft.com/office/drawing/2014/main" id="{C7D63807-3A9A-B351-976C-01C130597221}"/>
              </a:ext>
            </a:extLst>
          </p:cNvPr>
          <p:cNvGraphicFramePr>
            <a:graphicFrameLocks noGrp="1"/>
          </p:cNvGraphicFramePr>
          <p:nvPr>
            <p:ph idx="1"/>
            <p:extLst>
              <p:ext uri="{D42A27DB-BD31-4B8C-83A1-F6EECF244321}">
                <p14:modId xmlns:p14="http://schemas.microsoft.com/office/powerpoint/2010/main" val="415110018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7BCC3437-DC61-DC10-F400-CEDF377005CC}"/>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32848557"/>
      </p:ext>
    </p:extLst>
  </p:cSld>
  <p:clrMapOvr>
    <a:masterClrMapping/>
  </p:clrMapOvr>
  <mc:AlternateContent xmlns:mc="http://schemas.openxmlformats.org/markup-compatibility/2006">
    <mc:Choice xmlns:p14="http://schemas.microsoft.com/office/powerpoint/2010/main" Requires="p14">
      <p:transition spd="slow" p14:dur="2000" advTm="151090"/>
    </mc:Choice>
    <mc:Fallback>
      <p:transition spd="slow" advTm="151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707EE0D-9792-7E7F-7A79-B7465D56365D}"/>
              </a:ext>
            </a:extLst>
          </p:cNvPr>
          <p:cNvPicPr>
            <a:picLocks noChangeAspect="1"/>
          </p:cNvPicPr>
          <p:nvPr/>
        </p:nvPicPr>
        <p:blipFill>
          <a:blip r:embed="rId4">
            <a:extLst>
              <a:ext uri="{28A0092B-C50C-407E-A947-70E740481C1C}">
                <a14:useLocalDpi xmlns:a14="http://schemas.microsoft.com/office/drawing/2010/main" val="0"/>
              </a:ext>
            </a:extLst>
          </a:blip>
          <a:srcRect r="5882" b="-1"/>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B91FDE-22CD-E208-7FD7-0E49AEF3D58C}"/>
              </a:ext>
            </a:extLst>
          </p:cNvPr>
          <p:cNvSpPr>
            <a:spLocks noGrp="1"/>
          </p:cNvSpPr>
          <p:nvPr>
            <p:ph type="title"/>
          </p:nvPr>
        </p:nvSpPr>
        <p:spPr>
          <a:xfrm>
            <a:off x="838200" y="365125"/>
            <a:ext cx="3822189" cy="1899912"/>
          </a:xfrm>
        </p:spPr>
        <p:txBody>
          <a:bodyPr>
            <a:normAutofit/>
          </a:bodyPr>
          <a:lstStyle/>
          <a:p>
            <a:r>
              <a:rPr lang="en-GB" sz="4000"/>
              <a:t>Technology and Innovation</a:t>
            </a:r>
          </a:p>
        </p:txBody>
      </p:sp>
      <p:sp>
        <p:nvSpPr>
          <p:cNvPr id="3" name="Content Placeholder 2">
            <a:extLst>
              <a:ext uri="{FF2B5EF4-FFF2-40B4-BE49-F238E27FC236}">
                <a16:creationId xmlns:a16="http://schemas.microsoft.com/office/drawing/2014/main" id="{A987B5C2-0840-9D22-DEB6-DA4E6171D6D6}"/>
              </a:ext>
            </a:extLst>
          </p:cNvPr>
          <p:cNvSpPr>
            <a:spLocks noGrp="1"/>
          </p:cNvSpPr>
          <p:nvPr>
            <p:ph idx="1"/>
          </p:nvPr>
        </p:nvSpPr>
        <p:spPr>
          <a:xfrm>
            <a:off x="838200" y="2434201"/>
            <a:ext cx="5532120" cy="3742762"/>
          </a:xfrm>
        </p:spPr>
        <p:txBody>
          <a:bodyPr>
            <a:normAutofit/>
          </a:bodyPr>
          <a:lstStyle/>
          <a:p>
            <a:r>
              <a:rPr lang="en-GB" sz="1200" dirty="0"/>
              <a:t>Technology has improved care delivery for older adults. Digital  systems support remote monitoring of blood pressure, heart rate and medication adherence.</a:t>
            </a:r>
          </a:p>
          <a:p>
            <a:r>
              <a:rPr lang="en-GB" sz="1200" dirty="0"/>
              <a:t>Fall detection sensors and emergency alarms improve safety for people living independently. Video consultations also improve healthcare access for individuals with mobility difficulties.</a:t>
            </a:r>
          </a:p>
          <a:p>
            <a:r>
              <a:rPr lang="en-GB" sz="1200" dirty="0"/>
              <a:t>NHS England (2023) reports that digital healthcare services reduce unnecessary hospital admissions and support earlier intervention.</a:t>
            </a:r>
          </a:p>
          <a:p>
            <a:r>
              <a:rPr lang="en-GB" sz="1200" dirty="0"/>
              <a:t>Some older adults struggle with digital technology due to low confidence, sensory impairment or limited internet access. Digital exclusion remains a challenge for healthcare equality.</a:t>
            </a:r>
          </a:p>
          <a:p>
            <a:pPr marL="0" indent="0">
              <a:buNone/>
            </a:pPr>
            <a:r>
              <a:rPr lang="en-GB" sz="1200" dirty="0"/>
              <a:t>Benefits</a:t>
            </a:r>
            <a:br>
              <a:rPr lang="en-GB" sz="1200" dirty="0"/>
            </a:br>
            <a:r>
              <a:rPr lang="en-GB" sz="1200" dirty="0"/>
              <a:t>• Earlier intervention.</a:t>
            </a:r>
            <a:br>
              <a:rPr lang="en-GB" sz="1200" dirty="0"/>
            </a:br>
            <a:r>
              <a:rPr lang="en-GB" sz="1200" dirty="0"/>
              <a:t>• Improved safety.</a:t>
            </a:r>
          </a:p>
          <a:p>
            <a:pPr marL="0" indent="0">
              <a:buNone/>
            </a:pPr>
            <a:r>
              <a:rPr lang="en-GB" sz="1200" dirty="0"/>
              <a:t>Challenges</a:t>
            </a:r>
            <a:br>
              <a:rPr lang="en-GB" sz="1200" dirty="0"/>
            </a:br>
            <a:r>
              <a:rPr lang="en-GB" sz="1200" dirty="0"/>
              <a:t>• Digital exclusion.</a:t>
            </a:r>
            <a:br>
              <a:rPr lang="en-GB" sz="1200" dirty="0"/>
            </a:br>
            <a:r>
              <a:rPr lang="en-GB" sz="1200" dirty="0"/>
              <a:t>• Cost barriers.</a:t>
            </a:r>
          </a:p>
          <a:p>
            <a:endParaRPr lang="en-GB" sz="1200" dirty="0"/>
          </a:p>
          <a:p>
            <a:endParaRPr lang="en-GB" sz="1200" dirty="0"/>
          </a:p>
        </p:txBody>
      </p:sp>
      <p:pic>
        <p:nvPicPr>
          <p:cNvPr id="7" name="Audio 6">
            <a:hlinkClick r:id="" action="ppaction://media"/>
            <a:extLst>
              <a:ext uri="{FF2B5EF4-FFF2-40B4-BE49-F238E27FC236}">
                <a16:creationId xmlns:a16="http://schemas.microsoft.com/office/drawing/2014/main" id="{07DCB49A-B310-E7E8-C6A2-5973446638F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64385489"/>
      </p:ext>
    </p:extLst>
  </p:cSld>
  <p:clrMapOvr>
    <a:masterClrMapping/>
  </p:clrMapOvr>
  <mc:AlternateContent xmlns:mc="http://schemas.openxmlformats.org/markup-compatibility/2006">
    <mc:Choice xmlns:p14="http://schemas.microsoft.com/office/powerpoint/2010/main" Requires="p14">
      <p:transition spd="slow" p14:dur="2000" advTm="67233"/>
    </mc:Choice>
    <mc:Fallback>
      <p:transition spd="slow" advTm="67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D520EE7A-EE38-029C-AF24-16C680E22FD5}"/>
              </a:ext>
            </a:extLst>
          </p:cNvPr>
          <p:cNvPicPr>
            <a:picLocks noChangeAspect="1"/>
          </p:cNvPicPr>
          <p:nvPr/>
        </p:nvPicPr>
        <p:blipFill>
          <a:blip r:embed="rId4"/>
          <a:srcRect l="5575" r="1719"/>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268CA7-DFA2-FDF3-1BF6-9A5F3C98BB61}"/>
              </a:ext>
            </a:extLst>
          </p:cNvPr>
          <p:cNvSpPr>
            <a:spLocks noGrp="1"/>
          </p:cNvSpPr>
          <p:nvPr>
            <p:ph type="title"/>
          </p:nvPr>
        </p:nvSpPr>
        <p:spPr>
          <a:xfrm>
            <a:off x="838200" y="365125"/>
            <a:ext cx="3822189" cy="1899912"/>
          </a:xfrm>
        </p:spPr>
        <p:txBody>
          <a:bodyPr>
            <a:normAutofit/>
          </a:bodyPr>
          <a:lstStyle/>
          <a:p>
            <a:r>
              <a:rPr lang="en-GB" sz="4000"/>
              <a:t>Theories of Ageing</a:t>
            </a:r>
          </a:p>
        </p:txBody>
      </p:sp>
      <p:sp>
        <p:nvSpPr>
          <p:cNvPr id="3" name="Content Placeholder 2">
            <a:extLst>
              <a:ext uri="{FF2B5EF4-FFF2-40B4-BE49-F238E27FC236}">
                <a16:creationId xmlns:a16="http://schemas.microsoft.com/office/drawing/2014/main" id="{05477B97-DBEB-138A-D8C0-7C515577F51A}"/>
              </a:ext>
            </a:extLst>
          </p:cNvPr>
          <p:cNvSpPr>
            <a:spLocks noGrp="1"/>
          </p:cNvSpPr>
          <p:nvPr>
            <p:ph idx="1"/>
          </p:nvPr>
        </p:nvSpPr>
        <p:spPr>
          <a:xfrm>
            <a:off x="838200" y="2434201"/>
            <a:ext cx="3822189" cy="3742762"/>
          </a:xfrm>
        </p:spPr>
        <p:txBody>
          <a:bodyPr>
            <a:normAutofit/>
          </a:bodyPr>
          <a:lstStyle/>
          <a:p>
            <a:r>
              <a:rPr lang="en-GB" sz="1400"/>
              <a:t>Activity Theory suggests that remaining socially and physically active improves wellbeing and life satisfaction during later life.  Activity Theory (Havighurst, 1961)</a:t>
            </a:r>
          </a:p>
          <a:p>
            <a:r>
              <a:rPr lang="en-GB" sz="1400"/>
              <a:t>Continuity Theory states that older people attempt to maintain familiar routines, behaviours and relationships as they age. Continuity Theory (Atchley, 1989)</a:t>
            </a:r>
          </a:p>
          <a:p>
            <a:r>
              <a:rPr lang="en-GB" sz="1400"/>
              <a:t>Disengagement Theory argues that withdrawal from society forms part of the natural ageing process. Many researchers criticise this theory because isolation often leads to poor mental and physical health outcomes.</a:t>
            </a:r>
          </a:p>
          <a:p>
            <a:r>
              <a:rPr lang="en-GB" sz="1400"/>
              <a:t>These theories highlight the importance of independence, routine and social engagement in promoting healthy ageing.</a:t>
            </a:r>
          </a:p>
          <a:p>
            <a:endParaRPr lang="en-GB" sz="1400"/>
          </a:p>
        </p:txBody>
      </p:sp>
      <p:pic>
        <p:nvPicPr>
          <p:cNvPr id="8" name="Audio 7">
            <a:hlinkClick r:id="" action="ppaction://media"/>
            <a:extLst>
              <a:ext uri="{FF2B5EF4-FFF2-40B4-BE49-F238E27FC236}">
                <a16:creationId xmlns:a16="http://schemas.microsoft.com/office/drawing/2014/main" id="{F3925A1A-90B5-AB9B-289F-2E63230EA75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05350067"/>
      </p:ext>
    </p:extLst>
  </p:cSld>
  <p:clrMapOvr>
    <a:masterClrMapping/>
  </p:clrMapOvr>
  <mc:AlternateContent xmlns:mc="http://schemas.openxmlformats.org/markup-compatibility/2006">
    <mc:Choice xmlns:p14="http://schemas.microsoft.com/office/powerpoint/2010/main" Requires="p14">
      <p:transition spd="slow" p14:dur="2000" advTm="50710"/>
    </mc:Choice>
    <mc:Fallback>
      <p:transition spd="slow" advTm="50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w books section in library">
            <a:extLst>
              <a:ext uri="{FF2B5EF4-FFF2-40B4-BE49-F238E27FC236}">
                <a16:creationId xmlns:a16="http://schemas.microsoft.com/office/drawing/2014/main" id="{4EBFF5BA-2383-160A-321C-C81D12857BF7}"/>
              </a:ext>
            </a:extLst>
          </p:cNvPr>
          <p:cNvPicPr>
            <a:picLocks noChangeAspect="1"/>
          </p:cNvPicPr>
          <p:nvPr/>
        </p:nvPicPr>
        <p:blipFill>
          <a:blip r:embed="rId4">
            <a:extLst>
              <a:ext uri="{28A0092B-C50C-407E-A947-70E740481C1C}">
                <a14:useLocalDpi xmlns:a14="http://schemas.microsoft.com/office/drawing/2010/main" val="0"/>
              </a:ext>
            </a:extLst>
          </a:blip>
          <a:srcRect l="5884"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349328-77B3-64D7-17DF-C9F7E3AF1F3B}"/>
              </a:ext>
            </a:extLst>
          </p:cNvPr>
          <p:cNvSpPr>
            <a:spLocks noGrp="1"/>
          </p:cNvSpPr>
          <p:nvPr>
            <p:ph type="title"/>
          </p:nvPr>
        </p:nvSpPr>
        <p:spPr>
          <a:xfrm>
            <a:off x="7531610" y="365125"/>
            <a:ext cx="3822189" cy="1899912"/>
          </a:xfrm>
        </p:spPr>
        <p:txBody>
          <a:bodyPr>
            <a:normAutofit/>
          </a:bodyPr>
          <a:lstStyle/>
          <a:p>
            <a:r>
              <a:rPr lang="en-GB" sz="4000"/>
              <a:t>Policy and Legislation</a:t>
            </a:r>
          </a:p>
        </p:txBody>
      </p:sp>
      <p:sp>
        <p:nvSpPr>
          <p:cNvPr id="3" name="Content Placeholder 2">
            <a:extLst>
              <a:ext uri="{FF2B5EF4-FFF2-40B4-BE49-F238E27FC236}">
                <a16:creationId xmlns:a16="http://schemas.microsoft.com/office/drawing/2014/main" id="{A995ECB5-E28A-ABC7-C29B-7E244F42ADBD}"/>
              </a:ext>
            </a:extLst>
          </p:cNvPr>
          <p:cNvSpPr>
            <a:spLocks noGrp="1"/>
          </p:cNvSpPr>
          <p:nvPr>
            <p:ph idx="1"/>
          </p:nvPr>
        </p:nvSpPr>
        <p:spPr>
          <a:xfrm>
            <a:off x="7531610" y="2434201"/>
            <a:ext cx="3822189" cy="3742762"/>
          </a:xfrm>
        </p:spPr>
        <p:txBody>
          <a:bodyPr>
            <a:normAutofit/>
          </a:bodyPr>
          <a:lstStyle/>
          <a:p>
            <a:r>
              <a:rPr lang="en-GB" sz="1300" dirty="0"/>
              <a:t>Several UK policies protect the rights and wellbeing of older people.</a:t>
            </a:r>
          </a:p>
          <a:p>
            <a:r>
              <a:rPr lang="en-GB" sz="1300" dirty="0"/>
              <a:t>The Equality Act 2010 protects individuals from age discrimination in healthcare and employment.</a:t>
            </a:r>
          </a:p>
          <a:p>
            <a:r>
              <a:rPr lang="en-GB" sz="1300" dirty="0"/>
              <a:t>The Mental Capacity Act 2005 supports adults who struggle with decision making. The legislation promotes autonomy and least restrictive practice.</a:t>
            </a:r>
          </a:p>
          <a:p>
            <a:r>
              <a:rPr lang="en-GB" sz="1300" dirty="0"/>
              <a:t>The Care Act 2014 requires local authorities to promote wellbeing, safeguarding and person-centred care.</a:t>
            </a:r>
          </a:p>
          <a:p>
            <a:pPr marL="0" indent="0">
              <a:buNone/>
            </a:pPr>
            <a:r>
              <a:rPr lang="en-GB" sz="1300" dirty="0"/>
              <a:t>• These policies support dignity, safeguarding and equal access to care.</a:t>
            </a:r>
          </a:p>
          <a:p>
            <a:endParaRPr lang="en-GB" sz="1300" dirty="0"/>
          </a:p>
        </p:txBody>
      </p:sp>
      <p:pic>
        <p:nvPicPr>
          <p:cNvPr id="7" name="Audio 6">
            <a:hlinkClick r:id="" action="ppaction://media"/>
            <a:extLst>
              <a:ext uri="{FF2B5EF4-FFF2-40B4-BE49-F238E27FC236}">
                <a16:creationId xmlns:a16="http://schemas.microsoft.com/office/drawing/2014/main" id="{BBECF60B-E2A9-4244-CCFC-CA2AF3356AF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0965596"/>
      </p:ext>
    </p:extLst>
  </p:cSld>
  <p:clrMapOvr>
    <a:masterClrMapping/>
  </p:clrMapOvr>
  <mc:AlternateContent xmlns:mc="http://schemas.openxmlformats.org/markup-compatibility/2006">
    <mc:Choice xmlns:p14="http://schemas.microsoft.com/office/powerpoint/2010/main" Requires="p14">
      <p:transition spd="slow" p14:dur="2000" advTm="56548"/>
    </mc:Choice>
    <mc:Fallback>
      <p:transition spd="slow" advTm="565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2AC22334-00C4-5308-F28A-19BD27BAE4AB}"/>
              </a:ext>
            </a:extLst>
          </p:cNvPr>
          <p:cNvPicPr>
            <a:picLocks noChangeAspect="1"/>
          </p:cNvPicPr>
          <p:nvPr/>
        </p:nvPicPr>
        <p:blipFill>
          <a:blip r:embed="rId4"/>
          <a:srcRect l="29751" r="17589"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44316-B662-7F0A-D67C-DAC3D873B672}"/>
              </a:ext>
            </a:extLst>
          </p:cNvPr>
          <p:cNvSpPr>
            <a:spLocks noGrp="1"/>
          </p:cNvSpPr>
          <p:nvPr>
            <p:ph type="title"/>
          </p:nvPr>
        </p:nvSpPr>
        <p:spPr>
          <a:xfrm>
            <a:off x="6115317" y="405685"/>
            <a:ext cx="5464968" cy="1559301"/>
          </a:xfrm>
        </p:spPr>
        <p:txBody>
          <a:bodyPr>
            <a:normAutofit/>
          </a:bodyPr>
          <a:lstStyle/>
          <a:p>
            <a:r>
              <a:rPr lang="en-GB" sz="4000"/>
              <a:t>Challenges in Maintaining Independence</a:t>
            </a:r>
          </a:p>
        </p:txBody>
      </p:sp>
      <p:sp>
        <p:nvSpPr>
          <p:cNvPr id="3" name="Content Placeholder 2">
            <a:extLst>
              <a:ext uri="{FF2B5EF4-FFF2-40B4-BE49-F238E27FC236}">
                <a16:creationId xmlns:a16="http://schemas.microsoft.com/office/drawing/2014/main" id="{C0C56AAE-C36C-4A61-F966-16AAFC64EF65}"/>
              </a:ext>
            </a:extLst>
          </p:cNvPr>
          <p:cNvSpPr>
            <a:spLocks noGrp="1"/>
          </p:cNvSpPr>
          <p:nvPr>
            <p:ph idx="1"/>
          </p:nvPr>
        </p:nvSpPr>
        <p:spPr>
          <a:xfrm>
            <a:off x="6115317" y="2743200"/>
            <a:ext cx="5247340" cy="3496878"/>
          </a:xfrm>
        </p:spPr>
        <p:txBody>
          <a:bodyPr anchor="ctr">
            <a:noAutofit/>
          </a:bodyPr>
          <a:lstStyle/>
          <a:p>
            <a:r>
              <a:rPr lang="en-GB" sz="1200" dirty="0"/>
              <a:t>Many older adults experience physical decline, chronic illness and cognitive impairment. These issues reduce confidence and increase dependence on support services.</a:t>
            </a:r>
          </a:p>
          <a:p>
            <a:r>
              <a:rPr lang="en-GB" sz="1200" dirty="0"/>
              <a:t>Fragility and falls often result in hospital admission and reduced mobility. Dementia also affects memory, communication and decision making.</a:t>
            </a:r>
          </a:p>
          <a:p>
            <a:r>
              <a:rPr lang="en-GB" sz="1200" dirty="0"/>
              <a:t>Social isolation remains another significant challenge. Older adults who live alone experience increased risk of depression and poor wellbeing (Victor, 2018).</a:t>
            </a:r>
          </a:p>
          <a:p>
            <a:r>
              <a:rPr lang="en-GB" sz="1200" dirty="0"/>
              <a:t>Financial difficulties also affect independence. Rising living costs reduce access to transport, nutritious food and social opportunities.</a:t>
            </a:r>
          </a:p>
          <a:p>
            <a:r>
              <a:rPr lang="en-GB" sz="1200" dirty="0"/>
              <a:t>Informal carers often experience emotional stress and financial pressure while supporting relatives.</a:t>
            </a:r>
          </a:p>
          <a:p>
            <a:r>
              <a:rPr lang="en-GB" sz="1200" dirty="0"/>
              <a:t>Main barriers:</a:t>
            </a:r>
            <a:br>
              <a:rPr lang="en-GB" sz="1200" dirty="0"/>
            </a:br>
            <a:r>
              <a:rPr lang="en-GB" sz="1200" dirty="0"/>
              <a:t>• Weakness</a:t>
            </a:r>
            <a:br>
              <a:rPr lang="en-GB" sz="1200" dirty="0"/>
            </a:br>
            <a:r>
              <a:rPr lang="en-GB" sz="1200" dirty="0"/>
              <a:t>• Dementia</a:t>
            </a:r>
            <a:br>
              <a:rPr lang="en-GB" sz="1200" dirty="0"/>
            </a:br>
            <a:r>
              <a:rPr lang="en-GB" sz="1200" dirty="0"/>
              <a:t>• Poverty</a:t>
            </a:r>
            <a:br>
              <a:rPr lang="en-GB" sz="1200" dirty="0"/>
            </a:br>
            <a:r>
              <a:rPr lang="en-GB" sz="1200" dirty="0"/>
              <a:t>• Isolation</a:t>
            </a:r>
          </a:p>
        </p:txBody>
      </p:sp>
      <p:pic>
        <p:nvPicPr>
          <p:cNvPr id="7" name="Audio 6">
            <a:hlinkClick r:id="" action="ppaction://media"/>
            <a:extLst>
              <a:ext uri="{FF2B5EF4-FFF2-40B4-BE49-F238E27FC236}">
                <a16:creationId xmlns:a16="http://schemas.microsoft.com/office/drawing/2014/main" id="{CA7108B6-F97E-8C14-0316-B9AB09584CB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6936885"/>
      </p:ext>
    </p:extLst>
  </p:cSld>
  <p:clrMapOvr>
    <a:masterClrMapping/>
  </p:clrMapOvr>
  <mc:AlternateContent xmlns:mc="http://schemas.openxmlformats.org/markup-compatibility/2006">
    <mc:Choice xmlns:p14="http://schemas.microsoft.com/office/powerpoint/2010/main" Requires="p14">
      <p:transition spd="slow" p14:dur="2000" advTm="50589"/>
    </mc:Choice>
    <mc:Fallback>
      <p:transition spd="slow" advTm="50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022171-877D-1C88-8CFE-F1D4A150BD88}"/>
              </a:ext>
            </a:extLst>
          </p:cNvPr>
          <p:cNvSpPr>
            <a:spLocks noGrp="1"/>
          </p:cNvSpPr>
          <p:nvPr>
            <p:ph type="title"/>
          </p:nvPr>
        </p:nvSpPr>
        <p:spPr>
          <a:xfrm>
            <a:off x="572493" y="238539"/>
            <a:ext cx="11018520" cy="1434415"/>
          </a:xfrm>
        </p:spPr>
        <p:txBody>
          <a:bodyPr anchor="b">
            <a:normAutofit/>
          </a:bodyPr>
          <a:lstStyle/>
          <a:p>
            <a:r>
              <a:rPr lang="en-GB" sz="4600"/>
              <a:t>Evaluation of Interventions and Approaches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C98B25-A2B1-EBA4-5873-05F1AAA2F99A}"/>
              </a:ext>
            </a:extLst>
          </p:cNvPr>
          <p:cNvSpPr>
            <a:spLocks noGrp="1"/>
          </p:cNvSpPr>
          <p:nvPr>
            <p:ph idx="1"/>
          </p:nvPr>
        </p:nvSpPr>
        <p:spPr>
          <a:xfrm>
            <a:off x="572493" y="2071316"/>
            <a:ext cx="6713552" cy="4119172"/>
          </a:xfrm>
        </p:spPr>
        <p:txBody>
          <a:bodyPr anchor="t">
            <a:normAutofit/>
          </a:bodyPr>
          <a:lstStyle/>
          <a:p>
            <a:r>
              <a:rPr lang="en-GB" sz="1700" dirty="0"/>
              <a:t>Short-term rehabilitation services support older people after illness or hospital discharge. These services focus on rebuilding confidence and daily living skills.</a:t>
            </a:r>
          </a:p>
          <a:p>
            <a:r>
              <a:rPr lang="en-GB" sz="1700" dirty="0"/>
              <a:t>Community exercise programmes improve mobility, strength and balance. Physical activity reduces falls risk and improves mental wellbeing (WHO, 2022).</a:t>
            </a:r>
          </a:p>
          <a:p>
            <a:r>
              <a:rPr lang="en-GB" sz="1700" dirty="0"/>
              <a:t>Dementia support groups provide emotional support and social interaction for individuals and families. Multidisciplinary working also improves continuity of care through collaboration between nurses, occupational therapists and social workers.</a:t>
            </a:r>
          </a:p>
          <a:p>
            <a:r>
              <a:rPr lang="en-GB" sz="1700" dirty="0"/>
              <a:t>Many interventions improve quality of life and reduce hospital admissions. Despite this, limited funding affects long term effectiveness and service availability.</a:t>
            </a:r>
          </a:p>
          <a:p>
            <a:pPr marL="0" indent="0">
              <a:buNone/>
            </a:pPr>
            <a:r>
              <a:rPr lang="en-GB" sz="1700" dirty="0"/>
              <a:t>• Limited funding reduces long term effectiveness of many interventions.</a:t>
            </a:r>
          </a:p>
          <a:p>
            <a:endParaRPr lang="en-GB" sz="1700" dirty="0"/>
          </a:p>
        </p:txBody>
      </p:sp>
      <p:pic>
        <p:nvPicPr>
          <p:cNvPr id="5" name="Picture 4">
            <a:extLst>
              <a:ext uri="{FF2B5EF4-FFF2-40B4-BE49-F238E27FC236}">
                <a16:creationId xmlns:a16="http://schemas.microsoft.com/office/drawing/2014/main" id="{79ADC924-9685-5D0F-5264-0B65D39E1E98}"/>
              </a:ext>
            </a:extLst>
          </p:cNvPr>
          <p:cNvPicPr>
            <a:picLocks noChangeAspect="1"/>
          </p:cNvPicPr>
          <p:nvPr/>
        </p:nvPicPr>
        <p:blipFill>
          <a:blip r:embed="rId4">
            <a:extLst>
              <a:ext uri="{28A0092B-C50C-407E-A947-70E740481C1C}">
                <a14:useLocalDpi xmlns:a14="http://schemas.microsoft.com/office/drawing/2010/main" val="0"/>
              </a:ext>
            </a:extLst>
          </a:blip>
          <a:srcRect l="28021" r="7843" b="1"/>
          <a:stretch>
            <a:fillRect/>
          </a:stretch>
        </p:blipFill>
        <p:spPr>
          <a:xfrm>
            <a:off x="7675658" y="2093976"/>
            <a:ext cx="3941064" cy="4096512"/>
          </a:xfrm>
          <a:prstGeom prst="rect">
            <a:avLst/>
          </a:prstGeom>
        </p:spPr>
      </p:pic>
      <p:pic>
        <p:nvPicPr>
          <p:cNvPr id="7" name="Audio 6">
            <a:hlinkClick r:id="" action="ppaction://media"/>
            <a:extLst>
              <a:ext uri="{FF2B5EF4-FFF2-40B4-BE49-F238E27FC236}">
                <a16:creationId xmlns:a16="http://schemas.microsoft.com/office/drawing/2014/main" id="{E5DE49E2-6BE4-AB04-438E-E83AD833DE5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84011213"/>
      </p:ext>
    </p:extLst>
  </p:cSld>
  <p:clrMapOvr>
    <a:masterClrMapping/>
  </p:clrMapOvr>
  <mc:AlternateContent xmlns:mc="http://schemas.openxmlformats.org/markup-compatibility/2006">
    <mc:Choice xmlns:p14="http://schemas.microsoft.com/office/powerpoint/2010/main" Requires="p14">
      <p:transition spd="slow" p14:dur="2000" advTm="51529"/>
    </mc:Choice>
    <mc:Fallback>
      <p:transition spd="slow" advTm="51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96C3D09-5F5C-4CD3-579F-4E2254083195}"/>
              </a:ext>
            </a:extLst>
          </p:cNvPr>
          <p:cNvSpPr>
            <a:spLocks noGrp="1"/>
          </p:cNvSpPr>
          <p:nvPr>
            <p:ph type="title"/>
          </p:nvPr>
        </p:nvSpPr>
        <p:spPr>
          <a:xfrm>
            <a:off x="838200" y="365125"/>
            <a:ext cx="5393361" cy="1325563"/>
          </a:xfrm>
        </p:spPr>
        <p:txBody>
          <a:bodyPr>
            <a:normAutofit/>
          </a:bodyPr>
          <a:lstStyle/>
          <a:p>
            <a:r>
              <a:rPr lang="en-GB" dirty="0"/>
              <a:t>Recommendations for Improvement</a:t>
            </a:r>
          </a:p>
        </p:txBody>
      </p:sp>
      <p:pic>
        <p:nvPicPr>
          <p:cNvPr id="6" name="Picture 5">
            <a:extLst>
              <a:ext uri="{FF2B5EF4-FFF2-40B4-BE49-F238E27FC236}">
                <a16:creationId xmlns:a16="http://schemas.microsoft.com/office/drawing/2014/main" id="{2F738F1C-6F04-18CB-8779-98ED3E2698AA}"/>
              </a:ext>
            </a:extLst>
          </p:cNvPr>
          <p:cNvPicPr>
            <a:picLocks noChangeAspect="1"/>
          </p:cNvPicPr>
          <p:nvPr/>
        </p:nvPicPr>
        <p:blipFill>
          <a:blip r:embed="rId4"/>
          <a:srcRect r="3" b="3"/>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01A892C-D795-51AC-0A10-3F6152F464CD}"/>
              </a:ext>
            </a:extLst>
          </p:cNvPr>
          <p:cNvGraphicFramePr>
            <a:graphicFrameLocks noGrp="1"/>
          </p:cNvGraphicFramePr>
          <p:nvPr>
            <p:ph idx="1"/>
            <p:extLst>
              <p:ext uri="{D42A27DB-BD31-4B8C-83A1-F6EECF244321}">
                <p14:modId xmlns:p14="http://schemas.microsoft.com/office/powerpoint/2010/main" val="244741861"/>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781DE366-E9C0-6BBA-E0E6-9B98D40B72C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9206142"/>
      </p:ext>
    </p:extLst>
  </p:cSld>
  <p:clrMapOvr>
    <a:masterClrMapping/>
  </p:clrMapOvr>
  <mc:AlternateContent xmlns:mc="http://schemas.openxmlformats.org/markup-compatibility/2006">
    <mc:Choice xmlns:p14="http://schemas.microsoft.com/office/powerpoint/2010/main" Requires="p14">
      <p:transition spd="slow" p14:dur="2000" advTm="48447"/>
    </mc:Choice>
    <mc:Fallback>
      <p:transition spd="slow" advTm="48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Houses in a subdivision">
            <a:extLst>
              <a:ext uri="{FF2B5EF4-FFF2-40B4-BE49-F238E27FC236}">
                <a16:creationId xmlns:a16="http://schemas.microsoft.com/office/drawing/2014/main" id="{5365FEB1-B997-31CA-42EC-6EA7BD556A4B}"/>
              </a:ext>
            </a:extLst>
          </p:cNvPr>
          <p:cNvPicPr>
            <a:picLocks noChangeAspect="1"/>
          </p:cNvPicPr>
          <p:nvPr/>
        </p:nvPicPr>
        <p:blipFill>
          <a:blip r:embed="rId5"/>
          <a:srcRect l="26265" r="14469" b="-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FD6C24-B963-C491-0E06-54CE6952B9C7}"/>
              </a:ext>
            </a:extLst>
          </p:cNvPr>
          <p:cNvSpPr>
            <a:spLocks noGrp="1"/>
          </p:cNvSpPr>
          <p:nvPr>
            <p:ph type="title"/>
          </p:nvPr>
        </p:nvSpPr>
        <p:spPr>
          <a:xfrm>
            <a:off x="761801" y="328512"/>
            <a:ext cx="4778387" cy="1628970"/>
          </a:xfrm>
        </p:spPr>
        <p:txBody>
          <a:bodyPr anchor="ctr">
            <a:normAutofit/>
          </a:bodyPr>
          <a:lstStyle/>
          <a:p>
            <a:r>
              <a:rPr lang="en-GB" sz="3700"/>
              <a:t>Case Study: Hogeweyk Dementia Village</a:t>
            </a:r>
          </a:p>
        </p:txBody>
      </p:sp>
      <p:sp>
        <p:nvSpPr>
          <p:cNvPr id="3" name="Content Placeholder 2">
            <a:extLst>
              <a:ext uri="{FF2B5EF4-FFF2-40B4-BE49-F238E27FC236}">
                <a16:creationId xmlns:a16="http://schemas.microsoft.com/office/drawing/2014/main" id="{D77312DE-D391-1277-0BD6-EAE551A37F55}"/>
              </a:ext>
            </a:extLst>
          </p:cNvPr>
          <p:cNvSpPr>
            <a:spLocks noGrp="1"/>
          </p:cNvSpPr>
          <p:nvPr>
            <p:ph idx="1"/>
          </p:nvPr>
        </p:nvSpPr>
        <p:spPr>
          <a:xfrm>
            <a:off x="761801" y="2884929"/>
            <a:ext cx="4659756" cy="3374137"/>
          </a:xfrm>
        </p:spPr>
        <p:txBody>
          <a:bodyPr anchor="ctr">
            <a:normAutofit/>
          </a:bodyPr>
          <a:lstStyle/>
          <a:p>
            <a:pPr marL="0" indent="0">
              <a:buNone/>
            </a:pPr>
            <a:r>
              <a:rPr lang="en-GB" sz="2000" dirty="0"/>
              <a:t>• Residents live in small home style communities.</a:t>
            </a:r>
            <a:br>
              <a:rPr lang="en-GB" sz="2000" dirty="0"/>
            </a:br>
            <a:r>
              <a:rPr lang="en-GB" sz="2000" dirty="0"/>
              <a:t>• The environment promotes independence and routine.</a:t>
            </a:r>
            <a:br>
              <a:rPr lang="en-GB" sz="2000" dirty="0"/>
            </a:br>
            <a:r>
              <a:rPr lang="en-GB" sz="2000" dirty="0"/>
              <a:t>• Social interaction improves wellbeing.</a:t>
            </a:r>
            <a:br>
              <a:rPr lang="en-GB" sz="2000" dirty="0"/>
            </a:br>
            <a:r>
              <a:rPr lang="en-GB" sz="2000" dirty="0"/>
              <a:t>• The model reflects Activity Theory principles.</a:t>
            </a:r>
            <a:br>
              <a:rPr lang="en-GB" sz="2000" dirty="0"/>
            </a:br>
            <a:r>
              <a:rPr lang="en-GB" sz="2000" dirty="0"/>
              <a:t>• Residents experience reduced distress and improved quality of life (SCIE, 2022).</a:t>
            </a:r>
          </a:p>
        </p:txBody>
      </p:sp>
      <p:pic>
        <p:nvPicPr>
          <p:cNvPr id="8" name="Audio 7">
            <a:hlinkClick r:id="" action="ppaction://media"/>
            <a:extLst>
              <a:ext uri="{FF2B5EF4-FFF2-40B4-BE49-F238E27FC236}">
                <a16:creationId xmlns:a16="http://schemas.microsoft.com/office/drawing/2014/main" id="{777586C7-FC75-596F-6923-44C80BEEA3E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8634086"/>
      </p:ext>
    </p:extLst>
  </p:cSld>
  <p:clrMapOvr>
    <a:masterClrMapping/>
  </p:clrMapOvr>
  <mc:AlternateContent xmlns:mc="http://schemas.openxmlformats.org/markup-compatibility/2006">
    <mc:Choice xmlns:p14="http://schemas.microsoft.com/office/powerpoint/2010/main" Requires="p14">
      <p:transition spd="slow" p14:dur="2000" advTm="47360"/>
    </mc:Choice>
    <mc:Fallback>
      <p:transition spd="slow" advTm="47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35A262-7106-4571-BE09-CFA60A9DB0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A6F043C-2A2A-4ECE-99FC-9670FAF95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a:extLst>
              <a:ext uri="{FF2B5EF4-FFF2-40B4-BE49-F238E27FC236}">
                <a16:creationId xmlns:a16="http://schemas.microsoft.com/office/drawing/2014/main" id="{7DF72A7A-87BA-C43E-2C86-C27249276C45}"/>
              </a:ext>
            </a:extLst>
          </p:cNvPr>
          <p:cNvSpPr>
            <a:spLocks noGrp="1"/>
          </p:cNvSpPr>
          <p:nvPr>
            <p:ph type="title"/>
          </p:nvPr>
        </p:nvSpPr>
        <p:spPr>
          <a:xfrm>
            <a:off x="1463040" y="685800"/>
            <a:ext cx="5087172" cy="1692835"/>
          </a:xfrm>
        </p:spPr>
        <p:txBody>
          <a:bodyPr anchor="t">
            <a:normAutofit/>
          </a:bodyPr>
          <a:lstStyle/>
          <a:p>
            <a:r>
              <a:rPr lang="en-GB" sz="5000"/>
              <a:t>Conclusion</a:t>
            </a:r>
          </a:p>
        </p:txBody>
      </p:sp>
      <p:sp>
        <p:nvSpPr>
          <p:cNvPr id="14" name="Rectangle 13">
            <a:extLst>
              <a:ext uri="{FF2B5EF4-FFF2-40B4-BE49-F238E27FC236}">
                <a16:creationId xmlns:a16="http://schemas.microsoft.com/office/drawing/2014/main" id="{046FE5A8-8C9A-4D97-A7C4-214929653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99675E7-FFC3-0FF3-1052-4AD29D25217D}"/>
              </a:ext>
            </a:extLst>
          </p:cNvPr>
          <p:cNvPicPr>
            <a:picLocks noChangeAspect="1"/>
          </p:cNvPicPr>
          <p:nvPr/>
        </p:nvPicPr>
        <p:blipFill>
          <a:blip r:embed="rId4"/>
          <a:srcRect l="25227" r="18523"/>
          <a:stretch>
            <a:fillRect/>
          </a:stretch>
        </p:blipFill>
        <p:spPr>
          <a:xfrm>
            <a:off x="6860989" y="1048447"/>
            <a:ext cx="4805082" cy="4805082"/>
          </a:xfrm>
          <a:prstGeom prst="rect">
            <a:avLst/>
          </a:prstGeom>
        </p:spPr>
      </p:pic>
      <p:sp>
        <p:nvSpPr>
          <p:cNvPr id="16" name="Rectangle 15">
            <a:extLst>
              <a:ext uri="{FF2B5EF4-FFF2-40B4-BE49-F238E27FC236}">
                <a16:creationId xmlns:a16="http://schemas.microsoft.com/office/drawing/2014/main" id="{B6297F2B-78AD-4022-83A4-78FC55E11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95B71F6-4248-0F7E-20A7-F4D161F230C2}"/>
              </a:ext>
            </a:extLst>
          </p:cNvPr>
          <p:cNvGraphicFramePr>
            <a:graphicFrameLocks noGrp="1"/>
          </p:cNvGraphicFramePr>
          <p:nvPr>
            <p:ph idx="1"/>
            <p:extLst>
              <p:ext uri="{D42A27DB-BD31-4B8C-83A1-F6EECF244321}">
                <p14:modId xmlns:p14="http://schemas.microsoft.com/office/powerpoint/2010/main" val="3062631432"/>
              </p:ext>
            </p:extLst>
          </p:nvPr>
        </p:nvGraphicFramePr>
        <p:xfrm>
          <a:off x="1463040" y="2562784"/>
          <a:ext cx="5087172" cy="360941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Audio 8">
            <a:hlinkClick r:id="" action="ppaction://media"/>
            <a:extLst>
              <a:ext uri="{FF2B5EF4-FFF2-40B4-BE49-F238E27FC236}">
                <a16:creationId xmlns:a16="http://schemas.microsoft.com/office/drawing/2014/main" id="{0FE07884-6D2B-3DC9-72DC-3FA4C118C7B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3277031"/>
      </p:ext>
    </p:extLst>
  </p:cSld>
  <p:clrMapOvr>
    <a:masterClrMapping/>
  </p:clrMapOvr>
  <mc:AlternateContent xmlns:mc="http://schemas.openxmlformats.org/markup-compatibility/2006">
    <mc:Choice xmlns:p14="http://schemas.microsoft.com/office/powerpoint/2010/main" Requires="p14">
      <p:transition spd="slow" p14:dur="2000" advTm="66526"/>
    </mc:Choice>
    <mc:Fallback>
      <p:transition spd="slow" advTm="665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C2A71-DC09-563A-2490-12018EB7937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FB6E7F2-5161-66BC-6B3D-9B1B82CB643F}"/>
              </a:ext>
            </a:extLst>
          </p:cNvPr>
          <p:cNvSpPr>
            <a:spLocks noGrp="1"/>
          </p:cNvSpPr>
          <p:nvPr>
            <p:ph idx="1"/>
          </p:nvPr>
        </p:nvSpPr>
        <p:spPr/>
        <p:txBody>
          <a:bodyPr>
            <a:normAutofit fontScale="32500" lnSpcReduction="20000"/>
          </a:bodyPr>
          <a:lstStyle/>
          <a:p>
            <a:pPr marL="0" indent="0">
              <a:buNone/>
            </a:pPr>
            <a:r>
              <a:rPr lang="en-GB" dirty="0"/>
              <a:t>Age UK. (2024) Later Life in the United Kingdom. London: Age UK.</a:t>
            </a:r>
          </a:p>
          <a:p>
            <a:pPr marL="0" indent="0">
              <a:buNone/>
            </a:pPr>
            <a:r>
              <a:rPr lang="en-GB" dirty="0"/>
              <a:t>Alzheimer’s Society. (2023) Dementia UK Update. London: Alzheimer’s Society.</a:t>
            </a:r>
          </a:p>
          <a:p>
            <a:pPr marL="0" indent="0">
              <a:buNone/>
            </a:pPr>
            <a:r>
              <a:rPr lang="en-GB" dirty="0"/>
              <a:t>Department of Health and Social Care. (2022) People at the Heart of Care: Adult Social Care Reform White Paper. London: DHSC.</a:t>
            </a:r>
          </a:p>
          <a:p>
            <a:pPr marL="0" indent="0">
              <a:buNone/>
            </a:pPr>
            <a:r>
              <a:rPr lang="en-GB" dirty="0"/>
              <a:t>Equality Act 2010. London: HMSO.</a:t>
            </a:r>
          </a:p>
          <a:p>
            <a:pPr marL="0" indent="0">
              <a:buNone/>
            </a:pPr>
            <a:r>
              <a:rPr lang="en-GB" dirty="0"/>
              <a:t>Healthcare Radius, 2024. </a:t>
            </a:r>
            <a:r>
              <a:rPr lang="en-GB" i="1" dirty="0"/>
              <a:t>Elderly population to triple by 2050 – WHO</a:t>
            </a:r>
            <a:r>
              <a:rPr lang="en-GB" dirty="0"/>
              <a:t> (online image). Available at: </a:t>
            </a:r>
            <a:r>
              <a:rPr lang="en-GB" dirty="0">
                <a:hlinkClick r:id="rId2"/>
              </a:rPr>
              <a:t>https://www.healthcareradius.in/cloud/2024/06/17/elderly-population-to-triple-by-2050-who.jpeg</a:t>
            </a:r>
            <a:r>
              <a:rPr lang="en-GB" dirty="0"/>
              <a:t> (Accessed 14 June 2026).</a:t>
            </a:r>
          </a:p>
          <a:p>
            <a:pPr marL="0" indent="0">
              <a:buNone/>
            </a:pPr>
            <a:r>
              <a:rPr lang="en-GB" dirty="0"/>
              <a:t>IDEA Health &amp; Fitness Association, 2022. </a:t>
            </a:r>
            <a:r>
              <a:rPr lang="en-GB" i="1" dirty="0"/>
              <a:t>Degrees of Functional Abilities, Demystified</a:t>
            </a:r>
            <a:r>
              <a:rPr lang="en-GB" dirty="0"/>
              <a:t>. Available at: </a:t>
            </a:r>
            <a:r>
              <a:rPr lang="en-GB" dirty="0">
                <a:hlinkClick r:id="rId3"/>
              </a:rPr>
              <a:t>https://www.ideafit.com/degrees-of-functional-abilities-demystified</a:t>
            </a:r>
            <a:r>
              <a:rPr lang="en-GB" dirty="0"/>
              <a:t> (Accessed 20 June 2026).</a:t>
            </a:r>
          </a:p>
          <a:p>
            <a:pPr marL="0" indent="0">
              <a:buNone/>
            </a:pPr>
            <a:r>
              <a:rPr lang="en-GB" dirty="0"/>
              <a:t>Mental Capacity Act 2005. London: HMSO.</a:t>
            </a:r>
          </a:p>
          <a:p>
            <a:pPr marL="0" indent="0">
              <a:buNone/>
            </a:pPr>
            <a:r>
              <a:rPr lang="en-GB" dirty="0"/>
              <a:t>NHS England. (2019) The NHS Long Term Plan. London: NHS England.</a:t>
            </a:r>
          </a:p>
          <a:p>
            <a:pPr marL="0" indent="0">
              <a:buNone/>
            </a:pPr>
            <a:r>
              <a:rPr lang="en-GB" dirty="0"/>
              <a:t>NHS England. (2023) Ageing Well Programme. London: NHS England.</a:t>
            </a:r>
          </a:p>
          <a:p>
            <a:pPr marL="0" indent="0">
              <a:buNone/>
            </a:pPr>
            <a:r>
              <a:rPr lang="en-GB" dirty="0"/>
              <a:t>Office for National Statistics. (2023) Living Longer: Implications of an Ageing Population. Newport: ONS.</a:t>
            </a:r>
          </a:p>
          <a:p>
            <a:pPr marL="0" indent="0">
              <a:buNone/>
            </a:pPr>
            <a:r>
              <a:rPr lang="en-GB" dirty="0"/>
              <a:t>Royal College of Nursing. (2022) Older People in Care Homes. London: RCN.</a:t>
            </a:r>
          </a:p>
          <a:p>
            <a:pPr marL="0" indent="0">
              <a:buNone/>
            </a:pPr>
            <a:r>
              <a:rPr lang="en-GB" dirty="0"/>
              <a:t>Senior Home Companions, 2023. </a:t>
            </a:r>
            <a:r>
              <a:rPr lang="en-GB" i="1" dirty="0"/>
              <a:t>Eight Needs of an Elderly Person</a:t>
            </a:r>
            <a:r>
              <a:rPr lang="en-GB" dirty="0"/>
              <a:t>. Available at: </a:t>
            </a:r>
            <a:r>
              <a:rPr lang="en-GB" dirty="0">
                <a:hlinkClick r:id="rId4"/>
              </a:rPr>
              <a:t>https://seniorhomecompanions.com/eight-needs-of-an-elderly-person</a:t>
            </a:r>
            <a:r>
              <a:rPr lang="en-GB" dirty="0"/>
              <a:t> (Accessed 20 June 2026).</a:t>
            </a:r>
          </a:p>
          <a:p>
            <a:pPr marL="0" indent="0">
              <a:buNone/>
            </a:pPr>
            <a:r>
              <a:rPr lang="en-GB" dirty="0"/>
              <a:t>The Care Act 2014. London: HMSO.</a:t>
            </a:r>
          </a:p>
          <a:p>
            <a:pPr marL="0" indent="0">
              <a:buNone/>
            </a:pPr>
            <a:r>
              <a:rPr lang="en-GB" dirty="0"/>
              <a:t>Tinetti, M.E. and Kumar, C. (2010) ‘The patient who falls’, Journal of the American Medical Association, 303(3), pp. 258-266.</a:t>
            </a:r>
          </a:p>
          <a:p>
            <a:pPr marL="0" indent="0">
              <a:buNone/>
            </a:pPr>
            <a:r>
              <a:rPr lang="en-GB" dirty="0"/>
              <a:t>Victor, C. (2018) Ageing, Health and Care. Bristol: Policy Press.</a:t>
            </a:r>
          </a:p>
          <a:p>
            <a:pPr marL="0" indent="0">
              <a:buNone/>
            </a:pPr>
            <a:r>
              <a:rPr lang="en-GB" dirty="0"/>
              <a:t>Walker, A. (2019) Why the UK Needs a National Strategy for Ageing. London: Centre for Ageing Better.</a:t>
            </a:r>
          </a:p>
          <a:p>
            <a:pPr marL="0" indent="0">
              <a:buNone/>
            </a:pPr>
            <a:r>
              <a:rPr lang="en-GB" dirty="0"/>
              <a:t>World Health Organization. (2015) World Report on Ageing and Health. Geneva: WHO.</a:t>
            </a:r>
          </a:p>
          <a:p>
            <a:pPr marL="0" indent="0">
              <a:buNone/>
            </a:pPr>
            <a:r>
              <a:rPr lang="en-GB" dirty="0"/>
              <a:t>World Health Organization. (2022) Ageing and Health. Geneva: WHO.</a:t>
            </a:r>
          </a:p>
          <a:p>
            <a:endParaRPr lang="en-GB" dirty="0"/>
          </a:p>
        </p:txBody>
      </p:sp>
    </p:spTree>
    <p:extLst>
      <p:ext uri="{BB962C8B-B14F-4D97-AF65-F5344CB8AC3E}">
        <p14:creationId xmlns:p14="http://schemas.microsoft.com/office/powerpoint/2010/main" val="15313318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4683</TotalTime>
  <Words>2181</Words>
  <Application>Microsoft Office PowerPoint</Application>
  <PresentationFormat>Widescreen</PresentationFormat>
  <Paragraphs>121</Paragraphs>
  <Slides>15</Slides>
  <Notes>4</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Helvetica Neue Medium</vt:lpstr>
      <vt:lpstr>Office Theme</vt:lpstr>
      <vt:lpstr>Evaluating the Care, Empowerment and Support Needs of Older People</vt:lpstr>
      <vt:lpstr>Introduction</vt:lpstr>
      <vt:lpstr>Care and Support Needs of Older People</vt:lpstr>
      <vt:lpstr>Maintaining Functional Ability</vt:lpstr>
      <vt:lpstr>Empowerment, Independence and Choice</vt:lpstr>
      <vt:lpstr>Evaluation of Current UK Services</vt:lpstr>
      <vt:lpstr>Technology and Innovation</vt:lpstr>
      <vt:lpstr>Theories of Ageing</vt:lpstr>
      <vt:lpstr>Policy and Legislation</vt:lpstr>
      <vt:lpstr>Challenges in Maintaining Independence</vt:lpstr>
      <vt:lpstr>Evaluation of Interventions and Approaches</vt:lpstr>
      <vt:lpstr>Recommendations for Improvement</vt:lpstr>
      <vt:lpstr>Case Study: Hogeweyk Dementia Village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Alexandra Corfa</dc:creator>
  <cp:lastModifiedBy>Alexandra Corfa</cp:lastModifiedBy>
  <cp:revision>10</cp:revision>
  <dcterms:created xsi:type="dcterms:W3CDTF">2026-06-14T13:49:52Z</dcterms:created>
  <dcterms:modified xsi:type="dcterms:W3CDTF">2026-06-23T09:39:54Z</dcterms:modified>
</cp:coreProperties>
</file>