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70" d="100"/>
          <a:sy n="70" d="100"/>
        </p:scale>
        <p:origin x="73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E6C648-B063-4658-BFFA-5D5749FD00C3}" type="datetimeFigureOut">
              <a:rPr lang="en-US" smtClean="0"/>
              <a:t>12/1/2021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15FAE-2C3F-4569-90CB-512446944DC6}" type="slidenum">
              <a:rPr lang="en-US" smtClean="0"/>
              <a:t>‹#›</a:t>
            </a:fld>
            <a:endParaRPr lang="en-US"/>
          </a:p>
        </p:txBody>
      </p:sp>
    </p:spTree>
    <p:extLst>
      <p:ext uri="{BB962C8B-B14F-4D97-AF65-F5344CB8AC3E}">
        <p14:creationId xmlns:p14="http://schemas.microsoft.com/office/powerpoint/2010/main" val="937313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Introduction</a:t>
            </a:r>
          </a:p>
          <a:p>
            <a:r>
              <a:rPr lang="en-US" sz="1200" b="1" i="1" kern="1200" dirty="0" smtClean="0">
                <a:solidFill>
                  <a:schemeClr val="tx1"/>
                </a:solidFill>
                <a:effectLst/>
                <a:latin typeface="+mn-lt"/>
                <a:ea typeface="+mn-ea"/>
                <a:cs typeface="+mn-cs"/>
              </a:rPr>
              <a:t>Role of Data in modern workplaces</a:t>
            </a:r>
          </a:p>
          <a:p>
            <a:r>
              <a:rPr lang="en-US" sz="1200" kern="1200" dirty="0" smtClean="0">
                <a:solidFill>
                  <a:schemeClr val="tx1"/>
                </a:solidFill>
                <a:effectLst/>
                <a:latin typeface="+mn-lt"/>
                <a:ea typeface="+mn-ea"/>
                <a:cs typeface="+mn-cs"/>
              </a:rPr>
              <a:t>Data plays a crucial role in modern workplaces since it is used to derive important assumptions and is also used to make important business decisions. In the modern world, it is important for students to have data handling skills to convert data into useful information and knowledge (Sun et al., 2020).  </a:t>
            </a:r>
          </a:p>
          <a:p>
            <a:r>
              <a:rPr lang="en-US" sz="1200" b="1" i="1" kern="1200" dirty="0" smtClean="0">
                <a:solidFill>
                  <a:schemeClr val="tx1"/>
                </a:solidFill>
                <a:effectLst/>
                <a:latin typeface="+mn-lt"/>
                <a:ea typeface="+mn-ea"/>
                <a:cs typeface="+mn-cs"/>
              </a:rPr>
              <a:t>Data handling to produce information</a:t>
            </a:r>
          </a:p>
          <a:p>
            <a:r>
              <a:rPr lang="en-US" sz="1200" kern="1200" dirty="0" smtClean="0">
                <a:solidFill>
                  <a:schemeClr val="tx1"/>
                </a:solidFill>
                <a:effectLst/>
                <a:latin typeface="+mn-lt"/>
                <a:ea typeface="+mn-ea"/>
                <a:cs typeface="+mn-cs"/>
              </a:rPr>
              <a:t>It is important to handle data appropriately to produce information, knowledge, and wisdom. Data is considered to be the most basic measurements that are often presented in numbers. These numbers alone cannot make useful information and knowledge unless the data is converted into information. Without information, knowledge cannot be produced (Cormier et al., 2019). </a:t>
            </a:r>
          </a:p>
          <a:p>
            <a:r>
              <a:rPr lang="en-US" sz="1200" b="1" i="1" kern="1200" dirty="0" smtClean="0">
                <a:solidFill>
                  <a:schemeClr val="tx1"/>
                </a:solidFill>
                <a:effectLst/>
                <a:latin typeface="+mn-lt"/>
                <a:ea typeface="+mn-ea"/>
                <a:cs typeface="+mn-cs"/>
              </a:rPr>
              <a:t>Angela Duckworth’s Grit </a:t>
            </a:r>
          </a:p>
          <a:p>
            <a:r>
              <a:rPr lang="en-US" sz="1200" kern="1200" dirty="0" smtClean="0">
                <a:solidFill>
                  <a:schemeClr val="tx1"/>
                </a:solidFill>
                <a:effectLst/>
                <a:latin typeface="+mn-lt"/>
                <a:ea typeface="+mn-ea"/>
                <a:cs typeface="+mn-cs"/>
              </a:rPr>
              <a:t>The aim of this presentation is to highlight the importance of data handling in modern workplaces. this presentation aims to display how data was converted into Useful information and knowledge using the research about Angela Duckworth’s grit. in this presentation Data collected regarding Angela Duckworth’s grit research would be used to explain DIKW pyramid (Du et al., 2020). </a:t>
            </a:r>
          </a:p>
          <a:p>
            <a:r>
              <a:rPr lang="en-US" sz="1200" b="1" i="1" kern="1200" dirty="0" smtClean="0">
                <a:solidFill>
                  <a:schemeClr val="tx1"/>
                </a:solidFill>
                <a:effectLst/>
                <a:latin typeface="+mn-lt"/>
                <a:ea typeface="+mn-ea"/>
                <a:cs typeface="+mn-cs"/>
              </a:rPr>
              <a:t>DIKW Pyramid</a:t>
            </a:r>
          </a:p>
          <a:p>
            <a:r>
              <a:rPr lang="en-US" sz="1200" kern="1200" dirty="0" smtClean="0">
                <a:solidFill>
                  <a:schemeClr val="tx1"/>
                </a:solidFill>
                <a:effectLst/>
                <a:latin typeface="+mn-lt"/>
                <a:ea typeface="+mn-ea"/>
                <a:cs typeface="+mn-cs"/>
              </a:rPr>
              <a:t>The DIKW pyramid is used as a framework in knowledge management since it allows to understand how data is used as a basic resource to generate information, knowledge, and wisdom. Data rests at the bottom of this pyramid, which shows that data is the fundamental aspect of knowledge and information management (Sun et al., 2020). </a:t>
            </a:r>
          </a:p>
        </p:txBody>
      </p:sp>
      <p:sp>
        <p:nvSpPr>
          <p:cNvPr id="4" name="Slide Number Placeholder 3"/>
          <p:cNvSpPr>
            <a:spLocks noGrp="1"/>
          </p:cNvSpPr>
          <p:nvPr>
            <p:ph type="sldNum" sz="quarter" idx="10"/>
          </p:nvPr>
        </p:nvSpPr>
        <p:spPr/>
        <p:txBody>
          <a:bodyPr/>
          <a:lstStyle/>
          <a:p>
            <a:fld id="{8A715FAE-2C3F-4569-90CB-512446944DC6}" type="slidenum">
              <a:rPr lang="en-US" smtClean="0"/>
              <a:t>2</a:t>
            </a:fld>
            <a:endParaRPr lang="en-US"/>
          </a:p>
        </p:txBody>
      </p:sp>
    </p:spTree>
    <p:extLst>
      <p:ext uri="{BB962C8B-B14F-4D97-AF65-F5344CB8AC3E}">
        <p14:creationId xmlns:p14="http://schemas.microsoft.com/office/powerpoint/2010/main" val="14893170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Data and Its Significance</a:t>
            </a:r>
          </a:p>
          <a:p>
            <a:r>
              <a:rPr lang="en-US" sz="1200" b="1" i="1" kern="1200" dirty="0" smtClean="0">
                <a:solidFill>
                  <a:schemeClr val="tx1"/>
                </a:solidFill>
                <a:effectLst/>
                <a:latin typeface="+mn-lt"/>
                <a:ea typeface="+mn-ea"/>
                <a:cs typeface="+mn-cs"/>
              </a:rPr>
              <a:t>What is Data?</a:t>
            </a:r>
          </a:p>
          <a:p>
            <a:r>
              <a:rPr lang="en-US" sz="1200" kern="1200" dirty="0" smtClean="0">
                <a:solidFill>
                  <a:schemeClr val="tx1"/>
                </a:solidFill>
                <a:effectLst/>
                <a:latin typeface="+mn-lt"/>
                <a:ea typeface="+mn-ea"/>
                <a:cs typeface="+mn-cs"/>
              </a:rPr>
              <a:t>Data corresponds to the basic facts and statistical numbers that are obtained for analysis or reference. In other terms, data is regarded as numbers on which different operations can be performed to generate useful information. The most prominent feature of data is that it can be stored and conveyed to develop knowledge and information (Du et al., 2020). </a:t>
            </a:r>
          </a:p>
          <a:p>
            <a:r>
              <a:rPr lang="en-US" sz="1200" b="1" i="1" kern="1200" dirty="0" smtClean="0">
                <a:solidFill>
                  <a:schemeClr val="tx1"/>
                </a:solidFill>
                <a:effectLst/>
                <a:latin typeface="+mn-lt"/>
                <a:ea typeface="+mn-ea"/>
                <a:cs typeface="+mn-cs"/>
              </a:rPr>
              <a:t>Make Informed Decisions</a:t>
            </a:r>
          </a:p>
          <a:p>
            <a:r>
              <a:rPr lang="en-US" sz="1200" kern="1200" dirty="0" smtClean="0">
                <a:solidFill>
                  <a:schemeClr val="tx1"/>
                </a:solidFill>
                <a:effectLst/>
                <a:latin typeface="+mn-lt"/>
                <a:ea typeface="+mn-ea"/>
                <a:cs typeface="+mn-cs"/>
              </a:rPr>
              <a:t>Data helps in making informed decisions since it allows individuals to produce graphs or bars to </a:t>
            </a:r>
            <a:r>
              <a:rPr lang="en-US" sz="1200" kern="1200" dirty="0" err="1" smtClean="0">
                <a:solidFill>
                  <a:schemeClr val="tx1"/>
                </a:solidFill>
                <a:effectLst/>
                <a:latin typeface="+mn-lt"/>
                <a:ea typeface="+mn-ea"/>
                <a:cs typeface="+mn-cs"/>
              </a:rPr>
              <a:t>recognise</a:t>
            </a:r>
            <a:r>
              <a:rPr lang="en-US" sz="1200" kern="1200" dirty="0" smtClean="0">
                <a:solidFill>
                  <a:schemeClr val="tx1"/>
                </a:solidFill>
                <a:effectLst/>
                <a:latin typeface="+mn-lt"/>
                <a:ea typeface="+mn-ea"/>
                <a:cs typeface="+mn-cs"/>
              </a:rPr>
              <a:t> the trends of data. Based on the data, business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can make important decisions to enhance their productivity (Cormier et al., 2019). </a:t>
            </a:r>
          </a:p>
          <a:p>
            <a:r>
              <a:rPr lang="en-US" sz="1200" b="1" i="1" kern="1200" dirty="0" smtClean="0">
                <a:solidFill>
                  <a:schemeClr val="tx1"/>
                </a:solidFill>
                <a:effectLst/>
                <a:latin typeface="+mn-lt"/>
                <a:ea typeface="+mn-ea"/>
                <a:cs typeface="+mn-cs"/>
              </a:rPr>
              <a:t>Solves Problems</a:t>
            </a:r>
          </a:p>
          <a:p>
            <a:r>
              <a:rPr lang="en-US" sz="1200" kern="1200" dirty="0" smtClean="0">
                <a:solidFill>
                  <a:schemeClr val="tx1"/>
                </a:solidFill>
                <a:effectLst/>
                <a:latin typeface="+mn-lt"/>
                <a:ea typeface="+mn-ea"/>
                <a:cs typeface="+mn-cs"/>
              </a:rPr>
              <a:t>Data is the fundamental unit for generating information and knowledge and it allows to enhance the understanding of different aspects of workplaces. Consequently, data informs business </a:t>
            </a:r>
            <a:r>
              <a:rPr lang="en-US" sz="1200" kern="1200" dirty="0" err="1" smtClean="0">
                <a:solidFill>
                  <a:schemeClr val="tx1"/>
                </a:solidFill>
                <a:effectLst/>
                <a:latin typeface="+mn-lt"/>
                <a:ea typeface="+mn-ea"/>
                <a:cs typeface="+mn-cs"/>
              </a:rPr>
              <a:t>organisations</a:t>
            </a:r>
            <a:r>
              <a:rPr lang="en-US" sz="1200" kern="1200" dirty="0" smtClean="0">
                <a:solidFill>
                  <a:schemeClr val="tx1"/>
                </a:solidFill>
                <a:effectLst/>
                <a:latin typeface="+mn-lt"/>
                <a:ea typeface="+mn-ea"/>
                <a:cs typeface="+mn-cs"/>
              </a:rPr>
              <a:t> about the problems and helps in devising strategies to solve particular problems (</a:t>
            </a:r>
            <a:r>
              <a:rPr lang="en-US" sz="1200" kern="1200" dirty="0" err="1" smtClean="0">
                <a:solidFill>
                  <a:schemeClr val="tx1"/>
                </a:solidFill>
                <a:effectLst/>
                <a:latin typeface="+mn-lt"/>
                <a:ea typeface="+mn-ea"/>
                <a:cs typeface="+mn-cs"/>
              </a:rPr>
              <a:t>Sigurdson</a:t>
            </a:r>
            <a:r>
              <a:rPr lang="en-US" sz="1200" kern="1200" dirty="0" smtClean="0">
                <a:solidFill>
                  <a:schemeClr val="tx1"/>
                </a:solidFill>
                <a:effectLst/>
                <a:latin typeface="+mn-lt"/>
                <a:ea typeface="+mn-ea"/>
                <a:cs typeface="+mn-cs"/>
              </a:rPr>
              <a:t> &amp; Petersen, 2018). </a:t>
            </a:r>
          </a:p>
          <a:p>
            <a:r>
              <a:rPr lang="en-US" sz="1200" b="1" i="1" kern="1200" dirty="0" smtClean="0">
                <a:solidFill>
                  <a:schemeClr val="tx1"/>
                </a:solidFill>
                <a:effectLst/>
                <a:latin typeface="+mn-lt"/>
                <a:ea typeface="+mn-ea"/>
                <a:cs typeface="+mn-cs"/>
              </a:rPr>
              <a:t>Back up arguments</a:t>
            </a:r>
          </a:p>
          <a:p>
            <a:r>
              <a:rPr lang="en-US" sz="1200" kern="1200" dirty="0" smtClean="0">
                <a:solidFill>
                  <a:schemeClr val="tx1"/>
                </a:solidFill>
                <a:effectLst/>
                <a:latin typeface="+mn-lt"/>
                <a:ea typeface="+mn-ea"/>
                <a:cs typeface="+mn-cs"/>
              </a:rPr>
              <a:t>Making arguments is easy but to prove a particular argument needs research and the exploration of different areas. Data helps in backing up arguments since it is used as evidence in research to prove a particular hypothesis (</a:t>
            </a:r>
            <a:r>
              <a:rPr lang="en-US" sz="1200" kern="1200" dirty="0" err="1" smtClean="0">
                <a:solidFill>
                  <a:schemeClr val="tx1"/>
                </a:solidFill>
                <a:effectLst/>
                <a:latin typeface="+mn-lt"/>
                <a:ea typeface="+mn-ea"/>
                <a:cs typeface="+mn-cs"/>
              </a:rPr>
              <a:t>Sigurdson</a:t>
            </a:r>
            <a:r>
              <a:rPr lang="en-US" sz="1200" kern="1200" dirty="0" smtClean="0">
                <a:solidFill>
                  <a:schemeClr val="tx1"/>
                </a:solidFill>
                <a:effectLst/>
                <a:latin typeface="+mn-lt"/>
                <a:ea typeface="+mn-ea"/>
                <a:cs typeface="+mn-cs"/>
              </a:rPr>
              <a:t> &amp; Petersen, 2018). </a:t>
            </a:r>
          </a:p>
          <a:p>
            <a:r>
              <a:rPr lang="en-US" sz="1200" b="1" i="1" kern="1200" dirty="0" smtClean="0">
                <a:solidFill>
                  <a:schemeClr val="tx1"/>
                </a:solidFill>
                <a:effectLst/>
                <a:latin typeface="+mn-lt"/>
                <a:ea typeface="+mn-ea"/>
                <a:cs typeface="+mn-cs"/>
              </a:rPr>
              <a:t>Helps in accessing different information sources</a:t>
            </a:r>
          </a:p>
          <a:p>
            <a:r>
              <a:rPr lang="en-US" sz="1200" kern="1200" dirty="0" smtClean="0">
                <a:solidFill>
                  <a:schemeClr val="tx1"/>
                </a:solidFill>
                <a:effectLst/>
                <a:latin typeface="+mn-lt"/>
                <a:ea typeface="+mn-ea"/>
                <a:cs typeface="+mn-cs"/>
              </a:rPr>
              <a:t>Every research needs data to prove a particular hypothesis. Data allows researchers to decide the sources of information that they intend to use in their research based on the data that is required by a particular research (Cormier et al., 2019).</a:t>
            </a:r>
          </a:p>
        </p:txBody>
      </p:sp>
      <p:sp>
        <p:nvSpPr>
          <p:cNvPr id="4" name="Slide Number Placeholder 3"/>
          <p:cNvSpPr>
            <a:spLocks noGrp="1"/>
          </p:cNvSpPr>
          <p:nvPr>
            <p:ph type="sldNum" sz="quarter" idx="10"/>
          </p:nvPr>
        </p:nvSpPr>
        <p:spPr/>
        <p:txBody>
          <a:bodyPr/>
          <a:lstStyle/>
          <a:p>
            <a:fld id="{8A715FAE-2C3F-4569-90CB-512446944DC6}" type="slidenum">
              <a:rPr lang="en-US" smtClean="0"/>
              <a:t>3</a:t>
            </a:fld>
            <a:endParaRPr lang="en-US"/>
          </a:p>
        </p:txBody>
      </p:sp>
    </p:spTree>
    <p:extLst>
      <p:ext uri="{BB962C8B-B14F-4D97-AF65-F5344CB8AC3E}">
        <p14:creationId xmlns:p14="http://schemas.microsoft.com/office/powerpoint/2010/main" val="28283435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DIKW model is an essential framework used in knowledge management that shows how data is converted into information. According to the pyramid, data rests at the bottom to show that it is the most fundamental aspect of knowledge management. This pyramid shows that data is required to generate information. The DIKW pyramid shows that data is the prerequisite for information and information is a prerequisite for knowledge. Knowledge needs information that was developed through the data. Consequently, The DIKW pyramid displays the relationship between data, information and knowledge and shows how data is converted into information and knowledge (Cormier et al., 2019). </a:t>
            </a:r>
          </a:p>
          <a:p>
            <a:r>
              <a:rPr lang="en-US" sz="1200" kern="1200" dirty="0" smtClean="0">
                <a:solidFill>
                  <a:schemeClr val="tx1"/>
                </a:solidFill>
                <a:effectLst/>
                <a:latin typeface="+mn-lt"/>
                <a:ea typeface="+mn-ea"/>
                <a:cs typeface="+mn-cs"/>
              </a:rPr>
              <a:t>Wisdom rests at the top of the pyramid which shows that wisdom relies on knowledge, information, and data. Wisdom corresponds to the initiatives taken based on information and knowledge. Consequently, the DIKW model allows us to </a:t>
            </a:r>
            <a:r>
              <a:rPr lang="en-US" sz="1200" kern="1200" dirty="0" err="1" smtClean="0">
                <a:solidFill>
                  <a:schemeClr val="tx1"/>
                </a:solidFill>
                <a:effectLst/>
                <a:latin typeface="+mn-lt"/>
                <a:ea typeface="+mn-ea"/>
                <a:cs typeface="+mn-cs"/>
              </a:rPr>
              <a:t>recognise</a:t>
            </a:r>
            <a:r>
              <a:rPr lang="en-US" sz="1200" kern="1200" dirty="0" smtClean="0">
                <a:solidFill>
                  <a:schemeClr val="tx1"/>
                </a:solidFill>
                <a:effectLst/>
                <a:latin typeface="+mn-lt"/>
                <a:ea typeface="+mn-ea"/>
                <a:cs typeface="+mn-cs"/>
              </a:rPr>
              <a:t> the importance of data and how data should be used to generate imperative information and knowledge. This DIKW pyramid shows that data alone is not important for gaining knowledge and information through different resources, but the analysis of data in an appropriate manner allows it to be important for making decisions based on wisdom. The following slides aim to display data collected through the questionnaire regarding the Duckworth’s grit (</a:t>
            </a:r>
            <a:r>
              <a:rPr lang="en-US" sz="1200" kern="1200" dirty="0" err="1" smtClean="0">
                <a:solidFill>
                  <a:schemeClr val="tx1"/>
                </a:solidFill>
                <a:effectLst/>
                <a:latin typeface="+mn-lt"/>
                <a:ea typeface="+mn-ea"/>
                <a:cs typeface="+mn-cs"/>
              </a:rPr>
              <a:t>Sigurdson</a:t>
            </a:r>
            <a:r>
              <a:rPr lang="en-US" sz="1200" kern="1200" dirty="0" smtClean="0">
                <a:solidFill>
                  <a:schemeClr val="tx1"/>
                </a:solidFill>
                <a:effectLst/>
                <a:latin typeface="+mn-lt"/>
                <a:ea typeface="+mn-ea"/>
                <a:cs typeface="+mn-cs"/>
              </a:rPr>
              <a:t> &amp; Petersen, 2018).</a:t>
            </a:r>
            <a:endParaRPr lang="en-US" dirty="0"/>
          </a:p>
        </p:txBody>
      </p:sp>
      <p:sp>
        <p:nvSpPr>
          <p:cNvPr id="4" name="Slide Number Placeholder 3"/>
          <p:cNvSpPr>
            <a:spLocks noGrp="1"/>
          </p:cNvSpPr>
          <p:nvPr>
            <p:ph type="sldNum" sz="quarter" idx="10"/>
          </p:nvPr>
        </p:nvSpPr>
        <p:spPr/>
        <p:txBody>
          <a:bodyPr/>
          <a:lstStyle/>
          <a:p>
            <a:fld id="{8A715FAE-2C3F-4569-90CB-512446944DC6}" type="slidenum">
              <a:rPr lang="en-US" smtClean="0"/>
              <a:t>4</a:t>
            </a:fld>
            <a:endParaRPr lang="en-US"/>
          </a:p>
        </p:txBody>
      </p:sp>
    </p:spTree>
    <p:extLst>
      <p:ext uri="{BB962C8B-B14F-4D97-AF65-F5344CB8AC3E}">
        <p14:creationId xmlns:p14="http://schemas.microsoft.com/office/powerpoint/2010/main" val="3557711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According to the definition of data, data corresponds to the figures and measurements attained through different experiments. The following slide is showing the data and it is evident that these are just the numbers collected through an experiment. A questionnaire was used to determine the grit scores of research participants. Grit test was used to compose the questionnaire and the questionnaire was used to determine the grit scores of research participants. It is important to </a:t>
            </a:r>
            <a:r>
              <a:rPr lang="en-US" sz="1200" kern="1200" dirty="0" err="1" smtClean="0">
                <a:solidFill>
                  <a:schemeClr val="tx1"/>
                </a:solidFill>
                <a:effectLst/>
                <a:latin typeface="+mn-lt"/>
                <a:ea typeface="+mn-ea"/>
                <a:cs typeface="+mn-cs"/>
              </a:rPr>
              <a:t>analyse</a:t>
            </a:r>
            <a:r>
              <a:rPr lang="en-US" sz="1200" kern="1200" dirty="0" smtClean="0">
                <a:solidFill>
                  <a:schemeClr val="tx1"/>
                </a:solidFill>
                <a:effectLst/>
                <a:latin typeface="+mn-lt"/>
                <a:ea typeface="+mn-ea"/>
                <a:cs typeface="+mn-cs"/>
              </a:rPr>
              <a:t> the data in an appropriate way to draw any conclusion or information regarding the data. Without analysis, the data is meaningless for any individual or business. </a:t>
            </a:r>
          </a:p>
          <a:p>
            <a:r>
              <a:rPr lang="en-US" sz="1200" kern="1200" dirty="0" smtClean="0">
                <a:solidFill>
                  <a:schemeClr val="tx1"/>
                </a:solidFill>
                <a:effectLst/>
                <a:latin typeface="+mn-lt"/>
                <a:ea typeface="+mn-ea"/>
                <a:cs typeface="+mn-cs"/>
              </a:rPr>
              <a:t>This slide shows the data that was collected using questionnaire regarding Angela Duckworth’s grit. The data collected for this research had two categories. One category shows the highest academic level of research participants. On the other hand, the other category shows the grit score of research participants. It can be clearly seen that this data contains different values and a single assumption cannot be concluded by the given data since it is meaningless to draw any conclusion with only the raw data. To make use of this data, it is essential to convert the data into the information (More, 2020). </a:t>
            </a:r>
            <a:endParaRPr lang="en-US" dirty="0"/>
          </a:p>
        </p:txBody>
      </p:sp>
      <p:sp>
        <p:nvSpPr>
          <p:cNvPr id="4" name="Slide Number Placeholder 3"/>
          <p:cNvSpPr>
            <a:spLocks noGrp="1"/>
          </p:cNvSpPr>
          <p:nvPr>
            <p:ph type="sldNum" sz="quarter" idx="10"/>
          </p:nvPr>
        </p:nvSpPr>
        <p:spPr/>
        <p:txBody>
          <a:bodyPr/>
          <a:lstStyle/>
          <a:p>
            <a:fld id="{8A715FAE-2C3F-4569-90CB-512446944DC6}" type="slidenum">
              <a:rPr lang="en-US" smtClean="0"/>
              <a:t>5</a:t>
            </a:fld>
            <a:endParaRPr lang="en-US"/>
          </a:p>
        </p:txBody>
      </p:sp>
    </p:spTree>
    <p:extLst>
      <p:ext uri="{BB962C8B-B14F-4D97-AF65-F5344CB8AC3E}">
        <p14:creationId xmlns:p14="http://schemas.microsoft.com/office/powerpoint/2010/main" val="22090361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This slide shows how data is converted into information. Diagrams, charts, graphs, and bars can be used to </a:t>
            </a:r>
            <a:r>
              <a:rPr lang="en-US" sz="1200" kern="1200" dirty="0" err="1" smtClean="0">
                <a:solidFill>
                  <a:schemeClr val="tx1"/>
                </a:solidFill>
                <a:effectLst/>
                <a:latin typeface="+mn-lt"/>
                <a:ea typeface="+mn-ea"/>
                <a:cs typeface="+mn-cs"/>
              </a:rPr>
              <a:t>recognise</a:t>
            </a:r>
            <a:r>
              <a:rPr lang="en-US" sz="1200" kern="1200" dirty="0" smtClean="0">
                <a:solidFill>
                  <a:schemeClr val="tx1"/>
                </a:solidFill>
                <a:effectLst/>
                <a:latin typeface="+mn-lt"/>
                <a:ea typeface="+mn-ea"/>
                <a:cs typeface="+mn-cs"/>
              </a:rPr>
              <a:t> the trend of data. For instance, the above diagrams are displaying useful information as in the first screenshot it can be seen that oranges represent a major part of the pie making it the fruit that was sold in substantial quantities. This information can enable a business to </a:t>
            </a:r>
            <a:r>
              <a:rPr lang="en-US" sz="1200" kern="1200" dirty="0" err="1" smtClean="0">
                <a:solidFill>
                  <a:schemeClr val="tx1"/>
                </a:solidFill>
                <a:effectLst/>
                <a:latin typeface="+mn-lt"/>
                <a:ea typeface="+mn-ea"/>
                <a:cs typeface="+mn-cs"/>
              </a:rPr>
              <a:t>recognise</a:t>
            </a:r>
            <a:r>
              <a:rPr lang="en-US" sz="1200" kern="1200" dirty="0" smtClean="0">
                <a:solidFill>
                  <a:schemeClr val="tx1"/>
                </a:solidFill>
                <a:effectLst/>
                <a:latin typeface="+mn-lt"/>
                <a:ea typeface="+mn-ea"/>
                <a:cs typeface="+mn-cs"/>
              </a:rPr>
              <a:t> what products are being sold in the market in major proportions so that the business can make imperative decisions regarding its investment. </a:t>
            </a:r>
          </a:p>
          <a:p>
            <a:r>
              <a:rPr lang="en-US" sz="1200" kern="1200" dirty="0" smtClean="0">
                <a:solidFill>
                  <a:schemeClr val="tx1"/>
                </a:solidFill>
                <a:effectLst/>
                <a:latin typeface="+mn-lt"/>
                <a:ea typeface="+mn-ea"/>
                <a:cs typeface="+mn-cs"/>
              </a:rPr>
              <a:t>The second image shows the line graph that is used to determine the trend through the given data. The image shows the number of cars sold in a particular year. The information shows that the number of cars sold in that particular year is declining, which may help the </a:t>
            </a:r>
            <a:r>
              <a:rPr lang="en-US" sz="1200" kern="1200" dirty="0" err="1" smtClean="0">
                <a:solidFill>
                  <a:schemeClr val="tx1"/>
                </a:solidFill>
                <a:effectLst/>
                <a:latin typeface="+mn-lt"/>
                <a:ea typeface="+mn-ea"/>
                <a:cs typeface="+mn-cs"/>
              </a:rPr>
              <a:t>organisation</a:t>
            </a:r>
            <a:r>
              <a:rPr lang="en-US" sz="1200" kern="1200" dirty="0" smtClean="0">
                <a:solidFill>
                  <a:schemeClr val="tx1"/>
                </a:solidFill>
                <a:effectLst/>
                <a:latin typeface="+mn-lt"/>
                <a:ea typeface="+mn-ea"/>
                <a:cs typeface="+mn-cs"/>
              </a:rPr>
              <a:t> to change its business strategy to increase its sales. The last image shows the number of gold medals won by different countries. It can be evidently seen England leads the list of countries that won the most gold medals. This slide shows that data alone cannot enable us to </a:t>
            </a:r>
            <a:r>
              <a:rPr lang="en-US" sz="1200" kern="1200" dirty="0" err="1" smtClean="0">
                <a:solidFill>
                  <a:schemeClr val="tx1"/>
                </a:solidFill>
                <a:effectLst/>
                <a:latin typeface="+mn-lt"/>
                <a:ea typeface="+mn-ea"/>
                <a:cs typeface="+mn-cs"/>
              </a:rPr>
              <a:t>recognise</a:t>
            </a:r>
            <a:r>
              <a:rPr lang="en-US" sz="1200" kern="1200" dirty="0" smtClean="0">
                <a:solidFill>
                  <a:schemeClr val="tx1"/>
                </a:solidFill>
                <a:effectLst/>
                <a:latin typeface="+mn-lt"/>
                <a:ea typeface="+mn-ea"/>
                <a:cs typeface="+mn-cs"/>
              </a:rPr>
              <a:t> the trends or the situation since it needs to be converted into information to draw any conclusions. </a:t>
            </a:r>
          </a:p>
        </p:txBody>
      </p:sp>
      <p:sp>
        <p:nvSpPr>
          <p:cNvPr id="4" name="Slide Number Placeholder 3"/>
          <p:cNvSpPr>
            <a:spLocks noGrp="1"/>
          </p:cNvSpPr>
          <p:nvPr>
            <p:ph type="sldNum" sz="quarter" idx="10"/>
          </p:nvPr>
        </p:nvSpPr>
        <p:spPr/>
        <p:txBody>
          <a:bodyPr/>
          <a:lstStyle/>
          <a:p>
            <a:fld id="{8A715FAE-2C3F-4569-90CB-512446944DC6}" type="slidenum">
              <a:rPr lang="en-US" smtClean="0"/>
              <a:t>6</a:t>
            </a:fld>
            <a:endParaRPr lang="en-US"/>
          </a:p>
        </p:txBody>
      </p:sp>
    </p:spTree>
    <p:extLst>
      <p:ext uri="{BB962C8B-B14F-4D97-AF65-F5344CB8AC3E}">
        <p14:creationId xmlns:p14="http://schemas.microsoft.com/office/powerpoint/2010/main" val="13239691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smtClean="0">
                <a:solidFill>
                  <a:schemeClr val="tx1"/>
                </a:solidFill>
                <a:effectLst/>
                <a:latin typeface="+mn-lt"/>
                <a:ea typeface="+mn-ea"/>
                <a:cs typeface="+mn-cs"/>
              </a:rPr>
              <a:t>Helps in drawing conclusion</a:t>
            </a:r>
          </a:p>
          <a:p>
            <a:r>
              <a:rPr lang="en-US" sz="1200" kern="1200" dirty="0" smtClean="0">
                <a:solidFill>
                  <a:schemeClr val="tx1"/>
                </a:solidFill>
                <a:effectLst/>
                <a:latin typeface="+mn-lt"/>
                <a:ea typeface="+mn-ea"/>
                <a:cs typeface="+mn-cs"/>
              </a:rPr>
              <a:t>Knowledge is obtained through information as information is considered to be a prerequisite for knowledge. Through information alone, a conclusion is not possible to be drawn, but knowledge is required to draw the conclusions. Information just provides awareness about a specific topic, and knowledge is the application of what we have learnt through a particular information (More, 2020).</a:t>
            </a:r>
          </a:p>
          <a:p>
            <a:r>
              <a:rPr lang="en-US" sz="1200" b="1" i="1" kern="1200" dirty="0" smtClean="0">
                <a:solidFill>
                  <a:schemeClr val="tx1"/>
                </a:solidFill>
                <a:effectLst/>
                <a:latin typeface="+mn-lt"/>
                <a:ea typeface="+mn-ea"/>
                <a:cs typeface="+mn-cs"/>
              </a:rPr>
              <a:t>Information and Experience provide knowledge</a:t>
            </a:r>
          </a:p>
          <a:p>
            <a:r>
              <a:rPr lang="en-US" sz="1200" kern="1200" dirty="0" smtClean="0">
                <a:solidFill>
                  <a:schemeClr val="tx1"/>
                </a:solidFill>
                <a:effectLst/>
                <a:latin typeface="+mn-lt"/>
                <a:ea typeface="+mn-ea"/>
                <a:cs typeface="+mn-cs"/>
              </a:rPr>
              <a:t>According to the DIKW pyramid, information is required to gain knowledge. Knowledge can be obtained through information that can be collected through multiple sources. Most prominent information sources include primary and secondary sources. The information collected through different sources can be translated into knowledge (</a:t>
            </a:r>
            <a:r>
              <a:rPr lang="en-US" sz="1200" kern="1200" dirty="0" err="1" smtClean="0">
                <a:solidFill>
                  <a:schemeClr val="tx1"/>
                </a:solidFill>
                <a:effectLst/>
                <a:latin typeface="+mn-lt"/>
                <a:ea typeface="+mn-ea"/>
                <a:cs typeface="+mn-cs"/>
              </a:rPr>
              <a:t>Merkus</a:t>
            </a:r>
            <a:r>
              <a:rPr lang="en-US" sz="1200" kern="1200" dirty="0" smtClean="0">
                <a:solidFill>
                  <a:schemeClr val="tx1"/>
                </a:solidFill>
                <a:effectLst/>
                <a:latin typeface="+mn-lt"/>
                <a:ea typeface="+mn-ea"/>
                <a:cs typeface="+mn-cs"/>
              </a:rPr>
              <a:t> et al., 2019).  </a:t>
            </a:r>
          </a:p>
          <a:p>
            <a:r>
              <a:rPr lang="en-US" sz="1200" b="1" i="1" kern="1200" dirty="0" smtClean="0">
                <a:solidFill>
                  <a:schemeClr val="tx1"/>
                </a:solidFill>
                <a:effectLst/>
                <a:latin typeface="+mn-lt"/>
                <a:ea typeface="+mn-ea"/>
                <a:cs typeface="+mn-cs"/>
              </a:rPr>
              <a:t>It is the understanding of a broad subject</a:t>
            </a:r>
          </a:p>
          <a:p>
            <a:r>
              <a:rPr lang="en-US" sz="1200" kern="1200" dirty="0" smtClean="0">
                <a:solidFill>
                  <a:schemeClr val="tx1"/>
                </a:solidFill>
                <a:effectLst/>
                <a:latin typeface="+mn-lt"/>
                <a:ea typeface="+mn-ea"/>
                <a:cs typeface="+mn-cs"/>
              </a:rPr>
              <a:t>The most prominent difference between knowledge and information is that information is a refined form of data that offers the understanding of a particular topic. On the other hand, knowledge is the understanding of a broad subject (</a:t>
            </a:r>
            <a:r>
              <a:rPr lang="en-US" sz="1200" kern="1200" dirty="0" err="1" smtClean="0">
                <a:solidFill>
                  <a:schemeClr val="tx1"/>
                </a:solidFill>
                <a:effectLst/>
                <a:latin typeface="+mn-lt"/>
                <a:ea typeface="+mn-ea"/>
                <a:cs typeface="+mn-cs"/>
              </a:rPr>
              <a:t>Merkus</a:t>
            </a:r>
            <a:r>
              <a:rPr lang="en-US" sz="1200" kern="1200" dirty="0" smtClean="0">
                <a:solidFill>
                  <a:schemeClr val="tx1"/>
                </a:solidFill>
                <a:effectLst/>
                <a:latin typeface="+mn-lt"/>
                <a:ea typeface="+mn-ea"/>
                <a:cs typeface="+mn-cs"/>
              </a:rPr>
              <a:t> et al., 2019). </a:t>
            </a:r>
          </a:p>
          <a:p>
            <a:r>
              <a:rPr lang="en-US" sz="1200" b="1" i="1" kern="1200" dirty="0" smtClean="0">
                <a:solidFill>
                  <a:schemeClr val="tx1"/>
                </a:solidFill>
                <a:effectLst/>
                <a:latin typeface="+mn-lt"/>
                <a:ea typeface="+mn-ea"/>
                <a:cs typeface="+mn-cs"/>
              </a:rPr>
              <a:t>Helps in predictions</a:t>
            </a:r>
          </a:p>
          <a:p>
            <a:r>
              <a:rPr lang="en-US" sz="1200" kern="1200" dirty="0" smtClean="0">
                <a:solidFill>
                  <a:schemeClr val="tx1"/>
                </a:solidFill>
                <a:effectLst/>
                <a:latin typeface="+mn-lt"/>
                <a:ea typeface="+mn-ea"/>
                <a:cs typeface="+mn-cs"/>
              </a:rPr>
              <a:t>Information cannot help in making predictions and in making informed decisions as it is only the refined form of data, whereas, knowledge helps in making informed decisions and predictions based on understanding and experiences (Van Meter, 2020). </a:t>
            </a:r>
          </a:p>
        </p:txBody>
      </p:sp>
      <p:sp>
        <p:nvSpPr>
          <p:cNvPr id="4" name="Slide Number Placeholder 3"/>
          <p:cNvSpPr>
            <a:spLocks noGrp="1"/>
          </p:cNvSpPr>
          <p:nvPr>
            <p:ph type="sldNum" sz="quarter" idx="10"/>
          </p:nvPr>
        </p:nvSpPr>
        <p:spPr/>
        <p:txBody>
          <a:bodyPr/>
          <a:lstStyle/>
          <a:p>
            <a:fld id="{8A715FAE-2C3F-4569-90CB-512446944DC6}" type="slidenum">
              <a:rPr lang="en-US" smtClean="0"/>
              <a:t>7</a:t>
            </a:fld>
            <a:endParaRPr lang="en-US"/>
          </a:p>
        </p:txBody>
      </p:sp>
    </p:spTree>
    <p:extLst>
      <p:ext uri="{BB962C8B-B14F-4D97-AF65-F5344CB8AC3E}">
        <p14:creationId xmlns:p14="http://schemas.microsoft.com/office/powerpoint/2010/main" val="740000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smtClean="0">
                <a:solidFill>
                  <a:schemeClr val="tx1"/>
                </a:solidFill>
                <a:effectLst/>
                <a:latin typeface="+mn-lt"/>
                <a:ea typeface="+mn-ea"/>
                <a:cs typeface="+mn-cs"/>
              </a:rPr>
              <a:t>Top part of DIKW pyramid</a:t>
            </a:r>
          </a:p>
          <a:p>
            <a:r>
              <a:rPr lang="en-US" sz="1200" kern="1200" dirty="0" smtClean="0">
                <a:solidFill>
                  <a:schemeClr val="tx1"/>
                </a:solidFill>
                <a:effectLst/>
                <a:latin typeface="+mn-lt"/>
                <a:ea typeface="+mn-ea"/>
                <a:cs typeface="+mn-cs"/>
              </a:rPr>
              <a:t>Wisdom is the top part of DIKW pyramid, which suggests that wisdom is reached after obtaining the data, deriving the information, and obtaining knowledge through data and information. According to the DIKW pyramid, data, information, and knowledge relate to the past, and the wisdom relates to the future since it is about the plan of action for the future (</a:t>
            </a:r>
            <a:r>
              <a:rPr lang="en-US" sz="1200" kern="1200" dirty="0" err="1" smtClean="0">
                <a:solidFill>
                  <a:schemeClr val="tx1"/>
                </a:solidFill>
                <a:effectLst/>
                <a:latin typeface="+mn-lt"/>
                <a:ea typeface="+mn-ea"/>
                <a:cs typeface="+mn-cs"/>
              </a:rPr>
              <a:t>Frické</a:t>
            </a:r>
            <a:r>
              <a:rPr lang="en-US" sz="1200" kern="1200" dirty="0" smtClean="0">
                <a:solidFill>
                  <a:schemeClr val="tx1"/>
                </a:solidFill>
                <a:effectLst/>
                <a:latin typeface="+mn-lt"/>
                <a:ea typeface="+mn-ea"/>
                <a:cs typeface="+mn-cs"/>
              </a:rPr>
              <a:t>, 2019).  </a:t>
            </a:r>
          </a:p>
          <a:p>
            <a:r>
              <a:rPr lang="en-US" sz="1200" b="1" i="1" kern="1200" dirty="0" smtClean="0">
                <a:solidFill>
                  <a:schemeClr val="tx1"/>
                </a:solidFill>
                <a:effectLst/>
                <a:latin typeface="+mn-lt"/>
                <a:ea typeface="+mn-ea"/>
                <a:cs typeface="+mn-cs"/>
              </a:rPr>
              <a:t>Relates to Present and Future</a:t>
            </a:r>
          </a:p>
          <a:p>
            <a:r>
              <a:rPr lang="en-US" sz="1200" kern="1200" dirty="0" smtClean="0">
                <a:solidFill>
                  <a:schemeClr val="tx1"/>
                </a:solidFill>
                <a:effectLst/>
                <a:latin typeface="+mn-lt"/>
                <a:ea typeface="+mn-ea"/>
                <a:cs typeface="+mn-cs"/>
              </a:rPr>
              <a:t>As described earlier, wisdom relates to the future. It is about taking the advantage of data, information, and knowledge for making the future action plan (Yang et al., 2019). </a:t>
            </a:r>
          </a:p>
          <a:p>
            <a:r>
              <a:rPr lang="en-US" sz="1200" b="1" i="1" kern="1200" dirty="0" smtClean="0">
                <a:solidFill>
                  <a:schemeClr val="tx1"/>
                </a:solidFill>
                <a:effectLst/>
                <a:latin typeface="+mn-lt"/>
                <a:ea typeface="+mn-ea"/>
                <a:cs typeface="+mn-cs"/>
              </a:rPr>
              <a:t>Knowledge Applied in Action</a:t>
            </a:r>
          </a:p>
          <a:p>
            <a:r>
              <a:rPr lang="en-US" sz="1200" kern="1200" dirty="0" smtClean="0">
                <a:solidFill>
                  <a:schemeClr val="tx1"/>
                </a:solidFill>
                <a:effectLst/>
                <a:latin typeface="+mn-lt"/>
                <a:ea typeface="+mn-ea"/>
                <a:cs typeface="+mn-cs"/>
              </a:rPr>
              <a:t>According to the DIKW pyramid, data is the fundamental part of knowledge </a:t>
            </a:r>
            <a:r>
              <a:rPr lang="en-US" sz="1200" kern="1200" dirty="0" err="1" smtClean="0">
                <a:solidFill>
                  <a:schemeClr val="tx1"/>
                </a:solidFill>
                <a:effectLst/>
                <a:latin typeface="+mn-lt"/>
                <a:ea typeface="+mn-ea"/>
                <a:cs typeface="+mn-cs"/>
              </a:rPr>
              <a:t>managemen</a:t>
            </a:r>
            <a:r>
              <a:rPr lang="en-US" sz="1200" kern="1200" dirty="0" smtClean="0">
                <a:solidFill>
                  <a:schemeClr val="tx1"/>
                </a:solidFill>
                <a:effectLst/>
                <a:latin typeface="+mn-lt"/>
                <a:ea typeface="+mn-ea"/>
                <a:cs typeface="+mn-cs"/>
              </a:rPr>
              <a:t> and information is derived form data. Information helps to build knowledge, and wisdom is drawn from the knowledge. In other words, wisdom is regarded as knowledge applied in action (</a:t>
            </a:r>
            <a:r>
              <a:rPr lang="en-US" sz="1200" kern="1200" dirty="0" err="1" smtClean="0">
                <a:solidFill>
                  <a:schemeClr val="tx1"/>
                </a:solidFill>
                <a:effectLst/>
                <a:latin typeface="+mn-lt"/>
                <a:ea typeface="+mn-ea"/>
                <a:cs typeface="+mn-cs"/>
              </a:rPr>
              <a:t>Frické</a:t>
            </a:r>
            <a:r>
              <a:rPr lang="en-US" sz="1200" kern="1200" dirty="0" smtClean="0">
                <a:solidFill>
                  <a:schemeClr val="tx1"/>
                </a:solidFill>
                <a:effectLst/>
                <a:latin typeface="+mn-lt"/>
                <a:ea typeface="+mn-ea"/>
                <a:cs typeface="+mn-cs"/>
              </a:rPr>
              <a:t>, 2019). </a:t>
            </a:r>
          </a:p>
          <a:p>
            <a:r>
              <a:rPr lang="en-US" sz="1200" b="1" i="1" kern="1200" dirty="0" smtClean="0">
                <a:solidFill>
                  <a:schemeClr val="tx1"/>
                </a:solidFill>
                <a:effectLst/>
                <a:latin typeface="+mn-lt"/>
                <a:ea typeface="+mn-ea"/>
                <a:cs typeface="+mn-cs"/>
              </a:rPr>
              <a:t>Answers the Questions</a:t>
            </a:r>
          </a:p>
          <a:p>
            <a:r>
              <a:rPr lang="en-US" sz="1200" kern="1200" dirty="0" smtClean="0">
                <a:solidFill>
                  <a:schemeClr val="tx1"/>
                </a:solidFill>
                <a:effectLst/>
                <a:latin typeface="+mn-lt"/>
                <a:ea typeface="+mn-ea"/>
                <a:cs typeface="+mn-cs"/>
              </a:rPr>
              <a:t>Wisdom is the final phase of DIKW model since it allows an individual to understand how a particular action can be applied to accomplish desired goals. It answers the questions such as what would be the best action for accomplishing a desired goal (Van Meter, 2020).</a:t>
            </a:r>
            <a:endParaRPr lang="en-US" dirty="0"/>
          </a:p>
        </p:txBody>
      </p:sp>
      <p:sp>
        <p:nvSpPr>
          <p:cNvPr id="4" name="Slide Number Placeholder 3"/>
          <p:cNvSpPr>
            <a:spLocks noGrp="1"/>
          </p:cNvSpPr>
          <p:nvPr>
            <p:ph type="sldNum" sz="quarter" idx="10"/>
          </p:nvPr>
        </p:nvSpPr>
        <p:spPr/>
        <p:txBody>
          <a:bodyPr/>
          <a:lstStyle/>
          <a:p>
            <a:fld id="{8A715FAE-2C3F-4569-90CB-512446944DC6}" type="slidenum">
              <a:rPr lang="en-US" smtClean="0"/>
              <a:t>8</a:t>
            </a:fld>
            <a:endParaRPr lang="en-US"/>
          </a:p>
        </p:txBody>
      </p:sp>
    </p:spTree>
    <p:extLst>
      <p:ext uri="{BB962C8B-B14F-4D97-AF65-F5344CB8AC3E}">
        <p14:creationId xmlns:p14="http://schemas.microsoft.com/office/powerpoint/2010/main" val="2744425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above table shows the information regarding the grit research. The data for this research was collected through questionnaires. The data shows that there four highest academic levels including two, three, four, and five. The graph represents the analysis of data collected from students. The line graph shows that the grit score was at its highest in the academic level 5 and the grit score of students was lowest in the academic level four. The graph shows that grit score of the highest academic level three has been consistent. This analysis helps us in understanding the trend that the data has been following and thus, it can help us in drawing meaningful conclusions from the collected data (Van Meter, 2020).  </a:t>
            </a:r>
          </a:p>
          <a:p>
            <a:r>
              <a:rPr lang="en-US" sz="1200" kern="1200" dirty="0" smtClean="0">
                <a:solidFill>
                  <a:schemeClr val="tx1"/>
                </a:solidFill>
                <a:effectLst/>
                <a:latin typeface="+mn-lt"/>
                <a:ea typeface="+mn-ea"/>
                <a:cs typeface="+mn-cs"/>
              </a:rPr>
              <a:t>The data analysis shows that data has to be converted into information to draw any meaning from it. The DIKW model shows that data handling plays a fundamental role in understanding data. Data alone cannot provide the base on which a business can make imperative decisions, but the that needs to be converted into information and knowledge to understand its importance (</a:t>
            </a:r>
            <a:r>
              <a:rPr lang="en-US" sz="1200" kern="1200" dirty="0" err="1" smtClean="0">
                <a:solidFill>
                  <a:schemeClr val="tx1"/>
                </a:solidFill>
                <a:effectLst/>
                <a:latin typeface="+mn-lt"/>
                <a:ea typeface="+mn-ea"/>
                <a:cs typeface="+mn-cs"/>
              </a:rPr>
              <a:t>Merkus</a:t>
            </a:r>
            <a:r>
              <a:rPr lang="en-US" sz="1200" kern="1200" dirty="0" smtClean="0">
                <a:solidFill>
                  <a:schemeClr val="tx1"/>
                </a:solidFill>
                <a:effectLst/>
                <a:latin typeface="+mn-lt"/>
                <a:ea typeface="+mn-ea"/>
                <a:cs typeface="+mn-cs"/>
              </a:rPr>
              <a:t> et al., 2019).</a:t>
            </a:r>
            <a:endParaRPr lang="en-US" dirty="0"/>
          </a:p>
        </p:txBody>
      </p:sp>
      <p:sp>
        <p:nvSpPr>
          <p:cNvPr id="4" name="Slide Number Placeholder 3"/>
          <p:cNvSpPr>
            <a:spLocks noGrp="1"/>
          </p:cNvSpPr>
          <p:nvPr>
            <p:ph type="sldNum" sz="quarter" idx="10"/>
          </p:nvPr>
        </p:nvSpPr>
        <p:spPr/>
        <p:txBody>
          <a:bodyPr/>
          <a:lstStyle/>
          <a:p>
            <a:fld id="{8A715FAE-2C3F-4569-90CB-512446944DC6}" type="slidenum">
              <a:rPr lang="en-US" smtClean="0"/>
              <a:t>9</a:t>
            </a:fld>
            <a:endParaRPr lang="en-US"/>
          </a:p>
        </p:txBody>
      </p:sp>
    </p:spTree>
    <p:extLst>
      <p:ext uri="{BB962C8B-B14F-4D97-AF65-F5344CB8AC3E}">
        <p14:creationId xmlns:p14="http://schemas.microsoft.com/office/powerpoint/2010/main" val="3933032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comparison of data allows us to draw important information from the data that can be used as a knowledge in future. The comparison chart shows the grit score according to the highest academic levels and compares all the academic levels with each other to draw the knowledge regarding the relationship between the academic levels and grit scores. The graph shows that as individuals advance to the next levels in their academic career, their grit scores tend to improve. This assumption can be taken as knowledge since data and information is backing up this assumption that academic levels have a positive relationship with grit scores. Higher academic levels have higher grit scores and lower academic levels have lower grit scores that proves the assumption of a positive relationship between academic levels and grit scores. </a:t>
            </a:r>
          </a:p>
          <a:p>
            <a:r>
              <a:rPr lang="en-US" sz="1200" kern="1200" dirty="0" smtClean="0">
                <a:solidFill>
                  <a:schemeClr val="tx1"/>
                </a:solidFill>
                <a:effectLst/>
                <a:latin typeface="+mn-lt"/>
                <a:ea typeface="+mn-ea"/>
                <a:cs typeface="+mn-cs"/>
              </a:rPr>
              <a:t>According to DIKW model of knowledge management, it is essential to handle data properly to convert it in meaningful information through data analysis, and then further </a:t>
            </a:r>
            <a:r>
              <a:rPr lang="en-US" sz="1200" kern="1200" dirty="0" err="1" smtClean="0">
                <a:solidFill>
                  <a:schemeClr val="tx1"/>
                </a:solidFill>
                <a:effectLst/>
                <a:latin typeface="+mn-lt"/>
                <a:ea typeface="+mn-ea"/>
                <a:cs typeface="+mn-cs"/>
              </a:rPr>
              <a:t>analysing</a:t>
            </a:r>
            <a:r>
              <a:rPr lang="en-US" sz="1200" kern="1200" dirty="0" smtClean="0">
                <a:solidFill>
                  <a:schemeClr val="tx1"/>
                </a:solidFill>
                <a:effectLst/>
                <a:latin typeface="+mn-lt"/>
                <a:ea typeface="+mn-ea"/>
                <a:cs typeface="+mn-cs"/>
              </a:rPr>
              <a:t> the data to draw knowledge. This report aimed to apply DIKW pyramid to the </a:t>
            </a:r>
            <a:r>
              <a:rPr lang="en-US" sz="1200" kern="1200" dirty="0" err="1" smtClean="0">
                <a:solidFill>
                  <a:schemeClr val="tx1"/>
                </a:solidFill>
                <a:effectLst/>
                <a:latin typeface="+mn-lt"/>
                <a:ea typeface="+mn-ea"/>
                <a:cs typeface="+mn-cs"/>
              </a:rPr>
              <a:t>Dukworth’s</a:t>
            </a:r>
            <a:r>
              <a:rPr lang="en-US" sz="1200" kern="1200" dirty="0" smtClean="0">
                <a:solidFill>
                  <a:schemeClr val="tx1"/>
                </a:solidFill>
                <a:effectLst/>
                <a:latin typeface="+mn-lt"/>
                <a:ea typeface="+mn-ea"/>
                <a:cs typeface="+mn-cs"/>
              </a:rPr>
              <a:t> grit research to conclude that academic levels have a positive relationship with the grit scores (</a:t>
            </a:r>
            <a:r>
              <a:rPr lang="en-US" sz="1200" kern="1200" dirty="0" err="1" smtClean="0">
                <a:solidFill>
                  <a:schemeClr val="tx1"/>
                </a:solidFill>
                <a:effectLst/>
                <a:latin typeface="+mn-lt"/>
                <a:ea typeface="+mn-ea"/>
                <a:cs typeface="+mn-cs"/>
              </a:rPr>
              <a:t>Frické</a:t>
            </a:r>
            <a:r>
              <a:rPr lang="en-US" sz="1200" kern="1200" dirty="0" smtClean="0">
                <a:solidFill>
                  <a:schemeClr val="tx1"/>
                </a:solidFill>
                <a:effectLst/>
                <a:latin typeface="+mn-lt"/>
                <a:ea typeface="+mn-ea"/>
                <a:cs typeface="+mn-cs"/>
              </a:rPr>
              <a:t>, 2019). </a:t>
            </a:r>
          </a:p>
        </p:txBody>
      </p:sp>
      <p:sp>
        <p:nvSpPr>
          <p:cNvPr id="4" name="Slide Number Placeholder 3"/>
          <p:cNvSpPr>
            <a:spLocks noGrp="1"/>
          </p:cNvSpPr>
          <p:nvPr>
            <p:ph type="sldNum" sz="quarter" idx="10"/>
          </p:nvPr>
        </p:nvSpPr>
        <p:spPr/>
        <p:txBody>
          <a:bodyPr/>
          <a:lstStyle/>
          <a:p>
            <a:fld id="{8A715FAE-2C3F-4569-90CB-512446944DC6}" type="slidenum">
              <a:rPr lang="en-US" smtClean="0"/>
              <a:t>10</a:t>
            </a:fld>
            <a:endParaRPr lang="en-US"/>
          </a:p>
        </p:txBody>
      </p:sp>
    </p:spTree>
    <p:extLst>
      <p:ext uri="{BB962C8B-B14F-4D97-AF65-F5344CB8AC3E}">
        <p14:creationId xmlns:p14="http://schemas.microsoft.com/office/powerpoint/2010/main" val="3130449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Data handling plays a major role in the modern workplace environment as it helps in understanding different business trends. Data alone is meaningless for businesses since it cannot provide the desired information without analysis. It is important to practice and understand the analysis of data to draw meaningful information. The DIKW pyramid shows how data is converted into information and how information can be converted into knowledge and wisdom that may be used for making imperative decisions (Yang et al., 2019). </a:t>
            </a:r>
          </a:p>
          <a:p>
            <a:r>
              <a:rPr lang="en-US" sz="1200" kern="1200" dirty="0" smtClean="0">
                <a:solidFill>
                  <a:schemeClr val="tx1"/>
                </a:solidFill>
                <a:effectLst/>
                <a:latin typeface="+mn-lt"/>
                <a:ea typeface="+mn-ea"/>
                <a:cs typeface="+mn-cs"/>
              </a:rPr>
              <a:t>In this presentation, the DIKW pyramid was discussed to enhance the understanding about the conversion of data through multiple phases for the development of knowledge and wisdom. The data from the Angela Duckworth’s grit scores research was used to draw the knowledge and information from the data in this presentation. It is essential for individuals to apply and develop appropriate data handling skills to effectively accomplish their career goals since these skills are considered to be essential in the contemporary business and workplace environment (</a:t>
            </a:r>
            <a:r>
              <a:rPr lang="en-US" sz="1200" kern="1200" dirty="0" err="1" smtClean="0">
                <a:solidFill>
                  <a:schemeClr val="tx1"/>
                </a:solidFill>
                <a:effectLst/>
                <a:latin typeface="+mn-lt"/>
                <a:ea typeface="+mn-ea"/>
                <a:cs typeface="+mn-cs"/>
              </a:rPr>
              <a:t>Turulja</a:t>
            </a:r>
            <a:r>
              <a:rPr lang="en-US" sz="1200" kern="1200" dirty="0" smtClean="0">
                <a:solidFill>
                  <a:schemeClr val="tx1"/>
                </a:solidFill>
                <a:effectLst/>
                <a:latin typeface="+mn-lt"/>
                <a:ea typeface="+mn-ea"/>
                <a:cs typeface="+mn-cs"/>
              </a:rPr>
              <a:t> &amp; </a:t>
            </a:r>
            <a:r>
              <a:rPr lang="en-US" sz="1200" kern="1200" dirty="0" err="1" smtClean="0">
                <a:solidFill>
                  <a:schemeClr val="tx1"/>
                </a:solidFill>
                <a:effectLst/>
                <a:latin typeface="+mn-lt"/>
                <a:ea typeface="+mn-ea"/>
                <a:cs typeface="+mn-cs"/>
              </a:rPr>
              <a:t>Bajgorić</a:t>
            </a:r>
            <a:r>
              <a:rPr lang="en-US" sz="1200" kern="1200" dirty="0" smtClean="0">
                <a:solidFill>
                  <a:schemeClr val="tx1"/>
                </a:solidFill>
                <a:effectLst/>
                <a:latin typeface="+mn-lt"/>
                <a:ea typeface="+mn-ea"/>
                <a:cs typeface="+mn-cs"/>
              </a:rPr>
              <a:t>, 2020).</a:t>
            </a:r>
            <a:endParaRPr lang="en-US" dirty="0"/>
          </a:p>
        </p:txBody>
      </p:sp>
      <p:sp>
        <p:nvSpPr>
          <p:cNvPr id="4" name="Slide Number Placeholder 3"/>
          <p:cNvSpPr>
            <a:spLocks noGrp="1"/>
          </p:cNvSpPr>
          <p:nvPr>
            <p:ph type="sldNum" sz="quarter" idx="10"/>
          </p:nvPr>
        </p:nvSpPr>
        <p:spPr/>
        <p:txBody>
          <a:bodyPr/>
          <a:lstStyle/>
          <a:p>
            <a:fld id="{8A715FAE-2C3F-4569-90CB-512446944DC6}" type="slidenum">
              <a:rPr lang="en-US" smtClean="0"/>
              <a:t>11</a:t>
            </a:fld>
            <a:endParaRPr lang="en-US"/>
          </a:p>
        </p:txBody>
      </p:sp>
    </p:spTree>
    <p:extLst>
      <p:ext uri="{BB962C8B-B14F-4D97-AF65-F5344CB8AC3E}">
        <p14:creationId xmlns:p14="http://schemas.microsoft.com/office/powerpoint/2010/main" val="23887916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3E69D66-0FB1-4972-8843-C52D75A7C2B1}"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C01DE2-C014-4E39-A03C-3828CE5D281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6713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E69D66-0FB1-4972-8843-C52D75A7C2B1}"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2322354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3E69D66-0FB1-4972-8843-C52D75A7C2B1}"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C01DE2-C014-4E39-A03C-3828CE5D281A}"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142174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3E69D66-0FB1-4972-8843-C52D75A7C2B1}" type="datetimeFigureOut">
              <a:rPr lang="en-US" smtClean="0"/>
              <a:t>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12007437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3E69D66-0FB1-4972-8843-C52D75A7C2B1}" type="datetimeFigureOut">
              <a:rPr lang="en-US" smtClean="0"/>
              <a:t>12/1/2021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3946188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3E69D66-0FB1-4972-8843-C52D75A7C2B1}" type="datetimeFigureOut">
              <a:rPr lang="en-US" smtClean="0"/>
              <a:t>12/1/2021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2522247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3E69D66-0FB1-4972-8843-C52D75A7C2B1}" type="datetimeFigureOut">
              <a:rPr lang="en-US" smtClean="0"/>
              <a:t>12/1/2021</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15721043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3E69D66-0FB1-4972-8843-C52D75A7C2B1}" type="datetimeFigureOut">
              <a:rPr lang="en-US" smtClean="0"/>
              <a:t>12/1/2021</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9BC01DE2-C014-4E39-A03C-3828CE5D281A}" type="slidenum">
              <a:rPr lang="en-US" smtClean="0"/>
              <a:t>‹#›</a:t>
            </a:fld>
            <a:endParaRPr lang="en-US"/>
          </a:p>
        </p:txBody>
      </p:sp>
    </p:spTree>
    <p:extLst>
      <p:ext uri="{BB962C8B-B14F-4D97-AF65-F5344CB8AC3E}">
        <p14:creationId xmlns:p14="http://schemas.microsoft.com/office/powerpoint/2010/main" val="10814997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A3E69D66-0FB1-4972-8843-C52D75A7C2B1}" type="datetimeFigureOut">
              <a:rPr lang="en-US" smtClean="0"/>
              <a:t>12/1/2021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533022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E69D66-0FB1-4972-8843-C52D75A7C2B1}"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3695366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3E69D66-0FB1-4972-8843-C52D75A7C2B1}" type="datetimeFigureOut">
              <a:rPr lang="en-US" smtClean="0"/>
              <a:t>12/1/2021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C01DE2-C014-4E39-A03C-3828CE5D281A}" type="slidenum">
              <a:rPr lang="en-US" smtClean="0"/>
              <a:t>‹#›</a:t>
            </a:fld>
            <a:endParaRPr lang="en-US"/>
          </a:p>
        </p:txBody>
      </p:sp>
    </p:spTree>
    <p:extLst>
      <p:ext uri="{BB962C8B-B14F-4D97-AF65-F5344CB8AC3E}">
        <p14:creationId xmlns:p14="http://schemas.microsoft.com/office/powerpoint/2010/main" val="7548897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3E69D66-0FB1-4972-8843-C52D75A7C2B1}" type="datetimeFigureOut">
              <a:rPr lang="en-US" smtClean="0"/>
              <a:t>12/1/2021</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9BC01DE2-C014-4E39-A03C-3828CE5D281A}"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674145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microsoft.com/office/2007/relationships/hdphoto" Target="../media/hdphoto2.wdp"/></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23257" y="2278742"/>
            <a:ext cx="10058400" cy="1397001"/>
          </a:xfrm>
        </p:spPr>
        <p:txBody>
          <a:bodyPr/>
          <a:lstStyle/>
          <a:p>
            <a:r>
              <a:rPr lang="en-US" dirty="0" smtClean="0"/>
              <a:t>Digital Skills</a:t>
            </a:r>
            <a:endParaRPr lang="en-US" dirty="0"/>
          </a:p>
        </p:txBody>
      </p:sp>
      <p:sp>
        <p:nvSpPr>
          <p:cNvPr id="3" name="Subtitle 2"/>
          <p:cNvSpPr>
            <a:spLocks noGrp="1"/>
          </p:cNvSpPr>
          <p:nvPr>
            <p:ph type="subTitle" idx="1"/>
          </p:nvPr>
        </p:nvSpPr>
        <p:spPr>
          <a:xfrm>
            <a:off x="1168400" y="4009572"/>
            <a:ext cx="9448800" cy="1723570"/>
          </a:xfrm>
        </p:spPr>
        <p:txBody>
          <a:bodyPr>
            <a:normAutofit fontScale="92500" lnSpcReduction="10000"/>
          </a:bodyPr>
          <a:lstStyle/>
          <a:p>
            <a:r>
              <a:rPr lang="en-US" dirty="0" smtClean="0"/>
              <a:t>Digital Skills and Research Methods</a:t>
            </a:r>
          </a:p>
          <a:p>
            <a:r>
              <a:rPr lang="en-US" dirty="0" smtClean="0"/>
              <a:t>Submitted </a:t>
            </a:r>
            <a:r>
              <a:rPr lang="en-US" dirty="0" smtClean="0"/>
              <a:t>By: </a:t>
            </a:r>
            <a:r>
              <a:rPr lang="en-US" dirty="0" err="1" smtClean="0"/>
              <a:t>Saiqa</a:t>
            </a:r>
            <a:r>
              <a:rPr lang="en-US" dirty="0" smtClean="0"/>
              <a:t> </a:t>
            </a:r>
            <a:r>
              <a:rPr lang="en-US" dirty="0" err="1" smtClean="0"/>
              <a:t>bibi</a:t>
            </a:r>
            <a:endParaRPr lang="en-US" dirty="0" smtClean="0"/>
          </a:p>
          <a:p>
            <a:r>
              <a:rPr lang="en-US" dirty="0" smtClean="0"/>
              <a:t>Student id: </a:t>
            </a:r>
            <a:endParaRPr lang="en-US" dirty="0" smtClean="0"/>
          </a:p>
          <a:p>
            <a:r>
              <a:rPr lang="en-US" dirty="0" smtClean="0"/>
              <a:t>Date of Submission</a:t>
            </a:r>
            <a:endParaRPr lang="en-US" dirty="0"/>
          </a:p>
        </p:txBody>
      </p:sp>
    </p:spTree>
    <p:extLst>
      <p:ext uri="{BB962C8B-B14F-4D97-AF65-F5344CB8AC3E}">
        <p14:creationId xmlns:p14="http://schemas.microsoft.com/office/powerpoint/2010/main" val="3021944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p:txBody>
          <a:bodyPr/>
          <a:lstStyle/>
          <a:p>
            <a:pPr algn="just">
              <a:buFont typeface="Wingdings" panose="05000000000000000000" pitchFamily="2" charset="2"/>
              <a:buChar char="q"/>
            </a:pPr>
            <a:r>
              <a:rPr lang="en-US" dirty="0"/>
              <a:t>Since data is utilized to derive significant assumptions and to make vital business choices in contemporary workplaces, it has a critical function to play. Students in today's society must be able to handle data effectively in order to get meaningful information and knowledge (Sun, 2020).</a:t>
            </a:r>
          </a:p>
          <a:p>
            <a:pPr algn="just">
              <a:buFont typeface="Wingdings" panose="05000000000000000000" pitchFamily="2" charset="2"/>
              <a:buChar char="q"/>
            </a:pPr>
            <a:r>
              <a:rPr lang="en-US" dirty="0"/>
              <a:t>Data must be handled correctly in order to generate information, knowledge, and wisdom. The most fundamental measurement is data, which is often reported in numbers. Unless the data is transformed into information, these figures are of little value to anybody. Knowledge cannot be created without information (Cormier, 2019)</a:t>
            </a:r>
          </a:p>
          <a:p>
            <a:pPr algn="just">
              <a:buFont typeface="Wingdings" panose="05000000000000000000" pitchFamily="2" charset="2"/>
              <a:buChar char="q"/>
            </a:pPr>
            <a:r>
              <a:rPr lang="en-US" dirty="0"/>
              <a:t>It is the goal of this presentation to demonstrate the relevance of data management in today's businesses. This presentation seeks to show how the study on Angela Duckworth's grit was used to generate useful information and knowledge. To demonstrate the DIKW pyramid, data taken from Angela Duckworth's grit study will be utilized (Du, 2020).</a:t>
            </a:r>
          </a:p>
        </p:txBody>
      </p:sp>
    </p:spTree>
    <p:extLst>
      <p:ext uri="{BB962C8B-B14F-4D97-AF65-F5344CB8AC3E}">
        <p14:creationId xmlns:p14="http://schemas.microsoft.com/office/powerpoint/2010/main" val="2242613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and its significance</a:t>
            </a:r>
            <a:endParaRPr lang="en-US" dirty="0"/>
          </a:p>
        </p:txBody>
      </p:sp>
      <p:sp>
        <p:nvSpPr>
          <p:cNvPr id="3" name="Content Placeholder 2"/>
          <p:cNvSpPr>
            <a:spLocks noGrp="1"/>
          </p:cNvSpPr>
          <p:nvPr>
            <p:ph idx="1"/>
          </p:nvPr>
        </p:nvSpPr>
        <p:spPr/>
        <p:txBody>
          <a:bodyPr/>
          <a:lstStyle/>
          <a:p>
            <a:pPr>
              <a:buFont typeface="Wingdings" panose="05000000000000000000" pitchFamily="2" charset="2"/>
              <a:buChar char="q"/>
            </a:pPr>
            <a:r>
              <a:rPr lang="en-US" dirty="0" smtClean="0"/>
              <a:t>Data</a:t>
            </a:r>
          </a:p>
          <a:p>
            <a:pPr marL="0" indent="0">
              <a:buNone/>
            </a:pPr>
            <a:r>
              <a:rPr lang="en-US" dirty="0"/>
              <a:t>The fundamental facts and statistical information that are used for analysis or reference are known as data. In other words, data is seen as a set of numbers that may be used to execute a variety of calculations in order to obtain usable data. When it comes to developing knowledge and information, data is the most important factor (Du, 2020</a:t>
            </a:r>
            <a:r>
              <a:rPr lang="en-US" dirty="0" smtClean="0"/>
              <a:t>).</a:t>
            </a:r>
          </a:p>
          <a:p>
            <a:pPr>
              <a:buFont typeface="Wingdings" panose="05000000000000000000" pitchFamily="2" charset="2"/>
              <a:buChar char="§"/>
            </a:pPr>
            <a:r>
              <a:rPr lang="en-US" i="1" dirty="0"/>
              <a:t>Learn from Your Mistakes</a:t>
            </a:r>
          </a:p>
          <a:p>
            <a:pPr>
              <a:buFont typeface="Wingdings" panose="05000000000000000000" pitchFamily="2" charset="2"/>
              <a:buChar char="§"/>
            </a:pPr>
            <a:r>
              <a:rPr lang="en-US" i="1" dirty="0"/>
              <a:t>It Helps Solve Issues</a:t>
            </a:r>
          </a:p>
          <a:p>
            <a:pPr>
              <a:buFont typeface="Wingdings" panose="05000000000000000000" pitchFamily="2" charset="2"/>
              <a:buChar char="§"/>
            </a:pPr>
            <a:r>
              <a:rPr lang="en-US" i="1" dirty="0"/>
              <a:t>Back up your claims</a:t>
            </a:r>
          </a:p>
          <a:p>
            <a:pPr>
              <a:buFont typeface="Wingdings" panose="05000000000000000000" pitchFamily="2" charset="2"/>
              <a:buChar char="§"/>
            </a:pPr>
            <a:r>
              <a:rPr lang="en-US" i="1" dirty="0"/>
              <a:t>Helps you find information from many different sources</a:t>
            </a:r>
          </a:p>
        </p:txBody>
      </p:sp>
    </p:spTree>
    <p:extLst>
      <p:ext uri="{BB962C8B-B14F-4D97-AF65-F5344CB8AC3E}">
        <p14:creationId xmlns:p14="http://schemas.microsoft.com/office/powerpoint/2010/main" val="3425776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DIKW Pyramid</a:t>
            </a:r>
            <a:endParaRPr lang="en-US" dirty="0"/>
          </a:p>
        </p:txBody>
      </p:sp>
      <p:pic>
        <p:nvPicPr>
          <p:cNvPr id="5" name="Picture 4" descr="DIKW through the eyes of IoT company AGT as mentioned on Electronics 360"/>
          <p:cNvPicPr/>
          <p:nvPr/>
        </p:nvPicPr>
        <p:blipFill>
          <a:blip r:embed="rId3">
            <a:extLst>
              <a:ext uri="{28A0092B-C50C-407E-A947-70E740481C1C}">
                <a14:useLocalDpi xmlns:a14="http://schemas.microsoft.com/office/drawing/2010/main" val="0"/>
              </a:ext>
            </a:extLst>
          </a:blip>
          <a:srcRect/>
          <a:stretch>
            <a:fillRect/>
          </a:stretch>
        </p:blipFill>
        <p:spPr bwMode="auto">
          <a:xfrm>
            <a:off x="1717904" y="2083723"/>
            <a:ext cx="9019367" cy="35273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1254382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a:t>
            </a:r>
            <a:endParaRPr lang="en-US" dirty="0"/>
          </a:p>
        </p:txBody>
      </p:sp>
      <p:pic>
        <p:nvPicPr>
          <p:cNvPr id="8" name="Picture 7"/>
          <p:cNvPicPr/>
          <p:nvPr/>
        </p:nvPicPr>
        <p:blipFill rotWithShape="1">
          <a:blip r:embed="rId3"/>
          <a:srcRect b="4717"/>
          <a:stretch/>
        </p:blipFill>
        <p:spPr bwMode="auto">
          <a:xfrm>
            <a:off x="1540625" y="1840084"/>
            <a:ext cx="5295034" cy="382642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pic>
        <p:nvPicPr>
          <p:cNvPr id="9" name="Picture 8"/>
          <p:cNvPicPr/>
          <p:nvPr/>
        </p:nvPicPr>
        <p:blipFill rotWithShape="1">
          <a:blip r:embed="rId3"/>
          <a:srcRect l="49452" t="-1469" r="274" b="6186"/>
          <a:stretch/>
        </p:blipFill>
        <p:spPr bwMode="auto">
          <a:xfrm>
            <a:off x="7301345" y="1898323"/>
            <a:ext cx="2537980" cy="37099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spTree>
    <p:extLst>
      <p:ext uri="{BB962C8B-B14F-4D97-AF65-F5344CB8AC3E}">
        <p14:creationId xmlns:p14="http://schemas.microsoft.com/office/powerpoint/2010/main" val="3271052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Information</a:t>
            </a:r>
            <a:endParaRPr lang="en-US" dirty="0"/>
          </a:p>
        </p:txBody>
      </p:sp>
      <p:pic>
        <p:nvPicPr>
          <p:cNvPr id="6" name="Picture 5" descr="https://lh3.googleusercontent.com/Iedr28cezJQ2F-efFWy0Vn16639ej1qfUrrfwKg6nKbaLeOrAlvfBHq4jc5yu0Zg25U8XNVPmj4Lvo3YA8HSoxN7Xs7bufKRz-I93NdFzrQLJi9EMhWJcKLWKOaGHgkM7_IO40wi"/>
          <p:cNvPicPr/>
          <p:nvPr/>
        </p:nvPicPr>
        <p:blipFill>
          <a:blip r:embed="rId3">
            <a:extLst>
              <a:ext uri="{28A0092B-C50C-407E-A947-70E740481C1C}">
                <a14:useLocalDpi xmlns:a14="http://schemas.microsoft.com/office/drawing/2010/main" val="0"/>
              </a:ext>
            </a:extLst>
          </a:blip>
          <a:srcRect/>
          <a:stretch>
            <a:fillRect/>
          </a:stretch>
        </p:blipFill>
        <p:spPr bwMode="auto">
          <a:xfrm>
            <a:off x="1097279" y="1920152"/>
            <a:ext cx="8932091" cy="2013219"/>
          </a:xfrm>
          <a:prstGeom prst="rect">
            <a:avLst/>
          </a:prstGeom>
          <a:noFill/>
          <a:ln>
            <a:noFill/>
          </a:ln>
        </p:spPr>
      </p:pic>
      <p:sp>
        <p:nvSpPr>
          <p:cNvPr id="7" name="Rectangle 6"/>
          <p:cNvSpPr/>
          <p:nvPr/>
        </p:nvSpPr>
        <p:spPr>
          <a:xfrm>
            <a:off x="981164" y="4158342"/>
            <a:ext cx="10554393" cy="1366528"/>
          </a:xfrm>
          <a:prstGeom prst="rect">
            <a:avLst/>
          </a:prstGeom>
        </p:spPr>
        <p:txBody>
          <a:bodyPr wrap="square">
            <a:spAutoFit/>
          </a:bodyPr>
          <a:lstStyle/>
          <a:p>
            <a:pPr algn="just">
              <a:lnSpc>
                <a:spcPct val="115000"/>
              </a:lnSpc>
              <a:spcAft>
                <a:spcPts val="800"/>
              </a:spcAft>
            </a:pPr>
            <a:r>
              <a:rPr lang="en-US" dirty="0">
                <a:latin typeface="Calibri body"/>
                <a:ea typeface="Times New Roman" panose="02020603050405020304" pitchFamily="18" charset="0"/>
                <a:cs typeface="Times New Roman" panose="02020603050405020304" pitchFamily="18" charset="0"/>
              </a:rPr>
              <a:t>As seen in this presentation, data may be transformed into useful information. The trend of data may be shown in diagrams, infographics, graphs, &amp; bars. Gold medals earned by nations are shown in the graphic. It is clear that England is the country with the most gold medals. That data by itself can tell us what is going on since it has to be transformed into information before we can make any conclusions.</a:t>
            </a:r>
          </a:p>
        </p:txBody>
      </p:sp>
    </p:spTree>
    <p:extLst>
      <p:ext uri="{BB962C8B-B14F-4D97-AF65-F5344CB8AC3E}">
        <p14:creationId xmlns:p14="http://schemas.microsoft.com/office/powerpoint/2010/main" val="4227348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Knowledge</a:t>
            </a:r>
            <a:endParaRPr lang="en-US" dirty="0"/>
          </a:p>
        </p:txBody>
      </p:sp>
      <p:sp>
        <p:nvSpPr>
          <p:cNvPr id="3" name="Content Placeholder 2"/>
          <p:cNvSpPr>
            <a:spLocks noGrp="1"/>
          </p:cNvSpPr>
          <p:nvPr>
            <p:ph idx="1"/>
          </p:nvPr>
        </p:nvSpPr>
        <p:spPr/>
        <p:txBody>
          <a:bodyPr/>
          <a:lstStyle/>
          <a:p>
            <a:r>
              <a:rPr lang="en-US" dirty="0"/>
              <a:t>As stated in the DIKW pyramid, knowledge can only be gained via information. Knowledge may be gleaned from a variety of sources of knowledge. Primary and secondary sources are the most common sources of </a:t>
            </a:r>
            <a:r>
              <a:rPr lang="en-US" dirty="0" smtClean="0"/>
              <a:t>information (</a:t>
            </a:r>
            <a:r>
              <a:rPr lang="en-US" dirty="0" err="1" smtClean="0"/>
              <a:t>Merkus</a:t>
            </a:r>
            <a:r>
              <a:rPr lang="en-US" dirty="0"/>
              <a:t>, 2019</a:t>
            </a:r>
            <a:r>
              <a:rPr lang="en-US" dirty="0" smtClean="0"/>
              <a:t>).</a:t>
            </a:r>
            <a:endParaRPr lang="en-US" i="1" dirty="0" smtClean="0"/>
          </a:p>
          <a:p>
            <a:pPr>
              <a:buFont typeface="Wingdings" panose="05000000000000000000" pitchFamily="2" charset="2"/>
              <a:buChar char="§"/>
            </a:pPr>
            <a:r>
              <a:rPr lang="en-US" i="1" dirty="0" smtClean="0"/>
              <a:t>It </a:t>
            </a:r>
            <a:r>
              <a:rPr lang="en-US" i="1" dirty="0"/>
              <a:t>helps make a decision</a:t>
            </a:r>
          </a:p>
          <a:p>
            <a:pPr>
              <a:buFont typeface="Wingdings" panose="05000000000000000000" pitchFamily="2" charset="2"/>
              <a:buChar char="§"/>
            </a:pPr>
            <a:r>
              <a:rPr lang="en-US" i="1" dirty="0"/>
              <a:t>Knowledge is derived from information and experience</a:t>
            </a:r>
          </a:p>
          <a:p>
            <a:pPr>
              <a:buFont typeface="Wingdings" panose="05000000000000000000" pitchFamily="2" charset="2"/>
              <a:buChar char="§"/>
            </a:pPr>
            <a:r>
              <a:rPr lang="en-US" i="1" dirty="0"/>
              <a:t>It's the ability to comprehend a wide-ranging topic</a:t>
            </a:r>
          </a:p>
          <a:p>
            <a:pPr>
              <a:buFont typeface="Wingdings" panose="05000000000000000000" pitchFamily="2" charset="2"/>
              <a:buChar char="§"/>
            </a:pPr>
            <a:r>
              <a:rPr lang="en-US" i="1" dirty="0"/>
              <a:t>Predicts better</a:t>
            </a:r>
          </a:p>
        </p:txBody>
      </p:sp>
    </p:spTree>
    <p:extLst>
      <p:ext uri="{BB962C8B-B14F-4D97-AF65-F5344CB8AC3E}">
        <p14:creationId xmlns:p14="http://schemas.microsoft.com/office/powerpoint/2010/main" val="1795168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Wisdom</a:t>
            </a:r>
            <a:endParaRPr lang="en-US" dirty="0"/>
          </a:p>
        </p:txBody>
      </p:sp>
      <p:sp>
        <p:nvSpPr>
          <p:cNvPr id="3" name="Content Placeholder 2"/>
          <p:cNvSpPr>
            <a:spLocks noGrp="1"/>
          </p:cNvSpPr>
          <p:nvPr>
            <p:ph idx="1"/>
          </p:nvPr>
        </p:nvSpPr>
        <p:spPr>
          <a:xfrm>
            <a:off x="1097280" y="1845734"/>
            <a:ext cx="10058400" cy="3277809"/>
          </a:xfrm>
        </p:spPr>
        <p:txBody>
          <a:bodyPr/>
          <a:lstStyle/>
          <a:p>
            <a:pPr marL="0" indent="0">
              <a:buNone/>
            </a:pPr>
            <a:r>
              <a:rPr lang="en-US" dirty="0"/>
              <a:t>According to the apex of a DIKW pyramid, wisdom can only be attained by the collection of data, the generation of data, as well as the accumulation of data and information. Data, information, &amp; knowledge are tied to the past, while wisdom is linked to the future because it is a course of attack for the future, according to the DIKW </a:t>
            </a:r>
            <a:r>
              <a:rPr lang="en-US" dirty="0" smtClean="0"/>
              <a:t>pyramid </a:t>
            </a:r>
            <a:r>
              <a:rPr lang="en-US" dirty="0"/>
              <a:t>(</a:t>
            </a:r>
            <a:r>
              <a:rPr lang="en-US" dirty="0" err="1"/>
              <a:t>Frické</a:t>
            </a:r>
            <a:r>
              <a:rPr lang="en-US" dirty="0"/>
              <a:t>, 2019 ).  </a:t>
            </a:r>
            <a:endParaRPr lang="en-US" i="1" dirty="0" smtClean="0"/>
          </a:p>
          <a:p>
            <a:pPr>
              <a:buFont typeface="Wingdings" panose="05000000000000000000" pitchFamily="2" charset="2"/>
              <a:buChar char="§"/>
            </a:pPr>
            <a:r>
              <a:rPr lang="en-US" i="1" dirty="0" smtClean="0"/>
              <a:t>The </a:t>
            </a:r>
            <a:r>
              <a:rPr lang="en-US" i="1" dirty="0"/>
              <a:t>DIKW pyramid's apex</a:t>
            </a:r>
          </a:p>
          <a:p>
            <a:pPr>
              <a:buFont typeface="Wingdings" panose="05000000000000000000" pitchFamily="2" charset="2"/>
              <a:buChar char="§"/>
            </a:pPr>
            <a:r>
              <a:rPr lang="en-US" i="1" dirty="0"/>
              <a:t>Reflects the current and future times</a:t>
            </a:r>
          </a:p>
          <a:p>
            <a:pPr>
              <a:buFont typeface="Wingdings" panose="05000000000000000000" pitchFamily="2" charset="2"/>
              <a:buChar char="§"/>
            </a:pPr>
            <a:r>
              <a:rPr lang="en-US" i="1" dirty="0"/>
              <a:t>Applying Knowledge in the Workplace</a:t>
            </a:r>
          </a:p>
          <a:p>
            <a:pPr>
              <a:buFont typeface="Wingdings" panose="05000000000000000000" pitchFamily="2" charset="2"/>
              <a:buChar char="§"/>
            </a:pPr>
            <a:r>
              <a:rPr lang="en-US" i="1" dirty="0"/>
              <a:t>Answers the Specified Issues</a:t>
            </a:r>
          </a:p>
        </p:txBody>
      </p:sp>
    </p:spTree>
    <p:extLst>
      <p:ext uri="{BB962C8B-B14F-4D97-AF65-F5344CB8AC3E}">
        <p14:creationId xmlns:p14="http://schemas.microsoft.com/office/powerpoint/2010/main" val="27081000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Analyzing the Information</a:t>
            </a:r>
          </a:p>
        </p:txBody>
      </p:sp>
      <p:pic>
        <p:nvPicPr>
          <p:cNvPr id="5" name="Picture 4" descr="https://lh5.googleusercontent.com/IAFaMuu3_YfboCYG8rF6mPKwzUC78Hdutx9lHFsj90oa_s2runt9xRCYMjYLGr6L-NuJyeJLsmrf-f0V2uP63occ08aRz467LKvZOvvSomIOfzgAlpL5h-N7gGgDJ5C6nYR55sdb"/>
          <p:cNvPicPr/>
          <p:nvPr/>
        </p:nvPicPr>
        <p:blipFill rotWithShape="1">
          <a:blip r:embed="rId3">
            <a:duotone>
              <a:prstClr val="black"/>
              <a:schemeClr val="accent6">
                <a:tint val="45000"/>
                <a:satMod val="400000"/>
              </a:schemeClr>
            </a:duotone>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rcRect t="13865"/>
          <a:stretch/>
        </p:blipFill>
        <p:spPr bwMode="auto">
          <a:xfrm>
            <a:off x="6126480" y="1953487"/>
            <a:ext cx="5048477" cy="2749141"/>
          </a:xfrm>
          <a:prstGeom prst="rect">
            <a:avLst/>
          </a:prstGeom>
          <a:solidFill>
            <a:srgbClr val="FFFFFF">
              <a:shade val="85000"/>
            </a:srgbClr>
          </a:solidFill>
          <a:ln w="88900" cap="sq" cmpd="sng" algn="ctr">
            <a:solidFill>
              <a:srgbClr val="FFFFFF"/>
            </a:solidFill>
            <a:prstDash val="solid"/>
            <a:miter lim="800000"/>
            <a:headEnd type="none" w="med" len="med"/>
            <a:tailEnd type="none" w="med" len="me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sp>
        <p:nvSpPr>
          <p:cNvPr id="6" name="Rectangle 5"/>
          <p:cNvSpPr/>
          <p:nvPr/>
        </p:nvSpPr>
        <p:spPr>
          <a:xfrm>
            <a:off x="1097280" y="1953487"/>
            <a:ext cx="4804229" cy="3693319"/>
          </a:xfrm>
          <a:prstGeom prst="rect">
            <a:avLst/>
          </a:prstGeom>
        </p:spPr>
        <p:txBody>
          <a:bodyPr wrap="square">
            <a:spAutoFit/>
          </a:bodyPr>
          <a:lstStyle/>
          <a:p>
            <a:pPr algn="just"/>
            <a:r>
              <a:rPr lang="en-US" dirty="0">
                <a:ea typeface="Times New Roman" panose="02020603050405020304" pitchFamily="18" charset="0"/>
                <a:cs typeface="Times New Roman" panose="02020603050405020304" pitchFamily="18" charset="0"/>
              </a:rPr>
              <a:t>The following table summarizes the most recent grit study. To collect data for this investigation, we used a series of surveys. As shown by the available data, there seem to be four distinct academic levels, numbered 2, 3, 5, 7, and 8. The graph shows the data collected from pupils. Grit was highest in academic level 5, and lowest in academic level four, according to the graph. The graph shows that there has been no change in the level of academic persistence. As a result of this research, we may be able to draw meaningful inferences from the data we have </a:t>
            </a:r>
            <a:r>
              <a:rPr lang="en-US" dirty="0" smtClean="0">
                <a:ea typeface="Times New Roman" panose="02020603050405020304" pitchFamily="18" charset="0"/>
                <a:cs typeface="Times New Roman" panose="02020603050405020304" pitchFamily="18" charset="0"/>
              </a:rPr>
              <a:t>collected </a:t>
            </a:r>
            <a:r>
              <a:rPr lang="en-US" dirty="0"/>
              <a:t>(Van Meter, 2020</a:t>
            </a:r>
            <a:r>
              <a:rPr lang="en-US" dirty="0" smtClean="0"/>
              <a:t>).</a:t>
            </a:r>
            <a:r>
              <a:rPr lang="en-US" dirty="0" smtClean="0">
                <a:ea typeface="Times New Roman" panose="02020603050405020304" pitchFamily="18" charset="0"/>
                <a:cs typeface="Times New Roman" panose="02020603050405020304" pitchFamily="18" charset="0"/>
              </a:rPr>
              <a:t> </a:t>
            </a:r>
            <a:endParaRPr lang="en-US" dirty="0">
              <a:cs typeface="Times New Roman" panose="02020603050405020304" pitchFamily="18" charset="0"/>
            </a:endParaRPr>
          </a:p>
        </p:txBody>
      </p:sp>
    </p:spTree>
    <p:extLst>
      <p:ext uri="{BB962C8B-B14F-4D97-AF65-F5344CB8AC3E}">
        <p14:creationId xmlns:p14="http://schemas.microsoft.com/office/powerpoint/2010/main" val="2948213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Comparison of data (Wisdom)</a:t>
            </a:r>
            <a:endParaRPr lang="en-US" dirty="0"/>
          </a:p>
        </p:txBody>
      </p:sp>
      <p:pic>
        <p:nvPicPr>
          <p:cNvPr id="5" name="Picture 4" descr="https://lh4.googleusercontent.com/t-j6nzNW1IYxYdPxrwhki4bmZnG_U09rRX14YOETnfs92h3L0EYqfrwbDLtJS8rtfroyjl4L20bFplImBjgYPaBUwZL2tG0d_AjZYkRDHrgHjlDx78wYiyiX1LGLSgNNtTH0NPPw"/>
          <p:cNvPicPr/>
          <p:nvPr/>
        </p:nvPicPr>
        <p:blipFill rotWithShape="1">
          <a:blip r:embed="rId3">
            <a:extLst>
              <a:ext uri="{BEBA8EAE-BF5A-486C-A8C5-ECC9F3942E4B}">
                <a14:imgProps xmlns:a14="http://schemas.microsoft.com/office/drawing/2010/main">
                  <a14:imgLayer r:embed="rId4">
                    <a14:imgEffect>
                      <a14:sharpenSoften amount="100000"/>
                    </a14:imgEffect>
                    <a14:imgEffect>
                      <a14:brightnessContrast bright="-59000" contrast="-18000"/>
                    </a14:imgEffect>
                  </a14:imgLayer>
                </a14:imgProps>
              </a:ext>
              <a:ext uri="{28A0092B-C50C-407E-A947-70E740481C1C}">
                <a14:useLocalDpi xmlns:a14="http://schemas.microsoft.com/office/drawing/2010/main" val="0"/>
              </a:ext>
            </a:extLst>
          </a:blip>
          <a:srcRect t="12710"/>
          <a:stretch/>
        </p:blipFill>
        <p:spPr bwMode="auto">
          <a:xfrm>
            <a:off x="5879737" y="2111465"/>
            <a:ext cx="5556477" cy="3389449"/>
          </a:xfrm>
          <a:prstGeom prst="rect">
            <a:avLst/>
          </a:prstGeom>
          <a:solidFill>
            <a:srgbClr val="FFFFFF">
              <a:shade val="85000"/>
            </a:srgbClr>
          </a:solidFill>
          <a:ln w="88900" cap="sq" cmpd="sng" algn="ctr">
            <a:solidFill>
              <a:srgbClr val="FFFFFF"/>
            </a:solidFill>
            <a:prstDash val="solid"/>
            <a:miter lim="800000"/>
            <a:headEnd type="none" w="med" len="med"/>
            <a:tailEnd type="none" w="med" len="med"/>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a:ext uri="{53640926-AAD7-44D8-BBD7-CCE9431645EC}">
              <a14:shadowObscured xmlns:a14="http://schemas.microsoft.com/office/drawing/2010/main"/>
            </a:ext>
          </a:extLst>
        </p:spPr>
      </p:pic>
      <p:sp>
        <p:nvSpPr>
          <p:cNvPr id="6" name="Rectangle 5"/>
          <p:cNvSpPr/>
          <p:nvPr/>
        </p:nvSpPr>
        <p:spPr>
          <a:xfrm>
            <a:off x="682172" y="1737360"/>
            <a:ext cx="5021942" cy="4552015"/>
          </a:xfrm>
          <a:prstGeom prst="rect">
            <a:avLst/>
          </a:prstGeom>
        </p:spPr>
        <p:txBody>
          <a:bodyPr wrap="square">
            <a:spAutoFit/>
          </a:bodyPr>
          <a:lstStyle/>
          <a:p>
            <a:pPr algn="just">
              <a:lnSpc>
                <a:spcPct val="115000"/>
              </a:lnSpc>
              <a:spcAft>
                <a:spcPts val="800"/>
              </a:spcAft>
            </a:pPr>
            <a:r>
              <a:rPr lang="en-US" dirty="0">
                <a:solidFill>
                  <a:srgbClr val="000000"/>
                </a:solidFill>
                <a:ea typeface="Times New Roman" panose="02020603050405020304" pitchFamily="18" charset="0"/>
                <a:cs typeface="Times New Roman" panose="02020603050405020304" pitchFamily="18" charset="0"/>
              </a:rPr>
              <a:t>Through data comparison, we may discover valuable information from the data that can be used as a resource for future research. Comparison charts show the grit score based on high academic levels and show how academic levels and grit scores are correlated with one another. Individuals' grit scores tend to rise as they go up the academic ladder, as seen by this chart. Since statistics and information support this premise that academic levels and grit scores are linked, this assumption may be accepted as knowledge. For example, grit scores tend to be greater for those who are more educated and those who are less educated tend to be less </a:t>
            </a:r>
            <a:r>
              <a:rPr lang="en-US" dirty="0" smtClean="0">
                <a:solidFill>
                  <a:srgbClr val="000000"/>
                </a:solidFill>
                <a:ea typeface="Times New Roman" panose="02020603050405020304" pitchFamily="18" charset="0"/>
                <a:cs typeface="Times New Roman" panose="02020603050405020304" pitchFamily="18" charset="0"/>
              </a:rPr>
              <a:t>determined</a:t>
            </a:r>
            <a:r>
              <a:rPr lang="en-US" dirty="0">
                <a:solidFill>
                  <a:srgbClr val="000000"/>
                </a:solidFill>
                <a:ea typeface="Times New Roman" panose="02020603050405020304" pitchFamily="18" charset="0"/>
                <a:cs typeface="Times New Roman" panose="02020603050405020304" pitchFamily="18" charset="0"/>
              </a:rPr>
              <a:t> </a:t>
            </a:r>
            <a:r>
              <a:rPr lang="en-US" dirty="0" smtClean="0"/>
              <a:t>(</a:t>
            </a:r>
            <a:r>
              <a:rPr lang="en-US" dirty="0" err="1" smtClean="0"/>
              <a:t>Frické</a:t>
            </a:r>
            <a:r>
              <a:rPr lang="en-US" dirty="0"/>
              <a:t>, 2019 </a:t>
            </a:r>
            <a:r>
              <a:rPr lang="en-US" dirty="0" smtClean="0"/>
              <a:t>).</a:t>
            </a:r>
            <a:endParaRPr lang="en-US" sz="2000" dirty="0">
              <a:effectLst/>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48058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a:xfrm>
            <a:off x="1097280" y="1845734"/>
            <a:ext cx="10281920" cy="3060095"/>
          </a:xfrm>
        </p:spPr>
        <p:txBody>
          <a:bodyPr>
            <a:normAutofit/>
          </a:bodyPr>
          <a:lstStyle/>
          <a:p>
            <a:pPr algn="just"/>
            <a:r>
              <a:rPr lang="en-US" sz="2200" dirty="0" smtClean="0"/>
              <a:t>As </a:t>
            </a:r>
            <a:r>
              <a:rPr lang="en-US" sz="2200" dirty="0"/>
              <a:t>of Right Now, Data Management is a Big Deal, Knowledge Management relies on the DIKW pyramid, Businesses need more than just data, Effective data management is vital for transforming data into knowledge. Data management is critical in today's workplace because it enables businesses to stay on top of changing market conditions. Because data alone does not give the information organizations need, it is useless. Practicing and understanding the analysis of data is essential for drawing meaningful conclusions. When it comes to making critical judgments, the DIKW pyramid demonstrates the process by which data is transformed into information and information into wisdom (Yang, 2019). </a:t>
            </a:r>
          </a:p>
        </p:txBody>
      </p:sp>
    </p:spTree>
    <p:extLst>
      <p:ext uri="{BB962C8B-B14F-4D97-AF65-F5344CB8AC3E}">
        <p14:creationId xmlns:p14="http://schemas.microsoft.com/office/powerpoint/2010/main" val="7808615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solidFill>
                  <a:srgbClr val="262626"/>
                </a:solidFill>
                <a:ea typeface="Times New Roman" panose="02020603050405020304" pitchFamily="18" charset="0"/>
                <a:cs typeface="Times New Roman" panose="02020603050405020304" pitchFamily="18" charset="0"/>
              </a:rPr>
              <a:t>References</a:t>
            </a:r>
            <a:endParaRPr lang="en-US" dirty="0"/>
          </a:p>
        </p:txBody>
      </p:sp>
      <p:sp>
        <p:nvSpPr>
          <p:cNvPr id="5" name="Rectangle 2"/>
          <p:cNvSpPr>
            <a:spLocks noGrp="1" noChangeArrowheads="1"/>
          </p:cNvSpPr>
          <p:nvPr>
            <p:ph idx="1"/>
          </p:nvPr>
        </p:nvSpPr>
        <p:spPr bwMode="auto">
          <a:xfrm>
            <a:off x="1097280" y="1539576"/>
            <a:ext cx="10369006" cy="48319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228528" rIns="0" bIns="7617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Cormier, D. L. D. J. G. H. &amp;. D. J. C., 2019. Examining the domain specificity of grit.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Personality and Individual Differences,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Issue 2019, pp. 139, pp. 349–354..</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Du, P. e. a., 2020. Advances of four machine learning methods for spatial data handling.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 review’, Journal of </a:t>
            </a:r>
            <a:r>
              <a:rPr kumimoji="0" lang="en-US" altLang="en-US" sz="1400" b="0" i="1"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Geovisualization</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and Spatial Analysis,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4(2020), p. pp. 1–25.</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Frické</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M., 2019 . KO KNOWLEDGE ORGANIZATION,.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The knowledge pyramid: the DIKW hierarchy’,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46(1),(2019 ), p. pp. 33–46..</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L., T., 2020. Knowledge </a:t>
            </a:r>
            <a:r>
              <a:rPr kumimoji="0" lang="en-US" altLang="en-US" sz="1400" b="0" i="0"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Aquistion</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and innovation towards the ability to adapt to change in Disruptive Technology and applications. </a:t>
            </a:r>
            <a:r>
              <a:rPr kumimoji="0" lang="en-US" altLang="en-US" sz="1400" b="0" i="1"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dISRUPTIVE</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a:t>
            </a:r>
            <a:r>
              <a:rPr kumimoji="0" lang="en-US" altLang="en-US" sz="1400" b="0" i="1"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tECHNOLOGY</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Concepts, Methodologies, Tools, and Applications,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Issue 2020, pp. 1019-1036.</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Merkus</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J. H. R. a. K. R. J., 2019. Data Governance and Information Governance.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Set of Definitions in Relation to Data and Information as Part of DIKW. ,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in ICEIS (2), (2019), p. pp. 143–154..</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More, R., 2020. Fortune at the Bottom of the Information Pyramid: Leveraging Data Logs to Derive Experience Insights, a Reflective Case Study.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International Conference on Human-Computer Interaction. Springer,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Issue 2020, p. pp. 241–245..</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Sigurdson</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N. &amp;. P. A., 2018. An exploration of grit in a cs1 context.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Proceedings of the 18th </a:t>
            </a:r>
            <a:r>
              <a:rPr kumimoji="0" lang="en-US" altLang="en-US" sz="1400" b="0" i="1" u="none" strike="noStrike" cap="none" normalizeH="0" baseline="0" dirty="0" err="1"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Koli</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 Calling International Conference on Computing Education Research,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Issue 2018, p. pp. 1–5.</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Sun, S. e. a., 2020. Data handling in industry 4.0:.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Interoperability based on distributed ledger technology’, Sensors,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20(11)(2020), p. p. 3046.</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Van Meter, H. J., 2020. Revising the DIKW pyramid and the real relationship between data, information, knowledge, and wisdom.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Law, Technology and Humans, ,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2(2)(2020), p. pp. 69–80..</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Yang, C. D. B. B. a. L. C., 2019. From DIKW pyramid to graph database: a tool for machine processing of nutritional epidemiologic research data’, in 2019 IEEE International Conference on Big Data (Big Data). </a:t>
            </a:r>
            <a:r>
              <a:rPr kumimoji="0" lang="en-US" altLang="en-US" sz="1400" b="0" i="1"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EEE International Conference on Big Data (Big Data), </a:t>
            </a:r>
            <a:r>
              <a:rPr kumimoji="0" lang="en-US" altLang="en-US" sz="1400" b="0" i="0" u="none" strike="noStrike" cap="none" normalizeH="0" baseline="0" dirty="0" smtClean="0">
                <a:ln>
                  <a:noFill/>
                </a:ln>
                <a:solidFill>
                  <a:schemeClr val="tx1"/>
                </a:solidFill>
                <a:effectLst/>
                <a:latin typeface="Arial" panose="020B0604020202020204" pitchFamily="34" charset="0"/>
                <a:ea typeface="Times New Roman" panose="02020603050405020304" pitchFamily="18" charset="0"/>
                <a:cs typeface="Times New Roman" panose="02020603050405020304" pitchFamily="18" charset="0"/>
              </a:rPr>
              <a:t>Issue 2019, p. pp. 5202–5205..</a:t>
            </a:r>
            <a:endParaRPr kumimoji="0" lang="en-US" altLang="en-US" sz="1400" b="0" i="0" u="none" strike="noStrike" cap="none" normalizeH="0" baseline="0" dirty="0" smtClean="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4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1803092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38</TotalTime>
  <Words>2306</Words>
  <Application>Microsoft Office PowerPoint</Application>
  <PresentationFormat>Widescreen</PresentationFormat>
  <Paragraphs>107</Paragraphs>
  <Slides>12</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body</vt:lpstr>
      <vt:lpstr>Calibri Light</vt:lpstr>
      <vt:lpstr>Times New Roman</vt:lpstr>
      <vt:lpstr>Wingdings</vt:lpstr>
      <vt:lpstr>Retrospect</vt:lpstr>
      <vt:lpstr>Digital Skills</vt:lpstr>
      <vt:lpstr>Introduction</vt:lpstr>
      <vt:lpstr>Data and its significance</vt:lpstr>
      <vt:lpstr>DIKW Pyramid</vt:lpstr>
      <vt:lpstr>Data</vt:lpstr>
      <vt:lpstr>Information</vt:lpstr>
      <vt:lpstr>Knowledge</vt:lpstr>
      <vt:lpstr>Wisdom</vt:lpstr>
      <vt:lpstr>Analyzing the Information</vt:lpstr>
      <vt:lpstr>Comparison of data (Wisdom)</vt:lpstr>
      <vt:lpstr>Conclusion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research methods</dc:title>
  <dc:creator/>
  <cp:lastModifiedBy>Microsoft account</cp:lastModifiedBy>
  <cp:revision>38</cp:revision>
  <dcterms:created xsi:type="dcterms:W3CDTF">2021-07-28T12:20:40Z</dcterms:created>
  <dcterms:modified xsi:type="dcterms:W3CDTF">2021-11-30T21:57:37Z</dcterms:modified>
</cp:coreProperties>
</file>