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872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18/02/2014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18/02/2014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18/02/2014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18/02/2014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18/02/2014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18/02/2014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18/02/2014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18/02/2014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201ED34-D1E2-4A63-ADEF-1FD8BF31499D}" type="datetimeFigureOut">
              <a:rPr lang="en-GB" smtClean="0"/>
              <a:pPr/>
              <a:t>18/02/2014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18/02/2014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18/02/2014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201ED34-D1E2-4A63-ADEF-1FD8BF31499D}" type="datetimeFigureOut">
              <a:rPr lang="en-GB" smtClean="0"/>
              <a:pPr/>
              <a:t>18/02/2014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576" y="692696"/>
            <a:ext cx="7488832" cy="5400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/>
              <a:t>Loi’oih’oih’ioh’p’po’popphpipih’phkujcoc</a:t>
            </a:r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3131840" y="2852936"/>
            <a:ext cx="2808312" cy="9144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err="1" smtClean="0">
                <a:solidFill>
                  <a:schemeClr val="tx1"/>
                </a:solidFill>
                <a:latin typeface="Comic Sans MS" pitchFamily="66" charset="0"/>
              </a:rPr>
              <a:t>Ysgol</a:t>
            </a:r>
            <a:endParaRPr lang="en-GB" sz="28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99592" y="836712"/>
            <a:ext cx="180020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mwynhau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Cymraeg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yr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ysgol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dwlu</a:t>
            </a:r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ar</a:t>
            </a:r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chwarae’r</a:t>
            </a:r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gemau</a:t>
            </a:r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843808" y="836712"/>
            <a:ext cx="1728192" cy="79208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Ydw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hoffi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Mathemateg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mae’n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ddiddorol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mae’n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 well ‘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da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 Hanes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716016" y="836712"/>
            <a:ext cx="1800200" cy="79208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yr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ysgol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bwyta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brechdanau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mae’n</a:t>
            </a:r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 gas ‘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da</a:t>
            </a:r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cinio</a:t>
            </a:r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ysgol</a:t>
            </a:r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200" u="sng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660232" y="836712"/>
            <a:ext cx="1440160" cy="79208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Ydw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gallu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gwneud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u="sng" dirty="0" err="1" smtClean="0">
                <a:solidFill>
                  <a:schemeClr val="tx1"/>
                </a:solidFill>
                <a:latin typeface="Comic Sans MS" pitchFamily="66" charset="0"/>
              </a:rPr>
              <a:t>gymnasteg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dda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iawn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mae’n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well ‘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da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u="sng" dirty="0" err="1" smtClean="0">
                <a:solidFill>
                  <a:schemeClr val="tx1"/>
                </a:solidFill>
                <a:latin typeface="Comic Sans MS" pitchFamily="66" charset="0"/>
              </a:rPr>
              <a:t>chwarae</a:t>
            </a:r>
            <a:r>
              <a:rPr lang="en-GB" sz="105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u="sng" dirty="0" err="1" smtClean="0">
                <a:solidFill>
                  <a:schemeClr val="tx1"/>
                </a:solidFill>
                <a:latin typeface="Comic Sans MS" pitchFamily="66" charset="0"/>
              </a:rPr>
              <a:t>pêl-droed</a:t>
            </a:r>
            <a:r>
              <a:rPr lang="en-GB" sz="1050" u="sng" dirty="0" smtClean="0">
                <a:solidFill>
                  <a:schemeClr val="tx1"/>
                </a:solidFill>
                <a:latin typeface="Comic Sans MS" pitchFamily="66" charset="0"/>
              </a:rPr>
              <a:t>..</a:t>
            </a:r>
            <a:endParaRPr lang="en-GB" sz="1050" u="sng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164288" y="2636912"/>
            <a:ext cx="986408" cy="115212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Mae 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Sam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hoffi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Saesneg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dydy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Sam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ddim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gallu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gwneud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Mathemateg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195736" y="4725144"/>
            <a:ext cx="1152128" cy="1224136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Ddoe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ces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amser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gwych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fy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ffrindiau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. Es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nofi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o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chwaraeais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rygbi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3491880" y="4941168"/>
            <a:ext cx="1296144" cy="98640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fy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marn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ysgol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llawer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 o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hwyl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dwlu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ar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Gwyddoniaeth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100" u="sng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148064" y="4941168"/>
            <a:ext cx="1296144" cy="98640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Heddiw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wedi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bod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chwarae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ffrindiau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wedi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cael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gwasanaeth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100" u="sng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588224" y="5013176"/>
            <a:ext cx="1512168" cy="9144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Fy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hoff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bwnc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yr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ysgol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Daearyddiaeth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hoffi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dysgu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 am y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byd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100" u="sng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971600" y="2636912"/>
            <a:ext cx="2088232" cy="1872208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u="sng" dirty="0" err="1" smtClean="0">
                <a:solidFill>
                  <a:schemeClr val="tx1"/>
                </a:solidFill>
                <a:latin typeface="Comic Sans MS" pitchFamily="66" charset="0"/>
              </a:rPr>
              <a:t>Bocs</a:t>
            </a:r>
            <a:r>
              <a:rPr lang="en-GB" sz="16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600" u="sng" dirty="0" err="1" smtClean="0">
                <a:solidFill>
                  <a:schemeClr val="tx1"/>
                </a:solidFill>
                <a:latin typeface="Comic Sans MS" pitchFamily="66" charset="0"/>
              </a:rPr>
              <a:t>Bendigedig</a:t>
            </a:r>
            <a:endParaRPr lang="en-GB" sz="1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Mae’n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well ‘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na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fy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marn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...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...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meddwl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bod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...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...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dwlu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ar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mae’n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gas ‘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cytuno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/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anghytuno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...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Fel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arfer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...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Weithiau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</a:p>
          <a:p>
            <a:pPr algn="ctr"/>
            <a:endParaRPr lang="en-GB" sz="1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en-GB" sz="1600" u="sng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7" name="5-Point Star 36"/>
          <p:cNvSpPr/>
          <p:nvPr/>
        </p:nvSpPr>
        <p:spPr>
          <a:xfrm>
            <a:off x="2771800" y="2420888"/>
            <a:ext cx="432048" cy="410344"/>
          </a:xfrm>
          <a:prstGeom prst="star5">
            <a:avLst>
              <a:gd name="adj" fmla="val 16670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5-Point Star 39"/>
          <p:cNvSpPr/>
          <p:nvPr/>
        </p:nvSpPr>
        <p:spPr>
          <a:xfrm>
            <a:off x="827584" y="2420888"/>
            <a:ext cx="432048" cy="410344"/>
          </a:xfrm>
          <a:prstGeom prst="star5">
            <a:avLst>
              <a:gd name="adj" fmla="val 15928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5-Point Star 40"/>
          <p:cNvSpPr/>
          <p:nvPr/>
        </p:nvSpPr>
        <p:spPr>
          <a:xfrm>
            <a:off x="2771800" y="4149080"/>
            <a:ext cx="432048" cy="41034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5-Point Star 41"/>
          <p:cNvSpPr/>
          <p:nvPr/>
        </p:nvSpPr>
        <p:spPr>
          <a:xfrm>
            <a:off x="827584" y="4149080"/>
            <a:ext cx="432048" cy="41034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971600" y="1772816"/>
            <a:ext cx="1728192" cy="69837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mwynhau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yr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ysgol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3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2987824" y="1772816"/>
            <a:ext cx="1584176" cy="7920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hoffi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Mathemateg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3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4788024" y="1844824"/>
            <a:ext cx="1584176" cy="7200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bwyta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yr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ysgol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3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6588224" y="1772816"/>
            <a:ext cx="1584176" cy="7920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gallu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gwneud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Ymarfer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Corff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6012160" y="2636912"/>
            <a:ext cx="1008112" cy="12744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350" dirty="0" smtClean="0">
                <a:solidFill>
                  <a:schemeClr val="tx1"/>
                </a:solidFill>
                <a:latin typeface="Comic Sans MS" pitchFamily="66" charset="0"/>
              </a:rPr>
              <a:t>Pa </a:t>
            </a:r>
            <a:r>
              <a:rPr lang="en-GB" sz="1350" dirty="0" err="1" smtClean="0">
                <a:solidFill>
                  <a:schemeClr val="tx1"/>
                </a:solidFill>
                <a:latin typeface="Comic Sans MS" pitchFamily="66" charset="0"/>
              </a:rPr>
              <a:t>bwnc</a:t>
            </a:r>
            <a:r>
              <a:rPr lang="en-GB" sz="13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5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3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50" u="sng" dirty="0" smtClean="0">
                <a:solidFill>
                  <a:schemeClr val="tx1"/>
                </a:solidFill>
                <a:latin typeface="Comic Sans MS" pitchFamily="66" charset="0"/>
              </a:rPr>
              <a:t>Sam</a:t>
            </a:r>
            <a:r>
              <a:rPr lang="en-GB" sz="13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5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3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50" dirty="0" err="1" smtClean="0">
                <a:solidFill>
                  <a:schemeClr val="tx1"/>
                </a:solidFill>
                <a:latin typeface="Comic Sans MS" pitchFamily="66" charset="0"/>
              </a:rPr>
              <a:t>hoffi</a:t>
            </a:r>
            <a:r>
              <a:rPr lang="en-GB" sz="13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5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350" dirty="0" smtClean="0">
                <a:solidFill>
                  <a:schemeClr val="tx1"/>
                </a:solidFill>
                <a:latin typeface="Comic Sans MS" pitchFamily="66" charset="0"/>
              </a:rPr>
              <a:t> yr </a:t>
            </a:r>
            <a:r>
              <a:rPr lang="en-GB" sz="1350" dirty="0" err="1" smtClean="0">
                <a:solidFill>
                  <a:schemeClr val="tx1"/>
                </a:solidFill>
                <a:latin typeface="Comic Sans MS" pitchFamily="66" charset="0"/>
              </a:rPr>
              <a:t>ysgol</a:t>
            </a:r>
            <a:r>
              <a:rPr lang="en-GB" sz="1350" dirty="0" smtClean="0">
                <a:solidFill>
                  <a:schemeClr val="tx1"/>
                </a:solidFill>
              </a:rPr>
              <a:t>?</a:t>
            </a:r>
            <a:endParaRPr lang="en-GB" sz="1350" dirty="0">
              <a:solidFill>
                <a:schemeClr val="tx1"/>
              </a:solidFill>
            </a:endParaRPr>
          </a:p>
        </p:txBody>
      </p:sp>
      <p:sp>
        <p:nvSpPr>
          <p:cNvPr id="50" name="Oval 49"/>
          <p:cNvSpPr/>
          <p:nvPr/>
        </p:nvSpPr>
        <p:spPr>
          <a:xfrm>
            <a:off x="6660232" y="3861048"/>
            <a:ext cx="1296144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5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25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2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50" dirty="0" err="1" smtClean="0">
                <a:solidFill>
                  <a:schemeClr val="tx1"/>
                </a:solidFill>
                <a:latin typeface="Comic Sans MS" pitchFamily="66" charset="0"/>
              </a:rPr>
              <a:t>dy</a:t>
            </a:r>
            <a:r>
              <a:rPr lang="en-GB" sz="12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50" dirty="0" err="1" smtClean="0">
                <a:solidFill>
                  <a:schemeClr val="tx1"/>
                </a:solidFill>
                <a:latin typeface="Comic Sans MS" pitchFamily="66" charset="0"/>
              </a:rPr>
              <a:t>hoff</a:t>
            </a:r>
            <a:r>
              <a:rPr lang="en-GB" sz="12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50" dirty="0" err="1" smtClean="0">
                <a:solidFill>
                  <a:schemeClr val="tx1"/>
                </a:solidFill>
                <a:latin typeface="Comic Sans MS" pitchFamily="66" charset="0"/>
              </a:rPr>
              <a:t>bwnc</a:t>
            </a:r>
            <a:r>
              <a:rPr lang="en-GB" sz="125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25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4932040" y="3789040"/>
            <a:ext cx="1584176" cy="10081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Beth 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ti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wedi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bod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wneud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yr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ysgol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3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3275856" y="3861048"/>
            <a:ext cx="1512168" cy="98640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5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25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2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5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2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5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2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50" dirty="0" err="1" smtClean="0">
                <a:solidFill>
                  <a:schemeClr val="tx1"/>
                </a:solidFill>
                <a:latin typeface="Comic Sans MS" pitchFamily="66" charset="0"/>
              </a:rPr>
              <a:t>feddwl</a:t>
            </a:r>
            <a:r>
              <a:rPr lang="en-GB" sz="1250" dirty="0" smtClean="0">
                <a:solidFill>
                  <a:schemeClr val="tx1"/>
                </a:solidFill>
                <a:latin typeface="Comic Sans MS" pitchFamily="66" charset="0"/>
              </a:rPr>
              <a:t> o </a:t>
            </a:r>
            <a:r>
              <a:rPr lang="en-GB" sz="1250" dirty="0" err="1" smtClean="0">
                <a:solidFill>
                  <a:schemeClr val="tx1"/>
                </a:solidFill>
                <a:latin typeface="Comic Sans MS" pitchFamily="66" charset="0"/>
              </a:rPr>
              <a:t>ysgol</a:t>
            </a:r>
            <a:r>
              <a:rPr lang="en-GB" sz="125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25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827584" y="4653136"/>
            <a:ext cx="1224136" cy="12241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wnest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ti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yr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ysgol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ddoe</a:t>
            </a:r>
            <a:endParaRPr lang="en-GB" sz="13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3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4" name="Up Arrow 53"/>
          <p:cNvSpPr/>
          <p:nvPr/>
        </p:nvSpPr>
        <p:spPr>
          <a:xfrm>
            <a:off x="1763688" y="1556792"/>
            <a:ext cx="144016" cy="288032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Up Arrow 54"/>
          <p:cNvSpPr/>
          <p:nvPr/>
        </p:nvSpPr>
        <p:spPr>
          <a:xfrm>
            <a:off x="3563888" y="1628800"/>
            <a:ext cx="144016" cy="288032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Up Arrow 55"/>
          <p:cNvSpPr/>
          <p:nvPr/>
        </p:nvSpPr>
        <p:spPr>
          <a:xfrm>
            <a:off x="4860032" y="1700808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Up Arrow 56"/>
          <p:cNvSpPr/>
          <p:nvPr/>
        </p:nvSpPr>
        <p:spPr>
          <a:xfrm>
            <a:off x="6732240" y="1700808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ight Arrow 57"/>
          <p:cNvSpPr/>
          <p:nvPr/>
        </p:nvSpPr>
        <p:spPr>
          <a:xfrm>
            <a:off x="6804248" y="3573016"/>
            <a:ext cx="360040" cy="1440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ight Arrow 58"/>
          <p:cNvSpPr/>
          <p:nvPr/>
        </p:nvSpPr>
        <p:spPr>
          <a:xfrm>
            <a:off x="1763688" y="5589240"/>
            <a:ext cx="432048" cy="1440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Down Arrow 59"/>
          <p:cNvSpPr/>
          <p:nvPr/>
        </p:nvSpPr>
        <p:spPr>
          <a:xfrm>
            <a:off x="4572000" y="4365104"/>
            <a:ext cx="144016" cy="504056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Down Arrow 60"/>
          <p:cNvSpPr/>
          <p:nvPr/>
        </p:nvSpPr>
        <p:spPr>
          <a:xfrm>
            <a:off x="7596336" y="4581128"/>
            <a:ext cx="144016" cy="36004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2" name="Down Arrow 61"/>
          <p:cNvSpPr/>
          <p:nvPr/>
        </p:nvSpPr>
        <p:spPr>
          <a:xfrm>
            <a:off x="6228184" y="4437112"/>
            <a:ext cx="144016" cy="432048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66" name="Picture 42" descr="CSC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03840" y="6113184"/>
            <a:ext cx="1440160" cy="744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78" name="Picture 54" descr="C:\Users\daviee5\AppData\Local\Microsoft\Windows\Temporary Internet Files\Content.IE5\Q3FF0LC0\MP90039953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093296"/>
            <a:ext cx="1331640" cy="764704"/>
          </a:xfrm>
          <a:prstGeom prst="rect">
            <a:avLst/>
          </a:prstGeom>
          <a:noFill/>
        </p:spPr>
      </p:pic>
      <p:pic>
        <p:nvPicPr>
          <p:cNvPr id="1079" name="Picture 55" descr="C:\Users\daviee5\AppData\Local\Microsoft\Windows\Temporary Internet Files\Content.IE5\30UVLV2V\MP90042780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44408" y="2708920"/>
            <a:ext cx="899592" cy="1008111"/>
          </a:xfrm>
          <a:prstGeom prst="rect">
            <a:avLst/>
          </a:prstGeom>
          <a:noFill/>
        </p:spPr>
      </p:pic>
      <p:pic>
        <p:nvPicPr>
          <p:cNvPr id="1080" name="Picture 56" descr="C:\Users\daviee5\AppData\Local\Microsoft\Windows\Temporary Internet Files\Content.IE5\CCSCU2M3\MC90032697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16632"/>
            <a:ext cx="726507" cy="890819"/>
          </a:xfrm>
          <a:prstGeom prst="rect">
            <a:avLst/>
          </a:prstGeom>
          <a:noFill/>
        </p:spPr>
      </p:pic>
      <p:pic>
        <p:nvPicPr>
          <p:cNvPr id="1081" name="Picture 57" descr="C:\Users\daviee5\AppData\Local\Microsoft\Windows\Temporary Internet Files\Content.IE5\CCSCU2M3\MP900400787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44408" y="0"/>
            <a:ext cx="899592" cy="1452617"/>
          </a:xfrm>
          <a:prstGeom prst="rect">
            <a:avLst/>
          </a:prstGeom>
          <a:noFill/>
        </p:spPr>
      </p:pic>
      <p:pic>
        <p:nvPicPr>
          <p:cNvPr id="1082" name="Picture 58" descr="C:\Users\daviee5\AppData\Local\Microsoft\Windows\Temporary Internet Files\Content.IE5\137MIUFX\MP900337296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636912"/>
            <a:ext cx="764456" cy="1223798"/>
          </a:xfrm>
          <a:prstGeom prst="rect">
            <a:avLst/>
          </a:prstGeom>
          <a:noFill/>
        </p:spPr>
      </p:pic>
      <p:pic>
        <p:nvPicPr>
          <p:cNvPr id="1084" name="Picture 60" descr="C:\Users\daviee5\AppData\Local\Microsoft\Windows\Temporary Internet Files\Content.IE5\137MIUFX\MP900409652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51920" y="0"/>
            <a:ext cx="1080120" cy="692696"/>
          </a:xfrm>
          <a:prstGeom prst="rect">
            <a:avLst/>
          </a:prstGeom>
          <a:noFill/>
        </p:spPr>
      </p:pic>
      <p:pic>
        <p:nvPicPr>
          <p:cNvPr id="1085" name="Picture 61" descr="C:\Users\daviee5\AppData\Local\Microsoft\Windows\Temporary Internet Files\Content.IE5\Q3FF0LC0\MP900448290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5721294"/>
            <a:ext cx="755575" cy="11367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1391</TotalTime>
  <Words>273</Words>
  <Application>Microsoft Office PowerPoint</Application>
  <PresentationFormat>On-screen Show (4:3)</PresentationFormat>
  <Paragraphs>29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Module</vt:lpstr>
      <vt:lpstr>Slide 1</vt:lpstr>
    </vt:vector>
  </TitlesOfParts>
  <Company>Rhondda Cynon Taff CBC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daviee5</dc:creator>
  <cp:lastModifiedBy>daviee5</cp:lastModifiedBy>
  <cp:revision>71</cp:revision>
  <dcterms:created xsi:type="dcterms:W3CDTF">2013-08-31T15:45:17Z</dcterms:created>
  <dcterms:modified xsi:type="dcterms:W3CDTF">2014-02-18T14:54:36Z</dcterms:modified>
</cp:coreProperties>
</file>