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8" r:id="rId5"/>
    <p:sldId id="274" r:id="rId6"/>
    <p:sldId id="270" r:id="rId7"/>
    <p:sldId id="271" r:id="rId8"/>
    <p:sldId id="262" r:id="rId9"/>
    <p:sldId id="272" r:id="rId10"/>
    <p:sldId id="27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2" d="100"/>
          <a:sy n="72" d="100"/>
        </p:scale>
        <p:origin x="6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A692B56-7EE7-4C2F-8636-67C3DF2E146E}" type="datetimeFigureOut">
              <a:rPr lang="en-US" smtClean="0"/>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1882988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692B56-7EE7-4C2F-8636-67C3DF2E146E}" type="datetimeFigureOut">
              <a:rPr lang="en-US" smtClean="0"/>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3787659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A692B56-7EE7-4C2F-8636-67C3DF2E146E}" type="datetimeFigureOut">
              <a:rPr lang="en-US" smtClean="0"/>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1559771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A692B56-7EE7-4C2F-8636-67C3DF2E146E}" type="datetimeFigureOut">
              <a:rPr lang="en-US" smtClean="0"/>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483815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A692B56-7EE7-4C2F-8636-67C3DF2E146E}" type="datetimeFigureOut">
              <a:rPr lang="en-US" smtClean="0"/>
              <a:t>4/29/2026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414307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A692B56-7EE7-4C2F-8636-67C3DF2E146E}" type="datetimeFigureOut">
              <a:rPr lang="en-US" smtClean="0"/>
              <a:t>4/29/2026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3183389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92B56-7EE7-4C2F-8636-67C3DF2E146E}" type="datetimeFigureOut">
              <a:rPr lang="en-US" smtClean="0"/>
              <a:t>4/29/2026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1149008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A692B56-7EE7-4C2F-8636-67C3DF2E146E}" type="datetimeFigureOut">
              <a:rPr lang="en-US" smtClean="0"/>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1636821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A692B56-7EE7-4C2F-8636-67C3DF2E146E}" type="datetimeFigureOut">
              <a:rPr lang="en-US" smtClean="0"/>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84105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692B56-7EE7-4C2F-8636-67C3DF2E146E}" type="datetimeFigureOut">
              <a:rPr lang="en-US" smtClean="0"/>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698922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692B56-7EE7-4C2F-8636-67C3DF2E146E}" type="datetimeFigureOut">
              <a:rPr lang="en-US" smtClean="0"/>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3834866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692B56-7EE7-4C2F-8636-67C3DF2E146E}" type="datetimeFigureOut">
              <a:rPr lang="en-US" smtClean="0"/>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548FAA-9F7D-458C-ACF2-D5CE8916C892}" type="slidenum">
              <a:rPr lang="en-US" smtClean="0"/>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0574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692B56-7EE7-4C2F-8636-67C3DF2E146E}" type="datetimeFigureOut">
              <a:rPr lang="en-US" smtClean="0"/>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8776010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A692B56-7EE7-4C2F-8636-67C3DF2E146E}" type="datetimeFigureOut">
              <a:rPr lang="en-US" smtClean="0"/>
              <a:t>4/29/2026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12833740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A692B56-7EE7-4C2F-8636-67C3DF2E146E}" type="datetimeFigureOut">
              <a:rPr lang="en-US" smtClean="0"/>
              <a:t>4/29/2026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16863528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692B56-7EE7-4C2F-8636-67C3DF2E146E}" type="datetimeFigureOut">
              <a:rPr lang="en-US" smtClean="0"/>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982640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692B56-7EE7-4C2F-8636-67C3DF2E146E}" type="datetimeFigureOut">
              <a:rPr lang="en-US" smtClean="0"/>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548FAA-9F7D-458C-ACF2-D5CE8916C892}" type="slidenum">
              <a:rPr lang="en-US" smtClean="0"/>
              <a:t>‹#›</a:t>
            </a:fld>
            <a:endParaRPr lang="en-US"/>
          </a:p>
        </p:txBody>
      </p:sp>
    </p:spTree>
    <p:extLst>
      <p:ext uri="{BB962C8B-B14F-4D97-AF65-F5344CB8AC3E}">
        <p14:creationId xmlns:p14="http://schemas.microsoft.com/office/powerpoint/2010/main" val="506968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FA692B56-7EE7-4C2F-8636-67C3DF2E146E}" type="datetimeFigureOut">
              <a:rPr lang="en-US" smtClean="0"/>
              <a:t>4/29/2026</a:t>
            </a:fld>
            <a:endParaRPr lang="en-US"/>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DD548FAA-9F7D-458C-ACF2-D5CE8916C892}" type="slidenum">
              <a:rPr lang="en-US" smtClean="0"/>
              <a:t>‹#›</a:t>
            </a:fld>
            <a:endParaRPr lang="en-US"/>
          </a:p>
        </p:txBody>
      </p:sp>
    </p:spTree>
    <p:extLst>
      <p:ext uri="{BB962C8B-B14F-4D97-AF65-F5344CB8AC3E}">
        <p14:creationId xmlns:p14="http://schemas.microsoft.com/office/powerpoint/2010/main" val="65607759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172278"/>
            <a:ext cx="10353762" cy="1775792"/>
          </a:xfrm>
        </p:spPr>
        <p:txBody>
          <a:bodyPr>
            <a:noAutofit/>
          </a:bodyPr>
          <a:lstStyle/>
          <a:p>
            <a:r>
              <a:rPr lang="en-US" sz="5400" b="1" dirty="0" smtClean="0">
                <a:solidFill>
                  <a:schemeClr val="accent2">
                    <a:lumMod val="75000"/>
                  </a:schemeClr>
                </a:solidFill>
                <a:latin typeface="Algerian" panose="04020705040A02060702" pitchFamily="82" charset="0"/>
              </a:rPr>
              <a:t>Presentation topic:</a:t>
            </a:r>
            <a:r>
              <a:rPr lang="en-US" sz="2400" b="1" dirty="0" smtClean="0">
                <a:latin typeface="Algerian" panose="04020705040A02060702" pitchFamily="82" charset="0"/>
              </a:rPr>
              <a:t/>
            </a:r>
            <a:br>
              <a:rPr lang="en-US" sz="2400" b="1" dirty="0" smtClean="0">
                <a:latin typeface="Algerian" panose="04020705040A02060702" pitchFamily="82" charset="0"/>
              </a:rPr>
            </a:br>
            <a:r>
              <a:rPr lang="en-US" sz="2400" b="1" dirty="0" smtClean="0">
                <a:latin typeface="Algerian" panose="04020705040A02060702" pitchFamily="82" charset="0"/>
              </a:rPr>
              <a:t> </a:t>
            </a:r>
            <a:r>
              <a:rPr lang="en-US" sz="2400" b="1" dirty="0">
                <a:latin typeface="+mn-lt"/>
              </a:rPr>
              <a:t>Forensic Evidence Analysis: A Case Study of Corporate Espionage at Quantum Tech</a:t>
            </a:r>
            <a:r>
              <a:rPr lang="en-US" sz="2400" b="1" dirty="0" smtClean="0">
                <a:latin typeface="Algerian" panose="04020705040A02060702" pitchFamily="82" charset="0"/>
              </a:rPr>
              <a:t/>
            </a:r>
            <a:br>
              <a:rPr lang="en-US" sz="2400" b="1" dirty="0" smtClean="0">
                <a:latin typeface="Algerian" panose="04020705040A02060702" pitchFamily="82" charset="0"/>
              </a:rPr>
            </a:br>
            <a:endParaRPr lang="en-US" sz="2400" b="1" dirty="0">
              <a:latin typeface="Algerian" panose="04020705040A02060702" pitchFamily="82" charset="0"/>
            </a:endParaRPr>
          </a:p>
        </p:txBody>
      </p:sp>
      <p:sp>
        <p:nvSpPr>
          <p:cNvPr id="3" name="Text Placeholder 2"/>
          <p:cNvSpPr>
            <a:spLocks noGrp="1"/>
          </p:cNvSpPr>
          <p:nvPr>
            <p:ph type="body" idx="1"/>
          </p:nvPr>
        </p:nvSpPr>
        <p:spPr>
          <a:xfrm>
            <a:off x="913795" y="2380136"/>
            <a:ext cx="4876344" cy="544884"/>
          </a:xfrm>
        </p:spPr>
        <p:txBody>
          <a:bodyPr/>
          <a:lstStyle/>
          <a:p>
            <a:r>
              <a:rPr lang="en-US" dirty="0" smtClean="0"/>
              <a:t>Submitted by:</a:t>
            </a:r>
          </a:p>
          <a:p>
            <a:endParaRPr lang="en-US" dirty="0"/>
          </a:p>
        </p:txBody>
      </p:sp>
      <p:sp>
        <p:nvSpPr>
          <p:cNvPr id="4" name="Content Placeholder 3"/>
          <p:cNvSpPr>
            <a:spLocks noGrp="1"/>
          </p:cNvSpPr>
          <p:nvPr>
            <p:ph sz="half" idx="2"/>
          </p:nvPr>
        </p:nvSpPr>
        <p:spPr/>
        <p:txBody>
          <a:bodyPr/>
          <a:lstStyle/>
          <a:p>
            <a:pPr marL="0" indent="0" algn="ctr">
              <a:buNone/>
            </a:pPr>
            <a:endParaRPr lang="en-US" dirty="0" smtClean="0"/>
          </a:p>
          <a:p>
            <a:r>
              <a:rPr lang="en-US" dirty="0" smtClean="0"/>
              <a:t>Name: Md Riad Hossain</a:t>
            </a:r>
          </a:p>
          <a:p>
            <a:r>
              <a:rPr lang="en-US" dirty="0" smtClean="0"/>
              <a:t>Student ID: 2434324</a:t>
            </a:r>
          </a:p>
          <a:p>
            <a:r>
              <a:rPr lang="en-US" dirty="0" smtClean="0"/>
              <a:t>Subject: Digital Forensics Analysis (ACCA7031)</a:t>
            </a:r>
            <a:endParaRPr lang="en-US" dirty="0"/>
          </a:p>
        </p:txBody>
      </p:sp>
      <p:sp>
        <p:nvSpPr>
          <p:cNvPr id="5" name="Text Placeholder 4"/>
          <p:cNvSpPr>
            <a:spLocks noGrp="1"/>
          </p:cNvSpPr>
          <p:nvPr>
            <p:ph type="body" sz="quarter" idx="3"/>
          </p:nvPr>
        </p:nvSpPr>
        <p:spPr>
          <a:xfrm>
            <a:off x="6294967" y="2369027"/>
            <a:ext cx="4895330" cy="544883"/>
          </a:xfrm>
        </p:spPr>
        <p:txBody>
          <a:bodyPr/>
          <a:lstStyle/>
          <a:p>
            <a:r>
              <a:rPr lang="en-US" dirty="0" smtClean="0"/>
              <a:t>Submitted to:</a:t>
            </a:r>
          </a:p>
          <a:p>
            <a:endParaRPr lang="en-US" dirty="0"/>
          </a:p>
        </p:txBody>
      </p:sp>
      <p:sp>
        <p:nvSpPr>
          <p:cNvPr id="6" name="Content Placeholder 5"/>
          <p:cNvSpPr>
            <a:spLocks noGrp="1"/>
          </p:cNvSpPr>
          <p:nvPr>
            <p:ph sz="quarter" idx="4"/>
          </p:nvPr>
        </p:nvSpPr>
        <p:spPr>
          <a:xfrm>
            <a:off x="6294967" y="2652578"/>
            <a:ext cx="4895330" cy="3411063"/>
          </a:xfrm>
        </p:spPr>
        <p:txBody>
          <a:bodyPr/>
          <a:lstStyle/>
          <a:p>
            <a:r>
              <a:rPr lang="en-US" dirty="0" smtClean="0"/>
              <a:t>Name: Dr. Mohamed </a:t>
            </a:r>
            <a:r>
              <a:rPr lang="en-US" dirty="0" err="1" smtClean="0"/>
              <a:t>Ghanem</a:t>
            </a:r>
            <a:endParaRPr lang="en-US" dirty="0" smtClean="0"/>
          </a:p>
          <a:p>
            <a:r>
              <a:rPr lang="en-US" dirty="0" smtClean="0"/>
              <a:t>Lecturer: Digital Forensics Analysis (London campus)</a:t>
            </a:r>
          </a:p>
          <a:p>
            <a:r>
              <a:rPr lang="en-US" dirty="0" smtClean="0"/>
              <a:t>Module code: ACCA7031</a:t>
            </a:r>
          </a:p>
          <a:p>
            <a:endParaRPr lang="en-US" dirty="0"/>
          </a:p>
        </p:txBody>
      </p:sp>
    </p:spTree>
    <p:extLst>
      <p:ext uri="{BB962C8B-B14F-4D97-AF65-F5344CB8AC3E}">
        <p14:creationId xmlns:p14="http://schemas.microsoft.com/office/powerpoint/2010/main" val="903374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a:latin typeface="Algerian" panose="04020705040A02060702" pitchFamily="82" charset="0"/>
              </a:rPr>
              <a:t>Case Background</a:t>
            </a:r>
            <a:endParaRPr lang="en-US" sz="5400" dirty="0">
              <a:latin typeface="Algerian" panose="04020705040A02060702" pitchFamily="82" charset="0"/>
            </a:endParaRPr>
          </a:p>
        </p:txBody>
      </p:sp>
      <p:sp>
        <p:nvSpPr>
          <p:cNvPr id="3" name="Content Placeholder 2"/>
          <p:cNvSpPr>
            <a:spLocks noGrp="1"/>
          </p:cNvSpPr>
          <p:nvPr>
            <p:ph idx="1"/>
          </p:nvPr>
        </p:nvSpPr>
        <p:spPr>
          <a:xfrm>
            <a:off x="913795" y="2434814"/>
            <a:ext cx="10353762" cy="4058751"/>
          </a:xfrm>
        </p:spPr>
        <p:txBody>
          <a:bodyPr>
            <a:normAutofit/>
          </a:bodyPr>
          <a:lstStyle/>
          <a:p>
            <a:r>
              <a:rPr lang="en-US" dirty="0" smtClean="0"/>
              <a:t>Quantum Tech identified unauthorized access to a proprietary AI chip design patent, labelled QT-AI-2025. Initial suspicion pointed toward an insider, specifically a recently joined employee named Emma. The </a:t>
            </a:r>
            <a:r>
              <a:rPr lang="en-US" dirty="0" err="1" smtClean="0"/>
              <a:t>organisation</a:t>
            </a:r>
            <a:r>
              <a:rPr lang="en-US" dirty="0" smtClean="0"/>
              <a:t> believed that Emma attempted to sell this confidential data to a competitor through an intermediary. The primary communication channel identified was WhatsApp, which became the focus of this forensic investigation.</a:t>
            </a:r>
          </a:p>
          <a:p>
            <a:r>
              <a:rPr lang="en-US" dirty="0" smtClean="0"/>
              <a:t>This raises concerns of corporate espionage and insider threat activity.</a:t>
            </a:r>
          </a:p>
          <a:p>
            <a:endParaRPr lang="en-US" dirty="0"/>
          </a:p>
        </p:txBody>
      </p:sp>
    </p:spTree>
    <p:extLst>
      <p:ext uri="{BB962C8B-B14F-4D97-AF65-F5344CB8AC3E}">
        <p14:creationId xmlns:p14="http://schemas.microsoft.com/office/powerpoint/2010/main" val="3257371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Goudy Stout" panose="0202090407030B020401" pitchFamily="18" charset="0"/>
              </a:rPr>
              <a:t>Objectives</a:t>
            </a:r>
            <a:endParaRPr lang="en-US" dirty="0">
              <a:latin typeface="Goudy Stout" panose="0202090407030B020401" pitchFamily="18" charset="0"/>
            </a:endParaRPr>
          </a:p>
        </p:txBody>
      </p:sp>
      <p:sp>
        <p:nvSpPr>
          <p:cNvPr id="3" name="Content Placeholder 2"/>
          <p:cNvSpPr>
            <a:spLocks noGrp="1"/>
          </p:cNvSpPr>
          <p:nvPr>
            <p:ph idx="1"/>
          </p:nvPr>
        </p:nvSpPr>
        <p:spPr>
          <a:xfrm>
            <a:off x="913795" y="2186610"/>
            <a:ext cx="10353762" cy="4439478"/>
          </a:xfrm>
        </p:spPr>
        <p:txBody>
          <a:bodyPr/>
          <a:lstStyle/>
          <a:p>
            <a:r>
              <a:rPr lang="en-US" dirty="0"/>
              <a:t>The objectives of this investigation were fourfold.</a:t>
            </a:r>
            <a:br>
              <a:rPr lang="en-US" dirty="0"/>
            </a:br>
            <a:r>
              <a:rPr lang="en-US" dirty="0"/>
              <a:t>First, to identify the roles of the individuals involved, including the perpetrator, intermediary, and potential buyer.</a:t>
            </a:r>
            <a:br>
              <a:rPr lang="en-US" dirty="0"/>
            </a:br>
            <a:r>
              <a:rPr lang="en-US" dirty="0"/>
              <a:t>Second, to </a:t>
            </a:r>
            <a:r>
              <a:rPr lang="en-US" dirty="0" err="1"/>
              <a:t>analyse</a:t>
            </a:r>
            <a:r>
              <a:rPr lang="en-US" dirty="0"/>
              <a:t> communication and digital evidence extracted from the devices.</a:t>
            </a:r>
            <a:br>
              <a:rPr lang="en-US" dirty="0"/>
            </a:br>
            <a:r>
              <a:rPr lang="en-US" dirty="0"/>
              <a:t>Third, to reconstruct a clear timeline of events based on the available data.</a:t>
            </a:r>
            <a:br>
              <a:rPr lang="en-US" dirty="0"/>
            </a:br>
            <a:r>
              <a:rPr lang="en-US" dirty="0"/>
              <a:t>And finally, to determine the intent and motive behind the suspicious </a:t>
            </a:r>
            <a:r>
              <a:rPr lang="en-US" dirty="0" smtClean="0"/>
              <a:t>activities.</a:t>
            </a:r>
            <a:endParaRPr lang="en-US" dirty="0"/>
          </a:p>
        </p:txBody>
      </p:sp>
    </p:spTree>
    <p:extLst>
      <p:ext uri="{BB962C8B-B14F-4D97-AF65-F5344CB8AC3E}">
        <p14:creationId xmlns:p14="http://schemas.microsoft.com/office/powerpoint/2010/main" val="1993651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4039" y="106017"/>
            <a:ext cx="10353762" cy="970450"/>
          </a:xfrm>
        </p:spPr>
        <p:txBody>
          <a:bodyPr/>
          <a:lstStyle/>
          <a:p>
            <a:r>
              <a:rPr lang="en-US" b="1" dirty="0">
                <a:latin typeface="Goudy Stout" panose="0202090407030B020401" pitchFamily="18" charset="0"/>
              </a:rPr>
              <a:t>Methodology</a:t>
            </a:r>
            <a:endParaRPr lang="en-US" dirty="0">
              <a:latin typeface="Goudy Stout" panose="0202090407030B020401" pitchFamily="18" charset="0"/>
            </a:endParaRPr>
          </a:p>
        </p:txBody>
      </p:sp>
      <p:sp>
        <p:nvSpPr>
          <p:cNvPr id="3" name="Content Placeholder 2"/>
          <p:cNvSpPr>
            <a:spLocks noGrp="1"/>
          </p:cNvSpPr>
          <p:nvPr>
            <p:ph sz="half" idx="1"/>
          </p:nvPr>
        </p:nvSpPr>
        <p:spPr>
          <a:xfrm>
            <a:off x="118665" y="1891474"/>
            <a:ext cx="5060497" cy="4836871"/>
          </a:xfrm>
        </p:spPr>
        <p:txBody>
          <a:bodyPr>
            <a:normAutofit fontScale="92500" lnSpcReduction="10000"/>
          </a:bodyPr>
          <a:lstStyle/>
          <a:p>
            <a:r>
              <a:rPr lang="en-US" dirty="0" smtClean="0"/>
              <a:t>The investigation followed standard digital forensic procedures.</a:t>
            </a:r>
          </a:p>
          <a:p>
            <a:r>
              <a:rPr lang="en-US" dirty="0" smtClean="0"/>
              <a:t>Data was extracted using </a:t>
            </a:r>
            <a:r>
              <a:rPr lang="en-US" dirty="0" err="1" smtClean="0"/>
              <a:t>Cellebrite</a:t>
            </a:r>
            <a:r>
              <a:rPr lang="en-US" dirty="0" smtClean="0"/>
              <a:t> Physical Analyzer through a file system extraction method. To ensure evidence integrity, hash verification was performed, confirming that the data had not been altered.</a:t>
            </a:r>
          </a:p>
          <a:p>
            <a:r>
              <a:rPr lang="en-US" dirty="0" smtClean="0"/>
              <a:t>The analysis focused on WhatsApp communications, media files, and metadata.</a:t>
            </a:r>
          </a:p>
          <a:p>
            <a:r>
              <a:rPr lang="en-US" dirty="0" smtClean="0"/>
              <a:t>This approach ensures that the findings are reliable, reproducible, and legally </a:t>
            </a:r>
            <a:r>
              <a:rPr lang="en-US" dirty="0" smtClean="0"/>
              <a:t>admissible</a:t>
            </a:r>
          </a:p>
          <a:p>
            <a:r>
              <a:rPr lang="en-US" dirty="0" smtClean="0"/>
              <a:t>However, to show how I will do the extraction of this four images if I get their physical version therefore I use UFED to extract my device which I added below.</a:t>
            </a:r>
            <a:endParaRPr lang="en-US" dirty="0" smtClean="0"/>
          </a:p>
          <a:p>
            <a:endParaRPr lang="en-US" dirty="0"/>
          </a:p>
        </p:txBody>
      </p:sp>
      <p:pic>
        <p:nvPicPr>
          <p:cNvPr id="5" name="Content Placeholder 4"/>
          <p:cNvPicPr>
            <a:picLocks noGrp="1" noChangeAspect="1"/>
          </p:cNvPicPr>
          <p:nvPr>
            <p:ph sz="half" idx="2"/>
          </p:nvPr>
        </p:nvPicPr>
        <p:blipFill>
          <a:blip r:embed="rId2"/>
          <a:stretch>
            <a:fillRect/>
          </a:stretch>
        </p:blipFill>
        <p:spPr>
          <a:xfrm>
            <a:off x="5380383" y="1891475"/>
            <a:ext cx="6718852" cy="4655099"/>
          </a:xfrm>
          <a:prstGeom prst="rect">
            <a:avLst/>
          </a:prstGeom>
        </p:spPr>
      </p:pic>
    </p:spTree>
    <p:extLst>
      <p:ext uri="{BB962C8B-B14F-4D97-AF65-F5344CB8AC3E}">
        <p14:creationId xmlns:p14="http://schemas.microsoft.com/office/powerpoint/2010/main" val="369592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4" y="-543339"/>
            <a:ext cx="10353763" cy="1616765"/>
          </a:xfrm>
        </p:spPr>
        <p:txBody>
          <a:bodyPr/>
          <a:lstStyle/>
          <a:p>
            <a:r>
              <a:rPr lang="en-US" dirty="0" smtClean="0"/>
              <a:t>UFED</a:t>
            </a:r>
            <a:endParaRPr lang="en-US" dirty="0"/>
          </a:p>
        </p:txBody>
      </p:sp>
      <p:sp>
        <p:nvSpPr>
          <p:cNvPr id="3" name="Text Placeholder 2"/>
          <p:cNvSpPr>
            <a:spLocks noGrp="1"/>
          </p:cNvSpPr>
          <p:nvPr>
            <p:ph type="body" idx="1"/>
          </p:nvPr>
        </p:nvSpPr>
        <p:spPr/>
        <p:txBody>
          <a:bodyPr/>
          <a:lstStyle/>
          <a:p>
            <a:endParaRPr lang="en-US"/>
          </a:p>
        </p:txBody>
      </p:sp>
      <p:pic>
        <p:nvPicPr>
          <p:cNvPr id="12" name="Picture Placeholder 11"/>
          <p:cNvPicPr>
            <a:picLocks noGrp="1" noChangeAspect="1"/>
          </p:cNvPicPr>
          <p:nvPr>
            <p:ph type="pic" idx="15"/>
          </p:nvPr>
        </p:nvPicPr>
        <p:blipFill>
          <a:blip r:embed="rId2" cstate="print">
            <a:extLst>
              <a:ext uri="{28A0092B-C50C-407E-A947-70E740481C1C}">
                <a14:useLocalDpi xmlns:a14="http://schemas.microsoft.com/office/drawing/2010/main" val="0"/>
              </a:ext>
            </a:extLst>
          </a:blip>
          <a:srcRect t="3913" b="3913"/>
          <a:stretch>
            <a:fillRect/>
          </a:stretch>
        </p:blipFill>
        <p:spPr>
          <a:xfrm>
            <a:off x="13131" y="172279"/>
            <a:ext cx="4956434" cy="3369594"/>
          </a:xfrm>
        </p:spPr>
      </p:pic>
      <p:sp>
        <p:nvSpPr>
          <p:cNvPr id="5" name="Text Placeholder 4"/>
          <p:cNvSpPr>
            <a:spLocks noGrp="1"/>
          </p:cNvSpPr>
          <p:nvPr>
            <p:ph type="body" sz="half" idx="18"/>
          </p:nvPr>
        </p:nvSpPr>
        <p:spPr/>
        <p:txBody>
          <a:bodyPr/>
          <a:lstStyle/>
          <a:p>
            <a:endParaRPr lang="en-US" dirty="0"/>
          </a:p>
        </p:txBody>
      </p:sp>
      <p:sp>
        <p:nvSpPr>
          <p:cNvPr id="6" name="Text Placeholder 5"/>
          <p:cNvSpPr>
            <a:spLocks noGrp="1"/>
          </p:cNvSpPr>
          <p:nvPr>
            <p:ph type="body" sz="quarter" idx="3"/>
          </p:nvPr>
        </p:nvSpPr>
        <p:spPr/>
        <p:txBody>
          <a:bodyPr/>
          <a:lstStyle/>
          <a:p>
            <a:endParaRPr lang="en-US"/>
          </a:p>
        </p:txBody>
      </p:sp>
      <p:pic>
        <p:nvPicPr>
          <p:cNvPr id="13" name="Picture Placeholder 12"/>
          <p:cNvPicPr>
            <a:picLocks noGrp="1" noChangeAspect="1"/>
          </p:cNvPicPr>
          <p:nvPr>
            <p:ph type="pic" idx="21"/>
          </p:nvPr>
        </p:nvPicPr>
        <p:blipFill>
          <a:blip r:embed="rId3" cstate="print">
            <a:extLst>
              <a:ext uri="{28A0092B-C50C-407E-A947-70E740481C1C}">
                <a14:useLocalDpi xmlns:a14="http://schemas.microsoft.com/office/drawing/2010/main" val="0"/>
              </a:ext>
            </a:extLst>
          </a:blip>
          <a:srcRect t="3776" b="3776"/>
          <a:stretch>
            <a:fillRect/>
          </a:stretch>
        </p:blipFill>
        <p:spPr>
          <a:xfrm>
            <a:off x="8070880" y="2685"/>
            <a:ext cx="4121120" cy="3410880"/>
          </a:xfrm>
        </p:spPr>
      </p:pic>
      <p:sp>
        <p:nvSpPr>
          <p:cNvPr id="8" name="Text Placeholder 7"/>
          <p:cNvSpPr>
            <a:spLocks noGrp="1"/>
          </p:cNvSpPr>
          <p:nvPr>
            <p:ph type="body" sz="half" idx="19"/>
          </p:nvPr>
        </p:nvSpPr>
        <p:spPr/>
        <p:txBody>
          <a:bodyPr/>
          <a:lstStyle/>
          <a:p>
            <a:endParaRPr lang="en-US"/>
          </a:p>
        </p:txBody>
      </p:sp>
      <p:sp>
        <p:nvSpPr>
          <p:cNvPr id="9" name="Text Placeholder 8"/>
          <p:cNvSpPr>
            <a:spLocks noGrp="1"/>
          </p:cNvSpPr>
          <p:nvPr>
            <p:ph type="body" sz="quarter" idx="13"/>
          </p:nvPr>
        </p:nvSpPr>
        <p:spPr/>
        <p:txBody>
          <a:bodyPr/>
          <a:lstStyle/>
          <a:p>
            <a:endParaRPr lang="en-US"/>
          </a:p>
        </p:txBody>
      </p:sp>
      <p:pic>
        <p:nvPicPr>
          <p:cNvPr id="14" name="Picture Placeholder 13"/>
          <p:cNvPicPr>
            <a:picLocks noGrp="1" noChangeAspect="1"/>
          </p:cNvPicPr>
          <p:nvPr>
            <p:ph type="pic" idx="22"/>
          </p:nvPr>
        </p:nvPicPr>
        <p:blipFill>
          <a:blip r:embed="rId4" cstate="print">
            <a:extLst>
              <a:ext uri="{28A0092B-C50C-407E-A947-70E740481C1C}">
                <a14:useLocalDpi xmlns:a14="http://schemas.microsoft.com/office/drawing/2010/main" val="0"/>
              </a:ext>
            </a:extLst>
          </a:blip>
          <a:srcRect t="3822" b="3822"/>
          <a:stretch>
            <a:fillRect/>
          </a:stretch>
        </p:blipFill>
        <p:spPr>
          <a:xfrm>
            <a:off x="5026476" y="550793"/>
            <a:ext cx="2940096" cy="2862772"/>
          </a:xfrm>
        </p:spPr>
      </p:pic>
      <p:sp>
        <p:nvSpPr>
          <p:cNvPr id="11" name="Text Placeholder 10"/>
          <p:cNvSpPr>
            <a:spLocks noGrp="1"/>
          </p:cNvSpPr>
          <p:nvPr>
            <p:ph type="body" sz="half" idx="20"/>
          </p:nvPr>
        </p:nvSpPr>
        <p:spPr/>
        <p:txBody>
          <a:bodyPr/>
          <a:lstStyle/>
          <a:p>
            <a:endParaRPr lang="en-US" dirty="0"/>
          </a:p>
        </p:txBody>
      </p:sp>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2278" y="3837333"/>
            <a:ext cx="5963479" cy="3020667"/>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35756" y="3541725"/>
            <a:ext cx="6032463" cy="3279499"/>
          </a:xfrm>
          <a:prstGeom prst="rect">
            <a:avLst/>
          </a:prstGeom>
        </p:spPr>
      </p:pic>
    </p:spTree>
    <p:extLst>
      <p:ext uri="{BB962C8B-B14F-4D97-AF65-F5344CB8AC3E}">
        <p14:creationId xmlns:p14="http://schemas.microsoft.com/office/powerpoint/2010/main" val="3146771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159026"/>
            <a:ext cx="10353762" cy="675861"/>
          </a:xfrm>
        </p:spPr>
        <p:txBody>
          <a:bodyPr>
            <a:normAutofit/>
          </a:bodyPr>
          <a:lstStyle/>
          <a:p>
            <a:r>
              <a:rPr lang="en-US" sz="2800" dirty="0" smtClean="0">
                <a:latin typeface="Goudy Stout" panose="0202090407030B020401" pitchFamily="18" charset="0"/>
              </a:rPr>
              <a:t>Communication Analysis</a:t>
            </a:r>
            <a:endParaRPr lang="en-US" sz="2800" dirty="0">
              <a:latin typeface="Goudy Stout" panose="0202090407030B020401" pitchFamily="18" charset="0"/>
            </a:endParaRPr>
          </a:p>
        </p:txBody>
      </p:sp>
      <p:sp>
        <p:nvSpPr>
          <p:cNvPr id="3" name="Content Placeholder 2"/>
          <p:cNvSpPr>
            <a:spLocks noGrp="1"/>
          </p:cNvSpPr>
          <p:nvPr>
            <p:ph sz="half" idx="1"/>
          </p:nvPr>
        </p:nvSpPr>
        <p:spPr>
          <a:xfrm>
            <a:off x="-1" y="1444487"/>
            <a:ext cx="5060497" cy="4803913"/>
          </a:xfrm>
        </p:spPr>
        <p:txBody>
          <a:bodyPr>
            <a:normAutofit lnSpcReduction="10000"/>
          </a:bodyPr>
          <a:lstStyle/>
          <a:p>
            <a:r>
              <a:rPr lang="en-US" dirty="0" smtClean="0"/>
              <a:t>The most critical evidence comes from WhatsApp conversations between Emma and Joe.</a:t>
            </a:r>
          </a:p>
          <a:p>
            <a:r>
              <a:rPr lang="en-US" dirty="0" smtClean="0"/>
              <a:t>Emma begins by stating she needs help with something ‘sensitive,’ indicating awareness of confidentiality.</a:t>
            </a:r>
          </a:p>
          <a:p>
            <a:r>
              <a:rPr lang="en-US" dirty="0" smtClean="0"/>
              <a:t>She then reveals access to highly valuable information related to an AI product. Importantly, she explicitly states she is thinking about selling this information.</a:t>
            </a:r>
          </a:p>
          <a:p>
            <a:r>
              <a:rPr lang="en-US" dirty="0" smtClean="0"/>
              <a:t>Further messages show discussions about meeting clients in a hotel, confirming progression toward execution. This clearly demonstrates intent to sell confidential data.</a:t>
            </a:r>
          </a:p>
          <a:p>
            <a:endParaRPr lang="en-US" dirty="0"/>
          </a:p>
        </p:txBody>
      </p:sp>
      <p:pic>
        <p:nvPicPr>
          <p:cNvPr id="5" name="Content Placeholder 4"/>
          <p:cNvPicPr>
            <a:picLocks noGrp="1" noChangeAspect="1"/>
          </p:cNvPicPr>
          <p:nvPr>
            <p:ph sz="half" idx="2"/>
          </p:nvPr>
        </p:nvPicPr>
        <p:blipFill>
          <a:blip r:embed="rId2"/>
          <a:stretch>
            <a:fillRect/>
          </a:stretch>
        </p:blipFill>
        <p:spPr>
          <a:xfrm>
            <a:off x="5060496" y="970450"/>
            <a:ext cx="7120855" cy="5887550"/>
          </a:xfrm>
          <a:prstGeom prst="rect">
            <a:avLst/>
          </a:prstGeom>
        </p:spPr>
      </p:pic>
    </p:spTree>
    <p:extLst>
      <p:ext uri="{BB962C8B-B14F-4D97-AF65-F5344CB8AC3E}">
        <p14:creationId xmlns:p14="http://schemas.microsoft.com/office/powerpoint/2010/main" val="519843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72729" cy="675861"/>
          </a:xfrm>
        </p:spPr>
        <p:txBody>
          <a:bodyPr>
            <a:noAutofit/>
          </a:bodyPr>
          <a:lstStyle/>
          <a:p>
            <a:r>
              <a:rPr lang="en-US" dirty="0" smtClean="0">
                <a:latin typeface="Broadway" panose="04040905080B02020502" pitchFamily="82" charset="0"/>
              </a:rPr>
              <a:t>Behavioral </a:t>
            </a:r>
            <a:r>
              <a:rPr lang="en-US" dirty="0" smtClean="0">
                <a:latin typeface="Broadway" panose="04040905080B02020502" pitchFamily="82" charset="0"/>
              </a:rPr>
              <a:t>Pattern</a:t>
            </a:r>
            <a:endParaRPr lang="en-US" dirty="0">
              <a:latin typeface="Broadway" panose="04040905080B02020502" pitchFamily="82" charset="0"/>
            </a:endParaRPr>
          </a:p>
        </p:txBody>
      </p:sp>
      <p:sp>
        <p:nvSpPr>
          <p:cNvPr id="3" name="Content Placeholder 2"/>
          <p:cNvSpPr>
            <a:spLocks noGrp="1"/>
          </p:cNvSpPr>
          <p:nvPr>
            <p:ph sz="half" idx="1"/>
          </p:nvPr>
        </p:nvSpPr>
        <p:spPr>
          <a:xfrm>
            <a:off x="0" y="1166190"/>
            <a:ext cx="5060497" cy="4624765"/>
          </a:xfrm>
        </p:spPr>
        <p:txBody>
          <a:bodyPr>
            <a:normAutofit lnSpcReduction="10000"/>
          </a:bodyPr>
          <a:lstStyle/>
          <a:p>
            <a:r>
              <a:rPr lang="en-US" dirty="0" smtClean="0"/>
              <a:t>The communication follows a clear </a:t>
            </a:r>
            <a:r>
              <a:rPr lang="en-US" dirty="0" smtClean="0"/>
              <a:t>behavioral </a:t>
            </a:r>
            <a:r>
              <a:rPr lang="en-US" dirty="0" smtClean="0"/>
              <a:t>pattern typical of insider threats. It begins with trust-building, followed by disclosure of sensitive information, and then moves into execution planning.</a:t>
            </a:r>
          </a:p>
          <a:p>
            <a:r>
              <a:rPr lang="en-US" dirty="0" smtClean="0"/>
              <a:t>Emma uses negotiation tactics, such as suggesting competition and alternative buyers, to create urgency. The activity persists over time, showing this was not a one-time action.</a:t>
            </a:r>
          </a:p>
          <a:p>
            <a:r>
              <a:rPr lang="en-US" dirty="0" smtClean="0"/>
              <a:t>Additionally, secrecy is </a:t>
            </a:r>
            <a:r>
              <a:rPr lang="en-US" dirty="0" err="1" smtClean="0"/>
              <a:t>emphasised</a:t>
            </a:r>
            <a:r>
              <a:rPr lang="en-US" dirty="0" smtClean="0"/>
              <a:t> with phrases like ‘keep this under wraps.’ This confirms a structured and deliberate approach.</a:t>
            </a:r>
          </a:p>
          <a:p>
            <a:endParaRPr lang="en-US" dirty="0"/>
          </a:p>
        </p:txBody>
      </p:sp>
      <p:pic>
        <p:nvPicPr>
          <p:cNvPr id="5" name="Content Placeholder 4"/>
          <p:cNvPicPr>
            <a:picLocks noGrp="1" noChangeAspect="1"/>
          </p:cNvPicPr>
          <p:nvPr>
            <p:ph sz="half" idx="2"/>
          </p:nvPr>
        </p:nvPicPr>
        <p:blipFill>
          <a:blip r:embed="rId2"/>
          <a:stretch>
            <a:fillRect/>
          </a:stretch>
        </p:blipFill>
        <p:spPr>
          <a:xfrm>
            <a:off x="5060497" y="675861"/>
            <a:ext cx="7012232" cy="3087756"/>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60497" y="3763617"/>
            <a:ext cx="7012231" cy="3192945"/>
          </a:xfrm>
          <a:prstGeom prst="rect">
            <a:avLst/>
          </a:prstGeom>
        </p:spPr>
      </p:pic>
    </p:spTree>
    <p:extLst>
      <p:ext uri="{BB962C8B-B14F-4D97-AF65-F5344CB8AC3E}">
        <p14:creationId xmlns:p14="http://schemas.microsoft.com/office/powerpoint/2010/main" val="3085510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latin typeface="Broadway" panose="04040905080B02020502" pitchFamily="82" charset="0"/>
              </a:rPr>
              <a:t>Timeline of Events</a:t>
            </a:r>
            <a:endParaRPr lang="en-US" sz="5400" dirty="0">
              <a:latin typeface="Broadway" panose="04040905080B02020502" pitchFamily="82" charset="0"/>
            </a:endParaRPr>
          </a:p>
        </p:txBody>
      </p:sp>
      <p:sp>
        <p:nvSpPr>
          <p:cNvPr id="3" name="Content Placeholder 2"/>
          <p:cNvSpPr>
            <a:spLocks noGrp="1"/>
          </p:cNvSpPr>
          <p:nvPr>
            <p:ph idx="1"/>
          </p:nvPr>
        </p:nvSpPr>
        <p:spPr/>
        <p:txBody>
          <a:bodyPr>
            <a:normAutofit/>
          </a:bodyPr>
          <a:lstStyle/>
          <a:p>
            <a:r>
              <a:rPr lang="en-US" dirty="0" smtClean="0"/>
              <a:t>The timeline reconstruction shows how the activity developed over time.</a:t>
            </a:r>
          </a:p>
          <a:p>
            <a:r>
              <a:rPr lang="en-US" dirty="0" smtClean="0"/>
              <a:t>On August 21st, Emma initiated contact and expressed intent to sell the data.</a:t>
            </a:r>
          </a:p>
          <a:p>
            <a:r>
              <a:rPr lang="en-US" dirty="0" smtClean="0"/>
              <a:t>By August 26th, she was actively searching for buyers and expanding her network.</a:t>
            </a:r>
          </a:p>
          <a:p>
            <a:r>
              <a:rPr lang="en-US" dirty="0" smtClean="0"/>
              <a:t>By November 20th, she continued follow-ups, indicating ongoing efforts to complete the transaction.</a:t>
            </a:r>
          </a:p>
          <a:p>
            <a:r>
              <a:rPr lang="en-US" dirty="0" smtClean="0"/>
              <a:t>This demonstrates a progression from initial intent to sustained execution attempts.</a:t>
            </a:r>
          </a:p>
          <a:p>
            <a:r>
              <a:rPr lang="en-US" dirty="0" smtClean="0"/>
              <a:t>The timeline is crucial in proving continuity and persistence.</a:t>
            </a:r>
          </a:p>
          <a:p>
            <a:endParaRPr lang="en-US" dirty="0"/>
          </a:p>
        </p:txBody>
      </p:sp>
    </p:spTree>
    <p:extLst>
      <p:ext uri="{BB962C8B-B14F-4D97-AF65-F5344CB8AC3E}">
        <p14:creationId xmlns:p14="http://schemas.microsoft.com/office/powerpoint/2010/main" val="2934690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0"/>
            <a:ext cx="10353762" cy="970450"/>
          </a:xfrm>
        </p:spPr>
        <p:txBody>
          <a:bodyPr>
            <a:normAutofit/>
          </a:bodyPr>
          <a:lstStyle/>
          <a:p>
            <a:r>
              <a:rPr lang="en-US" sz="5400" b="1" dirty="0" smtClean="0">
                <a:latin typeface="Algerian" panose="04020705040A02060702" pitchFamily="82" charset="0"/>
              </a:rPr>
              <a:t>Supporting Evidence</a:t>
            </a:r>
            <a:endParaRPr lang="en-US" sz="5400" b="1" dirty="0">
              <a:latin typeface="Algerian" panose="04020705040A02060702" pitchFamily="82" charset="0"/>
            </a:endParaRPr>
          </a:p>
        </p:txBody>
      </p:sp>
      <p:sp>
        <p:nvSpPr>
          <p:cNvPr id="3" name="Content Placeholder 2"/>
          <p:cNvSpPr>
            <a:spLocks noGrp="1"/>
          </p:cNvSpPr>
          <p:nvPr>
            <p:ph sz="half" idx="1"/>
          </p:nvPr>
        </p:nvSpPr>
        <p:spPr>
          <a:xfrm>
            <a:off x="0" y="1732206"/>
            <a:ext cx="5060497" cy="4058750"/>
          </a:xfrm>
        </p:spPr>
        <p:txBody>
          <a:bodyPr>
            <a:normAutofit fontScale="92500" lnSpcReduction="20000"/>
          </a:bodyPr>
          <a:lstStyle/>
          <a:p>
            <a:r>
              <a:rPr lang="en-US" dirty="0" smtClean="0"/>
              <a:t>In addition to chat data, supporting evidence further strengthens the case.</a:t>
            </a:r>
          </a:p>
          <a:p>
            <a:r>
              <a:rPr lang="en-US" dirty="0" smtClean="0"/>
              <a:t>A train ticket indicates physical movement, which aligns with the planned meetings discussed in chats.</a:t>
            </a:r>
          </a:p>
          <a:p>
            <a:r>
              <a:rPr lang="en-US" dirty="0" smtClean="0"/>
              <a:t>An image of a card suggests a possible method of financial transaction.</a:t>
            </a:r>
          </a:p>
          <a:p>
            <a:r>
              <a:rPr lang="en-US" dirty="0" smtClean="0"/>
              <a:t>Location sharing through maps indicates coordination of meeting points without leaving detailed text records. This combination of digital and physical evidence provides strong corroboration.</a:t>
            </a:r>
          </a:p>
          <a:p>
            <a:r>
              <a:rPr lang="en-US" dirty="0" smtClean="0"/>
              <a:t>It shows that the activity extended beyond communication into real-world actions.</a:t>
            </a:r>
          </a:p>
        </p:txBody>
      </p:sp>
      <p:pic>
        <p:nvPicPr>
          <p:cNvPr id="5" name="Content Placeholder 4"/>
          <p:cNvPicPr>
            <a:picLocks noGrp="1" noChangeAspect="1"/>
          </p:cNvPicPr>
          <p:nvPr>
            <p:ph sz="half" idx="2"/>
          </p:nvPr>
        </p:nvPicPr>
        <p:blipFill>
          <a:blip r:embed="rId2"/>
          <a:stretch>
            <a:fillRect/>
          </a:stretch>
        </p:blipFill>
        <p:spPr>
          <a:xfrm>
            <a:off x="5060496" y="1603512"/>
            <a:ext cx="7131503" cy="5254487"/>
          </a:xfrm>
          <a:prstGeom prst="rect">
            <a:avLst/>
          </a:prstGeom>
        </p:spPr>
      </p:pic>
    </p:spTree>
    <p:extLst>
      <p:ext uri="{BB962C8B-B14F-4D97-AF65-F5344CB8AC3E}">
        <p14:creationId xmlns:p14="http://schemas.microsoft.com/office/powerpoint/2010/main" val="2062074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214133"/>
            <a:ext cx="10353762" cy="970450"/>
          </a:xfrm>
        </p:spPr>
        <p:txBody>
          <a:bodyPr>
            <a:normAutofit/>
          </a:bodyPr>
          <a:lstStyle/>
          <a:p>
            <a:r>
              <a:rPr lang="en-US" sz="4800" b="1" dirty="0" smtClean="0">
                <a:latin typeface="Algerian" panose="04020705040A02060702" pitchFamily="82" charset="0"/>
              </a:rPr>
              <a:t>Conclusion &amp; Suspect Roles</a:t>
            </a:r>
            <a:endParaRPr lang="en-US" sz="4800" b="1" dirty="0">
              <a:latin typeface="Algerian" panose="04020705040A02060702" pitchFamily="82" charset="0"/>
            </a:endParaRPr>
          </a:p>
        </p:txBody>
      </p:sp>
      <p:sp>
        <p:nvSpPr>
          <p:cNvPr id="3" name="Content Placeholder 2"/>
          <p:cNvSpPr>
            <a:spLocks noGrp="1"/>
          </p:cNvSpPr>
          <p:nvPr>
            <p:ph sz="half" idx="1"/>
          </p:nvPr>
        </p:nvSpPr>
        <p:spPr>
          <a:xfrm>
            <a:off x="1" y="1732449"/>
            <a:ext cx="5022375" cy="4736590"/>
          </a:xfrm>
        </p:spPr>
        <p:txBody>
          <a:bodyPr>
            <a:normAutofit lnSpcReduction="10000"/>
          </a:bodyPr>
          <a:lstStyle/>
          <a:p>
            <a:r>
              <a:rPr lang="en-US" dirty="0"/>
              <a:t>In conclusion, the investigation identifies Emma as the primary perpetrator, acting as an insider with access to sensitive data. Joe is identified as an intermediary who assisted in facilitating the transaction. There is also evidence of involvement from unknown external buyers. The findings clearly demonstrate intent, planning, and attempted execution of data exfiltration.</a:t>
            </a:r>
          </a:p>
          <a:p>
            <a:r>
              <a:rPr lang="en-US" dirty="0"/>
              <a:t>Overall, the evidence strongly supports a case of corporate espionage and insider threat activity. This highlights the importance of strong internal security controls and monitoring.</a:t>
            </a:r>
          </a:p>
          <a:p>
            <a:endParaRPr lang="en-US" dirty="0" smtClean="0"/>
          </a:p>
        </p:txBody>
      </p:sp>
      <p:pic>
        <p:nvPicPr>
          <p:cNvPr id="5" name="Content Placeholder 4"/>
          <p:cNvPicPr>
            <a:picLocks noGrp="1"/>
          </p:cNvPicPr>
          <p:nvPr>
            <p:ph sz="half" idx="2"/>
          </p:nvPr>
        </p:nvPicPr>
        <p:blipFill>
          <a:blip r:embed="rId2">
            <a:extLst>
              <a:ext uri="{28A0092B-C50C-407E-A947-70E740481C1C}">
                <a14:useLocalDpi xmlns:a14="http://schemas.microsoft.com/office/drawing/2010/main" val="0"/>
              </a:ext>
            </a:extLst>
          </a:blip>
          <a:stretch>
            <a:fillRect/>
          </a:stretch>
        </p:blipFill>
        <p:spPr>
          <a:xfrm>
            <a:off x="5022376" y="1690688"/>
            <a:ext cx="6933404" cy="4984432"/>
          </a:xfrm>
          <a:prstGeom prst="rect">
            <a:avLst/>
          </a:prstGeom>
        </p:spPr>
      </p:pic>
    </p:spTree>
    <p:extLst>
      <p:ext uri="{BB962C8B-B14F-4D97-AF65-F5344CB8AC3E}">
        <p14:creationId xmlns:p14="http://schemas.microsoft.com/office/powerpoint/2010/main" val="7694830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Slate</Template>
  <TotalTime>585</TotalTime>
  <Words>664</Words>
  <Application>Microsoft Office PowerPoint</Application>
  <PresentationFormat>Widescreen</PresentationFormat>
  <Paragraphs>47</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Algerian</vt:lpstr>
      <vt:lpstr>Broadway</vt:lpstr>
      <vt:lpstr>Calisto MT</vt:lpstr>
      <vt:lpstr>Goudy Stout</vt:lpstr>
      <vt:lpstr>Trebuchet MS</vt:lpstr>
      <vt:lpstr>Wingdings 2</vt:lpstr>
      <vt:lpstr>Slate</vt:lpstr>
      <vt:lpstr>Presentation topic:  Forensic Evidence Analysis: A Case Study of Corporate Espionage at Quantum Tech </vt:lpstr>
      <vt:lpstr>Case Background</vt:lpstr>
      <vt:lpstr>Objectives</vt:lpstr>
      <vt:lpstr>Methodology</vt:lpstr>
      <vt:lpstr>UFED</vt:lpstr>
      <vt:lpstr>Communication Analysis</vt:lpstr>
      <vt:lpstr>Behavioral Pattern</vt:lpstr>
      <vt:lpstr>Timeline of Events</vt:lpstr>
      <vt:lpstr>Supporting Evidence</vt:lpstr>
      <vt:lpstr>Conclusion &amp; Suspect Roles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Md Riad Hossain (2434324)</dc:creator>
  <cp:lastModifiedBy>Md Riad Hossain (2434324)</cp:lastModifiedBy>
  <cp:revision>13</cp:revision>
  <dcterms:created xsi:type="dcterms:W3CDTF">2026-04-24T14:33:32Z</dcterms:created>
  <dcterms:modified xsi:type="dcterms:W3CDTF">2026-04-29T10:37:25Z</dcterms:modified>
</cp:coreProperties>
</file>