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56" r:id="rId5"/>
    <p:sldId id="279" r:id="rId6"/>
    <p:sldId id="281" r:id="rId7"/>
    <p:sldId id="302" r:id="rId8"/>
    <p:sldId id="322" r:id="rId9"/>
    <p:sldId id="332" r:id="rId10"/>
    <p:sldId id="333" r:id="rId11"/>
    <p:sldId id="260" r:id="rId12"/>
    <p:sldId id="261" r:id="rId13"/>
    <p:sldId id="262" r:id="rId14"/>
    <p:sldId id="291" r:id="rId15"/>
    <p:sldId id="327" r:id="rId16"/>
    <p:sldId id="294" r:id="rId17"/>
    <p:sldId id="295" r:id="rId18"/>
    <p:sldId id="326" r:id="rId19"/>
    <p:sldId id="296" r:id="rId20"/>
    <p:sldId id="297" r:id="rId21"/>
    <p:sldId id="314" r:id="rId22"/>
    <p:sldId id="325" r:id="rId23"/>
    <p:sldId id="330"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29/11/2023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29/11/2023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29/11/2023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Exploring the Study of Religion and Theology</a:t>
            </a:r>
            <a:r>
              <a:rPr lang="en-GB" b="1" dirty="0"/>
              <a:t>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anthropology? </a:t>
            </a:r>
          </a:p>
        </p:txBody>
      </p:sp>
      <p:sp>
        <p:nvSpPr>
          <p:cNvPr id="3" name="Content Placeholder 2"/>
          <p:cNvSpPr>
            <a:spLocks noGrp="1"/>
          </p:cNvSpPr>
          <p:nvPr>
            <p:ph idx="1"/>
          </p:nvPr>
        </p:nvSpPr>
        <p:spPr/>
        <p:txBody>
          <a:bodyPr/>
          <a:lstStyle/>
          <a:p>
            <a:r>
              <a:rPr lang="en-GB" dirty="0"/>
              <a:t>The study of humankind in all different aspects, from evolution to social and cognitive behaviour </a:t>
            </a:r>
          </a:p>
          <a:p>
            <a:pPr lvl="2"/>
            <a:r>
              <a:rPr lang="en-GB" dirty="0"/>
              <a:t>from Greek </a:t>
            </a:r>
            <a:r>
              <a:rPr lang="en-GB" i="1" dirty="0" err="1"/>
              <a:t>anthropos</a:t>
            </a:r>
            <a:r>
              <a:rPr lang="en-GB" dirty="0"/>
              <a:t> = human/humankind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2194877"/>
            <a:ext cx="8229600" cy="3322355"/>
          </a:xfrm>
        </p:spPr>
        <p:txBody>
          <a:bodyPr>
            <a:normAutofit/>
          </a:bodyPr>
          <a:lstStyle/>
          <a:p>
            <a:endParaRPr lang="en-GB" dirty="0"/>
          </a:p>
          <a:p>
            <a:r>
              <a:rPr lang="en-GB" dirty="0"/>
              <a:t>Often sub-divided in different areas </a:t>
            </a:r>
          </a:p>
          <a:p>
            <a:pPr lvl="2"/>
            <a:r>
              <a:rPr lang="en-GB" dirty="0"/>
              <a:t>e.g., physical/biological anthropology, material anthropology, linguistic anthropology, and cultural and social anthropology </a:t>
            </a:r>
          </a:p>
          <a:p>
            <a:pPr lvl="2"/>
            <a:r>
              <a:rPr lang="en-GB" dirty="0"/>
              <a:t>-&gt; holistic approach to cultures </a:t>
            </a:r>
          </a:p>
          <a:p>
            <a:endParaRPr lang="en-GB" dirty="0"/>
          </a:p>
        </p:txBody>
      </p:sp>
      <p:pic>
        <p:nvPicPr>
          <p:cNvPr id="4" name="Picture 3" descr="strip.gif"/>
          <p:cNvPicPr>
            <a:picLocks noChangeAspect="1"/>
          </p:cNvPicPr>
          <p:nvPr/>
        </p:nvPicPr>
        <p:blipFill>
          <a:blip r:embed="rId2" cstate="print"/>
          <a:stretch>
            <a:fillRect/>
          </a:stretch>
        </p:blipFill>
        <p:spPr>
          <a:xfrm>
            <a:off x="1547664" y="188640"/>
            <a:ext cx="5433060" cy="192024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Anthropology of Religion</a:t>
            </a:r>
          </a:p>
        </p:txBody>
      </p:sp>
      <p:sp>
        <p:nvSpPr>
          <p:cNvPr id="3" name="Content Placeholder 2"/>
          <p:cNvSpPr>
            <a:spLocks noGrp="1"/>
          </p:cNvSpPr>
          <p:nvPr>
            <p:ph idx="1"/>
          </p:nvPr>
        </p:nvSpPr>
        <p:spPr/>
        <p:txBody>
          <a:bodyPr/>
          <a:lstStyle/>
          <a:p>
            <a:r>
              <a:rPr lang="en-GB" sz="2800" dirty="0">
                <a:ea typeface="ＭＳ Ｐゴシック" pitchFamily="34" charset="-128"/>
              </a:rPr>
              <a:t>Anthropologists look at religion as part of a wider system, in connection with other areas of the culture such as social structure </a:t>
            </a:r>
          </a:p>
          <a:p>
            <a:r>
              <a:rPr lang="en-GB" sz="2800" dirty="0">
                <a:ea typeface="ＭＳ Ｐゴシック" pitchFamily="34" charset="-128"/>
              </a:rPr>
              <a:t>=&gt; Religion is regarded as part of culture and society and not as an autonomous entity </a:t>
            </a:r>
          </a:p>
          <a:p>
            <a:pPr>
              <a:buNone/>
            </a:pPr>
            <a:r>
              <a:rPr lang="en-GB" dirty="0">
                <a:ea typeface="ＭＳ Ｐゴシック" pitchFamily="34" charset="-128"/>
              </a:rPr>
              <a:t> </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nthropology1.jpg"/>
          <p:cNvPicPr>
            <a:picLocks noGrp="1" noChangeAspect="1"/>
          </p:cNvPicPr>
          <p:nvPr>
            <p:ph idx="1"/>
          </p:nvPr>
        </p:nvPicPr>
        <p:blipFill>
          <a:blip r:embed="rId2" cstate="print"/>
          <a:stretch>
            <a:fillRect/>
          </a:stretch>
        </p:blipFill>
        <p:spPr>
          <a:xfrm>
            <a:off x="1857356" y="1142984"/>
            <a:ext cx="4170860" cy="4114800"/>
          </a:xfrm>
        </p:spPr>
      </p:pic>
      <p:sp>
        <p:nvSpPr>
          <p:cNvPr id="5" name="TextBox 4"/>
          <p:cNvSpPr txBox="1"/>
          <p:nvPr/>
        </p:nvSpPr>
        <p:spPr>
          <a:xfrm>
            <a:off x="6572264" y="1928802"/>
            <a:ext cx="1857388" cy="2554545"/>
          </a:xfrm>
          <a:prstGeom prst="rect">
            <a:avLst/>
          </a:prstGeom>
          <a:noFill/>
        </p:spPr>
        <p:txBody>
          <a:bodyPr wrap="square" rtlCol="0">
            <a:spAutoFit/>
          </a:bodyPr>
          <a:lstStyle/>
          <a:p>
            <a:r>
              <a:rPr lang="en-GB" sz="3200" dirty="0">
                <a:latin typeface="Segoe UI Semibold" pitchFamily="34" charset="0"/>
              </a:rPr>
              <a:t>And religion is in the middle of all!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FBAD5-9F2A-476F-928E-CA4E81C28094}"/>
              </a:ext>
            </a:extLst>
          </p:cNvPr>
          <p:cNvSpPr>
            <a:spLocks noGrp="1"/>
          </p:cNvSpPr>
          <p:nvPr>
            <p:ph type="title"/>
          </p:nvPr>
        </p:nvSpPr>
        <p:spPr/>
        <p:txBody>
          <a:bodyPr/>
          <a:lstStyle/>
          <a:p>
            <a:r>
              <a:rPr lang="en-GB" dirty="0"/>
              <a:t>Dominant research method</a:t>
            </a:r>
          </a:p>
        </p:txBody>
      </p:sp>
      <p:sp>
        <p:nvSpPr>
          <p:cNvPr id="3" name="Content Placeholder 2">
            <a:extLst>
              <a:ext uri="{FF2B5EF4-FFF2-40B4-BE49-F238E27FC236}">
                <a16:creationId xmlns:a16="http://schemas.microsoft.com/office/drawing/2014/main" id="{2704EE22-6468-44FE-B4E5-DDCE26CD45C5}"/>
              </a:ext>
            </a:extLst>
          </p:cNvPr>
          <p:cNvSpPr>
            <a:spLocks noGrp="1"/>
          </p:cNvSpPr>
          <p:nvPr>
            <p:ph idx="1"/>
          </p:nvPr>
        </p:nvSpPr>
        <p:spPr/>
        <p:txBody>
          <a:bodyPr>
            <a:normAutofit/>
          </a:bodyPr>
          <a:lstStyle/>
          <a:p>
            <a:r>
              <a:rPr lang="en-GB" dirty="0"/>
              <a:t>Participant observation</a:t>
            </a:r>
          </a:p>
          <a:p>
            <a:pPr lvl="1"/>
            <a:r>
              <a:rPr lang="en-GB" dirty="0"/>
              <a:t>Emerging in the other cultures and trying to understand them </a:t>
            </a:r>
          </a:p>
          <a:p>
            <a:pPr lvl="1"/>
            <a:r>
              <a:rPr lang="en-GB" dirty="0"/>
              <a:t>Without judging them</a:t>
            </a:r>
          </a:p>
          <a:p>
            <a:pPr marL="514350" indent="-457200"/>
            <a:r>
              <a:rPr lang="en-GB" dirty="0"/>
              <a:t>Cultural Relativism </a:t>
            </a:r>
          </a:p>
          <a:p>
            <a:r>
              <a:rPr lang="en-GB" dirty="0"/>
              <a:t>Focus traditionally on small-scale societies</a:t>
            </a:r>
          </a:p>
          <a:p>
            <a:pPr lvl="1"/>
            <a:r>
              <a:rPr lang="en-GB" dirty="0"/>
              <a:t>But this has changed in the last years </a:t>
            </a:r>
          </a:p>
        </p:txBody>
      </p:sp>
    </p:spTree>
    <p:extLst>
      <p:ext uri="{BB962C8B-B14F-4D97-AF65-F5344CB8AC3E}">
        <p14:creationId xmlns:p14="http://schemas.microsoft.com/office/powerpoint/2010/main" val="2996874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A21C3-8605-4F64-ABD7-01AA898FC1A4}"/>
              </a:ext>
            </a:extLst>
          </p:cNvPr>
          <p:cNvSpPr>
            <a:spLocks noGrp="1"/>
          </p:cNvSpPr>
          <p:nvPr>
            <p:ph type="title"/>
          </p:nvPr>
        </p:nvSpPr>
        <p:spPr/>
        <p:txBody>
          <a:bodyPr>
            <a:normAutofit fontScale="90000"/>
          </a:bodyPr>
          <a:lstStyle/>
          <a:p>
            <a:r>
              <a:rPr lang="en-GB" dirty="0"/>
              <a:t>Examples of famous anthropologists </a:t>
            </a:r>
          </a:p>
        </p:txBody>
      </p:sp>
      <p:sp>
        <p:nvSpPr>
          <p:cNvPr id="3" name="Content Placeholder 2">
            <a:extLst>
              <a:ext uri="{FF2B5EF4-FFF2-40B4-BE49-F238E27FC236}">
                <a16:creationId xmlns:a16="http://schemas.microsoft.com/office/drawing/2014/main" id="{F45283EF-6A69-4BC1-9D3C-4FD5D9D40F43}"/>
              </a:ext>
            </a:extLst>
          </p:cNvPr>
          <p:cNvSpPr>
            <a:spLocks noGrp="1"/>
          </p:cNvSpPr>
          <p:nvPr>
            <p:ph idx="1"/>
          </p:nvPr>
        </p:nvSpPr>
        <p:spPr/>
        <p:txBody>
          <a:bodyPr/>
          <a:lstStyle/>
          <a:p>
            <a:r>
              <a:rPr lang="en-GB" dirty="0"/>
              <a:t>Sir Edward B. Tylor (1832-1917)</a:t>
            </a:r>
          </a:p>
          <a:p>
            <a:r>
              <a:rPr lang="en-GB" dirty="0"/>
              <a:t>Sir Edward E. Evans-Pritchard (1902-1973)</a:t>
            </a:r>
          </a:p>
          <a:p>
            <a:r>
              <a:rPr lang="en-GB" dirty="0"/>
              <a:t>Clifford Geertz </a:t>
            </a:r>
            <a:r>
              <a:rPr lang="en-GB" dirty="0">
                <a:ea typeface="ＭＳ Ｐゴシック" pitchFamily="34" charset="-128"/>
              </a:rPr>
              <a:t>(1926-2006)</a:t>
            </a:r>
            <a:endParaRPr lang="en-GB" dirty="0"/>
          </a:p>
          <a:p>
            <a:endParaRPr lang="en-GB" dirty="0"/>
          </a:p>
        </p:txBody>
      </p:sp>
    </p:spTree>
    <p:extLst>
      <p:ext uri="{BB962C8B-B14F-4D97-AF65-F5344CB8AC3E}">
        <p14:creationId xmlns:p14="http://schemas.microsoft.com/office/powerpoint/2010/main" val="138036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cs typeface="Times New Roman" pitchFamily="18" charset="0"/>
              </a:rPr>
              <a:t>Sir Edward Burnett </a:t>
            </a:r>
            <a:r>
              <a:rPr lang="en-GB" dirty="0" err="1">
                <a:cs typeface="Times New Roman" pitchFamily="18" charset="0"/>
              </a:rPr>
              <a:t>Tylor</a:t>
            </a:r>
            <a:r>
              <a:rPr lang="en-GB" dirty="0">
                <a:cs typeface="Times New Roman" pitchFamily="18" charset="0"/>
              </a:rPr>
              <a:t> (1832-1917)</a:t>
            </a:r>
            <a:r>
              <a:rPr lang="en-GB" dirty="0"/>
              <a:t> </a:t>
            </a:r>
          </a:p>
        </p:txBody>
      </p:sp>
      <p:sp>
        <p:nvSpPr>
          <p:cNvPr id="3" name="Content Placeholder 2"/>
          <p:cNvSpPr>
            <a:spLocks noGrp="1"/>
          </p:cNvSpPr>
          <p:nvPr>
            <p:ph sz="half" idx="1"/>
          </p:nvPr>
        </p:nvSpPr>
        <p:spPr/>
        <p:txBody>
          <a:bodyPr/>
          <a:lstStyle/>
          <a:p>
            <a:r>
              <a:rPr lang="en-GB" dirty="0"/>
              <a:t>professor of anthropology at Oxford </a:t>
            </a:r>
          </a:p>
          <a:p>
            <a:r>
              <a:rPr lang="en-GB" dirty="0"/>
              <a:t>challenged the common attitude of his time by applying Darwinism to human cultures </a:t>
            </a:r>
          </a:p>
        </p:txBody>
      </p:sp>
      <p:pic>
        <p:nvPicPr>
          <p:cNvPr id="5" name="Content Placeholder 4" descr="250px-Edward_Burnett_Tylor.jpg"/>
          <p:cNvPicPr>
            <a:picLocks noGrp="1" noChangeAspect="1"/>
          </p:cNvPicPr>
          <p:nvPr>
            <p:ph sz="half" idx="2"/>
          </p:nvPr>
        </p:nvPicPr>
        <p:blipFill>
          <a:blip r:embed="rId2" cstate="print"/>
          <a:stretch>
            <a:fillRect/>
          </a:stretch>
        </p:blipFill>
        <p:spPr>
          <a:xfrm>
            <a:off x="5292080" y="1417638"/>
            <a:ext cx="3034513" cy="41148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Tylor’s</a:t>
            </a:r>
            <a:r>
              <a:rPr lang="en-GB" dirty="0"/>
              <a:t> evolutionist scheme of religion </a:t>
            </a:r>
          </a:p>
        </p:txBody>
      </p:sp>
      <p:sp>
        <p:nvSpPr>
          <p:cNvPr id="3" name="Content Placeholder 2"/>
          <p:cNvSpPr>
            <a:spLocks noGrp="1"/>
          </p:cNvSpPr>
          <p:nvPr>
            <p:ph idx="1"/>
          </p:nvPr>
        </p:nvSpPr>
        <p:spPr>
          <a:ln>
            <a:solidFill>
              <a:schemeClr val="tx1"/>
            </a:solidFill>
          </a:ln>
        </p:spPr>
        <p:txBody>
          <a:bodyPr/>
          <a:lstStyle/>
          <a:p>
            <a:r>
              <a:rPr lang="de-DE" sz="2800" dirty="0">
                <a:solidFill>
                  <a:srgbClr val="000000"/>
                </a:solidFill>
                <a:cs typeface="Times New Roman" pitchFamily="18" charset="0"/>
              </a:rPr>
              <a:t>Animism [=belief that everything and everyone has a soul] on lowest level </a:t>
            </a:r>
          </a:p>
          <a:p>
            <a:r>
              <a:rPr lang="de-DE" sz="2800" dirty="0">
                <a:solidFill>
                  <a:srgbClr val="000000"/>
                </a:solidFill>
                <a:cs typeface="Times New Roman" pitchFamily="18" charset="0"/>
              </a:rPr>
              <a:t>–&gt; Polytheism [belief in many gods] </a:t>
            </a:r>
          </a:p>
          <a:p>
            <a:r>
              <a:rPr lang="de-DE" sz="2800" dirty="0">
                <a:solidFill>
                  <a:srgbClr val="000000"/>
                </a:solidFill>
                <a:cs typeface="Times New Roman" pitchFamily="18" charset="0"/>
              </a:rPr>
              <a:t>-&gt; Monotheism [belief in one god]</a:t>
            </a:r>
          </a:p>
          <a:p>
            <a:r>
              <a:rPr lang="de-DE" sz="2800" dirty="0">
                <a:solidFill>
                  <a:srgbClr val="000000"/>
                </a:solidFill>
                <a:cs typeface="Times New Roman" pitchFamily="18" charset="0"/>
              </a:rPr>
              <a:t>and in the end (highest level) –&gt; Science [=&gt;religion is no longer necessary]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548680"/>
            <a:ext cx="7772400" cy="5256584"/>
          </a:xfrm>
        </p:spPr>
        <p:txBody>
          <a:bodyPr/>
          <a:lstStyle/>
          <a:p>
            <a:r>
              <a:rPr lang="en-GB" sz="2800" dirty="0"/>
              <a:t>“Scientific progress is at times most furthered by working along a distinct intellectual line, without being tempted to diverge from the main object to what lies beyond, in however intimate connexion. (…) My task has been here not to discuss Religion in all its bearings, but to portray in outline the great doctrine of Animism, as found in what I conceive to be its earliest stages among the lower races of mankind, and to show its transmission along the lines of religious thought.” (</a:t>
            </a:r>
            <a:r>
              <a:rPr lang="en-GB" sz="2800" dirty="0" err="1"/>
              <a:t>Tylor</a:t>
            </a:r>
            <a:r>
              <a:rPr lang="en-GB" sz="2800" dirty="0"/>
              <a:t> 1871, vol. II, p. 445)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a:normAutofit fontScale="90000"/>
          </a:bodyPr>
          <a:lstStyle/>
          <a:p>
            <a:pPr eaLnBrk="1" hangingPunct="1"/>
            <a:r>
              <a:rPr lang="en-GB" sz="4000" dirty="0">
                <a:ea typeface="ＭＳ Ｐゴシック" pitchFamily="34" charset="-128"/>
              </a:rPr>
              <a:t>Sir Edward Evan Evans-Pritchard (1902-1973)</a:t>
            </a:r>
          </a:p>
        </p:txBody>
      </p:sp>
      <p:sp>
        <p:nvSpPr>
          <p:cNvPr id="5123" name="Rectangle 4"/>
          <p:cNvSpPr>
            <a:spLocks noGrp="1" noChangeArrowheads="1"/>
          </p:cNvSpPr>
          <p:nvPr>
            <p:ph type="body" sz="half" idx="4294967295"/>
          </p:nvPr>
        </p:nvSpPr>
        <p:spPr>
          <a:xfrm>
            <a:off x="685800" y="1981200"/>
            <a:ext cx="3810000" cy="4114800"/>
          </a:xfrm>
        </p:spPr>
        <p:txBody>
          <a:bodyPr/>
          <a:lstStyle/>
          <a:p>
            <a:pPr eaLnBrk="1" hangingPunct="1"/>
            <a:r>
              <a:rPr lang="en-GB" sz="2800" dirty="0">
                <a:ea typeface="ＭＳ Ｐゴシック" pitchFamily="34" charset="-128"/>
              </a:rPr>
              <a:t>Professor for anthropology at Oxford University </a:t>
            </a:r>
          </a:p>
          <a:p>
            <a:pPr eaLnBrk="1" hangingPunct="1"/>
            <a:r>
              <a:rPr lang="en-GB" sz="2800" dirty="0">
                <a:ea typeface="ＭＳ Ｐゴシック" pitchFamily="34" charset="-128"/>
              </a:rPr>
              <a:t>Fieldwork in East Africa </a:t>
            </a:r>
          </a:p>
          <a:p>
            <a:pPr eaLnBrk="1" hangingPunct="1"/>
            <a:r>
              <a:rPr lang="en-GB" sz="2800" i="1" dirty="0">
                <a:ea typeface="ＭＳ Ｐゴシック" pitchFamily="34" charset="-128"/>
              </a:rPr>
              <a:t>Witchcraft, Magic and Oracles among the </a:t>
            </a:r>
            <a:r>
              <a:rPr lang="en-GB" sz="2800" i="1" dirty="0" err="1">
                <a:ea typeface="ＭＳ Ｐゴシック" pitchFamily="34" charset="-128"/>
              </a:rPr>
              <a:t>Azande</a:t>
            </a:r>
            <a:r>
              <a:rPr lang="en-GB" sz="2800" dirty="0">
                <a:ea typeface="ＭＳ Ｐゴシック" pitchFamily="34" charset="-128"/>
              </a:rPr>
              <a:t> (1937)</a:t>
            </a:r>
          </a:p>
          <a:p>
            <a:pPr eaLnBrk="1" hangingPunct="1"/>
            <a:endParaRPr lang="en-GB" sz="2800" dirty="0">
              <a:ea typeface="ＭＳ Ｐゴシック" pitchFamily="34" charset="-128"/>
            </a:endParaRPr>
          </a:p>
        </p:txBody>
      </p:sp>
      <p:pic>
        <p:nvPicPr>
          <p:cNvPr id="5124" name="Picture 8" descr="evans-pritchard-1-sized"/>
          <p:cNvPicPr>
            <a:picLocks noGrp="1" noChangeAspect="1" noChangeArrowheads="1"/>
          </p:cNvPicPr>
          <p:nvPr>
            <p:ph sz="half" idx="1"/>
          </p:nvPr>
        </p:nvPicPr>
        <p:blipFill>
          <a:blip r:embed="rId2" cstate="print"/>
          <a:srcRect/>
          <a:stretch>
            <a:fillRect/>
          </a:stretch>
        </p:blipFill>
        <p:spPr>
          <a:xfrm>
            <a:off x="5235575" y="2060575"/>
            <a:ext cx="2995613" cy="3529013"/>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ea typeface="ＭＳ Ｐゴシック" pitchFamily="34" charset="-128"/>
              </a:rPr>
              <a:t>Witchcraft, Magic and Oracles among the </a:t>
            </a:r>
            <a:r>
              <a:rPr lang="en-GB" i="1" dirty="0" err="1">
                <a:ea typeface="ＭＳ Ｐゴシック" pitchFamily="34" charset="-128"/>
              </a:rPr>
              <a:t>Azande</a:t>
            </a:r>
            <a:r>
              <a:rPr lang="en-GB" dirty="0">
                <a:ea typeface="ＭＳ Ｐゴシック" pitchFamily="34" charset="-128"/>
              </a:rPr>
              <a:t> (1937)</a:t>
            </a:r>
            <a:endParaRPr lang="en-GB" dirty="0"/>
          </a:p>
        </p:txBody>
      </p:sp>
      <p:sp>
        <p:nvSpPr>
          <p:cNvPr id="3" name="Content Placeholder 2"/>
          <p:cNvSpPr>
            <a:spLocks noGrp="1"/>
          </p:cNvSpPr>
          <p:nvPr>
            <p:ph idx="1"/>
          </p:nvPr>
        </p:nvSpPr>
        <p:spPr/>
        <p:txBody>
          <a:bodyPr/>
          <a:lstStyle/>
          <a:p>
            <a:r>
              <a:rPr lang="en-GB" dirty="0"/>
              <a:t>In this book Evans-Pritchard explained the internal logic of the </a:t>
            </a:r>
            <a:r>
              <a:rPr lang="en-GB" dirty="0" err="1"/>
              <a:t>Azande</a:t>
            </a:r>
            <a:r>
              <a:rPr lang="en-GB" dirty="0"/>
              <a:t> way of thinking</a:t>
            </a:r>
          </a:p>
          <a:p>
            <a:r>
              <a:rPr lang="en-GB" dirty="0"/>
              <a:t>in particular their understanding of witchcraft</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Evan-Pritchard’s approach</a:t>
            </a:r>
          </a:p>
        </p:txBody>
      </p:sp>
      <p:sp>
        <p:nvSpPr>
          <p:cNvPr id="3" name="Content Placeholder 2"/>
          <p:cNvSpPr>
            <a:spLocks noGrp="1"/>
          </p:cNvSpPr>
          <p:nvPr>
            <p:ph idx="1"/>
          </p:nvPr>
        </p:nvSpPr>
        <p:spPr/>
        <p:txBody>
          <a:bodyPr/>
          <a:lstStyle/>
          <a:p>
            <a:r>
              <a:rPr lang="en-GB" sz="2400" dirty="0"/>
              <a:t>“In my own culture, in the climate of thought I was born into and brought up in and have been conditioned by, I rejected, and reject, </a:t>
            </a:r>
            <a:r>
              <a:rPr lang="en-GB" sz="2400" dirty="0" err="1"/>
              <a:t>Zande</a:t>
            </a:r>
            <a:r>
              <a:rPr lang="en-GB" sz="2400" dirty="0"/>
              <a:t> notions of witchcraft.  In their culture, in the set of ideas I then lived in, I accepted them; in a kind of way I believed them ... If one must act as though one believed, one ends in believing, or half-believing as one acts.” (cited in Bowie, p. 17)</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Evans-Pritchard </a:t>
            </a:r>
          </a:p>
        </p:txBody>
      </p:sp>
      <p:sp>
        <p:nvSpPr>
          <p:cNvPr id="3" name="Content Placeholder 2"/>
          <p:cNvSpPr>
            <a:spLocks noGrp="1"/>
          </p:cNvSpPr>
          <p:nvPr>
            <p:ph idx="1"/>
          </p:nvPr>
        </p:nvSpPr>
        <p:spPr/>
        <p:txBody>
          <a:bodyPr/>
          <a:lstStyle/>
          <a:p>
            <a:r>
              <a:rPr lang="en-GB" dirty="0"/>
              <a:t>“there is no possibility of [the anthropologist] ...</a:t>
            </a:r>
            <a:r>
              <a:rPr lang="en-GB" i="1" dirty="0"/>
              <a:t> knowing</a:t>
            </a:r>
            <a:r>
              <a:rPr lang="en-GB" dirty="0"/>
              <a:t> whether the spiritual beings of primitive religions or of any others have any existence or not, and since that is the case he cannot take the question into consideration.” (Bowie in Segal, 2006 p. 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Translation as key task for anthropology </a:t>
            </a:r>
          </a:p>
        </p:txBody>
      </p:sp>
      <p:sp>
        <p:nvSpPr>
          <p:cNvPr id="3" name="Content Placeholder 2"/>
          <p:cNvSpPr>
            <a:spLocks noGrp="1"/>
          </p:cNvSpPr>
          <p:nvPr>
            <p:ph idx="1"/>
          </p:nvPr>
        </p:nvSpPr>
        <p:spPr/>
        <p:txBody>
          <a:bodyPr/>
          <a:lstStyle/>
          <a:p>
            <a:r>
              <a:rPr lang="en-GB" dirty="0"/>
              <a:t>entering the mental world of an unfamiliar culture</a:t>
            </a:r>
          </a:p>
          <a:p>
            <a:r>
              <a:rPr lang="en-GB" dirty="0"/>
              <a:t>And making that world understandable to others, to members of the own culture</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4"/>
          <p:cNvSpPr>
            <a:spLocks noGrp="1" noChangeArrowheads="1"/>
          </p:cNvSpPr>
          <p:nvPr>
            <p:ph type="title"/>
          </p:nvPr>
        </p:nvSpPr>
        <p:spPr/>
        <p:txBody>
          <a:bodyPr/>
          <a:lstStyle/>
          <a:p>
            <a:pPr eaLnBrk="1" hangingPunct="1"/>
            <a:r>
              <a:rPr lang="en-GB" dirty="0">
                <a:ea typeface="ＭＳ Ｐゴシック" pitchFamily="34" charset="-128"/>
              </a:rPr>
              <a:t>Clifford </a:t>
            </a:r>
            <a:r>
              <a:rPr lang="en-GB" dirty="0" err="1">
                <a:ea typeface="ＭＳ Ｐゴシック" pitchFamily="34" charset="-128"/>
              </a:rPr>
              <a:t>Geertz</a:t>
            </a:r>
            <a:r>
              <a:rPr lang="en-GB" dirty="0">
                <a:ea typeface="ＭＳ Ｐゴシック" pitchFamily="34" charset="-128"/>
              </a:rPr>
              <a:t> (1926-2006)</a:t>
            </a:r>
          </a:p>
        </p:txBody>
      </p:sp>
      <p:sp>
        <p:nvSpPr>
          <p:cNvPr id="19459" name="Rectangle 4"/>
          <p:cNvSpPr>
            <a:spLocks noGrp="1" noChangeArrowheads="1"/>
          </p:cNvSpPr>
          <p:nvPr>
            <p:ph type="body" sz="half" idx="4294967295"/>
          </p:nvPr>
        </p:nvSpPr>
        <p:spPr>
          <a:xfrm>
            <a:off x="685800" y="1981200"/>
            <a:ext cx="3810000" cy="4114800"/>
          </a:xfrm>
        </p:spPr>
        <p:txBody>
          <a:bodyPr/>
          <a:lstStyle/>
          <a:p>
            <a:pPr eaLnBrk="1" hangingPunct="1"/>
            <a:r>
              <a:rPr lang="en-GB" sz="2800" dirty="0">
                <a:ea typeface="ＭＳ Ｐゴシック" pitchFamily="34" charset="-128"/>
              </a:rPr>
              <a:t>US-American anthropologist </a:t>
            </a:r>
          </a:p>
          <a:p>
            <a:pPr eaLnBrk="1" hangingPunct="1"/>
            <a:r>
              <a:rPr lang="en-GB" sz="2800" dirty="0">
                <a:ea typeface="ＭＳ Ｐゴシック" pitchFamily="34" charset="-128"/>
              </a:rPr>
              <a:t>Fieldwork e.g. in Southeast Asia and North Africa </a:t>
            </a:r>
          </a:p>
          <a:p>
            <a:pPr eaLnBrk="1" hangingPunct="1"/>
            <a:endParaRPr lang="en-GB" sz="2800" dirty="0">
              <a:ea typeface="ＭＳ Ｐゴシック" pitchFamily="34" charset="-128"/>
            </a:endParaRPr>
          </a:p>
        </p:txBody>
      </p:sp>
      <p:pic>
        <p:nvPicPr>
          <p:cNvPr id="19460" name="Picture 5"/>
          <p:cNvPicPr>
            <a:picLocks noGrp="1" noChangeAspect="1" noChangeArrowheads="1"/>
          </p:cNvPicPr>
          <p:nvPr>
            <p:ph sz="half" idx="1"/>
          </p:nvPr>
        </p:nvPicPr>
        <p:blipFill>
          <a:blip r:embed="rId2" cstate="print"/>
          <a:srcRect/>
          <a:stretch>
            <a:fillRect/>
          </a:stretch>
        </p:blipFill>
        <p:spPr>
          <a:xfrm>
            <a:off x="5651500" y="1916113"/>
            <a:ext cx="2217738" cy="3279775"/>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Geertz</a:t>
            </a:r>
            <a:r>
              <a:rPr lang="en-GB" dirty="0"/>
              <a:t> argues that </a:t>
            </a:r>
          </a:p>
        </p:txBody>
      </p:sp>
      <p:sp>
        <p:nvSpPr>
          <p:cNvPr id="3" name="Content Placeholder 2"/>
          <p:cNvSpPr>
            <a:spLocks noGrp="1"/>
          </p:cNvSpPr>
          <p:nvPr>
            <p:ph idx="1"/>
          </p:nvPr>
        </p:nvSpPr>
        <p:spPr/>
        <p:txBody>
          <a:bodyPr/>
          <a:lstStyle/>
          <a:p>
            <a:r>
              <a:rPr lang="en-GB" dirty="0"/>
              <a:t>... the religious perspective differs from common sense, “it reaches out beyond the realities of everyday life, and its ‘defining concern’ is with the acceptance of wider realities, with faith in them, rather than with acting upon them” (</a:t>
            </a:r>
            <a:r>
              <a:rPr lang="en-GB" dirty="0" err="1"/>
              <a:t>Saler</a:t>
            </a:r>
            <a:r>
              <a:rPr lang="en-GB" dirty="0"/>
              <a:t>, 2000, p. 94)</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Anthropology of Religion </a:t>
            </a:r>
          </a:p>
        </p:txBody>
      </p:sp>
      <p:sp>
        <p:nvSpPr>
          <p:cNvPr id="3" name="Content Placeholder 2"/>
          <p:cNvSpPr>
            <a:spLocks noGrp="1"/>
          </p:cNvSpPr>
          <p:nvPr>
            <p:ph idx="1"/>
          </p:nvPr>
        </p:nvSpPr>
        <p:spPr/>
        <p:txBody>
          <a:bodyPr/>
          <a:lstStyle/>
          <a:p>
            <a:pPr marL="342900" lvl="1" indent="-342900">
              <a:buFontTx/>
              <a:buChar char="•"/>
            </a:pPr>
            <a:r>
              <a:rPr lang="en-GB" dirty="0">
                <a:ea typeface="ＭＳ Ｐゴシック" pitchFamily="34" charset="-128"/>
              </a:rPr>
              <a:t>…is according to Geertz “a two-stage operation: first, an analysis of the system of meanings embodied in the symbols which make up the religion proper, and, second, the relating of these systems to social-structure and psychological processes.” (Geertz, p. 125)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Geertz’s</a:t>
            </a:r>
            <a:r>
              <a:rPr lang="en-GB" dirty="0"/>
              <a:t> definition of religion</a:t>
            </a:r>
          </a:p>
        </p:txBody>
      </p:sp>
      <p:sp>
        <p:nvSpPr>
          <p:cNvPr id="3" name="Content Placeholder 2"/>
          <p:cNvSpPr>
            <a:spLocks noGrp="1"/>
          </p:cNvSpPr>
          <p:nvPr>
            <p:ph idx="1"/>
          </p:nvPr>
        </p:nvSpPr>
        <p:spPr/>
        <p:txBody>
          <a:bodyPr/>
          <a:lstStyle/>
          <a:p>
            <a:r>
              <a:rPr lang="en-GB" sz="2800" dirty="0"/>
              <a:t>Religion is (1) a system of symbols which acts to (2) establish powerful, pervasive, and long-lasting moods and motivations in men by (3) formulating conceptions of a general order of existence and (4) clothing these conceptions with such an aura of factuality that (5) the moods and motivations seem uniquely realistic. (</a:t>
            </a:r>
            <a:r>
              <a:rPr lang="en-GB" sz="2800" dirty="0" err="1"/>
              <a:t>Geertz</a:t>
            </a:r>
            <a:r>
              <a:rPr lang="en-GB" sz="2800" dirty="0"/>
              <a:t> 1973, p. 4) </a:t>
            </a:r>
          </a:p>
          <a:p>
            <a:endParaRPr lang="en-GB" sz="2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Islam Observed</a:t>
            </a:r>
            <a:r>
              <a:rPr lang="en-GB" dirty="0"/>
              <a:t> (1968)</a:t>
            </a:r>
          </a:p>
        </p:txBody>
      </p:sp>
      <p:sp>
        <p:nvSpPr>
          <p:cNvPr id="3" name="Content Placeholder 2"/>
          <p:cNvSpPr>
            <a:spLocks noGrp="1"/>
          </p:cNvSpPr>
          <p:nvPr>
            <p:ph idx="1"/>
          </p:nvPr>
        </p:nvSpPr>
        <p:spPr/>
        <p:txBody>
          <a:bodyPr/>
          <a:lstStyle/>
          <a:p>
            <a:r>
              <a:rPr lang="en-GB" sz="2400" dirty="0"/>
              <a:t>“The heart of … the religious perspective … is the conviction that the values one holds are grounded in the inherent structure of reality, that between the way one ought to live and the way things really are there is an unbreakable inner connection. What sacred symbols do for those to whom they are sacred is to formulate an image of the world’s construction and a program for human conduct that are mere reflexes of one another.” (</a:t>
            </a:r>
            <a:r>
              <a:rPr lang="en-GB" sz="2400" dirty="0" err="1"/>
              <a:t>Geertz</a:t>
            </a:r>
            <a:r>
              <a:rPr lang="en-GB" sz="2400" dirty="0"/>
              <a:t> 1968, p. 97) </a:t>
            </a:r>
          </a:p>
          <a:p>
            <a:endParaRPr lang="en-GB" sz="24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586</TotalTime>
  <Words>897</Words>
  <Application>Microsoft Office PowerPoint</Application>
  <PresentationFormat>On-screen Show (4:3)</PresentationFormat>
  <Paragraphs>60</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Myriad Pro</vt:lpstr>
      <vt:lpstr>Segoe UI Semibold</vt:lpstr>
      <vt:lpstr>20140311PresentationUWTSDTemplate</vt:lpstr>
      <vt:lpstr>Exploring the Study of Religion and Theology  </vt:lpstr>
      <vt:lpstr>What is anthropology? </vt:lpstr>
      <vt:lpstr>PowerPoint Presentation</vt:lpstr>
      <vt:lpstr>Anthropology of Religion</vt:lpstr>
      <vt:lpstr>PowerPoint Presentation</vt:lpstr>
      <vt:lpstr>Dominant research method</vt:lpstr>
      <vt:lpstr>Examples of famous anthropologists </vt:lpstr>
      <vt:lpstr>Sir Edward Burnett Tylor (1832-1917) </vt:lpstr>
      <vt:lpstr>Tylor’s evolutionist scheme of religion </vt:lpstr>
      <vt:lpstr>PowerPoint Presentation</vt:lpstr>
      <vt:lpstr>Sir Edward Evan Evans-Pritchard (1902-1973)</vt:lpstr>
      <vt:lpstr>Witchcraft, Magic and Oracles among the Azande (1937)</vt:lpstr>
      <vt:lpstr>Evan-Pritchard’s approach</vt:lpstr>
      <vt:lpstr>Evans-Pritchard </vt:lpstr>
      <vt:lpstr>Translation as key task for anthropology </vt:lpstr>
      <vt:lpstr>Clifford Geertz (1926-2006)</vt:lpstr>
      <vt:lpstr>Geertz argues that </vt:lpstr>
      <vt:lpstr>Anthropology of Religion </vt:lpstr>
      <vt:lpstr>Geertz’s definition of religion</vt:lpstr>
      <vt:lpstr>Islam Observed (1968)</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90</cp:revision>
  <cp:lastPrinted>2017-03-06T16:11:16Z</cp:lastPrinted>
  <dcterms:created xsi:type="dcterms:W3CDTF">2015-04-14T15:21:28Z</dcterms:created>
  <dcterms:modified xsi:type="dcterms:W3CDTF">2023-11-29T15:28:54Z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