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60"/>
  </p:normalViewPr>
  <p:slideViewPr>
    <p:cSldViewPr snapToGrid="0">
      <p:cViewPr varScale="1">
        <p:scale>
          <a:sx n="90" d="100"/>
          <a:sy n="90" d="100"/>
        </p:scale>
        <p:origin x="84" y="-58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3/16/2021</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735623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3/16/2021</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93460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3/16/2021</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24953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3/16/2021</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27883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3/16/2021</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06069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3/16/2021</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53760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3/16/2021</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44732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3/16/2021</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18610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3/16/2021</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332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3/16/2021</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98734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3/16/2021</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27941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3/16/2021</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3019011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C20988F4-631E-4CB8-B889-1814DB3B981E}"/>
              </a:ext>
            </a:extLst>
          </p:cNvPr>
          <p:cNvSpPr>
            <a:spLocks noGrp="1"/>
          </p:cNvSpPr>
          <p:nvPr>
            <p:ph type="ctrTitle"/>
          </p:nvPr>
        </p:nvSpPr>
        <p:spPr>
          <a:xfrm>
            <a:off x="777239" y="1122363"/>
            <a:ext cx="5047488" cy="2387600"/>
          </a:xfrm>
        </p:spPr>
        <p:txBody>
          <a:bodyPr>
            <a:normAutofit/>
          </a:bodyPr>
          <a:lstStyle/>
          <a:p>
            <a:pPr algn="l"/>
            <a:r>
              <a:rPr lang="en-GB" dirty="0"/>
              <a:t>BUSINSS PRESENTATION</a:t>
            </a:r>
          </a:p>
        </p:txBody>
      </p:sp>
      <p:sp>
        <p:nvSpPr>
          <p:cNvPr id="3" name="Subtitle 2">
            <a:extLst>
              <a:ext uri="{FF2B5EF4-FFF2-40B4-BE49-F238E27FC236}">
                <a16:creationId xmlns:a16="http://schemas.microsoft.com/office/drawing/2014/main" id="{9CD97A1A-1E53-452D-9B8C-8502229B2A7E}"/>
              </a:ext>
            </a:extLst>
          </p:cNvPr>
          <p:cNvSpPr>
            <a:spLocks noGrp="1"/>
          </p:cNvSpPr>
          <p:nvPr>
            <p:ph type="subTitle" idx="1"/>
          </p:nvPr>
        </p:nvSpPr>
        <p:spPr>
          <a:xfrm>
            <a:off x="777239" y="3602038"/>
            <a:ext cx="5047488" cy="1655762"/>
          </a:xfrm>
        </p:spPr>
        <p:txBody>
          <a:bodyPr>
            <a:normAutofit/>
          </a:bodyPr>
          <a:lstStyle/>
          <a:p>
            <a:pPr algn="l"/>
            <a:r>
              <a:rPr lang="en-GB" dirty="0"/>
              <a:t>ANGHEL ADRIAN BREZEANU 1918103</a:t>
            </a:r>
          </a:p>
        </p:txBody>
      </p:sp>
      <p:grpSp>
        <p:nvGrpSpPr>
          <p:cNvPr id="64"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65" name="Oval 64">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EC56F88D-51BE-44DC-9DAC-56EC6BE9AA8E}"/>
              </a:ext>
            </a:extLst>
          </p:cNvPr>
          <p:cNvPicPr>
            <a:picLocks noChangeAspect="1"/>
          </p:cNvPicPr>
          <p:nvPr/>
        </p:nvPicPr>
        <p:blipFill rotWithShape="1">
          <a:blip r:embed="rId2">
            <a:extLst>
              <a:ext uri="{28A0092B-C50C-407E-A947-70E740481C1C}">
                <a14:useLocalDpi xmlns:a14="http://schemas.microsoft.com/office/drawing/2010/main" val="0"/>
              </a:ext>
            </a:extLst>
          </a:blip>
          <a:srcRect t="1293" r="-2" b="-2"/>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Tree>
    <p:extLst>
      <p:ext uri="{BB962C8B-B14F-4D97-AF65-F5344CB8AC3E}">
        <p14:creationId xmlns:p14="http://schemas.microsoft.com/office/powerpoint/2010/main" val="175788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DE4E-B7CD-44CE-AFCD-3C1E41057525}"/>
              </a:ext>
            </a:extLst>
          </p:cNvPr>
          <p:cNvSpPr>
            <a:spLocks noGrp="1"/>
          </p:cNvSpPr>
          <p:nvPr>
            <p:ph type="title"/>
          </p:nvPr>
        </p:nvSpPr>
        <p:spPr>
          <a:xfrm>
            <a:off x="4039261" y="2577343"/>
            <a:ext cx="3598817" cy="1325563"/>
          </a:xfrm>
        </p:spPr>
        <p:txBody>
          <a:bodyPr/>
          <a:lstStyle/>
          <a:p>
            <a:r>
              <a:rPr lang="en-GB" dirty="0"/>
              <a:t>CONCEPT</a:t>
            </a:r>
          </a:p>
        </p:txBody>
      </p:sp>
      <p:pic>
        <p:nvPicPr>
          <p:cNvPr id="7" name="Content Placeholder 6">
            <a:extLst>
              <a:ext uri="{FF2B5EF4-FFF2-40B4-BE49-F238E27FC236}">
                <a16:creationId xmlns:a16="http://schemas.microsoft.com/office/drawing/2014/main" id="{D8C6E0B5-B886-4CFC-8FFE-381570A3C2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590" y="1681445"/>
            <a:ext cx="4156481" cy="3117361"/>
          </a:xfrm>
          <a:prstGeom prst="rect">
            <a:avLst/>
          </a:prstGeom>
          <a:ln>
            <a:noFill/>
          </a:ln>
          <a:effectLst>
            <a:softEdge rad="112500"/>
          </a:effectLst>
        </p:spPr>
      </p:pic>
      <p:pic>
        <p:nvPicPr>
          <p:cNvPr id="11" name="Picture 10">
            <a:extLst>
              <a:ext uri="{FF2B5EF4-FFF2-40B4-BE49-F238E27FC236}">
                <a16:creationId xmlns:a16="http://schemas.microsoft.com/office/drawing/2014/main" id="{992AAB35-A2AC-4374-9797-5A3D46A2F8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3192" y="1746759"/>
            <a:ext cx="4948808" cy="3117360"/>
          </a:xfrm>
          <a:prstGeom prst="rect">
            <a:avLst/>
          </a:prstGeom>
          <a:ln>
            <a:noFill/>
          </a:ln>
          <a:effectLst>
            <a:softEdge rad="112500"/>
          </a:effectLst>
        </p:spPr>
      </p:pic>
      <p:sp>
        <p:nvSpPr>
          <p:cNvPr id="12" name="Arrow: Right 11">
            <a:extLst>
              <a:ext uri="{FF2B5EF4-FFF2-40B4-BE49-F238E27FC236}">
                <a16:creationId xmlns:a16="http://schemas.microsoft.com/office/drawing/2014/main" id="{53FC1FB0-86B6-41DB-AC27-C6FBB5185746}"/>
              </a:ext>
            </a:extLst>
          </p:cNvPr>
          <p:cNvSpPr/>
          <p:nvPr/>
        </p:nvSpPr>
        <p:spPr>
          <a:xfrm>
            <a:off x="4716073" y="2078181"/>
            <a:ext cx="1989117" cy="6947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64EA3FFF-51B9-434D-B63A-9B54387C145F}"/>
              </a:ext>
            </a:extLst>
          </p:cNvPr>
          <p:cNvSpPr txBox="1"/>
          <p:nvPr/>
        </p:nvSpPr>
        <p:spPr>
          <a:xfrm>
            <a:off x="377474" y="4731136"/>
            <a:ext cx="3314081" cy="2126864"/>
          </a:xfrm>
          <a:prstGeom prst="rect">
            <a:avLst/>
          </a:prstGeom>
          <a:noFill/>
        </p:spPr>
        <p:txBody>
          <a:bodyPr wrap="square" rtlCol="0">
            <a:spAutoFit/>
          </a:bodyPr>
          <a:lstStyle/>
          <a:p>
            <a:pPr algn="ctr">
              <a:lnSpc>
                <a:spcPct val="150000"/>
              </a:lnSpc>
              <a:spcAft>
                <a:spcPts val="800"/>
              </a:spcAft>
            </a:pPr>
            <a:r>
              <a:rPr lang="en-GB" sz="1800" dirty="0">
                <a:ln w="0"/>
                <a:solidFill>
                  <a:schemeClr val="accent1"/>
                </a:solidFill>
                <a:effectLst>
                  <a:outerShdw blurRad="38100" dist="25400" dir="5400000" algn="ctr" rotWithShape="0">
                    <a:srgbClr val="6E747A">
                      <a:alpha val="43000"/>
                    </a:srgbClr>
                  </a:outerShdw>
                </a:effectLst>
                <a:latin typeface="Calibri" panose="020F0502020204030204" pitchFamily="34" charset="0"/>
                <a:ea typeface="Calibri" panose="020F0502020204030204" pitchFamily="34" charset="0"/>
                <a:cs typeface="Times New Roman" panose="02020603050405020304" pitchFamily="18" charset="0"/>
              </a:rPr>
              <a:t>The juice derived from tasty oranges, mandarins, lemons, or grapefruit is 100% natural, full of vitamins and very appreciated in all seasons.</a:t>
            </a:r>
          </a:p>
        </p:txBody>
      </p:sp>
      <p:sp>
        <p:nvSpPr>
          <p:cNvPr id="14" name="TextBox 13">
            <a:extLst>
              <a:ext uri="{FF2B5EF4-FFF2-40B4-BE49-F238E27FC236}">
                <a16:creationId xmlns:a16="http://schemas.microsoft.com/office/drawing/2014/main" id="{07C9FFD0-7E27-4AC7-8755-41C8315AAB3C}"/>
              </a:ext>
            </a:extLst>
          </p:cNvPr>
          <p:cNvSpPr txBox="1"/>
          <p:nvPr/>
        </p:nvSpPr>
        <p:spPr>
          <a:xfrm>
            <a:off x="7638078" y="4864119"/>
            <a:ext cx="4358244" cy="2031325"/>
          </a:xfrm>
          <a:prstGeom prst="rect">
            <a:avLst/>
          </a:prstGeom>
          <a:noFill/>
        </p:spPr>
        <p:txBody>
          <a:bodyPr wrap="square" rtlCol="0">
            <a:spAutoFit/>
          </a:bodyPr>
          <a:lstStyle/>
          <a:p>
            <a:pPr algn="ctr">
              <a:lnSpc>
                <a:spcPct val="150000"/>
              </a:lnSpc>
            </a:pPr>
            <a:r>
              <a:rPr lang="en-GB" dirty="0">
                <a:ln w="0"/>
                <a:solidFill>
                  <a:schemeClr val="accent1"/>
                </a:solidFill>
                <a:effectLst>
                  <a:outerShdw blurRad="38100" dist="25400" dir="5400000" algn="ctr" rotWithShape="0">
                    <a:srgbClr val="6E747A">
                      <a:alpha val="43000"/>
                    </a:srgbClr>
                  </a:outerShdw>
                </a:effectLst>
                <a:latin typeface="Calibri" panose="020F0502020204030204" pitchFamily="34" charset="0"/>
                <a:cs typeface="Times New Roman" panose="02020603050405020304" pitchFamily="18" charset="0"/>
              </a:rPr>
              <a:t>The RAW company wants to offer a taste of holiday, summer, freshness, and health, all in one glass of freshly squeezed juice, made 100% from recyclable materials. </a:t>
            </a:r>
          </a:p>
          <a:p>
            <a:endParaRPr lang="en-GB" dirty="0"/>
          </a:p>
        </p:txBody>
      </p:sp>
    </p:spTree>
    <p:extLst>
      <p:ext uri="{BB962C8B-B14F-4D97-AF65-F5344CB8AC3E}">
        <p14:creationId xmlns:p14="http://schemas.microsoft.com/office/powerpoint/2010/main" val="3460428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D6C66-9537-4ADF-94B3-D6AEA46792F5}"/>
              </a:ext>
            </a:extLst>
          </p:cNvPr>
          <p:cNvSpPr>
            <a:spLocks noGrp="1"/>
          </p:cNvSpPr>
          <p:nvPr>
            <p:ph type="title"/>
          </p:nvPr>
        </p:nvSpPr>
        <p:spPr>
          <a:xfrm>
            <a:off x="634737" y="345930"/>
            <a:ext cx="3509752" cy="1325563"/>
          </a:xfrm>
        </p:spPr>
        <p:txBody>
          <a:bodyPr/>
          <a:lstStyle/>
          <a:p>
            <a:r>
              <a:rPr lang="en-GB" dirty="0"/>
              <a:t>PRODUCT</a:t>
            </a:r>
          </a:p>
        </p:txBody>
      </p:sp>
      <p:sp>
        <p:nvSpPr>
          <p:cNvPr id="3" name="Content Placeholder 2">
            <a:extLst>
              <a:ext uri="{FF2B5EF4-FFF2-40B4-BE49-F238E27FC236}">
                <a16:creationId xmlns:a16="http://schemas.microsoft.com/office/drawing/2014/main" id="{FE0B89CB-E775-47C0-8058-300DE2F0EDC1}"/>
              </a:ext>
            </a:extLst>
          </p:cNvPr>
          <p:cNvSpPr>
            <a:spLocks noGrp="1"/>
          </p:cNvSpPr>
          <p:nvPr>
            <p:ph idx="1"/>
          </p:nvPr>
        </p:nvSpPr>
        <p:spPr>
          <a:xfrm>
            <a:off x="213161" y="1690688"/>
            <a:ext cx="3984765" cy="4821382"/>
          </a:xfrm>
        </p:spPr>
        <p:txBody>
          <a:bodyPr/>
          <a:lstStyle/>
          <a:p>
            <a:pPr marL="0" indent="0" algn="ctr">
              <a:lnSpc>
                <a:spcPct val="100000"/>
              </a:lnSpc>
              <a:buNone/>
            </a:pPr>
            <a:r>
              <a:rPr lang="en-US" sz="1800" dirty="0">
                <a:ln w="0"/>
                <a:solidFill>
                  <a:schemeClr val="accent1"/>
                </a:solidFill>
                <a:effectLst>
                  <a:outerShdw blurRad="38100" dist="25400" dir="5400000" algn="ctr" rotWithShape="0">
                    <a:srgbClr val="6E747A">
                      <a:alpha val="43000"/>
                    </a:srgbClr>
                  </a:outerShdw>
                </a:effectLst>
                <a:latin typeface="Calibri" panose="020F0502020204030204" pitchFamily="34" charset="0"/>
                <a:ea typeface="Times New Roman" panose="02020603050405020304" pitchFamily="18" charset="0"/>
                <a:cs typeface="Calibri" panose="020F0502020204030204" pitchFamily="34" charset="0"/>
              </a:rPr>
              <a:t>Raw will have a very wide range of products. We produce natural juice without any addition. The main juice that will come will be the orange juice. Also, will be available citrus combinations juices depending on the buyer’s will. Children juices are marketed in special glasses, with various characters from cartoons to attract children. A glass will include 200ml of natural juice, but the glasses will be greater for those who want a greater portion of health. Products are prepared in front of the customer, so they will see the entire process and will enjoy the taste of fresh and tasty juice.</a:t>
            </a:r>
            <a:endParaRPr lang="en-GB" sz="1800" dirty="0">
              <a:ln w="0"/>
              <a:solidFill>
                <a:schemeClr val="accent1"/>
              </a:solidFill>
              <a:effectLst>
                <a:outerShdw blurRad="38100" dist="25400" dir="5400000" algn="ctr" rotWithShape="0">
                  <a:srgbClr val="6E747A">
                    <a:alpha val="43000"/>
                  </a:srgbClr>
                </a:outerShdw>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5" name="Picture 4">
            <a:extLst>
              <a:ext uri="{FF2B5EF4-FFF2-40B4-BE49-F238E27FC236}">
                <a16:creationId xmlns:a16="http://schemas.microsoft.com/office/drawing/2014/main" id="{4FCD07E1-7531-4B87-9C2D-5658D35D4C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5665" y="1098467"/>
            <a:ext cx="6991598" cy="46610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09132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273C3-6852-42AE-8F1D-4D756A32CC37}"/>
              </a:ext>
            </a:extLst>
          </p:cNvPr>
          <p:cNvSpPr>
            <a:spLocks noGrp="1"/>
          </p:cNvSpPr>
          <p:nvPr>
            <p:ph type="title"/>
          </p:nvPr>
        </p:nvSpPr>
        <p:spPr>
          <a:xfrm>
            <a:off x="777240" y="365125"/>
            <a:ext cx="2322220" cy="1325563"/>
          </a:xfrm>
        </p:spPr>
        <p:txBody>
          <a:bodyPr/>
          <a:lstStyle/>
          <a:p>
            <a:r>
              <a:rPr lang="en-GB" dirty="0"/>
              <a:t>PRICE</a:t>
            </a:r>
          </a:p>
        </p:txBody>
      </p:sp>
      <p:sp>
        <p:nvSpPr>
          <p:cNvPr id="3" name="Content Placeholder 2">
            <a:extLst>
              <a:ext uri="{FF2B5EF4-FFF2-40B4-BE49-F238E27FC236}">
                <a16:creationId xmlns:a16="http://schemas.microsoft.com/office/drawing/2014/main" id="{2BEC9A1A-671A-4B06-AE64-4009C6E134AE}"/>
              </a:ext>
            </a:extLst>
          </p:cNvPr>
          <p:cNvSpPr>
            <a:spLocks noGrp="1"/>
          </p:cNvSpPr>
          <p:nvPr>
            <p:ph idx="1"/>
          </p:nvPr>
        </p:nvSpPr>
        <p:spPr>
          <a:xfrm>
            <a:off x="676300" y="1690688"/>
            <a:ext cx="2274718" cy="4351338"/>
          </a:xfrm>
        </p:spPr>
        <p:txBody>
          <a:bodyPr/>
          <a:lstStyle/>
          <a:p>
            <a:pPr marL="0" indent="0" algn="ctr">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standard price will be £3 per each 200ml glass of juice. For the first 2 days I will offer everything at half price, so that the customers can have a sample of my product. At the same time, I have a bundle offer, if someone buy 4 glasses of juice in one or more transactions, the 5</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glass will be free. </a:t>
            </a:r>
          </a:p>
          <a:p>
            <a:endParaRPr lang="en-GB" dirty="0"/>
          </a:p>
        </p:txBody>
      </p:sp>
      <p:pic>
        <p:nvPicPr>
          <p:cNvPr id="5" name="Picture 4">
            <a:extLst>
              <a:ext uri="{FF2B5EF4-FFF2-40B4-BE49-F238E27FC236}">
                <a16:creationId xmlns:a16="http://schemas.microsoft.com/office/drawing/2014/main" id="{59E0C9E0-B965-425A-A5C6-7FF47A2657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286" y="1171235"/>
            <a:ext cx="6769910" cy="4515530"/>
          </a:xfrm>
          <a:prstGeom prst="rect">
            <a:avLst/>
          </a:prstGeom>
        </p:spPr>
      </p:pic>
    </p:spTree>
    <p:extLst>
      <p:ext uri="{BB962C8B-B14F-4D97-AF65-F5344CB8AC3E}">
        <p14:creationId xmlns:p14="http://schemas.microsoft.com/office/powerpoint/2010/main" val="1897973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71100-1ADB-402D-AFCE-A3791C5BD439}"/>
              </a:ext>
            </a:extLst>
          </p:cNvPr>
          <p:cNvSpPr>
            <a:spLocks noGrp="1"/>
          </p:cNvSpPr>
          <p:nvPr>
            <p:ph type="title"/>
          </p:nvPr>
        </p:nvSpPr>
        <p:spPr>
          <a:xfrm>
            <a:off x="3919550" y="327197"/>
            <a:ext cx="4352900" cy="1325563"/>
          </a:xfrm>
        </p:spPr>
        <p:txBody>
          <a:bodyPr/>
          <a:lstStyle/>
          <a:p>
            <a:r>
              <a:rPr lang="en-GB" dirty="0"/>
              <a:t>PROMOTION</a:t>
            </a:r>
          </a:p>
        </p:txBody>
      </p:sp>
      <p:sp>
        <p:nvSpPr>
          <p:cNvPr id="3" name="Content Placeholder 2">
            <a:extLst>
              <a:ext uri="{FF2B5EF4-FFF2-40B4-BE49-F238E27FC236}">
                <a16:creationId xmlns:a16="http://schemas.microsoft.com/office/drawing/2014/main" id="{2E60BFC5-C6F8-45B9-B5BE-ADAB7EB0E49A}"/>
              </a:ext>
            </a:extLst>
          </p:cNvPr>
          <p:cNvSpPr>
            <a:spLocks noGrp="1"/>
          </p:cNvSpPr>
          <p:nvPr>
            <p:ph idx="1"/>
          </p:nvPr>
        </p:nvSpPr>
        <p:spPr>
          <a:xfrm>
            <a:off x="1532890" y="1789999"/>
            <a:ext cx="10659110" cy="4100162"/>
          </a:xfrm>
        </p:spPr>
        <p:txBody>
          <a:bodyPr numCol="3"/>
          <a:lstStyle/>
          <a:p>
            <a:pPr marL="0" indent="0">
              <a:buNone/>
            </a:pPr>
            <a:r>
              <a:rPr lang="en-GB" dirty="0"/>
              <a:t>Business Card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TIKTOK</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Loyalty Card</a:t>
            </a:r>
          </a:p>
        </p:txBody>
      </p:sp>
      <p:pic>
        <p:nvPicPr>
          <p:cNvPr id="5" name="Picture 4">
            <a:extLst>
              <a:ext uri="{FF2B5EF4-FFF2-40B4-BE49-F238E27FC236}">
                <a16:creationId xmlns:a16="http://schemas.microsoft.com/office/drawing/2014/main" id="{2521A43C-EA2B-4969-B9EB-F9624CC6B5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542" y="2250959"/>
            <a:ext cx="3794265" cy="2277759"/>
          </a:xfrm>
          <a:prstGeom prst="rect">
            <a:avLst/>
          </a:prstGeom>
        </p:spPr>
      </p:pic>
      <p:pic>
        <p:nvPicPr>
          <p:cNvPr id="7" name="Picture 6">
            <a:extLst>
              <a:ext uri="{FF2B5EF4-FFF2-40B4-BE49-F238E27FC236}">
                <a16:creationId xmlns:a16="http://schemas.microsoft.com/office/drawing/2014/main" id="{1FB70E08-7AD7-4351-ADFB-0A98A95807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542" y="4616153"/>
            <a:ext cx="3794265" cy="2174241"/>
          </a:xfrm>
          <a:prstGeom prst="rect">
            <a:avLst/>
          </a:prstGeom>
        </p:spPr>
      </p:pic>
      <p:pic>
        <p:nvPicPr>
          <p:cNvPr id="9" name="Picture 8">
            <a:extLst>
              <a:ext uri="{FF2B5EF4-FFF2-40B4-BE49-F238E27FC236}">
                <a16:creationId xmlns:a16="http://schemas.microsoft.com/office/drawing/2014/main" id="{487F2E16-B48D-46D0-9FE6-2F1A461821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2195" y="2250959"/>
            <a:ext cx="3187206" cy="1807277"/>
          </a:xfrm>
          <a:prstGeom prst="rect">
            <a:avLst/>
          </a:prstGeom>
        </p:spPr>
      </p:pic>
      <p:pic>
        <p:nvPicPr>
          <p:cNvPr id="11" name="Picture 10">
            <a:extLst>
              <a:ext uri="{FF2B5EF4-FFF2-40B4-BE49-F238E27FC236}">
                <a16:creationId xmlns:a16="http://schemas.microsoft.com/office/drawing/2014/main" id="{C0BC2517-4E5A-4152-A075-2B1F65A63D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2195" y="4616153"/>
            <a:ext cx="3289230" cy="1868322"/>
          </a:xfrm>
          <a:prstGeom prst="rect">
            <a:avLst/>
          </a:prstGeom>
        </p:spPr>
      </p:pic>
      <p:pic>
        <p:nvPicPr>
          <p:cNvPr id="13" name="Picture 12">
            <a:extLst>
              <a:ext uri="{FF2B5EF4-FFF2-40B4-BE49-F238E27FC236}">
                <a16:creationId xmlns:a16="http://schemas.microsoft.com/office/drawing/2014/main" id="{143E00C1-42B4-4368-A27B-7AEE082D17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7250" y="3728618"/>
            <a:ext cx="2857500" cy="1600200"/>
          </a:xfrm>
          <a:prstGeom prst="rect">
            <a:avLst/>
          </a:prstGeom>
        </p:spPr>
      </p:pic>
      <p:pic>
        <p:nvPicPr>
          <p:cNvPr id="15" name="Picture 14">
            <a:extLst>
              <a:ext uri="{FF2B5EF4-FFF2-40B4-BE49-F238E27FC236}">
                <a16:creationId xmlns:a16="http://schemas.microsoft.com/office/drawing/2014/main" id="{AA9CD114-7FF5-4C64-A92D-5196F123065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2488" y="232664"/>
            <a:ext cx="2720372" cy="1513617"/>
          </a:xfrm>
          <a:prstGeom prst="ellipse">
            <a:avLst/>
          </a:prstGeom>
          <a:ln>
            <a:noFill/>
          </a:ln>
          <a:effectLst>
            <a:softEdge rad="112500"/>
          </a:effectLst>
        </p:spPr>
      </p:pic>
    </p:spTree>
    <p:extLst>
      <p:ext uri="{BB962C8B-B14F-4D97-AF65-F5344CB8AC3E}">
        <p14:creationId xmlns:p14="http://schemas.microsoft.com/office/powerpoint/2010/main" val="2700607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A9E-22D8-4F38-8C79-D8C0BF9B834A}"/>
              </a:ext>
            </a:extLst>
          </p:cNvPr>
          <p:cNvSpPr>
            <a:spLocks noGrp="1"/>
          </p:cNvSpPr>
          <p:nvPr>
            <p:ph type="title"/>
          </p:nvPr>
        </p:nvSpPr>
        <p:spPr>
          <a:xfrm>
            <a:off x="3692632" y="210745"/>
            <a:ext cx="5629498" cy="1325563"/>
          </a:xfrm>
        </p:spPr>
        <p:txBody>
          <a:bodyPr/>
          <a:lstStyle/>
          <a:p>
            <a:r>
              <a:rPr lang="en-GB" dirty="0"/>
              <a:t>SWOT ANALYSIS</a:t>
            </a:r>
          </a:p>
        </p:txBody>
      </p:sp>
      <p:pic>
        <p:nvPicPr>
          <p:cNvPr id="5" name="Content Placeholder 4">
            <a:extLst>
              <a:ext uri="{FF2B5EF4-FFF2-40B4-BE49-F238E27FC236}">
                <a16:creationId xmlns:a16="http://schemas.microsoft.com/office/drawing/2014/main" id="{E1A8B4E8-948C-4C56-A365-938EB6B55D5E}"/>
              </a:ext>
            </a:extLst>
          </p:cNvPr>
          <p:cNvPicPr>
            <a:picLocks noGrp="1" noChangeAspect="1"/>
          </p:cNvPicPr>
          <p:nvPr>
            <p:ph idx="1"/>
          </p:nvPr>
        </p:nvPicPr>
        <p:blipFill>
          <a:blip r:embed="rId2"/>
          <a:stretch>
            <a:fillRect/>
          </a:stretch>
        </p:blipFill>
        <p:spPr>
          <a:xfrm>
            <a:off x="1882196" y="1520043"/>
            <a:ext cx="8706318" cy="5127212"/>
          </a:xfrm>
        </p:spPr>
      </p:pic>
      <p:sp>
        <p:nvSpPr>
          <p:cNvPr id="6" name="Star: 5 Points 5">
            <a:extLst>
              <a:ext uri="{FF2B5EF4-FFF2-40B4-BE49-F238E27FC236}">
                <a16:creationId xmlns:a16="http://schemas.microsoft.com/office/drawing/2014/main" id="{3B323B63-9EB4-4A55-80DE-551E47B9CB24}"/>
              </a:ext>
            </a:extLst>
          </p:cNvPr>
          <p:cNvSpPr/>
          <p:nvPr/>
        </p:nvSpPr>
        <p:spPr>
          <a:xfrm>
            <a:off x="1680315" y="1383475"/>
            <a:ext cx="599747" cy="5522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E621370F-7942-4C16-AA81-FAFB5056BC4F}"/>
              </a:ext>
            </a:extLst>
          </p:cNvPr>
          <p:cNvSpPr/>
          <p:nvPr/>
        </p:nvSpPr>
        <p:spPr>
          <a:xfrm>
            <a:off x="10211811" y="1383474"/>
            <a:ext cx="599747" cy="5522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ar: 5 Points 7">
            <a:extLst>
              <a:ext uri="{FF2B5EF4-FFF2-40B4-BE49-F238E27FC236}">
                <a16:creationId xmlns:a16="http://schemas.microsoft.com/office/drawing/2014/main" id="{FB9DC33F-4583-416A-AFC0-561F87881442}"/>
              </a:ext>
            </a:extLst>
          </p:cNvPr>
          <p:cNvSpPr/>
          <p:nvPr/>
        </p:nvSpPr>
        <p:spPr>
          <a:xfrm>
            <a:off x="10211810" y="6305797"/>
            <a:ext cx="599747" cy="5522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6C3B1817-89D9-4333-9557-2C91F76998DC}"/>
              </a:ext>
            </a:extLst>
          </p:cNvPr>
          <p:cNvSpPr/>
          <p:nvPr/>
        </p:nvSpPr>
        <p:spPr>
          <a:xfrm>
            <a:off x="1680314" y="6305796"/>
            <a:ext cx="599747" cy="5522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1958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BAF6D-1560-41EB-A507-B69AC695B02A}"/>
              </a:ext>
            </a:extLst>
          </p:cNvPr>
          <p:cNvSpPr>
            <a:spLocks noGrp="1"/>
          </p:cNvSpPr>
          <p:nvPr>
            <p:ph type="title"/>
          </p:nvPr>
        </p:nvSpPr>
        <p:spPr>
          <a:xfrm>
            <a:off x="3857204" y="519505"/>
            <a:ext cx="4477591" cy="1325563"/>
          </a:xfrm>
        </p:spPr>
        <p:txBody>
          <a:bodyPr/>
          <a:lstStyle/>
          <a:p>
            <a:r>
              <a:rPr lang="en-GB" dirty="0"/>
              <a:t>THANK YOU!</a:t>
            </a:r>
          </a:p>
        </p:txBody>
      </p:sp>
      <p:pic>
        <p:nvPicPr>
          <p:cNvPr id="5" name="Content Placeholder 4">
            <a:extLst>
              <a:ext uri="{FF2B5EF4-FFF2-40B4-BE49-F238E27FC236}">
                <a16:creationId xmlns:a16="http://schemas.microsoft.com/office/drawing/2014/main" id="{893DA7BA-C0B1-4DFD-993B-5BE73E9D34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7826" y="1845068"/>
            <a:ext cx="4351338" cy="4351338"/>
          </a:xfrm>
        </p:spPr>
      </p:pic>
    </p:spTree>
    <p:extLst>
      <p:ext uri="{BB962C8B-B14F-4D97-AF65-F5344CB8AC3E}">
        <p14:creationId xmlns:p14="http://schemas.microsoft.com/office/powerpoint/2010/main" val="1743163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5">
            <a:extLst>
              <a:ext uri="{FF2B5EF4-FFF2-40B4-BE49-F238E27FC236}">
                <a16:creationId xmlns:a16="http://schemas.microsoft.com/office/drawing/2014/main" id="{A644C278-E9AB-47D2-8EBB-7B70982FBB7E}"/>
              </a:ext>
            </a:extLst>
          </p:cNvPr>
          <p:cNvGraphicFramePr>
            <a:graphicFrameLocks noChangeAspect="1"/>
          </p:cNvGraphicFramePr>
          <p:nvPr>
            <p:extLst>
              <p:ext uri="{D42A27DB-BD31-4B8C-83A1-F6EECF244321}">
                <p14:modId xmlns:p14="http://schemas.microsoft.com/office/powerpoint/2010/main" val="3734405933"/>
              </p:ext>
            </p:extLst>
          </p:nvPr>
        </p:nvGraphicFramePr>
        <p:xfrm>
          <a:off x="588963" y="715963"/>
          <a:ext cx="11318875" cy="17387887"/>
        </p:xfrm>
        <a:graphic>
          <a:graphicData uri="http://schemas.openxmlformats.org/presentationml/2006/ole">
            <mc:AlternateContent xmlns:mc="http://schemas.openxmlformats.org/markup-compatibility/2006">
              <mc:Choice xmlns:v="urn:schemas-microsoft-com:vml" Requires="v">
                <p:oleObj name="Document" r:id="rId2" imgW="5731988" imgH="8803036" progId="Word.Document.12">
                  <p:embed/>
                </p:oleObj>
              </mc:Choice>
              <mc:Fallback>
                <p:oleObj name="Document" r:id="rId2" imgW="5731988" imgH="8803036" progId="Word.Document.12">
                  <p:embed/>
                  <p:pic>
                    <p:nvPicPr>
                      <p:cNvPr id="0" name=""/>
                      <p:cNvPicPr/>
                      <p:nvPr/>
                    </p:nvPicPr>
                    <p:blipFill>
                      <a:blip r:embed="rId3"/>
                      <a:stretch>
                        <a:fillRect/>
                      </a:stretch>
                    </p:blipFill>
                    <p:spPr>
                      <a:xfrm>
                        <a:off x="588963" y="715963"/>
                        <a:ext cx="11318875" cy="17387887"/>
                      </a:xfrm>
                      <a:prstGeom prst="rect">
                        <a:avLst/>
                      </a:prstGeom>
                    </p:spPr>
                  </p:pic>
                </p:oleObj>
              </mc:Fallback>
            </mc:AlternateContent>
          </a:graphicData>
        </a:graphic>
      </p:graphicFrame>
    </p:spTree>
    <p:extLst>
      <p:ext uri="{BB962C8B-B14F-4D97-AF65-F5344CB8AC3E}">
        <p14:creationId xmlns:p14="http://schemas.microsoft.com/office/powerpoint/2010/main" val="2373469481"/>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otalTime>92</TotalTime>
  <Words>267</Words>
  <Application>Microsoft Office PowerPoint</Application>
  <PresentationFormat>Widescreen</PresentationFormat>
  <Paragraphs>33</Paragraphs>
  <Slides>8</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8</vt:i4>
      </vt:variant>
    </vt:vector>
  </HeadingPairs>
  <TitlesOfParts>
    <vt:vector size="13" baseType="lpstr">
      <vt:lpstr>Arial</vt:lpstr>
      <vt:lpstr>Calibri</vt:lpstr>
      <vt:lpstr>Gill Sans Nova</vt:lpstr>
      <vt:lpstr>ConfettiVTI</vt:lpstr>
      <vt:lpstr>Microsoft Word Document</vt:lpstr>
      <vt:lpstr>BUSINSS PRESENTATION</vt:lpstr>
      <vt:lpstr>CONCEPT</vt:lpstr>
      <vt:lpstr>PRODUCT</vt:lpstr>
      <vt:lpstr>PRICE</vt:lpstr>
      <vt:lpstr>PROMOTION</vt:lpstr>
      <vt:lpstr>SWOT ANALYSIS</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BUSINSS PRESENTATION</dc:title>
  <dc:creator>Andrei Nicolae</dc:creator>
  <cp:lastModifiedBy>Alina Culea (1918156)</cp:lastModifiedBy>
  <cp:revision>8</cp:revision>
  <dcterms:created xsi:type="dcterms:W3CDTF">2021-03-16T14:35:30Z</dcterms:created>
  <dcterms:modified xsi:type="dcterms:W3CDTF">2021-03-16T17:25:22Z</dcterms:modified>
</cp:coreProperties>
</file>