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8288000" cy="10287000"/>
  <p:notesSz cx="6858000" cy="9144000"/>
  <p:embeddedFontLst>
    <p:embeddedFont>
      <p:font typeface="Body Grotesque Large" panose="020B0604020202020204" charset="0"/>
      <p:regular r:id="rId22"/>
    </p:embeddedFont>
    <p:embeddedFont>
      <p:font typeface="Montaser Arabic Bold" panose="020B0604020202020204" charset="-78"/>
      <p:regular r:id="rId23"/>
    </p:embeddedFont>
    <p:embeddedFont>
      <p:font typeface="Montaser Arabic Ultra-Bold" panose="020B0604020202020204" charset="-78"/>
      <p:regular r:id="rId24"/>
    </p:embeddedFont>
    <p:embeddedFont>
      <p:font typeface="Montserrat" panose="00000500000000000000" pitchFamily="2" charset="0"/>
      <p:regular r:id="rId25"/>
    </p:embeddedFont>
    <p:embeddedFont>
      <p:font typeface="Montserrat Bold" panose="00000800000000000000" charset="0"/>
      <p:regular r:id="rId26"/>
    </p:embeddedFont>
    <p:embeddedFont>
      <p:font typeface="Montserrat Italics" panose="020B0604020202020204" charset="0"/>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38" autoAdjust="0"/>
    <p:restoredTop sz="74379" autoAdjust="0"/>
  </p:normalViewPr>
  <p:slideViewPr>
    <p:cSldViewPr>
      <p:cViewPr varScale="1">
        <p:scale>
          <a:sx n="35" d="100"/>
          <a:sy n="35" d="100"/>
        </p:scale>
        <p:origin x="2006" y="29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ia Sigrist (2219662)" userId="01afa0f4-0556-4151-9cc4-64f42e9016a8" providerId="ADAL" clId="{C24E63A1-D1AA-46E1-BE62-904035C55191}"/>
    <pc:docChg chg="undo redo custSel modSld sldOrd">
      <pc:chgData name="Reia Sigrist (2219662)" userId="01afa0f4-0556-4151-9cc4-64f42e9016a8" providerId="ADAL" clId="{C24E63A1-D1AA-46E1-BE62-904035C55191}" dt="2026-01-07T09:19:22.888" v="689" actId="20577"/>
      <pc:docMkLst>
        <pc:docMk/>
      </pc:docMkLst>
      <pc:sldChg chg="modSp mod modNotesTx">
        <pc:chgData name="Reia Sigrist (2219662)" userId="01afa0f4-0556-4151-9cc4-64f42e9016a8" providerId="ADAL" clId="{C24E63A1-D1AA-46E1-BE62-904035C55191}" dt="2026-01-05T12:23:57.072" v="617" actId="20577"/>
        <pc:sldMkLst>
          <pc:docMk/>
          <pc:sldMk cId="0" sldId="256"/>
        </pc:sldMkLst>
        <pc:spChg chg="mod">
          <ac:chgData name="Reia Sigrist (2219662)" userId="01afa0f4-0556-4151-9cc4-64f42e9016a8" providerId="ADAL" clId="{C24E63A1-D1AA-46E1-BE62-904035C55191}" dt="2026-01-05T11:29:47.801" v="249" actId="14100"/>
          <ac:spMkLst>
            <pc:docMk/>
            <pc:sldMk cId="0" sldId="256"/>
            <ac:spMk id="19" creationId="{00000000-0000-0000-0000-000000000000}"/>
          </ac:spMkLst>
        </pc:spChg>
      </pc:sldChg>
      <pc:sldChg chg="modSp mod modNotesTx">
        <pc:chgData name="Reia Sigrist (2219662)" userId="01afa0f4-0556-4151-9cc4-64f42e9016a8" providerId="ADAL" clId="{C24E63A1-D1AA-46E1-BE62-904035C55191}" dt="2026-01-05T11:31:18.731" v="265" actId="1076"/>
        <pc:sldMkLst>
          <pc:docMk/>
          <pc:sldMk cId="0" sldId="257"/>
        </pc:sldMkLst>
        <pc:spChg chg="mod">
          <ac:chgData name="Reia Sigrist (2219662)" userId="01afa0f4-0556-4151-9cc4-64f42e9016a8" providerId="ADAL" clId="{C24E63A1-D1AA-46E1-BE62-904035C55191}" dt="2026-01-05T11:30:31.874" v="257" actId="1076"/>
          <ac:spMkLst>
            <pc:docMk/>
            <pc:sldMk cId="0" sldId="257"/>
            <ac:spMk id="11" creationId="{00000000-0000-0000-0000-000000000000}"/>
          </ac:spMkLst>
        </pc:spChg>
        <pc:spChg chg="mod">
          <ac:chgData name="Reia Sigrist (2219662)" userId="01afa0f4-0556-4151-9cc4-64f42e9016a8" providerId="ADAL" clId="{C24E63A1-D1AA-46E1-BE62-904035C55191}" dt="2026-01-05T11:31:18.731" v="265" actId="1076"/>
          <ac:spMkLst>
            <pc:docMk/>
            <pc:sldMk cId="0" sldId="257"/>
            <ac:spMk id="14" creationId="{00000000-0000-0000-0000-000000000000}"/>
          </ac:spMkLst>
        </pc:spChg>
        <pc:spChg chg="mod">
          <ac:chgData name="Reia Sigrist (2219662)" userId="01afa0f4-0556-4151-9cc4-64f42e9016a8" providerId="ADAL" clId="{C24E63A1-D1AA-46E1-BE62-904035C55191}" dt="2026-01-05T11:30:51.168" v="259" actId="14100"/>
          <ac:spMkLst>
            <pc:docMk/>
            <pc:sldMk cId="0" sldId="257"/>
            <ac:spMk id="17" creationId="{00000000-0000-0000-0000-000000000000}"/>
          </ac:spMkLst>
        </pc:spChg>
        <pc:spChg chg="mod">
          <ac:chgData name="Reia Sigrist (2219662)" userId="01afa0f4-0556-4151-9cc4-64f42e9016a8" providerId="ADAL" clId="{C24E63A1-D1AA-46E1-BE62-904035C55191}" dt="2025-12-29T13:12:10.249" v="71" actId="14100"/>
          <ac:spMkLst>
            <pc:docMk/>
            <pc:sldMk cId="0" sldId="257"/>
            <ac:spMk id="18" creationId="{00000000-0000-0000-0000-000000000000}"/>
          </ac:spMkLst>
        </pc:spChg>
        <pc:spChg chg="mod">
          <ac:chgData name="Reia Sigrist (2219662)" userId="01afa0f4-0556-4151-9cc4-64f42e9016a8" providerId="ADAL" clId="{C24E63A1-D1AA-46E1-BE62-904035C55191}" dt="2025-12-29T13:12:17.591" v="73" actId="14100"/>
          <ac:spMkLst>
            <pc:docMk/>
            <pc:sldMk cId="0" sldId="257"/>
            <ac:spMk id="19" creationId="{00000000-0000-0000-0000-000000000000}"/>
          </ac:spMkLst>
        </pc:spChg>
        <pc:spChg chg="mod">
          <ac:chgData name="Reia Sigrist (2219662)" userId="01afa0f4-0556-4151-9cc4-64f42e9016a8" providerId="ADAL" clId="{C24E63A1-D1AA-46E1-BE62-904035C55191}" dt="2026-01-05T11:30:37.643" v="258" actId="1076"/>
          <ac:spMkLst>
            <pc:docMk/>
            <pc:sldMk cId="0" sldId="257"/>
            <ac:spMk id="20" creationId="{00000000-0000-0000-0000-000000000000}"/>
          </ac:spMkLst>
        </pc:spChg>
      </pc:sldChg>
      <pc:sldChg chg="modSp mod modNotesTx">
        <pc:chgData name="Reia Sigrist (2219662)" userId="01afa0f4-0556-4151-9cc4-64f42e9016a8" providerId="ADAL" clId="{C24E63A1-D1AA-46E1-BE62-904035C55191}" dt="2026-01-05T11:34:55.837" v="315" actId="1076"/>
        <pc:sldMkLst>
          <pc:docMk/>
          <pc:sldMk cId="0" sldId="258"/>
        </pc:sldMkLst>
        <pc:spChg chg="mod">
          <ac:chgData name="Reia Sigrist (2219662)" userId="01afa0f4-0556-4151-9cc4-64f42e9016a8" providerId="ADAL" clId="{C24E63A1-D1AA-46E1-BE62-904035C55191}" dt="2026-01-05T11:32:46.532" v="274" actId="1076"/>
          <ac:spMkLst>
            <pc:docMk/>
            <pc:sldMk cId="0" sldId="258"/>
            <ac:spMk id="2" creationId="{00000000-0000-0000-0000-000000000000}"/>
          </ac:spMkLst>
        </pc:spChg>
        <pc:spChg chg="mod">
          <ac:chgData name="Reia Sigrist (2219662)" userId="01afa0f4-0556-4151-9cc4-64f42e9016a8" providerId="ADAL" clId="{C24E63A1-D1AA-46E1-BE62-904035C55191}" dt="2026-01-05T11:34:55.837" v="315" actId="1076"/>
          <ac:spMkLst>
            <pc:docMk/>
            <pc:sldMk cId="0" sldId="258"/>
            <ac:spMk id="11" creationId="{00000000-0000-0000-0000-000000000000}"/>
          </ac:spMkLst>
        </pc:spChg>
        <pc:spChg chg="mod">
          <ac:chgData name="Reia Sigrist (2219662)" userId="01afa0f4-0556-4151-9cc4-64f42e9016a8" providerId="ADAL" clId="{C24E63A1-D1AA-46E1-BE62-904035C55191}" dt="2026-01-05T11:33:25.377" v="284" actId="14100"/>
          <ac:spMkLst>
            <pc:docMk/>
            <pc:sldMk cId="0" sldId="258"/>
            <ac:spMk id="12" creationId="{00000000-0000-0000-0000-000000000000}"/>
          </ac:spMkLst>
        </pc:spChg>
        <pc:spChg chg="mod">
          <ac:chgData name="Reia Sigrist (2219662)" userId="01afa0f4-0556-4151-9cc4-64f42e9016a8" providerId="ADAL" clId="{C24E63A1-D1AA-46E1-BE62-904035C55191}" dt="2026-01-05T11:33:59.799" v="291" actId="1076"/>
          <ac:spMkLst>
            <pc:docMk/>
            <pc:sldMk cId="0" sldId="258"/>
            <ac:spMk id="20" creationId="{00000000-0000-0000-0000-000000000000}"/>
          </ac:spMkLst>
        </pc:spChg>
        <pc:spChg chg="mod">
          <ac:chgData name="Reia Sigrist (2219662)" userId="01afa0f4-0556-4151-9cc4-64f42e9016a8" providerId="ADAL" clId="{C24E63A1-D1AA-46E1-BE62-904035C55191}" dt="2026-01-05T11:33:10.632" v="277" actId="14100"/>
          <ac:spMkLst>
            <pc:docMk/>
            <pc:sldMk cId="0" sldId="258"/>
            <ac:spMk id="22" creationId="{00000000-0000-0000-0000-000000000000}"/>
          </ac:spMkLst>
        </pc:spChg>
        <pc:spChg chg="mod">
          <ac:chgData name="Reia Sigrist (2219662)" userId="01afa0f4-0556-4151-9cc4-64f42e9016a8" providerId="ADAL" clId="{C24E63A1-D1AA-46E1-BE62-904035C55191}" dt="2026-01-05T11:34:43.830" v="313" actId="1076"/>
          <ac:spMkLst>
            <pc:docMk/>
            <pc:sldMk cId="0" sldId="258"/>
            <ac:spMk id="23" creationId="{00000000-0000-0000-0000-000000000000}"/>
          </ac:spMkLst>
        </pc:spChg>
        <pc:spChg chg="mod">
          <ac:chgData name="Reia Sigrist (2219662)" userId="01afa0f4-0556-4151-9cc4-64f42e9016a8" providerId="ADAL" clId="{C24E63A1-D1AA-46E1-BE62-904035C55191}" dt="2025-12-29T13:11:51.508" v="69" actId="14100"/>
          <ac:spMkLst>
            <pc:docMk/>
            <pc:sldMk cId="0" sldId="258"/>
            <ac:spMk id="24" creationId="{00000000-0000-0000-0000-000000000000}"/>
          </ac:spMkLst>
        </pc:spChg>
        <pc:spChg chg="mod">
          <ac:chgData name="Reia Sigrist (2219662)" userId="01afa0f4-0556-4151-9cc4-64f42e9016a8" providerId="ADAL" clId="{C24E63A1-D1AA-46E1-BE62-904035C55191}" dt="2025-12-29T13:11:48.565" v="68" actId="14100"/>
          <ac:spMkLst>
            <pc:docMk/>
            <pc:sldMk cId="0" sldId="258"/>
            <ac:spMk id="25" creationId="{00000000-0000-0000-0000-000000000000}"/>
          </ac:spMkLst>
        </pc:spChg>
        <pc:spChg chg="mod">
          <ac:chgData name="Reia Sigrist (2219662)" userId="01afa0f4-0556-4151-9cc4-64f42e9016a8" providerId="ADAL" clId="{C24E63A1-D1AA-46E1-BE62-904035C55191}" dt="2025-12-29T13:11:56.181" v="70" actId="14100"/>
          <ac:spMkLst>
            <pc:docMk/>
            <pc:sldMk cId="0" sldId="258"/>
            <ac:spMk id="26" creationId="{00000000-0000-0000-0000-000000000000}"/>
          </ac:spMkLst>
        </pc:spChg>
      </pc:sldChg>
      <pc:sldChg chg="addSp modSp mod modNotesTx">
        <pc:chgData name="Reia Sigrist (2219662)" userId="01afa0f4-0556-4151-9cc4-64f42e9016a8" providerId="ADAL" clId="{C24E63A1-D1AA-46E1-BE62-904035C55191}" dt="2026-01-05T11:40:42.366" v="362" actId="207"/>
        <pc:sldMkLst>
          <pc:docMk/>
          <pc:sldMk cId="0" sldId="259"/>
        </pc:sldMkLst>
        <pc:spChg chg="mod">
          <ac:chgData name="Reia Sigrist (2219662)" userId="01afa0f4-0556-4151-9cc4-64f42e9016a8" providerId="ADAL" clId="{C24E63A1-D1AA-46E1-BE62-904035C55191}" dt="2026-01-05T11:40:42.366" v="362" actId="207"/>
          <ac:spMkLst>
            <pc:docMk/>
            <pc:sldMk cId="0" sldId="259"/>
            <ac:spMk id="2" creationId="{00000000-0000-0000-0000-000000000000}"/>
          </ac:spMkLst>
        </pc:spChg>
        <pc:spChg chg="mod">
          <ac:chgData name="Reia Sigrist (2219662)" userId="01afa0f4-0556-4151-9cc4-64f42e9016a8" providerId="ADAL" clId="{C24E63A1-D1AA-46E1-BE62-904035C55191}" dt="2026-01-05T11:29:20.980" v="233" actId="207"/>
          <ac:spMkLst>
            <pc:docMk/>
            <pc:sldMk cId="0" sldId="259"/>
            <ac:spMk id="5" creationId="{00000000-0000-0000-0000-000000000000}"/>
          </ac:spMkLst>
        </pc:spChg>
        <pc:spChg chg="mod">
          <ac:chgData name="Reia Sigrist (2219662)" userId="01afa0f4-0556-4151-9cc4-64f42e9016a8" providerId="ADAL" clId="{C24E63A1-D1AA-46E1-BE62-904035C55191}" dt="2026-01-05T11:29:24.870" v="248" actId="207"/>
          <ac:spMkLst>
            <pc:docMk/>
            <pc:sldMk cId="0" sldId="259"/>
            <ac:spMk id="6" creationId="{00000000-0000-0000-0000-000000000000}"/>
          </ac:spMkLst>
        </pc:spChg>
        <pc:spChg chg="mod">
          <ac:chgData name="Reia Sigrist (2219662)" userId="01afa0f4-0556-4151-9cc4-64f42e9016a8" providerId="ADAL" clId="{C24E63A1-D1AA-46E1-BE62-904035C55191}" dt="2026-01-05T11:29:12.500" v="207" actId="207"/>
          <ac:spMkLst>
            <pc:docMk/>
            <pc:sldMk cId="0" sldId="259"/>
            <ac:spMk id="7" creationId="{00000000-0000-0000-0000-000000000000}"/>
          </ac:spMkLst>
        </pc:spChg>
        <pc:spChg chg="mod">
          <ac:chgData name="Reia Sigrist (2219662)" userId="01afa0f4-0556-4151-9cc4-64f42e9016a8" providerId="ADAL" clId="{C24E63A1-D1AA-46E1-BE62-904035C55191}" dt="2025-12-29T13:12:53.377" v="77" actId="1076"/>
          <ac:spMkLst>
            <pc:docMk/>
            <pc:sldMk cId="0" sldId="259"/>
            <ac:spMk id="15" creationId="{00000000-0000-0000-0000-000000000000}"/>
          </ac:spMkLst>
        </pc:spChg>
        <pc:spChg chg="mod">
          <ac:chgData name="Reia Sigrist (2219662)" userId="01afa0f4-0556-4151-9cc4-64f42e9016a8" providerId="ADAL" clId="{C24E63A1-D1AA-46E1-BE62-904035C55191}" dt="2026-01-05T11:28:15.777" v="136" actId="313"/>
          <ac:spMkLst>
            <pc:docMk/>
            <pc:sldMk cId="0" sldId="259"/>
            <ac:spMk id="16" creationId="{00000000-0000-0000-0000-000000000000}"/>
          </ac:spMkLst>
        </pc:spChg>
        <pc:spChg chg="mod">
          <ac:chgData name="Reia Sigrist (2219662)" userId="01afa0f4-0556-4151-9cc4-64f42e9016a8" providerId="ADAL" clId="{C24E63A1-D1AA-46E1-BE62-904035C55191}" dt="2025-12-29T13:12:48.894" v="76" actId="14100"/>
          <ac:spMkLst>
            <pc:docMk/>
            <pc:sldMk cId="0" sldId="259"/>
            <ac:spMk id="18" creationId="{00000000-0000-0000-0000-000000000000}"/>
          </ac:spMkLst>
        </pc:spChg>
        <pc:spChg chg="mod">
          <ac:chgData name="Reia Sigrist (2219662)" userId="01afa0f4-0556-4151-9cc4-64f42e9016a8" providerId="ADAL" clId="{C24E63A1-D1AA-46E1-BE62-904035C55191}" dt="2026-01-05T11:38:52.260" v="319" actId="1076"/>
          <ac:spMkLst>
            <pc:docMk/>
            <pc:sldMk cId="0" sldId="259"/>
            <ac:spMk id="21" creationId="{00000000-0000-0000-0000-000000000000}"/>
          </ac:spMkLst>
        </pc:spChg>
        <pc:spChg chg="mod">
          <ac:chgData name="Reia Sigrist (2219662)" userId="01afa0f4-0556-4151-9cc4-64f42e9016a8" providerId="ADAL" clId="{C24E63A1-D1AA-46E1-BE62-904035C55191}" dt="2026-01-05T11:39:21.250" v="321" actId="1076"/>
          <ac:spMkLst>
            <pc:docMk/>
            <pc:sldMk cId="0" sldId="259"/>
            <ac:spMk id="22" creationId="{00000000-0000-0000-0000-000000000000}"/>
          </ac:spMkLst>
        </pc:spChg>
        <pc:spChg chg="add mod">
          <ac:chgData name="Reia Sigrist (2219662)" userId="01afa0f4-0556-4151-9cc4-64f42e9016a8" providerId="ADAL" clId="{C24E63A1-D1AA-46E1-BE62-904035C55191}" dt="2025-12-29T13:03:10.875" v="12"/>
          <ac:spMkLst>
            <pc:docMk/>
            <pc:sldMk cId="0" sldId="259"/>
            <ac:spMk id="24" creationId="{F2307CA0-D99C-3863-8D81-8F065D366501}"/>
          </ac:spMkLst>
        </pc:spChg>
        <pc:spChg chg="add mod">
          <ac:chgData name="Reia Sigrist (2219662)" userId="01afa0f4-0556-4151-9cc4-64f42e9016a8" providerId="ADAL" clId="{C24E63A1-D1AA-46E1-BE62-904035C55191}" dt="2025-12-29T13:03:25.092" v="18" actId="1076"/>
          <ac:spMkLst>
            <pc:docMk/>
            <pc:sldMk cId="0" sldId="259"/>
            <ac:spMk id="25" creationId="{B223241A-2AD7-25CE-68B7-75D84FB903AA}"/>
          </ac:spMkLst>
        </pc:spChg>
      </pc:sldChg>
      <pc:sldChg chg="modSp mod ord modNotesTx">
        <pc:chgData name="Reia Sigrist (2219662)" userId="01afa0f4-0556-4151-9cc4-64f42e9016a8" providerId="ADAL" clId="{C24E63A1-D1AA-46E1-BE62-904035C55191}" dt="2026-01-05T12:55:55.298" v="686" actId="20578"/>
        <pc:sldMkLst>
          <pc:docMk/>
          <pc:sldMk cId="0" sldId="260"/>
        </pc:sldMkLst>
        <pc:spChg chg="mod">
          <ac:chgData name="Reia Sigrist (2219662)" userId="01afa0f4-0556-4151-9cc4-64f42e9016a8" providerId="ADAL" clId="{C24E63A1-D1AA-46E1-BE62-904035C55191}" dt="2025-12-29T13:13:23.287" v="78" actId="14100"/>
          <ac:spMkLst>
            <pc:docMk/>
            <pc:sldMk cId="0" sldId="260"/>
            <ac:spMk id="5" creationId="{00000000-0000-0000-0000-000000000000}"/>
          </ac:spMkLst>
        </pc:spChg>
        <pc:spChg chg="mod">
          <ac:chgData name="Reia Sigrist (2219662)" userId="01afa0f4-0556-4151-9cc4-64f42e9016a8" providerId="ADAL" clId="{C24E63A1-D1AA-46E1-BE62-904035C55191}" dt="2025-12-29T13:13:29.671" v="80" actId="1076"/>
          <ac:spMkLst>
            <pc:docMk/>
            <pc:sldMk cId="0" sldId="260"/>
            <ac:spMk id="6" creationId="{00000000-0000-0000-0000-000000000000}"/>
          </ac:spMkLst>
        </pc:spChg>
        <pc:spChg chg="mod">
          <ac:chgData name="Reia Sigrist (2219662)" userId="01afa0f4-0556-4151-9cc4-64f42e9016a8" providerId="ADAL" clId="{C24E63A1-D1AA-46E1-BE62-904035C55191}" dt="2026-01-05T11:45:21.900" v="373" actId="1076"/>
          <ac:spMkLst>
            <pc:docMk/>
            <pc:sldMk cId="0" sldId="260"/>
            <ac:spMk id="11" creationId="{00000000-0000-0000-0000-000000000000}"/>
          </ac:spMkLst>
        </pc:spChg>
        <pc:spChg chg="mod">
          <ac:chgData name="Reia Sigrist (2219662)" userId="01afa0f4-0556-4151-9cc4-64f42e9016a8" providerId="ADAL" clId="{C24E63A1-D1AA-46E1-BE62-904035C55191}" dt="2026-01-05T11:44:59.728" v="371" actId="1076"/>
          <ac:spMkLst>
            <pc:docMk/>
            <pc:sldMk cId="0" sldId="260"/>
            <ac:spMk id="12" creationId="{00000000-0000-0000-0000-000000000000}"/>
          </ac:spMkLst>
        </pc:spChg>
        <pc:spChg chg="mod">
          <ac:chgData name="Reia Sigrist (2219662)" userId="01afa0f4-0556-4151-9cc4-64f42e9016a8" providerId="ADAL" clId="{C24E63A1-D1AA-46E1-BE62-904035C55191}" dt="2026-01-05T11:44:59.728" v="371" actId="1076"/>
          <ac:spMkLst>
            <pc:docMk/>
            <pc:sldMk cId="0" sldId="260"/>
            <ac:spMk id="13" creationId="{00000000-0000-0000-0000-000000000000}"/>
          </ac:spMkLst>
        </pc:spChg>
        <pc:spChg chg="mod">
          <ac:chgData name="Reia Sigrist (2219662)" userId="01afa0f4-0556-4151-9cc4-64f42e9016a8" providerId="ADAL" clId="{C24E63A1-D1AA-46E1-BE62-904035C55191}" dt="2026-01-05T11:44:59.728" v="371" actId="1076"/>
          <ac:spMkLst>
            <pc:docMk/>
            <pc:sldMk cId="0" sldId="260"/>
            <ac:spMk id="14" creationId="{00000000-0000-0000-0000-000000000000}"/>
          </ac:spMkLst>
        </pc:spChg>
        <pc:spChg chg="mod">
          <ac:chgData name="Reia Sigrist (2219662)" userId="01afa0f4-0556-4151-9cc4-64f42e9016a8" providerId="ADAL" clId="{C24E63A1-D1AA-46E1-BE62-904035C55191}" dt="2026-01-05T11:45:21.900" v="373" actId="1076"/>
          <ac:spMkLst>
            <pc:docMk/>
            <pc:sldMk cId="0" sldId="260"/>
            <ac:spMk id="21" creationId="{00000000-0000-0000-0000-000000000000}"/>
          </ac:spMkLst>
        </pc:spChg>
        <pc:spChg chg="mod">
          <ac:chgData name="Reia Sigrist (2219662)" userId="01afa0f4-0556-4151-9cc4-64f42e9016a8" providerId="ADAL" clId="{C24E63A1-D1AA-46E1-BE62-904035C55191}" dt="2026-01-05T11:45:21.900" v="373" actId="1076"/>
          <ac:spMkLst>
            <pc:docMk/>
            <pc:sldMk cId="0" sldId="260"/>
            <ac:spMk id="22" creationId="{00000000-0000-0000-0000-000000000000}"/>
          </ac:spMkLst>
        </pc:spChg>
      </pc:sldChg>
      <pc:sldChg chg="modNotesTx">
        <pc:chgData name="Reia Sigrist (2219662)" userId="01afa0f4-0556-4151-9cc4-64f42e9016a8" providerId="ADAL" clId="{C24E63A1-D1AA-46E1-BE62-904035C55191}" dt="2025-12-29T13:04:30.132" v="25" actId="20577"/>
        <pc:sldMkLst>
          <pc:docMk/>
          <pc:sldMk cId="0" sldId="261"/>
        </pc:sldMkLst>
      </pc:sldChg>
      <pc:sldChg chg="addSp delSp modSp mod modNotesTx">
        <pc:chgData name="Reia Sigrist (2219662)" userId="01afa0f4-0556-4151-9cc4-64f42e9016a8" providerId="ADAL" clId="{C24E63A1-D1AA-46E1-BE62-904035C55191}" dt="2026-01-05T12:49:06.609" v="660" actId="1076"/>
        <pc:sldMkLst>
          <pc:docMk/>
          <pc:sldMk cId="0" sldId="262"/>
        </pc:sldMkLst>
        <pc:spChg chg="mod">
          <ac:chgData name="Reia Sigrist (2219662)" userId="01afa0f4-0556-4151-9cc4-64f42e9016a8" providerId="ADAL" clId="{C24E63A1-D1AA-46E1-BE62-904035C55191}" dt="2026-01-05T11:46:19.878" v="382" actId="1076"/>
          <ac:spMkLst>
            <pc:docMk/>
            <pc:sldMk cId="0" sldId="262"/>
            <ac:spMk id="2" creationId="{00000000-0000-0000-0000-000000000000}"/>
          </ac:spMkLst>
        </pc:spChg>
        <pc:spChg chg="mod">
          <ac:chgData name="Reia Sigrist (2219662)" userId="01afa0f4-0556-4151-9cc4-64f42e9016a8" providerId="ADAL" clId="{C24E63A1-D1AA-46E1-BE62-904035C55191}" dt="2026-01-05T11:50:35.623" v="396" actId="14100"/>
          <ac:spMkLst>
            <pc:docMk/>
            <pc:sldMk cId="0" sldId="262"/>
            <ac:spMk id="35" creationId="{00000000-0000-0000-0000-000000000000}"/>
          </ac:spMkLst>
        </pc:spChg>
        <pc:spChg chg="mod">
          <ac:chgData name="Reia Sigrist (2219662)" userId="01afa0f4-0556-4151-9cc4-64f42e9016a8" providerId="ADAL" clId="{C24E63A1-D1AA-46E1-BE62-904035C55191}" dt="2026-01-05T12:49:06.609" v="660" actId="1076"/>
          <ac:spMkLst>
            <pc:docMk/>
            <pc:sldMk cId="0" sldId="262"/>
            <ac:spMk id="36" creationId="{00000000-0000-0000-0000-000000000000}"/>
          </ac:spMkLst>
        </pc:spChg>
        <pc:spChg chg="mod">
          <ac:chgData name="Reia Sigrist (2219662)" userId="01afa0f4-0556-4151-9cc4-64f42e9016a8" providerId="ADAL" clId="{C24E63A1-D1AA-46E1-BE62-904035C55191}" dt="2026-01-05T11:27:08.301" v="134" actId="1076"/>
          <ac:spMkLst>
            <pc:docMk/>
            <pc:sldMk cId="0" sldId="262"/>
            <ac:spMk id="39" creationId="{00000000-0000-0000-0000-000000000000}"/>
          </ac:spMkLst>
        </pc:spChg>
        <pc:spChg chg="mod">
          <ac:chgData name="Reia Sigrist (2219662)" userId="01afa0f4-0556-4151-9cc4-64f42e9016a8" providerId="ADAL" clId="{C24E63A1-D1AA-46E1-BE62-904035C55191}" dt="2026-01-05T11:50:39.586" v="398" actId="14100"/>
          <ac:spMkLst>
            <pc:docMk/>
            <pc:sldMk cId="0" sldId="262"/>
            <ac:spMk id="40" creationId="{00000000-0000-0000-0000-000000000000}"/>
          </ac:spMkLst>
        </pc:spChg>
        <pc:spChg chg="add mod">
          <ac:chgData name="Reia Sigrist (2219662)" userId="01afa0f4-0556-4151-9cc4-64f42e9016a8" providerId="ADAL" clId="{C24E63A1-D1AA-46E1-BE62-904035C55191}" dt="2026-01-05T11:46:42.358" v="387" actId="1076"/>
          <ac:spMkLst>
            <pc:docMk/>
            <pc:sldMk cId="0" sldId="262"/>
            <ac:spMk id="45" creationId="{F0353043-31C6-7A6C-EE8F-5F280E4D81C4}"/>
          </ac:spMkLst>
        </pc:spChg>
      </pc:sldChg>
      <pc:sldChg chg="addSp delSp modSp mod modNotesTx">
        <pc:chgData name="Reia Sigrist (2219662)" userId="01afa0f4-0556-4151-9cc4-64f42e9016a8" providerId="ADAL" clId="{C24E63A1-D1AA-46E1-BE62-904035C55191}" dt="2026-01-05T12:55:59.950" v="688" actId="1076"/>
        <pc:sldMkLst>
          <pc:docMk/>
          <pc:sldMk cId="0" sldId="263"/>
        </pc:sldMkLst>
        <pc:spChg chg="mod">
          <ac:chgData name="Reia Sigrist (2219662)" userId="01afa0f4-0556-4151-9cc4-64f42e9016a8" providerId="ADAL" clId="{C24E63A1-D1AA-46E1-BE62-904035C55191}" dt="2026-01-05T12:55:59.950" v="688" actId="1076"/>
          <ac:spMkLst>
            <pc:docMk/>
            <pc:sldMk cId="0" sldId="263"/>
            <ac:spMk id="2" creationId="{00000000-0000-0000-0000-000000000000}"/>
          </ac:spMkLst>
        </pc:spChg>
        <pc:spChg chg="mod">
          <ac:chgData name="Reia Sigrist (2219662)" userId="01afa0f4-0556-4151-9cc4-64f42e9016a8" providerId="ADAL" clId="{C24E63A1-D1AA-46E1-BE62-904035C55191}" dt="2026-01-05T12:55:26.746" v="681" actId="1076"/>
          <ac:spMkLst>
            <pc:docMk/>
            <pc:sldMk cId="0" sldId="263"/>
            <ac:spMk id="9" creationId="{00000000-0000-0000-0000-000000000000}"/>
          </ac:spMkLst>
        </pc:spChg>
        <pc:spChg chg="mod">
          <ac:chgData name="Reia Sigrist (2219662)" userId="01afa0f4-0556-4151-9cc4-64f42e9016a8" providerId="ADAL" clId="{C24E63A1-D1AA-46E1-BE62-904035C55191}" dt="2026-01-05T12:53:56.496" v="668" actId="255"/>
          <ac:spMkLst>
            <pc:docMk/>
            <pc:sldMk cId="0" sldId="263"/>
            <ac:spMk id="11" creationId="{00000000-0000-0000-0000-000000000000}"/>
          </ac:spMkLst>
        </pc:spChg>
        <pc:spChg chg="mod">
          <ac:chgData name="Reia Sigrist (2219662)" userId="01afa0f4-0556-4151-9cc4-64f42e9016a8" providerId="ADAL" clId="{C24E63A1-D1AA-46E1-BE62-904035C55191}" dt="2026-01-05T12:53:56.496" v="668" actId="255"/>
          <ac:spMkLst>
            <pc:docMk/>
            <pc:sldMk cId="0" sldId="263"/>
            <ac:spMk id="12" creationId="{00000000-0000-0000-0000-000000000000}"/>
          </ac:spMkLst>
        </pc:spChg>
        <pc:spChg chg="mod">
          <ac:chgData name="Reia Sigrist (2219662)" userId="01afa0f4-0556-4151-9cc4-64f42e9016a8" providerId="ADAL" clId="{C24E63A1-D1AA-46E1-BE62-904035C55191}" dt="2026-01-05T12:53:56.496" v="668" actId="255"/>
          <ac:spMkLst>
            <pc:docMk/>
            <pc:sldMk cId="0" sldId="263"/>
            <ac:spMk id="13" creationId="{00000000-0000-0000-0000-000000000000}"/>
          </ac:spMkLst>
        </pc:spChg>
        <pc:spChg chg="mod">
          <ac:chgData name="Reia Sigrist (2219662)" userId="01afa0f4-0556-4151-9cc4-64f42e9016a8" providerId="ADAL" clId="{C24E63A1-D1AA-46E1-BE62-904035C55191}" dt="2026-01-05T12:53:56.496" v="668" actId="255"/>
          <ac:spMkLst>
            <pc:docMk/>
            <pc:sldMk cId="0" sldId="263"/>
            <ac:spMk id="14" creationId="{00000000-0000-0000-0000-000000000000}"/>
          </ac:spMkLst>
        </pc:spChg>
        <pc:spChg chg="mod">
          <ac:chgData name="Reia Sigrist (2219662)" userId="01afa0f4-0556-4151-9cc4-64f42e9016a8" providerId="ADAL" clId="{C24E63A1-D1AA-46E1-BE62-904035C55191}" dt="2026-01-05T12:54:31.666" v="677" actId="1076"/>
          <ac:spMkLst>
            <pc:docMk/>
            <pc:sldMk cId="0" sldId="263"/>
            <ac:spMk id="17" creationId="{00000000-0000-0000-0000-000000000000}"/>
          </ac:spMkLst>
        </pc:spChg>
        <pc:spChg chg="mod">
          <ac:chgData name="Reia Sigrist (2219662)" userId="01afa0f4-0556-4151-9cc4-64f42e9016a8" providerId="ADAL" clId="{C24E63A1-D1AA-46E1-BE62-904035C55191}" dt="2026-01-05T12:01:54.003" v="470" actId="14100"/>
          <ac:spMkLst>
            <pc:docMk/>
            <pc:sldMk cId="0" sldId="263"/>
            <ac:spMk id="20" creationId="{00000000-0000-0000-0000-000000000000}"/>
          </ac:spMkLst>
        </pc:spChg>
        <pc:spChg chg="mod">
          <ac:chgData name="Reia Sigrist (2219662)" userId="01afa0f4-0556-4151-9cc4-64f42e9016a8" providerId="ADAL" clId="{C24E63A1-D1AA-46E1-BE62-904035C55191}" dt="2026-01-05T12:01:36.698" v="466" actId="1076"/>
          <ac:spMkLst>
            <pc:docMk/>
            <pc:sldMk cId="0" sldId="263"/>
            <ac:spMk id="21" creationId="{00000000-0000-0000-0000-000000000000}"/>
          </ac:spMkLst>
        </pc:spChg>
        <pc:spChg chg="mod">
          <ac:chgData name="Reia Sigrist (2219662)" userId="01afa0f4-0556-4151-9cc4-64f42e9016a8" providerId="ADAL" clId="{C24E63A1-D1AA-46E1-BE62-904035C55191}" dt="2026-01-05T12:01:57.231" v="471" actId="14100"/>
          <ac:spMkLst>
            <pc:docMk/>
            <pc:sldMk cId="0" sldId="263"/>
            <ac:spMk id="22" creationId="{00000000-0000-0000-0000-000000000000}"/>
          </ac:spMkLst>
        </pc:spChg>
        <pc:spChg chg="mod">
          <ac:chgData name="Reia Sigrist (2219662)" userId="01afa0f4-0556-4151-9cc4-64f42e9016a8" providerId="ADAL" clId="{C24E63A1-D1AA-46E1-BE62-904035C55191}" dt="2026-01-05T12:54:12.785" v="671" actId="1076"/>
          <ac:spMkLst>
            <pc:docMk/>
            <pc:sldMk cId="0" sldId="263"/>
            <ac:spMk id="24" creationId="{00000000-0000-0000-0000-000000000000}"/>
          </ac:spMkLst>
        </pc:spChg>
        <pc:spChg chg="mod">
          <ac:chgData name="Reia Sigrist (2219662)" userId="01afa0f4-0556-4151-9cc4-64f42e9016a8" providerId="ADAL" clId="{C24E63A1-D1AA-46E1-BE62-904035C55191}" dt="2026-01-05T12:54:16.058" v="672" actId="1076"/>
          <ac:spMkLst>
            <pc:docMk/>
            <pc:sldMk cId="0" sldId="263"/>
            <ac:spMk id="25" creationId="{00000000-0000-0000-0000-000000000000}"/>
          </ac:spMkLst>
        </pc:spChg>
        <pc:spChg chg="add">
          <ac:chgData name="Reia Sigrist (2219662)" userId="01afa0f4-0556-4151-9cc4-64f42e9016a8" providerId="ADAL" clId="{C24E63A1-D1AA-46E1-BE62-904035C55191}" dt="2026-01-05T11:58:59.330" v="416"/>
          <ac:spMkLst>
            <pc:docMk/>
            <pc:sldMk cId="0" sldId="263"/>
            <ac:spMk id="30" creationId="{6ABB8D93-153A-6BB8-0CAC-E1A1A772C573}"/>
          </ac:spMkLst>
        </pc:spChg>
        <pc:spChg chg="add mod ord">
          <ac:chgData name="Reia Sigrist (2219662)" userId="01afa0f4-0556-4151-9cc4-64f42e9016a8" providerId="ADAL" clId="{C24E63A1-D1AA-46E1-BE62-904035C55191}" dt="2026-01-05T12:54:39.346" v="679" actId="14100"/>
          <ac:spMkLst>
            <pc:docMk/>
            <pc:sldMk cId="0" sldId="263"/>
            <ac:spMk id="32" creationId="{AE35EDB6-CDB7-AB3A-E4E0-B51A106681A0}"/>
          </ac:spMkLst>
        </pc:spChg>
        <pc:spChg chg="add mod ord">
          <ac:chgData name="Reia Sigrist (2219662)" userId="01afa0f4-0556-4151-9cc4-64f42e9016a8" providerId="ADAL" clId="{C24E63A1-D1AA-46E1-BE62-904035C55191}" dt="2026-01-05T12:54:29.555" v="676" actId="14100"/>
          <ac:spMkLst>
            <pc:docMk/>
            <pc:sldMk cId="0" sldId="263"/>
            <ac:spMk id="33" creationId="{55FDC8DA-0560-9CEA-BF60-7133F0000408}"/>
          </ac:spMkLst>
        </pc:spChg>
        <pc:spChg chg="add mod ord">
          <ac:chgData name="Reia Sigrist (2219662)" userId="01afa0f4-0556-4151-9cc4-64f42e9016a8" providerId="ADAL" clId="{C24E63A1-D1AA-46E1-BE62-904035C55191}" dt="2026-01-05T12:54:09.668" v="670" actId="14100"/>
          <ac:spMkLst>
            <pc:docMk/>
            <pc:sldMk cId="0" sldId="263"/>
            <ac:spMk id="35" creationId="{E18B730E-BBD1-DF19-F452-58C1CB6F7768}"/>
          </ac:spMkLst>
        </pc:spChg>
        <pc:spChg chg="add mod ord">
          <ac:chgData name="Reia Sigrist (2219662)" userId="01afa0f4-0556-4151-9cc4-64f42e9016a8" providerId="ADAL" clId="{C24E63A1-D1AA-46E1-BE62-904035C55191}" dt="2026-01-05T12:54:03.671" v="669" actId="14100"/>
          <ac:spMkLst>
            <pc:docMk/>
            <pc:sldMk cId="0" sldId="263"/>
            <ac:spMk id="36" creationId="{8AD3CF47-F32D-1BE3-9349-D3126E0BD761}"/>
          </ac:spMkLst>
        </pc:spChg>
        <pc:spChg chg="add mod">
          <ac:chgData name="Reia Sigrist (2219662)" userId="01afa0f4-0556-4151-9cc4-64f42e9016a8" providerId="ADAL" clId="{C24E63A1-D1AA-46E1-BE62-904035C55191}" dt="2026-01-05T12:55:32.933" v="682"/>
          <ac:spMkLst>
            <pc:docMk/>
            <pc:sldMk cId="0" sldId="263"/>
            <ac:spMk id="37" creationId="{AA5F0FBE-A6BB-2E26-C2D8-B7293DFD9E2A}"/>
          </ac:spMkLst>
        </pc:spChg>
        <pc:grpChg chg="mod">
          <ac:chgData name="Reia Sigrist (2219662)" userId="01afa0f4-0556-4151-9cc4-64f42e9016a8" providerId="ADAL" clId="{C24E63A1-D1AA-46E1-BE62-904035C55191}" dt="2026-01-05T12:55:12.418" v="680" actId="14861"/>
          <ac:grpSpMkLst>
            <pc:docMk/>
            <pc:sldMk cId="0" sldId="263"/>
            <ac:grpSpMk id="5" creationId="{00000000-0000-0000-0000-000000000000}"/>
          </ac:grpSpMkLst>
        </pc:grpChg>
      </pc:sldChg>
      <pc:sldChg chg="delSp modSp mod modNotesTx">
        <pc:chgData name="Reia Sigrist (2219662)" userId="01afa0f4-0556-4151-9cc4-64f42e9016a8" providerId="ADAL" clId="{C24E63A1-D1AA-46E1-BE62-904035C55191}" dt="2026-01-05T11:57:46.860" v="413" actId="1076"/>
        <pc:sldMkLst>
          <pc:docMk/>
          <pc:sldMk cId="0" sldId="264"/>
        </pc:sldMkLst>
        <pc:spChg chg="mod">
          <ac:chgData name="Reia Sigrist (2219662)" userId="01afa0f4-0556-4151-9cc4-64f42e9016a8" providerId="ADAL" clId="{C24E63A1-D1AA-46E1-BE62-904035C55191}" dt="2026-01-05T11:24:00.759" v="123" actId="1076"/>
          <ac:spMkLst>
            <pc:docMk/>
            <pc:sldMk cId="0" sldId="264"/>
            <ac:spMk id="5"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6"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8" creationId="{00000000-0000-0000-0000-000000000000}"/>
          </ac:spMkLst>
        </pc:spChg>
        <pc:spChg chg="mod">
          <ac:chgData name="Reia Sigrist (2219662)" userId="01afa0f4-0556-4151-9cc4-64f42e9016a8" providerId="ADAL" clId="{C24E63A1-D1AA-46E1-BE62-904035C55191}" dt="2026-01-05T11:23:43.321" v="120" actId="1076"/>
          <ac:spMkLst>
            <pc:docMk/>
            <pc:sldMk cId="0" sldId="264"/>
            <ac:spMk id="10"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11"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14"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15"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18"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21" creationId="{00000000-0000-0000-0000-000000000000}"/>
          </ac:spMkLst>
        </pc:spChg>
        <pc:spChg chg="mod">
          <ac:chgData name="Reia Sigrist (2219662)" userId="01afa0f4-0556-4151-9cc4-64f42e9016a8" providerId="ADAL" clId="{C24E63A1-D1AA-46E1-BE62-904035C55191}" dt="2026-01-05T11:57:46.860" v="413" actId="1076"/>
          <ac:spMkLst>
            <pc:docMk/>
            <pc:sldMk cId="0" sldId="264"/>
            <ac:spMk id="23"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25" creationId="{00000000-0000-0000-0000-000000000000}"/>
          </ac:spMkLst>
        </pc:spChg>
        <pc:spChg chg="mod">
          <ac:chgData name="Reia Sigrist (2219662)" userId="01afa0f4-0556-4151-9cc4-64f42e9016a8" providerId="ADAL" clId="{C24E63A1-D1AA-46E1-BE62-904035C55191}" dt="2026-01-05T11:24:00.759" v="123" actId="1076"/>
          <ac:spMkLst>
            <pc:docMk/>
            <pc:sldMk cId="0" sldId="264"/>
            <ac:spMk id="30" creationId="{00000000-0000-0000-0000-000000000000}"/>
          </ac:spMkLst>
        </pc:spChg>
      </pc:sldChg>
      <pc:sldChg chg="addSp modSp mod modNotesTx">
        <pc:chgData name="Reia Sigrist (2219662)" userId="01afa0f4-0556-4151-9cc4-64f42e9016a8" providerId="ADAL" clId="{C24E63A1-D1AA-46E1-BE62-904035C55191}" dt="2026-01-05T12:34:05.029" v="629" actId="20577"/>
        <pc:sldMkLst>
          <pc:docMk/>
          <pc:sldMk cId="0" sldId="265"/>
        </pc:sldMkLst>
        <pc:spChg chg="mod">
          <ac:chgData name="Reia Sigrist (2219662)" userId="01afa0f4-0556-4151-9cc4-64f42e9016a8" providerId="ADAL" clId="{C24E63A1-D1AA-46E1-BE62-904035C55191}" dt="2025-12-29T13:18:17.821" v="88" actId="20577"/>
          <ac:spMkLst>
            <pc:docMk/>
            <pc:sldMk cId="0" sldId="265"/>
            <ac:spMk id="15" creationId="{00000000-0000-0000-0000-000000000000}"/>
          </ac:spMkLst>
        </pc:spChg>
        <pc:spChg chg="mod">
          <ac:chgData name="Reia Sigrist (2219662)" userId="01afa0f4-0556-4151-9cc4-64f42e9016a8" providerId="ADAL" clId="{C24E63A1-D1AA-46E1-BE62-904035C55191}" dt="2026-01-05T12:08:54.530" v="477" actId="313"/>
          <ac:spMkLst>
            <pc:docMk/>
            <pc:sldMk cId="0" sldId="265"/>
            <ac:spMk id="16" creationId="{00000000-0000-0000-0000-000000000000}"/>
          </ac:spMkLst>
        </pc:spChg>
        <pc:spChg chg="add mod">
          <ac:chgData name="Reia Sigrist (2219662)" userId="01afa0f4-0556-4151-9cc4-64f42e9016a8" providerId="ADAL" clId="{C24E63A1-D1AA-46E1-BE62-904035C55191}" dt="2025-12-29T13:07:19.048" v="48" actId="1076"/>
          <ac:spMkLst>
            <pc:docMk/>
            <pc:sldMk cId="0" sldId="265"/>
            <ac:spMk id="17" creationId="{3AECDA54-A9A7-E481-9735-BA0DC5F088F4}"/>
          </ac:spMkLst>
        </pc:spChg>
        <pc:spChg chg="add mod">
          <ac:chgData name="Reia Sigrist (2219662)" userId="01afa0f4-0556-4151-9cc4-64f42e9016a8" providerId="ADAL" clId="{C24E63A1-D1AA-46E1-BE62-904035C55191}" dt="2025-12-29T13:07:22.101" v="50" actId="1076"/>
          <ac:spMkLst>
            <pc:docMk/>
            <pc:sldMk cId="0" sldId="265"/>
            <ac:spMk id="18" creationId="{31633F74-7471-11DB-F4AF-767990992FEA}"/>
          </ac:spMkLst>
        </pc:spChg>
      </pc:sldChg>
      <pc:sldChg chg="modSp mod modNotesTx">
        <pc:chgData name="Reia Sigrist (2219662)" userId="01afa0f4-0556-4151-9cc4-64f42e9016a8" providerId="ADAL" clId="{C24E63A1-D1AA-46E1-BE62-904035C55191}" dt="2026-01-05T12:35:36.268" v="634" actId="20577"/>
        <pc:sldMkLst>
          <pc:docMk/>
          <pc:sldMk cId="0" sldId="266"/>
        </pc:sldMkLst>
        <pc:spChg chg="mod">
          <ac:chgData name="Reia Sigrist (2219662)" userId="01afa0f4-0556-4151-9cc4-64f42e9016a8" providerId="ADAL" clId="{C24E63A1-D1AA-46E1-BE62-904035C55191}" dt="2026-01-05T12:07:34.554" v="474" actId="1076"/>
          <ac:spMkLst>
            <pc:docMk/>
            <pc:sldMk cId="0" sldId="266"/>
            <ac:spMk id="5" creationId="{00000000-0000-0000-0000-000000000000}"/>
          </ac:spMkLst>
        </pc:spChg>
        <pc:spChg chg="mod">
          <ac:chgData name="Reia Sigrist (2219662)" userId="01afa0f4-0556-4151-9cc4-64f42e9016a8" providerId="ADAL" clId="{C24E63A1-D1AA-46E1-BE62-904035C55191}" dt="2025-12-29T13:19:11.382" v="89" actId="14100"/>
          <ac:spMkLst>
            <pc:docMk/>
            <pc:sldMk cId="0" sldId="266"/>
            <ac:spMk id="17" creationId="{00000000-0000-0000-0000-000000000000}"/>
          </ac:spMkLst>
        </pc:spChg>
        <pc:spChg chg="mod">
          <ac:chgData name="Reia Sigrist (2219662)" userId="01afa0f4-0556-4151-9cc4-64f42e9016a8" providerId="ADAL" clId="{C24E63A1-D1AA-46E1-BE62-904035C55191}" dt="2025-12-29T13:19:13.706" v="90" actId="14100"/>
          <ac:spMkLst>
            <pc:docMk/>
            <pc:sldMk cId="0" sldId="266"/>
            <ac:spMk id="18" creationId="{00000000-0000-0000-0000-000000000000}"/>
          </ac:spMkLst>
        </pc:spChg>
      </pc:sldChg>
      <pc:sldChg chg="modNotesTx">
        <pc:chgData name="Reia Sigrist (2219662)" userId="01afa0f4-0556-4151-9cc4-64f42e9016a8" providerId="ADAL" clId="{C24E63A1-D1AA-46E1-BE62-904035C55191}" dt="2025-12-29T13:08:08.968" v="54" actId="12"/>
        <pc:sldMkLst>
          <pc:docMk/>
          <pc:sldMk cId="0" sldId="267"/>
        </pc:sldMkLst>
      </pc:sldChg>
      <pc:sldChg chg="addSp delSp modSp mod modNotesTx">
        <pc:chgData name="Reia Sigrist (2219662)" userId="01afa0f4-0556-4151-9cc4-64f42e9016a8" providerId="ADAL" clId="{C24E63A1-D1AA-46E1-BE62-904035C55191}" dt="2026-01-05T12:48:15.708" v="658" actId="313"/>
        <pc:sldMkLst>
          <pc:docMk/>
          <pc:sldMk cId="0" sldId="268"/>
        </pc:sldMkLst>
        <pc:spChg chg="mod">
          <ac:chgData name="Reia Sigrist (2219662)" userId="01afa0f4-0556-4151-9cc4-64f42e9016a8" providerId="ADAL" clId="{C24E63A1-D1AA-46E1-BE62-904035C55191}" dt="2026-01-05T12:46:43.998" v="654" actId="14100"/>
          <ac:spMkLst>
            <pc:docMk/>
            <pc:sldMk cId="0" sldId="268"/>
            <ac:spMk id="6" creationId="{00000000-0000-0000-0000-000000000000}"/>
          </ac:spMkLst>
        </pc:spChg>
        <pc:spChg chg="add mod">
          <ac:chgData name="Reia Sigrist (2219662)" userId="01afa0f4-0556-4151-9cc4-64f42e9016a8" providerId="ADAL" clId="{C24E63A1-D1AA-46E1-BE62-904035C55191}" dt="2025-12-29T13:23:21.177" v="104" actId="1076"/>
          <ac:spMkLst>
            <pc:docMk/>
            <pc:sldMk cId="0" sldId="268"/>
            <ac:spMk id="10" creationId="{335806D2-B2F6-B82F-53FE-AD3C95947D26}"/>
          </ac:spMkLst>
        </pc:spChg>
        <pc:spChg chg="add mod">
          <ac:chgData name="Reia Sigrist (2219662)" userId="01afa0f4-0556-4151-9cc4-64f42e9016a8" providerId="ADAL" clId="{C24E63A1-D1AA-46E1-BE62-904035C55191}" dt="2025-12-29T13:23:50.806" v="108" actId="1076"/>
          <ac:spMkLst>
            <pc:docMk/>
            <pc:sldMk cId="0" sldId="268"/>
            <ac:spMk id="11" creationId="{87924F53-6D9D-9FFC-251D-3EE261BF50E8}"/>
          </ac:spMkLst>
        </pc:spChg>
        <pc:graphicFrameChg chg="modGraphic">
          <ac:chgData name="Reia Sigrist (2219662)" userId="01afa0f4-0556-4151-9cc4-64f42e9016a8" providerId="ADAL" clId="{C24E63A1-D1AA-46E1-BE62-904035C55191}" dt="2026-01-05T12:48:15.708" v="658" actId="313"/>
          <ac:graphicFrameMkLst>
            <pc:docMk/>
            <pc:sldMk cId="0" sldId="268"/>
            <ac:graphicFrameMk id="2" creationId="{00000000-0000-0000-0000-000000000000}"/>
          </ac:graphicFrameMkLst>
        </pc:graphicFrameChg>
        <pc:graphicFrameChg chg="modGraphic">
          <ac:chgData name="Reia Sigrist (2219662)" userId="01afa0f4-0556-4151-9cc4-64f42e9016a8" providerId="ADAL" clId="{C24E63A1-D1AA-46E1-BE62-904035C55191}" dt="2025-12-29T13:22:00.960" v="99" actId="313"/>
          <ac:graphicFrameMkLst>
            <pc:docMk/>
            <pc:sldMk cId="0" sldId="268"/>
            <ac:graphicFrameMk id="5" creationId="{00000000-0000-0000-0000-000000000000}"/>
          </ac:graphicFrameMkLst>
        </pc:graphicFrameChg>
      </pc:sldChg>
      <pc:sldChg chg="modNotesTx">
        <pc:chgData name="Reia Sigrist (2219662)" userId="01afa0f4-0556-4151-9cc4-64f42e9016a8" providerId="ADAL" clId="{C24E63A1-D1AA-46E1-BE62-904035C55191}" dt="2025-12-29T13:09:14.294" v="63" actId="20577"/>
        <pc:sldMkLst>
          <pc:docMk/>
          <pc:sldMk cId="0" sldId="269"/>
        </pc:sldMkLst>
      </pc:sldChg>
      <pc:sldChg chg="modSp mod modNotesTx">
        <pc:chgData name="Reia Sigrist (2219662)" userId="01afa0f4-0556-4151-9cc4-64f42e9016a8" providerId="ADAL" clId="{C24E63A1-D1AA-46E1-BE62-904035C55191}" dt="2026-01-07T09:19:22.888" v="689" actId="20577"/>
        <pc:sldMkLst>
          <pc:docMk/>
          <pc:sldMk cId="0" sldId="270"/>
        </pc:sldMkLst>
        <pc:spChg chg="mod">
          <ac:chgData name="Reia Sigrist (2219662)" userId="01afa0f4-0556-4151-9cc4-64f42e9016a8" providerId="ADAL" clId="{C24E63A1-D1AA-46E1-BE62-904035C55191}" dt="2025-12-29T13:22:45.892" v="100" actId="20577"/>
          <ac:spMkLst>
            <pc:docMk/>
            <pc:sldMk cId="0" sldId="270"/>
            <ac:spMk id="24" creationId="{00000000-0000-0000-0000-000000000000}"/>
          </ac:spMkLst>
        </pc:spChg>
        <pc:spChg chg="mod">
          <ac:chgData name="Reia Sigrist (2219662)" userId="01afa0f4-0556-4151-9cc4-64f42e9016a8" providerId="ADAL" clId="{C24E63A1-D1AA-46E1-BE62-904035C55191}" dt="2026-01-05T12:47:06.050" v="657" actId="14100"/>
          <ac:spMkLst>
            <pc:docMk/>
            <pc:sldMk cId="0" sldId="270"/>
            <ac:spMk id="31" creationId="{00000000-0000-0000-0000-000000000000}"/>
          </ac:spMkLst>
        </pc:spChg>
      </pc:sldChg>
      <pc:sldChg chg="addSp delSp modSp mod modNotesTx">
        <pc:chgData name="Reia Sigrist (2219662)" userId="01afa0f4-0556-4151-9cc4-64f42e9016a8" providerId="ADAL" clId="{C24E63A1-D1AA-46E1-BE62-904035C55191}" dt="2026-01-05T12:15:07.756" v="585" actId="1076"/>
        <pc:sldMkLst>
          <pc:docMk/>
          <pc:sldMk cId="0" sldId="271"/>
        </pc:sldMkLst>
        <pc:spChg chg="mod">
          <ac:chgData name="Reia Sigrist (2219662)" userId="01afa0f4-0556-4151-9cc4-64f42e9016a8" providerId="ADAL" clId="{C24E63A1-D1AA-46E1-BE62-904035C55191}" dt="2025-12-29T13:28:25.675" v="116" actId="1076"/>
          <ac:spMkLst>
            <pc:docMk/>
            <pc:sldMk cId="0" sldId="271"/>
            <ac:spMk id="2" creationId="{00000000-0000-0000-0000-000000000000}"/>
          </ac:spMkLst>
        </pc:spChg>
        <pc:spChg chg="add del mod">
          <ac:chgData name="Reia Sigrist (2219662)" userId="01afa0f4-0556-4151-9cc4-64f42e9016a8" providerId="ADAL" clId="{C24E63A1-D1AA-46E1-BE62-904035C55191}" dt="2026-01-05T12:15:07.756" v="585" actId="1076"/>
          <ac:spMkLst>
            <pc:docMk/>
            <pc:sldMk cId="0" sldId="271"/>
            <ac:spMk id="3" creationId="{00000000-0000-0000-0000-000000000000}"/>
          </ac:spMkLst>
        </pc:spChg>
      </pc:sldChg>
      <pc:sldChg chg="modSp mod">
        <pc:chgData name="Reia Sigrist (2219662)" userId="01afa0f4-0556-4151-9cc4-64f42e9016a8" providerId="ADAL" clId="{C24E63A1-D1AA-46E1-BE62-904035C55191}" dt="2026-01-05T12:20:02.748" v="609" actId="14100"/>
        <pc:sldMkLst>
          <pc:docMk/>
          <pc:sldMk cId="0" sldId="273"/>
        </pc:sldMkLst>
        <pc:spChg chg="mod">
          <ac:chgData name="Reia Sigrist (2219662)" userId="01afa0f4-0556-4151-9cc4-64f42e9016a8" providerId="ADAL" clId="{C24E63A1-D1AA-46E1-BE62-904035C55191}" dt="2026-01-05T12:19:51.842" v="607" actId="1076"/>
          <ac:spMkLst>
            <pc:docMk/>
            <pc:sldMk cId="0" sldId="273"/>
            <ac:spMk id="6" creationId="{00000000-0000-0000-0000-000000000000}"/>
          </ac:spMkLst>
        </pc:spChg>
        <pc:grpChg chg="mod">
          <ac:chgData name="Reia Sigrist (2219662)" userId="01afa0f4-0556-4151-9cc4-64f42e9016a8" providerId="ADAL" clId="{C24E63A1-D1AA-46E1-BE62-904035C55191}" dt="2026-01-05T12:20:02.748" v="609" actId="14100"/>
          <ac:grpSpMkLst>
            <pc:docMk/>
            <pc:sldMk cId="0" sldId="273"/>
            <ac:grpSpMk id="2" creationId="{00000000-0000-0000-0000-000000000000}"/>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07.01.2026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Good morning. My name is Reia Sigrist, and today I present my research proposal: RAIYU: The therapeutic alliance in AI. This project addresses a crucial question: Can we engineer a Large Language Model to move beyond simple information delivery and successfully foster a genuine therapeutic alliance?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The rationale is driven by a clear applied need. Waiting times for mental health services are unacceptable, creating a significant demand-supply gap. While AI offers accessibility, current generic tools fail on the key psychological element: the Therapeutic Alliance.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Crucially, a simple exchange of information is not therapy. My aim is to prove that by applying psychological theory to the engineering, we can create safer, more relational tools.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This research bridges classic psychology with modern digital architecture through an integrated theoretical approach.</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the foundation, I utilise Bordin’s Working Alliance—defining the relationship through shared Goals, Tasks, and the Relational Bond. To operationalise this 'Bond' digitally, my agent, RAIYU, is engineered using Rogers’ Core Conditions: Empathy, Unconditional Positive Regard, and Congruence as its design blueprint.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However, technology is not a passive tool; it is an active participant. I anchor this study in the Triadic Therapeutic Alliance (TTA) to account for the unique presence of technology as a 'third party' in the loop.</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Critically, I follow the Digital Therapeutic Alliance (DTA) framework. This serves as the scientific bridge, allowing us to argue that RAIYU’s responses are not just 'good code,' but the digital operationalisation of a therapeutic bond. Ultimately, we are testing if </a:t>
            </a:r>
            <a:r>
              <a:rPr lang="en-GB" sz="1200" kern="1200" dirty="0" err="1">
                <a:solidFill>
                  <a:schemeClr val="tx1"/>
                </a:solidFill>
                <a:effectLst/>
                <a:latin typeface="+mn-lt"/>
                <a:ea typeface="+mn-ea"/>
                <a:cs typeface="+mn-cs"/>
              </a:rPr>
              <a:t>Rogersian</a:t>
            </a:r>
            <a:r>
              <a:rPr lang="en-GB" sz="1200" kern="1200" dirty="0">
                <a:solidFill>
                  <a:schemeClr val="tx1"/>
                </a:solidFill>
                <a:effectLst/>
                <a:latin typeface="+mn-lt"/>
                <a:ea typeface="+mn-ea"/>
                <a:cs typeface="+mn-cs"/>
              </a:rPr>
              <a:t> principles can be encoded to create safer, truly relational digital health tools.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move from theory to application, let’s define the core variables this project operationalises.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right is my primary measure: The Therapeutic Alliance. Following Bordin, I am measuring three dimensions: Goals (our shared aim), Tasks (what we do), and the Bond—the mutual trust between user and agent.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Bond is the most challenging factor for AI to replicate, which is why I use the Humanistic Approach as our engineering blueprint. On the left is the agent's 'Engine.' I hypothesise that an alliance forms when the AI demonstrates Rogers’ Core Conditions: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Congruence: A consistent, authentic persona.</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Unconditional Positive Regard: A non-judgmental, validating stance.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Empathy: Sentiment-aware reflection of user affect.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heart of this project is Operationalisation. My agent, RAIYU, is engineered to translate these humanistic 'inputs' into digital code. My study tests a single vital question: does this engineering actually move the needle on the perceived Bond?</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a:t>
            </a:fld>
            <a:endParaRPr lang="cs-CZ"/>
          </a:p>
        </p:txBody>
      </p:sp>
    </p:spTree>
    <p:extLst>
      <p:ext uri="{BB962C8B-B14F-4D97-AF65-F5344CB8AC3E}">
        <p14:creationId xmlns:p14="http://schemas.microsoft.com/office/powerpoint/2010/main" val="13471206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be clear on the comparison: a standard LLM is a general-purpose prediction engine—essentially a sophisticated 'autocomplete.' Because it is optimised for information retrieval, it inherently lacks therapeutic nuance.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RAIYU, by contrast, is Empathy-Engineered AI. It is fine-tuned with a Humanistic Overlay and a Crisis Exclusion Filter. We have taken the </a:t>
            </a:r>
            <a:r>
              <a:rPr lang="en-GB" sz="1200" kern="1200" dirty="0" err="1">
                <a:solidFill>
                  <a:schemeClr val="tx1"/>
                </a:solidFill>
                <a:effectLst/>
                <a:latin typeface="+mn-lt"/>
                <a:ea typeface="+mn-ea"/>
                <a:cs typeface="+mn-cs"/>
              </a:rPr>
              <a:t>Rogersian</a:t>
            </a:r>
            <a:r>
              <a:rPr lang="en-GB" sz="1200" kern="1200" dirty="0">
                <a:solidFill>
                  <a:schemeClr val="tx1"/>
                </a:solidFill>
                <a:effectLst/>
                <a:latin typeface="+mn-lt"/>
                <a:ea typeface="+mn-ea"/>
                <a:cs typeface="+mn-cs"/>
              </a:rPr>
              <a:t> conditions and embedded them directly into the prompt architecture. By 'coding' for the Alliance, we force the model to prioritise: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Empathy: Sensing the user’s world beyond simple data processing.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Unconditional positive regard: Maintaining warm, non-judgmental acceptance.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Congruence: Ensuring an authentic and transparent persona.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shift moves the system from simple utility to a facilitator of the Working Alliance: aligning on Goals, agreeing on Tasks, and—most importantly—building the Bond.</a:t>
            </a:r>
          </a:p>
          <a:p>
            <a:r>
              <a:rPr lang="en-GB" sz="1200" kern="1200" dirty="0">
                <a:solidFill>
                  <a:schemeClr val="tx1"/>
                </a:solidFill>
                <a:effectLst/>
                <a:latin typeface="+mn-lt"/>
                <a:ea typeface="+mn-ea"/>
                <a:cs typeface="+mn-cs"/>
              </a:rPr>
              <a:t>Even the name is intentional: R-A-I-Y-U. It incorporates my initial, ‘AI,’ and ‘You’ to underscore its person-</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design. In digital health, the technology must always remain secondary to the person-</a:t>
            </a:r>
            <a:r>
              <a:rPr lang="en-GB" sz="1200" kern="1200" dirty="0" err="1">
                <a:solidFill>
                  <a:schemeClr val="tx1"/>
                </a:solidFill>
                <a:effectLst/>
                <a:latin typeface="+mn-lt"/>
                <a:ea typeface="+mn-ea"/>
                <a:cs typeface="+mn-cs"/>
              </a:rPr>
              <a:t>centered</a:t>
            </a:r>
            <a:r>
              <a:rPr lang="en-GB" sz="1200" kern="1200" dirty="0">
                <a:solidFill>
                  <a:schemeClr val="tx1"/>
                </a:solidFill>
                <a:effectLst/>
                <a:latin typeface="+mn-lt"/>
                <a:ea typeface="+mn-ea"/>
                <a:cs typeface="+mn-cs"/>
              </a:rPr>
              <a:t> experience.</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208228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My research focuses on two core questions that test the efficacy of this humanistic engineering, and I hypothesise a clear advantage for our specialised agent.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Question 1 asks: Does interacting with Empathy-Engineered AI (EEAI) lead to a higher working alliance compared to a standard LLM?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(H1): I predict that the empathy engineered agent condition will yield significantly higher Working Alliance Inventory scores than the standard LLM condition. By engineering for empathy, I expect to see a measurable increase in how the user perceives the Goals, Tasks, and especially the Bond.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Question 2 takes this a step further by looking at clinical impact: Does this improved alliance actually lead to better immediate emotional outcomes for the user?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(H2): I hypothesise that the empathy engineered agent condition will demonstrate a greater reduction in Negative Affect. Using the Positive and negative affect schedule scale to measure the pre-to-post change, I aim to prove that a stronger therapeutic bond—even with an AI—directly correlates with improved emotional regulation.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procedure is strictly standardised to maintain high internal validity: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We begin by obtaining informed consent and establishing a mood baseline using the PANAS scale to capture the participant's emotional state before any AI contact.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Every participant is given the same 10-minute task: to discuss a recent, low-to-moderate stressor. By standardising the topic I control for the emotional intensity of the content, which significantly enhances my internal validity.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Immediately following the session, I administer our primary Dependent Measures. This includes the working alliance inventory to measure the perceived alliance and a Post-PANAS to calculate the change in affect.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also include a System Usability Scale (SUS) to ensure the interface itself isn't a confounding factor. Finally, we provide a full debrief, disclosing the AI type and providing mandatory crisis resources.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methodical approach allows me to isolate the 'relational' impact of the AI and determine if empathy-engineering truly strengthens the Therapeutic Alliance.</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1531621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ensure scientific rigor and ethical safety, my procedure </a:t>
            </a:r>
            <a:r>
              <a:rPr lang="en-GB" sz="1200" kern="1200" dirty="0" err="1">
                <a:solidFill>
                  <a:schemeClr val="tx1"/>
                </a:solidFill>
                <a:effectLst/>
                <a:latin typeface="+mn-lt"/>
                <a:ea typeface="+mn-ea"/>
                <a:cs typeface="+mn-cs"/>
              </a:rPr>
              <a:t>centers</a:t>
            </a:r>
            <a:r>
              <a:rPr lang="en-GB" sz="1200" kern="1200" dirty="0">
                <a:solidFill>
                  <a:schemeClr val="tx1"/>
                </a:solidFill>
                <a:effectLst/>
                <a:latin typeface="+mn-lt"/>
                <a:ea typeface="+mn-ea"/>
                <a:cs typeface="+mn-cs"/>
              </a:rPr>
              <a:t> on a Standardised Task Prompt. This is not just an instruction; it is the tool that activates the variables I am measuring.</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Every element of this prompt serves a dual purpose: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10-Minute Window: Ensures equal interaction time across both conditions, eliminating it as a confounding variable.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'Discuss a Recent Challenge': Elicits the emotional content necessary to measure the Bond component of the alliance.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'Describe how you feel': Moves the user from factual recounting to emotional expression, allowing the AI to demonstrate Empathy and UPR.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Broad, Non-Urgent Categories: Serves as a critical Ethical Safeguard, steering users away from crisis-level material requiring human intervention.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prompt creates the 'level playing field' where empathy-engineering meets the psychological needs of the user, testing if code can truly translate into a measurable therapeutic bond.</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1301277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flowchart illustrates the 'cognitive architecture' of RAIYU, showing how we move from a raw participant message to a validated therapeutic response in a matter of seconds.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While this appears as a linear path, it is actually a high-speed refining loop. Within the RAIYU Pipeline, three distinct processes occur simultaneously: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BERT Analysis: The message first passes through a BERT-based classifier. This isn't just reading words; it is detecting the underlying emotional state—identifying nuances like anxiety or overwhelm—to provide the 'emotional data' the model needs to respond empathically.</a:t>
            </a:r>
          </a:p>
          <a:p>
            <a:pPr marL="171450" lvl="0" indent="-171450">
              <a:buFont typeface="Arial" panose="020B0604020202020204" pitchFamily="34" charset="0"/>
              <a:buChar char="•"/>
            </a:pPr>
            <a:r>
              <a:rPr lang="en-GB" sz="1200" kern="1200" dirty="0" err="1">
                <a:solidFill>
                  <a:schemeClr val="tx1"/>
                </a:solidFill>
                <a:effectLst/>
                <a:latin typeface="+mn-lt"/>
                <a:ea typeface="+mn-ea"/>
                <a:cs typeface="+mn-cs"/>
              </a:rPr>
              <a:t>Ollama</a:t>
            </a:r>
            <a:r>
              <a:rPr lang="en-GB" sz="1200" kern="1200" dirty="0">
                <a:solidFill>
                  <a:schemeClr val="tx1"/>
                </a:solidFill>
                <a:effectLst/>
                <a:latin typeface="+mn-lt"/>
                <a:ea typeface="+mn-ea"/>
                <a:cs typeface="+mn-cs"/>
              </a:rPr>
              <a:t> Generation: This is where our Humanistic Overlay acts as a baseline. The system prompt mandates a </a:t>
            </a:r>
            <a:r>
              <a:rPr lang="en-GB" sz="1200" kern="1200" dirty="0" err="1">
                <a:solidFill>
                  <a:schemeClr val="tx1"/>
                </a:solidFill>
                <a:effectLst/>
                <a:latin typeface="+mn-lt"/>
                <a:ea typeface="+mn-ea"/>
                <a:cs typeface="+mn-cs"/>
              </a:rPr>
              <a:t>Rogersian</a:t>
            </a:r>
            <a:r>
              <a:rPr lang="en-GB" sz="1200" kern="1200" dirty="0">
                <a:solidFill>
                  <a:schemeClr val="tx1"/>
                </a:solidFill>
                <a:effectLst/>
                <a:latin typeface="+mn-lt"/>
                <a:ea typeface="+mn-ea"/>
                <a:cs typeface="+mn-cs"/>
              </a:rPr>
              <a:t> persona, forcing the AI to maintain congruence and Unconditional Positive Regard.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Safety Check: This is our most critical layer. It acts as a real-time filter to detect 'persona drift' or any crisis-related language that would trigger the Crisis Exclusion Filter.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user, this entire process happens in milliseconds, but behind the scenes, the model may iterate internally until it generates a response that clears every single one of these checks.</a:t>
            </a:r>
          </a:p>
        </p:txBody>
      </p:sp>
      <p:sp>
        <p:nvSpPr>
          <p:cNvPr id="4" name="Slide Number Placeholder 3"/>
          <p:cNvSpPr>
            <a:spLocks noGrp="1"/>
          </p:cNvSpPr>
          <p:nvPr>
            <p:ph type="sldNum" sz="quarter" idx="5"/>
          </p:nvPr>
        </p:nvSpPr>
        <p:spPr/>
        <p:txBody>
          <a:bodyPr/>
          <a:lstStyle/>
          <a:p>
            <a:fld id="{871B2431-D351-4C6E-A3CF-9DFAC0E3E050}" type="slidenum">
              <a:rPr lang="cs-CZ" smtClean="0"/>
              <a:t>9</a:t>
            </a:fld>
            <a:endParaRPr lang="cs-CZ"/>
          </a:p>
        </p:txBody>
      </p:sp>
    </p:spTree>
    <p:extLst>
      <p:ext uri="{BB962C8B-B14F-4D97-AF65-F5344CB8AC3E}">
        <p14:creationId xmlns:p14="http://schemas.microsoft.com/office/powerpoint/2010/main" val="15659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Now that we’ve examined how RAIYU is constructed, let's look at how I scientifically validate its performance.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test for true causality, I am employing a Between-Subjects Randomised Controlled Trial. Often referred to as the 'Gold Standard' of experimental design, this structure ensures that participants are randomly assigned to one of two independent groups: our Empathy-Engineered Agent (RAIYU) or a Standard LLM.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success of this intervention is measured by two primary Dependent Variables:</a:t>
            </a:r>
          </a:p>
          <a:p>
            <a:pPr marL="228600" lvl="0" indent="-228600">
              <a:buFont typeface="+mj-lt"/>
              <a:buAutoNum type="arabicPeriod"/>
            </a:pPr>
            <a:r>
              <a:rPr lang="en-GB" sz="1200" kern="1200" dirty="0">
                <a:solidFill>
                  <a:schemeClr val="tx1"/>
                </a:solidFill>
                <a:effectLst/>
                <a:latin typeface="+mn-lt"/>
                <a:ea typeface="+mn-ea"/>
                <a:cs typeface="+mn-cs"/>
              </a:rPr>
              <a:t>Working Alliance Scores: To capture the relational quality.</a:t>
            </a:r>
          </a:p>
          <a:p>
            <a:pPr marL="228600" lvl="0" indent="-228600">
              <a:buFont typeface="+mj-lt"/>
              <a:buAutoNum type="arabicPeriod"/>
            </a:pPr>
            <a:r>
              <a:rPr lang="en-GB" sz="1200" kern="1200" dirty="0">
                <a:solidFill>
                  <a:schemeClr val="tx1"/>
                </a:solidFill>
                <a:effectLst/>
                <a:latin typeface="+mn-lt"/>
                <a:ea typeface="+mn-ea"/>
                <a:cs typeface="+mn-cs"/>
              </a:rPr>
              <a:t>Change in Emotional State: Calculated as a pre-to-post affective change score.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let’s address the Participants and Statistical Power. While a sample of 200 is ideal for broad generalisability, my power analysis indicates that with a minimum of 60 participants—that is, 30 per group—we are sufficiently powered to detect a medium effect size.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Given the stark engineering differences between a standard model and RAIYU, I anticipate a measurable effect. This target ensures that the project maintains the highest methodological rigor while remaining strictly feasible within the MSc timeline.</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470965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ensure that my findings are scientifically sound, I am utilising two gold-standard psychometric instruments for data collection.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my first Dependent Variable, the Working Alliance, I am using the Working Alliance Inventory - Short Revised. This instrument is highly regarded for its internal consistency, with a Cronbach’s alpha exceeding .90. It consists of 12 items split evenly across three subscales: measuring Goal alignment, Task agreement, and evaluating the therapeutic Bond. I have specifically adapted the self-report version to refer to the AI, allowing us to accurately capture the participant's perception of the Goals, Tasks, and Bond established during the session.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Emotional Outcomes (DV2), I am employing the Positive and Negative Affect Schedule (PANAS). This is a widely used 20-item scale that captures the two primary dimensions of mood. By using a pre-post design, I can calculate a clear change score (Delta), specifically looking for a reduction in Negative Affect as a direct result of the interaction with RAIYU.</a:t>
            </a:r>
          </a:p>
          <a:p>
            <a:r>
              <a:rPr lang="en-GB" sz="1200" kern="1200" dirty="0">
                <a:solidFill>
                  <a:schemeClr val="tx1"/>
                </a:solidFill>
                <a:effectLst/>
                <a:latin typeface="+mn-lt"/>
                <a:ea typeface="+mn-ea"/>
                <a:cs typeface="+mn-cs"/>
              </a:rPr>
              <a:t>Together, these validated tools allow me to quantify the 'relational' impact of empathy-engineering with precision.</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5538977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move beyond simple comparison to isolate the exact mechanism of change. My analysis plan is structured in three layers of increasing rigor: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Testing Hypothesis 1: I utilise an Independent-Samples T-Test to compare the mean working alliance inventory scores between groups. This tells us if RAIYU successfully created a stronger alliance than the standard LLM.</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Testing Hypothesis 2: I employ a 2 X 2 Mixed-Methods ANOVA. We aren't just looking for a drop in Negative Affect; we are looking for a significant interaction effect, where the change over time is statistically greater for the RAIYU group compared to the control.</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Advanced analysis: Critically, I will conduct a Mediation Analysis. This tests if the Working Alliance score statistically 'explains' the relationship between AI Type and Mood Change. This is the 'smoking gun' that proves our humanistic engineering—not just better code—is what drove the emotional outcome.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to ensure these findings are bulletproof, I will use ANCOVA. This allows us to statistically 'filter out' pre-existing user beliefs about AI helpfulness. By controlling for these biases, we ensure that the superior alliance measured is purely and rigorously attributable to the </a:t>
            </a:r>
            <a:r>
              <a:rPr lang="en-GB" sz="1200" kern="1200" dirty="0" err="1">
                <a:solidFill>
                  <a:schemeClr val="tx1"/>
                </a:solidFill>
                <a:effectLst/>
                <a:latin typeface="+mn-lt"/>
                <a:ea typeface="+mn-ea"/>
                <a:cs typeface="+mn-cs"/>
              </a:rPr>
              <a:t>Rogersian</a:t>
            </a:r>
            <a:r>
              <a:rPr lang="en-GB" sz="1200" kern="1200" dirty="0">
                <a:solidFill>
                  <a:schemeClr val="tx1"/>
                </a:solidFill>
                <a:effectLst/>
                <a:latin typeface="+mn-lt"/>
                <a:ea typeface="+mn-ea"/>
                <a:cs typeface="+mn-cs"/>
              </a:rPr>
              <a:t> engineering of RAIYU.</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12</a:t>
            </a:fld>
            <a:endParaRPr lang="cs-CZ"/>
          </a:p>
        </p:txBody>
      </p:sp>
    </p:spTree>
    <p:extLst>
      <p:ext uri="{BB962C8B-B14F-4D97-AF65-F5344CB8AC3E}">
        <p14:creationId xmlns:p14="http://schemas.microsoft.com/office/powerpoint/2010/main" val="38006696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While the Working Alliance Inventory tells us if an alliance formed, this Mixed-Methods component, my Thematic Analysis of Chat Logs, tells us why. By analysing the actual dialogue, we can go beyond the scores to capture the rich, lived experience of the digital therapeutic encounter.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categorised this qualitative data into two primary streams of behaviour: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Participant Behaviours: I am coding for Depth of Disclosure—tracking how willing a participant is to share vulnerabilities—as well as Client Hostility or Trust, and instances of Alliance-testing, where the user actively probes the AI’s empathy.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AI Agent Behaviours: Simultaneously, I will measure the system's performance. This includes Humanistic Response Fidelity (how well it adheres to </a:t>
            </a:r>
            <a:r>
              <a:rPr lang="en-GB" sz="1200" kern="1200" dirty="0" err="1">
                <a:solidFill>
                  <a:schemeClr val="tx1"/>
                </a:solidFill>
                <a:effectLst/>
                <a:latin typeface="+mn-lt"/>
                <a:ea typeface="+mn-ea"/>
                <a:cs typeface="+mn-cs"/>
              </a:rPr>
              <a:t>Rogersian</a:t>
            </a:r>
            <a:r>
              <a:rPr lang="en-GB" sz="1200" kern="1200" dirty="0">
                <a:solidFill>
                  <a:schemeClr val="tx1"/>
                </a:solidFill>
                <a:effectLst/>
                <a:latin typeface="+mn-lt"/>
                <a:ea typeface="+mn-ea"/>
                <a:cs typeface="+mn-cs"/>
              </a:rPr>
              <a:t> principles), tracking any Technical Errors where the 'AI nature' breaks the persona, and its ability in Sustaining the Dialogue therapeutically.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Following the inductive approach of Braun and Clarke, this depth of process analysis is essential. It allows us to move from 'does it work' to 'how it works,' providing the granular evidence needed to create future evidence-based guidelines for empathy-engineered AI in healthcare.</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13</a:t>
            </a:fld>
            <a:endParaRPr lang="cs-CZ"/>
          </a:p>
        </p:txBody>
      </p:sp>
    </p:spTree>
    <p:extLst>
      <p:ext uri="{BB962C8B-B14F-4D97-AF65-F5344CB8AC3E}">
        <p14:creationId xmlns:p14="http://schemas.microsoft.com/office/powerpoint/2010/main" val="35512304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development of AI for mental health, ethics is not a secondary consideration; it is the core foundation of my methodology. My research is governed by four primary ethical pillars:</a:t>
            </a:r>
          </a:p>
          <a:p>
            <a:pPr lvl="0"/>
            <a:r>
              <a:rPr lang="en-GB" sz="1200" kern="1200" dirty="0">
                <a:solidFill>
                  <a:schemeClr val="tx1"/>
                </a:solidFill>
                <a:effectLst/>
                <a:latin typeface="+mn-lt"/>
                <a:ea typeface="+mn-ea"/>
                <a:cs typeface="+mn-cs"/>
              </a:rPr>
              <a:t>Informed Consent: I ensure total transparency; participants must explicitly understand they are interacting with a synthetic agent, not a human clinician.</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Psychological Safety: This is the operationalisation of the clinical principle of do no harm. As previously discussed in the technical pipeline, RAIYU utilises a Crisis Language Exclusion Filter. If the system detects any acute distress or risk, the persona is immediately suspended, and the participant is referred to pre-verified human support pathways.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Data Privacy &amp; Confidentiality: Given the sensitive nature of emotional disclosure, all data handling is strictly GDPR-compliant. I will utilise secure, encrypted protocols to ensure that participant vulnerabilities remain protected and anonymous.</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Cultural Sensitivity: Before any wider application, the model is rigorously tested for cultural bias. My standardised prompt is intentionally designed to focus on general stressors, avoiding culturally specific topics that could lead to biased or inappropriate AI responses.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embedding these safeguards directly into the code and the procedure, I ensure that RAIYU is not only technologically advanced but ethically robust.</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14</a:t>
            </a:fld>
            <a:endParaRPr lang="cs-CZ"/>
          </a:p>
        </p:txBody>
      </p:sp>
    </p:spTree>
    <p:extLst>
      <p:ext uri="{BB962C8B-B14F-4D97-AF65-F5344CB8AC3E}">
        <p14:creationId xmlns:p14="http://schemas.microsoft.com/office/powerpoint/2010/main" val="3743029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project is built on a foundation of high feasibility and profound impact, governed by six strategic pillars:</a:t>
            </a:r>
          </a:p>
          <a:p>
            <a:pPr marL="228600" lvl="0" indent="-228600">
              <a:buFont typeface="+mj-lt"/>
              <a:buAutoNum type="arabicPeriod"/>
            </a:pPr>
            <a:r>
              <a:rPr lang="en-GB" sz="1200" kern="1200" dirty="0">
                <a:solidFill>
                  <a:schemeClr val="tx1"/>
                </a:solidFill>
                <a:effectLst/>
                <a:latin typeface="+mn-lt"/>
                <a:ea typeface="+mn-ea"/>
                <a:cs typeface="+mn-cs"/>
              </a:rPr>
              <a:t>Technical Viability: A functional prototype leveraging stable API architecture and cloud-hosted LLM to ensure seamless user interaction. </a:t>
            </a:r>
          </a:p>
          <a:p>
            <a:pPr marL="228600" lvl="0" indent="-228600">
              <a:buFont typeface="+mj-lt"/>
              <a:buAutoNum type="arabicPeriod"/>
            </a:pPr>
            <a:r>
              <a:rPr lang="en-GB" sz="1200" kern="1200" dirty="0">
                <a:solidFill>
                  <a:schemeClr val="tx1"/>
                </a:solidFill>
                <a:effectLst/>
                <a:latin typeface="+mn-lt"/>
                <a:ea typeface="+mn-ea"/>
                <a:cs typeface="+mn-cs"/>
              </a:rPr>
              <a:t>Controlled Execution: The standardised 10-minute interaction ensures high internal validity and a manageable sample size.</a:t>
            </a:r>
          </a:p>
          <a:p>
            <a:pPr marL="228600" lvl="0" indent="-228600">
              <a:buFont typeface="+mj-lt"/>
              <a:buAutoNum type="arabicPeriod"/>
            </a:pPr>
            <a:r>
              <a:rPr lang="en-GB" sz="1200" kern="1200" dirty="0">
                <a:solidFill>
                  <a:schemeClr val="tx1"/>
                </a:solidFill>
                <a:effectLst/>
                <a:latin typeface="+mn-lt"/>
                <a:ea typeface="+mn-ea"/>
                <a:cs typeface="+mn-cs"/>
              </a:rPr>
              <a:t>Validated Methodology: I use gold-standard tools such as the working alliance inventory and PANAS, which are easily implemented digitally.</a:t>
            </a:r>
          </a:p>
          <a:p>
            <a:pPr marL="228600" lvl="0" indent="-228600">
              <a:buFont typeface="+mj-lt"/>
              <a:buAutoNum type="arabicPeriod"/>
            </a:pPr>
            <a:r>
              <a:rPr lang="en-GB" sz="1200" kern="1200" dirty="0">
                <a:solidFill>
                  <a:schemeClr val="tx1"/>
                </a:solidFill>
                <a:effectLst/>
                <a:latin typeface="+mn-lt"/>
                <a:ea typeface="+mn-ea"/>
                <a:cs typeface="+mn-cs"/>
              </a:rPr>
              <a:t>Manageable Sample: By focusing on a medium effect size with 60 participants, the project is statistically viable within our academic timeline. </a:t>
            </a:r>
          </a:p>
          <a:p>
            <a:pPr marL="228600" lvl="0" indent="-228600">
              <a:buFont typeface="+mj-lt"/>
              <a:buAutoNum type="arabicPeriod"/>
            </a:pPr>
            <a:r>
              <a:rPr lang="en-GB" sz="1200" kern="1200" dirty="0">
                <a:solidFill>
                  <a:schemeClr val="tx1"/>
                </a:solidFill>
                <a:effectLst/>
                <a:latin typeface="+mn-lt"/>
                <a:ea typeface="+mn-ea"/>
                <a:cs typeface="+mn-cs"/>
              </a:rPr>
              <a:t>Ethical Rigor: The project is fully compliant with BPS and APA ethics, featuring 'safety by design' through our crisis filters.</a:t>
            </a:r>
          </a:p>
          <a:p>
            <a:pPr marL="228600" lvl="0" indent="-228600">
              <a:buFont typeface="+mj-lt"/>
              <a:buAutoNum type="arabicPeriod"/>
            </a:pPr>
            <a:r>
              <a:rPr lang="en-GB" sz="1200" kern="1200" dirty="0">
                <a:solidFill>
                  <a:schemeClr val="tx1"/>
                </a:solidFill>
                <a:effectLst/>
                <a:latin typeface="+mn-lt"/>
                <a:ea typeface="+mn-ea"/>
                <a:cs typeface="+mn-cs"/>
              </a:rPr>
              <a:t>Future Scalability: Crucially, this research provides the blueprint for Integration Readiness. By proving that empathy-engineering can translate into a measurable Therapeutic Alliance, I offer a scalable solution for early-stage intervention that can eventually be integrated into wider healthcare infrastructures.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Ultimately, RAIYU is more than an experiment; it is a validated step toward a more humanistic and accessible future for digital mental health.</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29248605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this project proposes an empirically rigorous test of whether psychological theory can be successfully operationalised to engineer relational capacity into artificial intelligence.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utilising the </a:t>
            </a:r>
            <a:r>
              <a:rPr lang="en-GB" sz="1200" kern="1200" dirty="0" err="1">
                <a:solidFill>
                  <a:schemeClr val="tx1"/>
                </a:solidFill>
                <a:effectLst/>
                <a:latin typeface="+mn-lt"/>
                <a:ea typeface="+mn-ea"/>
                <a:cs typeface="+mn-cs"/>
              </a:rPr>
              <a:t>Rogersian</a:t>
            </a:r>
            <a:r>
              <a:rPr lang="en-GB" sz="1200" kern="1200" dirty="0">
                <a:solidFill>
                  <a:schemeClr val="tx1"/>
                </a:solidFill>
                <a:effectLst/>
                <a:latin typeface="+mn-lt"/>
                <a:ea typeface="+mn-ea"/>
                <a:cs typeface="+mn-cs"/>
              </a:rPr>
              <a:t> framework, I am evaluating its potential not just as a human therapeutic philosophy, but as a viable blueprint for technical architecture. The aim is to demonstrate that by prioritising the Working Alliance over mere task-completion, we can pivot AI from a strictly informational tool toward a more interpersonal agent.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seeks to provide evidence that technology can be designed to be safer, more effective, and—crucially—more relational. As we look toward the future of digital health, RAIYU represents a step toward an evidence-based pathway, intended to ensure that as our healthcare tools scale, they maintain the human element essential for meaningful psychological change.</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16</a:t>
            </a:fld>
            <a:endParaRPr lang="cs-CZ"/>
          </a:p>
        </p:txBody>
      </p:sp>
    </p:spTree>
    <p:extLst>
      <p:ext uri="{BB962C8B-B14F-4D97-AF65-F5344CB8AC3E}">
        <p14:creationId xmlns:p14="http://schemas.microsoft.com/office/powerpoint/2010/main" val="7748547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Thank you for your time. My final thought is this: The future of digital support requires us to build psychological theory directly into the technology itself. I welcome your questions.</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17</a:t>
            </a:fld>
            <a:endParaRPr lang="cs-CZ"/>
          </a:p>
        </p:txBody>
      </p:sp>
    </p:spTree>
    <p:extLst>
      <p:ext uri="{BB962C8B-B14F-4D97-AF65-F5344CB8AC3E}">
        <p14:creationId xmlns:p14="http://schemas.microsoft.com/office/powerpoint/2010/main" val="4030163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5.jpe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5.jpeg"/><Relationship Id="rId7" Type="http://schemas.openxmlformats.org/officeDocument/2006/relationships/image" Target="../media/image10.svg"/><Relationship Id="rId12"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image" Target="../media/image3.svg"/><Relationship Id="rId10" Type="http://schemas.openxmlformats.org/officeDocument/2006/relationships/image" Target="../media/image13.png"/><Relationship Id="rId4" Type="http://schemas.openxmlformats.org/officeDocument/2006/relationships/image" Target="../media/image2.png"/><Relationship Id="rId9"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18" Type="http://schemas.openxmlformats.org/officeDocument/2006/relationships/image" Target="../media/image30.png"/><Relationship Id="rId3" Type="http://schemas.openxmlformats.org/officeDocument/2006/relationships/image" Target="../media/image15.png"/><Relationship Id="rId21" Type="http://schemas.openxmlformats.org/officeDocument/2006/relationships/image" Target="../media/image3.svg"/><Relationship Id="rId7" Type="http://schemas.openxmlformats.org/officeDocument/2006/relationships/image" Target="../media/image19.svg"/><Relationship Id="rId12" Type="http://schemas.openxmlformats.org/officeDocument/2006/relationships/image" Target="../media/image24.png"/><Relationship Id="rId17" Type="http://schemas.openxmlformats.org/officeDocument/2006/relationships/image" Target="../media/image29.svg"/><Relationship Id="rId2" Type="http://schemas.openxmlformats.org/officeDocument/2006/relationships/notesSlide" Target="../notesSlides/notesSlide4.xml"/><Relationship Id="rId16" Type="http://schemas.openxmlformats.org/officeDocument/2006/relationships/image" Target="../media/image28.png"/><Relationship Id="rId20"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5" Type="http://schemas.openxmlformats.org/officeDocument/2006/relationships/image" Target="../media/image27.svg"/><Relationship Id="rId10" Type="http://schemas.openxmlformats.org/officeDocument/2006/relationships/image" Target="../media/image22.png"/><Relationship Id="rId19" Type="http://schemas.openxmlformats.org/officeDocument/2006/relationships/image" Target="../media/image31.svg"/><Relationship Id="rId4" Type="http://schemas.openxmlformats.org/officeDocument/2006/relationships/image" Target="../media/image16.png"/><Relationship Id="rId9" Type="http://schemas.openxmlformats.org/officeDocument/2006/relationships/image" Target="../media/image21.png"/><Relationship Id="rId14" Type="http://schemas.openxmlformats.org/officeDocument/2006/relationships/image" Target="../media/image26.png"/></Relationships>
</file>

<file path=ppt/slides/_rels/slide5.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32.png"/><Relationship Id="rId7"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33.svg"/><Relationship Id="rId9" Type="http://schemas.openxmlformats.org/officeDocument/2006/relationships/image" Target="../media/image34.pn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35.png"/><Relationship Id="rId7" Type="http://schemas.openxmlformats.org/officeDocument/2006/relationships/image" Target="../media/image39.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svg"/><Relationship Id="rId9" Type="http://schemas.openxmlformats.org/officeDocument/2006/relationships/image" Target="../media/image3.svg"/></Relationships>
</file>

<file path=ppt/slides/_rels/slide7.xml.rels><?xml version="1.0" encoding="UTF-8" standalone="yes"?>
<Relationships xmlns="http://schemas.openxmlformats.org/package/2006/relationships"><Relationship Id="rId8" Type="http://schemas.openxmlformats.org/officeDocument/2006/relationships/image" Target="../media/image42.svg"/><Relationship Id="rId13" Type="http://schemas.openxmlformats.org/officeDocument/2006/relationships/image" Target="../media/image47.png"/><Relationship Id="rId3" Type="http://schemas.openxmlformats.org/officeDocument/2006/relationships/image" Target="../media/image5.jpeg"/><Relationship Id="rId7" Type="http://schemas.openxmlformats.org/officeDocument/2006/relationships/image" Target="../media/image41.png"/><Relationship Id="rId12" Type="http://schemas.openxmlformats.org/officeDocument/2006/relationships/image" Target="../media/image46.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3.svg"/><Relationship Id="rId10" Type="http://schemas.openxmlformats.org/officeDocument/2006/relationships/image" Target="../media/image44.svg"/><Relationship Id="rId4" Type="http://schemas.openxmlformats.org/officeDocument/2006/relationships/image" Target="../media/image2.png"/><Relationship Id="rId9" Type="http://schemas.openxmlformats.org/officeDocument/2006/relationships/image" Target="../media/image43.png"/><Relationship Id="rId14" Type="http://schemas.openxmlformats.org/officeDocument/2006/relationships/image" Target="../media/image48.svg"/></Relationships>
</file>

<file path=ppt/slides/_rels/slide8.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2.png"/><Relationship Id="rId7" Type="http://schemas.openxmlformats.org/officeDocument/2006/relationships/image" Target="../media/image5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9.png"/><Relationship Id="rId11" Type="http://schemas.openxmlformats.org/officeDocument/2006/relationships/image" Target="../media/image54.png"/><Relationship Id="rId5" Type="http://schemas.openxmlformats.org/officeDocument/2006/relationships/image" Target="../media/image4.png"/><Relationship Id="rId10" Type="http://schemas.openxmlformats.org/officeDocument/2006/relationships/image" Target="../media/image53.svg"/><Relationship Id="rId4" Type="http://schemas.openxmlformats.org/officeDocument/2006/relationships/image" Target="../media/image3.svg"/><Relationship Id="rId9" Type="http://schemas.openxmlformats.org/officeDocument/2006/relationships/image" Target="../media/image52.png"/></Relationships>
</file>

<file path=ppt/slides/_rels/slide9.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2.png"/><Relationship Id="rId18" Type="http://schemas.openxmlformats.org/officeDocument/2006/relationships/image" Target="../media/image67.svg"/><Relationship Id="rId3" Type="http://schemas.openxmlformats.org/officeDocument/2006/relationships/image" Target="../media/image5.jpeg"/><Relationship Id="rId21" Type="http://schemas.openxmlformats.org/officeDocument/2006/relationships/image" Target="../media/image70.png"/><Relationship Id="rId7" Type="http://schemas.openxmlformats.org/officeDocument/2006/relationships/image" Target="../media/image56.svg"/><Relationship Id="rId12" Type="http://schemas.openxmlformats.org/officeDocument/2006/relationships/image" Target="../media/image61.svg"/><Relationship Id="rId17" Type="http://schemas.openxmlformats.org/officeDocument/2006/relationships/image" Target="../media/image66.png"/><Relationship Id="rId2" Type="http://schemas.openxmlformats.org/officeDocument/2006/relationships/notesSlide" Target="../notesSlides/notesSlide9.xml"/><Relationship Id="rId16" Type="http://schemas.openxmlformats.org/officeDocument/2006/relationships/image" Target="../media/image65.svg"/><Relationship Id="rId20" Type="http://schemas.openxmlformats.org/officeDocument/2006/relationships/image" Target="../media/image69.svg"/><Relationship Id="rId1" Type="http://schemas.openxmlformats.org/officeDocument/2006/relationships/slideLayout" Target="../slideLayouts/slideLayout7.xml"/><Relationship Id="rId6" Type="http://schemas.openxmlformats.org/officeDocument/2006/relationships/image" Target="../media/image55.png"/><Relationship Id="rId11" Type="http://schemas.openxmlformats.org/officeDocument/2006/relationships/image" Target="../media/image60.png"/><Relationship Id="rId24" Type="http://schemas.openxmlformats.org/officeDocument/2006/relationships/image" Target="../media/image73.svg"/><Relationship Id="rId5" Type="http://schemas.openxmlformats.org/officeDocument/2006/relationships/image" Target="../media/image3.svg"/><Relationship Id="rId15" Type="http://schemas.openxmlformats.org/officeDocument/2006/relationships/image" Target="../media/image64.png"/><Relationship Id="rId23" Type="http://schemas.openxmlformats.org/officeDocument/2006/relationships/image" Target="../media/image72.png"/><Relationship Id="rId10" Type="http://schemas.openxmlformats.org/officeDocument/2006/relationships/image" Target="../media/image59.svg"/><Relationship Id="rId19" Type="http://schemas.openxmlformats.org/officeDocument/2006/relationships/image" Target="../media/image68.png"/><Relationship Id="rId4" Type="http://schemas.openxmlformats.org/officeDocument/2006/relationships/image" Target="../media/image2.png"/><Relationship Id="rId9" Type="http://schemas.openxmlformats.org/officeDocument/2006/relationships/image" Target="../media/image58.png"/><Relationship Id="rId14" Type="http://schemas.openxmlformats.org/officeDocument/2006/relationships/image" Target="../media/image63.svg"/><Relationship Id="rId22" Type="http://schemas.openxmlformats.org/officeDocument/2006/relationships/image" Target="../media/image71.svg"/></Relationships>
</file>

<file path=ppt/slides/_rels/slide10.xml.rels><?xml version="1.0" encoding="UTF-8" standalone="yes"?>
<Relationships xmlns="http://schemas.openxmlformats.org/package/2006/relationships"><Relationship Id="rId8" Type="http://schemas.openxmlformats.org/officeDocument/2006/relationships/image" Target="../media/image79.svg"/><Relationship Id="rId13" Type="http://schemas.openxmlformats.org/officeDocument/2006/relationships/image" Target="../media/image84.svg"/><Relationship Id="rId3" Type="http://schemas.openxmlformats.org/officeDocument/2006/relationships/image" Target="../media/image74.png"/><Relationship Id="rId7" Type="http://schemas.openxmlformats.org/officeDocument/2006/relationships/image" Target="../media/image78.png"/><Relationship Id="rId12" Type="http://schemas.openxmlformats.org/officeDocument/2006/relationships/image" Target="../media/image83.png"/><Relationship Id="rId17" Type="http://schemas.openxmlformats.org/officeDocument/2006/relationships/image" Target="../media/image3.svg"/><Relationship Id="rId2" Type="http://schemas.openxmlformats.org/officeDocument/2006/relationships/notesSlide" Target="../notesSlides/notesSlide10.xml"/><Relationship Id="rId16"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77.svg"/><Relationship Id="rId11" Type="http://schemas.openxmlformats.org/officeDocument/2006/relationships/image" Target="../media/image82.png"/><Relationship Id="rId5" Type="http://schemas.openxmlformats.org/officeDocument/2006/relationships/image" Target="../media/image76.png"/><Relationship Id="rId15" Type="http://schemas.openxmlformats.org/officeDocument/2006/relationships/image" Target="../media/image86.svg"/><Relationship Id="rId10" Type="http://schemas.openxmlformats.org/officeDocument/2006/relationships/image" Target="../media/image81.svg"/><Relationship Id="rId4" Type="http://schemas.openxmlformats.org/officeDocument/2006/relationships/image" Target="../media/image75.svg"/><Relationship Id="rId9" Type="http://schemas.openxmlformats.org/officeDocument/2006/relationships/image" Target="../media/image80.png"/><Relationship Id="rId14" Type="http://schemas.openxmlformats.org/officeDocument/2006/relationships/image" Target="../media/image85.png"/></Relationships>
</file>

<file path=ppt/slides/_rels/slide11.xml.rels><?xml version="1.0" encoding="UTF-8" standalone="yes"?>
<Relationships xmlns="http://schemas.openxmlformats.org/package/2006/relationships"><Relationship Id="rId8" Type="http://schemas.openxmlformats.org/officeDocument/2006/relationships/image" Target="../media/image89.svg"/><Relationship Id="rId3" Type="http://schemas.openxmlformats.org/officeDocument/2006/relationships/image" Target="../media/image5.jpeg"/><Relationship Id="rId7" Type="http://schemas.openxmlformats.org/officeDocument/2006/relationships/image" Target="../media/image88.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87.jpeg"/><Relationship Id="rId11" Type="http://schemas.openxmlformats.org/officeDocument/2006/relationships/image" Target="../media/image92.svg"/><Relationship Id="rId5" Type="http://schemas.openxmlformats.org/officeDocument/2006/relationships/image" Target="../media/image3.svg"/><Relationship Id="rId10" Type="http://schemas.openxmlformats.org/officeDocument/2006/relationships/image" Target="../media/image91.png"/><Relationship Id="rId4" Type="http://schemas.openxmlformats.org/officeDocument/2006/relationships/image" Target="../media/image2.png"/><Relationship Id="rId9" Type="http://schemas.openxmlformats.org/officeDocument/2006/relationships/image" Target="../media/image90.png"/></Relationships>
</file>

<file path=ppt/slides/_rels/slide12.xml.rels><?xml version="1.0" encoding="UTF-8" standalone="yes"?>
<Relationships xmlns="http://schemas.openxmlformats.org/package/2006/relationships"><Relationship Id="rId8" Type="http://schemas.openxmlformats.org/officeDocument/2006/relationships/image" Target="../media/image95.png"/><Relationship Id="rId13" Type="http://schemas.openxmlformats.org/officeDocument/2006/relationships/image" Target="../media/image100.svg"/><Relationship Id="rId3" Type="http://schemas.openxmlformats.org/officeDocument/2006/relationships/image" Target="../media/image5.jpeg"/><Relationship Id="rId7" Type="http://schemas.openxmlformats.org/officeDocument/2006/relationships/image" Target="../media/image94.png"/><Relationship Id="rId12" Type="http://schemas.openxmlformats.org/officeDocument/2006/relationships/image" Target="../media/image99.png"/><Relationship Id="rId17" Type="http://schemas.openxmlformats.org/officeDocument/2006/relationships/image" Target="../media/image104.svg"/><Relationship Id="rId2" Type="http://schemas.openxmlformats.org/officeDocument/2006/relationships/notesSlide" Target="../notesSlides/notesSlide12.xml"/><Relationship Id="rId16" Type="http://schemas.openxmlformats.org/officeDocument/2006/relationships/image" Target="../media/image103.png"/><Relationship Id="rId1" Type="http://schemas.openxmlformats.org/officeDocument/2006/relationships/slideLayout" Target="../slideLayouts/slideLayout7.xml"/><Relationship Id="rId6" Type="http://schemas.openxmlformats.org/officeDocument/2006/relationships/image" Target="../media/image93.png"/><Relationship Id="rId11" Type="http://schemas.openxmlformats.org/officeDocument/2006/relationships/image" Target="../media/image98.svg"/><Relationship Id="rId5" Type="http://schemas.openxmlformats.org/officeDocument/2006/relationships/image" Target="../media/image3.svg"/><Relationship Id="rId15" Type="http://schemas.openxmlformats.org/officeDocument/2006/relationships/image" Target="../media/image102.svg"/><Relationship Id="rId10" Type="http://schemas.openxmlformats.org/officeDocument/2006/relationships/image" Target="../media/image97.png"/><Relationship Id="rId4" Type="http://schemas.openxmlformats.org/officeDocument/2006/relationships/image" Target="../media/image2.png"/><Relationship Id="rId9" Type="http://schemas.openxmlformats.org/officeDocument/2006/relationships/image" Target="../media/image96.svg"/><Relationship Id="rId14" Type="http://schemas.openxmlformats.org/officeDocument/2006/relationships/image" Target="../media/image101.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4.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08.png"/><Relationship Id="rId18" Type="http://schemas.openxmlformats.org/officeDocument/2006/relationships/image" Target="../media/image113.svg"/><Relationship Id="rId3" Type="http://schemas.openxmlformats.org/officeDocument/2006/relationships/image" Target="../media/image5.jpeg"/><Relationship Id="rId7" Type="http://schemas.openxmlformats.org/officeDocument/2006/relationships/image" Target="../media/image7.png"/><Relationship Id="rId12" Type="http://schemas.openxmlformats.org/officeDocument/2006/relationships/image" Target="../media/image107.svg"/><Relationship Id="rId17" Type="http://schemas.openxmlformats.org/officeDocument/2006/relationships/image" Target="../media/image112.png"/><Relationship Id="rId2" Type="http://schemas.openxmlformats.org/officeDocument/2006/relationships/notesSlide" Target="../notesSlides/notesSlide14.xml"/><Relationship Id="rId16" Type="http://schemas.openxmlformats.org/officeDocument/2006/relationships/image" Target="../media/image111.svg"/><Relationship Id="rId20" Type="http://schemas.openxmlformats.org/officeDocument/2006/relationships/image" Target="../media/image115.svg"/><Relationship Id="rId1" Type="http://schemas.openxmlformats.org/officeDocument/2006/relationships/slideLayout" Target="../slideLayouts/slideLayout7.xml"/><Relationship Id="rId6" Type="http://schemas.openxmlformats.org/officeDocument/2006/relationships/image" Target="../media/image105.jpeg"/><Relationship Id="rId11" Type="http://schemas.openxmlformats.org/officeDocument/2006/relationships/image" Target="../media/image106.png"/><Relationship Id="rId5" Type="http://schemas.openxmlformats.org/officeDocument/2006/relationships/image" Target="../media/image3.svg"/><Relationship Id="rId15" Type="http://schemas.openxmlformats.org/officeDocument/2006/relationships/image" Target="../media/image110.png"/><Relationship Id="rId10" Type="http://schemas.openxmlformats.org/officeDocument/2006/relationships/image" Target="../media/image89.svg"/><Relationship Id="rId19" Type="http://schemas.openxmlformats.org/officeDocument/2006/relationships/image" Target="../media/image114.png"/><Relationship Id="rId4" Type="http://schemas.openxmlformats.org/officeDocument/2006/relationships/image" Target="../media/image2.png"/><Relationship Id="rId9" Type="http://schemas.openxmlformats.org/officeDocument/2006/relationships/image" Target="../media/image88.png"/><Relationship Id="rId14" Type="http://schemas.openxmlformats.org/officeDocument/2006/relationships/image" Target="../media/image109.svg"/></Relationships>
</file>

<file path=ppt/slides/_rels/slide15.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21.png"/><Relationship Id="rId18" Type="http://schemas.openxmlformats.org/officeDocument/2006/relationships/image" Target="../media/image126.svg"/><Relationship Id="rId3" Type="http://schemas.openxmlformats.org/officeDocument/2006/relationships/image" Target="../media/image5.jpeg"/><Relationship Id="rId7" Type="http://schemas.openxmlformats.org/officeDocument/2006/relationships/image" Target="../media/image9.png"/><Relationship Id="rId12" Type="http://schemas.openxmlformats.org/officeDocument/2006/relationships/image" Target="../media/image120.svg"/><Relationship Id="rId17" Type="http://schemas.openxmlformats.org/officeDocument/2006/relationships/image" Target="../media/image125.png"/><Relationship Id="rId2" Type="http://schemas.openxmlformats.org/officeDocument/2006/relationships/notesSlide" Target="../notesSlides/notesSlide15.xml"/><Relationship Id="rId16" Type="http://schemas.openxmlformats.org/officeDocument/2006/relationships/image" Target="../media/image124.svg"/><Relationship Id="rId20" Type="http://schemas.openxmlformats.org/officeDocument/2006/relationships/image" Target="../media/image128.svg"/><Relationship Id="rId1" Type="http://schemas.openxmlformats.org/officeDocument/2006/relationships/slideLayout" Target="../slideLayouts/slideLayout7.xml"/><Relationship Id="rId6" Type="http://schemas.openxmlformats.org/officeDocument/2006/relationships/image" Target="../media/image116.jpeg"/><Relationship Id="rId11" Type="http://schemas.openxmlformats.org/officeDocument/2006/relationships/image" Target="../media/image119.png"/><Relationship Id="rId5" Type="http://schemas.openxmlformats.org/officeDocument/2006/relationships/image" Target="../media/image3.svg"/><Relationship Id="rId15" Type="http://schemas.openxmlformats.org/officeDocument/2006/relationships/image" Target="../media/image123.png"/><Relationship Id="rId10" Type="http://schemas.openxmlformats.org/officeDocument/2006/relationships/image" Target="../media/image118.svg"/><Relationship Id="rId19" Type="http://schemas.openxmlformats.org/officeDocument/2006/relationships/image" Target="../media/image127.png"/><Relationship Id="rId4" Type="http://schemas.openxmlformats.org/officeDocument/2006/relationships/image" Target="../media/image2.png"/><Relationship Id="rId9" Type="http://schemas.openxmlformats.org/officeDocument/2006/relationships/image" Target="../media/image117.png"/><Relationship Id="rId14" Type="http://schemas.openxmlformats.org/officeDocument/2006/relationships/image" Target="../media/image122.svg"/></Relationships>
</file>

<file path=ppt/slides/_rels/slide16.xml.rels><?xml version="1.0" encoding="UTF-8" standalone="yes"?>
<Relationships xmlns="http://schemas.openxmlformats.org/package/2006/relationships"><Relationship Id="rId8" Type="http://schemas.openxmlformats.org/officeDocument/2006/relationships/image" Target="../media/image131.svg"/><Relationship Id="rId13" Type="http://schemas.openxmlformats.org/officeDocument/2006/relationships/image" Target="../media/image136.svg"/><Relationship Id="rId3" Type="http://schemas.openxmlformats.org/officeDocument/2006/relationships/image" Target="../media/image5.jpeg"/><Relationship Id="rId7" Type="http://schemas.openxmlformats.org/officeDocument/2006/relationships/image" Target="../media/image130.png"/><Relationship Id="rId12" Type="http://schemas.openxmlformats.org/officeDocument/2006/relationships/image" Target="../media/image135.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3.svg"/><Relationship Id="rId11" Type="http://schemas.openxmlformats.org/officeDocument/2006/relationships/image" Target="../media/image134.svg"/><Relationship Id="rId5" Type="http://schemas.openxmlformats.org/officeDocument/2006/relationships/image" Target="../media/image2.png"/><Relationship Id="rId10" Type="http://schemas.openxmlformats.org/officeDocument/2006/relationships/image" Target="../media/image133.png"/><Relationship Id="rId4" Type="http://schemas.openxmlformats.org/officeDocument/2006/relationships/image" Target="../media/image129.jpeg"/><Relationship Id="rId9" Type="http://schemas.openxmlformats.org/officeDocument/2006/relationships/image" Target="../media/image132.png"/><Relationship Id="rId14" Type="http://schemas.openxmlformats.org/officeDocument/2006/relationships/image" Target="../media/image137.png"/></Relationships>
</file>

<file path=ppt/slides/_rels/slide17.xml.rels><?xml version="1.0" encoding="UTF-8" standalone="yes"?>
<Relationships xmlns="http://schemas.openxmlformats.org/package/2006/relationships"><Relationship Id="rId8" Type="http://schemas.openxmlformats.org/officeDocument/2006/relationships/image" Target="../media/image140.png"/><Relationship Id="rId3" Type="http://schemas.openxmlformats.org/officeDocument/2006/relationships/image" Target="../media/image2.png"/><Relationship Id="rId7" Type="http://schemas.openxmlformats.org/officeDocument/2006/relationships/image" Target="../media/image139.sv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38.png"/><Relationship Id="rId5" Type="http://schemas.openxmlformats.org/officeDocument/2006/relationships/image" Target="../media/image4.png"/><Relationship Id="rId10" Type="http://schemas.openxmlformats.org/officeDocument/2006/relationships/image" Target="../media/image142.svg"/><Relationship Id="rId4" Type="http://schemas.openxmlformats.org/officeDocument/2006/relationships/image" Target="../media/image3.svg"/><Relationship Id="rId9" Type="http://schemas.openxmlformats.org/officeDocument/2006/relationships/image" Target="../media/image141.png"/></Relationships>
</file>

<file path=ppt/slides/_rels/slide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hyperlink" Target="https://gemini.google.com" TargetMode="Externa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4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55400" t="-25884" r="-8796"/>
            </a:stretch>
          </a:blipFill>
        </p:spPr>
        <p:txBody>
          <a:bodyPr/>
          <a:lstStyle/>
          <a:p>
            <a:endParaRPr lang="en-GB"/>
          </a:p>
        </p:txBody>
      </p:sp>
      <p:grpSp>
        <p:nvGrpSpPr>
          <p:cNvPr id="3" name="Group 3"/>
          <p:cNvGrpSpPr/>
          <p:nvPr/>
        </p:nvGrpSpPr>
        <p:grpSpPr>
          <a:xfrm>
            <a:off x="0" y="0"/>
            <a:ext cx="12071988" cy="10287000"/>
            <a:chOff x="0" y="0"/>
            <a:chExt cx="3179454" cy="2709333"/>
          </a:xfrm>
        </p:grpSpPr>
        <p:sp>
          <p:nvSpPr>
            <p:cNvPr id="4" name="Freeform 4"/>
            <p:cNvSpPr/>
            <p:nvPr/>
          </p:nvSpPr>
          <p:spPr>
            <a:xfrm>
              <a:off x="0" y="0"/>
              <a:ext cx="3179454" cy="2709333"/>
            </a:xfrm>
            <a:custGeom>
              <a:avLst/>
              <a:gdLst/>
              <a:ahLst/>
              <a:cxnLst/>
              <a:rect l="l" t="t" r="r" b="b"/>
              <a:pathLst>
                <a:path w="3179454" h="2709333">
                  <a:moveTo>
                    <a:pt x="0" y="0"/>
                  </a:moveTo>
                  <a:lnTo>
                    <a:pt x="3179454" y="0"/>
                  </a:lnTo>
                  <a:lnTo>
                    <a:pt x="3179454" y="2709333"/>
                  </a:lnTo>
                  <a:lnTo>
                    <a:pt x="0" y="2709333"/>
                  </a:lnTo>
                  <a:close/>
                </a:path>
              </a:pathLst>
            </a:custGeom>
            <a:gradFill rotWithShape="1">
              <a:gsLst>
                <a:gs pos="0">
                  <a:srgbClr val="000000">
                    <a:alpha val="100000"/>
                  </a:srgbClr>
                </a:gs>
                <a:gs pos="33333">
                  <a:srgbClr val="000000">
                    <a:alpha val="100000"/>
                  </a:srgbClr>
                </a:gs>
                <a:gs pos="66667">
                  <a:srgbClr val="000000">
                    <a:alpha val="82500"/>
                  </a:srgbClr>
                </a:gs>
                <a:gs pos="100000">
                  <a:srgbClr val="000000">
                    <a:alpha val="0"/>
                  </a:srgbClr>
                </a:gs>
              </a:gsLst>
              <a:lin ang="0"/>
            </a:gradFill>
          </p:spPr>
          <p:txBody>
            <a:bodyPr/>
            <a:lstStyle/>
            <a:p>
              <a:endParaRPr lang="en-GB"/>
            </a:p>
          </p:txBody>
        </p:sp>
        <p:sp>
          <p:nvSpPr>
            <p:cNvPr id="5" name="TextBox 5"/>
            <p:cNvSpPr txBox="1"/>
            <p:nvPr/>
          </p:nvSpPr>
          <p:spPr>
            <a:xfrm>
              <a:off x="0" y="-19050"/>
              <a:ext cx="3179454" cy="2728383"/>
            </a:xfrm>
            <a:prstGeom prst="rect">
              <a:avLst/>
            </a:prstGeom>
          </p:spPr>
          <p:txBody>
            <a:bodyPr lIns="50800" tIns="50800" rIns="50800" bIns="50800" rtlCol="0" anchor="ctr"/>
            <a:lstStyle/>
            <a:p>
              <a:pPr algn="ctr">
                <a:lnSpc>
                  <a:spcPts val="2898"/>
                </a:lnSpc>
              </a:pPr>
              <a:endParaRPr/>
            </a:p>
          </p:txBody>
        </p:sp>
      </p:grpSp>
      <p:grpSp>
        <p:nvGrpSpPr>
          <p:cNvPr id="6" name="Group 6"/>
          <p:cNvGrpSpPr/>
          <p:nvPr/>
        </p:nvGrpSpPr>
        <p:grpSpPr>
          <a:xfrm>
            <a:off x="4381028" y="6544334"/>
            <a:ext cx="5290838" cy="840036"/>
            <a:chOff x="0" y="0"/>
            <a:chExt cx="2559647" cy="406400"/>
          </a:xfrm>
        </p:grpSpPr>
        <p:sp>
          <p:nvSpPr>
            <p:cNvPr id="7" name="Freeform 7"/>
            <p:cNvSpPr/>
            <p:nvPr/>
          </p:nvSpPr>
          <p:spPr>
            <a:xfrm>
              <a:off x="0" y="0"/>
              <a:ext cx="2559647" cy="406400"/>
            </a:xfrm>
            <a:custGeom>
              <a:avLst/>
              <a:gdLst/>
              <a:ahLst/>
              <a:cxnLst/>
              <a:rect l="l" t="t" r="r" b="b"/>
              <a:pathLst>
                <a:path w="2559647" h="406400">
                  <a:moveTo>
                    <a:pt x="2356447" y="0"/>
                  </a:moveTo>
                  <a:cubicBezTo>
                    <a:pt x="2468671" y="0"/>
                    <a:pt x="2559647" y="90976"/>
                    <a:pt x="2559647" y="203200"/>
                  </a:cubicBezTo>
                  <a:cubicBezTo>
                    <a:pt x="2559647" y="315424"/>
                    <a:pt x="2468671" y="406400"/>
                    <a:pt x="2356447" y="406400"/>
                  </a:cubicBezTo>
                  <a:lnTo>
                    <a:pt x="203200" y="406400"/>
                  </a:lnTo>
                  <a:cubicBezTo>
                    <a:pt x="90976" y="406400"/>
                    <a:pt x="0" y="315424"/>
                    <a:pt x="0" y="203200"/>
                  </a:cubicBezTo>
                  <a:cubicBezTo>
                    <a:pt x="0" y="90976"/>
                    <a:pt x="90976" y="0"/>
                    <a:pt x="203200" y="0"/>
                  </a:cubicBezTo>
                  <a:close/>
                </a:path>
              </a:pathLst>
            </a:custGeom>
            <a:gradFill rotWithShape="1">
              <a:gsLst>
                <a:gs pos="0">
                  <a:srgbClr val="002832">
                    <a:alpha val="100000"/>
                  </a:srgbClr>
                </a:gs>
                <a:gs pos="100000">
                  <a:srgbClr val="00B1C4">
                    <a:alpha val="100000"/>
                  </a:srgbClr>
                </a:gs>
              </a:gsLst>
              <a:lin ang="0"/>
            </a:gradFill>
          </p:spPr>
          <p:txBody>
            <a:bodyPr/>
            <a:lstStyle/>
            <a:p>
              <a:endParaRPr lang="en-GB"/>
            </a:p>
          </p:txBody>
        </p:sp>
        <p:sp>
          <p:nvSpPr>
            <p:cNvPr id="8" name="TextBox 8"/>
            <p:cNvSpPr txBox="1"/>
            <p:nvPr/>
          </p:nvSpPr>
          <p:spPr>
            <a:xfrm>
              <a:off x="0" y="-38100"/>
              <a:ext cx="2559647"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512547" y="6544334"/>
            <a:ext cx="3483091" cy="840036"/>
            <a:chOff x="0" y="0"/>
            <a:chExt cx="1685080" cy="406400"/>
          </a:xfrm>
        </p:grpSpPr>
        <p:sp>
          <p:nvSpPr>
            <p:cNvPr id="10" name="Freeform 10"/>
            <p:cNvSpPr/>
            <p:nvPr/>
          </p:nvSpPr>
          <p:spPr>
            <a:xfrm>
              <a:off x="0" y="0"/>
              <a:ext cx="1685080" cy="406400"/>
            </a:xfrm>
            <a:custGeom>
              <a:avLst/>
              <a:gdLst/>
              <a:ahLst/>
              <a:cxnLst/>
              <a:rect l="l" t="t" r="r" b="b"/>
              <a:pathLst>
                <a:path w="1685080" h="406400">
                  <a:moveTo>
                    <a:pt x="1481880" y="0"/>
                  </a:moveTo>
                  <a:cubicBezTo>
                    <a:pt x="1594104" y="0"/>
                    <a:pt x="1685080" y="90976"/>
                    <a:pt x="1685080" y="203200"/>
                  </a:cubicBezTo>
                  <a:cubicBezTo>
                    <a:pt x="1685080" y="315424"/>
                    <a:pt x="1594104" y="406400"/>
                    <a:pt x="1481880" y="406400"/>
                  </a:cubicBezTo>
                  <a:lnTo>
                    <a:pt x="203200" y="406400"/>
                  </a:lnTo>
                  <a:cubicBezTo>
                    <a:pt x="90976" y="406400"/>
                    <a:pt x="0" y="315424"/>
                    <a:pt x="0" y="203200"/>
                  </a:cubicBezTo>
                  <a:cubicBezTo>
                    <a:pt x="0" y="90976"/>
                    <a:pt x="90976" y="0"/>
                    <a:pt x="203200" y="0"/>
                  </a:cubicBezTo>
                  <a:close/>
                </a:path>
              </a:pathLst>
            </a:custGeom>
            <a:gradFill rotWithShape="1">
              <a:gsLst>
                <a:gs pos="0">
                  <a:srgbClr val="002832">
                    <a:alpha val="100000"/>
                  </a:srgbClr>
                </a:gs>
                <a:gs pos="100000">
                  <a:srgbClr val="00B1C4">
                    <a:alpha val="100000"/>
                  </a:srgbClr>
                </a:gs>
              </a:gsLst>
              <a:lin ang="0"/>
            </a:gradFill>
          </p:spPr>
          <p:txBody>
            <a:bodyPr/>
            <a:lstStyle/>
            <a:p>
              <a:endParaRPr lang="en-GB"/>
            </a:p>
          </p:txBody>
        </p:sp>
        <p:sp>
          <p:nvSpPr>
            <p:cNvPr id="11" name="TextBox 11"/>
            <p:cNvSpPr txBox="1"/>
            <p:nvPr/>
          </p:nvSpPr>
          <p:spPr>
            <a:xfrm>
              <a:off x="0" y="-38100"/>
              <a:ext cx="1685080" cy="444500"/>
            </a:xfrm>
            <a:prstGeom prst="rect">
              <a:avLst/>
            </a:prstGeom>
          </p:spPr>
          <p:txBody>
            <a:bodyPr lIns="50800" tIns="50800" rIns="50800" bIns="50800" rtlCol="0" anchor="ctr"/>
            <a:lstStyle/>
            <a:p>
              <a:pPr algn="ctr">
                <a:lnSpc>
                  <a:spcPts val="2659"/>
                </a:lnSpc>
                <a:spcBef>
                  <a:spcPct val="0"/>
                </a:spcBef>
              </a:pPr>
              <a:endParaRPr/>
            </a:p>
          </p:txBody>
        </p:sp>
      </p:grpSp>
      <p:sp>
        <p:nvSpPr>
          <p:cNvPr id="12" name="Freeform 12"/>
          <p:cNvSpPr/>
          <p:nvPr/>
        </p:nvSpPr>
        <p:spPr>
          <a:xfrm>
            <a:off x="-757650" y="8520815"/>
            <a:ext cx="5138677" cy="4419262"/>
          </a:xfrm>
          <a:custGeom>
            <a:avLst/>
            <a:gdLst/>
            <a:ahLst/>
            <a:cxnLst/>
            <a:rect l="l" t="t" r="r" b="b"/>
            <a:pathLst>
              <a:path w="5138677" h="4419262">
                <a:moveTo>
                  <a:pt x="0" y="0"/>
                </a:moveTo>
                <a:lnTo>
                  <a:pt x="5138678" y="0"/>
                </a:lnTo>
                <a:lnTo>
                  <a:pt x="5138678" y="4419263"/>
                </a:lnTo>
                <a:lnTo>
                  <a:pt x="0" y="4419263"/>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Freeform 13"/>
          <p:cNvSpPr/>
          <p:nvPr/>
        </p:nvSpPr>
        <p:spPr>
          <a:xfrm>
            <a:off x="4834903" y="6936223"/>
            <a:ext cx="4836963" cy="846468"/>
          </a:xfrm>
          <a:custGeom>
            <a:avLst/>
            <a:gdLst/>
            <a:ahLst/>
            <a:cxnLst/>
            <a:rect l="l" t="t" r="r" b="b"/>
            <a:pathLst>
              <a:path w="4836963" h="846468">
                <a:moveTo>
                  <a:pt x="0" y="0"/>
                </a:moveTo>
                <a:lnTo>
                  <a:pt x="4836962" y="0"/>
                </a:lnTo>
                <a:lnTo>
                  <a:pt x="4836962" y="846469"/>
                </a:lnTo>
                <a:lnTo>
                  <a:pt x="0" y="846469"/>
                </a:lnTo>
                <a:lnTo>
                  <a:pt x="0" y="0"/>
                </a:lnTo>
                <a:close/>
              </a:path>
            </a:pathLst>
          </a:custGeom>
          <a:blipFill>
            <a:blip r:embed="rId6"/>
            <a:stretch>
              <a:fillRect/>
            </a:stretch>
          </a:blipFill>
        </p:spPr>
        <p:txBody>
          <a:bodyPr/>
          <a:lstStyle/>
          <a:p>
            <a:endParaRPr lang="en-GB"/>
          </a:p>
        </p:txBody>
      </p:sp>
      <p:sp>
        <p:nvSpPr>
          <p:cNvPr id="14" name="Freeform 14"/>
          <p:cNvSpPr/>
          <p:nvPr/>
        </p:nvSpPr>
        <p:spPr>
          <a:xfrm>
            <a:off x="1795373" y="6278375"/>
            <a:ext cx="3039530" cy="531918"/>
          </a:xfrm>
          <a:custGeom>
            <a:avLst/>
            <a:gdLst/>
            <a:ahLst/>
            <a:cxnLst/>
            <a:rect l="l" t="t" r="r" b="b"/>
            <a:pathLst>
              <a:path w="3039530" h="531918">
                <a:moveTo>
                  <a:pt x="0" y="0"/>
                </a:moveTo>
                <a:lnTo>
                  <a:pt x="3039530" y="0"/>
                </a:lnTo>
                <a:lnTo>
                  <a:pt x="3039530" y="531918"/>
                </a:lnTo>
                <a:lnTo>
                  <a:pt x="0" y="531918"/>
                </a:lnTo>
                <a:lnTo>
                  <a:pt x="0" y="0"/>
                </a:lnTo>
                <a:close/>
              </a:path>
            </a:pathLst>
          </a:custGeom>
          <a:blipFill>
            <a:blip r:embed="rId6"/>
            <a:stretch>
              <a:fillRect/>
            </a:stretch>
          </a:blipFill>
        </p:spPr>
        <p:txBody>
          <a:bodyPr/>
          <a:lstStyle/>
          <a:p>
            <a:endParaRPr lang="en-GB"/>
          </a:p>
        </p:txBody>
      </p:sp>
      <p:sp>
        <p:nvSpPr>
          <p:cNvPr id="15" name="TextBox 15"/>
          <p:cNvSpPr txBox="1"/>
          <p:nvPr/>
        </p:nvSpPr>
        <p:spPr>
          <a:xfrm>
            <a:off x="1594283" y="7727270"/>
            <a:ext cx="7602212" cy="838977"/>
          </a:xfrm>
          <a:prstGeom prst="rect">
            <a:avLst/>
          </a:prstGeom>
        </p:spPr>
        <p:txBody>
          <a:bodyPr lIns="0" tIns="0" rIns="0" bIns="0" rtlCol="0" anchor="t">
            <a:spAutoFit/>
          </a:bodyPr>
          <a:lstStyle/>
          <a:p>
            <a:pPr algn="l">
              <a:lnSpc>
                <a:spcPts val="3349"/>
              </a:lnSpc>
            </a:pPr>
            <a:r>
              <a:rPr lang="en-US" sz="2576">
                <a:solidFill>
                  <a:srgbClr val="FFFFFF"/>
                </a:solidFill>
                <a:latin typeface="Montserrat"/>
                <a:ea typeface="Montserrat"/>
                <a:cs typeface="Montserrat"/>
                <a:sym typeface="Montserrat"/>
              </a:rPr>
              <a:t>MSc Applied psychology</a:t>
            </a:r>
          </a:p>
          <a:p>
            <a:pPr algn="l">
              <a:lnSpc>
                <a:spcPts val="3349"/>
              </a:lnSpc>
            </a:pPr>
            <a:r>
              <a:rPr lang="en-US" sz="2576">
                <a:solidFill>
                  <a:srgbClr val="FFFFFF"/>
                </a:solidFill>
                <a:latin typeface="Montserrat"/>
                <a:ea typeface="Montserrat"/>
                <a:cs typeface="Montserrat"/>
                <a:sym typeface="Montserrat"/>
              </a:rPr>
              <a:t>Applied research in psychology (ECAS7009)</a:t>
            </a:r>
          </a:p>
        </p:txBody>
      </p:sp>
      <p:sp>
        <p:nvSpPr>
          <p:cNvPr id="16" name="TextBox 16"/>
          <p:cNvSpPr txBox="1"/>
          <p:nvPr/>
        </p:nvSpPr>
        <p:spPr>
          <a:xfrm>
            <a:off x="1594283" y="6729455"/>
            <a:ext cx="3324699" cy="441219"/>
          </a:xfrm>
          <a:prstGeom prst="rect">
            <a:avLst/>
          </a:prstGeom>
        </p:spPr>
        <p:txBody>
          <a:bodyPr lIns="0" tIns="0" rIns="0" bIns="0" rtlCol="0" anchor="t">
            <a:spAutoFit/>
          </a:bodyPr>
          <a:lstStyle/>
          <a:p>
            <a:pPr algn="ctr">
              <a:lnSpc>
                <a:spcPts val="3578"/>
              </a:lnSpc>
            </a:pPr>
            <a:r>
              <a:rPr lang="en-US" sz="2752">
                <a:solidFill>
                  <a:srgbClr val="FFFFFF"/>
                </a:solidFill>
                <a:latin typeface="Montserrat"/>
                <a:ea typeface="Montserrat"/>
                <a:cs typeface="Montserrat"/>
                <a:sym typeface="Montserrat"/>
              </a:rPr>
              <a:t>Presented By</a:t>
            </a:r>
          </a:p>
        </p:txBody>
      </p:sp>
      <p:sp>
        <p:nvSpPr>
          <p:cNvPr id="17" name="TextBox 17"/>
          <p:cNvSpPr txBox="1"/>
          <p:nvPr/>
        </p:nvSpPr>
        <p:spPr>
          <a:xfrm>
            <a:off x="5333849" y="6729418"/>
            <a:ext cx="4161789" cy="441293"/>
          </a:xfrm>
          <a:prstGeom prst="rect">
            <a:avLst/>
          </a:prstGeom>
        </p:spPr>
        <p:txBody>
          <a:bodyPr lIns="0" tIns="0" rIns="0" bIns="0" rtlCol="0" anchor="t">
            <a:spAutoFit/>
          </a:bodyPr>
          <a:lstStyle/>
          <a:p>
            <a:pPr algn="l">
              <a:lnSpc>
                <a:spcPts val="3578"/>
              </a:lnSpc>
            </a:pPr>
            <a:r>
              <a:rPr lang="en-US" sz="2752" b="1">
                <a:solidFill>
                  <a:srgbClr val="FFFFFF"/>
                </a:solidFill>
                <a:latin typeface="Montserrat Bold"/>
                <a:ea typeface="Montserrat Bold"/>
                <a:cs typeface="Montserrat Bold"/>
                <a:sym typeface="Montserrat Bold"/>
              </a:rPr>
              <a:t>Reia Sigrist</a:t>
            </a:r>
          </a:p>
        </p:txBody>
      </p:sp>
      <p:sp>
        <p:nvSpPr>
          <p:cNvPr id="18" name="TextBox 18"/>
          <p:cNvSpPr txBox="1"/>
          <p:nvPr/>
        </p:nvSpPr>
        <p:spPr>
          <a:xfrm>
            <a:off x="1437596" y="3144455"/>
            <a:ext cx="10283679" cy="3023680"/>
          </a:xfrm>
          <a:prstGeom prst="rect">
            <a:avLst/>
          </a:prstGeom>
        </p:spPr>
        <p:txBody>
          <a:bodyPr lIns="0" tIns="0" rIns="0" bIns="0" rtlCol="0" anchor="t">
            <a:spAutoFit/>
          </a:bodyPr>
          <a:lstStyle/>
          <a:p>
            <a:pPr algn="l">
              <a:lnSpc>
                <a:spcPts val="12037"/>
              </a:lnSpc>
              <a:spcBef>
                <a:spcPct val="0"/>
              </a:spcBef>
            </a:pPr>
            <a:r>
              <a:rPr lang="en-US" sz="9259" b="1">
                <a:solidFill>
                  <a:srgbClr val="FFFFFF"/>
                </a:solidFill>
                <a:latin typeface="Montaser Arabic Bold"/>
                <a:ea typeface="Montaser Arabic Bold"/>
                <a:cs typeface="Montaser Arabic Bold"/>
                <a:sym typeface="Montaser Arabic Bold"/>
              </a:rPr>
              <a:t>The Therapeutic Alliance in AI</a:t>
            </a:r>
          </a:p>
        </p:txBody>
      </p:sp>
      <p:sp>
        <p:nvSpPr>
          <p:cNvPr id="19" name="TextBox 19"/>
          <p:cNvSpPr txBox="1"/>
          <p:nvPr/>
        </p:nvSpPr>
        <p:spPr>
          <a:xfrm>
            <a:off x="1437596" y="1425221"/>
            <a:ext cx="5268004" cy="1804959"/>
          </a:xfrm>
          <a:prstGeom prst="rect">
            <a:avLst/>
          </a:prstGeom>
        </p:spPr>
        <p:txBody>
          <a:bodyPr wrap="square" lIns="0" tIns="0" rIns="0" bIns="0" rtlCol="0" anchor="t">
            <a:spAutoFit/>
          </a:bodyPr>
          <a:lstStyle/>
          <a:p>
            <a:pPr algn="ctr">
              <a:lnSpc>
                <a:spcPts val="14533"/>
              </a:lnSpc>
              <a:spcBef>
                <a:spcPct val="0"/>
              </a:spcBef>
            </a:pPr>
            <a:r>
              <a:rPr lang="en-US" sz="11179" b="1" dirty="0">
                <a:solidFill>
                  <a:srgbClr val="04E1F9"/>
                </a:solidFill>
                <a:latin typeface="Montserrat Bold"/>
                <a:ea typeface="Montserrat Bold"/>
                <a:cs typeface="Montserrat Bold"/>
                <a:sym typeface="Montserrat Bold"/>
              </a:rPr>
              <a:t>R</a:t>
            </a:r>
            <a:r>
              <a:rPr lang="en-US" sz="11179" b="1" dirty="0">
                <a:solidFill>
                  <a:srgbClr val="FFFFFF"/>
                </a:solidFill>
                <a:latin typeface="Montserrat Bold"/>
                <a:ea typeface="Montserrat Bold"/>
                <a:cs typeface="Montserrat Bold"/>
                <a:sym typeface="Montserrat Bold"/>
              </a:rPr>
              <a:t>AI</a:t>
            </a:r>
            <a:r>
              <a:rPr lang="en-US" sz="11179" b="1" dirty="0">
                <a:solidFill>
                  <a:srgbClr val="04E1F9"/>
                </a:solidFill>
                <a:latin typeface="Montserrat Bold"/>
                <a:ea typeface="Montserrat Bold"/>
                <a:cs typeface="Montserrat Bold"/>
                <a:sym typeface="Montserrat Bold"/>
              </a:rPr>
              <a:t>YU:</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a:p>
        </p:txBody>
      </p:sp>
      <p:sp>
        <p:nvSpPr>
          <p:cNvPr id="3" name="Freeform 3"/>
          <p:cNvSpPr/>
          <p:nvPr/>
        </p:nvSpPr>
        <p:spPr>
          <a:xfrm>
            <a:off x="-2804452" y="8444570"/>
            <a:ext cx="5138677" cy="4419262"/>
          </a:xfrm>
          <a:custGeom>
            <a:avLst/>
            <a:gdLst/>
            <a:ahLst/>
            <a:cxnLst/>
            <a:rect l="l" t="t" r="r" b="b"/>
            <a:pathLst>
              <a:path w="5138677" h="4419262">
                <a:moveTo>
                  <a:pt x="0" y="0"/>
                </a:moveTo>
                <a:lnTo>
                  <a:pt x="5138677" y="0"/>
                </a:lnTo>
                <a:lnTo>
                  <a:pt x="5138677" y="4419263"/>
                </a:lnTo>
                <a:lnTo>
                  <a:pt x="0" y="4419263"/>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6574661" y="-2875072"/>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6403739" y="7233612"/>
            <a:ext cx="5138677" cy="4419262"/>
          </a:xfrm>
          <a:custGeom>
            <a:avLst/>
            <a:gdLst/>
            <a:ahLst/>
            <a:cxnLst/>
            <a:rect l="l" t="t" r="r" b="b"/>
            <a:pathLst>
              <a:path w="5138677" h="4419262">
                <a:moveTo>
                  <a:pt x="0" y="0"/>
                </a:moveTo>
                <a:lnTo>
                  <a:pt x="5138678" y="0"/>
                </a:lnTo>
                <a:lnTo>
                  <a:pt x="5138678" y="4419263"/>
                </a:lnTo>
                <a:lnTo>
                  <a:pt x="0" y="4419263"/>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6" name="Group 6"/>
          <p:cNvGrpSpPr/>
          <p:nvPr/>
        </p:nvGrpSpPr>
        <p:grpSpPr>
          <a:xfrm>
            <a:off x="12821005" y="2447911"/>
            <a:ext cx="4299383" cy="3691629"/>
            <a:chOff x="0" y="0"/>
            <a:chExt cx="896585" cy="769845"/>
          </a:xfrm>
        </p:grpSpPr>
        <p:sp>
          <p:nvSpPr>
            <p:cNvPr id="7" name="Freeform 7"/>
            <p:cNvSpPr/>
            <p:nvPr/>
          </p:nvSpPr>
          <p:spPr>
            <a:xfrm>
              <a:off x="0" y="0"/>
              <a:ext cx="896585" cy="769845"/>
            </a:xfrm>
            <a:custGeom>
              <a:avLst/>
              <a:gdLst/>
              <a:ahLst/>
              <a:cxnLst/>
              <a:rect l="l" t="t" r="r" b="b"/>
              <a:pathLst>
                <a:path w="896585" h="769845">
                  <a:moveTo>
                    <a:pt x="100839" y="0"/>
                  </a:moveTo>
                  <a:lnTo>
                    <a:pt x="795745" y="0"/>
                  </a:lnTo>
                  <a:cubicBezTo>
                    <a:pt x="822489" y="0"/>
                    <a:pt x="848138" y="10624"/>
                    <a:pt x="867049" y="29535"/>
                  </a:cubicBezTo>
                  <a:cubicBezTo>
                    <a:pt x="885960" y="48446"/>
                    <a:pt x="896585" y="74095"/>
                    <a:pt x="896585" y="100839"/>
                  </a:cubicBezTo>
                  <a:lnTo>
                    <a:pt x="896585" y="669005"/>
                  </a:lnTo>
                  <a:cubicBezTo>
                    <a:pt x="896585" y="695750"/>
                    <a:pt x="885960" y="721399"/>
                    <a:pt x="867049" y="740310"/>
                  </a:cubicBezTo>
                  <a:cubicBezTo>
                    <a:pt x="848138" y="759221"/>
                    <a:pt x="822489" y="769845"/>
                    <a:pt x="795745" y="769845"/>
                  </a:cubicBezTo>
                  <a:lnTo>
                    <a:pt x="100839" y="769845"/>
                  </a:lnTo>
                  <a:cubicBezTo>
                    <a:pt x="74095" y="769845"/>
                    <a:pt x="48446" y="759221"/>
                    <a:pt x="29535" y="740310"/>
                  </a:cubicBezTo>
                  <a:cubicBezTo>
                    <a:pt x="10624" y="721399"/>
                    <a:pt x="0" y="695750"/>
                    <a:pt x="0" y="669005"/>
                  </a:cubicBezTo>
                  <a:lnTo>
                    <a:pt x="0" y="100839"/>
                  </a:lnTo>
                  <a:cubicBezTo>
                    <a:pt x="0" y="74095"/>
                    <a:pt x="10624" y="48446"/>
                    <a:pt x="29535" y="29535"/>
                  </a:cubicBezTo>
                  <a:cubicBezTo>
                    <a:pt x="48446" y="10624"/>
                    <a:pt x="74095" y="0"/>
                    <a:pt x="100839" y="0"/>
                  </a:cubicBezTo>
                  <a:close/>
                </a:path>
              </a:pathLst>
            </a:custGeom>
            <a:blipFill>
              <a:blip r:embed="rId6"/>
              <a:stretch>
                <a:fillRect l="-14317" r="-14317"/>
              </a:stretch>
            </a:blipFill>
          </p:spPr>
          <p:txBody>
            <a:bodyPr/>
            <a:lstStyle/>
            <a:p>
              <a:endParaRPr lang="en-GB"/>
            </a:p>
          </p:txBody>
        </p:sp>
      </p:grpSp>
      <p:sp>
        <p:nvSpPr>
          <p:cNvPr id="8" name="Freeform 8"/>
          <p:cNvSpPr/>
          <p:nvPr/>
        </p:nvSpPr>
        <p:spPr>
          <a:xfrm>
            <a:off x="1256457" y="2593838"/>
            <a:ext cx="11080352" cy="3947375"/>
          </a:xfrm>
          <a:custGeom>
            <a:avLst/>
            <a:gdLst/>
            <a:ahLst/>
            <a:cxnLst/>
            <a:rect l="l" t="t" r="r" b="b"/>
            <a:pathLst>
              <a:path w="11080352" h="3947375">
                <a:moveTo>
                  <a:pt x="0" y="0"/>
                </a:moveTo>
                <a:lnTo>
                  <a:pt x="11080351" y="0"/>
                </a:lnTo>
                <a:lnTo>
                  <a:pt x="11080351" y="3947375"/>
                </a:lnTo>
                <a:lnTo>
                  <a:pt x="0" y="394737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a:off x="8932558" y="6837204"/>
            <a:ext cx="7315200" cy="2606040"/>
          </a:xfrm>
          <a:custGeom>
            <a:avLst/>
            <a:gdLst/>
            <a:ahLst/>
            <a:cxnLst/>
            <a:rect l="l" t="t" r="r" b="b"/>
            <a:pathLst>
              <a:path w="7315200" h="2606040">
                <a:moveTo>
                  <a:pt x="0" y="0"/>
                </a:moveTo>
                <a:lnTo>
                  <a:pt x="7315200" y="0"/>
                </a:lnTo>
                <a:lnTo>
                  <a:pt x="7315200" y="2606040"/>
                </a:lnTo>
                <a:lnTo>
                  <a:pt x="0" y="260604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a:off x="1256457" y="6837204"/>
            <a:ext cx="7315200" cy="2606040"/>
          </a:xfrm>
          <a:custGeom>
            <a:avLst/>
            <a:gdLst/>
            <a:ahLst/>
            <a:cxnLst/>
            <a:rect l="l" t="t" r="r" b="b"/>
            <a:pathLst>
              <a:path w="7315200" h="2606040">
                <a:moveTo>
                  <a:pt x="0" y="0"/>
                </a:moveTo>
                <a:lnTo>
                  <a:pt x="7315200" y="0"/>
                </a:lnTo>
                <a:lnTo>
                  <a:pt x="7315200" y="2606040"/>
                </a:lnTo>
                <a:lnTo>
                  <a:pt x="0" y="260604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1395352" y="3396512"/>
            <a:ext cx="10802561" cy="2665538"/>
          </a:xfrm>
          <a:prstGeom prst="rect">
            <a:avLst/>
          </a:prstGeom>
        </p:spPr>
        <p:txBody>
          <a:bodyPr wrap="square" lIns="0" tIns="0" rIns="0" bIns="0" rtlCol="0" anchor="t">
            <a:spAutoFit/>
          </a:bodyPr>
          <a:lstStyle/>
          <a:p>
            <a:pPr marL="577528" lvl="1" indent="-288764" algn="l">
              <a:lnSpc>
                <a:spcPts val="3477"/>
              </a:lnSpc>
              <a:buFont typeface="Arial"/>
              <a:buChar char="•"/>
            </a:pPr>
            <a:r>
              <a:rPr lang="en-US" sz="2674" dirty="0">
                <a:solidFill>
                  <a:srgbClr val="FFFFFF"/>
                </a:solidFill>
                <a:latin typeface="Montserrat"/>
                <a:ea typeface="Montserrat"/>
                <a:cs typeface="Montserrat"/>
                <a:sym typeface="Montserrat"/>
              </a:rPr>
              <a:t>NHS waiting lists are extensive – many wait over 18 weeks for therapy.</a:t>
            </a:r>
          </a:p>
          <a:p>
            <a:pPr marL="577528" lvl="1" indent="-288764" algn="l">
              <a:lnSpc>
                <a:spcPts val="3477"/>
              </a:lnSpc>
              <a:buFont typeface="Arial"/>
              <a:buChar char="•"/>
            </a:pPr>
            <a:r>
              <a:rPr lang="en-US" sz="2674" dirty="0">
                <a:solidFill>
                  <a:srgbClr val="FFFFFF"/>
                </a:solidFill>
                <a:latin typeface="Montserrat"/>
                <a:ea typeface="Montserrat"/>
                <a:cs typeface="Montserrat"/>
                <a:sym typeface="Montserrat"/>
              </a:rPr>
              <a:t>Growing demand for accessible, low-intensity psychological support.</a:t>
            </a:r>
          </a:p>
          <a:p>
            <a:pPr marL="577528" lvl="1" indent="-288764" algn="l">
              <a:lnSpc>
                <a:spcPts val="3477"/>
              </a:lnSpc>
              <a:buFont typeface="Arial"/>
              <a:buChar char="•"/>
            </a:pPr>
            <a:r>
              <a:rPr lang="en-US" sz="2674" dirty="0">
                <a:solidFill>
                  <a:srgbClr val="FFFFFF"/>
                </a:solidFill>
                <a:latin typeface="Montserrat"/>
                <a:ea typeface="Montserrat"/>
                <a:cs typeface="Montserrat"/>
                <a:sym typeface="Montserrat"/>
              </a:rPr>
              <a:t>AI chatbots and Large Language Models (LLMs) rapidly emerging in mental health support.</a:t>
            </a:r>
          </a:p>
        </p:txBody>
      </p:sp>
      <p:sp>
        <p:nvSpPr>
          <p:cNvPr id="12" name="TextBox 12"/>
          <p:cNvSpPr txBox="1"/>
          <p:nvPr/>
        </p:nvSpPr>
        <p:spPr>
          <a:xfrm>
            <a:off x="1256457" y="872051"/>
            <a:ext cx="12236994" cy="1636061"/>
          </a:xfrm>
          <a:prstGeom prst="rect">
            <a:avLst/>
          </a:prstGeom>
        </p:spPr>
        <p:txBody>
          <a:bodyPr lIns="0" tIns="0" rIns="0" bIns="0" rtlCol="0" anchor="t">
            <a:spAutoFit/>
          </a:bodyPr>
          <a:lstStyle/>
          <a:p>
            <a:pPr algn="l">
              <a:lnSpc>
                <a:spcPts val="6596"/>
              </a:lnSpc>
            </a:pPr>
            <a:r>
              <a:rPr lang="en-US" sz="4711" b="1">
                <a:solidFill>
                  <a:srgbClr val="FFFFFF"/>
                </a:solidFill>
                <a:latin typeface="Montaser Arabic Ultra-Bold"/>
                <a:ea typeface="Montaser Arabic Ultra-Bold"/>
                <a:cs typeface="Montaser Arabic Ultra-Bold"/>
                <a:sym typeface="Montaser Arabic Ultra-Bold"/>
              </a:rPr>
              <a:t>Rationale: </a:t>
            </a:r>
          </a:p>
          <a:p>
            <a:pPr algn="l">
              <a:lnSpc>
                <a:spcPts val="6596"/>
              </a:lnSpc>
              <a:spcBef>
                <a:spcPct val="0"/>
              </a:spcBef>
            </a:pPr>
            <a:r>
              <a:rPr lang="en-US" sz="4711" b="1">
                <a:solidFill>
                  <a:srgbClr val="FFFFFF"/>
                </a:solidFill>
                <a:latin typeface="Montaser Arabic Ultra-Bold"/>
                <a:ea typeface="Montaser Arabic Ultra-Bold"/>
                <a:cs typeface="Montaser Arabic Ultra-Bold"/>
                <a:sym typeface="Montaser Arabic Ultra-Bold"/>
              </a:rPr>
              <a:t>The Applied Problem in Digital Health</a:t>
            </a:r>
          </a:p>
        </p:txBody>
      </p:sp>
      <p:sp>
        <p:nvSpPr>
          <p:cNvPr id="13" name="TextBox 13"/>
          <p:cNvSpPr txBox="1"/>
          <p:nvPr/>
        </p:nvSpPr>
        <p:spPr>
          <a:xfrm>
            <a:off x="1656724" y="2882224"/>
            <a:ext cx="4863514" cy="458300"/>
          </a:xfrm>
          <a:prstGeom prst="rect">
            <a:avLst/>
          </a:prstGeom>
        </p:spPr>
        <p:txBody>
          <a:bodyPr lIns="0" tIns="0" rIns="0" bIns="0" rtlCol="0" anchor="t">
            <a:spAutoFit/>
          </a:bodyPr>
          <a:lstStyle/>
          <a:p>
            <a:pPr algn="just">
              <a:lnSpc>
                <a:spcPts val="3787"/>
              </a:lnSpc>
            </a:pPr>
            <a:r>
              <a:rPr lang="en-US" sz="2913" b="1">
                <a:solidFill>
                  <a:srgbClr val="04E1F9"/>
                </a:solidFill>
                <a:latin typeface="Montserrat Bold"/>
                <a:ea typeface="Montserrat Bold"/>
                <a:cs typeface="Montserrat Bold"/>
                <a:sym typeface="Montserrat Bold"/>
              </a:rPr>
              <a:t>The challenge:</a:t>
            </a:r>
          </a:p>
        </p:txBody>
      </p:sp>
      <p:sp>
        <p:nvSpPr>
          <p:cNvPr id="14" name="TextBox 14"/>
          <p:cNvSpPr txBox="1"/>
          <p:nvPr/>
        </p:nvSpPr>
        <p:spPr>
          <a:xfrm>
            <a:off x="1501857" y="7494176"/>
            <a:ext cx="6986648" cy="1717458"/>
          </a:xfrm>
          <a:prstGeom prst="rect">
            <a:avLst/>
          </a:prstGeom>
        </p:spPr>
        <p:txBody>
          <a:bodyPr wrap="square" lIns="0" tIns="0" rIns="0" bIns="0" rtlCol="0" anchor="t">
            <a:spAutoFit/>
          </a:bodyPr>
          <a:lstStyle/>
          <a:p>
            <a:pPr algn="l">
              <a:lnSpc>
                <a:spcPts val="3380"/>
              </a:lnSpc>
            </a:pPr>
            <a:r>
              <a:rPr lang="en-US" sz="2600" dirty="0">
                <a:solidFill>
                  <a:srgbClr val="FFFFFF"/>
                </a:solidFill>
                <a:latin typeface="Montserrat"/>
                <a:ea typeface="Montserrat"/>
                <a:cs typeface="Montserrat"/>
                <a:sym typeface="Montserrat"/>
              </a:rPr>
              <a:t>Existing tools are informational, not relational – they fail to provide non-specific therapeutic factors that improve outcomes.</a:t>
            </a:r>
          </a:p>
        </p:txBody>
      </p:sp>
      <p:sp>
        <p:nvSpPr>
          <p:cNvPr id="15" name="TextBox 15"/>
          <p:cNvSpPr txBox="1"/>
          <p:nvPr/>
        </p:nvSpPr>
        <p:spPr>
          <a:xfrm>
            <a:off x="1524745" y="6994149"/>
            <a:ext cx="4010573" cy="450352"/>
          </a:xfrm>
          <a:prstGeom prst="rect">
            <a:avLst/>
          </a:prstGeom>
        </p:spPr>
        <p:txBody>
          <a:bodyPr lIns="0" tIns="0" rIns="0" bIns="0" rtlCol="0" anchor="t">
            <a:spAutoFit/>
          </a:bodyPr>
          <a:lstStyle/>
          <a:p>
            <a:pPr algn="l">
              <a:lnSpc>
                <a:spcPts val="3625"/>
              </a:lnSpc>
            </a:pPr>
            <a:r>
              <a:rPr lang="en-US" sz="2789" b="1">
                <a:solidFill>
                  <a:srgbClr val="04E1F9"/>
                </a:solidFill>
                <a:latin typeface="Montserrat Bold"/>
                <a:ea typeface="Montserrat Bold"/>
                <a:cs typeface="Montserrat Bold"/>
                <a:sym typeface="Montserrat Bold"/>
              </a:rPr>
              <a:t>The core problem:</a:t>
            </a:r>
          </a:p>
        </p:txBody>
      </p:sp>
      <p:sp>
        <p:nvSpPr>
          <p:cNvPr id="16" name="TextBox 16"/>
          <p:cNvSpPr txBox="1"/>
          <p:nvPr/>
        </p:nvSpPr>
        <p:spPr>
          <a:xfrm>
            <a:off x="9144000" y="6994149"/>
            <a:ext cx="4121694" cy="450352"/>
          </a:xfrm>
          <a:prstGeom prst="rect">
            <a:avLst/>
          </a:prstGeom>
        </p:spPr>
        <p:txBody>
          <a:bodyPr lIns="0" tIns="0" rIns="0" bIns="0" rtlCol="0" anchor="t">
            <a:spAutoFit/>
          </a:bodyPr>
          <a:lstStyle/>
          <a:p>
            <a:pPr algn="just">
              <a:lnSpc>
                <a:spcPts val="3625"/>
              </a:lnSpc>
            </a:pPr>
            <a:r>
              <a:rPr lang="en-US" sz="2789" b="1">
                <a:solidFill>
                  <a:srgbClr val="04E1F9"/>
                </a:solidFill>
                <a:latin typeface="Montserrat Bold"/>
                <a:ea typeface="Montserrat Bold"/>
                <a:cs typeface="Montserrat Bold"/>
                <a:sym typeface="Montserrat Bold"/>
              </a:rPr>
              <a:t>Proposed solution:</a:t>
            </a:r>
          </a:p>
        </p:txBody>
      </p:sp>
      <p:sp>
        <p:nvSpPr>
          <p:cNvPr id="17" name="TextBox 17"/>
          <p:cNvSpPr txBox="1"/>
          <p:nvPr/>
        </p:nvSpPr>
        <p:spPr>
          <a:xfrm>
            <a:off x="9158590" y="7584760"/>
            <a:ext cx="6976860" cy="1281313"/>
          </a:xfrm>
          <a:prstGeom prst="rect">
            <a:avLst/>
          </a:prstGeom>
        </p:spPr>
        <p:txBody>
          <a:bodyPr wrap="square" lIns="0" tIns="0" rIns="0" bIns="0" rtlCol="0" anchor="t">
            <a:spAutoFit/>
          </a:bodyPr>
          <a:lstStyle/>
          <a:p>
            <a:pPr algn="l">
              <a:lnSpc>
                <a:spcPts val="3375"/>
              </a:lnSpc>
            </a:pPr>
            <a:r>
              <a:rPr lang="en-US" sz="2596" dirty="0">
                <a:solidFill>
                  <a:srgbClr val="FFFFFF"/>
                </a:solidFill>
                <a:latin typeface="Montserrat"/>
                <a:ea typeface="Montserrat"/>
                <a:cs typeface="Montserrat"/>
                <a:sym typeface="Montserrat"/>
              </a:rPr>
              <a:t>Move beyond basic utility to psychologically grounded AI design that supports genuine human-like connection.</a:t>
            </a:r>
          </a:p>
        </p:txBody>
      </p:sp>
      <p:sp>
        <p:nvSpPr>
          <p:cNvPr id="18" name="TextBox 18"/>
          <p:cNvSpPr txBox="1"/>
          <p:nvPr/>
        </p:nvSpPr>
        <p:spPr>
          <a:xfrm>
            <a:off x="7956184" y="3906503"/>
            <a:ext cx="4380625" cy="252826"/>
          </a:xfrm>
          <a:prstGeom prst="rect">
            <a:avLst/>
          </a:prstGeom>
        </p:spPr>
        <p:txBody>
          <a:bodyPr wrap="square" lIns="0" tIns="0" rIns="0" bIns="0" rtlCol="0" anchor="t">
            <a:spAutoFit/>
          </a:bodyPr>
          <a:lstStyle/>
          <a:p>
            <a:pPr algn="ctr">
              <a:lnSpc>
                <a:spcPts val="2086"/>
              </a:lnSpc>
              <a:spcBef>
                <a:spcPct val="0"/>
              </a:spcBef>
            </a:pPr>
            <a:r>
              <a:rPr lang="en-US" sz="1605" dirty="0">
                <a:solidFill>
                  <a:srgbClr val="FFFFFF"/>
                </a:solidFill>
                <a:latin typeface="Montserrat"/>
                <a:ea typeface="Montserrat"/>
                <a:cs typeface="Montserrat"/>
                <a:sym typeface="Montserrat"/>
              </a:rPr>
              <a:t> (NHS England, 2022; Mind Cymru, 2024)</a:t>
            </a:r>
          </a:p>
        </p:txBody>
      </p:sp>
      <p:sp>
        <p:nvSpPr>
          <p:cNvPr id="19" name="TextBox 19"/>
          <p:cNvSpPr txBox="1"/>
          <p:nvPr/>
        </p:nvSpPr>
        <p:spPr>
          <a:xfrm>
            <a:off x="5983336" y="9012047"/>
            <a:ext cx="2546064" cy="252954"/>
          </a:xfrm>
          <a:prstGeom prst="rect">
            <a:avLst/>
          </a:prstGeom>
        </p:spPr>
        <p:txBody>
          <a:bodyPr wrap="square" lIns="0" tIns="0" rIns="0" bIns="0" rtlCol="0" anchor="t">
            <a:spAutoFit/>
          </a:bodyPr>
          <a:lstStyle/>
          <a:p>
            <a:pPr algn="ctr">
              <a:lnSpc>
                <a:spcPts val="2093"/>
              </a:lnSpc>
              <a:spcBef>
                <a:spcPct val="0"/>
              </a:spcBef>
            </a:pPr>
            <a:r>
              <a:rPr lang="en-US" sz="1610" dirty="0">
                <a:solidFill>
                  <a:srgbClr val="FFFFFF"/>
                </a:solidFill>
                <a:latin typeface="Montserrat"/>
                <a:ea typeface="Montserrat"/>
                <a:cs typeface="Montserrat"/>
                <a:sym typeface="Montserrat"/>
              </a:rPr>
              <a:t> (</a:t>
            </a:r>
            <a:r>
              <a:rPr lang="en-US" sz="1610" dirty="0" err="1">
                <a:solidFill>
                  <a:srgbClr val="FFFFFF"/>
                </a:solidFill>
                <a:latin typeface="Montserrat"/>
                <a:ea typeface="Montserrat"/>
                <a:cs typeface="Montserrat"/>
                <a:sym typeface="Montserrat"/>
              </a:rPr>
              <a:t>Wampold</a:t>
            </a:r>
            <a:r>
              <a:rPr lang="en-US" sz="1610" dirty="0">
                <a:solidFill>
                  <a:srgbClr val="FFFFFF"/>
                </a:solidFill>
                <a:latin typeface="Montserrat"/>
                <a:ea typeface="Montserrat"/>
                <a:cs typeface="Montserrat"/>
                <a:sym typeface="Montserrat"/>
              </a:rPr>
              <a:t> &amp; Imel, 2015)</a:t>
            </a:r>
          </a:p>
        </p:txBody>
      </p:sp>
      <p:sp>
        <p:nvSpPr>
          <p:cNvPr id="20" name="TextBox 20"/>
          <p:cNvSpPr txBox="1"/>
          <p:nvPr/>
        </p:nvSpPr>
        <p:spPr>
          <a:xfrm>
            <a:off x="9746038" y="5673573"/>
            <a:ext cx="2521323" cy="252954"/>
          </a:xfrm>
          <a:prstGeom prst="rect">
            <a:avLst/>
          </a:prstGeom>
        </p:spPr>
        <p:txBody>
          <a:bodyPr wrap="square" lIns="0" tIns="0" rIns="0" bIns="0" rtlCol="0" anchor="t">
            <a:spAutoFit/>
          </a:bodyPr>
          <a:lstStyle/>
          <a:p>
            <a:pPr algn="ctr">
              <a:lnSpc>
                <a:spcPts val="2093"/>
              </a:lnSpc>
              <a:spcBef>
                <a:spcPct val="0"/>
              </a:spcBef>
            </a:pPr>
            <a:r>
              <a:rPr lang="en-US" sz="1610" dirty="0">
                <a:solidFill>
                  <a:srgbClr val="FFFFFF"/>
                </a:solidFill>
                <a:latin typeface="Montserrat"/>
                <a:ea typeface="Montserrat"/>
                <a:cs typeface="Montserrat"/>
                <a:sym typeface="Montserrat"/>
              </a:rPr>
              <a:t>(</a:t>
            </a:r>
            <a:r>
              <a:rPr lang="en-US" sz="1610" dirty="0" err="1">
                <a:solidFill>
                  <a:srgbClr val="FFFFFF"/>
                </a:solidFill>
                <a:latin typeface="Montserrat"/>
                <a:ea typeface="Montserrat"/>
                <a:cs typeface="Montserrat"/>
                <a:sym typeface="Montserrat"/>
              </a:rPr>
              <a:t>Woyshnis</a:t>
            </a:r>
            <a:r>
              <a:rPr lang="en-US" sz="1610" dirty="0">
                <a:solidFill>
                  <a:srgbClr val="FFFFFF"/>
                </a:solidFill>
                <a:latin typeface="Montserrat"/>
                <a:ea typeface="Montserrat"/>
                <a:cs typeface="Montserrat"/>
                <a:sym typeface="Montserrat"/>
              </a:rPr>
              <a:t> et al.,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a:p>
        </p:txBody>
      </p:sp>
      <p:sp>
        <p:nvSpPr>
          <p:cNvPr id="3" name="Freeform 3"/>
          <p:cNvSpPr/>
          <p:nvPr/>
        </p:nvSpPr>
        <p:spPr>
          <a:xfrm>
            <a:off x="-2412256" y="8769389"/>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13926153" y="-2209631"/>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1096821" y="6781297"/>
            <a:ext cx="6162479" cy="3081240"/>
          </a:xfrm>
          <a:custGeom>
            <a:avLst/>
            <a:gdLst/>
            <a:ahLst/>
            <a:cxnLst/>
            <a:rect l="l" t="t" r="r" b="b"/>
            <a:pathLst>
              <a:path w="6162479" h="3081240">
                <a:moveTo>
                  <a:pt x="0" y="0"/>
                </a:moveTo>
                <a:lnTo>
                  <a:pt x="6162479" y="0"/>
                </a:lnTo>
                <a:lnTo>
                  <a:pt x="6162479" y="3081239"/>
                </a:lnTo>
                <a:lnTo>
                  <a:pt x="0" y="308123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1393368" y="6774683"/>
            <a:ext cx="5824302" cy="2912151"/>
          </a:xfrm>
          <a:custGeom>
            <a:avLst/>
            <a:gdLst/>
            <a:ahLst/>
            <a:cxnLst/>
            <a:rect l="l" t="t" r="r" b="b"/>
            <a:pathLst>
              <a:path w="5824302" h="2912151">
                <a:moveTo>
                  <a:pt x="0" y="0"/>
                </a:moveTo>
                <a:lnTo>
                  <a:pt x="5824301" y="0"/>
                </a:lnTo>
                <a:lnTo>
                  <a:pt x="5824301" y="2912151"/>
                </a:lnTo>
                <a:lnTo>
                  <a:pt x="0" y="291215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a:off x="1393368" y="3450046"/>
            <a:ext cx="5824302" cy="2912151"/>
          </a:xfrm>
          <a:custGeom>
            <a:avLst/>
            <a:gdLst/>
            <a:ahLst/>
            <a:cxnLst/>
            <a:rect l="l" t="t" r="r" b="b"/>
            <a:pathLst>
              <a:path w="5824302" h="2912151">
                <a:moveTo>
                  <a:pt x="0" y="0"/>
                </a:moveTo>
                <a:lnTo>
                  <a:pt x="5824301" y="0"/>
                </a:lnTo>
                <a:lnTo>
                  <a:pt x="5824301" y="2912151"/>
                </a:lnTo>
                <a:lnTo>
                  <a:pt x="0" y="291215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a:off x="11096821" y="3280957"/>
            <a:ext cx="6162479" cy="3081240"/>
          </a:xfrm>
          <a:custGeom>
            <a:avLst/>
            <a:gdLst/>
            <a:ahLst/>
            <a:cxnLst/>
            <a:rect l="l" t="t" r="r" b="b"/>
            <a:pathLst>
              <a:path w="6162479" h="3081240">
                <a:moveTo>
                  <a:pt x="0" y="0"/>
                </a:moveTo>
                <a:lnTo>
                  <a:pt x="6162479" y="0"/>
                </a:lnTo>
                <a:lnTo>
                  <a:pt x="6162479" y="3081240"/>
                </a:lnTo>
                <a:lnTo>
                  <a:pt x="0" y="308124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flipH="1">
            <a:off x="7423499" y="4579466"/>
            <a:ext cx="3441002" cy="4114800"/>
          </a:xfrm>
          <a:custGeom>
            <a:avLst/>
            <a:gdLst/>
            <a:ahLst/>
            <a:cxnLst/>
            <a:rect l="l" t="t" r="r" b="b"/>
            <a:pathLst>
              <a:path w="3441002" h="4114800">
                <a:moveTo>
                  <a:pt x="3441002" y="0"/>
                </a:moveTo>
                <a:lnTo>
                  <a:pt x="0" y="0"/>
                </a:lnTo>
                <a:lnTo>
                  <a:pt x="0" y="4114800"/>
                </a:lnTo>
                <a:lnTo>
                  <a:pt x="3441002" y="4114800"/>
                </a:lnTo>
                <a:lnTo>
                  <a:pt x="3441002"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Freeform 10"/>
          <p:cNvSpPr/>
          <p:nvPr/>
        </p:nvSpPr>
        <p:spPr>
          <a:xfrm>
            <a:off x="2289722" y="6168193"/>
            <a:ext cx="4031594" cy="937346"/>
          </a:xfrm>
          <a:custGeom>
            <a:avLst/>
            <a:gdLst/>
            <a:ahLst/>
            <a:cxnLst/>
            <a:rect l="l" t="t" r="r" b="b"/>
            <a:pathLst>
              <a:path w="4031594" h="937346">
                <a:moveTo>
                  <a:pt x="0" y="0"/>
                </a:moveTo>
                <a:lnTo>
                  <a:pt x="4031593" y="0"/>
                </a:lnTo>
                <a:lnTo>
                  <a:pt x="4031593" y="937346"/>
                </a:lnTo>
                <a:lnTo>
                  <a:pt x="0" y="93734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1" name="TextBox 11"/>
          <p:cNvSpPr txBox="1"/>
          <p:nvPr/>
        </p:nvSpPr>
        <p:spPr>
          <a:xfrm>
            <a:off x="11601918" y="7176299"/>
            <a:ext cx="5152283" cy="2028440"/>
          </a:xfrm>
          <a:prstGeom prst="rect">
            <a:avLst/>
          </a:prstGeom>
        </p:spPr>
        <p:txBody>
          <a:bodyPr wrap="square" lIns="0" tIns="0" rIns="0" bIns="0" rtlCol="0" anchor="t">
            <a:spAutoFit/>
          </a:bodyPr>
          <a:lstStyle/>
          <a:p>
            <a:pPr algn="l">
              <a:lnSpc>
                <a:spcPts val="3249"/>
              </a:lnSpc>
            </a:pPr>
            <a:r>
              <a:rPr lang="en-US" sz="2499" b="1" dirty="0">
                <a:solidFill>
                  <a:srgbClr val="FFFFFF"/>
                </a:solidFill>
                <a:latin typeface="Montserrat Bold"/>
                <a:ea typeface="Montserrat Bold"/>
                <a:cs typeface="Montserrat Bold"/>
                <a:sym typeface="Montserrat Bold"/>
              </a:rPr>
              <a:t>Digital Therapeutic Alliance:</a:t>
            </a:r>
          </a:p>
          <a:p>
            <a:pPr algn="l">
              <a:lnSpc>
                <a:spcPts val="3249"/>
              </a:lnSpc>
            </a:pPr>
            <a:r>
              <a:rPr lang="en-US" sz="2499" dirty="0">
                <a:solidFill>
                  <a:srgbClr val="FFFFFF"/>
                </a:solidFill>
                <a:latin typeface="Montserrat"/>
                <a:ea typeface="Montserrat"/>
                <a:cs typeface="Montserrat"/>
                <a:sym typeface="Montserrat"/>
              </a:rPr>
              <a:t>Reinterprets Bordin’s "Bond" for AI, suggesting that empathic design can strengthen perceived understanding.</a:t>
            </a:r>
          </a:p>
        </p:txBody>
      </p:sp>
      <p:sp>
        <p:nvSpPr>
          <p:cNvPr id="12" name="TextBox 12"/>
          <p:cNvSpPr txBox="1"/>
          <p:nvPr/>
        </p:nvSpPr>
        <p:spPr>
          <a:xfrm>
            <a:off x="1718901" y="7107050"/>
            <a:ext cx="5266302" cy="2268954"/>
          </a:xfrm>
          <a:prstGeom prst="rect">
            <a:avLst/>
          </a:prstGeom>
        </p:spPr>
        <p:txBody>
          <a:bodyPr wrap="square" lIns="0" tIns="0" rIns="0" bIns="0" rtlCol="0" anchor="t">
            <a:spAutoFit/>
          </a:bodyPr>
          <a:lstStyle/>
          <a:p>
            <a:pPr algn="l">
              <a:lnSpc>
                <a:spcPts val="3639"/>
              </a:lnSpc>
            </a:pPr>
            <a:r>
              <a:rPr lang="en-US" sz="2500" b="1" dirty="0">
                <a:solidFill>
                  <a:srgbClr val="FFFFFF"/>
                </a:solidFill>
                <a:latin typeface="Montserrat Bold"/>
                <a:ea typeface="Montserrat Bold"/>
                <a:cs typeface="Montserrat Bold"/>
                <a:sym typeface="Montserrat Bold"/>
              </a:rPr>
              <a:t>Rogers’ Core Conditions:</a:t>
            </a:r>
          </a:p>
          <a:p>
            <a:pPr algn="l">
              <a:lnSpc>
                <a:spcPts val="3639"/>
              </a:lnSpc>
            </a:pPr>
            <a:r>
              <a:rPr lang="en-US" sz="2500" dirty="0">
                <a:solidFill>
                  <a:srgbClr val="FFFFFF"/>
                </a:solidFill>
                <a:latin typeface="Montserrat"/>
                <a:ea typeface="Montserrat"/>
                <a:cs typeface="Montserrat"/>
                <a:sym typeface="Montserrat"/>
              </a:rPr>
              <a:t>Empathy, UPR, and Congruence as the engine for alliance formation.</a:t>
            </a:r>
          </a:p>
          <a:p>
            <a:pPr algn="l">
              <a:lnSpc>
                <a:spcPts val="3639"/>
              </a:lnSpc>
            </a:pPr>
            <a:endParaRPr lang="en-US" sz="2500" dirty="0">
              <a:solidFill>
                <a:srgbClr val="FFFFFF"/>
              </a:solidFill>
              <a:latin typeface="Montserrat"/>
              <a:ea typeface="Montserrat"/>
              <a:cs typeface="Montserrat"/>
              <a:sym typeface="Montserrat"/>
            </a:endParaRPr>
          </a:p>
        </p:txBody>
      </p:sp>
      <p:sp>
        <p:nvSpPr>
          <p:cNvPr id="13" name="TextBox 13"/>
          <p:cNvSpPr txBox="1"/>
          <p:nvPr/>
        </p:nvSpPr>
        <p:spPr>
          <a:xfrm>
            <a:off x="11016044" y="2099965"/>
            <a:ext cx="6324034" cy="529420"/>
          </a:xfrm>
          <a:prstGeom prst="rect">
            <a:avLst/>
          </a:prstGeom>
        </p:spPr>
        <p:txBody>
          <a:bodyPr lIns="0" tIns="0" rIns="0" bIns="0" rtlCol="0" anchor="t">
            <a:spAutoFit/>
          </a:bodyPr>
          <a:lstStyle/>
          <a:p>
            <a:pPr algn="l">
              <a:lnSpc>
                <a:spcPts val="4307"/>
              </a:lnSpc>
            </a:pPr>
            <a:r>
              <a:rPr lang="en-US" sz="3313" b="1">
                <a:solidFill>
                  <a:srgbClr val="04E1F9"/>
                </a:solidFill>
                <a:latin typeface="Montserrat Bold"/>
                <a:ea typeface="Montserrat Bold"/>
                <a:cs typeface="Montserrat Bold"/>
                <a:sym typeface="Montserrat Bold"/>
              </a:rPr>
              <a:t>Digital &amp; Macro Frameworks</a:t>
            </a:r>
          </a:p>
        </p:txBody>
      </p:sp>
      <p:sp>
        <p:nvSpPr>
          <p:cNvPr id="14" name="TextBox 14"/>
          <p:cNvSpPr txBox="1"/>
          <p:nvPr/>
        </p:nvSpPr>
        <p:spPr>
          <a:xfrm>
            <a:off x="1019942" y="2099965"/>
            <a:ext cx="7863824" cy="529420"/>
          </a:xfrm>
          <a:prstGeom prst="rect">
            <a:avLst/>
          </a:prstGeom>
        </p:spPr>
        <p:txBody>
          <a:bodyPr lIns="0" tIns="0" rIns="0" bIns="0" rtlCol="0" anchor="t">
            <a:spAutoFit/>
          </a:bodyPr>
          <a:lstStyle/>
          <a:p>
            <a:pPr algn="l">
              <a:lnSpc>
                <a:spcPts val="4307"/>
              </a:lnSpc>
            </a:pPr>
            <a:r>
              <a:rPr lang="en-US" sz="3313" b="1">
                <a:solidFill>
                  <a:srgbClr val="04E1F9"/>
                </a:solidFill>
                <a:latin typeface="Montserrat Bold"/>
                <a:ea typeface="Montserrat Bold"/>
                <a:cs typeface="Montserrat Bold"/>
                <a:sym typeface="Montserrat Bold"/>
              </a:rPr>
              <a:t>Foundational Psychological Models</a:t>
            </a:r>
          </a:p>
        </p:txBody>
      </p:sp>
      <p:sp>
        <p:nvSpPr>
          <p:cNvPr id="15" name="TextBox 15"/>
          <p:cNvSpPr txBox="1"/>
          <p:nvPr/>
        </p:nvSpPr>
        <p:spPr>
          <a:xfrm>
            <a:off x="11641319" y="5855288"/>
            <a:ext cx="5210416" cy="317330"/>
          </a:xfrm>
          <a:prstGeom prst="rect">
            <a:avLst/>
          </a:prstGeom>
        </p:spPr>
        <p:txBody>
          <a:bodyPr lIns="0" tIns="0" rIns="0" bIns="0" rtlCol="0" anchor="t">
            <a:spAutoFit/>
          </a:bodyPr>
          <a:lstStyle/>
          <a:p>
            <a:pPr algn="l">
              <a:lnSpc>
                <a:spcPts val="2617"/>
              </a:lnSpc>
              <a:spcBef>
                <a:spcPct val="0"/>
              </a:spcBef>
            </a:pPr>
            <a:r>
              <a:rPr lang="en-US" sz="2013">
                <a:solidFill>
                  <a:srgbClr val="FFFFFF"/>
                </a:solidFill>
                <a:latin typeface="Montserrat"/>
                <a:ea typeface="Montserrat"/>
                <a:cs typeface="Montserrat"/>
                <a:sym typeface="Montserrat"/>
              </a:rPr>
              <a:t>(Haber et al. ,2025.; Tremain et al., 2020)</a:t>
            </a:r>
          </a:p>
        </p:txBody>
      </p:sp>
      <p:sp>
        <p:nvSpPr>
          <p:cNvPr id="16" name="Freeform 16"/>
          <p:cNvSpPr/>
          <p:nvPr/>
        </p:nvSpPr>
        <p:spPr>
          <a:xfrm flipH="1">
            <a:off x="6803083" y="9116973"/>
            <a:ext cx="4640286" cy="1078866"/>
          </a:xfrm>
          <a:custGeom>
            <a:avLst/>
            <a:gdLst/>
            <a:ahLst/>
            <a:cxnLst/>
            <a:rect l="l" t="t" r="r" b="b"/>
            <a:pathLst>
              <a:path w="4640286" h="1078866">
                <a:moveTo>
                  <a:pt x="4640285" y="0"/>
                </a:moveTo>
                <a:lnTo>
                  <a:pt x="0" y="0"/>
                </a:lnTo>
                <a:lnTo>
                  <a:pt x="0" y="1078866"/>
                </a:lnTo>
                <a:lnTo>
                  <a:pt x="4640285" y="1078866"/>
                </a:lnTo>
                <a:lnTo>
                  <a:pt x="4640285"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7" name="Freeform 17"/>
          <p:cNvSpPr/>
          <p:nvPr/>
        </p:nvSpPr>
        <p:spPr>
          <a:xfrm>
            <a:off x="7127932" y="3372335"/>
            <a:ext cx="4131152" cy="960493"/>
          </a:xfrm>
          <a:custGeom>
            <a:avLst/>
            <a:gdLst/>
            <a:ahLst/>
            <a:cxnLst/>
            <a:rect l="l" t="t" r="r" b="b"/>
            <a:pathLst>
              <a:path w="4131152" h="960493">
                <a:moveTo>
                  <a:pt x="0" y="0"/>
                </a:moveTo>
                <a:lnTo>
                  <a:pt x="4131152" y="0"/>
                </a:lnTo>
                <a:lnTo>
                  <a:pt x="4131152" y="960493"/>
                </a:lnTo>
                <a:lnTo>
                  <a:pt x="0" y="96049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8" name="Freeform 18"/>
          <p:cNvSpPr/>
          <p:nvPr/>
        </p:nvSpPr>
        <p:spPr>
          <a:xfrm flipH="1">
            <a:off x="11955365" y="6097433"/>
            <a:ext cx="4640286" cy="1078866"/>
          </a:xfrm>
          <a:custGeom>
            <a:avLst/>
            <a:gdLst/>
            <a:ahLst/>
            <a:cxnLst/>
            <a:rect l="l" t="t" r="r" b="b"/>
            <a:pathLst>
              <a:path w="4640286" h="1078866">
                <a:moveTo>
                  <a:pt x="4640286" y="0"/>
                </a:moveTo>
                <a:lnTo>
                  <a:pt x="0" y="0"/>
                </a:lnTo>
                <a:lnTo>
                  <a:pt x="0" y="1078866"/>
                </a:lnTo>
                <a:lnTo>
                  <a:pt x="4640286" y="1078866"/>
                </a:lnTo>
                <a:lnTo>
                  <a:pt x="4640286"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9" name="Freeform 19"/>
          <p:cNvSpPr/>
          <p:nvPr/>
        </p:nvSpPr>
        <p:spPr>
          <a:xfrm rot="-10800000">
            <a:off x="773828" y="2419665"/>
            <a:ext cx="7063381" cy="1236092"/>
          </a:xfrm>
          <a:custGeom>
            <a:avLst/>
            <a:gdLst/>
            <a:ahLst/>
            <a:cxnLst/>
            <a:rect l="l" t="t" r="r" b="b"/>
            <a:pathLst>
              <a:path w="7063381" h="1236092">
                <a:moveTo>
                  <a:pt x="0" y="0"/>
                </a:moveTo>
                <a:lnTo>
                  <a:pt x="7063381" y="0"/>
                </a:lnTo>
                <a:lnTo>
                  <a:pt x="7063381" y="1236091"/>
                </a:lnTo>
                <a:lnTo>
                  <a:pt x="0" y="1236091"/>
                </a:lnTo>
                <a:lnTo>
                  <a:pt x="0" y="0"/>
                </a:lnTo>
                <a:close/>
              </a:path>
            </a:pathLst>
          </a:custGeom>
          <a:blipFill>
            <a:blip r:embed="rId12"/>
            <a:stretch>
              <a:fillRect/>
            </a:stretch>
          </a:blipFill>
        </p:spPr>
        <p:txBody>
          <a:bodyPr/>
          <a:lstStyle/>
          <a:p>
            <a:endParaRPr lang="en-GB"/>
          </a:p>
        </p:txBody>
      </p:sp>
      <p:sp>
        <p:nvSpPr>
          <p:cNvPr id="20" name="Freeform 20"/>
          <p:cNvSpPr/>
          <p:nvPr/>
        </p:nvSpPr>
        <p:spPr>
          <a:xfrm rot="-10800000">
            <a:off x="10693037" y="2339851"/>
            <a:ext cx="7063381" cy="1236092"/>
          </a:xfrm>
          <a:custGeom>
            <a:avLst/>
            <a:gdLst/>
            <a:ahLst/>
            <a:cxnLst/>
            <a:rect l="l" t="t" r="r" b="b"/>
            <a:pathLst>
              <a:path w="7063381" h="1236092">
                <a:moveTo>
                  <a:pt x="0" y="0"/>
                </a:moveTo>
                <a:lnTo>
                  <a:pt x="7063381" y="0"/>
                </a:lnTo>
                <a:lnTo>
                  <a:pt x="7063381" y="1236091"/>
                </a:lnTo>
                <a:lnTo>
                  <a:pt x="0" y="1236091"/>
                </a:lnTo>
                <a:lnTo>
                  <a:pt x="0" y="0"/>
                </a:lnTo>
                <a:close/>
              </a:path>
            </a:pathLst>
          </a:custGeom>
          <a:blipFill>
            <a:blip r:embed="rId12"/>
            <a:stretch>
              <a:fillRect/>
            </a:stretch>
          </a:blipFill>
        </p:spPr>
        <p:txBody>
          <a:bodyPr/>
          <a:lstStyle/>
          <a:p>
            <a:endParaRPr lang="en-GB"/>
          </a:p>
        </p:txBody>
      </p:sp>
      <p:sp>
        <p:nvSpPr>
          <p:cNvPr id="21" name="TextBox 21"/>
          <p:cNvSpPr txBox="1"/>
          <p:nvPr/>
        </p:nvSpPr>
        <p:spPr>
          <a:xfrm>
            <a:off x="968394" y="933450"/>
            <a:ext cx="8225114" cy="853993"/>
          </a:xfrm>
          <a:prstGeom prst="rect">
            <a:avLst/>
          </a:prstGeom>
        </p:spPr>
        <p:txBody>
          <a:bodyPr lIns="0" tIns="0" rIns="0" bIns="0" rtlCol="0" anchor="t">
            <a:spAutoFit/>
          </a:bodyPr>
          <a:lstStyle/>
          <a:p>
            <a:pPr algn="l">
              <a:lnSpc>
                <a:spcPts val="7004"/>
              </a:lnSpc>
              <a:spcBef>
                <a:spcPct val="0"/>
              </a:spcBef>
            </a:pPr>
            <a:r>
              <a:rPr lang="en-US" sz="5003" b="1">
                <a:solidFill>
                  <a:srgbClr val="FFFFFF"/>
                </a:solidFill>
                <a:latin typeface="Montaser Arabic Ultra-Bold"/>
                <a:ea typeface="Montaser Arabic Ultra-Bold"/>
                <a:cs typeface="Montaser Arabic Ultra-Bold"/>
                <a:sym typeface="Montaser Arabic Ultra-Bold"/>
              </a:rPr>
              <a:t>Theoretical fameworks</a:t>
            </a:r>
          </a:p>
        </p:txBody>
      </p:sp>
      <p:sp>
        <p:nvSpPr>
          <p:cNvPr id="22" name="TextBox 22"/>
          <p:cNvSpPr txBox="1"/>
          <p:nvPr/>
        </p:nvSpPr>
        <p:spPr>
          <a:xfrm>
            <a:off x="1718478" y="3833532"/>
            <a:ext cx="5266725" cy="1714252"/>
          </a:xfrm>
          <a:prstGeom prst="rect">
            <a:avLst/>
          </a:prstGeom>
        </p:spPr>
        <p:txBody>
          <a:bodyPr wrap="square" lIns="0" tIns="0" rIns="0" bIns="0" rtlCol="0" anchor="t">
            <a:spAutoFit/>
          </a:bodyPr>
          <a:lstStyle/>
          <a:p>
            <a:pPr algn="l">
              <a:lnSpc>
                <a:spcPts val="3380"/>
              </a:lnSpc>
              <a:spcBef>
                <a:spcPct val="0"/>
              </a:spcBef>
            </a:pPr>
            <a:r>
              <a:rPr lang="en-US" sz="2500" b="1" dirty="0">
                <a:solidFill>
                  <a:srgbClr val="FFFFFF"/>
                </a:solidFill>
                <a:latin typeface="Montserrat Bold"/>
                <a:ea typeface="Montserrat Bold"/>
                <a:cs typeface="Montserrat Bold"/>
                <a:sym typeface="Montserrat Bold"/>
              </a:rPr>
              <a:t>Working Alliance:</a:t>
            </a:r>
          </a:p>
          <a:p>
            <a:pPr algn="l">
              <a:lnSpc>
                <a:spcPts val="3380"/>
              </a:lnSpc>
              <a:spcBef>
                <a:spcPct val="0"/>
              </a:spcBef>
            </a:pPr>
            <a:r>
              <a:rPr lang="en-US" sz="2500" dirty="0">
                <a:solidFill>
                  <a:srgbClr val="FFFFFF"/>
                </a:solidFill>
                <a:latin typeface="Montserrat"/>
                <a:ea typeface="Montserrat"/>
                <a:cs typeface="Montserrat"/>
                <a:sym typeface="Montserrat"/>
              </a:rPr>
              <a:t>Focusing on the core components of bond, task, and goal agreement.</a:t>
            </a:r>
          </a:p>
        </p:txBody>
      </p:sp>
      <p:sp>
        <p:nvSpPr>
          <p:cNvPr id="23" name="TextBox 23"/>
          <p:cNvSpPr txBox="1"/>
          <p:nvPr/>
        </p:nvSpPr>
        <p:spPr>
          <a:xfrm>
            <a:off x="11464913" y="3746385"/>
            <a:ext cx="5611163" cy="1666162"/>
          </a:xfrm>
          <a:prstGeom prst="rect">
            <a:avLst/>
          </a:prstGeom>
        </p:spPr>
        <p:txBody>
          <a:bodyPr wrap="square" lIns="0" tIns="0" rIns="0" bIns="0" rtlCol="0" anchor="t">
            <a:spAutoFit/>
          </a:bodyPr>
          <a:lstStyle/>
          <a:p>
            <a:pPr algn="l">
              <a:lnSpc>
                <a:spcPts val="3250"/>
              </a:lnSpc>
              <a:spcBef>
                <a:spcPct val="0"/>
              </a:spcBef>
            </a:pPr>
            <a:r>
              <a:rPr lang="en-US" sz="2500" b="1" dirty="0">
                <a:solidFill>
                  <a:srgbClr val="FFFFFF"/>
                </a:solidFill>
                <a:latin typeface="Montserrat Bold"/>
                <a:ea typeface="Montserrat Bold"/>
                <a:cs typeface="Montserrat Bold"/>
                <a:sym typeface="Montserrat Bold"/>
              </a:rPr>
              <a:t>Triadic &amp; Digital Alliance: </a:t>
            </a:r>
          </a:p>
          <a:p>
            <a:pPr algn="l">
              <a:lnSpc>
                <a:spcPts val="3250"/>
              </a:lnSpc>
              <a:spcBef>
                <a:spcPct val="0"/>
              </a:spcBef>
            </a:pPr>
            <a:r>
              <a:rPr lang="en-US" sz="2500" dirty="0">
                <a:solidFill>
                  <a:srgbClr val="FFFFFF"/>
                </a:solidFill>
                <a:latin typeface="Montserrat"/>
                <a:ea typeface="Montserrat"/>
                <a:cs typeface="Montserrat"/>
                <a:sym typeface="Montserrat"/>
              </a:rPr>
              <a:t>Framing therapy as a three-way interaction between client, therapist, and technology.</a:t>
            </a:r>
          </a:p>
        </p:txBody>
      </p:sp>
      <p:sp>
        <p:nvSpPr>
          <p:cNvPr id="24" name="TextBox 24"/>
          <p:cNvSpPr txBox="1"/>
          <p:nvPr/>
        </p:nvSpPr>
        <p:spPr>
          <a:xfrm>
            <a:off x="4724400" y="5855288"/>
            <a:ext cx="2026216" cy="312905"/>
          </a:xfrm>
          <a:prstGeom prst="rect">
            <a:avLst/>
          </a:prstGeom>
        </p:spPr>
        <p:txBody>
          <a:bodyPr wrap="square" lIns="0" tIns="0" rIns="0" bIns="0" rtlCol="0" anchor="t">
            <a:spAutoFit/>
          </a:bodyPr>
          <a:lstStyle/>
          <a:p>
            <a:pPr algn="ctr">
              <a:lnSpc>
                <a:spcPts val="2617"/>
              </a:lnSpc>
              <a:spcBef>
                <a:spcPct val="0"/>
              </a:spcBef>
            </a:pPr>
            <a:r>
              <a:rPr lang="en-US" sz="2013" dirty="0">
                <a:solidFill>
                  <a:srgbClr val="FFFFFF"/>
                </a:solidFill>
                <a:latin typeface="Montserrat"/>
                <a:ea typeface="Montserrat"/>
                <a:cs typeface="Montserrat"/>
                <a:sym typeface="Montserrat"/>
              </a:rPr>
              <a:t> (Bordin, 1979)</a:t>
            </a:r>
          </a:p>
        </p:txBody>
      </p:sp>
      <p:sp>
        <p:nvSpPr>
          <p:cNvPr id="25" name="TextBox 25"/>
          <p:cNvSpPr txBox="1"/>
          <p:nvPr/>
        </p:nvSpPr>
        <p:spPr>
          <a:xfrm>
            <a:off x="4572000" y="9178873"/>
            <a:ext cx="2177831" cy="313868"/>
          </a:xfrm>
          <a:prstGeom prst="rect">
            <a:avLst/>
          </a:prstGeom>
        </p:spPr>
        <p:txBody>
          <a:bodyPr wrap="square" lIns="0" tIns="0" rIns="0" bIns="0" rtlCol="0" anchor="t">
            <a:spAutoFit/>
          </a:bodyPr>
          <a:lstStyle/>
          <a:p>
            <a:pPr algn="ctr">
              <a:lnSpc>
                <a:spcPts val="2617"/>
              </a:lnSpc>
              <a:spcBef>
                <a:spcPct val="0"/>
              </a:spcBef>
            </a:pPr>
            <a:r>
              <a:rPr lang="en-US" sz="2013" dirty="0">
                <a:solidFill>
                  <a:srgbClr val="FFFFFF"/>
                </a:solidFill>
                <a:latin typeface="Montserrat"/>
                <a:ea typeface="Montserrat"/>
                <a:cs typeface="Montserrat"/>
                <a:sym typeface="Montserrat"/>
              </a:rPr>
              <a:t> (Rogers, 1957)</a:t>
            </a:r>
          </a:p>
        </p:txBody>
      </p:sp>
      <p:sp>
        <p:nvSpPr>
          <p:cNvPr id="26" name="TextBox 26"/>
          <p:cNvSpPr txBox="1"/>
          <p:nvPr/>
        </p:nvSpPr>
        <p:spPr>
          <a:xfrm>
            <a:off x="11496620" y="9339077"/>
            <a:ext cx="5398011" cy="313868"/>
          </a:xfrm>
          <a:prstGeom prst="rect">
            <a:avLst/>
          </a:prstGeom>
        </p:spPr>
        <p:txBody>
          <a:bodyPr wrap="square" lIns="0" tIns="0" rIns="0" bIns="0" rtlCol="0" anchor="t">
            <a:spAutoFit/>
          </a:bodyPr>
          <a:lstStyle/>
          <a:p>
            <a:pPr algn="ctr">
              <a:lnSpc>
                <a:spcPts val="2617"/>
              </a:lnSpc>
              <a:spcBef>
                <a:spcPct val="0"/>
              </a:spcBef>
            </a:pPr>
            <a:r>
              <a:rPr lang="en-US" sz="2013" dirty="0">
                <a:solidFill>
                  <a:srgbClr val="FFFFFF"/>
                </a:solidFill>
                <a:latin typeface="Montserrat"/>
                <a:ea typeface="Montserrat"/>
                <a:cs typeface="Montserrat"/>
                <a:sym typeface="Montserrat"/>
              </a:rPr>
              <a:t>(D’Alfonso, 2020.;  Lederman et al., 2021)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391942" y="-3220349"/>
            <a:ext cx="17504116" cy="17504116"/>
          </a:xfrm>
          <a:custGeom>
            <a:avLst/>
            <a:gdLst/>
            <a:ahLst/>
            <a:cxnLst/>
            <a:rect l="l" t="t" r="r" b="b"/>
            <a:pathLst>
              <a:path w="17504116" h="17504116">
                <a:moveTo>
                  <a:pt x="0" y="0"/>
                </a:moveTo>
                <a:lnTo>
                  <a:pt x="17504116" y="0"/>
                </a:lnTo>
                <a:lnTo>
                  <a:pt x="17504116" y="17504116"/>
                </a:lnTo>
                <a:lnTo>
                  <a:pt x="0" y="17504116"/>
                </a:lnTo>
                <a:lnTo>
                  <a:pt x="0" y="0"/>
                </a:lnTo>
                <a:close/>
              </a:path>
            </a:pathLst>
          </a:custGeom>
          <a:blipFill dpi="0" rotWithShape="1">
            <a:blip r:embed="rId3">
              <a:alphaModFix amt="36000"/>
            </a:blip>
            <a:srcRect/>
            <a:stretch>
              <a:fillRect/>
            </a:stretch>
          </a:blipFill>
        </p:spPr>
        <p:txBody>
          <a:bodyPr/>
          <a:lstStyle/>
          <a:p>
            <a:endParaRPr lang="en-GB" dirty="0"/>
          </a:p>
        </p:txBody>
      </p:sp>
      <p:sp>
        <p:nvSpPr>
          <p:cNvPr id="3" name="Freeform 3"/>
          <p:cNvSpPr/>
          <p:nvPr/>
        </p:nvSpPr>
        <p:spPr>
          <a:xfrm rot="5400000">
            <a:off x="1645766" y="3841816"/>
            <a:ext cx="6429159" cy="4309464"/>
          </a:xfrm>
          <a:custGeom>
            <a:avLst/>
            <a:gdLst/>
            <a:ahLst/>
            <a:cxnLst/>
            <a:rect l="l" t="t" r="r" b="b"/>
            <a:pathLst>
              <a:path w="6429159" h="4309464">
                <a:moveTo>
                  <a:pt x="0" y="0"/>
                </a:moveTo>
                <a:lnTo>
                  <a:pt x="6429159" y="0"/>
                </a:lnTo>
                <a:lnTo>
                  <a:pt x="6429159" y="4309464"/>
                </a:lnTo>
                <a:lnTo>
                  <a:pt x="0" y="430946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82630" y="0"/>
            <a:ext cx="3169258" cy="3327305"/>
          </a:xfrm>
          <a:custGeom>
            <a:avLst/>
            <a:gdLst/>
            <a:ahLst/>
            <a:cxnLst/>
            <a:rect l="l" t="t" r="r" b="b"/>
            <a:pathLst>
              <a:path w="3169258" h="3327305">
                <a:moveTo>
                  <a:pt x="0" y="0"/>
                </a:moveTo>
                <a:lnTo>
                  <a:pt x="3169257" y="0"/>
                </a:lnTo>
                <a:lnTo>
                  <a:pt x="3169257" y="3327305"/>
                </a:lnTo>
                <a:lnTo>
                  <a:pt x="0" y="3327305"/>
                </a:lnTo>
                <a:lnTo>
                  <a:pt x="0" y="0"/>
                </a:lnTo>
                <a:close/>
              </a:path>
            </a:pathLst>
          </a:custGeom>
          <a:blipFill>
            <a:blip r:embed="rId6">
              <a:alphaModFix amt="40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p:cNvSpPr/>
          <p:nvPr/>
        </p:nvSpPr>
        <p:spPr>
          <a:xfrm>
            <a:off x="4397743" y="3102145"/>
            <a:ext cx="577673" cy="1383647"/>
          </a:xfrm>
          <a:custGeom>
            <a:avLst/>
            <a:gdLst/>
            <a:ahLst/>
            <a:cxnLst/>
            <a:rect l="l" t="t" r="r" b="b"/>
            <a:pathLst>
              <a:path w="577673" h="1383647">
                <a:moveTo>
                  <a:pt x="0" y="0"/>
                </a:moveTo>
                <a:lnTo>
                  <a:pt x="577673" y="0"/>
                </a:lnTo>
                <a:lnTo>
                  <a:pt x="577673" y="1383647"/>
                </a:lnTo>
                <a:lnTo>
                  <a:pt x="0" y="1383647"/>
                </a:lnTo>
                <a:lnTo>
                  <a:pt x="0" y="0"/>
                </a:lnTo>
                <a:close/>
              </a:path>
            </a:pathLst>
          </a:custGeom>
          <a:blipFill dpi="0" rotWithShape="1">
            <a:blip r:embed="rId8">
              <a:alphaModFix amt="46000"/>
            </a:blip>
            <a:srcRect/>
            <a:stretch>
              <a:fillRect/>
            </a:stretch>
          </a:blipFill>
        </p:spPr>
        <p:txBody>
          <a:bodyPr/>
          <a:lstStyle/>
          <a:p>
            <a:endParaRPr lang="en-GB"/>
          </a:p>
        </p:txBody>
      </p:sp>
      <p:sp>
        <p:nvSpPr>
          <p:cNvPr id="6" name="Freeform 6"/>
          <p:cNvSpPr/>
          <p:nvPr/>
        </p:nvSpPr>
        <p:spPr>
          <a:xfrm rot="148911">
            <a:off x="3760879" y="7090205"/>
            <a:ext cx="2429074" cy="1581934"/>
          </a:xfrm>
          <a:custGeom>
            <a:avLst/>
            <a:gdLst/>
            <a:ahLst/>
            <a:cxnLst/>
            <a:rect l="l" t="t" r="r" b="b"/>
            <a:pathLst>
              <a:path w="2429074" h="1581934">
                <a:moveTo>
                  <a:pt x="0" y="0"/>
                </a:moveTo>
                <a:lnTo>
                  <a:pt x="2429074" y="0"/>
                </a:lnTo>
                <a:lnTo>
                  <a:pt x="2429074" y="1581934"/>
                </a:lnTo>
                <a:lnTo>
                  <a:pt x="0" y="1581934"/>
                </a:lnTo>
                <a:lnTo>
                  <a:pt x="0" y="0"/>
                </a:lnTo>
                <a:close/>
              </a:path>
            </a:pathLst>
          </a:custGeom>
          <a:blipFill dpi="0" rotWithShape="1">
            <a:blip r:embed="rId9">
              <a:alphaModFix amt="49000"/>
            </a:blip>
            <a:srcRect/>
            <a:stretch>
              <a:fillRect/>
            </a:stretch>
          </a:blipFill>
        </p:spPr>
        <p:txBody>
          <a:bodyPr/>
          <a:lstStyle/>
          <a:p>
            <a:endParaRPr lang="en-GB"/>
          </a:p>
        </p:txBody>
      </p:sp>
      <p:sp>
        <p:nvSpPr>
          <p:cNvPr id="7" name="Freeform 7"/>
          <p:cNvSpPr/>
          <p:nvPr/>
        </p:nvSpPr>
        <p:spPr>
          <a:xfrm>
            <a:off x="4076612" y="4972164"/>
            <a:ext cx="1307103" cy="929677"/>
          </a:xfrm>
          <a:custGeom>
            <a:avLst/>
            <a:gdLst/>
            <a:ahLst/>
            <a:cxnLst/>
            <a:rect l="l" t="t" r="r" b="b"/>
            <a:pathLst>
              <a:path w="1307103" h="929677">
                <a:moveTo>
                  <a:pt x="0" y="0"/>
                </a:moveTo>
                <a:lnTo>
                  <a:pt x="1307103" y="0"/>
                </a:lnTo>
                <a:lnTo>
                  <a:pt x="1307103" y="929677"/>
                </a:lnTo>
                <a:lnTo>
                  <a:pt x="0" y="929677"/>
                </a:lnTo>
                <a:lnTo>
                  <a:pt x="0" y="0"/>
                </a:lnTo>
                <a:close/>
              </a:path>
            </a:pathLst>
          </a:custGeom>
          <a:blipFill dpi="0" rotWithShape="1">
            <a:blip r:embed="rId10">
              <a:alphaModFix amt="55000"/>
              <a:extLst>
                <a:ext uri="{96DAC541-7B7A-43D3-8B79-37D633B846F1}">
                  <asvg:svgBlip xmlns:asvg="http://schemas.microsoft.com/office/drawing/2016/SVG/main" r:embed="rId11"/>
                </a:ext>
              </a:extLst>
            </a:blip>
            <a:srcRect/>
            <a:stretch>
              <a:fillRect/>
            </a:stretch>
          </a:blipFill>
        </p:spPr>
        <p:txBody>
          <a:bodyPr/>
          <a:lstStyle/>
          <a:p>
            <a:endParaRPr lang="en-GB" dirty="0"/>
          </a:p>
        </p:txBody>
      </p:sp>
      <p:sp>
        <p:nvSpPr>
          <p:cNvPr id="8" name="Freeform 8"/>
          <p:cNvSpPr/>
          <p:nvPr/>
        </p:nvSpPr>
        <p:spPr>
          <a:xfrm rot="5400000">
            <a:off x="10301387" y="3888989"/>
            <a:ext cx="6429159" cy="4309464"/>
          </a:xfrm>
          <a:custGeom>
            <a:avLst/>
            <a:gdLst/>
            <a:ahLst/>
            <a:cxnLst/>
            <a:rect l="l" t="t" r="r" b="b"/>
            <a:pathLst>
              <a:path w="6429159" h="4309464">
                <a:moveTo>
                  <a:pt x="0" y="0"/>
                </a:moveTo>
                <a:lnTo>
                  <a:pt x="6429159" y="0"/>
                </a:lnTo>
                <a:lnTo>
                  <a:pt x="6429159" y="4309463"/>
                </a:lnTo>
                <a:lnTo>
                  <a:pt x="0" y="430946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12813839" y="3048862"/>
            <a:ext cx="1283069" cy="1283069"/>
          </a:xfrm>
          <a:custGeom>
            <a:avLst/>
            <a:gdLst/>
            <a:ahLst/>
            <a:cxnLst/>
            <a:rect l="l" t="t" r="r" b="b"/>
            <a:pathLst>
              <a:path w="1283069" h="1283069">
                <a:moveTo>
                  <a:pt x="0" y="0"/>
                </a:moveTo>
                <a:lnTo>
                  <a:pt x="1283069" y="0"/>
                </a:lnTo>
                <a:lnTo>
                  <a:pt x="1283069" y="1283070"/>
                </a:lnTo>
                <a:lnTo>
                  <a:pt x="0" y="1283070"/>
                </a:lnTo>
                <a:lnTo>
                  <a:pt x="0" y="0"/>
                </a:lnTo>
                <a:close/>
              </a:path>
            </a:pathLst>
          </a:custGeom>
          <a:blipFill>
            <a:blip r:embed="rId14">
              <a:alphaModFix amt="69000"/>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0" name="Freeform 10"/>
          <p:cNvSpPr/>
          <p:nvPr/>
        </p:nvSpPr>
        <p:spPr>
          <a:xfrm>
            <a:off x="12904285" y="5400047"/>
            <a:ext cx="1204973" cy="1016696"/>
          </a:xfrm>
          <a:custGeom>
            <a:avLst/>
            <a:gdLst/>
            <a:ahLst/>
            <a:cxnLst/>
            <a:rect l="l" t="t" r="r" b="b"/>
            <a:pathLst>
              <a:path w="1204973" h="1016696">
                <a:moveTo>
                  <a:pt x="0" y="0"/>
                </a:moveTo>
                <a:lnTo>
                  <a:pt x="1204972" y="0"/>
                </a:lnTo>
                <a:lnTo>
                  <a:pt x="1204972" y="1016696"/>
                </a:lnTo>
                <a:lnTo>
                  <a:pt x="0" y="1016696"/>
                </a:lnTo>
                <a:lnTo>
                  <a:pt x="0" y="0"/>
                </a:lnTo>
                <a:close/>
              </a:path>
            </a:pathLst>
          </a:custGeom>
          <a:blipFill>
            <a:blip r:embed="rId16">
              <a:alphaModFix amt="69000"/>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1" name="Freeform 11"/>
          <p:cNvSpPr/>
          <p:nvPr/>
        </p:nvSpPr>
        <p:spPr>
          <a:xfrm>
            <a:off x="13157203" y="7389237"/>
            <a:ext cx="870697" cy="947698"/>
          </a:xfrm>
          <a:custGeom>
            <a:avLst/>
            <a:gdLst/>
            <a:ahLst/>
            <a:cxnLst/>
            <a:rect l="l" t="t" r="r" b="b"/>
            <a:pathLst>
              <a:path w="870697" h="947698">
                <a:moveTo>
                  <a:pt x="0" y="0"/>
                </a:moveTo>
                <a:lnTo>
                  <a:pt x="870697" y="0"/>
                </a:lnTo>
                <a:lnTo>
                  <a:pt x="870697" y="947697"/>
                </a:lnTo>
                <a:lnTo>
                  <a:pt x="0" y="947697"/>
                </a:lnTo>
                <a:lnTo>
                  <a:pt x="0" y="0"/>
                </a:lnTo>
                <a:close/>
              </a:path>
            </a:pathLst>
          </a:custGeom>
          <a:blipFill>
            <a:blip r:embed="rId18">
              <a:alphaModFix amt="69000"/>
              <a:extLst>
                <a:ext uri="{96DAC541-7B7A-43D3-8B79-37D633B846F1}">
                  <asvg:svgBlip xmlns:asvg="http://schemas.microsoft.com/office/drawing/2016/SVG/main" r:embed="rId19"/>
                </a:ext>
              </a:extLst>
            </a:blip>
            <a:stretch>
              <a:fillRect/>
            </a:stretch>
          </a:blipFill>
        </p:spPr>
        <p:txBody>
          <a:bodyPr/>
          <a:lstStyle/>
          <a:p>
            <a:endParaRPr lang="en-GB"/>
          </a:p>
        </p:txBody>
      </p:sp>
      <p:sp>
        <p:nvSpPr>
          <p:cNvPr id="12" name="TextBox 12"/>
          <p:cNvSpPr txBox="1"/>
          <p:nvPr/>
        </p:nvSpPr>
        <p:spPr>
          <a:xfrm rot="5400000">
            <a:off x="13526555" y="5307930"/>
            <a:ext cx="6130748" cy="1292225"/>
          </a:xfrm>
          <a:prstGeom prst="rect">
            <a:avLst/>
          </a:prstGeom>
        </p:spPr>
        <p:txBody>
          <a:bodyPr lIns="0" tIns="0" rIns="0" bIns="0" rtlCol="0" anchor="t">
            <a:spAutoFit/>
          </a:bodyPr>
          <a:lstStyle/>
          <a:p>
            <a:pPr algn="l">
              <a:lnSpc>
                <a:spcPts val="5199"/>
              </a:lnSpc>
            </a:pPr>
            <a:r>
              <a:rPr lang="en-US" sz="3999" b="1">
                <a:solidFill>
                  <a:srgbClr val="D576EE"/>
                </a:solidFill>
                <a:latin typeface="Montserrat Bold"/>
                <a:ea typeface="Montserrat Bold"/>
                <a:cs typeface="Montserrat Bold"/>
                <a:sym typeface="Montserrat Bold"/>
              </a:rPr>
              <a:t>The Therapeutic Alliance (The "What")</a:t>
            </a:r>
          </a:p>
        </p:txBody>
      </p:sp>
      <p:sp>
        <p:nvSpPr>
          <p:cNvPr id="13" name="TextBox 13"/>
          <p:cNvSpPr txBox="1"/>
          <p:nvPr/>
        </p:nvSpPr>
        <p:spPr>
          <a:xfrm>
            <a:off x="880517" y="770549"/>
            <a:ext cx="8865724" cy="1623399"/>
          </a:xfrm>
          <a:prstGeom prst="rect">
            <a:avLst/>
          </a:prstGeom>
        </p:spPr>
        <p:txBody>
          <a:bodyPr lIns="0" tIns="0" rIns="0" bIns="0" rtlCol="0" anchor="t">
            <a:spAutoFit/>
          </a:bodyPr>
          <a:lstStyle/>
          <a:p>
            <a:pPr algn="l">
              <a:lnSpc>
                <a:spcPts val="6596"/>
              </a:lnSpc>
              <a:spcBef>
                <a:spcPct val="0"/>
              </a:spcBef>
            </a:pPr>
            <a:r>
              <a:rPr lang="en-US" sz="4711" b="1">
                <a:solidFill>
                  <a:srgbClr val="FFFFFF"/>
                </a:solidFill>
                <a:latin typeface="Montaser Arabic Ultra-Bold"/>
                <a:ea typeface="Montaser Arabic Ultra-Bold"/>
                <a:cs typeface="Montaser Arabic Ultra-Bold"/>
                <a:sym typeface="Montaser Arabic Ultra-Bold"/>
              </a:rPr>
              <a:t>Key terminology explained </a:t>
            </a:r>
            <a:r>
              <a:rPr lang="en-US" sz="4711" b="1">
                <a:solidFill>
                  <a:srgbClr val="04E1F9"/>
                </a:solidFill>
                <a:latin typeface="Montaser Arabic Ultra-Bold"/>
                <a:ea typeface="Montaser Arabic Ultra-Bold"/>
                <a:cs typeface="Montaser Arabic Ultra-Bold"/>
                <a:sym typeface="Montaser Arabic Ultra-Bold"/>
              </a:rPr>
              <a:t>(The psychological core):</a:t>
            </a:r>
          </a:p>
        </p:txBody>
      </p:sp>
      <p:sp>
        <p:nvSpPr>
          <p:cNvPr id="14" name="TextBox 14"/>
          <p:cNvSpPr txBox="1"/>
          <p:nvPr/>
        </p:nvSpPr>
        <p:spPr>
          <a:xfrm rot="-5400000">
            <a:off x="-1086160" y="5456340"/>
            <a:ext cx="6000614" cy="1292225"/>
          </a:xfrm>
          <a:prstGeom prst="rect">
            <a:avLst/>
          </a:prstGeom>
        </p:spPr>
        <p:txBody>
          <a:bodyPr lIns="0" tIns="0" rIns="0" bIns="0" rtlCol="0" anchor="t">
            <a:spAutoFit/>
          </a:bodyPr>
          <a:lstStyle/>
          <a:p>
            <a:pPr algn="l">
              <a:lnSpc>
                <a:spcPts val="5199"/>
              </a:lnSpc>
            </a:pPr>
            <a:r>
              <a:rPr lang="en-US" sz="3999" b="1">
                <a:solidFill>
                  <a:srgbClr val="04E1F9"/>
                </a:solidFill>
                <a:latin typeface="Montserrat Bold"/>
                <a:ea typeface="Montserrat Bold"/>
                <a:cs typeface="Montserrat Bold"/>
                <a:sym typeface="Montserrat Bold"/>
              </a:rPr>
              <a:t>The Humanistic Engine (The "How")</a:t>
            </a:r>
          </a:p>
        </p:txBody>
      </p:sp>
      <p:sp>
        <p:nvSpPr>
          <p:cNvPr id="15" name="TextBox 15"/>
          <p:cNvSpPr txBox="1"/>
          <p:nvPr/>
        </p:nvSpPr>
        <p:spPr>
          <a:xfrm>
            <a:off x="13783558" y="9422067"/>
            <a:ext cx="1887141" cy="326628"/>
          </a:xfrm>
          <a:prstGeom prst="rect">
            <a:avLst/>
          </a:prstGeom>
        </p:spPr>
        <p:txBody>
          <a:bodyPr wrap="square" lIns="0" tIns="0" rIns="0" bIns="0" rtlCol="0" anchor="t">
            <a:spAutoFit/>
          </a:bodyPr>
          <a:lstStyle/>
          <a:p>
            <a:pPr algn="ctr">
              <a:lnSpc>
                <a:spcPts val="2747"/>
              </a:lnSpc>
              <a:spcBef>
                <a:spcPct val="0"/>
              </a:spcBef>
            </a:pPr>
            <a:r>
              <a:rPr lang="en-US" sz="2113" dirty="0">
                <a:solidFill>
                  <a:srgbClr val="FFFFFF"/>
                </a:solidFill>
                <a:latin typeface="Montserrat"/>
                <a:ea typeface="Montserrat"/>
                <a:cs typeface="Montserrat"/>
                <a:sym typeface="Montserrat"/>
              </a:rPr>
              <a:t>(Bordin, 1979)</a:t>
            </a:r>
          </a:p>
        </p:txBody>
      </p:sp>
      <p:sp>
        <p:nvSpPr>
          <p:cNvPr id="16" name="TextBox 16"/>
          <p:cNvSpPr txBox="1"/>
          <p:nvPr/>
        </p:nvSpPr>
        <p:spPr>
          <a:xfrm>
            <a:off x="2918566" y="5527395"/>
            <a:ext cx="3883559" cy="1464312"/>
          </a:xfrm>
          <a:prstGeom prst="rect">
            <a:avLst/>
          </a:prstGeom>
        </p:spPr>
        <p:txBody>
          <a:bodyPr lIns="0" tIns="0" rIns="0" bIns="0" rtlCol="0" anchor="t">
            <a:spAutoFit/>
          </a:bodyPr>
          <a:lstStyle/>
          <a:p>
            <a:pPr algn="ctr">
              <a:lnSpc>
                <a:spcPts val="2860"/>
              </a:lnSpc>
            </a:pPr>
            <a:r>
              <a:rPr lang="en-US" sz="2200" b="1" dirty="0">
                <a:solidFill>
                  <a:srgbClr val="FFFFFF"/>
                </a:solidFill>
                <a:latin typeface="Montserrat Bold"/>
                <a:ea typeface="Montserrat Bold"/>
                <a:cs typeface="Montserrat Bold"/>
                <a:sym typeface="Montserrat Bold"/>
              </a:rPr>
              <a:t>Unconditional positive regard (UPR): </a:t>
            </a:r>
          </a:p>
          <a:p>
            <a:pPr algn="ctr">
              <a:lnSpc>
                <a:spcPts val="2860"/>
              </a:lnSpc>
              <a:spcBef>
                <a:spcPct val="0"/>
              </a:spcBef>
            </a:pPr>
            <a:r>
              <a:rPr lang="en-US" sz="2200" dirty="0">
                <a:solidFill>
                  <a:srgbClr val="FFFFFF"/>
                </a:solidFill>
                <a:latin typeface="Montserrat"/>
                <a:ea typeface="Montserrat"/>
                <a:cs typeface="Montserrat"/>
                <a:sym typeface="Montserrat"/>
              </a:rPr>
              <a:t>Non-judgmental, validating stance.</a:t>
            </a:r>
          </a:p>
        </p:txBody>
      </p:sp>
      <p:sp>
        <p:nvSpPr>
          <p:cNvPr id="17" name="TextBox 17"/>
          <p:cNvSpPr txBox="1"/>
          <p:nvPr/>
        </p:nvSpPr>
        <p:spPr>
          <a:xfrm>
            <a:off x="2918566" y="7844036"/>
            <a:ext cx="3883559" cy="1076960"/>
          </a:xfrm>
          <a:prstGeom prst="rect">
            <a:avLst/>
          </a:prstGeom>
        </p:spPr>
        <p:txBody>
          <a:bodyPr lIns="0" tIns="0" rIns="0" bIns="0" rtlCol="0" anchor="t">
            <a:spAutoFit/>
          </a:bodyPr>
          <a:lstStyle/>
          <a:p>
            <a:pPr algn="ctr">
              <a:lnSpc>
                <a:spcPts val="2860"/>
              </a:lnSpc>
            </a:pPr>
            <a:r>
              <a:rPr lang="en-US" sz="2200" b="1" dirty="0">
                <a:solidFill>
                  <a:srgbClr val="FFFFFF"/>
                </a:solidFill>
                <a:latin typeface="Montserrat Bold"/>
                <a:ea typeface="Montserrat Bold"/>
                <a:cs typeface="Montserrat Bold"/>
                <a:sym typeface="Montserrat Bold"/>
              </a:rPr>
              <a:t>Empathy</a:t>
            </a:r>
          </a:p>
          <a:p>
            <a:pPr algn="ctr">
              <a:lnSpc>
                <a:spcPts val="2860"/>
              </a:lnSpc>
              <a:spcBef>
                <a:spcPct val="0"/>
              </a:spcBef>
            </a:pPr>
            <a:r>
              <a:rPr lang="en-US" sz="2200" dirty="0">
                <a:solidFill>
                  <a:srgbClr val="FFFFFF"/>
                </a:solidFill>
                <a:latin typeface="Montserrat"/>
                <a:ea typeface="Montserrat"/>
                <a:cs typeface="Montserrat"/>
                <a:sym typeface="Montserrat"/>
              </a:rPr>
              <a:t>Sentiment-aware reflection of affect</a:t>
            </a:r>
          </a:p>
        </p:txBody>
      </p:sp>
      <p:sp>
        <p:nvSpPr>
          <p:cNvPr id="18" name="TextBox 18"/>
          <p:cNvSpPr txBox="1"/>
          <p:nvPr/>
        </p:nvSpPr>
        <p:spPr>
          <a:xfrm>
            <a:off x="5127937" y="9422067"/>
            <a:ext cx="1941703" cy="326628"/>
          </a:xfrm>
          <a:prstGeom prst="rect">
            <a:avLst/>
          </a:prstGeom>
        </p:spPr>
        <p:txBody>
          <a:bodyPr wrap="square" lIns="0" tIns="0" rIns="0" bIns="0" rtlCol="0" anchor="t">
            <a:spAutoFit/>
          </a:bodyPr>
          <a:lstStyle/>
          <a:p>
            <a:pPr algn="ctr">
              <a:lnSpc>
                <a:spcPts val="2747"/>
              </a:lnSpc>
              <a:spcBef>
                <a:spcPct val="0"/>
              </a:spcBef>
            </a:pPr>
            <a:r>
              <a:rPr lang="en-US" sz="2113" dirty="0">
                <a:solidFill>
                  <a:srgbClr val="FFFFFF"/>
                </a:solidFill>
                <a:latin typeface="Montserrat"/>
                <a:ea typeface="Montserrat"/>
                <a:cs typeface="Montserrat"/>
                <a:sym typeface="Montserrat"/>
              </a:rPr>
              <a:t> (Rogers, 1957)</a:t>
            </a:r>
          </a:p>
        </p:txBody>
      </p:sp>
      <p:sp>
        <p:nvSpPr>
          <p:cNvPr id="19" name="TextBox 19"/>
          <p:cNvSpPr txBox="1"/>
          <p:nvPr/>
        </p:nvSpPr>
        <p:spPr>
          <a:xfrm>
            <a:off x="2918566" y="3671347"/>
            <a:ext cx="3883559" cy="1076960"/>
          </a:xfrm>
          <a:prstGeom prst="rect">
            <a:avLst/>
          </a:prstGeom>
        </p:spPr>
        <p:txBody>
          <a:bodyPr lIns="0" tIns="0" rIns="0" bIns="0" rtlCol="0" anchor="t">
            <a:spAutoFit/>
          </a:bodyPr>
          <a:lstStyle/>
          <a:p>
            <a:pPr algn="ctr">
              <a:lnSpc>
                <a:spcPts val="2860"/>
              </a:lnSpc>
            </a:pPr>
            <a:r>
              <a:rPr lang="en-US" sz="2200" b="1" dirty="0">
                <a:solidFill>
                  <a:srgbClr val="FFFFFF"/>
                </a:solidFill>
                <a:latin typeface="Montserrat Bold"/>
                <a:ea typeface="Montserrat Bold"/>
                <a:cs typeface="Montserrat Bold"/>
                <a:sym typeface="Montserrat Bold"/>
              </a:rPr>
              <a:t>Congruence</a:t>
            </a:r>
          </a:p>
          <a:p>
            <a:pPr algn="ctr">
              <a:lnSpc>
                <a:spcPts val="2860"/>
              </a:lnSpc>
              <a:spcBef>
                <a:spcPct val="0"/>
              </a:spcBef>
            </a:pPr>
            <a:r>
              <a:rPr lang="en-US" sz="2200" dirty="0">
                <a:solidFill>
                  <a:srgbClr val="FFFFFF"/>
                </a:solidFill>
                <a:latin typeface="Montserrat"/>
                <a:ea typeface="Montserrat"/>
                <a:cs typeface="Montserrat"/>
                <a:sym typeface="Montserrat"/>
              </a:rPr>
              <a:t>Authentic and consistent persona</a:t>
            </a:r>
          </a:p>
        </p:txBody>
      </p:sp>
      <p:sp>
        <p:nvSpPr>
          <p:cNvPr id="20" name="TextBox 20"/>
          <p:cNvSpPr txBox="1"/>
          <p:nvPr/>
        </p:nvSpPr>
        <p:spPr>
          <a:xfrm>
            <a:off x="12053801" y="3671347"/>
            <a:ext cx="2924332" cy="1076960"/>
          </a:xfrm>
          <a:prstGeom prst="rect">
            <a:avLst/>
          </a:prstGeom>
        </p:spPr>
        <p:txBody>
          <a:bodyPr lIns="0" tIns="0" rIns="0" bIns="0" rtlCol="0" anchor="t">
            <a:spAutoFit/>
          </a:bodyPr>
          <a:lstStyle/>
          <a:p>
            <a:pPr algn="ctr">
              <a:lnSpc>
                <a:spcPts val="2859"/>
              </a:lnSpc>
            </a:pPr>
            <a:r>
              <a:rPr lang="en-US" sz="2199" b="1" dirty="0">
                <a:solidFill>
                  <a:srgbClr val="FFFFFF"/>
                </a:solidFill>
                <a:latin typeface="Montserrat Bold"/>
                <a:ea typeface="Montserrat Bold"/>
                <a:cs typeface="Montserrat Bold"/>
                <a:sym typeface="Montserrat Bold"/>
              </a:rPr>
              <a:t>Goals </a:t>
            </a:r>
          </a:p>
          <a:p>
            <a:pPr algn="ctr">
              <a:lnSpc>
                <a:spcPts val="2859"/>
              </a:lnSpc>
              <a:spcBef>
                <a:spcPct val="0"/>
              </a:spcBef>
            </a:pPr>
            <a:r>
              <a:rPr lang="en-US" sz="2199" dirty="0">
                <a:solidFill>
                  <a:srgbClr val="FFFFFF"/>
                </a:solidFill>
                <a:latin typeface="Montserrat"/>
                <a:ea typeface="Montserrat"/>
                <a:cs typeface="Montserrat"/>
                <a:sym typeface="Montserrat"/>
              </a:rPr>
              <a:t>Shared aims for the session</a:t>
            </a:r>
          </a:p>
        </p:txBody>
      </p:sp>
      <p:sp>
        <p:nvSpPr>
          <p:cNvPr id="21" name="TextBox 21"/>
          <p:cNvSpPr txBox="1"/>
          <p:nvPr/>
        </p:nvSpPr>
        <p:spPr>
          <a:xfrm>
            <a:off x="11469058" y="5899292"/>
            <a:ext cx="4065328" cy="1092415"/>
          </a:xfrm>
          <a:prstGeom prst="rect">
            <a:avLst/>
          </a:prstGeom>
        </p:spPr>
        <p:txBody>
          <a:bodyPr wrap="square" lIns="0" tIns="0" rIns="0" bIns="0" rtlCol="0" anchor="t">
            <a:spAutoFit/>
          </a:bodyPr>
          <a:lstStyle/>
          <a:p>
            <a:pPr algn="ctr">
              <a:lnSpc>
                <a:spcPts val="2859"/>
              </a:lnSpc>
            </a:pPr>
            <a:r>
              <a:rPr lang="en-US" sz="2199" b="1" dirty="0">
                <a:solidFill>
                  <a:srgbClr val="FFFFFF"/>
                </a:solidFill>
                <a:latin typeface="Montserrat Bold"/>
                <a:ea typeface="Montserrat Bold"/>
                <a:cs typeface="Montserrat Bold"/>
                <a:sym typeface="Montserrat Bold"/>
              </a:rPr>
              <a:t>Task</a:t>
            </a:r>
          </a:p>
          <a:p>
            <a:pPr algn="ctr">
              <a:lnSpc>
                <a:spcPts val="2859"/>
              </a:lnSpc>
              <a:spcBef>
                <a:spcPct val="0"/>
              </a:spcBef>
            </a:pPr>
            <a:r>
              <a:rPr lang="en-US" sz="2199" dirty="0">
                <a:solidFill>
                  <a:srgbClr val="FFFFFF"/>
                </a:solidFill>
                <a:latin typeface="Montserrat"/>
                <a:ea typeface="Montserrat"/>
                <a:cs typeface="Montserrat"/>
                <a:sym typeface="Montserrat"/>
              </a:rPr>
              <a:t> </a:t>
            </a:r>
            <a:r>
              <a:rPr lang="en-GB" sz="2199" dirty="0">
                <a:solidFill>
                  <a:srgbClr val="FFFFFF"/>
                </a:solidFill>
                <a:latin typeface="Montserrat"/>
                <a:ea typeface="Montserrat"/>
                <a:cs typeface="Montserrat"/>
                <a:sym typeface="Montserrat"/>
              </a:rPr>
              <a:t>Agreement on the methods and activities used to help.</a:t>
            </a:r>
            <a:endParaRPr lang="en-US" sz="2199" dirty="0">
              <a:solidFill>
                <a:srgbClr val="FFFFFF"/>
              </a:solidFill>
              <a:latin typeface="Montserrat"/>
              <a:ea typeface="Montserrat"/>
              <a:cs typeface="Montserrat"/>
              <a:sym typeface="Montserrat"/>
            </a:endParaRPr>
          </a:p>
        </p:txBody>
      </p:sp>
      <p:sp>
        <p:nvSpPr>
          <p:cNvPr id="22" name="TextBox 22"/>
          <p:cNvSpPr txBox="1"/>
          <p:nvPr/>
        </p:nvSpPr>
        <p:spPr>
          <a:xfrm>
            <a:off x="11416465" y="7818458"/>
            <a:ext cx="4176808" cy="1092415"/>
          </a:xfrm>
          <a:prstGeom prst="rect">
            <a:avLst/>
          </a:prstGeom>
        </p:spPr>
        <p:txBody>
          <a:bodyPr wrap="square" lIns="0" tIns="0" rIns="0" bIns="0" rtlCol="0" anchor="t">
            <a:spAutoFit/>
          </a:bodyPr>
          <a:lstStyle/>
          <a:p>
            <a:pPr algn="ctr">
              <a:lnSpc>
                <a:spcPts val="2859"/>
              </a:lnSpc>
            </a:pPr>
            <a:r>
              <a:rPr lang="en-US" sz="2199" b="1" dirty="0">
                <a:solidFill>
                  <a:srgbClr val="FFFFFF"/>
                </a:solidFill>
                <a:latin typeface="Montserrat Bold"/>
                <a:ea typeface="Montserrat Bold"/>
                <a:cs typeface="Montserrat Bold"/>
                <a:sym typeface="Montserrat Bold"/>
              </a:rPr>
              <a:t>Bond</a:t>
            </a:r>
          </a:p>
          <a:p>
            <a:pPr algn="ctr">
              <a:lnSpc>
                <a:spcPts val="2859"/>
              </a:lnSpc>
              <a:spcBef>
                <a:spcPct val="0"/>
              </a:spcBef>
            </a:pPr>
            <a:r>
              <a:rPr lang="en-US" sz="2199" b="1" dirty="0">
                <a:solidFill>
                  <a:srgbClr val="FFFFFF"/>
                </a:solidFill>
                <a:latin typeface="Montserrat Bold"/>
                <a:ea typeface="Montserrat Bold"/>
                <a:cs typeface="Montserrat Bold"/>
                <a:sym typeface="Montserrat Bold"/>
              </a:rPr>
              <a:t> </a:t>
            </a:r>
            <a:r>
              <a:rPr lang="en-US" sz="2199" dirty="0">
                <a:solidFill>
                  <a:srgbClr val="FFFFFF"/>
                </a:solidFill>
                <a:latin typeface="Montserrat"/>
                <a:ea typeface="Montserrat"/>
                <a:cs typeface="Montserrat"/>
                <a:sym typeface="Montserrat"/>
              </a:rPr>
              <a:t>Mutual trust and perceived safet</a:t>
            </a:r>
            <a:r>
              <a:rPr lang="en-US" sz="2199" b="1" dirty="0">
                <a:solidFill>
                  <a:srgbClr val="FFFFFF"/>
                </a:solidFill>
                <a:latin typeface="Montserrat Bold"/>
                <a:ea typeface="Montserrat Bold"/>
                <a:cs typeface="Montserrat Bold"/>
                <a:sym typeface="Montserrat Bold"/>
              </a:rPr>
              <a:t>y</a:t>
            </a:r>
          </a:p>
        </p:txBody>
      </p:sp>
      <p:sp>
        <p:nvSpPr>
          <p:cNvPr id="23" name="TextBox 23"/>
          <p:cNvSpPr txBox="1"/>
          <p:nvPr/>
        </p:nvSpPr>
        <p:spPr>
          <a:xfrm>
            <a:off x="7069640" y="4943589"/>
            <a:ext cx="4148720" cy="1580302"/>
          </a:xfrm>
          <a:prstGeom prst="rect">
            <a:avLst/>
          </a:prstGeom>
        </p:spPr>
        <p:txBody>
          <a:bodyPr lIns="0" tIns="0" rIns="0" bIns="0" rtlCol="0" anchor="t">
            <a:spAutoFit/>
          </a:bodyPr>
          <a:lstStyle/>
          <a:p>
            <a:pPr algn="ctr">
              <a:lnSpc>
                <a:spcPts val="4223"/>
              </a:lnSpc>
              <a:spcBef>
                <a:spcPct val="0"/>
              </a:spcBef>
            </a:pPr>
            <a:r>
              <a:rPr lang="en-US" sz="3248" b="1">
                <a:solidFill>
                  <a:srgbClr val="FFFFFF"/>
                </a:solidFill>
                <a:latin typeface="Montserrat Bold"/>
                <a:ea typeface="Montserrat Bold"/>
                <a:cs typeface="Montserrat Bold"/>
                <a:sym typeface="Montserrat Bold"/>
              </a:rPr>
              <a:t>Operationalisation </a:t>
            </a:r>
            <a:r>
              <a:rPr lang="en-US" sz="3248">
                <a:solidFill>
                  <a:srgbClr val="FFFFFF"/>
                </a:solidFill>
                <a:latin typeface="Montserrat"/>
                <a:ea typeface="Montserrat"/>
                <a:cs typeface="Montserrat"/>
                <a:sym typeface="Montserrat"/>
              </a:rPr>
              <a:t>Translating Theory into Code</a:t>
            </a:r>
          </a:p>
        </p:txBody>
      </p:sp>
      <p:sp>
        <p:nvSpPr>
          <p:cNvPr id="24" name="Freeform 3">
            <a:extLst>
              <a:ext uri="{FF2B5EF4-FFF2-40B4-BE49-F238E27FC236}">
                <a16:creationId xmlns:a16="http://schemas.microsoft.com/office/drawing/2014/main" id="{F2307CA0-D99C-3863-8D81-8F065D366501}"/>
              </a:ext>
            </a:extLst>
          </p:cNvPr>
          <p:cNvSpPr/>
          <p:nvPr/>
        </p:nvSpPr>
        <p:spPr>
          <a:xfrm>
            <a:off x="-2412256" y="8769389"/>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20">
              <a:alphaModFix amt="90000"/>
              <a:extLst>
                <a:ext uri="{96DAC541-7B7A-43D3-8B79-37D633B846F1}">
                  <asvg:svgBlip xmlns:asvg="http://schemas.microsoft.com/office/drawing/2016/SVG/main" r:embed="rId21"/>
                </a:ext>
              </a:extLst>
            </a:blip>
            <a:stretch>
              <a:fillRect/>
            </a:stretch>
          </a:blipFill>
        </p:spPr>
        <p:txBody>
          <a:bodyPr/>
          <a:lstStyle/>
          <a:p>
            <a:endParaRPr lang="en-GB"/>
          </a:p>
        </p:txBody>
      </p:sp>
      <p:sp>
        <p:nvSpPr>
          <p:cNvPr id="25" name="Freeform 3">
            <a:extLst>
              <a:ext uri="{FF2B5EF4-FFF2-40B4-BE49-F238E27FC236}">
                <a16:creationId xmlns:a16="http://schemas.microsoft.com/office/drawing/2014/main" id="{B223241A-2AD7-25CE-68B7-75D84FB903AA}"/>
              </a:ext>
            </a:extLst>
          </p:cNvPr>
          <p:cNvSpPr/>
          <p:nvPr/>
        </p:nvSpPr>
        <p:spPr>
          <a:xfrm>
            <a:off x="14027900" y="-1747103"/>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20">
              <a:alphaModFix amt="90000"/>
              <a:extLst>
                <a:ext uri="{96DAC541-7B7A-43D3-8B79-37D633B846F1}">
                  <asvg:svgBlip xmlns:asvg="http://schemas.microsoft.com/office/drawing/2016/SVG/main" r:embed="rId21"/>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9785718" y="5483364"/>
            <a:ext cx="7473582" cy="3054827"/>
          </a:xfrm>
          <a:custGeom>
            <a:avLst/>
            <a:gdLst/>
            <a:ahLst/>
            <a:cxnLst/>
            <a:rect l="l" t="t" r="r" b="b"/>
            <a:pathLst>
              <a:path w="7473582" h="3054827">
                <a:moveTo>
                  <a:pt x="0" y="0"/>
                </a:moveTo>
                <a:lnTo>
                  <a:pt x="7473582" y="0"/>
                </a:lnTo>
                <a:lnTo>
                  <a:pt x="7473582" y="3054827"/>
                </a:lnTo>
                <a:lnTo>
                  <a:pt x="0" y="30548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10396050" y="6431001"/>
            <a:ext cx="6079745" cy="1252119"/>
          </a:xfrm>
          <a:prstGeom prst="rect">
            <a:avLst/>
          </a:prstGeom>
        </p:spPr>
        <p:txBody>
          <a:bodyPr lIns="0" tIns="0" rIns="0" bIns="0" rtlCol="0" anchor="t">
            <a:spAutoFit/>
          </a:bodyPr>
          <a:lstStyle/>
          <a:p>
            <a:pPr algn="ctr">
              <a:lnSpc>
                <a:spcPts val="10104"/>
              </a:lnSpc>
              <a:spcBef>
                <a:spcPct val="0"/>
              </a:spcBef>
            </a:pPr>
            <a:r>
              <a:rPr lang="en-US" sz="7773" b="1">
                <a:solidFill>
                  <a:srgbClr val="04E1F9"/>
                </a:solidFill>
                <a:latin typeface="Montserrat Bold"/>
                <a:ea typeface="Montserrat Bold"/>
                <a:cs typeface="Montserrat Bold"/>
                <a:sym typeface="Montserrat Bold"/>
              </a:rPr>
              <a:t>R</a:t>
            </a:r>
            <a:r>
              <a:rPr lang="en-US" sz="7773" b="1">
                <a:solidFill>
                  <a:srgbClr val="FFFFFF"/>
                </a:solidFill>
                <a:latin typeface="Montserrat Bold"/>
                <a:ea typeface="Montserrat Bold"/>
                <a:cs typeface="Montserrat Bold"/>
                <a:sym typeface="Montserrat Bold"/>
              </a:rPr>
              <a:t>AI</a:t>
            </a:r>
            <a:r>
              <a:rPr lang="en-US" sz="7773" b="1">
                <a:solidFill>
                  <a:srgbClr val="04E1F9"/>
                </a:solidFill>
                <a:latin typeface="Montserrat Bold"/>
                <a:ea typeface="Montserrat Bold"/>
                <a:cs typeface="Montserrat Bold"/>
                <a:sym typeface="Montserrat Bold"/>
              </a:rPr>
              <a:t>YU</a:t>
            </a:r>
          </a:p>
        </p:txBody>
      </p:sp>
      <p:sp>
        <p:nvSpPr>
          <p:cNvPr id="4" name="TextBox 4"/>
          <p:cNvSpPr txBox="1"/>
          <p:nvPr/>
        </p:nvSpPr>
        <p:spPr>
          <a:xfrm>
            <a:off x="10166709" y="6473446"/>
            <a:ext cx="1529320" cy="432758"/>
          </a:xfrm>
          <a:prstGeom prst="rect">
            <a:avLst/>
          </a:prstGeom>
        </p:spPr>
        <p:txBody>
          <a:bodyPr lIns="0" tIns="0" rIns="0" bIns="0" rtlCol="0" anchor="t">
            <a:spAutoFit/>
          </a:bodyPr>
          <a:lstStyle/>
          <a:p>
            <a:pPr algn="ctr">
              <a:lnSpc>
                <a:spcPts val="3472"/>
              </a:lnSpc>
              <a:spcBef>
                <a:spcPct val="0"/>
              </a:spcBef>
            </a:pPr>
            <a:r>
              <a:rPr lang="en-US" sz="2671">
                <a:solidFill>
                  <a:srgbClr val="FFFFFF"/>
                </a:solidFill>
                <a:latin typeface="Montserrat"/>
                <a:ea typeface="Montserrat"/>
                <a:cs typeface="Montserrat"/>
                <a:sym typeface="Montserrat"/>
              </a:rPr>
              <a:t>My initial</a:t>
            </a:r>
          </a:p>
        </p:txBody>
      </p:sp>
      <p:sp>
        <p:nvSpPr>
          <p:cNvPr id="5" name="TextBox 5"/>
          <p:cNvSpPr txBox="1"/>
          <p:nvPr/>
        </p:nvSpPr>
        <p:spPr>
          <a:xfrm>
            <a:off x="13435922" y="7816285"/>
            <a:ext cx="2870877" cy="421269"/>
          </a:xfrm>
          <a:prstGeom prst="rect">
            <a:avLst/>
          </a:prstGeom>
        </p:spPr>
        <p:txBody>
          <a:bodyPr wrap="square" lIns="0" tIns="0" rIns="0" bIns="0" rtlCol="0" anchor="t">
            <a:spAutoFit/>
          </a:bodyPr>
          <a:lstStyle/>
          <a:p>
            <a:pPr algn="ctr">
              <a:lnSpc>
                <a:spcPts val="3472"/>
              </a:lnSpc>
              <a:spcBef>
                <a:spcPct val="0"/>
              </a:spcBef>
            </a:pPr>
            <a:r>
              <a:rPr lang="en-US" sz="2671" dirty="0">
                <a:solidFill>
                  <a:srgbClr val="FFFFFF"/>
                </a:solidFill>
                <a:latin typeface="Montserrat"/>
                <a:ea typeface="Montserrat"/>
                <a:cs typeface="Montserrat"/>
                <a:sym typeface="Montserrat"/>
              </a:rPr>
              <a:t>The technology</a:t>
            </a:r>
          </a:p>
        </p:txBody>
      </p:sp>
      <p:sp>
        <p:nvSpPr>
          <p:cNvPr id="6" name="TextBox 6"/>
          <p:cNvSpPr txBox="1"/>
          <p:nvPr/>
        </p:nvSpPr>
        <p:spPr>
          <a:xfrm>
            <a:off x="13148841" y="5907522"/>
            <a:ext cx="3884853" cy="432757"/>
          </a:xfrm>
          <a:prstGeom prst="rect">
            <a:avLst/>
          </a:prstGeom>
        </p:spPr>
        <p:txBody>
          <a:bodyPr wrap="square" lIns="0" tIns="0" rIns="0" bIns="0" rtlCol="0" anchor="t">
            <a:spAutoFit/>
          </a:bodyPr>
          <a:lstStyle/>
          <a:p>
            <a:pPr algn="ctr">
              <a:lnSpc>
                <a:spcPts val="3472"/>
              </a:lnSpc>
              <a:spcBef>
                <a:spcPct val="0"/>
              </a:spcBef>
            </a:pPr>
            <a:r>
              <a:rPr lang="en-US" sz="2671" dirty="0">
                <a:solidFill>
                  <a:srgbClr val="FFFFFF"/>
                </a:solidFill>
                <a:latin typeface="Montserrat"/>
                <a:ea typeface="Montserrat"/>
                <a:cs typeface="Montserrat"/>
                <a:sym typeface="Montserrat"/>
              </a:rPr>
              <a:t>Person centred (You)</a:t>
            </a:r>
          </a:p>
        </p:txBody>
      </p:sp>
      <p:sp>
        <p:nvSpPr>
          <p:cNvPr id="7" name="AutoShape 7"/>
          <p:cNvSpPr/>
          <p:nvPr/>
        </p:nvSpPr>
        <p:spPr>
          <a:xfrm>
            <a:off x="10931369" y="6906204"/>
            <a:ext cx="764660" cy="309804"/>
          </a:xfrm>
          <a:prstGeom prst="line">
            <a:avLst/>
          </a:prstGeom>
          <a:ln w="38100" cap="flat">
            <a:solidFill>
              <a:srgbClr val="FFFFFF"/>
            </a:solidFill>
            <a:prstDash val="sysDot"/>
            <a:headEnd type="none" w="sm" len="sm"/>
            <a:tailEnd type="arrow" w="med" len="sm"/>
          </a:ln>
        </p:spPr>
        <p:txBody>
          <a:bodyPr/>
          <a:lstStyle/>
          <a:p>
            <a:endParaRPr lang="en-GB"/>
          </a:p>
        </p:txBody>
      </p:sp>
      <p:sp>
        <p:nvSpPr>
          <p:cNvPr id="8" name="AutoShape 8"/>
          <p:cNvSpPr/>
          <p:nvPr/>
        </p:nvSpPr>
        <p:spPr>
          <a:xfrm flipH="1" flipV="1">
            <a:off x="13087732" y="7683119"/>
            <a:ext cx="1367005" cy="161741"/>
          </a:xfrm>
          <a:prstGeom prst="line">
            <a:avLst/>
          </a:prstGeom>
          <a:ln w="38100" cap="flat">
            <a:solidFill>
              <a:srgbClr val="FFFFFF"/>
            </a:solidFill>
            <a:prstDash val="sysDot"/>
            <a:headEnd type="none" w="sm" len="sm"/>
            <a:tailEnd type="arrow" w="med" len="sm"/>
          </a:ln>
        </p:spPr>
        <p:txBody>
          <a:bodyPr/>
          <a:lstStyle/>
          <a:p>
            <a:endParaRPr lang="en-GB"/>
          </a:p>
        </p:txBody>
      </p:sp>
      <p:sp>
        <p:nvSpPr>
          <p:cNvPr id="9" name="AutoShape 9"/>
          <p:cNvSpPr/>
          <p:nvPr/>
        </p:nvSpPr>
        <p:spPr>
          <a:xfrm flipH="1">
            <a:off x="14445051" y="6340280"/>
            <a:ext cx="1201104" cy="166921"/>
          </a:xfrm>
          <a:prstGeom prst="line">
            <a:avLst/>
          </a:prstGeom>
          <a:ln w="38100" cap="flat">
            <a:solidFill>
              <a:srgbClr val="FFFFFF"/>
            </a:solidFill>
            <a:prstDash val="sysDot"/>
            <a:headEnd type="none" w="sm" len="sm"/>
            <a:tailEnd type="arrow" w="med" len="sm"/>
          </a:ln>
        </p:spPr>
        <p:txBody>
          <a:bodyPr/>
          <a:lstStyle/>
          <a:p>
            <a:endParaRPr lang="en-GB"/>
          </a:p>
        </p:txBody>
      </p:sp>
      <p:graphicFrame>
        <p:nvGraphicFramePr>
          <p:cNvPr id="10" name="Table 10"/>
          <p:cNvGraphicFramePr>
            <a:graphicFrameLocks noGrp="1"/>
          </p:cNvGraphicFramePr>
          <p:nvPr/>
        </p:nvGraphicFramePr>
        <p:xfrm>
          <a:off x="1396803" y="5143500"/>
          <a:ext cx="7315200" cy="4419600"/>
        </p:xfrm>
        <a:graphic>
          <a:graphicData uri="http://schemas.openxmlformats.org/drawingml/2006/table">
            <a:tbl>
              <a:tblPr/>
              <a:tblGrid>
                <a:gridCol w="24384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gridCol w="2438400">
                  <a:extLst>
                    <a:ext uri="{9D8B030D-6E8A-4147-A177-3AD203B41FA5}">
                      <a16:colId xmlns:a16="http://schemas.microsoft.com/office/drawing/2014/main" val="20002"/>
                    </a:ext>
                  </a:extLst>
                </a:gridCol>
              </a:tblGrid>
              <a:tr h="1104900">
                <a:tc>
                  <a:txBody>
                    <a:bodyPr/>
                    <a:lstStyle/>
                    <a:p>
                      <a:pPr algn="ctr">
                        <a:lnSpc>
                          <a:spcPts val="2520"/>
                        </a:lnSpc>
                        <a:defRPr/>
                      </a:pPr>
                      <a:r>
                        <a:rPr lang="en-US" sz="1800" b="1">
                          <a:solidFill>
                            <a:srgbClr val="FFFFFF"/>
                          </a:solidFill>
                          <a:latin typeface="Montserrat Bold"/>
                          <a:ea typeface="Montserrat Bold"/>
                          <a:cs typeface="Montserrat Bold"/>
                          <a:sym typeface="Montserrat Bold"/>
                        </a:rPr>
                        <a:t>Feature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520"/>
                        </a:lnSpc>
                        <a:defRPr/>
                      </a:pPr>
                      <a:r>
                        <a:rPr lang="en-US" sz="1800" b="1">
                          <a:solidFill>
                            <a:srgbClr val="FFFFFF"/>
                          </a:solidFill>
                          <a:latin typeface="Montserrat Bold"/>
                          <a:ea typeface="Montserrat Bold"/>
                          <a:cs typeface="Montserrat Bold"/>
                          <a:sym typeface="Montserrat Bold"/>
                        </a:rPr>
                        <a:t>Standard LLM (e.g.ChatGPT)</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520"/>
                        </a:lnSpc>
                        <a:defRPr/>
                      </a:pPr>
                      <a:r>
                        <a:rPr lang="en-US" sz="1800" b="1">
                          <a:solidFill>
                            <a:srgbClr val="FFFFFF"/>
                          </a:solidFill>
                          <a:latin typeface="Montserrat Bold"/>
                          <a:ea typeface="Montserrat Bold"/>
                          <a:cs typeface="Montserrat Bold"/>
                          <a:sym typeface="Montserrat Bold"/>
                        </a:rPr>
                        <a:t>Custome AGent (RAIYU)</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0"/>
                  </a:ext>
                </a:extLst>
              </a:tr>
              <a:tr h="1104900">
                <a:tc>
                  <a:txBody>
                    <a:bodyPr/>
                    <a:lstStyle/>
                    <a:p>
                      <a:pPr algn="ctr">
                        <a:lnSpc>
                          <a:spcPts val="2520"/>
                        </a:lnSpc>
                        <a:defRPr/>
                      </a:pPr>
                      <a:r>
                        <a:rPr lang="en-US" sz="1800">
                          <a:solidFill>
                            <a:srgbClr val="FFFFFF"/>
                          </a:solidFill>
                          <a:latin typeface="Montserrat"/>
                          <a:ea typeface="Montserrat"/>
                          <a:cs typeface="Montserrat"/>
                          <a:sym typeface="Montserrat"/>
                        </a:rPr>
                        <a:t>Goal</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520"/>
                        </a:lnSpc>
                        <a:defRPr/>
                      </a:pPr>
                      <a:r>
                        <a:rPr lang="en-US" sz="1800">
                          <a:solidFill>
                            <a:srgbClr val="FFFFFF"/>
                          </a:solidFill>
                          <a:latin typeface="Montserrat"/>
                          <a:ea typeface="Montserrat"/>
                          <a:cs typeface="Montserrat"/>
                          <a:sym typeface="Montserrat"/>
                        </a:rPr>
                        <a:t>Information &amp; prediction</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520"/>
                        </a:lnSpc>
                        <a:defRPr/>
                      </a:pPr>
                      <a:r>
                        <a:rPr lang="en-US" sz="1800">
                          <a:solidFill>
                            <a:srgbClr val="FFFFFF"/>
                          </a:solidFill>
                          <a:latin typeface="Montserrat"/>
                          <a:ea typeface="Montserrat"/>
                          <a:cs typeface="Montserrat"/>
                          <a:sym typeface="Montserrat"/>
                        </a:rPr>
                        <a:t>Relational bond &amp; support</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1"/>
                  </a:ext>
                </a:extLst>
              </a:tr>
              <a:tr h="1104900">
                <a:tc>
                  <a:txBody>
                    <a:bodyPr/>
                    <a:lstStyle/>
                    <a:p>
                      <a:pPr algn="ctr">
                        <a:lnSpc>
                          <a:spcPts val="2520"/>
                        </a:lnSpc>
                        <a:defRPr/>
                      </a:pPr>
                      <a:r>
                        <a:rPr lang="en-US" sz="1800">
                          <a:solidFill>
                            <a:srgbClr val="FFFFFF"/>
                          </a:solidFill>
                          <a:latin typeface="Montserrat"/>
                          <a:ea typeface="Montserrat"/>
                          <a:cs typeface="Montserrat"/>
                          <a:sym typeface="Montserrat"/>
                        </a:rPr>
                        <a:t>Persona</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520"/>
                        </a:lnSpc>
                        <a:defRPr/>
                      </a:pPr>
                      <a:r>
                        <a:rPr lang="en-US" sz="1800">
                          <a:solidFill>
                            <a:srgbClr val="FFFFFF"/>
                          </a:solidFill>
                          <a:latin typeface="Montserrat"/>
                          <a:ea typeface="Montserrat"/>
                          <a:cs typeface="Montserrat"/>
                          <a:sym typeface="Montserrat"/>
                        </a:rPr>
                        <a:t>General/neutral</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520"/>
                        </a:lnSpc>
                        <a:defRPr/>
                      </a:pPr>
                      <a:r>
                        <a:rPr lang="en-US" sz="1800">
                          <a:solidFill>
                            <a:srgbClr val="FFFFFF"/>
                          </a:solidFill>
                          <a:latin typeface="Montserrat"/>
                          <a:ea typeface="Montserrat"/>
                          <a:cs typeface="Montserrat"/>
                          <a:sym typeface="Montserrat"/>
                        </a:rPr>
                        <a:t>Humanistic (Rogersian)</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2"/>
                  </a:ext>
                </a:extLst>
              </a:tr>
              <a:tr h="1104900">
                <a:tc>
                  <a:txBody>
                    <a:bodyPr/>
                    <a:lstStyle/>
                    <a:p>
                      <a:pPr algn="ctr">
                        <a:lnSpc>
                          <a:spcPts val="2520"/>
                        </a:lnSpc>
                        <a:defRPr/>
                      </a:pPr>
                      <a:r>
                        <a:rPr lang="en-US" sz="1800">
                          <a:solidFill>
                            <a:srgbClr val="FFFFFF"/>
                          </a:solidFill>
                          <a:latin typeface="Montserrat"/>
                          <a:ea typeface="Montserrat"/>
                          <a:cs typeface="Montserrat"/>
                          <a:sym typeface="Montserrat"/>
                        </a:rPr>
                        <a:t>Safeguards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520"/>
                        </a:lnSpc>
                        <a:defRPr/>
                      </a:pPr>
                      <a:r>
                        <a:rPr lang="en-US" sz="1800">
                          <a:solidFill>
                            <a:srgbClr val="FFFFFF"/>
                          </a:solidFill>
                          <a:latin typeface="Montserrat"/>
                          <a:ea typeface="Montserrat"/>
                          <a:cs typeface="Montserrat"/>
                          <a:sym typeface="Montserrat"/>
                        </a:rPr>
                        <a:t>Basic content filter</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520"/>
                        </a:lnSpc>
                        <a:defRPr/>
                      </a:pPr>
                      <a:r>
                        <a:rPr lang="en-US" sz="1800">
                          <a:solidFill>
                            <a:srgbClr val="FFFFFF"/>
                          </a:solidFill>
                          <a:latin typeface="Montserrat"/>
                          <a:ea typeface="Montserrat"/>
                          <a:cs typeface="Montserrat"/>
                          <a:sym typeface="Montserrat"/>
                        </a:rPr>
                        <a:t>Crisis exclusion filter</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11" name="Freeform 11"/>
          <p:cNvSpPr/>
          <p:nvPr/>
        </p:nvSpPr>
        <p:spPr>
          <a:xfrm>
            <a:off x="9528789" y="2883273"/>
            <a:ext cx="6914350" cy="2008323"/>
          </a:xfrm>
          <a:custGeom>
            <a:avLst/>
            <a:gdLst/>
            <a:ahLst/>
            <a:cxnLst/>
            <a:rect l="l" t="t" r="r" b="b"/>
            <a:pathLst>
              <a:path w="6200709" h="2209003">
                <a:moveTo>
                  <a:pt x="0" y="0"/>
                </a:moveTo>
                <a:lnTo>
                  <a:pt x="6200710" y="0"/>
                </a:lnTo>
                <a:lnTo>
                  <a:pt x="6200710" y="2209003"/>
                </a:lnTo>
                <a:lnTo>
                  <a:pt x="0" y="22090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TextBox 12"/>
          <p:cNvSpPr txBox="1"/>
          <p:nvPr/>
        </p:nvSpPr>
        <p:spPr>
          <a:xfrm>
            <a:off x="2917775" y="3067050"/>
            <a:ext cx="5845352" cy="458300"/>
          </a:xfrm>
          <a:prstGeom prst="rect">
            <a:avLst/>
          </a:prstGeom>
        </p:spPr>
        <p:txBody>
          <a:bodyPr lIns="0" tIns="0" rIns="0" bIns="0" rtlCol="0" anchor="t">
            <a:spAutoFit/>
          </a:bodyPr>
          <a:lstStyle/>
          <a:p>
            <a:pPr algn="l">
              <a:lnSpc>
                <a:spcPts val="3787"/>
              </a:lnSpc>
            </a:pPr>
            <a:r>
              <a:rPr lang="en-US" sz="2913" b="1" dirty="0">
                <a:solidFill>
                  <a:srgbClr val="04E1F9"/>
                </a:solidFill>
                <a:latin typeface="Montserrat Bold"/>
                <a:ea typeface="Montserrat Bold"/>
                <a:cs typeface="Montserrat Bold"/>
                <a:sym typeface="Montserrat Bold"/>
              </a:rPr>
              <a:t>Large Language Model (LLM)</a:t>
            </a:r>
          </a:p>
        </p:txBody>
      </p:sp>
      <p:sp>
        <p:nvSpPr>
          <p:cNvPr id="13" name="TextBox 13"/>
          <p:cNvSpPr txBox="1"/>
          <p:nvPr/>
        </p:nvSpPr>
        <p:spPr>
          <a:xfrm>
            <a:off x="3062553" y="3642292"/>
            <a:ext cx="5223608" cy="441531"/>
          </a:xfrm>
          <a:prstGeom prst="rect">
            <a:avLst/>
          </a:prstGeom>
        </p:spPr>
        <p:txBody>
          <a:bodyPr lIns="0" tIns="0" rIns="0" bIns="0" rtlCol="0" anchor="t">
            <a:spAutoFit/>
          </a:bodyPr>
          <a:lstStyle/>
          <a:p>
            <a:pPr algn="l">
              <a:lnSpc>
                <a:spcPts val="3787"/>
              </a:lnSpc>
              <a:spcBef>
                <a:spcPct val="0"/>
              </a:spcBef>
            </a:pPr>
            <a:r>
              <a:rPr lang="en-US" sz="2400" dirty="0">
                <a:solidFill>
                  <a:srgbClr val="FFFFFF"/>
                </a:solidFill>
                <a:latin typeface="Montserrat"/>
                <a:ea typeface="Montserrat"/>
                <a:cs typeface="Montserrat"/>
                <a:sym typeface="Montserrat"/>
              </a:rPr>
              <a:t>A very complex prediction engine.</a:t>
            </a:r>
          </a:p>
        </p:txBody>
      </p:sp>
      <p:sp>
        <p:nvSpPr>
          <p:cNvPr id="14" name="Freeform 14"/>
          <p:cNvSpPr/>
          <p:nvPr/>
        </p:nvSpPr>
        <p:spPr>
          <a:xfrm>
            <a:off x="2740097" y="2832568"/>
            <a:ext cx="5986459" cy="1754791"/>
          </a:xfrm>
          <a:custGeom>
            <a:avLst/>
            <a:gdLst/>
            <a:ahLst/>
            <a:cxnLst/>
            <a:rect l="l" t="t" r="r" b="b"/>
            <a:pathLst>
              <a:path w="6200709" h="2209003">
                <a:moveTo>
                  <a:pt x="0" y="0"/>
                </a:moveTo>
                <a:lnTo>
                  <a:pt x="6200709" y="0"/>
                </a:lnTo>
                <a:lnTo>
                  <a:pt x="6200709" y="2209003"/>
                </a:lnTo>
                <a:lnTo>
                  <a:pt x="0" y="220900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2804452" y="8444570"/>
            <a:ext cx="5138677" cy="4419262"/>
          </a:xfrm>
          <a:custGeom>
            <a:avLst/>
            <a:gdLst/>
            <a:ahLst/>
            <a:cxnLst/>
            <a:rect l="l" t="t" r="r" b="b"/>
            <a:pathLst>
              <a:path w="5138677" h="4419262">
                <a:moveTo>
                  <a:pt x="0" y="0"/>
                </a:moveTo>
                <a:lnTo>
                  <a:pt x="5138677" y="0"/>
                </a:lnTo>
                <a:lnTo>
                  <a:pt x="5138677" y="4419263"/>
                </a:lnTo>
                <a:lnTo>
                  <a:pt x="0" y="4419263"/>
                </a:lnTo>
                <a:lnTo>
                  <a:pt x="0" y="0"/>
                </a:lnTo>
                <a:close/>
              </a:path>
            </a:pathLst>
          </a:custGeom>
          <a:blipFill>
            <a:blip r:embed="rId7">
              <a:alphaModFix amt="9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Freeform 16"/>
          <p:cNvSpPr/>
          <p:nvPr/>
        </p:nvSpPr>
        <p:spPr>
          <a:xfrm>
            <a:off x="15450923" y="-1586694"/>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7">
              <a:alphaModFix amt="9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Freeform 17"/>
          <p:cNvSpPr/>
          <p:nvPr/>
        </p:nvSpPr>
        <p:spPr>
          <a:xfrm>
            <a:off x="14118731" y="8873647"/>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7">
              <a:alphaModFix amt="9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8" name="Freeform 18"/>
          <p:cNvSpPr/>
          <p:nvPr/>
        </p:nvSpPr>
        <p:spPr>
          <a:xfrm>
            <a:off x="9367369" y="8873647"/>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7">
              <a:alphaModFix amt="90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Freeform 19"/>
          <p:cNvSpPr/>
          <p:nvPr/>
        </p:nvSpPr>
        <p:spPr>
          <a:xfrm>
            <a:off x="436049" y="436610"/>
            <a:ext cx="2467173" cy="2166626"/>
          </a:xfrm>
          <a:custGeom>
            <a:avLst/>
            <a:gdLst/>
            <a:ahLst/>
            <a:cxnLst/>
            <a:rect l="l" t="t" r="r" b="b"/>
            <a:pathLst>
              <a:path w="2467173" h="2166626">
                <a:moveTo>
                  <a:pt x="0" y="0"/>
                </a:moveTo>
                <a:lnTo>
                  <a:pt x="2467173" y="0"/>
                </a:lnTo>
                <a:lnTo>
                  <a:pt x="2467173" y="2166626"/>
                </a:lnTo>
                <a:lnTo>
                  <a:pt x="0" y="2166626"/>
                </a:lnTo>
                <a:lnTo>
                  <a:pt x="0" y="0"/>
                </a:lnTo>
                <a:close/>
              </a:path>
            </a:pathLst>
          </a:custGeom>
          <a:blipFill>
            <a:blip r:embed="rId9">
              <a:alphaModFix amt="50000"/>
            </a:blip>
            <a:stretch>
              <a:fillRect/>
            </a:stretch>
          </a:blipFill>
        </p:spPr>
        <p:txBody>
          <a:bodyPr/>
          <a:lstStyle/>
          <a:p>
            <a:endParaRPr lang="en-GB"/>
          </a:p>
        </p:txBody>
      </p:sp>
      <p:sp>
        <p:nvSpPr>
          <p:cNvPr id="20" name="TextBox 20"/>
          <p:cNvSpPr txBox="1"/>
          <p:nvPr/>
        </p:nvSpPr>
        <p:spPr>
          <a:xfrm>
            <a:off x="1028700" y="942975"/>
            <a:ext cx="9644364" cy="1636061"/>
          </a:xfrm>
          <a:prstGeom prst="rect">
            <a:avLst/>
          </a:prstGeom>
        </p:spPr>
        <p:txBody>
          <a:bodyPr lIns="0" tIns="0" rIns="0" bIns="0" rtlCol="0" anchor="t">
            <a:spAutoFit/>
          </a:bodyPr>
          <a:lstStyle/>
          <a:p>
            <a:pPr algn="l">
              <a:lnSpc>
                <a:spcPts val="6596"/>
              </a:lnSpc>
              <a:spcBef>
                <a:spcPct val="0"/>
              </a:spcBef>
            </a:pPr>
            <a:r>
              <a:rPr lang="en-US" sz="4711" b="1">
                <a:solidFill>
                  <a:srgbClr val="FFFFFF"/>
                </a:solidFill>
                <a:latin typeface="Montaser Arabic Ultra-Bold"/>
                <a:ea typeface="Montaser Arabic Ultra-Bold"/>
                <a:cs typeface="Montaser Arabic Ultra-Bold"/>
                <a:sym typeface="Montaser Arabic Ultra-Bold"/>
              </a:rPr>
              <a:t>Key terminology explained (The technical core):</a:t>
            </a:r>
          </a:p>
        </p:txBody>
      </p:sp>
      <p:sp>
        <p:nvSpPr>
          <p:cNvPr id="21" name="TextBox 21"/>
          <p:cNvSpPr txBox="1"/>
          <p:nvPr/>
        </p:nvSpPr>
        <p:spPr>
          <a:xfrm>
            <a:off x="9792018" y="3117755"/>
            <a:ext cx="5266593" cy="458300"/>
          </a:xfrm>
          <a:prstGeom prst="rect">
            <a:avLst/>
          </a:prstGeom>
        </p:spPr>
        <p:txBody>
          <a:bodyPr lIns="0" tIns="0" rIns="0" bIns="0" rtlCol="0" anchor="t">
            <a:spAutoFit/>
          </a:bodyPr>
          <a:lstStyle/>
          <a:p>
            <a:pPr algn="l">
              <a:lnSpc>
                <a:spcPts val="3787"/>
              </a:lnSpc>
            </a:pPr>
            <a:r>
              <a:rPr lang="en-US" sz="2913" b="1">
                <a:solidFill>
                  <a:srgbClr val="04E1F9"/>
                </a:solidFill>
                <a:latin typeface="Montserrat Bold"/>
                <a:ea typeface="Montserrat Bold"/>
                <a:cs typeface="Montserrat Bold"/>
                <a:sym typeface="Montserrat Bold"/>
              </a:rPr>
              <a:t>Raiyu: The Custom Agent</a:t>
            </a:r>
          </a:p>
        </p:txBody>
      </p:sp>
      <p:sp>
        <p:nvSpPr>
          <p:cNvPr id="22" name="TextBox 22"/>
          <p:cNvSpPr txBox="1"/>
          <p:nvPr/>
        </p:nvSpPr>
        <p:spPr>
          <a:xfrm>
            <a:off x="9792018" y="3709220"/>
            <a:ext cx="6651120" cy="928844"/>
          </a:xfrm>
          <a:prstGeom prst="rect">
            <a:avLst/>
          </a:prstGeom>
        </p:spPr>
        <p:txBody>
          <a:bodyPr wrap="square" lIns="0" tIns="0" rIns="0" bIns="0" rtlCol="0" anchor="t">
            <a:spAutoFit/>
          </a:bodyPr>
          <a:lstStyle/>
          <a:p>
            <a:pPr algn="l">
              <a:lnSpc>
                <a:spcPts val="3787"/>
              </a:lnSpc>
              <a:spcBef>
                <a:spcPct val="0"/>
              </a:spcBef>
            </a:pPr>
            <a:r>
              <a:rPr lang="en-US" sz="2400" dirty="0">
                <a:solidFill>
                  <a:srgbClr val="FFFFFF"/>
                </a:solidFill>
                <a:latin typeface="Montserrat"/>
                <a:ea typeface="Montserrat"/>
                <a:cs typeface="Montserrat"/>
                <a:sym typeface="Montserrat"/>
              </a:rPr>
              <a:t>The detailed instructions that force the AI to wear its 'therapist hat’.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506322" y="2465334"/>
            <a:ext cx="8493608" cy="6377927"/>
          </a:xfrm>
          <a:custGeom>
            <a:avLst/>
            <a:gdLst/>
            <a:ahLst/>
            <a:cxnLst/>
            <a:rect l="l" t="t" r="r" b="b"/>
            <a:pathLst>
              <a:path w="8493608" h="6377927">
                <a:moveTo>
                  <a:pt x="0" y="0"/>
                </a:moveTo>
                <a:lnTo>
                  <a:pt x="8493608" y="0"/>
                </a:lnTo>
                <a:lnTo>
                  <a:pt x="8493608" y="6377927"/>
                </a:lnTo>
                <a:lnTo>
                  <a:pt x="0" y="63779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9123755" y="2465334"/>
            <a:ext cx="8493608" cy="6377927"/>
          </a:xfrm>
          <a:custGeom>
            <a:avLst/>
            <a:gdLst/>
            <a:ahLst/>
            <a:cxnLst/>
            <a:rect l="l" t="t" r="r" b="b"/>
            <a:pathLst>
              <a:path w="8493608" h="6377927">
                <a:moveTo>
                  <a:pt x="0" y="0"/>
                </a:moveTo>
                <a:lnTo>
                  <a:pt x="8493608" y="0"/>
                </a:lnTo>
                <a:lnTo>
                  <a:pt x="8493608" y="6377927"/>
                </a:lnTo>
                <a:lnTo>
                  <a:pt x="0" y="63779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2576577" y="3298444"/>
            <a:ext cx="2757751" cy="502115"/>
          </a:xfrm>
          <a:prstGeom prst="rect">
            <a:avLst/>
          </a:prstGeom>
        </p:spPr>
        <p:txBody>
          <a:bodyPr lIns="0" tIns="0" rIns="0" bIns="0" rtlCol="0" anchor="t">
            <a:spAutoFit/>
          </a:bodyPr>
          <a:lstStyle/>
          <a:p>
            <a:pPr algn="l">
              <a:lnSpc>
                <a:spcPts val="4177"/>
              </a:lnSpc>
            </a:pPr>
            <a:r>
              <a:rPr lang="en-US" sz="3213" b="1">
                <a:solidFill>
                  <a:srgbClr val="04E1F9"/>
                </a:solidFill>
                <a:latin typeface="Montserrat Bold"/>
                <a:ea typeface="Montserrat Bold"/>
                <a:cs typeface="Montserrat Bold"/>
                <a:sym typeface="Montserrat Bold"/>
              </a:rPr>
              <a:t>Hypothesis:</a:t>
            </a:r>
          </a:p>
        </p:txBody>
      </p:sp>
      <p:sp>
        <p:nvSpPr>
          <p:cNvPr id="5" name="TextBox 5"/>
          <p:cNvSpPr txBox="1"/>
          <p:nvPr/>
        </p:nvSpPr>
        <p:spPr>
          <a:xfrm>
            <a:off x="9765301" y="4484634"/>
            <a:ext cx="547141" cy="565287"/>
          </a:xfrm>
          <a:prstGeom prst="rect">
            <a:avLst/>
          </a:prstGeom>
        </p:spPr>
        <p:txBody>
          <a:bodyPr lIns="0" tIns="0" rIns="0" bIns="0" rtlCol="0" anchor="t">
            <a:spAutoFit/>
          </a:bodyPr>
          <a:lstStyle/>
          <a:p>
            <a:pPr algn="just">
              <a:lnSpc>
                <a:spcPts val="4535"/>
              </a:lnSpc>
            </a:pPr>
            <a:r>
              <a:rPr lang="en-US" sz="3489" b="1">
                <a:solidFill>
                  <a:srgbClr val="04E1F9"/>
                </a:solidFill>
                <a:latin typeface="Montserrat Bold"/>
                <a:ea typeface="Montserrat Bold"/>
                <a:cs typeface="Montserrat Bold"/>
                <a:sym typeface="Montserrat Bold"/>
              </a:rPr>
              <a:t>H1</a:t>
            </a:r>
          </a:p>
        </p:txBody>
      </p:sp>
      <p:sp>
        <p:nvSpPr>
          <p:cNvPr id="6" name="TextBox 6"/>
          <p:cNvSpPr txBox="1"/>
          <p:nvPr/>
        </p:nvSpPr>
        <p:spPr>
          <a:xfrm>
            <a:off x="9638105" y="6530106"/>
            <a:ext cx="801534" cy="565287"/>
          </a:xfrm>
          <a:prstGeom prst="rect">
            <a:avLst/>
          </a:prstGeom>
        </p:spPr>
        <p:txBody>
          <a:bodyPr lIns="0" tIns="0" rIns="0" bIns="0" rtlCol="0" anchor="t">
            <a:spAutoFit/>
          </a:bodyPr>
          <a:lstStyle/>
          <a:p>
            <a:pPr algn="just">
              <a:lnSpc>
                <a:spcPts val="4535"/>
              </a:lnSpc>
            </a:pPr>
            <a:r>
              <a:rPr lang="en-US" sz="3489" b="1">
                <a:solidFill>
                  <a:srgbClr val="04E1F9"/>
                </a:solidFill>
                <a:latin typeface="Montserrat Bold"/>
                <a:ea typeface="Montserrat Bold"/>
                <a:cs typeface="Montserrat Bold"/>
                <a:sym typeface="Montserrat Bold"/>
              </a:rPr>
              <a:t>H2</a:t>
            </a:r>
          </a:p>
        </p:txBody>
      </p:sp>
      <p:sp>
        <p:nvSpPr>
          <p:cNvPr id="7" name="TextBox 7"/>
          <p:cNvSpPr txBox="1"/>
          <p:nvPr/>
        </p:nvSpPr>
        <p:spPr>
          <a:xfrm>
            <a:off x="10951409" y="4140850"/>
            <a:ext cx="6307891" cy="1271905"/>
          </a:xfrm>
          <a:prstGeom prst="rect">
            <a:avLst/>
          </a:prstGeom>
        </p:spPr>
        <p:txBody>
          <a:bodyPr lIns="0" tIns="0" rIns="0" bIns="0" rtlCol="0" anchor="t">
            <a:spAutoFit/>
          </a:bodyPr>
          <a:lstStyle/>
          <a:p>
            <a:pPr algn="l">
              <a:lnSpc>
                <a:spcPts val="3379"/>
              </a:lnSpc>
            </a:pPr>
            <a:r>
              <a:rPr lang="en-US" sz="2599" dirty="0">
                <a:solidFill>
                  <a:srgbClr val="FFFFFF"/>
                </a:solidFill>
                <a:latin typeface="Montserrat"/>
                <a:ea typeface="Montserrat"/>
                <a:cs typeface="Montserrat"/>
                <a:sym typeface="Montserrat"/>
              </a:rPr>
              <a:t>The EEAI condition will yield significantly higher WAI-SR scores than the standard LLM condition.</a:t>
            </a:r>
          </a:p>
        </p:txBody>
      </p:sp>
      <p:sp>
        <p:nvSpPr>
          <p:cNvPr id="8" name="TextBox 8"/>
          <p:cNvSpPr txBox="1"/>
          <p:nvPr/>
        </p:nvSpPr>
        <p:spPr>
          <a:xfrm>
            <a:off x="10951409" y="6310533"/>
            <a:ext cx="6307891" cy="1700530"/>
          </a:xfrm>
          <a:prstGeom prst="rect">
            <a:avLst/>
          </a:prstGeom>
        </p:spPr>
        <p:txBody>
          <a:bodyPr lIns="0" tIns="0" rIns="0" bIns="0" rtlCol="0" anchor="t">
            <a:spAutoFit/>
          </a:bodyPr>
          <a:lstStyle/>
          <a:p>
            <a:pPr algn="l">
              <a:lnSpc>
                <a:spcPts val="3379"/>
              </a:lnSpc>
            </a:pPr>
            <a:r>
              <a:rPr lang="en-US" sz="2599" dirty="0">
                <a:solidFill>
                  <a:srgbClr val="FFFFFF"/>
                </a:solidFill>
                <a:latin typeface="Montserrat"/>
                <a:ea typeface="Montserrat"/>
                <a:cs typeface="Montserrat"/>
                <a:sym typeface="Montserrat"/>
              </a:rPr>
              <a:t>The EEAI condition will demonstrate a greater change score (Post-Pre) on the PANAS, specifically a greater reduction in Negative Affect.</a:t>
            </a:r>
          </a:p>
        </p:txBody>
      </p:sp>
      <p:sp>
        <p:nvSpPr>
          <p:cNvPr id="9" name="Freeform 9"/>
          <p:cNvSpPr/>
          <p:nvPr/>
        </p:nvSpPr>
        <p:spPr>
          <a:xfrm rot="-960164" flipH="1">
            <a:off x="15768931" y="-506649"/>
            <a:ext cx="2594204" cy="3517565"/>
          </a:xfrm>
          <a:custGeom>
            <a:avLst/>
            <a:gdLst/>
            <a:ahLst/>
            <a:cxnLst/>
            <a:rect l="l" t="t" r="r" b="b"/>
            <a:pathLst>
              <a:path w="2594204" h="3517565">
                <a:moveTo>
                  <a:pt x="2594204" y="0"/>
                </a:moveTo>
                <a:lnTo>
                  <a:pt x="0" y="0"/>
                </a:lnTo>
                <a:lnTo>
                  <a:pt x="0" y="3517565"/>
                </a:lnTo>
                <a:lnTo>
                  <a:pt x="2594204" y="3517565"/>
                </a:lnTo>
                <a:lnTo>
                  <a:pt x="2594204" y="0"/>
                </a:lnTo>
                <a:close/>
              </a:path>
            </a:pathLst>
          </a:custGeom>
          <a:blipFill>
            <a:blip r:embed="rId5"/>
            <a:stretch>
              <a:fillRect/>
            </a:stretch>
          </a:blipFill>
        </p:spPr>
        <p:txBody>
          <a:bodyPr/>
          <a:lstStyle/>
          <a:p>
            <a:endParaRPr lang="en-GB"/>
          </a:p>
        </p:txBody>
      </p:sp>
      <p:sp>
        <p:nvSpPr>
          <p:cNvPr id="10" name="Freeform 10"/>
          <p:cNvSpPr/>
          <p:nvPr/>
        </p:nvSpPr>
        <p:spPr>
          <a:xfrm>
            <a:off x="7833535" y="7290656"/>
            <a:ext cx="2142942" cy="2852502"/>
          </a:xfrm>
          <a:custGeom>
            <a:avLst/>
            <a:gdLst/>
            <a:ahLst/>
            <a:cxnLst/>
            <a:rect l="l" t="t" r="r" b="b"/>
            <a:pathLst>
              <a:path w="2142942" h="2852502">
                <a:moveTo>
                  <a:pt x="0" y="0"/>
                </a:moveTo>
                <a:lnTo>
                  <a:pt x="2142943" y="0"/>
                </a:lnTo>
                <a:lnTo>
                  <a:pt x="2142943" y="2852502"/>
                </a:lnTo>
                <a:lnTo>
                  <a:pt x="0" y="285250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TextBox 11"/>
          <p:cNvSpPr txBox="1"/>
          <p:nvPr/>
        </p:nvSpPr>
        <p:spPr>
          <a:xfrm>
            <a:off x="612149" y="766236"/>
            <a:ext cx="10339260" cy="1699098"/>
          </a:xfrm>
          <a:prstGeom prst="rect">
            <a:avLst/>
          </a:prstGeom>
        </p:spPr>
        <p:txBody>
          <a:bodyPr lIns="0" tIns="0" rIns="0" bIns="0" rtlCol="0" anchor="t">
            <a:spAutoFit/>
          </a:bodyPr>
          <a:lstStyle/>
          <a:p>
            <a:pPr algn="l">
              <a:lnSpc>
                <a:spcPts val="6864"/>
              </a:lnSpc>
              <a:spcBef>
                <a:spcPct val="0"/>
              </a:spcBef>
            </a:pPr>
            <a:r>
              <a:rPr lang="en-US" sz="4903" b="1">
                <a:solidFill>
                  <a:srgbClr val="FFFFFF"/>
                </a:solidFill>
                <a:latin typeface="Montaser Arabic Ultra-Bold"/>
                <a:ea typeface="Montaser Arabic Ultra-Bold"/>
                <a:cs typeface="Montaser Arabic Ultra-Bold"/>
                <a:sym typeface="Montaser Arabic Ultra-Bold"/>
              </a:rPr>
              <a:t>Research questions and hypothesis</a:t>
            </a:r>
          </a:p>
        </p:txBody>
      </p:sp>
      <p:sp>
        <p:nvSpPr>
          <p:cNvPr id="12" name="TextBox 12"/>
          <p:cNvSpPr txBox="1"/>
          <p:nvPr/>
        </p:nvSpPr>
        <p:spPr>
          <a:xfrm>
            <a:off x="2721772" y="3298444"/>
            <a:ext cx="4577886" cy="502115"/>
          </a:xfrm>
          <a:prstGeom prst="rect">
            <a:avLst/>
          </a:prstGeom>
        </p:spPr>
        <p:txBody>
          <a:bodyPr lIns="0" tIns="0" rIns="0" bIns="0" rtlCol="0" anchor="t">
            <a:spAutoFit/>
          </a:bodyPr>
          <a:lstStyle/>
          <a:p>
            <a:pPr algn="l">
              <a:lnSpc>
                <a:spcPts val="4177"/>
              </a:lnSpc>
            </a:pPr>
            <a:r>
              <a:rPr lang="en-US" sz="3213" b="1">
                <a:solidFill>
                  <a:srgbClr val="04E1F9"/>
                </a:solidFill>
                <a:latin typeface="Montserrat Bold"/>
                <a:ea typeface="Montserrat Bold"/>
                <a:cs typeface="Montserrat Bold"/>
                <a:sym typeface="Montserrat Bold"/>
              </a:rPr>
              <a:t>Research questions: </a:t>
            </a:r>
          </a:p>
        </p:txBody>
      </p:sp>
      <p:sp>
        <p:nvSpPr>
          <p:cNvPr id="13" name="TextBox 13"/>
          <p:cNvSpPr txBox="1"/>
          <p:nvPr/>
        </p:nvSpPr>
        <p:spPr>
          <a:xfrm>
            <a:off x="1134623" y="4484634"/>
            <a:ext cx="547141" cy="565287"/>
          </a:xfrm>
          <a:prstGeom prst="rect">
            <a:avLst/>
          </a:prstGeom>
        </p:spPr>
        <p:txBody>
          <a:bodyPr lIns="0" tIns="0" rIns="0" bIns="0" rtlCol="0" anchor="t">
            <a:spAutoFit/>
          </a:bodyPr>
          <a:lstStyle/>
          <a:p>
            <a:pPr algn="just">
              <a:lnSpc>
                <a:spcPts val="4535"/>
              </a:lnSpc>
            </a:pPr>
            <a:r>
              <a:rPr lang="en-US" sz="3489" b="1">
                <a:solidFill>
                  <a:srgbClr val="04E1F9"/>
                </a:solidFill>
                <a:latin typeface="Montserrat Bold"/>
                <a:ea typeface="Montserrat Bold"/>
                <a:cs typeface="Montserrat Bold"/>
                <a:sym typeface="Montserrat Bold"/>
              </a:rPr>
              <a:t>01</a:t>
            </a:r>
          </a:p>
        </p:txBody>
      </p:sp>
      <p:sp>
        <p:nvSpPr>
          <p:cNvPr id="14" name="TextBox 14"/>
          <p:cNvSpPr txBox="1"/>
          <p:nvPr/>
        </p:nvSpPr>
        <p:spPr>
          <a:xfrm>
            <a:off x="1007427" y="6530106"/>
            <a:ext cx="801534" cy="565287"/>
          </a:xfrm>
          <a:prstGeom prst="rect">
            <a:avLst/>
          </a:prstGeom>
        </p:spPr>
        <p:txBody>
          <a:bodyPr lIns="0" tIns="0" rIns="0" bIns="0" rtlCol="0" anchor="t">
            <a:spAutoFit/>
          </a:bodyPr>
          <a:lstStyle/>
          <a:p>
            <a:pPr algn="just">
              <a:lnSpc>
                <a:spcPts val="4535"/>
              </a:lnSpc>
            </a:pPr>
            <a:r>
              <a:rPr lang="en-US" sz="3489" b="1">
                <a:solidFill>
                  <a:srgbClr val="04E1F9"/>
                </a:solidFill>
                <a:latin typeface="Montserrat Bold"/>
                <a:ea typeface="Montserrat Bold"/>
                <a:cs typeface="Montserrat Bold"/>
                <a:sym typeface="Montserrat Bold"/>
              </a:rPr>
              <a:t>02</a:t>
            </a:r>
          </a:p>
        </p:txBody>
      </p:sp>
      <p:sp>
        <p:nvSpPr>
          <p:cNvPr id="15" name="TextBox 15"/>
          <p:cNvSpPr txBox="1"/>
          <p:nvPr/>
        </p:nvSpPr>
        <p:spPr>
          <a:xfrm>
            <a:off x="1936157" y="4069799"/>
            <a:ext cx="6307891" cy="2129155"/>
          </a:xfrm>
          <a:prstGeom prst="rect">
            <a:avLst/>
          </a:prstGeom>
        </p:spPr>
        <p:txBody>
          <a:bodyPr lIns="0" tIns="0" rIns="0" bIns="0" rtlCol="0" anchor="t">
            <a:spAutoFit/>
          </a:bodyPr>
          <a:lstStyle/>
          <a:p>
            <a:pPr algn="l">
              <a:lnSpc>
                <a:spcPts val="3379"/>
              </a:lnSpc>
            </a:pPr>
            <a:r>
              <a:rPr lang="en-US" sz="2599" dirty="0">
                <a:solidFill>
                  <a:srgbClr val="FFFFFF"/>
                </a:solidFill>
                <a:latin typeface="Montserrat"/>
                <a:ea typeface="Montserrat"/>
                <a:cs typeface="Montserrat"/>
                <a:sym typeface="Montserrat"/>
              </a:rPr>
              <a:t>Does interacting with empathy-engineered AI (EEAI) lead to higher working alliance compared to a standard LLM?</a:t>
            </a:r>
          </a:p>
          <a:p>
            <a:pPr algn="l">
              <a:lnSpc>
                <a:spcPts val="3379"/>
              </a:lnSpc>
            </a:pPr>
            <a:endParaRPr lang="en-US" sz="2599" dirty="0">
              <a:solidFill>
                <a:srgbClr val="FFFFFF"/>
              </a:solidFill>
              <a:latin typeface="Montserrat"/>
              <a:ea typeface="Montserrat"/>
              <a:cs typeface="Montserrat"/>
              <a:sym typeface="Montserrat"/>
            </a:endParaRPr>
          </a:p>
        </p:txBody>
      </p:sp>
      <p:sp>
        <p:nvSpPr>
          <p:cNvPr id="16" name="TextBox 16"/>
          <p:cNvSpPr txBox="1"/>
          <p:nvPr/>
        </p:nvSpPr>
        <p:spPr>
          <a:xfrm>
            <a:off x="1936157" y="6310533"/>
            <a:ext cx="6149116" cy="1700530"/>
          </a:xfrm>
          <a:prstGeom prst="rect">
            <a:avLst/>
          </a:prstGeom>
        </p:spPr>
        <p:txBody>
          <a:bodyPr lIns="0" tIns="0" rIns="0" bIns="0" rtlCol="0" anchor="t">
            <a:spAutoFit/>
          </a:bodyPr>
          <a:lstStyle/>
          <a:p>
            <a:pPr algn="l">
              <a:lnSpc>
                <a:spcPts val="3379"/>
              </a:lnSpc>
            </a:pPr>
            <a:r>
              <a:rPr lang="en-US" sz="2599" dirty="0">
                <a:solidFill>
                  <a:srgbClr val="FFFFFF"/>
                </a:solidFill>
                <a:latin typeface="Montserrat"/>
                <a:ea typeface="Montserrat"/>
                <a:cs typeface="Montserrat"/>
                <a:sym typeface="Montserrat"/>
              </a:rPr>
              <a:t>Does this improved alliance (if any) lead to better immediate emotional outcomes for the user? </a:t>
            </a:r>
          </a:p>
          <a:p>
            <a:pPr algn="l">
              <a:lnSpc>
                <a:spcPts val="3379"/>
              </a:lnSpc>
            </a:pPr>
            <a:endParaRPr lang="en-US" sz="2599" dirty="0">
              <a:solidFill>
                <a:srgbClr val="FFFFFF"/>
              </a:solidFill>
              <a:latin typeface="Montserrat"/>
              <a:ea typeface="Montserrat"/>
              <a:cs typeface="Montserrat"/>
              <a:sym typeface="Montserrat"/>
            </a:endParaRPr>
          </a:p>
        </p:txBody>
      </p:sp>
      <p:sp>
        <p:nvSpPr>
          <p:cNvPr id="17" name="Freeform 17"/>
          <p:cNvSpPr/>
          <p:nvPr/>
        </p:nvSpPr>
        <p:spPr>
          <a:xfrm>
            <a:off x="-2412256" y="8769389"/>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8">
              <a:alphaModFix amt="90000"/>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8" name="Freeform 18"/>
          <p:cNvSpPr/>
          <p:nvPr/>
        </p:nvSpPr>
        <p:spPr>
          <a:xfrm>
            <a:off x="14496694" y="8685116"/>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8">
              <a:alphaModFix amt="90000"/>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a:p>
        </p:txBody>
      </p:sp>
      <p:sp>
        <p:nvSpPr>
          <p:cNvPr id="4" name="Freeform 4"/>
          <p:cNvSpPr/>
          <p:nvPr/>
        </p:nvSpPr>
        <p:spPr>
          <a:xfrm>
            <a:off x="13982685" y="-2217964"/>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607748" y="8268315"/>
            <a:ext cx="4515491" cy="3883322"/>
          </a:xfrm>
          <a:custGeom>
            <a:avLst/>
            <a:gdLst/>
            <a:ahLst/>
            <a:cxnLst/>
            <a:rect l="l" t="t" r="r" b="b"/>
            <a:pathLst>
              <a:path w="4515491" h="3883322">
                <a:moveTo>
                  <a:pt x="0" y="0"/>
                </a:moveTo>
                <a:lnTo>
                  <a:pt x="4515491" y="0"/>
                </a:lnTo>
                <a:lnTo>
                  <a:pt x="4515491" y="3883322"/>
                </a:lnTo>
                <a:lnTo>
                  <a:pt x="0" y="388332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071599" y="-617702"/>
            <a:ext cx="3639146" cy="3685211"/>
          </a:xfrm>
          <a:custGeom>
            <a:avLst/>
            <a:gdLst/>
            <a:ahLst/>
            <a:cxnLst/>
            <a:rect l="l" t="t" r="r" b="b"/>
            <a:pathLst>
              <a:path w="3639146" h="3685211">
                <a:moveTo>
                  <a:pt x="0" y="0"/>
                </a:moveTo>
                <a:lnTo>
                  <a:pt x="3639146" y="0"/>
                </a:lnTo>
                <a:lnTo>
                  <a:pt x="3639146" y="3685211"/>
                </a:lnTo>
                <a:lnTo>
                  <a:pt x="0" y="3685211"/>
                </a:lnTo>
                <a:lnTo>
                  <a:pt x="0" y="0"/>
                </a:lnTo>
                <a:close/>
              </a:path>
            </a:pathLst>
          </a:custGeom>
          <a:blipFill>
            <a:blip r:embed="rId6"/>
            <a:stretch>
              <a:fillRect/>
            </a:stretch>
          </a:blipFill>
        </p:spPr>
        <p:txBody>
          <a:bodyPr/>
          <a:lstStyle/>
          <a:p>
            <a:endParaRPr lang="en-GB"/>
          </a:p>
        </p:txBody>
      </p:sp>
      <p:grpSp>
        <p:nvGrpSpPr>
          <p:cNvPr id="7" name="Group 7"/>
          <p:cNvGrpSpPr/>
          <p:nvPr/>
        </p:nvGrpSpPr>
        <p:grpSpPr>
          <a:xfrm>
            <a:off x="8916051" y="3449567"/>
            <a:ext cx="4436896" cy="4282776"/>
            <a:chOff x="0" y="0"/>
            <a:chExt cx="992881" cy="958392"/>
          </a:xfrm>
        </p:grpSpPr>
        <p:sp>
          <p:nvSpPr>
            <p:cNvPr id="8" name="Freeform 8"/>
            <p:cNvSpPr/>
            <p:nvPr/>
          </p:nvSpPr>
          <p:spPr>
            <a:xfrm>
              <a:off x="0" y="0"/>
              <a:ext cx="992881" cy="958392"/>
            </a:xfrm>
            <a:custGeom>
              <a:avLst/>
              <a:gdLst/>
              <a:ahLst/>
              <a:cxnLst/>
              <a:rect l="l" t="t" r="r" b="b"/>
              <a:pathLst>
                <a:path w="992881" h="958392">
                  <a:moveTo>
                    <a:pt x="0" y="0"/>
                  </a:moveTo>
                  <a:lnTo>
                    <a:pt x="789681" y="0"/>
                  </a:lnTo>
                  <a:lnTo>
                    <a:pt x="992881" y="479196"/>
                  </a:lnTo>
                  <a:lnTo>
                    <a:pt x="789681" y="958392"/>
                  </a:lnTo>
                  <a:lnTo>
                    <a:pt x="0" y="958392"/>
                  </a:lnTo>
                  <a:lnTo>
                    <a:pt x="203200" y="479196"/>
                  </a:lnTo>
                  <a:lnTo>
                    <a:pt x="0" y="0"/>
                  </a:lnTo>
                  <a:close/>
                </a:path>
              </a:pathLst>
            </a:custGeom>
            <a:solidFill>
              <a:srgbClr val="000000">
                <a:alpha val="0"/>
              </a:srgbClr>
            </a:solidFill>
            <a:ln w="38100" cap="sq">
              <a:solidFill>
                <a:srgbClr val="1CF3FE"/>
              </a:solidFill>
              <a:prstDash val="lgDash"/>
              <a:miter/>
            </a:ln>
          </p:spPr>
          <p:txBody>
            <a:bodyPr/>
            <a:lstStyle/>
            <a:p>
              <a:endParaRPr lang="en-GB"/>
            </a:p>
          </p:txBody>
        </p:sp>
        <p:sp>
          <p:nvSpPr>
            <p:cNvPr id="9" name="TextBox 9"/>
            <p:cNvSpPr txBox="1"/>
            <p:nvPr/>
          </p:nvSpPr>
          <p:spPr>
            <a:xfrm>
              <a:off x="177800" y="-28575"/>
              <a:ext cx="738881" cy="986967"/>
            </a:xfrm>
            <a:prstGeom prst="rect">
              <a:avLst/>
            </a:prstGeom>
          </p:spPr>
          <p:txBody>
            <a:bodyPr lIns="50800" tIns="50800" rIns="50800" bIns="50800" rtlCol="0" anchor="ctr"/>
            <a:lstStyle/>
            <a:p>
              <a:pPr algn="ctr">
                <a:lnSpc>
                  <a:spcPts val="1960"/>
                </a:lnSpc>
              </a:pPr>
              <a:endParaRPr/>
            </a:p>
          </p:txBody>
        </p:sp>
      </p:grpSp>
      <p:grpSp>
        <p:nvGrpSpPr>
          <p:cNvPr id="10" name="Group 10"/>
          <p:cNvGrpSpPr/>
          <p:nvPr/>
        </p:nvGrpSpPr>
        <p:grpSpPr>
          <a:xfrm>
            <a:off x="4941227" y="3449567"/>
            <a:ext cx="4436896" cy="4282776"/>
            <a:chOff x="0" y="0"/>
            <a:chExt cx="992881" cy="958392"/>
          </a:xfrm>
        </p:grpSpPr>
        <p:sp>
          <p:nvSpPr>
            <p:cNvPr id="11" name="Freeform 11"/>
            <p:cNvSpPr/>
            <p:nvPr/>
          </p:nvSpPr>
          <p:spPr>
            <a:xfrm>
              <a:off x="0" y="0"/>
              <a:ext cx="992881" cy="958392"/>
            </a:xfrm>
            <a:custGeom>
              <a:avLst/>
              <a:gdLst/>
              <a:ahLst/>
              <a:cxnLst/>
              <a:rect l="l" t="t" r="r" b="b"/>
              <a:pathLst>
                <a:path w="992881" h="958392">
                  <a:moveTo>
                    <a:pt x="0" y="0"/>
                  </a:moveTo>
                  <a:lnTo>
                    <a:pt x="789681" y="0"/>
                  </a:lnTo>
                  <a:lnTo>
                    <a:pt x="992881" y="479196"/>
                  </a:lnTo>
                  <a:lnTo>
                    <a:pt x="789681" y="958392"/>
                  </a:lnTo>
                  <a:lnTo>
                    <a:pt x="0" y="958392"/>
                  </a:lnTo>
                  <a:lnTo>
                    <a:pt x="203200" y="479196"/>
                  </a:lnTo>
                  <a:lnTo>
                    <a:pt x="0" y="0"/>
                  </a:lnTo>
                  <a:close/>
                </a:path>
              </a:pathLst>
            </a:custGeom>
            <a:solidFill>
              <a:srgbClr val="000000">
                <a:alpha val="0"/>
              </a:srgbClr>
            </a:solidFill>
            <a:ln w="38100" cap="sq">
              <a:solidFill>
                <a:srgbClr val="1CF3FE"/>
              </a:solidFill>
              <a:prstDash val="lgDash"/>
              <a:miter/>
            </a:ln>
          </p:spPr>
          <p:txBody>
            <a:bodyPr/>
            <a:lstStyle/>
            <a:p>
              <a:endParaRPr lang="en-GB"/>
            </a:p>
          </p:txBody>
        </p:sp>
        <p:sp>
          <p:nvSpPr>
            <p:cNvPr id="12" name="TextBox 12"/>
            <p:cNvSpPr txBox="1"/>
            <p:nvPr/>
          </p:nvSpPr>
          <p:spPr>
            <a:xfrm>
              <a:off x="177800" y="-28575"/>
              <a:ext cx="738881" cy="986967"/>
            </a:xfrm>
            <a:prstGeom prst="rect">
              <a:avLst/>
            </a:prstGeom>
          </p:spPr>
          <p:txBody>
            <a:bodyPr lIns="50800" tIns="50800" rIns="50800" bIns="50800" rtlCol="0" anchor="ctr"/>
            <a:lstStyle/>
            <a:p>
              <a:pPr algn="ctr">
                <a:lnSpc>
                  <a:spcPts val="1960"/>
                </a:lnSpc>
              </a:pPr>
              <a:endParaRPr/>
            </a:p>
          </p:txBody>
        </p:sp>
      </p:grpSp>
      <p:grpSp>
        <p:nvGrpSpPr>
          <p:cNvPr id="13" name="Group 13"/>
          <p:cNvGrpSpPr/>
          <p:nvPr/>
        </p:nvGrpSpPr>
        <p:grpSpPr>
          <a:xfrm>
            <a:off x="1028700" y="3449567"/>
            <a:ext cx="4436896" cy="4282776"/>
            <a:chOff x="0" y="0"/>
            <a:chExt cx="992881" cy="958392"/>
          </a:xfrm>
        </p:grpSpPr>
        <p:sp>
          <p:nvSpPr>
            <p:cNvPr id="14" name="Freeform 14"/>
            <p:cNvSpPr/>
            <p:nvPr/>
          </p:nvSpPr>
          <p:spPr>
            <a:xfrm>
              <a:off x="0" y="0"/>
              <a:ext cx="992881" cy="958392"/>
            </a:xfrm>
            <a:custGeom>
              <a:avLst/>
              <a:gdLst/>
              <a:ahLst/>
              <a:cxnLst/>
              <a:rect l="l" t="t" r="r" b="b"/>
              <a:pathLst>
                <a:path w="992881" h="958392">
                  <a:moveTo>
                    <a:pt x="0" y="0"/>
                  </a:moveTo>
                  <a:lnTo>
                    <a:pt x="789681" y="0"/>
                  </a:lnTo>
                  <a:lnTo>
                    <a:pt x="992881" y="479196"/>
                  </a:lnTo>
                  <a:lnTo>
                    <a:pt x="789681" y="958392"/>
                  </a:lnTo>
                  <a:lnTo>
                    <a:pt x="0" y="958392"/>
                  </a:lnTo>
                  <a:lnTo>
                    <a:pt x="203200" y="479196"/>
                  </a:lnTo>
                  <a:lnTo>
                    <a:pt x="0" y="0"/>
                  </a:lnTo>
                  <a:close/>
                </a:path>
              </a:pathLst>
            </a:custGeom>
            <a:solidFill>
              <a:srgbClr val="000000">
                <a:alpha val="0"/>
              </a:srgbClr>
            </a:solidFill>
            <a:ln w="38100" cap="sq">
              <a:solidFill>
                <a:srgbClr val="1CF3FE"/>
              </a:solidFill>
              <a:prstDash val="lgDash"/>
              <a:miter/>
            </a:ln>
          </p:spPr>
          <p:txBody>
            <a:bodyPr/>
            <a:lstStyle/>
            <a:p>
              <a:endParaRPr lang="en-GB"/>
            </a:p>
          </p:txBody>
        </p:sp>
        <p:sp>
          <p:nvSpPr>
            <p:cNvPr id="15" name="TextBox 15"/>
            <p:cNvSpPr txBox="1"/>
            <p:nvPr/>
          </p:nvSpPr>
          <p:spPr>
            <a:xfrm>
              <a:off x="177800" y="-28575"/>
              <a:ext cx="738881" cy="986967"/>
            </a:xfrm>
            <a:prstGeom prst="rect">
              <a:avLst/>
            </a:prstGeom>
          </p:spPr>
          <p:txBody>
            <a:bodyPr lIns="50800" tIns="50800" rIns="50800" bIns="50800" rtlCol="0" anchor="ctr"/>
            <a:lstStyle/>
            <a:p>
              <a:pPr algn="ctr">
                <a:lnSpc>
                  <a:spcPts val="1960"/>
                </a:lnSpc>
              </a:pPr>
              <a:endParaRPr/>
            </a:p>
          </p:txBody>
        </p:sp>
      </p:grpSp>
      <p:grpSp>
        <p:nvGrpSpPr>
          <p:cNvPr id="16" name="Group 16"/>
          <p:cNvGrpSpPr/>
          <p:nvPr/>
        </p:nvGrpSpPr>
        <p:grpSpPr>
          <a:xfrm>
            <a:off x="12822404" y="3449567"/>
            <a:ext cx="4436896" cy="4282776"/>
            <a:chOff x="0" y="0"/>
            <a:chExt cx="992881" cy="958392"/>
          </a:xfrm>
        </p:grpSpPr>
        <p:sp>
          <p:nvSpPr>
            <p:cNvPr id="17" name="Freeform 17"/>
            <p:cNvSpPr/>
            <p:nvPr/>
          </p:nvSpPr>
          <p:spPr>
            <a:xfrm>
              <a:off x="0" y="0"/>
              <a:ext cx="992881" cy="958392"/>
            </a:xfrm>
            <a:custGeom>
              <a:avLst/>
              <a:gdLst/>
              <a:ahLst/>
              <a:cxnLst/>
              <a:rect l="l" t="t" r="r" b="b"/>
              <a:pathLst>
                <a:path w="992881" h="958392">
                  <a:moveTo>
                    <a:pt x="0" y="0"/>
                  </a:moveTo>
                  <a:lnTo>
                    <a:pt x="789681" y="0"/>
                  </a:lnTo>
                  <a:lnTo>
                    <a:pt x="992881" y="479196"/>
                  </a:lnTo>
                  <a:lnTo>
                    <a:pt x="789681" y="958392"/>
                  </a:lnTo>
                  <a:lnTo>
                    <a:pt x="0" y="958392"/>
                  </a:lnTo>
                  <a:lnTo>
                    <a:pt x="203200" y="479196"/>
                  </a:lnTo>
                  <a:lnTo>
                    <a:pt x="0" y="0"/>
                  </a:lnTo>
                  <a:close/>
                </a:path>
              </a:pathLst>
            </a:custGeom>
            <a:solidFill>
              <a:srgbClr val="000000">
                <a:alpha val="0"/>
              </a:srgbClr>
            </a:solidFill>
            <a:ln w="38100" cap="sq">
              <a:solidFill>
                <a:srgbClr val="1CF3FE"/>
              </a:solidFill>
              <a:prstDash val="lgDash"/>
              <a:miter/>
            </a:ln>
          </p:spPr>
          <p:txBody>
            <a:bodyPr/>
            <a:lstStyle/>
            <a:p>
              <a:endParaRPr lang="en-GB"/>
            </a:p>
          </p:txBody>
        </p:sp>
        <p:sp>
          <p:nvSpPr>
            <p:cNvPr id="18" name="TextBox 18"/>
            <p:cNvSpPr txBox="1"/>
            <p:nvPr/>
          </p:nvSpPr>
          <p:spPr>
            <a:xfrm>
              <a:off x="177800" y="-28575"/>
              <a:ext cx="738881" cy="986967"/>
            </a:xfrm>
            <a:prstGeom prst="rect">
              <a:avLst/>
            </a:prstGeom>
          </p:spPr>
          <p:txBody>
            <a:bodyPr lIns="50800" tIns="50800" rIns="50800" bIns="50800" rtlCol="0" anchor="ctr"/>
            <a:lstStyle/>
            <a:p>
              <a:pPr algn="ctr">
                <a:lnSpc>
                  <a:spcPts val="1960"/>
                </a:lnSpc>
              </a:pPr>
              <a:endParaRPr/>
            </a:p>
          </p:txBody>
        </p:sp>
      </p:grpSp>
      <p:grpSp>
        <p:nvGrpSpPr>
          <p:cNvPr id="19" name="Group 19"/>
          <p:cNvGrpSpPr/>
          <p:nvPr/>
        </p:nvGrpSpPr>
        <p:grpSpPr>
          <a:xfrm>
            <a:off x="2567547" y="3067509"/>
            <a:ext cx="828674" cy="828674"/>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3A6FF"/>
            </a:solidFill>
          </p:spPr>
          <p:txBody>
            <a:bodyPr/>
            <a:lstStyle/>
            <a:p>
              <a:endParaRPr lang="en-GB"/>
            </a:p>
          </p:txBody>
        </p:sp>
        <p:sp>
          <p:nvSpPr>
            <p:cNvPr id="21" name="TextBox 21"/>
            <p:cNvSpPr txBox="1"/>
            <p:nvPr/>
          </p:nvSpPr>
          <p:spPr>
            <a:xfrm>
              <a:off x="76200" y="47625"/>
              <a:ext cx="660400" cy="688975"/>
            </a:xfrm>
            <a:prstGeom prst="rect">
              <a:avLst/>
            </a:prstGeom>
          </p:spPr>
          <p:txBody>
            <a:bodyPr lIns="50800" tIns="50800" rIns="50800" bIns="50800" rtlCol="0" anchor="ctr"/>
            <a:lstStyle/>
            <a:p>
              <a:pPr algn="ctr">
                <a:lnSpc>
                  <a:spcPts val="1960"/>
                </a:lnSpc>
                <a:spcBef>
                  <a:spcPct val="0"/>
                </a:spcBef>
              </a:pPr>
              <a:endParaRPr/>
            </a:p>
          </p:txBody>
        </p:sp>
      </p:grpSp>
      <p:grpSp>
        <p:nvGrpSpPr>
          <p:cNvPr id="22" name="Group 22"/>
          <p:cNvGrpSpPr/>
          <p:nvPr/>
        </p:nvGrpSpPr>
        <p:grpSpPr>
          <a:xfrm>
            <a:off x="6502775" y="3035231"/>
            <a:ext cx="828674" cy="828674"/>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3A6FF"/>
            </a:solidFill>
          </p:spPr>
          <p:txBody>
            <a:bodyPr/>
            <a:lstStyle/>
            <a:p>
              <a:endParaRPr lang="en-GB"/>
            </a:p>
          </p:txBody>
        </p:sp>
        <p:sp>
          <p:nvSpPr>
            <p:cNvPr id="24" name="TextBox 24"/>
            <p:cNvSpPr txBox="1"/>
            <p:nvPr/>
          </p:nvSpPr>
          <p:spPr>
            <a:xfrm>
              <a:off x="76200" y="47625"/>
              <a:ext cx="660400" cy="688975"/>
            </a:xfrm>
            <a:prstGeom prst="rect">
              <a:avLst/>
            </a:prstGeom>
          </p:spPr>
          <p:txBody>
            <a:bodyPr lIns="50800" tIns="50800" rIns="50800" bIns="50800" rtlCol="0" anchor="ctr"/>
            <a:lstStyle/>
            <a:p>
              <a:pPr algn="ctr">
                <a:lnSpc>
                  <a:spcPts val="1960"/>
                </a:lnSpc>
                <a:spcBef>
                  <a:spcPct val="0"/>
                </a:spcBef>
              </a:pPr>
              <a:endParaRPr/>
            </a:p>
          </p:txBody>
        </p:sp>
      </p:grpSp>
      <p:grpSp>
        <p:nvGrpSpPr>
          <p:cNvPr id="25" name="Group 25"/>
          <p:cNvGrpSpPr/>
          <p:nvPr/>
        </p:nvGrpSpPr>
        <p:grpSpPr>
          <a:xfrm>
            <a:off x="10451685" y="3035231"/>
            <a:ext cx="828674" cy="828674"/>
            <a:chOff x="0" y="0"/>
            <a:chExt cx="812800" cy="812800"/>
          </a:xfrm>
        </p:grpSpPr>
        <p:sp>
          <p:nvSpPr>
            <p:cNvPr id="26" name="Freeform 2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3A6FF"/>
            </a:solidFill>
          </p:spPr>
          <p:txBody>
            <a:bodyPr/>
            <a:lstStyle/>
            <a:p>
              <a:endParaRPr lang="en-GB"/>
            </a:p>
          </p:txBody>
        </p:sp>
        <p:sp>
          <p:nvSpPr>
            <p:cNvPr id="27" name="TextBox 27"/>
            <p:cNvSpPr txBox="1"/>
            <p:nvPr/>
          </p:nvSpPr>
          <p:spPr>
            <a:xfrm>
              <a:off x="76200" y="47625"/>
              <a:ext cx="660400" cy="688975"/>
            </a:xfrm>
            <a:prstGeom prst="rect">
              <a:avLst/>
            </a:prstGeom>
          </p:spPr>
          <p:txBody>
            <a:bodyPr lIns="50800" tIns="50800" rIns="50800" bIns="50800" rtlCol="0" anchor="ctr"/>
            <a:lstStyle/>
            <a:p>
              <a:pPr algn="ctr">
                <a:lnSpc>
                  <a:spcPts val="1960"/>
                </a:lnSpc>
                <a:spcBef>
                  <a:spcPct val="0"/>
                </a:spcBef>
              </a:pPr>
              <a:endParaRPr/>
            </a:p>
          </p:txBody>
        </p:sp>
      </p:grpSp>
      <p:grpSp>
        <p:nvGrpSpPr>
          <p:cNvPr id="28" name="Group 28"/>
          <p:cNvGrpSpPr/>
          <p:nvPr/>
        </p:nvGrpSpPr>
        <p:grpSpPr>
          <a:xfrm>
            <a:off x="14270496" y="3035231"/>
            <a:ext cx="828674" cy="828674"/>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3A6FF"/>
            </a:solidFill>
          </p:spPr>
          <p:txBody>
            <a:bodyPr/>
            <a:lstStyle/>
            <a:p>
              <a:endParaRPr lang="en-GB"/>
            </a:p>
          </p:txBody>
        </p:sp>
        <p:sp>
          <p:nvSpPr>
            <p:cNvPr id="30" name="TextBox 30"/>
            <p:cNvSpPr txBox="1"/>
            <p:nvPr/>
          </p:nvSpPr>
          <p:spPr>
            <a:xfrm>
              <a:off x="76200" y="47625"/>
              <a:ext cx="660400" cy="688975"/>
            </a:xfrm>
            <a:prstGeom prst="rect">
              <a:avLst/>
            </a:prstGeom>
          </p:spPr>
          <p:txBody>
            <a:bodyPr lIns="50800" tIns="50800" rIns="50800" bIns="50800" rtlCol="0" anchor="ctr"/>
            <a:lstStyle/>
            <a:p>
              <a:pPr algn="ctr">
                <a:lnSpc>
                  <a:spcPts val="1960"/>
                </a:lnSpc>
                <a:spcBef>
                  <a:spcPct val="0"/>
                </a:spcBef>
              </a:pPr>
              <a:endParaRPr/>
            </a:p>
          </p:txBody>
        </p:sp>
      </p:grpSp>
      <p:sp>
        <p:nvSpPr>
          <p:cNvPr id="31" name="Freeform 31"/>
          <p:cNvSpPr/>
          <p:nvPr/>
        </p:nvSpPr>
        <p:spPr>
          <a:xfrm>
            <a:off x="2757724" y="4031641"/>
            <a:ext cx="978848" cy="976400"/>
          </a:xfrm>
          <a:custGeom>
            <a:avLst/>
            <a:gdLst/>
            <a:ahLst/>
            <a:cxnLst/>
            <a:rect l="l" t="t" r="r" b="b"/>
            <a:pathLst>
              <a:path w="978848" h="976400">
                <a:moveTo>
                  <a:pt x="0" y="0"/>
                </a:moveTo>
                <a:lnTo>
                  <a:pt x="978848" y="0"/>
                </a:lnTo>
                <a:lnTo>
                  <a:pt x="978848" y="976400"/>
                </a:lnTo>
                <a:lnTo>
                  <a:pt x="0" y="9764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2" name="Freeform 32"/>
          <p:cNvSpPr/>
          <p:nvPr/>
        </p:nvSpPr>
        <p:spPr>
          <a:xfrm>
            <a:off x="6606985" y="3941287"/>
            <a:ext cx="1044686" cy="1124831"/>
          </a:xfrm>
          <a:custGeom>
            <a:avLst/>
            <a:gdLst/>
            <a:ahLst/>
            <a:cxnLst/>
            <a:rect l="l" t="t" r="r" b="b"/>
            <a:pathLst>
              <a:path w="1044686" h="1124831">
                <a:moveTo>
                  <a:pt x="0" y="0"/>
                </a:moveTo>
                <a:lnTo>
                  <a:pt x="1044687" y="0"/>
                </a:lnTo>
                <a:lnTo>
                  <a:pt x="1044687" y="1124830"/>
                </a:lnTo>
                <a:lnTo>
                  <a:pt x="0" y="112483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3" name="Freeform 33"/>
          <p:cNvSpPr/>
          <p:nvPr/>
        </p:nvSpPr>
        <p:spPr>
          <a:xfrm>
            <a:off x="10668726" y="4023549"/>
            <a:ext cx="863076" cy="960307"/>
          </a:xfrm>
          <a:custGeom>
            <a:avLst/>
            <a:gdLst/>
            <a:ahLst/>
            <a:cxnLst/>
            <a:rect l="l" t="t" r="r" b="b"/>
            <a:pathLst>
              <a:path w="863076" h="960307">
                <a:moveTo>
                  <a:pt x="0" y="0"/>
                </a:moveTo>
                <a:lnTo>
                  <a:pt x="863075" y="0"/>
                </a:lnTo>
                <a:lnTo>
                  <a:pt x="863075" y="960306"/>
                </a:lnTo>
                <a:lnTo>
                  <a:pt x="0" y="96030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34" name="Freeform 34"/>
          <p:cNvSpPr/>
          <p:nvPr/>
        </p:nvSpPr>
        <p:spPr>
          <a:xfrm>
            <a:off x="14444063" y="4031641"/>
            <a:ext cx="1125422" cy="934101"/>
          </a:xfrm>
          <a:custGeom>
            <a:avLst/>
            <a:gdLst/>
            <a:ahLst/>
            <a:cxnLst/>
            <a:rect l="l" t="t" r="r" b="b"/>
            <a:pathLst>
              <a:path w="1125422" h="934101">
                <a:moveTo>
                  <a:pt x="0" y="0"/>
                </a:moveTo>
                <a:lnTo>
                  <a:pt x="1125422" y="0"/>
                </a:lnTo>
                <a:lnTo>
                  <a:pt x="1125422" y="934101"/>
                </a:lnTo>
                <a:lnTo>
                  <a:pt x="0" y="934101"/>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35" name="TextBox 35"/>
          <p:cNvSpPr txBox="1"/>
          <p:nvPr/>
        </p:nvSpPr>
        <p:spPr>
          <a:xfrm>
            <a:off x="5834809" y="5370359"/>
            <a:ext cx="2912126" cy="2057743"/>
          </a:xfrm>
          <a:prstGeom prst="rect">
            <a:avLst/>
          </a:prstGeom>
        </p:spPr>
        <p:txBody>
          <a:bodyPr wrap="square" lIns="0" tIns="0" rIns="0" bIns="0" rtlCol="0" anchor="t">
            <a:spAutoFit/>
          </a:bodyPr>
          <a:lstStyle/>
          <a:p>
            <a:pPr algn="ctr">
              <a:lnSpc>
                <a:spcPts val="2741"/>
              </a:lnSpc>
              <a:spcBef>
                <a:spcPct val="0"/>
              </a:spcBef>
            </a:pPr>
            <a:r>
              <a:rPr lang="en-US" sz="2108" b="1" dirty="0">
                <a:solidFill>
                  <a:srgbClr val="FFFFFF"/>
                </a:solidFill>
                <a:latin typeface="Montserrat Bold"/>
                <a:ea typeface="Montserrat Bold"/>
                <a:cs typeface="Montserrat Bold"/>
                <a:sym typeface="Montserrat Bold"/>
              </a:rPr>
              <a:t>Standardised Task</a:t>
            </a:r>
          </a:p>
          <a:p>
            <a:pPr algn="ctr">
              <a:lnSpc>
                <a:spcPts val="2741"/>
              </a:lnSpc>
              <a:spcBef>
                <a:spcPct val="0"/>
              </a:spcBef>
            </a:pPr>
            <a:endParaRPr lang="en-US" sz="2108" b="1" dirty="0">
              <a:solidFill>
                <a:srgbClr val="FFFFFF"/>
              </a:solidFill>
              <a:latin typeface="Montserrat Bold"/>
              <a:ea typeface="Montserrat Bold"/>
              <a:cs typeface="Montserrat Bold"/>
              <a:sym typeface="Montserrat Bold"/>
            </a:endParaRPr>
          </a:p>
          <a:p>
            <a:pPr algn="ctr">
              <a:lnSpc>
                <a:spcPts val="2741"/>
              </a:lnSpc>
              <a:spcBef>
                <a:spcPct val="0"/>
              </a:spcBef>
            </a:pPr>
            <a:r>
              <a:rPr lang="en-US" sz="2108" dirty="0">
                <a:solidFill>
                  <a:srgbClr val="FFFFFF"/>
                </a:solidFill>
                <a:latin typeface="Montserrat"/>
                <a:ea typeface="Montserrat"/>
                <a:cs typeface="Montserrat"/>
                <a:sym typeface="Montserrat"/>
              </a:rPr>
              <a:t>10-Minute Interaction</a:t>
            </a:r>
          </a:p>
          <a:p>
            <a:pPr algn="ctr">
              <a:lnSpc>
                <a:spcPts val="2741"/>
              </a:lnSpc>
              <a:spcBef>
                <a:spcPct val="0"/>
              </a:spcBef>
            </a:pPr>
            <a:endParaRPr lang="en-US" sz="2108" dirty="0">
              <a:solidFill>
                <a:srgbClr val="FFFFFF"/>
              </a:solidFill>
              <a:latin typeface="Montserrat"/>
              <a:ea typeface="Montserrat"/>
              <a:cs typeface="Montserrat"/>
              <a:sym typeface="Montserrat"/>
            </a:endParaRPr>
          </a:p>
          <a:p>
            <a:pPr algn="ctr">
              <a:lnSpc>
                <a:spcPts val="2741"/>
              </a:lnSpc>
              <a:spcBef>
                <a:spcPct val="0"/>
              </a:spcBef>
            </a:pPr>
            <a:r>
              <a:rPr lang="en-US" sz="2108" dirty="0">
                <a:solidFill>
                  <a:srgbClr val="FFFFFF"/>
                </a:solidFill>
                <a:latin typeface="Montserrat"/>
                <a:ea typeface="Montserrat"/>
                <a:cs typeface="Montserrat"/>
                <a:sym typeface="Montserrat"/>
              </a:rPr>
              <a:t>Controlled Emotional Topic</a:t>
            </a:r>
          </a:p>
        </p:txBody>
      </p:sp>
      <p:sp>
        <p:nvSpPr>
          <p:cNvPr id="36" name="TextBox 36"/>
          <p:cNvSpPr txBox="1"/>
          <p:nvPr/>
        </p:nvSpPr>
        <p:spPr>
          <a:xfrm>
            <a:off x="9604976" y="4994826"/>
            <a:ext cx="3159691" cy="2403991"/>
          </a:xfrm>
          <a:prstGeom prst="rect">
            <a:avLst/>
          </a:prstGeom>
        </p:spPr>
        <p:txBody>
          <a:bodyPr wrap="square" lIns="0" tIns="0" rIns="0" bIns="0" rtlCol="0" anchor="t">
            <a:spAutoFit/>
          </a:bodyPr>
          <a:lstStyle/>
          <a:p>
            <a:pPr algn="ctr">
              <a:lnSpc>
                <a:spcPts val="2741"/>
              </a:lnSpc>
              <a:spcBef>
                <a:spcPct val="0"/>
              </a:spcBef>
            </a:pPr>
            <a:r>
              <a:rPr lang="en-US" sz="2108" b="1" dirty="0">
                <a:solidFill>
                  <a:srgbClr val="FFFFFF"/>
                </a:solidFill>
                <a:latin typeface="Montserrat Bold"/>
                <a:ea typeface="Montserrat Bold"/>
                <a:cs typeface="Montserrat Bold"/>
                <a:sym typeface="Montserrat Bold"/>
              </a:rPr>
              <a:t>Post-Interaction</a:t>
            </a:r>
          </a:p>
          <a:p>
            <a:pPr algn="ctr">
              <a:lnSpc>
                <a:spcPts val="2741"/>
              </a:lnSpc>
              <a:spcBef>
                <a:spcPct val="0"/>
              </a:spcBef>
            </a:pPr>
            <a:r>
              <a:rPr lang="en-US" sz="2108" b="1" dirty="0">
                <a:solidFill>
                  <a:srgbClr val="FFFFFF"/>
                </a:solidFill>
                <a:latin typeface="Montserrat Bold"/>
                <a:ea typeface="Montserrat Bold"/>
                <a:cs typeface="Montserrat Bold"/>
                <a:sym typeface="Montserrat Bold"/>
              </a:rPr>
              <a:t>Measures</a:t>
            </a:r>
          </a:p>
          <a:p>
            <a:pPr algn="ctr">
              <a:lnSpc>
                <a:spcPts val="2741"/>
              </a:lnSpc>
              <a:spcBef>
                <a:spcPct val="0"/>
              </a:spcBef>
            </a:pPr>
            <a:endParaRPr lang="en-US" sz="2108" b="1" dirty="0">
              <a:solidFill>
                <a:srgbClr val="FFFFFF"/>
              </a:solidFill>
              <a:latin typeface="Montserrat Bold"/>
              <a:ea typeface="Montserrat Bold"/>
              <a:cs typeface="Montserrat Bold"/>
              <a:sym typeface="Montserrat Bold"/>
            </a:endParaRPr>
          </a:p>
          <a:p>
            <a:pPr algn="ctr">
              <a:lnSpc>
                <a:spcPts val="2741"/>
              </a:lnSpc>
              <a:spcBef>
                <a:spcPct val="0"/>
              </a:spcBef>
            </a:pPr>
            <a:r>
              <a:rPr lang="en-US" sz="2108" dirty="0">
                <a:solidFill>
                  <a:srgbClr val="FFFFFF"/>
                </a:solidFill>
                <a:latin typeface="Montserrat"/>
                <a:ea typeface="Montserrat"/>
                <a:cs typeface="Montserrat"/>
                <a:sym typeface="Montserrat"/>
              </a:rPr>
              <a:t>WAI-SR &amp; Post-PANAS</a:t>
            </a:r>
          </a:p>
          <a:p>
            <a:pPr algn="ctr">
              <a:lnSpc>
                <a:spcPts val="2741"/>
              </a:lnSpc>
              <a:spcBef>
                <a:spcPct val="0"/>
              </a:spcBef>
            </a:pPr>
            <a:endParaRPr lang="en-US" sz="2108" dirty="0">
              <a:solidFill>
                <a:srgbClr val="FFFFFF"/>
              </a:solidFill>
              <a:latin typeface="Montserrat"/>
              <a:ea typeface="Montserrat"/>
              <a:cs typeface="Montserrat"/>
              <a:sym typeface="Montserrat"/>
            </a:endParaRPr>
          </a:p>
          <a:p>
            <a:pPr algn="ctr">
              <a:lnSpc>
                <a:spcPts val="2741"/>
              </a:lnSpc>
              <a:spcBef>
                <a:spcPct val="0"/>
              </a:spcBef>
            </a:pPr>
            <a:r>
              <a:rPr lang="en-US" sz="2108" dirty="0">
                <a:solidFill>
                  <a:srgbClr val="FFFFFF"/>
                </a:solidFill>
                <a:latin typeface="Montserrat"/>
                <a:ea typeface="Montserrat"/>
                <a:cs typeface="Montserrat"/>
                <a:sym typeface="Montserrat"/>
              </a:rPr>
              <a:t>System Usability Scale (SUS)</a:t>
            </a:r>
          </a:p>
        </p:txBody>
      </p:sp>
      <p:sp>
        <p:nvSpPr>
          <p:cNvPr id="37" name="TextBox 37"/>
          <p:cNvSpPr txBox="1"/>
          <p:nvPr/>
        </p:nvSpPr>
        <p:spPr>
          <a:xfrm>
            <a:off x="2277955" y="750282"/>
            <a:ext cx="10747435" cy="853993"/>
          </a:xfrm>
          <a:prstGeom prst="rect">
            <a:avLst/>
          </a:prstGeom>
        </p:spPr>
        <p:txBody>
          <a:bodyPr lIns="0" tIns="0" rIns="0" bIns="0" rtlCol="0" anchor="t">
            <a:spAutoFit/>
          </a:bodyPr>
          <a:lstStyle/>
          <a:p>
            <a:pPr algn="l">
              <a:lnSpc>
                <a:spcPts val="7004"/>
              </a:lnSpc>
              <a:spcBef>
                <a:spcPct val="0"/>
              </a:spcBef>
            </a:pPr>
            <a:r>
              <a:rPr lang="en-US" sz="5003" b="1">
                <a:solidFill>
                  <a:srgbClr val="FFFFFF"/>
                </a:solidFill>
                <a:latin typeface="Montaser Arabic Ultra-Bold"/>
                <a:ea typeface="Montaser Arabic Ultra-Bold"/>
                <a:cs typeface="Montaser Arabic Ultra-Bold"/>
                <a:sym typeface="Montaser Arabic Ultra-Bold"/>
              </a:rPr>
              <a:t>Procedure</a:t>
            </a:r>
          </a:p>
        </p:txBody>
      </p:sp>
      <p:sp>
        <p:nvSpPr>
          <p:cNvPr id="38" name="TextBox 38"/>
          <p:cNvSpPr txBox="1"/>
          <p:nvPr/>
        </p:nvSpPr>
        <p:spPr>
          <a:xfrm>
            <a:off x="2277955" y="1715693"/>
            <a:ext cx="7298788" cy="485605"/>
          </a:xfrm>
          <a:prstGeom prst="rect">
            <a:avLst/>
          </a:prstGeom>
        </p:spPr>
        <p:txBody>
          <a:bodyPr lIns="0" tIns="0" rIns="0" bIns="0" rtlCol="0" anchor="t">
            <a:spAutoFit/>
          </a:bodyPr>
          <a:lstStyle/>
          <a:p>
            <a:pPr algn="l">
              <a:lnSpc>
                <a:spcPts val="3917"/>
              </a:lnSpc>
            </a:pPr>
            <a:r>
              <a:rPr lang="en-US" sz="3013" b="1">
                <a:solidFill>
                  <a:srgbClr val="04E1F9"/>
                </a:solidFill>
                <a:latin typeface="Montserrat Bold"/>
                <a:ea typeface="Montserrat Bold"/>
                <a:cs typeface="Montserrat Bold"/>
                <a:sym typeface="Montserrat Bold"/>
              </a:rPr>
              <a:t>Methodology:</a:t>
            </a:r>
          </a:p>
        </p:txBody>
      </p:sp>
      <p:sp>
        <p:nvSpPr>
          <p:cNvPr id="39" name="TextBox 39"/>
          <p:cNvSpPr txBox="1"/>
          <p:nvPr/>
        </p:nvSpPr>
        <p:spPr>
          <a:xfrm>
            <a:off x="2100630" y="5252142"/>
            <a:ext cx="2501691" cy="2049666"/>
          </a:xfrm>
          <a:prstGeom prst="rect">
            <a:avLst/>
          </a:prstGeom>
        </p:spPr>
        <p:txBody>
          <a:bodyPr lIns="0" tIns="0" rIns="0" bIns="0" rtlCol="0" anchor="t">
            <a:spAutoFit/>
          </a:bodyPr>
          <a:lstStyle/>
          <a:p>
            <a:pPr algn="ctr">
              <a:lnSpc>
                <a:spcPts val="2741"/>
              </a:lnSpc>
              <a:spcBef>
                <a:spcPct val="0"/>
              </a:spcBef>
            </a:pPr>
            <a:r>
              <a:rPr lang="en-US" sz="2108" b="1" dirty="0">
                <a:solidFill>
                  <a:srgbClr val="FFFFFF"/>
                </a:solidFill>
                <a:latin typeface="Montserrat Bold"/>
                <a:ea typeface="Montserrat Bold"/>
                <a:cs typeface="Montserrat Bold"/>
                <a:sym typeface="Montserrat Bold"/>
              </a:rPr>
              <a:t>Pre-Interaction</a:t>
            </a:r>
          </a:p>
          <a:p>
            <a:pPr algn="ctr">
              <a:lnSpc>
                <a:spcPts val="2741"/>
              </a:lnSpc>
              <a:spcBef>
                <a:spcPct val="0"/>
              </a:spcBef>
            </a:pPr>
            <a:endParaRPr lang="en-US" sz="2108" b="1" dirty="0">
              <a:solidFill>
                <a:srgbClr val="FFFFFF"/>
              </a:solidFill>
              <a:latin typeface="Montserrat Bold"/>
              <a:ea typeface="Montserrat Bold"/>
              <a:cs typeface="Montserrat Bold"/>
              <a:sym typeface="Montserrat Bold"/>
            </a:endParaRPr>
          </a:p>
          <a:p>
            <a:pPr algn="ctr">
              <a:lnSpc>
                <a:spcPts val="2741"/>
              </a:lnSpc>
              <a:spcBef>
                <a:spcPct val="0"/>
              </a:spcBef>
            </a:pPr>
            <a:r>
              <a:rPr lang="en-US" sz="2108" dirty="0">
                <a:solidFill>
                  <a:srgbClr val="FFFFFF"/>
                </a:solidFill>
                <a:latin typeface="Montserrat"/>
                <a:ea typeface="Montserrat"/>
                <a:cs typeface="Montserrat"/>
                <a:sym typeface="Montserrat"/>
              </a:rPr>
              <a:t>Informed Consent</a:t>
            </a:r>
          </a:p>
          <a:p>
            <a:pPr algn="ctr">
              <a:lnSpc>
                <a:spcPts val="2741"/>
              </a:lnSpc>
              <a:spcBef>
                <a:spcPct val="0"/>
              </a:spcBef>
            </a:pPr>
            <a:endParaRPr lang="en-US" sz="2108" dirty="0">
              <a:solidFill>
                <a:srgbClr val="FFFFFF"/>
              </a:solidFill>
              <a:latin typeface="Montserrat"/>
              <a:ea typeface="Montserrat"/>
              <a:cs typeface="Montserrat"/>
              <a:sym typeface="Montserrat"/>
            </a:endParaRPr>
          </a:p>
          <a:p>
            <a:pPr algn="ctr">
              <a:lnSpc>
                <a:spcPts val="2741"/>
              </a:lnSpc>
              <a:spcBef>
                <a:spcPct val="0"/>
              </a:spcBef>
            </a:pPr>
            <a:r>
              <a:rPr lang="en-US" sz="2108" dirty="0">
                <a:solidFill>
                  <a:srgbClr val="FFFFFF"/>
                </a:solidFill>
                <a:latin typeface="Montserrat"/>
                <a:ea typeface="Montserrat"/>
                <a:cs typeface="Montserrat"/>
                <a:sym typeface="Montserrat"/>
              </a:rPr>
              <a:t>Mood Baseline (PANAS)</a:t>
            </a:r>
          </a:p>
        </p:txBody>
      </p:sp>
      <p:sp>
        <p:nvSpPr>
          <p:cNvPr id="40" name="TextBox 40"/>
          <p:cNvSpPr txBox="1"/>
          <p:nvPr/>
        </p:nvSpPr>
        <p:spPr>
          <a:xfrm>
            <a:off x="13501466" y="5244065"/>
            <a:ext cx="3301844" cy="2057743"/>
          </a:xfrm>
          <a:prstGeom prst="rect">
            <a:avLst/>
          </a:prstGeom>
        </p:spPr>
        <p:txBody>
          <a:bodyPr wrap="square" lIns="0" tIns="0" rIns="0" bIns="0" rtlCol="0" anchor="t">
            <a:spAutoFit/>
          </a:bodyPr>
          <a:lstStyle/>
          <a:p>
            <a:pPr algn="ctr">
              <a:lnSpc>
                <a:spcPts val="2741"/>
              </a:lnSpc>
              <a:spcBef>
                <a:spcPct val="0"/>
              </a:spcBef>
            </a:pPr>
            <a:r>
              <a:rPr lang="en-US" sz="2108" b="1" dirty="0">
                <a:solidFill>
                  <a:srgbClr val="FFFFFF"/>
                </a:solidFill>
                <a:latin typeface="Montserrat Bold"/>
                <a:ea typeface="Montserrat Bold"/>
                <a:cs typeface="Montserrat Bold"/>
                <a:sym typeface="Montserrat Bold"/>
              </a:rPr>
              <a:t>Debriefing</a:t>
            </a:r>
          </a:p>
          <a:p>
            <a:pPr algn="ctr">
              <a:lnSpc>
                <a:spcPts val="2741"/>
              </a:lnSpc>
              <a:spcBef>
                <a:spcPct val="0"/>
              </a:spcBef>
            </a:pPr>
            <a:endParaRPr lang="en-US" sz="2108" b="1" dirty="0">
              <a:solidFill>
                <a:srgbClr val="FFFFFF"/>
              </a:solidFill>
              <a:latin typeface="Montserrat Bold"/>
              <a:ea typeface="Montserrat Bold"/>
              <a:cs typeface="Montserrat Bold"/>
              <a:sym typeface="Montserrat Bold"/>
            </a:endParaRPr>
          </a:p>
          <a:p>
            <a:pPr algn="ctr">
              <a:lnSpc>
                <a:spcPts val="2741"/>
              </a:lnSpc>
              <a:spcBef>
                <a:spcPct val="0"/>
              </a:spcBef>
            </a:pPr>
            <a:r>
              <a:rPr lang="en-US" sz="2108" dirty="0">
                <a:solidFill>
                  <a:srgbClr val="FFFFFF"/>
                </a:solidFill>
                <a:latin typeface="Montserrat"/>
                <a:ea typeface="Montserrat"/>
                <a:cs typeface="Montserrat"/>
                <a:sym typeface="Montserrat"/>
              </a:rPr>
              <a:t>Disclosure of AI Type</a:t>
            </a:r>
          </a:p>
          <a:p>
            <a:pPr algn="ctr">
              <a:lnSpc>
                <a:spcPts val="2741"/>
              </a:lnSpc>
              <a:spcBef>
                <a:spcPct val="0"/>
              </a:spcBef>
            </a:pPr>
            <a:endParaRPr lang="en-US" sz="2108" dirty="0">
              <a:solidFill>
                <a:srgbClr val="FFFFFF"/>
              </a:solidFill>
              <a:latin typeface="Montserrat"/>
              <a:ea typeface="Montserrat"/>
              <a:cs typeface="Montserrat"/>
              <a:sym typeface="Montserrat"/>
            </a:endParaRPr>
          </a:p>
          <a:p>
            <a:pPr algn="ctr">
              <a:lnSpc>
                <a:spcPts val="2741"/>
              </a:lnSpc>
              <a:spcBef>
                <a:spcPct val="0"/>
              </a:spcBef>
            </a:pPr>
            <a:r>
              <a:rPr lang="en-US" sz="2108" dirty="0">
                <a:solidFill>
                  <a:srgbClr val="FFFFFF"/>
                </a:solidFill>
                <a:latin typeface="Montserrat"/>
                <a:ea typeface="Montserrat"/>
                <a:cs typeface="Montserrat"/>
                <a:sym typeface="Montserrat"/>
              </a:rPr>
              <a:t>Crisis Resources Provided</a:t>
            </a:r>
          </a:p>
        </p:txBody>
      </p:sp>
      <p:sp>
        <p:nvSpPr>
          <p:cNvPr id="41" name="TextBox 41"/>
          <p:cNvSpPr txBox="1"/>
          <p:nvPr/>
        </p:nvSpPr>
        <p:spPr>
          <a:xfrm>
            <a:off x="1649997" y="3230442"/>
            <a:ext cx="2650090" cy="455183"/>
          </a:xfrm>
          <a:prstGeom prst="rect">
            <a:avLst/>
          </a:prstGeom>
        </p:spPr>
        <p:txBody>
          <a:bodyPr lIns="0" tIns="0" rIns="0" bIns="0" rtlCol="0" anchor="t">
            <a:spAutoFit/>
          </a:bodyPr>
          <a:lstStyle/>
          <a:p>
            <a:pPr algn="ctr">
              <a:lnSpc>
                <a:spcPts val="3661"/>
              </a:lnSpc>
            </a:pPr>
            <a:r>
              <a:rPr lang="en-US" sz="2615">
                <a:solidFill>
                  <a:srgbClr val="E4E6D6"/>
                </a:solidFill>
                <a:latin typeface="Body Grotesque Large"/>
                <a:ea typeface="Body Grotesque Large"/>
                <a:cs typeface="Body Grotesque Large"/>
                <a:sym typeface="Body Grotesque Large"/>
              </a:rPr>
              <a:t>01</a:t>
            </a:r>
          </a:p>
        </p:txBody>
      </p:sp>
      <p:sp>
        <p:nvSpPr>
          <p:cNvPr id="42" name="TextBox 42"/>
          <p:cNvSpPr txBox="1"/>
          <p:nvPr/>
        </p:nvSpPr>
        <p:spPr>
          <a:xfrm>
            <a:off x="5627786" y="3230442"/>
            <a:ext cx="2650090" cy="441596"/>
          </a:xfrm>
          <a:prstGeom prst="rect">
            <a:avLst/>
          </a:prstGeom>
        </p:spPr>
        <p:txBody>
          <a:bodyPr lIns="0" tIns="0" rIns="0" bIns="0" rtlCol="0" anchor="t">
            <a:spAutoFit/>
          </a:bodyPr>
          <a:lstStyle/>
          <a:p>
            <a:pPr algn="ctr">
              <a:lnSpc>
                <a:spcPts val="3661"/>
              </a:lnSpc>
            </a:pPr>
            <a:r>
              <a:rPr lang="en-US" sz="2615">
                <a:solidFill>
                  <a:srgbClr val="E4E6D6"/>
                </a:solidFill>
                <a:latin typeface="Body Grotesque Large"/>
                <a:ea typeface="Body Grotesque Large"/>
                <a:cs typeface="Body Grotesque Large"/>
                <a:sym typeface="Body Grotesque Large"/>
              </a:rPr>
              <a:t>02</a:t>
            </a:r>
          </a:p>
        </p:txBody>
      </p:sp>
      <p:sp>
        <p:nvSpPr>
          <p:cNvPr id="43" name="TextBox 43"/>
          <p:cNvSpPr txBox="1"/>
          <p:nvPr/>
        </p:nvSpPr>
        <p:spPr>
          <a:xfrm>
            <a:off x="9534136" y="3198163"/>
            <a:ext cx="2650090" cy="441596"/>
          </a:xfrm>
          <a:prstGeom prst="rect">
            <a:avLst/>
          </a:prstGeom>
        </p:spPr>
        <p:txBody>
          <a:bodyPr lIns="0" tIns="0" rIns="0" bIns="0" rtlCol="0" anchor="t">
            <a:spAutoFit/>
          </a:bodyPr>
          <a:lstStyle/>
          <a:p>
            <a:pPr algn="ctr">
              <a:lnSpc>
                <a:spcPts val="3661"/>
              </a:lnSpc>
            </a:pPr>
            <a:r>
              <a:rPr lang="en-US" sz="2615">
                <a:solidFill>
                  <a:srgbClr val="E4E6D6"/>
                </a:solidFill>
                <a:latin typeface="Body Grotesque Large"/>
                <a:ea typeface="Body Grotesque Large"/>
                <a:cs typeface="Body Grotesque Large"/>
                <a:sym typeface="Body Grotesque Large"/>
              </a:rPr>
              <a:t>03</a:t>
            </a:r>
          </a:p>
        </p:txBody>
      </p:sp>
      <p:sp>
        <p:nvSpPr>
          <p:cNvPr id="44" name="TextBox 44"/>
          <p:cNvSpPr txBox="1"/>
          <p:nvPr/>
        </p:nvSpPr>
        <p:spPr>
          <a:xfrm>
            <a:off x="13352947" y="3244028"/>
            <a:ext cx="2650090" cy="441596"/>
          </a:xfrm>
          <a:prstGeom prst="rect">
            <a:avLst/>
          </a:prstGeom>
        </p:spPr>
        <p:txBody>
          <a:bodyPr lIns="0" tIns="0" rIns="0" bIns="0" rtlCol="0" anchor="t">
            <a:spAutoFit/>
          </a:bodyPr>
          <a:lstStyle/>
          <a:p>
            <a:pPr algn="ctr">
              <a:lnSpc>
                <a:spcPts val="3661"/>
              </a:lnSpc>
            </a:pPr>
            <a:r>
              <a:rPr lang="en-US" sz="2615">
                <a:solidFill>
                  <a:srgbClr val="E4E6D6"/>
                </a:solidFill>
                <a:latin typeface="Body Grotesque Large"/>
                <a:ea typeface="Body Grotesque Large"/>
                <a:cs typeface="Body Grotesque Large"/>
                <a:sym typeface="Body Grotesque Large"/>
              </a:rPr>
              <a:t>04</a:t>
            </a:r>
          </a:p>
        </p:txBody>
      </p:sp>
      <p:sp>
        <p:nvSpPr>
          <p:cNvPr id="45" name="Freeform 4">
            <a:extLst>
              <a:ext uri="{FF2B5EF4-FFF2-40B4-BE49-F238E27FC236}">
                <a16:creationId xmlns:a16="http://schemas.microsoft.com/office/drawing/2014/main" id="{F0353043-31C6-7A6C-EE8F-5F280E4D81C4}"/>
              </a:ext>
            </a:extLst>
          </p:cNvPr>
          <p:cNvSpPr/>
          <p:nvPr/>
        </p:nvSpPr>
        <p:spPr>
          <a:xfrm>
            <a:off x="13149323" y="8168047"/>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6" name="Rectangle: Rounded Corners 35">
            <a:extLst>
              <a:ext uri="{FF2B5EF4-FFF2-40B4-BE49-F238E27FC236}">
                <a16:creationId xmlns:a16="http://schemas.microsoft.com/office/drawing/2014/main" id="{8AD3CF47-F32D-1BE3-9349-D3126E0BD761}"/>
              </a:ext>
            </a:extLst>
          </p:cNvPr>
          <p:cNvSpPr/>
          <p:nvPr/>
        </p:nvSpPr>
        <p:spPr>
          <a:xfrm>
            <a:off x="13641766" y="6532718"/>
            <a:ext cx="3853763" cy="1440799"/>
          </a:xfrm>
          <a:prstGeom prst="roundRect">
            <a:avLst/>
          </a:prstGeom>
          <a:ln>
            <a:solidFill>
              <a:srgbClr val="00FFFF"/>
            </a:solidFill>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5" name="Rectangle: Rounded Corners 34">
            <a:extLst>
              <a:ext uri="{FF2B5EF4-FFF2-40B4-BE49-F238E27FC236}">
                <a16:creationId xmlns:a16="http://schemas.microsoft.com/office/drawing/2014/main" id="{E18B730E-BBD1-DF19-F452-58C1CB6F7768}"/>
              </a:ext>
            </a:extLst>
          </p:cNvPr>
          <p:cNvSpPr/>
          <p:nvPr/>
        </p:nvSpPr>
        <p:spPr>
          <a:xfrm>
            <a:off x="8155917" y="7681341"/>
            <a:ext cx="3841688" cy="1662684"/>
          </a:xfrm>
          <a:prstGeom prst="roundRect">
            <a:avLst/>
          </a:prstGeom>
          <a:ln>
            <a:solidFill>
              <a:srgbClr val="00FFFF"/>
            </a:solidFill>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55FDC8DA-0560-9CEA-BF60-7133F0000408}"/>
              </a:ext>
            </a:extLst>
          </p:cNvPr>
          <p:cNvSpPr/>
          <p:nvPr/>
        </p:nvSpPr>
        <p:spPr>
          <a:xfrm>
            <a:off x="2300536" y="6787626"/>
            <a:ext cx="3841688" cy="1647249"/>
          </a:xfrm>
          <a:prstGeom prst="roundRect">
            <a:avLst/>
          </a:prstGeom>
          <a:ln>
            <a:solidFill>
              <a:srgbClr val="00FFFF"/>
            </a:solidFill>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2" name="Rectangle: Rounded Corners 31">
            <a:extLst>
              <a:ext uri="{FF2B5EF4-FFF2-40B4-BE49-F238E27FC236}">
                <a16:creationId xmlns:a16="http://schemas.microsoft.com/office/drawing/2014/main" id="{AE35EDB6-CDB7-AB3A-E4E0-B51A106681A0}"/>
              </a:ext>
            </a:extLst>
          </p:cNvPr>
          <p:cNvSpPr/>
          <p:nvPr/>
        </p:nvSpPr>
        <p:spPr>
          <a:xfrm>
            <a:off x="785499" y="3390766"/>
            <a:ext cx="3841688" cy="1647249"/>
          </a:xfrm>
          <a:prstGeom prst="roundRect">
            <a:avLst/>
          </a:prstGeom>
          <a:ln>
            <a:solidFill>
              <a:srgbClr val="00FFFF"/>
            </a:solidFill>
            <a:prstDash val="dash"/>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Freeform 2"/>
          <p:cNvSpPr/>
          <p:nvPr/>
        </p:nvSpPr>
        <p:spPr>
          <a:xfrm>
            <a:off x="13368199" y="8286574"/>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3">
              <a:alphaModFix amt="9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3982685" y="-2217964"/>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3">
              <a:alphaModFix amt="9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a:off x="7694525" y="2312257"/>
            <a:ext cx="3853762" cy="674408"/>
          </a:xfrm>
          <a:custGeom>
            <a:avLst/>
            <a:gdLst/>
            <a:ahLst/>
            <a:cxnLst/>
            <a:rect l="l" t="t" r="r" b="b"/>
            <a:pathLst>
              <a:path w="3853762" h="674408">
                <a:moveTo>
                  <a:pt x="0" y="0"/>
                </a:moveTo>
                <a:lnTo>
                  <a:pt x="3853762" y="0"/>
                </a:lnTo>
                <a:lnTo>
                  <a:pt x="3853762" y="674409"/>
                </a:lnTo>
                <a:lnTo>
                  <a:pt x="0" y="674409"/>
                </a:lnTo>
                <a:lnTo>
                  <a:pt x="0" y="0"/>
                </a:lnTo>
                <a:close/>
              </a:path>
            </a:pathLst>
          </a:custGeom>
          <a:blipFill>
            <a:blip r:embed="rId5"/>
            <a:stretch>
              <a:fillRect/>
            </a:stretch>
          </a:blipFill>
        </p:spPr>
        <p:txBody>
          <a:bodyPr/>
          <a:lstStyle/>
          <a:p>
            <a:endParaRPr lang="en-GB"/>
          </a:p>
        </p:txBody>
      </p:sp>
      <p:grpSp>
        <p:nvGrpSpPr>
          <p:cNvPr id="5" name="Group 5"/>
          <p:cNvGrpSpPr/>
          <p:nvPr/>
        </p:nvGrpSpPr>
        <p:grpSpPr>
          <a:xfrm>
            <a:off x="5510583" y="2792018"/>
            <a:ext cx="8221646" cy="3242074"/>
            <a:chOff x="0" y="0"/>
            <a:chExt cx="4002131" cy="1578176"/>
          </a:xfrm>
          <a:effectLst>
            <a:glow rad="228600">
              <a:schemeClr val="accent5">
                <a:satMod val="175000"/>
                <a:alpha val="40000"/>
              </a:schemeClr>
            </a:glow>
          </a:effectLst>
        </p:grpSpPr>
        <p:sp>
          <p:nvSpPr>
            <p:cNvPr id="6" name="Freeform 6"/>
            <p:cNvSpPr/>
            <p:nvPr/>
          </p:nvSpPr>
          <p:spPr>
            <a:xfrm>
              <a:off x="0" y="0"/>
              <a:ext cx="4002131" cy="1578176"/>
            </a:xfrm>
            <a:custGeom>
              <a:avLst/>
              <a:gdLst/>
              <a:ahLst/>
              <a:cxnLst/>
              <a:rect l="l" t="t" r="r" b="b"/>
              <a:pathLst>
                <a:path w="4002131" h="1578176">
                  <a:moveTo>
                    <a:pt x="3798931" y="0"/>
                  </a:moveTo>
                  <a:cubicBezTo>
                    <a:pt x="3911155" y="0"/>
                    <a:pt x="4002131" y="353287"/>
                    <a:pt x="4002131" y="789088"/>
                  </a:cubicBezTo>
                  <a:cubicBezTo>
                    <a:pt x="4002131" y="1224889"/>
                    <a:pt x="3911155" y="1578176"/>
                    <a:pt x="3798931" y="1578176"/>
                  </a:cubicBezTo>
                  <a:lnTo>
                    <a:pt x="203200" y="1578176"/>
                  </a:lnTo>
                  <a:cubicBezTo>
                    <a:pt x="90976" y="1578176"/>
                    <a:pt x="0" y="1224889"/>
                    <a:pt x="0" y="789088"/>
                  </a:cubicBezTo>
                  <a:cubicBezTo>
                    <a:pt x="0" y="353287"/>
                    <a:pt x="90976" y="0"/>
                    <a:pt x="203200" y="0"/>
                  </a:cubicBezTo>
                  <a:close/>
                </a:path>
              </a:pathLst>
            </a:custGeom>
            <a:solidFill>
              <a:srgbClr val="000000">
                <a:alpha val="0"/>
              </a:srgbClr>
            </a:solidFill>
            <a:ln w="38100" cap="sq">
              <a:solidFill>
                <a:srgbClr val="1CF3FE"/>
              </a:solidFill>
              <a:prstDash val="solid"/>
              <a:miter/>
            </a:ln>
          </p:spPr>
          <p:txBody>
            <a:bodyPr/>
            <a:lstStyle/>
            <a:p>
              <a:endParaRPr lang="en-GB"/>
            </a:p>
          </p:txBody>
        </p:sp>
        <p:sp>
          <p:nvSpPr>
            <p:cNvPr id="7" name="TextBox 7"/>
            <p:cNvSpPr txBox="1"/>
            <p:nvPr/>
          </p:nvSpPr>
          <p:spPr>
            <a:xfrm>
              <a:off x="0" y="-38100"/>
              <a:ext cx="4002131" cy="1616276"/>
            </a:xfrm>
            <a:prstGeom prst="rect">
              <a:avLst/>
            </a:prstGeom>
          </p:spPr>
          <p:txBody>
            <a:bodyPr lIns="50800" tIns="50800" rIns="50800" bIns="50800" rtlCol="0" anchor="ctr"/>
            <a:lstStyle/>
            <a:p>
              <a:pPr algn="ctr">
                <a:lnSpc>
                  <a:spcPts val="2799"/>
                </a:lnSpc>
                <a:spcBef>
                  <a:spcPct val="0"/>
                </a:spcBef>
              </a:pPr>
              <a:endParaRPr/>
            </a:p>
          </p:txBody>
        </p:sp>
      </p:grpSp>
      <p:sp>
        <p:nvSpPr>
          <p:cNvPr id="8" name="Freeform 8"/>
          <p:cNvSpPr/>
          <p:nvPr/>
        </p:nvSpPr>
        <p:spPr>
          <a:xfrm>
            <a:off x="7694525" y="5861888"/>
            <a:ext cx="3853762" cy="674408"/>
          </a:xfrm>
          <a:custGeom>
            <a:avLst/>
            <a:gdLst/>
            <a:ahLst/>
            <a:cxnLst/>
            <a:rect l="l" t="t" r="r" b="b"/>
            <a:pathLst>
              <a:path w="3853762" h="674408">
                <a:moveTo>
                  <a:pt x="0" y="0"/>
                </a:moveTo>
                <a:lnTo>
                  <a:pt x="3853762" y="0"/>
                </a:lnTo>
                <a:lnTo>
                  <a:pt x="3853762" y="674408"/>
                </a:lnTo>
                <a:lnTo>
                  <a:pt x="0" y="674408"/>
                </a:lnTo>
                <a:lnTo>
                  <a:pt x="0" y="0"/>
                </a:lnTo>
                <a:close/>
              </a:path>
            </a:pathLst>
          </a:custGeom>
          <a:blipFill>
            <a:blip r:embed="rId5"/>
            <a:stretch>
              <a:fillRect/>
            </a:stretch>
          </a:blipFill>
        </p:spPr>
        <p:txBody>
          <a:bodyPr/>
          <a:lstStyle/>
          <a:p>
            <a:endParaRPr lang="en-GB"/>
          </a:p>
        </p:txBody>
      </p:sp>
      <p:sp>
        <p:nvSpPr>
          <p:cNvPr id="9" name="Freeform 9"/>
          <p:cNvSpPr/>
          <p:nvPr/>
        </p:nvSpPr>
        <p:spPr>
          <a:xfrm>
            <a:off x="14262362" y="1584306"/>
            <a:ext cx="3420681" cy="4269180"/>
          </a:xfrm>
          <a:custGeom>
            <a:avLst/>
            <a:gdLst/>
            <a:ahLst/>
            <a:cxnLst/>
            <a:rect l="l" t="t" r="r" b="b"/>
            <a:pathLst>
              <a:path w="3420681" h="4269180">
                <a:moveTo>
                  <a:pt x="0" y="0"/>
                </a:moveTo>
                <a:lnTo>
                  <a:pt x="3420681" y="0"/>
                </a:lnTo>
                <a:lnTo>
                  <a:pt x="3420681" y="4269180"/>
                </a:lnTo>
                <a:lnTo>
                  <a:pt x="0" y="4269180"/>
                </a:lnTo>
                <a:lnTo>
                  <a:pt x="0" y="0"/>
                </a:lnTo>
                <a:close/>
              </a:path>
            </a:pathLst>
          </a:custGeom>
          <a:blipFill>
            <a:blip r:embed="rId6"/>
            <a:stretch>
              <a:fillRect/>
            </a:stretch>
          </a:blipFill>
        </p:spPr>
        <p:txBody>
          <a:bodyPr/>
          <a:lstStyle/>
          <a:p>
            <a:endParaRPr lang="en-GB"/>
          </a:p>
        </p:txBody>
      </p:sp>
      <p:sp>
        <p:nvSpPr>
          <p:cNvPr id="10" name="TextBox 10"/>
          <p:cNvSpPr txBox="1"/>
          <p:nvPr/>
        </p:nvSpPr>
        <p:spPr>
          <a:xfrm>
            <a:off x="5767295" y="2987596"/>
            <a:ext cx="7708223" cy="2886571"/>
          </a:xfrm>
          <a:prstGeom prst="rect">
            <a:avLst/>
          </a:prstGeom>
        </p:spPr>
        <p:txBody>
          <a:bodyPr lIns="0" tIns="0" rIns="0" bIns="0" rtlCol="0" anchor="t">
            <a:spAutoFit/>
          </a:bodyPr>
          <a:lstStyle/>
          <a:p>
            <a:pPr algn="ctr">
              <a:lnSpc>
                <a:spcPts val="2874"/>
              </a:lnSpc>
            </a:pPr>
            <a:r>
              <a:rPr lang="en-US" sz="2210" dirty="0">
                <a:solidFill>
                  <a:srgbClr val="FFFFFF"/>
                </a:solidFill>
                <a:latin typeface="Montserrat"/>
                <a:ea typeface="Montserrat"/>
                <a:cs typeface="Montserrat"/>
                <a:sym typeface="Montserrat"/>
              </a:rPr>
              <a:t>Thank you for joining this session. We are interested in understanding how people discuss everyday challenges. For the next 10 minutes, I invite you to share and discuss a recent, non-urgent challenge or source of stress in your life. This could be related to work, studies, a personal relationship, or a decision you are currently navigating. Please begin by describing the situation and how you feel about it.</a:t>
            </a:r>
          </a:p>
        </p:txBody>
      </p:sp>
      <p:sp>
        <p:nvSpPr>
          <p:cNvPr id="11" name="TextBox 11"/>
          <p:cNvSpPr txBox="1"/>
          <p:nvPr/>
        </p:nvSpPr>
        <p:spPr>
          <a:xfrm>
            <a:off x="2350462" y="6949946"/>
            <a:ext cx="3791762" cy="1384995"/>
          </a:xfrm>
          <a:prstGeom prst="rect">
            <a:avLst/>
          </a:prstGeom>
        </p:spPr>
        <p:txBody>
          <a:bodyPr wrap="square" lIns="0" tIns="0" rIns="0" bIns="0" rtlCol="0" anchor="t">
            <a:spAutoFit/>
          </a:bodyPr>
          <a:lstStyle/>
          <a:p>
            <a:pPr algn="ctr">
              <a:lnSpc>
                <a:spcPts val="2742"/>
              </a:lnSpc>
              <a:spcBef>
                <a:spcPct val="0"/>
              </a:spcBef>
            </a:pPr>
            <a:r>
              <a:rPr lang="en-GB" sz="2500" dirty="0">
                <a:solidFill>
                  <a:srgbClr val="FFFFFF"/>
                </a:solidFill>
                <a:latin typeface="Montserrat"/>
                <a:ea typeface="Montserrat"/>
                <a:cs typeface="Montserrat"/>
                <a:sym typeface="Montserrat"/>
              </a:rPr>
              <a:t>Elicits Alliance: Prompts emotional sharing to establish a Bond.</a:t>
            </a:r>
            <a:endParaRPr lang="en-US" sz="2500" dirty="0">
              <a:solidFill>
                <a:srgbClr val="FFFFFF"/>
              </a:solidFill>
              <a:latin typeface="Montserrat"/>
              <a:ea typeface="Montserrat"/>
              <a:cs typeface="Montserrat"/>
              <a:sym typeface="Montserrat"/>
            </a:endParaRPr>
          </a:p>
        </p:txBody>
      </p:sp>
      <p:sp>
        <p:nvSpPr>
          <p:cNvPr id="12" name="TextBox 12"/>
          <p:cNvSpPr txBox="1"/>
          <p:nvPr/>
        </p:nvSpPr>
        <p:spPr>
          <a:xfrm>
            <a:off x="13703507" y="6679075"/>
            <a:ext cx="3792023" cy="1038746"/>
          </a:xfrm>
          <a:prstGeom prst="rect">
            <a:avLst/>
          </a:prstGeom>
        </p:spPr>
        <p:txBody>
          <a:bodyPr lIns="0" tIns="0" rIns="0" bIns="0" rtlCol="0" anchor="t">
            <a:spAutoFit/>
          </a:bodyPr>
          <a:lstStyle/>
          <a:p>
            <a:pPr algn="ctr">
              <a:lnSpc>
                <a:spcPts val="2742"/>
              </a:lnSpc>
              <a:spcBef>
                <a:spcPct val="0"/>
              </a:spcBef>
            </a:pPr>
            <a:r>
              <a:rPr lang="en-GB" sz="2500" dirty="0">
                <a:solidFill>
                  <a:srgbClr val="FFFFFF"/>
                </a:solidFill>
                <a:latin typeface="Montserrat"/>
                <a:ea typeface="Montserrat"/>
                <a:cs typeface="Montserrat"/>
                <a:sym typeface="Montserrat"/>
              </a:rPr>
              <a:t>Open Scope: Broad categories to ensure universal relevance.</a:t>
            </a:r>
            <a:endParaRPr lang="en-US" sz="2500" dirty="0">
              <a:solidFill>
                <a:srgbClr val="FFFFFF"/>
              </a:solidFill>
              <a:latin typeface="Montserrat"/>
              <a:ea typeface="Montserrat"/>
              <a:cs typeface="Montserrat"/>
              <a:sym typeface="Montserrat"/>
            </a:endParaRPr>
          </a:p>
        </p:txBody>
      </p:sp>
      <p:sp>
        <p:nvSpPr>
          <p:cNvPr id="13" name="TextBox 13"/>
          <p:cNvSpPr txBox="1"/>
          <p:nvPr/>
        </p:nvSpPr>
        <p:spPr>
          <a:xfrm>
            <a:off x="8328491" y="7870156"/>
            <a:ext cx="3508613" cy="1384995"/>
          </a:xfrm>
          <a:prstGeom prst="rect">
            <a:avLst/>
          </a:prstGeom>
        </p:spPr>
        <p:txBody>
          <a:bodyPr lIns="0" tIns="0" rIns="0" bIns="0" rtlCol="0" anchor="t">
            <a:spAutoFit/>
          </a:bodyPr>
          <a:lstStyle/>
          <a:p>
            <a:pPr algn="ctr">
              <a:lnSpc>
                <a:spcPts val="2742"/>
              </a:lnSpc>
              <a:spcBef>
                <a:spcPct val="0"/>
              </a:spcBef>
            </a:pPr>
            <a:r>
              <a:rPr lang="en-GB" sz="2500" dirty="0">
                <a:solidFill>
                  <a:srgbClr val="FFFFFF"/>
                </a:solidFill>
                <a:latin typeface="Montserrat"/>
                <a:ea typeface="Montserrat"/>
                <a:cs typeface="Montserrat"/>
                <a:sym typeface="Montserrat"/>
              </a:rPr>
              <a:t>Emotion-Focused: Shifts focus from factual details to feelings.</a:t>
            </a:r>
            <a:endParaRPr lang="en-US" sz="2500" dirty="0">
              <a:solidFill>
                <a:srgbClr val="FFFFFF"/>
              </a:solidFill>
              <a:latin typeface="Montserrat"/>
              <a:ea typeface="Montserrat"/>
              <a:cs typeface="Montserrat"/>
              <a:sym typeface="Montserrat"/>
            </a:endParaRPr>
          </a:p>
        </p:txBody>
      </p:sp>
      <p:sp>
        <p:nvSpPr>
          <p:cNvPr id="14" name="TextBox 14"/>
          <p:cNvSpPr txBox="1"/>
          <p:nvPr/>
        </p:nvSpPr>
        <p:spPr>
          <a:xfrm>
            <a:off x="821262" y="3550151"/>
            <a:ext cx="3655319" cy="1384995"/>
          </a:xfrm>
          <a:prstGeom prst="rect">
            <a:avLst/>
          </a:prstGeom>
        </p:spPr>
        <p:txBody>
          <a:bodyPr lIns="0" tIns="0" rIns="0" bIns="0" rtlCol="0" anchor="t">
            <a:spAutoFit/>
          </a:bodyPr>
          <a:lstStyle/>
          <a:p>
            <a:pPr algn="ctr">
              <a:lnSpc>
                <a:spcPts val="2742"/>
              </a:lnSpc>
              <a:spcBef>
                <a:spcPct val="0"/>
              </a:spcBef>
            </a:pPr>
            <a:r>
              <a:rPr lang="en-GB" sz="2500" dirty="0">
                <a:solidFill>
                  <a:srgbClr val="FFFFFF"/>
                </a:solidFill>
                <a:latin typeface="Montserrat"/>
                <a:ea typeface="Montserrat"/>
                <a:cs typeface="Montserrat"/>
                <a:sym typeface="Montserrat"/>
              </a:rPr>
              <a:t>Controlled Variable: Equal opportunity for both agents to build alliance.</a:t>
            </a:r>
            <a:endParaRPr lang="en-US" sz="2500" dirty="0">
              <a:solidFill>
                <a:srgbClr val="FFFFFF"/>
              </a:solidFill>
              <a:latin typeface="Montserrat"/>
              <a:ea typeface="Montserrat"/>
              <a:cs typeface="Montserrat"/>
              <a:sym typeface="Montserrat"/>
            </a:endParaRPr>
          </a:p>
        </p:txBody>
      </p:sp>
      <p:sp>
        <p:nvSpPr>
          <p:cNvPr id="17" name="Freeform 17"/>
          <p:cNvSpPr/>
          <p:nvPr/>
        </p:nvSpPr>
        <p:spPr>
          <a:xfrm>
            <a:off x="2096449" y="6300466"/>
            <a:ext cx="632322" cy="952651"/>
          </a:xfrm>
          <a:custGeom>
            <a:avLst/>
            <a:gdLst/>
            <a:ahLst/>
            <a:cxnLst/>
            <a:rect l="l" t="t" r="r" b="b"/>
            <a:pathLst>
              <a:path w="632322" h="952651">
                <a:moveTo>
                  <a:pt x="0" y="0"/>
                </a:moveTo>
                <a:lnTo>
                  <a:pt x="632322" y="0"/>
                </a:lnTo>
                <a:lnTo>
                  <a:pt x="632322" y="952651"/>
                </a:lnTo>
                <a:lnTo>
                  <a:pt x="0" y="952651"/>
                </a:lnTo>
                <a:lnTo>
                  <a:pt x="0" y="0"/>
                </a:lnTo>
                <a:close/>
              </a:path>
            </a:pathLst>
          </a:custGeom>
          <a:blipFill>
            <a:blip r:embed="rId7"/>
            <a:stretch>
              <a:fillRect/>
            </a:stretch>
          </a:blipFill>
        </p:spPr>
        <p:txBody>
          <a:bodyPr/>
          <a:lstStyle/>
          <a:p>
            <a:endParaRPr lang="en-GB"/>
          </a:p>
        </p:txBody>
      </p:sp>
      <p:sp>
        <p:nvSpPr>
          <p:cNvPr id="20" name="AutoShape 20"/>
          <p:cNvSpPr/>
          <p:nvPr/>
        </p:nvSpPr>
        <p:spPr>
          <a:xfrm flipH="1" flipV="1">
            <a:off x="9099327" y="6034092"/>
            <a:ext cx="812254" cy="1647249"/>
          </a:xfrm>
          <a:prstGeom prst="line">
            <a:avLst/>
          </a:prstGeom>
          <a:ln w="76200" cap="flat">
            <a:solidFill>
              <a:srgbClr val="5CE1E6"/>
            </a:solidFill>
            <a:prstDash val="solid"/>
            <a:headEnd type="none" w="sm" len="sm"/>
            <a:tailEnd type="arrow" w="med" len="sm"/>
          </a:ln>
        </p:spPr>
        <p:txBody>
          <a:bodyPr/>
          <a:lstStyle/>
          <a:p>
            <a:endParaRPr lang="en-GB"/>
          </a:p>
        </p:txBody>
      </p:sp>
      <p:sp>
        <p:nvSpPr>
          <p:cNvPr id="21" name="AutoShape 21"/>
          <p:cNvSpPr/>
          <p:nvPr/>
        </p:nvSpPr>
        <p:spPr>
          <a:xfrm flipV="1">
            <a:off x="5610363" y="4600331"/>
            <a:ext cx="6243" cy="2224441"/>
          </a:xfrm>
          <a:prstGeom prst="line">
            <a:avLst/>
          </a:prstGeom>
          <a:ln w="76200" cap="flat">
            <a:solidFill>
              <a:srgbClr val="5CE1E6"/>
            </a:solidFill>
            <a:prstDash val="solid"/>
            <a:headEnd type="none" w="sm" len="sm"/>
            <a:tailEnd type="arrow" w="med" len="sm"/>
          </a:ln>
        </p:spPr>
        <p:txBody>
          <a:bodyPr/>
          <a:lstStyle/>
          <a:p>
            <a:endParaRPr lang="en-GB"/>
          </a:p>
        </p:txBody>
      </p:sp>
      <p:sp>
        <p:nvSpPr>
          <p:cNvPr id="22" name="AutoShape 22"/>
          <p:cNvSpPr/>
          <p:nvPr/>
        </p:nvSpPr>
        <p:spPr>
          <a:xfrm flipH="1" flipV="1">
            <a:off x="13387694" y="4449260"/>
            <a:ext cx="1749337" cy="2062593"/>
          </a:xfrm>
          <a:prstGeom prst="line">
            <a:avLst/>
          </a:prstGeom>
          <a:ln w="76200" cap="flat">
            <a:solidFill>
              <a:srgbClr val="5CE1E6"/>
            </a:solidFill>
            <a:prstDash val="solid"/>
            <a:headEnd type="none" w="sm" len="sm"/>
            <a:tailEnd type="arrow" w="med" len="sm"/>
          </a:ln>
        </p:spPr>
        <p:txBody>
          <a:bodyPr/>
          <a:lstStyle/>
          <a:p>
            <a:endParaRPr lang="en-GB"/>
          </a:p>
        </p:txBody>
      </p:sp>
      <p:sp>
        <p:nvSpPr>
          <p:cNvPr id="23" name="AutoShape 23"/>
          <p:cNvSpPr/>
          <p:nvPr/>
        </p:nvSpPr>
        <p:spPr>
          <a:xfrm flipV="1">
            <a:off x="4627188" y="3778276"/>
            <a:ext cx="1140107" cy="556917"/>
          </a:xfrm>
          <a:prstGeom prst="line">
            <a:avLst/>
          </a:prstGeom>
          <a:ln w="76200" cap="flat">
            <a:solidFill>
              <a:srgbClr val="5CE1E6"/>
            </a:solidFill>
            <a:prstDash val="solid"/>
            <a:headEnd type="none" w="sm" len="sm"/>
            <a:tailEnd type="arrow" w="med" len="sm"/>
          </a:ln>
        </p:spPr>
        <p:txBody>
          <a:bodyPr/>
          <a:lstStyle/>
          <a:p>
            <a:endParaRPr lang="en-GB"/>
          </a:p>
        </p:txBody>
      </p:sp>
      <p:sp>
        <p:nvSpPr>
          <p:cNvPr id="24" name="Freeform 24"/>
          <p:cNvSpPr/>
          <p:nvPr/>
        </p:nvSpPr>
        <p:spPr>
          <a:xfrm>
            <a:off x="11590793" y="7364038"/>
            <a:ext cx="813625" cy="834487"/>
          </a:xfrm>
          <a:custGeom>
            <a:avLst/>
            <a:gdLst/>
            <a:ahLst/>
            <a:cxnLst/>
            <a:rect l="l" t="t" r="r" b="b"/>
            <a:pathLst>
              <a:path w="813625" h="834487">
                <a:moveTo>
                  <a:pt x="0" y="0"/>
                </a:moveTo>
                <a:lnTo>
                  <a:pt x="813626" y="0"/>
                </a:lnTo>
                <a:lnTo>
                  <a:pt x="813626" y="834487"/>
                </a:lnTo>
                <a:lnTo>
                  <a:pt x="0" y="834487"/>
                </a:lnTo>
                <a:lnTo>
                  <a:pt x="0" y="0"/>
                </a:lnTo>
                <a:close/>
              </a:path>
            </a:pathLst>
          </a:custGeom>
          <a:blipFill>
            <a:blip r:embed="rId8"/>
            <a:stretch>
              <a:fillRect/>
            </a:stretch>
          </a:blipFill>
        </p:spPr>
        <p:txBody>
          <a:bodyPr/>
          <a:lstStyle/>
          <a:p>
            <a:endParaRPr lang="en-GB"/>
          </a:p>
        </p:txBody>
      </p:sp>
      <p:sp>
        <p:nvSpPr>
          <p:cNvPr id="25" name="Freeform 25"/>
          <p:cNvSpPr/>
          <p:nvPr/>
        </p:nvSpPr>
        <p:spPr>
          <a:xfrm>
            <a:off x="17259300" y="6949946"/>
            <a:ext cx="768903" cy="1006748"/>
          </a:xfrm>
          <a:custGeom>
            <a:avLst/>
            <a:gdLst/>
            <a:ahLst/>
            <a:cxnLst/>
            <a:rect l="l" t="t" r="r" b="b"/>
            <a:pathLst>
              <a:path w="768903" h="1006748">
                <a:moveTo>
                  <a:pt x="0" y="0"/>
                </a:moveTo>
                <a:lnTo>
                  <a:pt x="768903" y="0"/>
                </a:lnTo>
                <a:lnTo>
                  <a:pt x="768903" y="1006748"/>
                </a:lnTo>
                <a:lnTo>
                  <a:pt x="0" y="100674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6" name="Freeform 26"/>
          <p:cNvSpPr/>
          <p:nvPr/>
        </p:nvSpPr>
        <p:spPr>
          <a:xfrm>
            <a:off x="944603" y="2840674"/>
            <a:ext cx="459235" cy="751304"/>
          </a:xfrm>
          <a:custGeom>
            <a:avLst/>
            <a:gdLst/>
            <a:ahLst/>
            <a:cxnLst/>
            <a:rect l="l" t="t" r="r" b="b"/>
            <a:pathLst>
              <a:path w="459235" h="751304">
                <a:moveTo>
                  <a:pt x="0" y="0"/>
                </a:moveTo>
                <a:lnTo>
                  <a:pt x="459234" y="0"/>
                </a:lnTo>
                <a:lnTo>
                  <a:pt x="459234" y="751304"/>
                </a:lnTo>
                <a:lnTo>
                  <a:pt x="0" y="751304"/>
                </a:lnTo>
                <a:lnTo>
                  <a:pt x="0" y="0"/>
                </a:lnTo>
                <a:close/>
              </a:path>
            </a:pathLst>
          </a:custGeom>
          <a:blipFill>
            <a:blip r:embed="rId11"/>
            <a:stretch>
              <a:fillRect/>
            </a:stretch>
          </a:blipFill>
        </p:spPr>
        <p:txBody>
          <a:bodyPr/>
          <a:lstStyle/>
          <a:p>
            <a:endParaRPr lang="en-GB"/>
          </a:p>
        </p:txBody>
      </p:sp>
      <p:sp>
        <p:nvSpPr>
          <p:cNvPr id="27" name="TextBox 27"/>
          <p:cNvSpPr txBox="1"/>
          <p:nvPr/>
        </p:nvSpPr>
        <p:spPr>
          <a:xfrm>
            <a:off x="1028700" y="942975"/>
            <a:ext cx="8115300" cy="830140"/>
          </a:xfrm>
          <a:prstGeom prst="rect">
            <a:avLst/>
          </a:prstGeom>
        </p:spPr>
        <p:txBody>
          <a:bodyPr lIns="0" tIns="0" rIns="0" bIns="0" rtlCol="0" anchor="t">
            <a:spAutoFit/>
          </a:bodyPr>
          <a:lstStyle/>
          <a:p>
            <a:pPr algn="l">
              <a:lnSpc>
                <a:spcPts val="6864"/>
              </a:lnSpc>
              <a:spcBef>
                <a:spcPct val="0"/>
              </a:spcBef>
            </a:pPr>
            <a:r>
              <a:rPr lang="en-US" sz="4903" b="1">
                <a:solidFill>
                  <a:srgbClr val="FFFFFF"/>
                </a:solidFill>
                <a:latin typeface="Montaser Arabic Ultra-Bold"/>
                <a:ea typeface="Montaser Arabic Ultra-Bold"/>
                <a:cs typeface="Montaser Arabic Ultra-Bold"/>
                <a:sym typeface="Montaser Arabic Ultra-Bold"/>
              </a:rPr>
              <a:t>The proposed prompt:</a:t>
            </a:r>
          </a:p>
        </p:txBody>
      </p:sp>
      <p:sp>
        <p:nvSpPr>
          <p:cNvPr id="28" name="Freeform 28"/>
          <p:cNvSpPr/>
          <p:nvPr/>
        </p:nvSpPr>
        <p:spPr>
          <a:xfrm flipH="1">
            <a:off x="421392" y="2817897"/>
            <a:ext cx="459235" cy="751304"/>
          </a:xfrm>
          <a:custGeom>
            <a:avLst/>
            <a:gdLst/>
            <a:ahLst/>
            <a:cxnLst/>
            <a:rect l="l" t="t" r="r" b="b"/>
            <a:pathLst>
              <a:path w="459235" h="751304">
                <a:moveTo>
                  <a:pt x="459235" y="0"/>
                </a:moveTo>
                <a:lnTo>
                  <a:pt x="0" y="0"/>
                </a:lnTo>
                <a:lnTo>
                  <a:pt x="0" y="751304"/>
                </a:lnTo>
                <a:lnTo>
                  <a:pt x="459235" y="751304"/>
                </a:lnTo>
                <a:lnTo>
                  <a:pt x="459235" y="0"/>
                </a:lnTo>
                <a:close/>
              </a:path>
            </a:pathLst>
          </a:custGeom>
          <a:blipFill>
            <a:blip r:embed="rId11"/>
            <a:stretch>
              <a:fillRect/>
            </a:stretch>
          </a:blipFill>
        </p:spPr>
        <p:txBody>
          <a:bodyPr/>
          <a:lstStyle/>
          <a:p>
            <a:endParaRPr lang="en-GB"/>
          </a:p>
        </p:txBody>
      </p:sp>
      <p:sp>
        <p:nvSpPr>
          <p:cNvPr id="30" name="Rectangle 1">
            <a:extLst>
              <a:ext uri="{FF2B5EF4-FFF2-40B4-BE49-F238E27FC236}">
                <a16:creationId xmlns:a16="http://schemas.microsoft.com/office/drawing/2014/main" id="{6ABB8D93-153A-6BB8-0CAC-E1A1A772C573}"/>
              </a:ext>
            </a:extLst>
          </p:cNvPr>
          <p:cNvSpPr>
            <a:spLocks noChangeArrowheads="1"/>
          </p:cNvSpPr>
          <p:nvPr/>
        </p:nvSpPr>
        <p:spPr bwMode="auto">
          <a:xfrm>
            <a:off x="0" y="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37" name="Freeform 2">
            <a:extLst>
              <a:ext uri="{FF2B5EF4-FFF2-40B4-BE49-F238E27FC236}">
                <a16:creationId xmlns:a16="http://schemas.microsoft.com/office/drawing/2014/main" id="{AA5F0FBE-A6BB-2E26-C2D8-B7293DFD9E2A}"/>
              </a:ext>
            </a:extLst>
          </p:cNvPr>
          <p:cNvSpPr/>
          <p:nvPr/>
        </p:nvSpPr>
        <p:spPr>
          <a:xfrm>
            <a:off x="-680200" y="8874330"/>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3">
              <a:alphaModFix amt="90000"/>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a:p>
        </p:txBody>
      </p:sp>
      <p:sp>
        <p:nvSpPr>
          <p:cNvPr id="3" name="Freeform 3"/>
          <p:cNvSpPr/>
          <p:nvPr/>
        </p:nvSpPr>
        <p:spPr>
          <a:xfrm>
            <a:off x="13982685" y="-2217964"/>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373478" y="7489038"/>
            <a:ext cx="4439431" cy="3817911"/>
          </a:xfrm>
          <a:custGeom>
            <a:avLst/>
            <a:gdLst/>
            <a:ahLst/>
            <a:cxnLst/>
            <a:rect l="l" t="t" r="r" b="b"/>
            <a:pathLst>
              <a:path w="4439431" h="3817911">
                <a:moveTo>
                  <a:pt x="0" y="0"/>
                </a:moveTo>
                <a:lnTo>
                  <a:pt x="4439431" y="0"/>
                </a:lnTo>
                <a:lnTo>
                  <a:pt x="4439431" y="3817910"/>
                </a:lnTo>
                <a:lnTo>
                  <a:pt x="0" y="3817910"/>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748666" y="3376632"/>
            <a:ext cx="3471282" cy="1735641"/>
          </a:xfrm>
          <a:custGeom>
            <a:avLst/>
            <a:gdLst/>
            <a:ahLst/>
            <a:cxnLst/>
            <a:rect l="l" t="t" r="r" b="b"/>
            <a:pathLst>
              <a:path w="3471282" h="1735641">
                <a:moveTo>
                  <a:pt x="0" y="0"/>
                </a:moveTo>
                <a:lnTo>
                  <a:pt x="3471282" y="0"/>
                </a:lnTo>
                <a:lnTo>
                  <a:pt x="3471282" y="1735641"/>
                </a:lnTo>
                <a:lnTo>
                  <a:pt x="0" y="173564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4085499" y="5861825"/>
            <a:ext cx="2956862" cy="1478431"/>
          </a:xfrm>
          <a:custGeom>
            <a:avLst/>
            <a:gdLst/>
            <a:ahLst/>
            <a:cxnLst/>
            <a:rect l="l" t="t" r="r" b="b"/>
            <a:pathLst>
              <a:path w="2956862" h="1478431">
                <a:moveTo>
                  <a:pt x="0" y="0"/>
                </a:moveTo>
                <a:lnTo>
                  <a:pt x="2956862" y="0"/>
                </a:lnTo>
                <a:lnTo>
                  <a:pt x="2956862" y="1478431"/>
                </a:lnTo>
                <a:lnTo>
                  <a:pt x="0" y="147843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a:off x="7741246" y="5842661"/>
            <a:ext cx="2956862" cy="1478431"/>
          </a:xfrm>
          <a:custGeom>
            <a:avLst/>
            <a:gdLst/>
            <a:ahLst/>
            <a:cxnLst/>
            <a:rect l="l" t="t" r="r" b="b"/>
            <a:pathLst>
              <a:path w="2956862" h="1478431">
                <a:moveTo>
                  <a:pt x="0" y="0"/>
                </a:moveTo>
                <a:lnTo>
                  <a:pt x="2956862" y="0"/>
                </a:lnTo>
                <a:lnTo>
                  <a:pt x="2956862" y="1478431"/>
                </a:lnTo>
                <a:lnTo>
                  <a:pt x="0" y="147843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Freeform 8"/>
          <p:cNvSpPr/>
          <p:nvPr/>
        </p:nvSpPr>
        <p:spPr>
          <a:xfrm>
            <a:off x="12691237" y="3192896"/>
            <a:ext cx="3471282" cy="1735641"/>
          </a:xfrm>
          <a:custGeom>
            <a:avLst/>
            <a:gdLst/>
            <a:ahLst/>
            <a:cxnLst/>
            <a:rect l="l" t="t" r="r" b="b"/>
            <a:pathLst>
              <a:path w="3471282" h="1735641">
                <a:moveTo>
                  <a:pt x="0" y="0"/>
                </a:moveTo>
                <a:lnTo>
                  <a:pt x="3471282" y="0"/>
                </a:lnTo>
                <a:lnTo>
                  <a:pt x="3471282" y="1735641"/>
                </a:lnTo>
                <a:lnTo>
                  <a:pt x="0" y="173564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11401507" y="5861825"/>
            <a:ext cx="2956862" cy="1478431"/>
          </a:xfrm>
          <a:custGeom>
            <a:avLst/>
            <a:gdLst/>
            <a:ahLst/>
            <a:cxnLst/>
            <a:rect l="l" t="t" r="r" b="b"/>
            <a:pathLst>
              <a:path w="2956862" h="1478431">
                <a:moveTo>
                  <a:pt x="0" y="0"/>
                </a:moveTo>
                <a:lnTo>
                  <a:pt x="2956862" y="0"/>
                </a:lnTo>
                <a:lnTo>
                  <a:pt x="2956862" y="1478431"/>
                </a:lnTo>
                <a:lnTo>
                  <a:pt x="0" y="147843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Freeform 10"/>
          <p:cNvSpPr/>
          <p:nvPr/>
        </p:nvSpPr>
        <p:spPr>
          <a:xfrm>
            <a:off x="15032110" y="6485566"/>
            <a:ext cx="3982207" cy="4032614"/>
          </a:xfrm>
          <a:custGeom>
            <a:avLst/>
            <a:gdLst/>
            <a:ahLst/>
            <a:cxnLst/>
            <a:rect l="l" t="t" r="r" b="b"/>
            <a:pathLst>
              <a:path w="3982207" h="4032614">
                <a:moveTo>
                  <a:pt x="0" y="0"/>
                </a:moveTo>
                <a:lnTo>
                  <a:pt x="3982206" y="0"/>
                </a:lnTo>
                <a:lnTo>
                  <a:pt x="3982206" y="4032614"/>
                </a:lnTo>
                <a:lnTo>
                  <a:pt x="0" y="4032614"/>
                </a:lnTo>
                <a:lnTo>
                  <a:pt x="0" y="0"/>
                </a:lnTo>
                <a:close/>
              </a:path>
            </a:pathLst>
          </a:custGeom>
          <a:blipFill>
            <a:blip r:embed="rId8"/>
            <a:stretch>
              <a:fillRect/>
            </a:stretch>
          </a:blipFill>
        </p:spPr>
        <p:txBody>
          <a:bodyPr/>
          <a:lstStyle/>
          <a:p>
            <a:endParaRPr lang="en-GB"/>
          </a:p>
        </p:txBody>
      </p:sp>
      <p:sp>
        <p:nvSpPr>
          <p:cNvPr id="11" name="Freeform 11"/>
          <p:cNvSpPr/>
          <p:nvPr/>
        </p:nvSpPr>
        <p:spPr>
          <a:xfrm>
            <a:off x="5558273" y="3700362"/>
            <a:ext cx="1492097" cy="934426"/>
          </a:xfrm>
          <a:custGeom>
            <a:avLst/>
            <a:gdLst/>
            <a:ahLst/>
            <a:cxnLst/>
            <a:rect l="l" t="t" r="r" b="b"/>
            <a:pathLst>
              <a:path w="1492097" h="934426">
                <a:moveTo>
                  <a:pt x="0" y="0"/>
                </a:moveTo>
                <a:lnTo>
                  <a:pt x="1492098" y="0"/>
                </a:lnTo>
                <a:lnTo>
                  <a:pt x="1492098" y="934426"/>
                </a:lnTo>
                <a:lnTo>
                  <a:pt x="0" y="93442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Freeform 12"/>
          <p:cNvSpPr/>
          <p:nvPr/>
        </p:nvSpPr>
        <p:spPr>
          <a:xfrm>
            <a:off x="11029559" y="3700362"/>
            <a:ext cx="1492097" cy="934426"/>
          </a:xfrm>
          <a:custGeom>
            <a:avLst/>
            <a:gdLst/>
            <a:ahLst/>
            <a:cxnLst/>
            <a:rect l="l" t="t" r="r" b="b"/>
            <a:pathLst>
              <a:path w="1492097" h="934426">
                <a:moveTo>
                  <a:pt x="0" y="0"/>
                </a:moveTo>
                <a:lnTo>
                  <a:pt x="1492097" y="0"/>
                </a:lnTo>
                <a:lnTo>
                  <a:pt x="1492097" y="934426"/>
                </a:lnTo>
                <a:lnTo>
                  <a:pt x="0" y="93442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 name="Freeform 13"/>
          <p:cNvSpPr/>
          <p:nvPr/>
        </p:nvSpPr>
        <p:spPr>
          <a:xfrm rot="5400000">
            <a:off x="5330407" y="5293001"/>
            <a:ext cx="495508" cy="552098"/>
          </a:xfrm>
          <a:custGeom>
            <a:avLst/>
            <a:gdLst/>
            <a:ahLst/>
            <a:cxnLst/>
            <a:rect l="l" t="t" r="r" b="b"/>
            <a:pathLst>
              <a:path w="495508" h="552098">
                <a:moveTo>
                  <a:pt x="0" y="0"/>
                </a:moveTo>
                <a:lnTo>
                  <a:pt x="495508" y="0"/>
                </a:lnTo>
                <a:lnTo>
                  <a:pt x="495508" y="552098"/>
                </a:lnTo>
                <a:lnTo>
                  <a:pt x="0" y="55209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4" name="Freeform 14"/>
          <p:cNvSpPr/>
          <p:nvPr/>
        </p:nvSpPr>
        <p:spPr>
          <a:xfrm rot="5400000">
            <a:off x="8966525" y="5379620"/>
            <a:ext cx="413568" cy="460800"/>
          </a:xfrm>
          <a:custGeom>
            <a:avLst/>
            <a:gdLst/>
            <a:ahLst/>
            <a:cxnLst/>
            <a:rect l="l" t="t" r="r" b="b"/>
            <a:pathLst>
              <a:path w="413568" h="460800">
                <a:moveTo>
                  <a:pt x="0" y="0"/>
                </a:moveTo>
                <a:lnTo>
                  <a:pt x="413568" y="0"/>
                </a:lnTo>
                <a:lnTo>
                  <a:pt x="413568" y="460800"/>
                </a:lnTo>
                <a:lnTo>
                  <a:pt x="0" y="460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5" name="Freeform 15"/>
          <p:cNvSpPr/>
          <p:nvPr/>
        </p:nvSpPr>
        <p:spPr>
          <a:xfrm>
            <a:off x="1997730" y="3824351"/>
            <a:ext cx="848038" cy="726132"/>
          </a:xfrm>
          <a:custGeom>
            <a:avLst/>
            <a:gdLst/>
            <a:ahLst/>
            <a:cxnLst/>
            <a:rect l="l" t="t" r="r" b="b"/>
            <a:pathLst>
              <a:path w="848038" h="726132">
                <a:moveTo>
                  <a:pt x="0" y="0"/>
                </a:moveTo>
                <a:lnTo>
                  <a:pt x="848038" y="0"/>
                </a:lnTo>
                <a:lnTo>
                  <a:pt x="848038" y="726132"/>
                </a:lnTo>
                <a:lnTo>
                  <a:pt x="0" y="72613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16" name="Freeform 16"/>
          <p:cNvSpPr/>
          <p:nvPr/>
        </p:nvSpPr>
        <p:spPr>
          <a:xfrm>
            <a:off x="7679043" y="3615612"/>
            <a:ext cx="891421" cy="1103927"/>
          </a:xfrm>
          <a:custGeom>
            <a:avLst/>
            <a:gdLst/>
            <a:ahLst/>
            <a:cxnLst/>
            <a:rect l="l" t="t" r="r" b="b"/>
            <a:pathLst>
              <a:path w="891421" h="1103927">
                <a:moveTo>
                  <a:pt x="0" y="0"/>
                </a:moveTo>
                <a:lnTo>
                  <a:pt x="891421" y="0"/>
                </a:lnTo>
                <a:lnTo>
                  <a:pt x="891421" y="1103927"/>
                </a:lnTo>
                <a:lnTo>
                  <a:pt x="0" y="1103927"/>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17" name="Freeform 17"/>
          <p:cNvSpPr/>
          <p:nvPr/>
        </p:nvSpPr>
        <p:spPr>
          <a:xfrm>
            <a:off x="13033813" y="3542189"/>
            <a:ext cx="901393" cy="884492"/>
          </a:xfrm>
          <a:custGeom>
            <a:avLst/>
            <a:gdLst/>
            <a:ahLst/>
            <a:cxnLst/>
            <a:rect l="l" t="t" r="r" b="b"/>
            <a:pathLst>
              <a:path w="901393" h="884492">
                <a:moveTo>
                  <a:pt x="0" y="0"/>
                </a:moveTo>
                <a:lnTo>
                  <a:pt x="901393" y="0"/>
                </a:lnTo>
                <a:lnTo>
                  <a:pt x="901393" y="884492"/>
                </a:lnTo>
                <a:lnTo>
                  <a:pt x="0" y="884492"/>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18" name="Freeform 18"/>
          <p:cNvSpPr/>
          <p:nvPr/>
        </p:nvSpPr>
        <p:spPr>
          <a:xfrm>
            <a:off x="4318810" y="6237520"/>
            <a:ext cx="780173" cy="640717"/>
          </a:xfrm>
          <a:custGeom>
            <a:avLst/>
            <a:gdLst/>
            <a:ahLst/>
            <a:cxnLst/>
            <a:rect l="l" t="t" r="r" b="b"/>
            <a:pathLst>
              <a:path w="780173" h="640717">
                <a:moveTo>
                  <a:pt x="0" y="0"/>
                </a:moveTo>
                <a:lnTo>
                  <a:pt x="780173" y="0"/>
                </a:lnTo>
                <a:lnTo>
                  <a:pt x="780173" y="640716"/>
                </a:lnTo>
                <a:lnTo>
                  <a:pt x="0" y="640716"/>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19" name="Freeform 19"/>
          <p:cNvSpPr/>
          <p:nvPr/>
        </p:nvSpPr>
        <p:spPr>
          <a:xfrm>
            <a:off x="8114649" y="6218356"/>
            <a:ext cx="889307" cy="837060"/>
          </a:xfrm>
          <a:custGeom>
            <a:avLst/>
            <a:gdLst/>
            <a:ahLst/>
            <a:cxnLst/>
            <a:rect l="l" t="t" r="r" b="b"/>
            <a:pathLst>
              <a:path w="889307" h="837060">
                <a:moveTo>
                  <a:pt x="0" y="0"/>
                </a:moveTo>
                <a:lnTo>
                  <a:pt x="889308" y="0"/>
                </a:lnTo>
                <a:lnTo>
                  <a:pt x="889308" y="837060"/>
                </a:lnTo>
                <a:lnTo>
                  <a:pt x="0" y="837060"/>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GB"/>
          </a:p>
        </p:txBody>
      </p:sp>
      <p:sp>
        <p:nvSpPr>
          <p:cNvPr id="20" name="Freeform 20"/>
          <p:cNvSpPr/>
          <p:nvPr/>
        </p:nvSpPr>
        <p:spPr>
          <a:xfrm>
            <a:off x="11648636" y="6254214"/>
            <a:ext cx="660342" cy="624023"/>
          </a:xfrm>
          <a:custGeom>
            <a:avLst/>
            <a:gdLst/>
            <a:ahLst/>
            <a:cxnLst/>
            <a:rect l="l" t="t" r="r" b="b"/>
            <a:pathLst>
              <a:path w="660342" h="624023">
                <a:moveTo>
                  <a:pt x="0" y="0"/>
                </a:moveTo>
                <a:lnTo>
                  <a:pt x="660342" y="0"/>
                </a:lnTo>
                <a:lnTo>
                  <a:pt x="660342" y="624022"/>
                </a:lnTo>
                <a:lnTo>
                  <a:pt x="0" y="624022"/>
                </a:lnTo>
                <a:lnTo>
                  <a:pt x="0" y="0"/>
                </a:lnTo>
                <a:close/>
              </a:path>
            </a:pathLst>
          </a:custGeom>
          <a:blipFill>
            <a:blip r:embed="rId23">
              <a:extLst>
                <a:ext uri="{96DAC541-7B7A-43D3-8B79-37D633B846F1}">
                  <asvg:svgBlip xmlns:asvg="http://schemas.microsoft.com/office/drawing/2016/SVG/main" r:embed="rId24"/>
                </a:ext>
              </a:extLst>
            </a:blip>
            <a:stretch>
              <a:fillRect/>
            </a:stretch>
          </a:blipFill>
          <a:ln cap="sq">
            <a:noFill/>
            <a:prstDash val="solid"/>
            <a:miter/>
          </a:ln>
        </p:spPr>
        <p:txBody>
          <a:bodyPr/>
          <a:lstStyle/>
          <a:p>
            <a:endParaRPr lang="en-GB"/>
          </a:p>
        </p:txBody>
      </p:sp>
      <p:sp>
        <p:nvSpPr>
          <p:cNvPr id="21" name="TextBox 21"/>
          <p:cNvSpPr txBox="1"/>
          <p:nvPr/>
        </p:nvSpPr>
        <p:spPr>
          <a:xfrm>
            <a:off x="2491235" y="3838594"/>
            <a:ext cx="2558381" cy="795154"/>
          </a:xfrm>
          <a:prstGeom prst="rect">
            <a:avLst/>
          </a:prstGeom>
        </p:spPr>
        <p:txBody>
          <a:bodyPr wrap="square" lIns="0" tIns="0" rIns="0" bIns="0" rtlCol="0" anchor="t">
            <a:spAutoFit/>
          </a:bodyPr>
          <a:lstStyle/>
          <a:p>
            <a:pPr algn="ctr">
              <a:lnSpc>
                <a:spcPts val="3160"/>
              </a:lnSpc>
            </a:pPr>
            <a:r>
              <a:rPr lang="en-US" sz="2430">
                <a:solidFill>
                  <a:srgbClr val="FFFFFF"/>
                </a:solidFill>
                <a:latin typeface="Montserrat"/>
                <a:ea typeface="Montserrat"/>
                <a:cs typeface="Montserrat"/>
                <a:sym typeface="Montserrat"/>
              </a:rPr>
              <a:t>Particpant message</a:t>
            </a:r>
          </a:p>
        </p:txBody>
      </p:sp>
      <p:sp>
        <p:nvSpPr>
          <p:cNvPr id="22" name="TextBox 22"/>
          <p:cNvSpPr txBox="1"/>
          <p:nvPr/>
        </p:nvSpPr>
        <p:spPr>
          <a:xfrm>
            <a:off x="1231372" y="672796"/>
            <a:ext cx="10747435" cy="830140"/>
          </a:xfrm>
          <a:prstGeom prst="rect">
            <a:avLst/>
          </a:prstGeom>
        </p:spPr>
        <p:txBody>
          <a:bodyPr lIns="0" tIns="0" rIns="0" bIns="0" rtlCol="0" anchor="t">
            <a:spAutoFit/>
          </a:bodyPr>
          <a:lstStyle/>
          <a:p>
            <a:pPr algn="l">
              <a:lnSpc>
                <a:spcPts val="6864"/>
              </a:lnSpc>
              <a:spcBef>
                <a:spcPct val="0"/>
              </a:spcBef>
            </a:pPr>
            <a:r>
              <a:rPr lang="en-US" sz="4903" b="1">
                <a:solidFill>
                  <a:srgbClr val="FFFFFF"/>
                </a:solidFill>
                <a:latin typeface="Montaser Arabic Ultra-Bold"/>
                <a:ea typeface="Montaser Arabic Ultra-Bold"/>
                <a:cs typeface="Montaser Arabic Ultra-Bold"/>
                <a:sym typeface="Montaser Arabic Ultra-Bold"/>
              </a:rPr>
              <a:t>Procedure: RAIYU</a:t>
            </a:r>
          </a:p>
        </p:txBody>
      </p:sp>
      <p:sp>
        <p:nvSpPr>
          <p:cNvPr id="23" name="TextBox 23"/>
          <p:cNvSpPr txBox="1"/>
          <p:nvPr/>
        </p:nvSpPr>
        <p:spPr>
          <a:xfrm>
            <a:off x="1249905" y="1470972"/>
            <a:ext cx="7298788" cy="414485"/>
          </a:xfrm>
          <a:prstGeom prst="rect">
            <a:avLst/>
          </a:prstGeom>
        </p:spPr>
        <p:txBody>
          <a:bodyPr wrap="square" lIns="0" tIns="0" rIns="0" bIns="0" rtlCol="0" anchor="t">
            <a:spAutoFit/>
          </a:bodyPr>
          <a:lstStyle/>
          <a:p>
            <a:pPr algn="l">
              <a:lnSpc>
                <a:spcPts val="3397"/>
              </a:lnSpc>
            </a:pPr>
            <a:r>
              <a:rPr lang="en-US" sz="2613" b="1" dirty="0">
                <a:solidFill>
                  <a:srgbClr val="04E1F9"/>
                </a:solidFill>
                <a:latin typeface="Montserrat Bold"/>
                <a:ea typeface="Montserrat Bold"/>
                <a:cs typeface="Montserrat Bold"/>
                <a:sym typeface="Montserrat Bold"/>
              </a:rPr>
              <a:t>How the AI works</a:t>
            </a:r>
          </a:p>
        </p:txBody>
      </p:sp>
      <p:sp>
        <p:nvSpPr>
          <p:cNvPr id="24" name="TextBox 24"/>
          <p:cNvSpPr txBox="1"/>
          <p:nvPr/>
        </p:nvSpPr>
        <p:spPr>
          <a:xfrm>
            <a:off x="8411463" y="3765617"/>
            <a:ext cx="2105940" cy="795154"/>
          </a:xfrm>
          <a:prstGeom prst="rect">
            <a:avLst/>
          </a:prstGeom>
        </p:spPr>
        <p:txBody>
          <a:bodyPr wrap="square" lIns="0" tIns="0" rIns="0" bIns="0" rtlCol="0" anchor="t">
            <a:spAutoFit/>
          </a:bodyPr>
          <a:lstStyle/>
          <a:p>
            <a:pPr algn="ctr">
              <a:lnSpc>
                <a:spcPts val="3160"/>
              </a:lnSpc>
            </a:pPr>
            <a:r>
              <a:rPr lang="en-US" sz="2430">
                <a:solidFill>
                  <a:srgbClr val="FFFFFF"/>
                </a:solidFill>
                <a:latin typeface="Montserrat"/>
                <a:ea typeface="Montserrat"/>
                <a:cs typeface="Montserrat"/>
                <a:sym typeface="Montserrat"/>
              </a:rPr>
              <a:t>RAIYU pipeline</a:t>
            </a:r>
          </a:p>
        </p:txBody>
      </p:sp>
      <p:sp>
        <p:nvSpPr>
          <p:cNvPr id="25" name="Freeform 25"/>
          <p:cNvSpPr/>
          <p:nvPr/>
        </p:nvSpPr>
        <p:spPr>
          <a:xfrm>
            <a:off x="7464993" y="3300278"/>
            <a:ext cx="3471282" cy="1735641"/>
          </a:xfrm>
          <a:custGeom>
            <a:avLst/>
            <a:gdLst/>
            <a:ahLst/>
            <a:cxnLst/>
            <a:rect l="l" t="t" r="r" b="b"/>
            <a:pathLst>
              <a:path w="3471282" h="1735641">
                <a:moveTo>
                  <a:pt x="0" y="0"/>
                </a:moveTo>
                <a:lnTo>
                  <a:pt x="3471282" y="0"/>
                </a:lnTo>
                <a:lnTo>
                  <a:pt x="3471282" y="1735641"/>
                </a:lnTo>
                <a:lnTo>
                  <a:pt x="0" y="173564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6" name="TextBox 26"/>
          <p:cNvSpPr txBox="1"/>
          <p:nvPr/>
        </p:nvSpPr>
        <p:spPr>
          <a:xfrm>
            <a:off x="13724299" y="3681312"/>
            <a:ext cx="2252322" cy="795154"/>
          </a:xfrm>
          <a:prstGeom prst="rect">
            <a:avLst/>
          </a:prstGeom>
        </p:spPr>
        <p:txBody>
          <a:bodyPr wrap="square" lIns="0" tIns="0" rIns="0" bIns="0" rtlCol="0" anchor="t">
            <a:spAutoFit/>
          </a:bodyPr>
          <a:lstStyle/>
          <a:p>
            <a:pPr algn="ctr">
              <a:lnSpc>
                <a:spcPts val="3160"/>
              </a:lnSpc>
            </a:pPr>
            <a:r>
              <a:rPr lang="en-US" sz="2430">
                <a:solidFill>
                  <a:srgbClr val="FFFFFF"/>
                </a:solidFill>
                <a:latin typeface="Montserrat"/>
                <a:ea typeface="Montserrat"/>
                <a:cs typeface="Montserrat"/>
                <a:sym typeface="Montserrat"/>
              </a:rPr>
              <a:t>Validated response</a:t>
            </a:r>
          </a:p>
        </p:txBody>
      </p:sp>
      <p:sp>
        <p:nvSpPr>
          <p:cNvPr id="27" name="TextBox 27"/>
          <p:cNvSpPr txBox="1"/>
          <p:nvPr/>
        </p:nvSpPr>
        <p:spPr>
          <a:xfrm>
            <a:off x="4757083" y="6216384"/>
            <a:ext cx="2324336" cy="671530"/>
          </a:xfrm>
          <a:prstGeom prst="rect">
            <a:avLst/>
          </a:prstGeom>
        </p:spPr>
        <p:txBody>
          <a:bodyPr wrap="square" lIns="0" tIns="0" rIns="0" bIns="0" rtlCol="0" anchor="t">
            <a:spAutoFit/>
          </a:bodyPr>
          <a:lstStyle/>
          <a:p>
            <a:pPr algn="ctr">
              <a:lnSpc>
                <a:spcPts val="2691"/>
              </a:lnSpc>
            </a:pPr>
            <a:r>
              <a:rPr lang="en-US" sz="2070">
                <a:solidFill>
                  <a:srgbClr val="FFFFFF"/>
                </a:solidFill>
                <a:latin typeface="Montserrat"/>
                <a:ea typeface="Montserrat"/>
                <a:cs typeface="Montserrat"/>
                <a:sym typeface="Montserrat"/>
              </a:rPr>
              <a:t>Ollama generation</a:t>
            </a:r>
          </a:p>
        </p:txBody>
      </p:sp>
      <p:sp>
        <p:nvSpPr>
          <p:cNvPr id="28" name="TextBox 28"/>
          <p:cNvSpPr txBox="1"/>
          <p:nvPr/>
        </p:nvSpPr>
        <p:spPr>
          <a:xfrm>
            <a:off x="8884435" y="6265352"/>
            <a:ext cx="1423717" cy="671530"/>
          </a:xfrm>
          <a:prstGeom prst="rect">
            <a:avLst/>
          </a:prstGeom>
        </p:spPr>
        <p:txBody>
          <a:bodyPr wrap="square" lIns="0" tIns="0" rIns="0" bIns="0" rtlCol="0" anchor="t">
            <a:spAutoFit/>
          </a:bodyPr>
          <a:lstStyle/>
          <a:p>
            <a:pPr algn="ctr">
              <a:lnSpc>
                <a:spcPts val="2691"/>
              </a:lnSpc>
            </a:pPr>
            <a:r>
              <a:rPr lang="en-US" sz="2070" dirty="0">
                <a:solidFill>
                  <a:srgbClr val="FFFFFF"/>
                </a:solidFill>
                <a:latin typeface="Montserrat"/>
                <a:ea typeface="Montserrat"/>
                <a:cs typeface="Montserrat"/>
                <a:sym typeface="Montserrat"/>
              </a:rPr>
              <a:t>BERT analysis</a:t>
            </a:r>
          </a:p>
        </p:txBody>
      </p:sp>
      <p:sp>
        <p:nvSpPr>
          <p:cNvPr id="29" name="TextBox 29"/>
          <p:cNvSpPr txBox="1"/>
          <p:nvPr/>
        </p:nvSpPr>
        <p:spPr>
          <a:xfrm>
            <a:off x="12369545" y="6435008"/>
            <a:ext cx="1789770" cy="322540"/>
          </a:xfrm>
          <a:prstGeom prst="rect">
            <a:avLst/>
          </a:prstGeom>
        </p:spPr>
        <p:txBody>
          <a:bodyPr wrap="square" lIns="0" tIns="0" rIns="0" bIns="0" rtlCol="0" anchor="t">
            <a:spAutoFit/>
          </a:bodyPr>
          <a:lstStyle/>
          <a:p>
            <a:pPr algn="just">
              <a:lnSpc>
                <a:spcPts val="2691"/>
              </a:lnSpc>
            </a:pPr>
            <a:r>
              <a:rPr lang="en-US" sz="2070">
                <a:solidFill>
                  <a:srgbClr val="FFFFFF"/>
                </a:solidFill>
                <a:latin typeface="Montserrat"/>
                <a:ea typeface="Montserrat"/>
                <a:cs typeface="Montserrat"/>
                <a:sym typeface="Montserrat"/>
              </a:rPr>
              <a:t>Safety check</a:t>
            </a:r>
          </a:p>
        </p:txBody>
      </p:sp>
      <p:sp>
        <p:nvSpPr>
          <p:cNvPr id="30" name="AutoShape 30"/>
          <p:cNvSpPr/>
          <p:nvPr/>
        </p:nvSpPr>
        <p:spPr>
          <a:xfrm>
            <a:off x="9200634" y="5035919"/>
            <a:ext cx="21300" cy="240544"/>
          </a:xfrm>
          <a:prstGeom prst="line">
            <a:avLst/>
          </a:prstGeom>
          <a:ln w="38100" cap="flat">
            <a:solidFill>
              <a:srgbClr val="3EF2FF"/>
            </a:solidFill>
            <a:prstDash val="sysDot"/>
            <a:headEnd type="none" w="sm" len="sm"/>
            <a:tailEnd type="none" w="sm" len="sm"/>
          </a:ln>
        </p:spPr>
        <p:txBody>
          <a:bodyPr/>
          <a:lstStyle/>
          <a:p>
            <a:endParaRPr lang="en-GB"/>
          </a:p>
        </p:txBody>
      </p:sp>
      <p:sp>
        <p:nvSpPr>
          <p:cNvPr id="31" name="AutoShape 31"/>
          <p:cNvSpPr/>
          <p:nvPr/>
        </p:nvSpPr>
        <p:spPr>
          <a:xfrm>
            <a:off x="5578161" y="5321296"/>
            <a:ext cx="6857716" cy="0"/>
          </a:xfrm>
          <a:prstGeom prst="line">
            <a:avLst/>
          </a:prstGeom>
          <a:ln w="38100" cap="flat">
            <a:solidFill>
              <a:srgbClr val="3EF2FF"/>
            </a:solidFill>
            <a:prstDash val="sysDot"/>
            <a:headEnd type="none" w="sm" len="sm"/>
            <a:tailEnd type="none" w="sm" len="sm"/>
          </a:ln>
        </p:spPr>
        <p:txBody>
          <a:bodyPr/>
          <a:lstStyle/>
          <a:p>
            <a:endParaRPr lang="en-GB"/>
          </a:p>
        </p:txBody>
      </p:sp>
      <p:sp>
        <p:nvSpPr>
          <p:cNvPr id="32" name="Freeform 32"/>
          <p:cNvSpPr/>
          <p:nvPr/>
        </p:nvSpPr>
        <p:spPr>
          <a:xfrm rot="5400000">
            <a:off x="12206693" y="5295122"/>
            <a:ext cx="458370" cy="510718"/>
          </a:xfrm>
          <a:custGeom>
            <a:avLst/>
            <a:gdLst/>
            <a:ahLst/>
            <a:cxnLst/>
            <a:rect l="l" t="t" r="r" b="b"/>
            <a:pathLst>
              <a:path w="458370" h="510718">
                <a:moveTo>
                  <a:pt x="0" y="0"/>
                </a:moveTo>
                <a:lnTo>
                  <a:pt x="458370" y="0"/>
                </a:lnTo>
                <a:lnTo>
                  <a:pt x="458370" y="510718"/>
                </a:lnTo>
                <a:lnTo>
                  <a:pt x="0" y="51071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rot="5400000">
            <a:off x="1874009" y="6157401"/>
            <a:ext cx="7419209" cy="120562"/>
          </a:xfrm>
          <a:custGeom>
            <a:avLst/>
            <a:gdLst/>
            <a:ahLst/>
            <a:cxnLst/>
            <a:rect l="l" t="t" r="r" b="b"/>
            <a:pathLst>
              <a:path w="7419209" h="120562">
                <a:moveTo>
                  <a:pt x="0" y="0"/>
                </a:moveTo>
                <a:lnTo>
                  <a:pt x="7419209" y="0"/>
                </a:lnTo>
                <a:lnTo>
                  <a:pt x="7419209" y="120563"/>
                </a:lnTo>
                <a:lnTo>
                  <a:pt x="0" y="120563"/>
                </a:lnTo>
                <a:lnTo>
                  <a:pt x="0" y="0"/>
                </a:lnTo>
                <a:close/>
              </a:path>
            </a:pathLst>
          </a:custGeom>
          <a:blipFill>
            <a:blip r:embed="rId3">
              <a:extLst>
                <a:ext uri="{96DAC541-7B7A-43D3-8B79-37D633B846F1}">
                  <asvg:svgBlip xmlns:asvg="http://schemas.microsoft.com/office/drawing/2016/SVG/main" r:embed="rId4"/>
                </a:ext>
              </a:extLst>
            </a:blip>
            <a:stretch>
              <a:fillRect/>
            </a:stretch>
          </a:blipFill>
          <a:ln w="57150" cap="sq">
            <a:solidFill>
              <a:srgbClr val="000000"/>
            </a:solidFill>
            <a:prstDash val="lgDash"/>
            <a:miter/>
          </a:ln>
        </p:spPr>
        <p:txBody>
          <a:bodyPr/>
          <a:lstStyle/>
          <a:p>
            <a:endParaRPr lang="en-GB"/>
          </a:p>
        </p:txBody>
      </p:sp>
      <p:sp>
        <p:nvSpPr>
          <p:cNvPr id="3" name="Freeform 3"/>
          <p:cNvSpPr/>
          <p:nvPr/>
        </p:nvSpPr>
        <p:spPr>
          <a:xfrm rot="5400000">
            <a:off x="8765346" y="6157401"/>
            <a:ext cx="7419209" cy="120562"/>
          </a:xfrm>
          <a:custGeom>
            <a:avLst/>
            <a:gdLst/>
            <a:ahLst/>
            <a:cxnLst/>
            <a:rect l="l" t="t" r="r" b="b"/>
            <a:pathLst>
              <a:path w="7419209" h="120562">
                <a:moveTo>
                  <a:pt x="0" y="0"/>
                </a:moveTo>
                <a:lnTo>
                  <a:pt x="7419210" y="0"/>
                </a:lnTo>
                <a:lnTo>
                  <a:pt x="7419210" y="120563"/>
                </a:lnTo>
                <a:lnTo>
                  <a:pt x="0" y="120563"/>
                </a:lnTo>
                <a:lnTo>
                  <a:pt x="0" y="0"/>
                </a:lnTo>
                <a:close/>
              </a:path>
            </a:pathLst>
          </a:custGeom>
          <a:blipFill>
            <a:blip r:embed="rId3">
              <a:extLst>
                <a:ext uri="{96DAC541-7B7A-43D3-8B79-37D633B846F1}">
                  <asvg:svgBlip xmlns:asvg="http://schemas.microsoft.com/office/drawing/2016/SVG/main" r:embed="rId4"/>
                </a:ext>
              </a:extLst>
            </a:blip>
            <a:stretch>
              <a:fillRect/>
            </a:stretch>
          </a:blipFill>
          <a:ln w="57150" cap="sq">
            <a:solidFill>
              <a:srgbClr val="000000"/>
            </a:solidFill>
            <a:prstDash val="lgDash"/>
            <a:miter/>
          </a:ln>
        </p:spPr>
        <p:txBody>
          <a:bodyPr/>
          <a:lstStyle/>
          <a:p>
            <a:endParaRPr lang="en-GB"/>
          </a:p>
        </p:txBody>
      </p:sp>
      <p:sp>
        <p:nvSpPr>
          <p:cNvPr id="4" name="Freeform 4"/>
          <p:cNvSpPr/>
          <p:nvPr/>
        </p:nvSpPr>
        <p:spPr>
          <a:xfrm>
            <a:off x="2613995" y="2311663"/>
            <a:ext cx="566188" cy="1340089"/>
          </a:xfrm>
          <a:custGeom>
            <a:avLst/>
            <a:gdLst/>
            <a:ahLst/>
            <a:cxnLst/>
            <a:rect l="l" t="t" r="r" b="b"/>
            <a:pathLst>
              <a:path w="566188" h="1340089">
                <a:moveTo>
                  <a:pt x="0" y="0"/>
                </a:moveTo>
                <a:lnTo>
                  <a:pt x="566188" y="0"/>
                </a:lnTo>
                <a:lnTo>
                  <a:pt x="566188" y="1340089"/>
                </a:lnTo>
                <a:lnTo>
                  <a:pt x="0" y="134008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8308084" y="2540472"/>
            <a:ext cx="1236285" cy="934940"/>
          </a:xfrm>
          <a:custGeom>
            <a:avLst/>
            <a:gdLst/>
            <a:ahLst/>
            <a:cxnLst/>
            <a:rect l="l" t="t" r="r" b="b"/>
            <a:pathLst>
              <a:path w="1236285" h="934940">
                <a:moveTo>
                  <a:pt x="0" y="0"/>
                </a:moveTo>
                <a:lnTo>
                  <a:pt x="1236284" y="0"/>
                </a:lnTo>
                <a:lnTo>
                  <a:pt x="1236284" y="934940"/>
                </a:lnTo>
                <a:lnTo>
                  <a:pt x="0" y="93494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6"/>
          <p:cNvSpPr/>
          <p:nvPr/>
        </p:nvSpPr>
        <p:spPr>
          <a:xfrm>
            <a:off x="14881934" y="2488003"/>
            <a:ext cx="987409" cy="987409"/>
          </a:xfrm>
          <a:custGeom>
            <a:avLst/>
            <a:gdLst/>
            <a:ahLst/>
            <a:cxnLst/>
            <a:rect l="l" t="t" r="r" b="b"/>
            <a:pathLst>
              <a:path w="987409" h="987409">
                <a:moveTo>
                  <a:pt x="0" y="0"/>
                </a:moveTo>
                <a:lnTo>
                  <a:pt x="987408" y="0"/>
                </a:lnTo>
                <a:lnTo>
                  <a:pt x="987408" y="987409"/>
                </a:lnTo>
                <a:lnTo>
                  <a:pt x="0" y="98740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679832" y="7991386"/>
            <a:ext cx="697737" cy="883211"/>
          </a:xfrm>
          <a:custGeom>
            <a:avLst/>
            <a:gdLst/>
            <a:ahLst/>
            <a:cxnLst/>
            <a:rect l="l" t="t" r="r" b="b"/>
            <a:pathLst>
              <a:path w="697737" h="883211">
                <a:moveTo>
                  <a:pt x="0" y="0"/>
                </a:moveTo>
                <a:lnTo>
                  <a:pt x="697736" y="0"/>
                </a:lnTo>
                <a:lnTo>
                  <a:pt x="697736" y="883212"/>
                </a:lnTo>
                <a:lnTo>
                  <a:pt x="0" y="883212"/>
                </a:lnTo>
                <a:lnTo>
                  <a:pt x="0" y="0"/>
                </a:lnTo>
                <a:close/>
              </a:path>
            </a:pathLst>
          </a:custGeom>
          <a:blipFill>
            <a:blip r:embed="rId11"/>
            <a:stretch>
              <a:fillRect/>
            </a:stretch>
          </a:blipFill>
        </p:spPr>
        <p:txBody>
          <a:bodyPr/>
          <a:lstStyle/>
          <a:p>
            <a:endParaRPr lang="en-GB"/>
          </a:p>
        </p:txBody>
      </p:sp>
      <p:sp>
        <p:nvSpPr>
          <p:cNvPr id="8" name="Freeform 8"/>
          <p:cNvSpPr/>
          <p:nvPr/>
        </p:nvSpPr>
        <p:spPr>
          <a:xfrm>
            <a:off x="6367795" y="6930390"/>
            <a:ext cx="1080535" cy="792843"/>
          </a:xfrm>
          <a:custGeom>
            <a:avLst/>
            <a:gdLst/>
            <a:ahLst/>
            <a:cxnLst/>
            <a:rect l="l" t="t" r="r" b="b"/>
            <a:pathLst>
              <a:path w="1080535" h="792843">
                <a:moveTo>
                  <a:pt x="0" y="0"/>
                </a:moveTo>
                <a:lnTo>
                  <a:pt x="1080535" y="0"/>
                </a:lnTo>
                <a:lnTo>
                  <a:pt x="1080535" y="792843"/>
                </a:lnTo>
                <a:lnTo>
                  <a:pt x="0" y="79284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Freeform 9"/>
          <p:cNvSpPr/>
          <p:nvPr/>
        </p:nvSpPr>
        <p:spPr>
          <a:xfrm>
            <a:off x="6226118" y="8237060"/>
            <a:ext cx="919238" cy="792843"/>
          </a:xfrm>
          <a:custGeom>
            <a:avLst/>
            <a:gdLst/>
            <a:ahLst/>
            <a:cxnLst/>
            <a:rect l="l" t="t" r="r" b="b"/>
            <a:pathLst>
              <a:path w="919238" h="792843">
                <a:moveTo>
                  <a:pt x="0" y="0"/>
                </a:moveTo>
                <a:lnTo>
                  <a:pt x="919238" y="0"/>
                </a:lnTo>
                <a:lnTo>
                  <a:pt x="919238" y="792842"/>
                </a:lnTo>
                <a:lnTo>
                  <a:pt x="0" y="79284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0" name="TextBox 10"/>
          <p:cNvSpPr txBox="1"/>
          <p:nvPr/>
        </p:nvSpPr>
        <p:spPr>
          <a:xfrm>
            <a:off x="1028700" y="942975"/>
            <a:ext cx="10747435" cy="830140"/>
          </a:xfrm>
          <a:prstGeom prst="rect">
            <a:avLst/>
          </a:prstGeom>
        </p:spPr>
        <p:txBody>
          <a:bodyPr lIns="0" tIns="0" rIns="0" bIns="0" rtlCol="0" anchor="t">
            <a:spAutoFit/>
          </a:bodyPr>
          <a:lstStyle/>
          <a:p>
            <a:pPr algn="l">
              <a:lnSpc>
                <a:spcPts val="6864"/>
              </a:lnSpc>
              <a:spcBef>
                <a:spcPct val="0"/>
              </a:spcBef>
            </a:pPr>
            <a:r>
              <a:rPr lang="en-US" sz="4903" b="1">
                <a:solidFill>
                  <a:srgbClr val="FFFFFF"/>
                </a:solidFill>
                <a:latin typeface="Montaser Arabic Ultra-Bold"/>
                <a:ea typeface="Montaser Arabic Ultra-Bold"/>
                <a:cs typeface="Montaser Arabic Ultra-Bold"/>
                <a:sym typeface="Montaser Arabic Ultra-Bold"/>
              </a:rPr>
              <a:t>Methodology and Design</a:t>
            </a:r>
          </a:p>
        </p:txBody>
      </p:sp>
      <p:sp>
        <p:nvSpPr>
          <p:cNvPr id="11" name="TextBox 11"/>
          <p:cNvSpPr txBox="1"/>
          <p:nvPr/>
        </p:nvSpPr>
        <p:spPr>
          <a:xfrm>
            <a:off x="1264888" y="3859893"/>
            <a:ext cx="2829695" cy="414485"/>
          </a:xfrm>
          <a:prstGeom prst="rect">
            <a:avLst/>
          </a:prstGeom>
        </p:spPr>
        <p:txBody>
          <a:bodyPr lIns="0" tIns="0" rIns="0" bIns="0" rtlCol="0" anchor="t">
            <a:spAutoFit/>
          </a:bodyPr>
          <a:lstStyle/>
          <a:p>
            <a:pPr algn="ctr">
              <a:lnSpc>
                <a:spcPts val="3397"/>
              </a:lnSpc>
            </a:pPr>
            <a:r>
              <a:rPr lang="en-US" sz="2613" b="1">
                <a:solidFill>
                  <a:srgbClr val="04E1F9"/>
                </a:solidFill>
                <a:latin typeface="Montserrat Bold"/>
                <a:ea typeface="Montserrat Bold"/>
                <a:cs typeface="Montserrat Bold"/>
                <a:sym typeface="Montserrat Bold"/>
              </a:rPr>
              <a:t>Design</a:t>
            </a:r>
          </a:p>
        </p:txBody>
      </p:sp>
      <p:sp>
        <p:nvSpPr>
          <p:cNvPr id="12" name="TextBox 12"/>
          <p:cNvSpPr txBox="1"/>
          <p:nvPr/>
        </p:nvSpPr>
        <p:spPr>
          <a:xfrm>
            <a:off x="7729153" y="3859893"/>
            <a:ext cx="2829695" cy="414485"/>
          </a:xfrm>
          <a:prstGeom prst="rect">
            <a:avLst/>
          </a:prstGeom>
        </p:spPr>
        <p:txBody>
          <a:bodyPr lIns="0" tIns="0" rIns="0" bIns="0" rtlCol="0" anchor="t">
            <a:spAutoFit/>
          </a:bodyPr>
          <a:lstStyle/>
          <a:p>
            <a:pPr algn="ctr">
              <a:lnSpc>
                <a:spcPts val="3397"/>
              </a:lnSpc>
            </a:pPr>
            <a:r>
              <a:rPr lang="en-US" sz="2613" b="1">
                <a:solidFill>
                  <a:srgbClr val="04E1F9"/>
                </a:solidFill>
                <a:latin typeface="Montserrat Bold"/>
                <a:ea typeface="Montserrat Bold"/>
                <a:cs typeface="Montserrat Bold"/>
                <a:sym typeface="Montserrat Bold"/>
              </a:rPr>
              <a:t>Participants</a:t>
            </a:r>
          </a:p>
        </p:txBody>
      </p:sp>
      <p:sp>
        <p:nvSpPr>
          <p:cNvPr id="13" name="TextBox 13"/>
          <p:cNvSpPr txBox="1"/>
          <p:nvPr/>
        </p:nvSpPr>
        <p:spPr>
          <a:xfrm>
            <a:off x="13960791" y="3859893"/>
            <a:ext cx="2829695" cy="414485"/>
          </a:xfrm>
          <a:prstGeom prst="rect">
            <a:avLst/>
          </a:prstGeom>
        </p:spPr>
        <p:txBody>
          <a:bodyPr lIns="0" tIns="0" rIns="0" bIns="0" rtlCol="0" anchor="t">
            <a:spAutoFit/>
          </a:bodyPr>
          <a:lstStyle/>
          <a:p>
            <a:pPr algn="ctr">
              <a:lnSpc>
                <a:spcPts val="3397"/>
              </a:lnSpc>
            </a:pPr>
            <a:r>
              <a:rPr lang="en-US" sz="2613" b="1">
                <a:solidFill>
                  <a:srgbClr val="04E1F9"/>
                </a:solidFill>
                <a:latin typeface="Montserrat Bold"/>
                <a:ea typeface="Montserrat Bold"/>
                <a:cs typeface="Montserrat Bold"/>
                <a:sym typeface="Montserrat Bold"/>
              </a:rPr>
              <a:t>Variables</a:t>
            </a:r>
          </a:p>
        </p:txBody>
      </p:sp>
      <p:sp>
        <p:nvSpPr>
          <p:cNvPr id="14" name="TextBox 14"/>
          <p:cNvSpPr txBox="1"/>
          <p:nvPr/>
        </p:nvSpPr>
        <p:spPr>
          <a:xfrm>
            <a:off x="1028700" y="4583430"/>
            <a:ext cx="3767324" cy="4674870"/>
          </a:xfrm>
          <a:prstGeom prst="rect">
            <a:avLst/>
          </a:prstGeom>
        </p:spPr>
        <p:txBody>
          <a:bodyPr lIns="0" tIns="0" rIns="0" bIns="0" rtlCol="0" anchor="t">
            <a:spAutoFit/>
          </a:bodyPr>
          <a:lstStyle/>
          <a:p>
            <a:pPr algn="ctr">
              <a:lnSpc>
                <a:spcPts val="3119"/>
              </a:lnSpc>
            </a:pPr>
            <a:r>
              <a:rPr lang="en-US" sz="2399" dirty="0">
                <a:solidFill>
                  <a:srgbClr val="FFFFFF"/>
                </a:solidFill>
                <a:latin typeface="Montserrat"/>
                <a:ea typeface="Montserrat"/>
                <a:cs typeface="Montserrat"/>
                <a:sym typeface="Montserrat"/>
              </a:rPr>
              <a:t>A between subjects </a:t>
            </a:r>
            <a:r>
              <a:rPr lang="en-US" sz="2399" dirty="0" err="1">
                <a:solidFill>
                  <a:srgbClr val="FFFFFF"/>
                </a:solidFill>
                <a:latin typeface="Montserrat"/>
                <a:ea typeface="Montserrat"/>
                <a:cs typeface="Montserrat"/>
                <a:sym typeface="Montserrat"/>
              </a:rPr>
              <a:t>randomised</a:t>
            </a:r>
            <a:r>
              <a:rPr lang="en-US" sz="2399" dirty="0">
                <a:solidFill>
                  <a:srgbClr val="FFFFFF"/>
                </a:solidFill>
                <a:latin typeface="Montserrat"/>
                <a:ea typeface="Montserrat"/>
                <a:cs typeface="Montserrat"/>
                <a:sym typeface="Montserrat"/>
              </a:rPr>
              <a:t> controlled trial (RCT)</a:t>
            </a:r>
          </a:p>
          <a:p>
            <a:pPr algn="ctr">
              <a:lnSpc>
                <a:spcPts val="3119"/>
              </a:lnSpc>
            </a:pPr>
            <a:endParaRPr lang="en-US" sz="2399" dirty="0">
              <a:solidFill>
                <a:srgbClr val="FFFFFF"/>
              </a:solidFill>
              <a:latin typeface="Montserrat"/>
              <a:ea typeface="Montserrat"/>
              <a:cs typeface="Montserrat"/>
              <a:sym typeface="Montserrat"/>
            </a:endParaRPr>
          </a:p>
          <a:p>
            <a:pPr algn="ctr">
              <a:lnSpc>
                <a:spcPts val="3119"/>
              </a:lnSpc>
            </a:pPr>
            <a:r>
              <a:rPr lang="en-US" sz="2399" dirty="0">
                <a:solidFill>
                  <a:srgbClr val="FFFFFF"/>
                </a:solidFill>
                <a:latin typeface="Montserrat"/>
                <a:ea typeface="Montserrat"/>
                <a:cs typeface="Montserrat"/>
                <a:sym typeface="Montserrat"/>
              </a:rPr>
              <a:t>Participants will be randomly put into one of the two groups to compare them</a:t>
            </a:r>
          </a:p>
          <a:p>
            <a:pPr algn="ctr">
              <a:lnSpc>
                <a:spcPts val="3119"/>
              </a:lnSpc>
            </a:pPr>
            <a:endParaRPr lang="en-US" sz="2399" dirty="0">
              <a:solidFill>
                <a:srgbClr val="FFFFFF"/>
              </a:solidFill>
              <a:latin typeface="Montserrat"/>
              <a:ea typeface="Montserrat"/>
              <a:cs typeface="Montserrat"/>
              <a:sym typeface="Montserrat"/>
            </a:endParaRPr>
          </a:p>
          <a:p>
            <a:pPr algn="ctr">
              <a:lnSpc>
                <a:spcPts val="3119"/>
              </a:lnSpc>
            </a:pPr>
            <a:r>
              <a:rPr lang="en-US" sz="2399" dirty="0">
                <a:solidFill>
                  <a:srgbClr val="FFFFFF"/>
                </a:solidFill>
                <a:latin typeface="Montserrat"/>
                <a:ea typeface="Montserrat"/>
                <a:cs typeface="Montserrat"/>
                <a:sym typeface="Montserrat"/>
              </a:rPr>
              <a:t>Gold standard for testing. </a:t>
            </a:r>
          </a:p>
          <a:p>
            <a:pPr algn="ctr">
              <a:lnSpc>
                <a:spcPts val="3119"/>
              </a:lnSpc>
            </a:pPr>
            <a:endParaRPr lang="en-US" sz="2399" dirty="0">
              <a:solidFill>
                <a:srgbClr val="FFFFFF"/>
              </a:solidFill>
              <a:latin typeface="Montserrat"/>
              <a:ea typeface="Montserrat"/>
              <a:cs typeface="Montserrat"/>
              <a:sym typeface="Montserrat"/>
            </a:endParaRPr>
          </a:p>
        </p:txBody>
      </p:sp>
      <p:sp>
        <p:nvSpPr>
          <p:cNvPr id="15" name="TextBox 15"/>
          <p:cNvSpPr txBox="1"/>
          <p:nvPr/>
        </p:nvSpPr>
        <p:spPr>
          <a:xfrm>
            <a:off x="6883439" y="4505967"/>
            <a:ext cx="4521123" cy="5144678"/>
          </a:xfrm>
          <a:prstGeom prst="rect">
            <a:avLst/>
          </a:prstGeom>
        </p:spPr>
        <p:txBody>
          <a:bodyPr lIns="0" tIns="0" rIns="0" bIns="0" rtlCol="0" anchor="t">
            <a:spAutoFit/>
          </a:bodyPr>
          <a:lstStyle/>
          <a:p>
            <a:pPr algn="ctr">
              <a:lnSpc>
                <a:spcPts val="3119"/>
              </a:lnSpc>
            </a:pPr>
            <a:r>
              <a:rPr lang="en-US" sz="2399" dirty="0">
                <a:solidFill>
                  <a:srgbClr val="FFFFFF"/>
                </a:solidFill>
                <a:latin typeface="Montserrat"/>
                <a:ea typeface="Montserrat"/>
                <a:cs typeface="Montserrat"/>
                <a:sym typeface="Montserrat"/>
              </a:rPr>
              <a:t>N=200 (for statistical power)</a:t>
            </a:r>
          </a:p>
          <a:p>
            <a:pPr algn="ctr">
              <a:lnSpc>
                <a:spcPts val="3119"/>
              </a:lnSpc>
            </a:pPr>
            <a:r>
              <a:rPr lang="en-US" sz="2399" i="1" dirty="0">
                <a:solidFill>
                  <a:srgbClr val="FFFFFF"/>
                </a:solidFill>
                <a:latin typeface="Montserrat Italics"/>
                <a:ea typeface="Montserrat Italics"/>
                <a:cs typeface="Montserrat Italics"/>
                <a:sym typeface="Montserrat Italics"/>
              </a:rPr>
              <a:t>or </a:t>
            </a:r>
          </a:p>
          <a:p>
            <a:pPr algn="ctr">
              <a:lnSpc>
                <a:spcPts val="3119"/>
              </a:lnSpc>
            </a:pPr>
            <a:r>
              <a:rPr lang="en-US" sz="2399" b="1" dirty="0">
                <a:solidFill>
                  <a:srgbClr val="FFFFFF"/>
                </a:solidFill>
                <a:latin typeface="Montserrat Bold"/>
                <a:ea typeface="Montserrat Bold"/>
                <a:cs typeface="Montserrat Bold"/>
                <a:sym typeface="Montserrat Bold"/>
              </a:rPr>
              <a:t>N=60</a:t>
            </a:r>
            <a:r>
              <a:rPr lang="en-US" sz="2399" dirty="0">
                <a:solidFill>
                  <a:srgbClr val="FFFFFF"/>
                </a:solidFill>
                <a:latin typeface="Montserrat"/>
                <a:ea typeface="Montserrat"/>
                <a:cs typeface="Montserrat"/>
                <a:sym typeface="Montserrat"/>
              </a:rPr>
              <a:t> (for medium effect)</a:t>
            </a:r>
          </a:p>
          <a:p>
            <a:pPr algn="ctr">
              <a:lnSpc>
                <a:spcPts val="3119"/>
              </a:lnSpc>
            </a:pPr>
            <a:endParaRPr lang="en-US" sz="2399" dirty="0">
              <a:solidFill>
                <a:srgbClr val="FFFFFF"/>
              </a:solidFill>
              <a:latin typeface="Montserrat"/>
              <a:ea typeface="Montserrat"/>
              <a:cs typeface="Montserrat"/>
              <a:sym typeface="Montserrat"/>
            </a:endParaRPr>
          </a:p>
          <a:p>
            <a:pPr algn="ctr">
              <a:lnSpc>
                <a:spcPts val="3119"/>
              </a:lnSpc>
            </a:pPr>
            <a:r>
              <a:rPr lang="en-US" sz="2399" dirty="0">
                <a:solidFill>
                  <a:srgbClr val="FFFFFF"/>
                </a:solidFill>
                <a:latin typeface="Montserrat"/>
                <a:ea typeface="Montserrat"/>
                <a:cs typeface="Montserrat"/>
                <a:sym typeface="Montserrat"/>
              </a:rPr>
              <a:t>Recruited through the University EMS </a:t>
            </a:r>
          </a:p>
          <a:p>
            <a:pPr algn="ctr">
              <a:lnSpc>
                <a:spcPts val="3119"/>
              </a:lnSpc>
            </a:pPr>
            <a:endParaRPr lang="en-US" sz="2399" dirty="0">
              <a:solidFill>
                <a:srgbClr val="FFFFFF"/>
              </a:solidFill>
              <a:latin typeface="Montserrat"/>
              <a:ea typeface="Montserrat"/>
              <a:cs typeface="Montserrat"/>
              <a:sym typeface="Montserrat"/>
            </a:endParaRPr>
          </a:p>
          <a:p>
            <a:pPr algn="ctr">
              <a:lnSpc>
                <a:spcPts val="3119"/>
              </a:lnSpc>
            </a:pPr>
            <a:r>
              <a:rPr lang="en-US" sz="2399" b="1" dirty="0">
                <a:solidFill>
                  <a:srgbClr val="FFFFFF"/>
                </a:solidFill>
                <a:latin typeface="Montserrat Bold"/>
                <a:ea typeface="Montserrat Bold"/>
                <a:cs typeface="Montserrat Bold"/>
                <a:sym typeface="Montserrat Bold"/>
              </a:rPr>
              <a:t>Inclusions</a:t>
            </a:r>
            <a:r>
              <a:rPr lang="en-US" sz="2399" dirty="0">
                <a:solidFill>
                  <a:srgbClr val="FFFFFF"/>
                </a:solidFill>
                <a:latin typeface="Montserrat"/>
                <a:ea typeface="Montserrat"/>
                <a:cs typeface="Montserrat"/>
                <a:sym typeface="Montserrat"/>
              </a:rPr>
              <a:t>: Over 18, fluent English</a:t>
            </a:r>
          </a:p>
          <a:p>
            <a:pPr algn="ctr">
              <a:lnSpc>
                <a:spcPts val="3119"/>
              </a:lnSpc>
            </a:pPr>
            <a:endParaRPr lang="en-US" sz="2399" dirty="0">
              <a:solidFill>
                <a:srgbClr val="FFFFFF"/>
              </a:solidFill>
              <a:latin typeface="Montserrat"/>
              <a:ea typeface="Montserrat"/>
              <a:cs typeface="Montserrat"/>
              <a:sym typeface="Montserrat"/>
            </a:endParaRPr>
          </a:p>
          <a:p>
            <a:pPr algn="ctr">
              <a:lnSpc>
                <a:spcPts val="3119"/>
              </a:lnSpc>
            </a:pPr>
            <a:r>
              <a:rPr lang="en-US" sz="2399" b="1" dirty="0">
                <a:solidFill>
                  <a:srgbClr val="FFFFFF"/>
                </a:solidFill>
                <a:latin typeface="Montserrat Bold"/>
                <a:ea typeface="Montserrat Bold"/>
                <a:cs typeface="Montserrat Bold"/>
                <a:sym typeface="Montserrat Bold"/>
              </a:rPr>
              <a:t>Exclusion</a:t>
            </a:r>
            <a:r>
              <a:rPr lang="en-US" sz="2399" dirty="0">
                <a:solidFill>
                  <a:srgbClr val="FFFFFF"/>
                </a:solidFill>
                <a:latin typeface="Montserrat"/>
                <a:ea typeface="Montserrat"/>
                <a:cs typeface="Montserrat"/>
                <a:sym typeface="Montserrat"/>
              </a:rPr>
              <a:t>: Currently in acute psychological crisis</a:t>
            </a:r>
          </a:p>
          <a:p>
            <a:pPr algn="ctr">
              <a:lnSpc>
                <a:spcPts val="3119"/>
              </a:lnSpc>
            </a:pPr>
            <a:endParaRPr lang="en-US" sz="2399" dirty="0">
              <a:solidFill>
                <a:srgbClr val="FFFFFF"/>
              </a:solidFill>
              <a:latin typeface="Montserrat"/>
              <a:ea typeface="Montserrat"/>
              <a:cs typeface="Montserrat"/>
              <a:sym typeface="Montserrat"/>
            </a:endParaRPr>
          </a:p>
        </p:txBody>
      </p:sp>
      <p:sp>
        <p:nvSpPr>
          <p:cNvPr id="16" name="TextBox 16"/>
          <p:cNvSpPr txBox="1"/>
          <p:nvPr/>
        </p:nvSpPr>
        <p:spPr>
          <a:xfrm>
            <a:off x="13491976" y="4701230"/>
            <a:ext cx="3767324" cy="5065395"/>
          </a:xfrm>
          <a:prstGeom prst="rect">
            <a:avLst/>
          </a:prstGeom>
        </p:spPr>
        <p:txBody>
          <a:bodyPr lIns="0" tIns="0" rIns="0" bIns="0" rtlCol="0" anchor="t">
            <a:spAutoFit/>
          </a:bodyPr>
          <a:lstStyle/>
          <a:p>
            <a:pPr algn="ctr">
              <a:lnSpc>
                <a:spcPts val="3119"/>
              </a:lnSpc>
            </a:pPr>
            <a:r>
              <a:rPr lang="en-US" sz="2399" b="1" dirty="0">
                <a:solidFill>
                  <a:srgbClr val="FFFFFF"/>
                </a:solidFill>
                <a:latin typeface="Montserrat Bold"/>
                <a:ea typeface="Montserrat Bold"/>
                <a:cs typeface="Montserrat Bold"/>
                <a:sym typeface="Montserrat Bold"/>
              </a:rPr>
              <a:t>Independent variable (IV</a:t>
            </a:r>
            <a:r>
              <a:rPr lang="en-US" sz="2399" dirty="0">
                <a:solidFill>
                  <a:srgbClr val="FFFFFF"/>
                </a:solidFill>
                <a:latin typeface="Montserrat"/>
                <a:ea typeface="Montserrat"/>
                <a:cs typeface="Montserrat"/>
                <a:sym typeface="Montserrat"/>
              </a:rPr>
              <a:t>): </a:t>
            </a:r>
          </a:p>
          <a:p>
            <a:pPr algn="ctr">
              <a:lnSpc>
                <a:spcPts val="3119"/>
              </a:lnSpc>
            </a:pPr>
            <a:r>
              <a:rPr lang="en-US" sz="2399" dirty="0">
                <a:solidFill>
                  <a:srgbClr val="FFFFFF"/>
                </a:solidFill>
                <a:latin typeface="Montserrat"/>
                <a:ea typeface="Montserrat"/>
                <a:cs typeface="Montserrat"/>
                <a:sym typeface="Montserrat"/>
              </a:rPr>
              <a:t>AI condition (2 levels: empathy-engineered vs standard)</a:t>
            </a:r>
          </a:p>
          <a:p>
            <a:pPr algn="ctr">
              <a:lnSpc>
                <a:spcPts val="3119"/>
              </a:lnSpc>
            </a:pPr>
            <a:endParaRPr lang="en-US" sz="2399" dirty="0">
              <a:solidFill>
                <a:srgbClr val="FFFFFF"/>
              </a:solidFill>
              <a:latin typeface="Montserrat"/>
              <a:ea typeface="Montserrat"/>
              <a:cs typeface="Montserrat"/>
              <a:sym typeface="Montserrat"/>
            </a:endParaRPr>
          </a:p>
          <a:p>
            <a:pPr algn="ctr">
              <a:lnSpc>
                <a:spcPts val="3119"/>
              </a:lnSpc>
            </a:pPr>
            <a:r>
              <a:rPr lang="en-US" sz="2399" b="1" dirty="0" err="1">
                <a:solidFill>
                  <a:srgbClr val="FFFFFF"/>
                </a:solidFill>
                <a:latin typeface="Montserrat Bold"/>
                <a:ea typeface="Montserrat Bold"/>
                <a:cs typeface="Montserrat Bold"/>
                <a:sym typeface="Montserrat Bold"/>
              </a:rPr>
              <a:t>Dependant</a:t>
            </a:r>
            <a:r>
              <a:rPr lang="en-US" sz="2399" b="1" dirty="0">
                <a:solidFill>
                  <a:srgbClr val="FFFFFF"/>
                </a:solidFill>
                <a:latin typeface="Montserrat Bold"/>
                <a:ea typeface="Montserrat Bold"/>
                <a:cs typeface="Montserrat Bold"/>
                <a:sym typeface="Montserrat Bold"/>
              </a:rPr>
              <a:t> variable (DV):</a:t>
            </a:r>
            <a:r>
              <a:rPr lang="en-US" sz="2399" dirty="0">
                <a:solidFill>
                  <a:srgbClr val="FFFFFF"/>
                </a:solidFill>
                <a:latin typeface="Montserrat"/>
                <a:ea typeface="Montserrat"/>
                <a:cs typeface="Montserrat"/>
                <a:sym typeface="Montserrat"/>
              </a:rPr>
              <a:t> </a:t>
            </a:r>
          </a:p>
          <a:p>
            <a:pPr algn="ctr">
              <a:lnSpc>
                <a:spcPts val="3119"/>
              </a:lnSpc>
            </a:pPr>
            <a:r>
              <a:rPr lang="en-US" sz="2399" dirty="0">
                <a:solidFill>
                  <a:srgbClr val="FFFFFF"/>
                </a:solidFill>
                <a:latin typeface="Montserrat"/>
                <a:ea typeface="Montserrat"/>
                <a:cs typeface="Montserrat"/>
                <a:sym typeface="Montserrat"/>
              </a:rPr>
              <a:t>1. Working alliance scores</a:t>
            </a:r>
          </a:p>
          <a:p>
            <a:pPr algn="ctr">
              <a:lnSpc>
                <a:spcPts val="3119"/>
              </a:lnSpc>
            </a:pPr>
            <a:r>
              <a:rPr lang="en-US" sz="2399" dirty="0">
                <a:solidFill>
                  <a:srgbClr val="FFFFFF"/>
                </a:solidFill>
                <a:latin typeface="Montserrat"/>
                <a:ea typeface="Montserrat"/>
                <a:cs typeface="Montserrat"/>
                <a:sym typeface="Montserrat"/>
              </a:rPr>
              <a:t>2. Change in emotional state (pre/post)</a:t>
            </a:r>
          </a:p>
          <a:p>
            <a:pPr algn="ctr">
              <a:lnSpc>
                <a:spcPts val="3119"/>
              </a:lnSpc>
            </a:pPr>
            <a:endParaRPr lang="en-US" sz="2399" dirty="0">
              <a:solidFill>
                <a:srgbClr val="FFFFFF"/>
              </a:solidFill>
              <a:latin typeface="Montserrat"/>
              <a:ea typeface="Montserrat"/>
              <a:cs typeface="Montserrat"/>
              <a:sym typeface="Montserrat"/>
            </a:endParaRPr>
          </a:p>
        </p:txBody>
      </p:sp>
      <p:sp>
        <p:nvSpPr>
          <p:cNvPr id="17" name="Freeform 4">
            <a:extLst>
              <a:ext uri="{FF2B5EF4-FFF2-40B4-BE49-F238E27FC236}">
                <a16:creationId xmlns:a16="http://schemas.microsoft.com/office/drawing/2014/main" id="{3AECDA54-A9A7-E481-9735-BA0DC5F088F4}"/>
              </a:ext>
            </a:extLst>
          </p:cNvPr>
          <p:cNvSpPr/>
          <p:nvPr/>
        </p:nvSpPr>
        <p:spPr>
          <a:xfrm>
            <a:off x="-2201123" y="8501863"/>
            <a:ext cx="4439431" cy="3817911"/>
          </a:xfrm>
          <a:custGeom>
            <a:avLst/>
            <a:gdLst/>
            <a:ahLst/>
            <a:cxnLst/>
            <a:rect l="l" t="t" r="r" b="b"/>
            <a:pathLst>
              <a:path w="4439431" h="3817911">
                <a:moveTo>
                  <a:pt x="0" y="0"/>
                </a:moveTo>
                <a:lnTo>
                  <a:pt x="4439431" y="0"/>
                </a:lnTo>
                <a:lnTo>
                  <a:pt x="4439431" y="3817910"/>
                </a:lnTo>
                <a:lnTo>
                  <a:pt x="0" y="3817910"/>
                </a:lnTo>
                <a:lnTo>
                  <a:pt x="0" y="0"/>
                </a:lnTo>
                <a:close/>
              </a:path>
            </a:pathLst>
          </a:custGeom>
          <a:blipFill>
            <a:blip r:embed="rId16">
              <a:alphaModFix amt="90000"/>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8" name="Freeform 4">
            <a:extLst>
              <a:ext uri="{FF2B5EF4-FFF2-40B4-BE49-F238E27FC236}">
                <a16:creationId xmlns:a16="http://schemas.microsoft.com/office/drawing/2014/main" id="{31633F74-7471-11DB-F4AF-767990992FEA}"/>
              </a:ext>
            </a:extLst>
          </p:cNvPr>
          <p:cNvSpPr/>
          <p:nvPr/>
        </p:nvSpPr>
        <p:spPr>
          <a:xfrm>
            <a:off x="14249400" y="-1543334"/>
            <a:ext cx="4439431" cy="3817911"/>
          </a:xfrm>
          <a:custGeom>
            <a:avLst/>
            <a:gdLst/>
            <a:ahLst/>
            <a:cxnLst/>
            <a:rect l="l" t="t" r="r" b="b"/>
            <a:pathLst>
              <a:path w="4439431" h="3817911">
                <a:moveTo>
                  <a:pt x="0" y="0"/>
                </a:moveTo>
                <a:lnTo>
                  <a:pt x="4439431" y="0"/>
                </a:lnTo>
                <a:lnTo>
                  <a:pt x="4439431" y="3817910"/>
                </a:lnTo>
                <a:lnTo>
                  <a:pt x="0" y="3817910"/>
                </a:lnTo>
                <a:lnTo>
                  <a:pt x="0" y="0"/>
                </a:lnTo>
                <a:close/>
              </a:path>
            </a:pathLst>
          </a:custGeom>
          <a:blipFill>
            <a:blip r:embed="rId16">
              <a:alphaModFix amt="90000"/>
              <a:extLst>
                <a:ext uri="{96DAC541-7B7A-43D3-8B79-37D633B846F1}">
                  <asvg:svgBlip xmlns:asvg="http://schemas.microsoft.com/office/drawing/2016/SVG/main" r:embed="rId17"/>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a:p>
        </p:txBody>
      </p:sp>
      <p:sp>
        <p:nvSpPr>
          <p:cNvPr id="3" name="Freeform 3"/>
          <p:cNvSpPr/>
          <p:nvPr/>
        </p:nvSpPr>
        <p:spPr>
          <a:xfrm>
            <a:off x="6574661" y="-2875072"/>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9946319" y="4246808"/>
            <a:ext cx="7312981" cy="5129530"/>
          </a:xfrm>
          <a:prstGeom prst="rect">
            <a:avLst/>
          </a:prstGeom>
        </p:spPr>
        <p:txBody>
          <a:bodyPr lIns="0" tIns="0" rIns="0" bIns="0" rtlCol="0" anchor="t">
            <a:spAutoFit/>
          </a:bodyPr>
          <a:lstStyle/>
          <a:p>
            <a:pPr marL="561341" lvl="1" indent="-280670" algn="l">
              <a:lnSpc>
                <a:spcPts val="3380"/>
              </a:lnSpc>
              <a:buFont typeface="Arial"/>
              <a:buChar char="•"/>
            </a:pPr>
            <a:r>
              <a:rPr lang="en-US" sz="2600" dirty="0">
                <a:solidFill>
                  <a:srgbClr val="FFFFFF"/>
                </a:solidFill>
                <a:latin typeface="Montserrat"/>
                <a:ea typeface="Montserrat"/>
                <a:cs typeface="Montserrat"/>
                <a:sym typeface="Montserrat"/>
              </a:rPr>
              <a:t>Instrument: Positive and Negative Affect Schedule (PANAS).</a:t>
            </a:r>
          </a:p>
          <a:p>
            <a:pPr algn="l">
              <a:lnSpc>
                <a:spcPts val="3380"/>
              </a:lnSpc>
            </a:pPr>
            <a:endParaRPr lang="en-US" sz="2600" dirty="0">
              <a:solidFill>
                <a:srgbClr val="FFFFFF"/>
              </a:solidFill>
              <a:latin typeface="Montserrat"/>
              <a:ea typeface="Montserrat"/>
              <a:cs typeface="Montserrat"/>
              <a:sym typeface="Montserrat"/>
            </a:endParaRPr>
          </a:p>
          <a:p>
            <a:pPr marL="1122681" lvl="2" indent="-374227" algn="l">
              <a:lnSpc>
                <a:spcPts val="3380"/>
              </a:lnSpc>
              <a:buFont typeface="Arial"/>
              <a:buChar char="⚬"/>
            </a:pPr>
            <a:r>
              <a:rPr lang="en-US" sz="2600" dirty="0">
                <a:solidFill>
                  <a:srgbClr val="FFFFFF"/>
                </a:solidFill>
                <a:latin typeface="Montserrat"/>
                <a:ea typeface="Montserrat"/>
                <a:cs typeface="Montserrat"/>
                <a:sym typeface="Montserrat"/>
              </a:rPr>
              <a:t>Quantifiable Change: Pre-post design captures the emotional shift   (    Delta).</a:t>
            </a:r>
          </a:p>
          <a:p>
            <a:pPr marL="1122681" lvl="2" indent="-374227" algn="l">
              <a:lnSpc>
                <a:spcPts val="3380"/>
              </a:lnSpc>
              <a:buFont typeface="Arial"/>
              <a:buChar char="⚬"/>
            </a:pPr>
            <a:r>
              <a:rPr lang="en-US" sz="2600" dirty="0">
                <a:solidFill>
                  <a:srgbClr val="FFFFFF"/>
                </a:solidFill>
                <a:latin typeface="Montserrat"/>
                <a:ea typeface="Montserrat"/>
                <a:cs typeface="Montserrat"/>
                <a:sym typeface="Montserrat"/>
              </a:rPr>
              <a:t>Metric Precision: Separates Positive and Negative Affect into distinct scores.</a:t>
            </a:r>
          </a:p>
          <a:p>
            <a:pPr marL="1122681" lvl="2" indent="-374227" algn="l">
              <a:lnSpc>
                <a:spcPts val="3380"/>
              </a:lnSpc>
              <a:buFont typeface="Arial"/>
              <a:buChar char="⚬"/>
            </a:pPr>
            <a:r>
              <a:rPr lang="en-US" sz="2600" dirty="0">
                <a:solidFill>
                  <a:srgbClr val="FFFFFF"/>
                </a:solidFill>
                <a:latin typeface="Montserrat"/>
                <a:ea typeface="Montserrat"/>
                <a:cs typeface="Montserrat"/>
                <a:sym typeface="Montserrat"/>
              </a:rPr>
              <a:t>Clinical Sensitivity: Robustly detects immediate changes in emotional state.</a:t>
            </a:r>
          </a:p>
        </p:txBody>
      </p:sp>
      <p:sp>
        <p:nvSpPr>
          <p:cNvPr id="5" name="Freeform 5"/>
          <p:cNvSpPr/>
          <p:nvPr/>
        </p:nvSpPr>
        <p:spPr>
          <a:xfrm>
            <a:off x="17098598" y="4611466"/>
            <a:ext cx="5138677" cy="4419262"/>
          </a:xfrm>
          <a:custGeom>
            <a:avLst/>
            <a:gdLst/>
            <a:ahLst/>
            <a:cxnLst/>
            <a:rect l="l" t="t" r="r" b="b"/>
            <a:pathLst>
              <a:path w="5138677" h="4419262">
                <a:moveTo>
                  <a:pt x="0" y="0"/>
                </a:moveTo>
                <a:lnTo>
                  <a:pt x="5138677" y="0"/>
                </a:lnTo>
                <a:lnTo>
                  <a:pt x="5138677" y="4419263"/>
                </a:lnTo>
                <a:lnTo>
                  <a:pt x="0" y="4419263"/>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1134120" y="8708787"/>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12674496" y="245080"/>
            <a:ext cx="5481234" cy="2598221"/>
            <a:chOff x="0" y="0"/>
            <a:chExt cx="1021663" cy="484290"/>
          </a:xfrm>
        </p:grpSpPr>
        <p:sp>
          <p:nvSpPr>
            <p:cNvPr id="8" name="Freeform 8"/>
            <p:cNvSpPr/>
            <p:nvPr/>
          </p:nvSpPr>
          <p:spPr>
            <a:xfrm>
              <a:off x="0" y="0"/>
              <a:ext cx="1021663" cy="484290"/>
            </a:xfrm>
            <a:custGeom>
              <a:avLst/>
              <a:gdLst/>
              <a:ahLst/>
              <a:cxnLst/>
              <a:rect l="l" t="t" r="r" b="b"/>
              <a:pathLst>
                <a:path w="1021663" h="484290">
                  <a:moveTo>
                    <a:pt x="79097" y="0"/>
                  </a:moveTo>
                  <a:lnTo>
                    <a:pt x="942566" y="0"/>
                  </a:lnTo>
                  <a:cubicBezTo>
                    <a:pt x="986250" y="0"/>
                    <a:pt x="1021663" y="35413"/>
                    <a:pt x="1021663" y="79097"/>
                  </a:cubicBezTo>
                  <a:lnTo>
                    <a:pt x="1021663" y="405193"/>
                  </a:lnTo>
                  <a:cubicBezTo>
                    <a:pt x="1021663" y="448877"/>
                    <a:pt x="986250" y="484290"/>
                    <a:pt x="942566" y="484290"/>
                  </a:cubicBezTo>
                  <a:lnTo>
                    <a:pt x="79097" y="484290"/>
                  </a:lnTo>
                  <a:cubicBezTo>
                    <a:pt x="35413" y="484290"/>
                    <a:pt x="0" y="448877"/>
                    <a:pt x="0" y="405193"/>
                  </a:cubicBezTo>
                  <a:lnTo>
                    <a:pt x="0" y="79097"/>
                  </a:lnTo>
                  <a:cubicBezTo>
                    <a:pt x="0" y="35413"/>
                    <a:pt x="35413" y="0"/>
                    <a:pt x="79097" y="0"/>
                  </a:cubicBezTo>
                  <a:close/>
                </a:path>
              </a:pathLst>
            </a:custGeom>
            <a:blipFill>
              <a:blip r:embed="rId6"/>
              <a:stretch>
                <a:fillRect t="-9596" b="-9596"/>
              </a:stretch>
            </a:blipFill>
          </p:spPr>
          <p:txBody>
            <a:bodyPr/>
            <a:lstStyle/>
            <a:p>
              <a:endParaRPr lang="en-GB"/>
            </a:p>
          </p:txBody>
        </p:sp>
      </p:grpSp>
      <p:sp>
        <p:nvSpPr>
          <p:cNvPr id="9" name="Freeform 9"/>
          <p:cNvSpPr/>
          <p:nvPr/>
        </p:nvSpPr>
        <p:spPr>
          <a:xfrm>
            <a:off x="727180" y="2830158"/>
            <a:ext cx="1198332" cy="1290263"/>
          </a:xfrm>
          <a:custGeom>
            <a:avLst/>
            <a:gdLst/>
            <a:ahLst/>
            <a:cxnLst/>
            <a:rect l="l" t="t" r="r" b="b"/>
            <a:pathLst>
              <a:path w="1198332" h="1290263">
                <a:moveTo>
                  <a:pt x="0" y="0"/>
                </a:moveTo>
                <a:lnTo>
                  <a:pt x="1198333" y="0"/>
                </a:lnTo>
                <a:lnTo>
                  <a:pt x="1198333" y="1290263"/>
                </a:lnTo>
                <a:lnTo>
                  <a:pt x="0" y="129026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a:off x="9946319" y="2817015"/>
            <a:ext cx="1551844" cy="1105689"/>
          </a:xfrm>
          <a:custGeom>
            <a:avLst/>
            <a:gdLst/>
            <a:ahLst/>
            <a:cxnLst/>
            <a:rect l="l" t="t" r="r" b="b"/>
            <a:pathLst>
              <a:path w="1551844" h="1105689">
                <a:moveTo>
                  <a:pt x="0" y="0"/>
                </a:moveTo>
                <a:lnTo>
                  <a:pt x="1551844" y="0"/>
                </a:lnTo>
                <a:lnTo>
                  <a:pt x="1551844" y="1105689"/>
                </a:lnTo>
                <a:lnTo>
                  <a:pt x="0" y="1105689"/>
                </a:lnTo>
                <a:lnTo>
                  <a:pt x="0" y="0"/>
                </a:lnTo>
                <a:close/>
              </a:path>
            </a:pathLst>
          </a:custGeom>
          <a:blipFill>
            <a:blip r:embed="rId9"/>
            <a:stretch>
              <a:fillRect/>
            </a:stretch>
          </a:blipFill>
        </p:spPr>
        <p:txBody>
          <a:bodyPr/>
          <a:lstStyle/>
          <a:p>
            <a:endParaRPr lang="en-GB"/>
          </a:p>
        </p:txBody>
      </p:sp>
      <p:sp>
        <p:nvSpPr>
          <p:cNvPr id="11" name="AutoShape 11"/>
          <p:cNvSpPr/>
          <p:nvPr/>
        </p:nvSpPr>
        <p:spPr>
          <a:xfrm flipH="1">
            <a:off x="9077325" y="2843301"/>
            <a:ext cx="0" cy="6784045"/>
          </a:xfrm>
          <a:prstGeom prst="line">
            <a:avLst/>
          </a:prstGeom>
          <a:ln w="133350" cap="flat">
            <a:solidFill>
              <a:srgbClr val="9EF3FF"/>
            </a:solidFill>
            <a:prstDash val="sysDot"/>
            <a:headEnd type="none" w="sm" len="sm"/>
            <a:tailEnd type="none" w="sm" len="sm"/>
          </a:ln>
        </p:spPr>
        <p:txBody>
          <a:bodyPr/>
          <a:lstStyle/>
          <a:p>
            <a:endParaRPr lang="en-GB"/>
          </a:p>
        </p:txBody>
      </p:sp>
      <p:sp>
        <p:nvSpPr>
          <p:cNvPr id="12" name="Freeform 12"/>
          <p:cNvSpPr/>
          <p:nvPr/>
        </p:nvSpPr>
        <p:spPr>
          <a:xfrm>
            <a:off x="11113848" y="6402796"/>
            <a:ext cx="384315" cy="418302"/>
          </a:xfrm>
          <a:custGeom>
            <a:avLst/>
            <a:gdLst/>
            <a:ahLst/>
            <a:cxnLst/>
            <a:rect l="l" t="t" r="r" b="b"/>
            <a:pathLst>
              <a:path w="384315" h="418302">
                <a:moveTo>
                  <a:pt x="0" y="0"/>
                </a:moveTo>
                <a:lnTo>
                  <a:pt x="384315" y="0"/>
                </a:lnTo>
                <a:lnTo>
                  <a:pt x="384315" y="418302"/>
                </a:lnTo>
                <a:lnTo>
                  <a:pt x="0" y="41830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TextBox 13"/>
          <p:cNvSpPr txBox="1"/>
          <p:nvPr/>
        </p:nvSpPr>
        <p:spPr>
          <a:xfrm>
            <a:off x="846609" y="4262907"/>
            <a:ext cx="7097478" cy="4700905"/>
          </a:xfrm>
          <a:prstGeom prst="rect">
            <a:avLst/>
          </a:prstGeom>
        </p:spPr>
        <p:txBody>
          <a:bodyPr lIns="0" tIns="0" rIns="0" bIns="0" rtlCol="0" anchor="t">
            <a:spAutoFit/>
          </a:bodyPr>
          <a:lstStyle/>
          <a:p>
            <a:pPr marL="561341" lvl="1" indent="-280670" algn="l">
              <a:lnSpc>
                <a:spcPts val="3380"/>
              </a:lnSpc>
              <a:buFont typeface="Arial"/>
              <a:buChar char="•"/>
            </a:pPr>
            <a:r>
              <a:rPr lang="en-US" sz="2600" dirty="0">
                <a:solidFill>
                  <a:srgbClr val="FFFFFF"/>
                </a:solidFill>
                <a:latin typeface="Montserrat"/>
                <a:ea typeface="Montserrat"/>
                <a:cs typeface="Montserrat"/>
                <a:sym typeface="Montserrat"/>
              </a:rPr>
              <a:t>Instrument: Working Alliance Inventory - Short Revised (WAI-SR)</a:t>
            </a:r>
          </a:p>
          <a:p>
            <a:pPr algn="l">
              <a:lnSpc>
                <a:spcPts val="3380"/>
              </a:lnSpc>
            </a:pPr>
            <a:r>
              <a:rPr lang="en-US" sz="2600" dirty="0">
                <a:solidFill>
                  <a:srgbClr val="FFFFFF"/>
                </a:solidFill>
                <a:latin typeface="Montserrat"/>
                <a:ea typeface="Montserrat"/>
                <a:cs typeface="Montserrat"/>
                <a:sym typeface="Montserrat"/>
              </a:rPr>
              <a:t>.</a:t>
            </a:r>
          </a:p>
          <a:p>
            <a:pPr marL="1122681" lvl="2" indent="-374227" algn="l">
              <a:lnSpc>
                <a:spcPts val="3380"/>
              </a:lnSpc>
              <a:buFont typeface="Arial"/>
              <a:buChar char="⚬"/>
            </a:pPr>
            <a:r>
              <a:rPr lang="en-US" sz="2600" dirty="0">
                <a:solidFill>
                  <a:srgbClr val="FFFFFF"/>
                </a:solidFill>
                <a:latin typeface="Montserrat"/>
                <a:ea typeface="Montserrat"/>
                <a:cs typeface="Montserrat"/>
                <a:sym typeface="Montserrat"/>
              </a:rPr>
              <a:t>Validated Consistency: alpha &gt; .90 ensures highly reliable data.</a:t>
            </a:r>
          </a:p>
          <a:p>
            <a:pPr marL="1122681" lvl="2" indent="-374227" algn="l">
              <a:lnSpc>
                <a:spcPts val="3380"/>
              </a:lnSpc>
              <a:buFont typeface="Arial"/>
              <a:buChar char="⚬"/>
            </a:pPr>
            <a:r>
              <a:rPr lang="en-US" sz="2600" dirty="0">
                <a:solidFill>
                  <a:srgbClr val="FFFFFF"/>
                </a:solidFill>
                <a:latin typeface="Montserrat"/>
                <a:ea typeface="Montserrat"/>
                <a:cs typeface="Montserrat"/>
                <a:sym typeface="Montserrat"/>
              </a:rPr>
              <a:t>Relational Focus: Specifically measures the Bond, Tasks, and Goals.</a:t>
            </a:r>
          </a:p>
          <a:p>
            <a:pPr marL="1122681" lvl="2" indent="-374227" algn="l">
              <a:lnSpc>
                <a:spcPts val="3380"/>
              </a:lnSpc>
              <a:buFont typeface="Arial"/>
              <a:buChar char="⚬"/>
            </a:pPr>
            <a:r>
              <a:rPr lang="en-US" sz="2600" dirty="0">
                <a:solidFill>
                  <a:srgbClr val="FFFFFF"/>
                </a:solidFill>
                <a:latin typeface="Montserrat"/>
                <a:ea typeface="Montserrat"/>
                <a:cs typeface="Montserrat"/>
                <a:sym typeface="Montserrat"/>
              </a:rPr>
              <a:t>Digital Adaptation: Proven effective for assessing AI-human interactions.</a:t>
            </a:r>
          </a:p>
        </p:txBody>
      </p:sp>
      <p:sp>
        <p:nvSpPr>
          <p:cNvPr id="14" name="TextBox 14"/>
          <p:cNvSpPr txBox="1"/>
          <p:nvPr/>
        </p:nvSpPr>
        <p:spPr>
          <a:xfrm>
            <a:off x="11865245" y="3354427"/>
            <a:ext cx="5846334" cy="485605"/>
          </a:xfrm>
          <a:prstGeom prst="rect">
            <a:avLst/>
          </a:prstGeom>
        </p:spPr>
        <p:txBody>
          <a:bodyPr lIns="0" tIns="0" rIns="0" bIns="0" rtlCol="0" anchor="t">
            <a:spAutoFit/>
          </a:bodyPr>
          <a:lstStyle/>
          <a:p>
            <a:pPr algn="l">
              <a:lnSpc>
                <a:spcPts val="3917"/>
              </a:lnSpc>
            </a:pPr>
            <a:r>
              <a:rPr lang="en-US" sz="3013" b="1">
                <a:solidFill>
                  <a:srgbClr val="04E1F9"/>
                </a:solidFill>
                <a:latin typeface="Montserrat Bold"/>
                <a:ea typeface="Montserrat Bold"/>
                <a:cs typeface="Montserrat Bold"/>
                <a:sym typeface="Montserrat Bold"/>
              </a:rPr>
              <a:t>Emotional Outcomes (DV2):</a:t>
            </a:r>
          </a:p>
        </p:txBody>
      </p:sp>
      <p:sp>
        <p:nvSpPr>
          <p:cNvPr id="15" name="TextBox 15"/>
          <p:cNvSpPr txBox="1"/>
          <p:nvPr/>
        </p:nvSpPr>
        <p:spPr>
          <a:xfrm>
            <a:off x="1083448" y="904875"/>
            <a:ext cx="7071438" cy="1073000"/>
          </a:xfrm>
          <a:prstGeom prst="rect">
            <a:avLst/>
          </a:prstGeom>
        </p:spPr>
        <p:txBody>
          <a:bodyPr lIns="0" tIns="0" rIns="0" bIns="0" rtlCol="0" anchor="t">
            <a:spAutoFit/>
          </a:bodyPr>
          <a:lstStyle/>
          <a:p>
            <a:pPr algn="l">
              <a:lnSpc>
                <a:spcPts val="8752"/>
              </a:lnSpc>
              <a:spcBef>
                <a:spcPct val="0"/>
              </a:spcBef>
            </a:pPr>
            <a:r>
              <a:rPr lang="en-US" sz="6251" b="1">
                <a:solidFill>
                  <a:srgbClr val="FFFFFF"/>
                </a:solidFill>
                <a:latin typeface="Montaser Arabic Ultra-Bold"/>
                <a:ea typeface="Montaser Arabic Ultra-Bold"/>
                <a:cs typeface="Montaser Arabic Ultra-Bold"/>
                <a:sym typeface="Montaser Arabic Ultra-Bold"/>
              </a:rPr>
              <a:t>Data Collection</a:t>
            </a:r>
          </a:p>
        </p:txBody>
      </p:sp>
      <p:sp>
        <p:nvSpPr>
          <p:cNvPr id="16" name="TextBox 16"/>
          <p:cNvSpPr txBox="1"/>
          <p:nvPr/>
        </p:nvSpPr>
        <p:spPr>
          <a:xfrm>
            <a:off x="2186214" y="3341284"/>
            <a:ext cx="4865906" cy="485605"/>
          </a:xfrm>
          <a:prstGeom prst="rect">
            <a:avLst/>
          </a:prstGeom>
        </p:spPr>
        <p:txBody>
          <a:bodyPr lIns="0" tIns="0" rIns="0" bIns="0" rtlCol="0" anchor="t">
            <a:spAutoFit/>
          </a:bodyPr>
          <a:lstStyle/>
          <a:p>
            <a:pPr algn="l">
              <a:lnSpc>
                <a:spcPts val="3917"/>
              </a:lnSpc>
            </a:pPr>
            <a:r>
              <a:rPr lang="en-US" sz="3013" b="1">
                <a:solidFill>
                  <a:srgbClr val="04E1F9"/>
                </a:solidFill>
                <a:latin typeface="Montserrat Bold"/>
                <a:ea typeface="Montserrat Bold"/>
                <a:cs typeface="Montserrat Bold"/>
                <a:sym typeface="Montserrat Bold"/>
              </a:rPr>
              <a:t>Working Alliance (DV1):</a:t>
            </a:r>
          </a:p>
        </p:txBody>
      </p:sp>
      <p:sp>
        <p:nvSpPr>
          <p:cNvPr id="17" name="TextBox 17"/>
          <p:cNvSpPr txBox="1"/>
          <p:nvPr/>
        </p:nvSpPr>
        <p:spPr>
          <a:xfrm>
            <a:off x="4619166" y="9226106"/>
            <a:ext cx="4143833" cy="385105"/>
          </a:xfrm>
          <a:prstGeom prst="rect">
            <a:avLst/>
          </a:prstGeom>
        </p:spPr>
        <p:txBody>
          <a:bodyPr wrap="square" lIns="0" tIns="0" rIns="0" bIns="0" rtlCol="0" anchor="t">
            <a:spAutoFit/>
          </a:bodyPr>
          <a:lstStyle/>
          <a:p>
            <a:pPr algn="ctr">
              <a:lnSpc>
                <a:spcPts val="3173"/>
              </a:lnSpc>
              <a:spcBef>
                <a:spcPct val="0"/>
              </a:spcBef>
            </a:pPr>
            <a:r>
              <a:rPr lang="en-US" sz="2441" dirty="0">
                <a:solidFill>
                  <a:srgbClr val="FFFFFF"/>
                </a:solidFill>
                <a:latin typeface="Montserrat"/>
                <a:ea typeface="Montserrat"/>
                <a:cs typeface="Montserrat"/>
                <a:sym typeface="Montserrat"/>
              </a:rPr>
              <a:t>(Hatcher &amp; Gillaspy, 2006)</a:t>
            </a:r>
          </a:p>
        </p:txBody>
      </p:sp>
      <p:sp>
        <p:nvSpPr>
          <p:cNvPr id="18" name="TextBox 18"/>
          <p:cNvSpPr txBox="1"/>
          <p:nvPr/>
        </p:nvSpPr>
        <p:spPr>
          <a:xfrm>
            <a:off x="14212887" y="9239250"/>
            <a:ext cx="3236912" cy="385105"/>
          </a:xfrm>
          <a:prstGeom prst="rect">
            <a:avLst/>
          </a:prstGeom>
        </p:spPr>
        <p:txBody>
          <a:bodyPr wrap="square" lIns="0" tIns="0" rIns="0" bIns="0" rtlCol="0" anchor="t">
            <a:spAutoFit/>
          </a:bodyPr>
          <a:lstStyle/>
          <a:p>
            <a:pPr algn="ctr">
              <a:lnSpc>
                <a:spcPts val="3173"/>
              </a:lnSpc>
              <a:spcBef>
                <a:spcPct val="0"/>
              </a:spcBef>
            </a:pPr>
            <a:r>
              <a:rPr lang="en-US" sz="2441" dirty="0">
                <a:solidFill>
                  <a:srgbClr val="FFFFFF"/>
                </a:solidFill>
                <a:latin typeface="Montserrat"/>
                <a:ea typeface="Montserrat"/>
                <a:cs typeface="Montserrat"/>
                <a:sym typeface="Montserrat"/>
              </a:rPr>
              <a:t>(Watson et al., 1988)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a:p>
        </p:txBody>
      </p:sp>
      <p:sp>
        <p:nvSpPr>
          <p:cNvPr id="3" name="Freeform 3"/>
          <p:cNvSpPr/>
          <p:nvPr/>
        </p:nvSpPr>
        <p:spPr>
          <a:xfrm>
            <a:off x="6574661" y="-2875072"/>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a:off x="3819165" y="7975162"/>
            <a:ext cx="10257382" cy="2243100"/>
            <a:chOff x="0" y="0"/>
            <a:chExt cx="2701533" cy="590775"/>
          </a:xfrm>
        </p:grpSpPr>
        <p:sp>
          <p:nvSpPr>
            <p:cNvPr id="5" name="Freeform 5"/>
            <p:cNvSpPr/>
            <p:nvPr/>
          </p:nvSpPr>
          <p:spPr>
            <a:xfrm>
              <a:off x="0" y="0"/>
              <a:ext cx="2701533" cy="590775"/>
            </a:xfrm>
            <a:custGeom>
              <a:avLst/>
              <a:gdLst/>
              <a:ahLst/>
              <a:cxnLst/>
              <a:rect l="l" t="t" r="r" b="b"/>
              <a:pathLst>
                <a:path w="2701533" h="590775">
                  <a:moveTo>
                    <a:pt x="38493" y="0"/>
                  </a:moveTo>
                  <a:lnTo>
                    <a:pt x="2663040" y="0"/>
                  </a:lnTo>
                  <a:cubicBezTo>
                    <a:pt x="2684299" y="0"/>
                    <a:pt x="2701533" y="17234"/>
                    <a:pt x="2701533" y="38493"/>
                  </a:cubicBezTo>
                  <a:lnTo>
                    <a:pt x="2701533" y="552282"/>
                  </a:lnTo>
                  <a:cubicBezTo>
                    <a:pt x="2701533" y="562491"/>
                    <a:pt x="2697477" y="572282"/>
                    <a:pt x="2690258" y="579501"/>
                  </a:cubicBezTo>
                  <a:cubicBezTo>
                    <a:pt x="2683039" y="586720"/>
                    <a:pt x="2673248" y="590775"/>
                    <a:pt x="2663040" y="590775"/>
                  </a:cubicBezTo>
                  <a:lnTo>
                    <a:pt x="38493" y="590775"/>
                  </a:lnTo>
                  <a:cubicBezTo>
                    <a:pt x="28284" y="590775"/>
                    <a:pt x="18493" y="586720"/>
                    <a:pt x="11274" y="579501"/>
                  </a:cubicBezTo>
                  <a:cubicBezTo>
                    <a:pt x="4056" y="572282"/>
                    <a:pt x="0" y="562491"/>
                    <a:pt x="0" y="552282"/>
                  </a:cubicBezTo>
                  <a:lnTo>
                    <a:pt x="0" y="38493"/>
                  </a:lnTo>
                  <a:cubicBezTo>
                    <a:pt x="0" y="28284"/>
                    <a:pt x="4056" y="18493"/>
                    <a:pt x="11274" y="11274"/>
                  </a:cubicBezTo>
                  <a:cubicBezTo>
                    <a:pt x="18493" y="4056"/>
                    <a:pt x="28284" y="0"/>
                    <a:pt x="38493" y="0"/>
                  </a:cubicBezTo>
                  <a:close/>
                </a:path>
              </a:pathLst>
            </a:custGeom>
            <a:solidFill>
              <a:srgbClr val="000000">
                <a:alpha val="0"/>
              </a:srgbClr>
            </a:solidFill>
            <a:ln w="38100" cap="rnd">
              <a:solidFill>
                <a:srgbClr val="03FCFE"/>
              </a:solidFill>
              <a:prstDash val="lgDash"/>
              <a:round/>
            </a:ln>
          </p:spPr>
          <p:txBody>
            <a:bodyPr/>
            <a:lstStyle/>
            <a:p>
              <a:endParaRPr lang="en-GB"/>
            </a:p>
          </p:txBody>
        </p:sp>
        <p:sp>
          <p:nvSpPr>
            <p:cNvPr id="6" name="TextBox 6"/>
            <p:cNvSpPr txBox="1"/>
            <p:nvPr/>
          </p:nvSpPr>
          <p:spPr>
            <a:xfrm>
              <a:off x="0" y="-19050"/>
              <a:ext cx="2701533" cy="609825"/>
            </a:xfrm>
            <a:prstGeom prst="rect">
              <a:avLst/>
            </a:prstGeom>
          </p:spPr>
          <p:txBody>
            <a:bodyPr lIns="50800" tIns="50800" rIns="50800" bIns="50800" rtlCol="0" anchor="ctr"/>
            <a:lstStyle/>
            <a:p>
              <a:pPr algn="ctr">
                <a:lnSpc>
                  <a:spcPts val="3397"/>
                </a:lnSpc>
              </a:pPr>
              <a:endParaRPr/>
            </a:p>
          </p:txBody>
        </p:sp>
      </p:grpSp>
      <p:sp>
        <p:nvSpPr>
          <p:cNvPr id="7" name="Freeform 7"/>
          <p:cNvSpPr/>
          <p:nvPr/>
        </p:nvSpPr>
        <p:spPr>
          <a:xfrm>
            <a:off x="-882854" y="9164456"/>
            <a:ext cx="5138677" cy="4419262"/>
          </a:xfrm>
          <a:custGeom>
            <a:avLst/>
            <a:gdLst/>
            <a:ahLst/>
            <a:cxnLst/>
            <a:rect l="l" t="t" r="r" b="b"/>
            <a:pathLst>
              <a:path w="5138677" h="4419262">
                <a:moveTo>
                  <a:pt x="0" y="0"/>
                </a:moveTo>
                <a:lnTo>
                  <a:pt x="5138678" y="0"/>
                </a:lnTo>
                <a:lnTo>
                  <a:pt x="5138678" y="4419263"/>
                </a:lnTo>
                <a:lnTo>
                  <a:pt x="0" y="4419263"/>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4241003" y="8110650"/>
            <a:ext cx="2124420" cy="2107612"/>
          </a:xfrm>
          <a:custGeom>
            <a:avLst/>
            <a:gdLst/>
            <a:ahLst/>
            <a:cxnLst/>
            <a:rect l="l" t="t" r="r" b="b"/>
            <a:pathLst>
              <a:path w="2124420" h="2107612">
                <a:moveTo>
                  <a:pt x="0" y="0"/>
                </a:moveTo>
                <a:lnTo>
                  <a:pt x="2124419" y="0"/>
                </a:lnTo>
                <a:lnTo>
                  <a:pt x="2124419" y="2107613"/>
                </a:lnTo>
                <a:lnTo>
                  <a:pt x="0" y="2107613"/>
                </a:lnTo>
                <a:lnTo>
                  <a:pt x="0" y="0"/>
                </a:lnTo>
                <a:close/>
              </a:path>
            </a:pathLst>
          </a:custGeom>
          <a:blipFill>
            <a:blip r:embed="rId6"/>
            <a:stretch>
              <a:fillRect t="-5045" r="-4214"/>
            </a:stretch>
          </a:blipFill>
        </p:spPr>
        <p:txBody>
          <a:bodyPr/>
          <a:lstStyle/>
          <a:p>
            <a:endParaRPr lang="en-GB"/>
          </a:p>
        </p:txBody>
      </p:sp>
      <p:sp>
        <p:nvSpPr>
          <p:cNvPr id="9" name="Freeform 9"/>
          <p:cNvSpPr/>
          <p:nvPr/>
        </p:nvSpPr>
        <p:spPr>
          <a:xfrm>
            <a:off x="15590281" y="7517962"/>
            <a:ext cx="5138677" cy="4419262"/>
          </a:xfrm>
          <a:custGeom>
            <a:avLst/>
            <a:gdLst/>
            <a:ahLst/>
            <a:cxnLst/>
            <a:rect l="l" t="t" r="r" b="b"/>
            <a:pathLst>
              <a:path w="5138677" h="4419262">
                <a:moveTo>
                  <a:pt x="0" y="0"/>
                </a:moveTo>
                <a:lnTo>
                  <a:pt x="5138677" y="0"/>
                </a:lnTo>
                <a:lnTo>
                  <a:pt x="5138677" y="4419263"/>
                </a:lnTo>
                <a:lnTo>
                  <a:pt x="0" y="4419263"/>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0" name="Group 10"/>
          <p:cNvGrpSpPr/>
          <p:nvPr/>
        </p:nvGrpSpPr>
        <p:grpSpPr>
          <a:xfrm>
            <a:off x="1611518" y="3424189"/>
            <a:ext cx="3641207" cy="4093774"/>
            <a:chOff x="0" y="0"/>
            <a:chExt cx="959001" cy="1078195"/>
          </a:xfrm>
        </p:grpSpPr>
        <p:sp>
          <p:nvSpPr>
            <p:cNvPr id="11" name="Freeform 11"/>
            <p:cNvSpPr/>
            <p:nvPr/>
          </p:nvSpPr>
          <p:spPr>
            <a:xfrm>
              <a:off x="0" y="0"/>
              <a:ext cx="959001" cy="1078196"/>
            </a:xfrm>
            <a:custGeom>
              <a:avLst/>
              <a:gdLst/>
              <a:ahLst/>
              <a:cxnLst/>
              <a:rect l="l" t="t" r="r" b="b"/>
              <a:pathLst>
                <a:path w="959001" h="1078196">
                  <a:moveTo>
                    <a:pt x="108436" y="0"/>
                  </a:moveTo>
                  <a:lnTo>
                    <a:pt x="850565" y="0"/>
                  </a:lnTo>
                  <a:cubicBezTo>
                    <a:pt x="879324" y="0"/>
                    <a:pt x="906905" y="11424"/>
                    <a:pt x="927241" y="31760"/>
                  </a:cubicBezTo>
                  <a:cubicBezTo>
                    <a:pt x="947577" y="52096"/>
                    <a:pt x="959001" y="79677"/>
                    <a:pt x="959001" y="108436"/>
                  </a:cubicBezTo>
                  <a:lnTo>
                    <a:pt x="959001" y="969760"/>
                  </a:lnTo>
                  <a:cubicBezTo>
                    <a:pt x="959001" y="1029647"/>
                    <a:pt x="910453" y="1078196"/>
                    <a:pt x="850565" y="1078196"/>
                  </a:cubicBezTo>
                  <a:lnTo>
                    <a:pt x="108436" y="1078196"/>
                  </a:lnTo>
                  <a:cubicBezTo>
                    <a:pt x="79677" y="1078196"/>
                    <a:pt x="52096" y="1066771"/>
                    <a:pt x="31760" y="1046435"/>
                  </a:cubicBezTo>
                  <a:cubicBezTo>
                    <a:pt x="11424" y="1026100"/>
                    <a:pt x="0" y="998519"/>
                    <a:pt x="0" y="969760"/>
                  </a:cubicBezTo>
                  <a:lnTo>
                    <a:pt x="0" y="108436"/>
                  </a:lnTo>
                  <a:cubicBezTo>
                    <a:pt x="0" y="79677"/>
                    <a:pt x="11424" y="52096"/>
                    <a:pt x="31760" y="31760"/>
                  </a:cubicBezTo>
                  <a:cubicBezTo>
                    <a:pt x="52096" y="11424"/>
                    <a:pt x="79677" y="0"/>
                    <a:pt x="108436" y="0"/>
                  </a:cubicBezTo>
                  <a:close/>
                </a:path>
              </a:pathLst>
            </a:custGeom>
            <a:solidFill>
              <a:srgbClr val="000000">
                <a:alpha val="0"/>
              </a:srgbClr>
            </a:solidFill>
            <a:ln w="38100" cap="rnd">
              <a:solidFill>
                <a:srgbClr val="03FCFE"/>
              </a:solidFill>
              <a:prstDash val="lgDash"/>
              <a:round/>
            </a:ln>
          </p:spPr>
          <p:txBody>
            <a:bodyPr/>
            <a:lstStyle/>
            <a:p>
              <a:endParaRPr lang="en-GB"/>
            </a:p>
          </p:txBody>
        </p:sp>
        <p:sp>
          <p:nvSpPr>
            <p:cNvPr id="12" name="TextBox 12"/>
            <p:cNvSpPr txBox="1"/>
            <p:nvPr/>
          </p:nvSpPr>
          <p:spPr>
            <a:xfrm>
              <a:off x="0" y="-19050"/>
              <a:ext cx="959001" cy="1097245"/>
            </a:xfrm>
            <a:prstGeom prst="rect">
              <a:avLst/>
            </a:prstGeom>
          </p:spPr>
          <p:txBody>
            <a:bodyPr lIns="50800" tIns="50800" rIns="50800" bIns="50800" rtlCol="0" anchor="ctr"/>
            <a:lstStyle/>
            <a:p>
              <a:pPr algn="ctr">
                <a:lnSpc>
                  <a:spcPts val="3120"/>
                </a:lnSpc>
              </a:pPr>
              <a:endParaRPr/>
            </a:p>
          </p:txBody>
        </p:sp>
      </p:grpSp>
      <p:sp>
        <p:nvSpPr>
          <p:cNvPr id="13" name="Freeform 13"/>
          <p:cNvSpPr/>
          <p:nvPr/>
        </p:nvSpPr>
        <p:spPr>
          <a:xfrm>
            <a:off x="2803198" y="3620412"/>
            <a:ext cx="1201525" cy="1109909"/>
          </a:xfrm>
          <a:custGeom>
            <a:avLst/>
            <a:gdLst/>
            <a:ahLst/>
            <a:cxnLst/>
            <a:rect l="l" t="t" r="r" b="b"/>
            <a:pathLst>
              <a:path w="1201525" h="1109909">
                <a:moveTo>
                  <a:pt x="0" y="0"/>
                </a:moveTo>
                <a:lnTo>
                  <a:pt x="1201525" y="0"/>
                </a:lnTo>
                <a:lnTo>
                  <a:pt x="1201525" y="1109909"/>
                </a:lnTo>
                <a:lnTo>
                  <a:pt x="0" y="1109909"/>
                </a:lnTo>
                <a:lnTo>
                  <a:pt x="0" y="0"/>
                </a:lnTo>
                <a:close/>
              </a:path>
            </a:pathLst>
          </a:custGeom>
          <a:blipFill>
            <a:blip r:embed="rId7"/>
            <a:stretch>
              <a:fillRect/>
            </a:stretch>
          </a:blipFill>
        </p:spPr>
        <p:txBody>
          <a:bodyPr/>
          <a:lstStyle/>
          <a:p>
            <a:endParaRPr lang="en-GB"/>
          </a:p>
        </p:txBody>
      </p:sp>
      <p:grpSp>
        <p:nvGrpSpPr>
          <p:cNvPr id="14" name="Group 14"/>
          <p:cNvGrpSpPr/>
          <p:nvPr/>
        </p:nvGrpSpPr>
        <p:grpSpPr>
          <a:xfrm>
            <a:off x="7295235" y="3414664"/>
            <a:ext cx="3662050" cy="4093774"/>
            <a:chOff x="0" y="0"/>
            <a:chExt cx="964491" cy="1078195"/>
          </a:xfrm>
        </p:grpSpPr>
        <p:sp>
          <p:nvSpPr>
            <p:cNvPr id="15" name="Freeform 15"/>
            <p:cNvSpPr/>
            <p:nvPr/>
          </p:nvSpPr>
          <p:spPr>
            <a:xfrm>
              <a:off x="0" y="0"/>
              <a:ext cx="964491" cy="1078196"/>
            </a:xfrm>
            <a:custGeom>
              <a:avLst/>
              <a:gdLst/>
              <a:ahLst/>
              <a:cxnLst/>
              <a:rect l="l" t="t" r="r" b="b"/>
              <a:pathLst>
                <a:path w="964491" h="1078196">
                  <a:moveTo>
                    <a:pt x="107819" y="0"/>
                  </a:moveTo>
                  <a:lnTo>
                    <a:pt x="856672" y="0"/>
                  </a:lnTo>
                  <a:cubicBezTo>
                    <a:pt x="885267" y="0"/>
                    <a:pt x="912691" y="11359"/>
                    <a:pt x="932911" y="31579"/>
                  </a:cubicBezTo>
                  <a:cubicBezTo>
                    <a:pt x="953131" y="51799"/>
                    <a:pt x="964491" y="79223"/>
                    <a:pt x="964491" y="107819"/>
                  </a:cubicBezTo>
                  <a:lnTo>
                    <a:pt x="964491" y="970377"/>
                  </a:lnTo>
                  <a:cubicBezTo>
                    <a:pt x="964491" y="998972"/>
                    <a:pt x="953131" y="1026396"/>
                    <a:pt x="932911" y="1046616"/>
                  </a:cubicBezTo>
                  <a:cubicBezTo>
                    <a:pt x="912691" y="1066836"/>
                    <a:pt x="885267" y="1078196"/>
                    <a:pt x="856672" y="1078196"/>
                  </a:cubicBezTo>
                  <a:lnTo>
                    <a:pt x="107819" y="1078196"/>
                  </a:lnTo>
                  <a:cubicBezTo>
                    <a:pt x="79223" y="1078196"/>
                    <a:pt x="51799" y="1066836"/>
                    <a:pt x="31579" y="1046616"/>
                  </a:cubicBezTo>
                  <a:cubicBezTo>
                    <a:pt x="11359" y="1026396"/>
                    <a:pt x="0" y="998972"/>
                    <a:pt x="0" y="970377"/>
                  </a:cubicBezTo>
                  <a:lnTo>
                    <a:pt x="0" y="107819"/>
                  </a:lnTo>
                  <a:cubicBezTo>
                    <a:pt x="0" y="79223"/>
                    <a:pt x="11359" y="51799"/>
                    <a:pt x="31579" y="31579"/>
                  </a:cubicBezTo>
                  <a:cubicBezTo>
                    <a:pt x="51799" y="11359"/>
                    <a:pt x="79223" y="0"/>
                    <a:pt x="107819" y="0"/>
                  </a:cubicBezTo>
                  <a:close/>
                </a:path>
              </a:pathLst>
            </a:custGeom>
            <a:solidFill>
              <a:srgbClr val="000000">
                <a:alpha val="0"/>
              </a:srgbClr>
            </a:solidFill>
            <a:ln w="38100" cap="rnd">
              <a:solidFill>
                <a:srgbClr val="03FCFE"/>
              </a:solidFill>
              <a:prstDash val="lgDash"/>
              <a:round/>
            </a:ln>
          </p:spPr>
          <p:txBody>
            <a:bodyPr/>
            <a:lstStyle/>
            <a:p>
              <a:endParaRPr lang="en-GB"/>
            </a:p>
          </p:txBody>
        </p:sp>
        <p:sp>
          <p:nvSpPr>
            <p:cNvPr id="16" name="TextBox 16"/>
            <p:cNvSpPr txBox="1"/>
            <p:nvPr/>
          </p:nvSpPr>
          <p:spPr>
            <a:xfrm>
              <a:off x="0" y="-19050"/>
              <a:ext cx="964491" cy="1097245"/>
            </a:xfrm>
            <a:prstGeom prst="rect">
              <a:avLst/>
            </a:prstGeom>
          </p:spPr>
          <p:txBody>
            <a:bodyPr lIns="50800" tIns="50800" rIns="50800" bIns="50800" rtlCol="0" anchor="ctr"/>
            <a:lstStyle/>
            <a:p>
              <a:pPr algn="ctr">
                <a:lnSpc>
                  <a:spcPts val="3120"/>
                </a:lnSpc>
              </a:pPr>
              <a:endParaRPr/>
            </a:p>
          </p:txBody>
        </p:sp>
      </p:grpSp>
      <p:sp>
        <p:nvSpPr>
          <p:cNvPr id="17" name="Freeform 17"/>
          <p:cNvSpPr/>
          <p:nvPr/>
        </p:nvSpPr>
        <p:spPr>
          <a:xfrm>
            <a:off x="8682647" y="3599734"/>
            <a:ext cx="918401" cy="918401"/>
          </a:xfrm>
          <a:custGeom>
            <a:avLst/>
            <a:gdLst/>
            <a:ahLst/>
            <a:cxnLst/>
            <a:rect l="l" t="t" r="r" b="b"/>
            <a:pathLst>
              <a:path w="918401" h="918401">
                <a:moveTo>
                  <a:pt x="0" y="0"/>
                </a:moveTo>
                <a:lnTo>
                  <a:pt x="918401" y="0"/>
                </a:lnTo>
                <a:lnTo>
                  <a:pt x="918401" y="918401"/>
                </a:lnTo>
                <a:lnTo>
                  <a:pt x="0" y="91840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18" name="Group 18"/>
          <p:cNvGrpSpPr/>
          <p:nvPr/>
        </p:nvGrpSpPr>
        <p:grpSpPr>
          <a:xfrm>
            <a:off x="13133145" y="3414664"/>
            <a:ext cx="3498901" cy="4093774"/>
            <a:chOff x="0" y="0"/>
            <a:chExt cx="921521" cy="1078195"/>
          </a:xfrm>
        </p:grpSpPr>
        <p:sp>
          <p:nvSpPr>
            <p:cNvPr id="19" name="Freeform 19"/>
            <p:cNvSpPr/>
            <p:nvPr/>
          </p:nvSpPr>
          <p:spPr>
            <a:xfrm>
              <a:off x="0" y="0"/>
              <a:ext cx="921521" cy="1078196"/>
            </a:xfrm>
            <a:custGeom>
              <a:avLst/>
              <a:gdLst/>
              <a:ahLst/>
              <a:cxnLst/>
              <a:rect l="l" t="t" r="r" b="b"/>
              <a:pathLst>
                <a:path w="921521" h="1078196">
                  <a:moveTo>
                    <a:pt x="112846" y="0"/>
                  </a:moveTo>
                  <a:lnTo>
                    <a:pt x="808675" y="0"/>
                  </a:lnTo>
                  <a:cubicBezTo>
                    <a:pt x="838604" y="0"/>
                    <a:pt x="867306" y="11889"/>
                    <a:pt x="888469" y="33052"/>
                  </a:cubicBezTo>
                  <a:cubicBezTo>
                    <a:pt x="909632" y="54215"/>
                    <a:pt x="921521" y="82918"/>
                    <a:pt x="921521" y="112846"/>
                  </a:cubicBezTo>
                  <a:lnTo>
                    <a:pt x="921521" y="965349"/>
                  </a:lnTo>
                  <a:cubicBezTo>
                    <a:pt x="921521" y="995278"/>
                    <a:pt x="909632" y="1023981"/>
                    <a:pt x="888469" y="1045144"/>
                  </a:cubicBezTo>
                  <a:cubicBezTo>
                    <a:pt x="867306" y="1066306"/>
                    <a:pt x="838604" y="1078196"/>
                    <a:pt x="808675" y="1078196"/>
                  </a:cubicBezTo>
                  <a:lnTo>
                    <a:pt x="112846" y="1078196"/>
                  </a:lnTo>
                  <a:cubicBezTo>
                    <a:pt x="82918" y="1078196"/>
                    <a:pt x="54215" y="1066306"/>
                    <a:pt x="33052" y="1045144"/>
                  </a:cubicBezTo>
                  <a:cubicBezTo>
                    <a:pt x="11889" y="1023981"/>
                    <a:pt x="0" y="995278"/>
                    <a:pt x="0" y="965349"/>
                  </a:cubicBezTo>
                  <a:lnTo>
                    <a:pt x="0" y="112846"/>
                  </a:lnTo>
                  <a:cubicBezTo>
                    <a:pt x="0" y="82918"/>
                    <a:pt x="11889" y="54215"/>
                    <a:pt x="33052" y="33052"/>
                  </a:cubicBezTo>
                  <a:cubicBezTo>
                    <a:pt x="54215" y="11889"/>
                    <a:pt x="82918" y="0"/>
                    <a:pt x="112846" y="0"/>
                  </a:cubicBezTo>
                  <a:close/>
                </a:path>
              </a:pathLst>
            </a:custGeom>
            <a:solidFill>
              <a:srgbClr val="000000">
                <a:alpha val="0"/>
              </a:srgbClr>
            </a:solidFill>
            <a:ln w="38100" cap="rnd">
              <a:solidFill>
                <a:srgbClr val="03FCFE"/>
              </a:solidFill>
              <a:prstDash val="lgDash"/>
              <a:round/>
            </a:ln>
          </p:spPr>
          <p:txBody>
            <a:bodyPr/>
            <a:lstStyle/>
            <a:p>
              <a:endParaRPr lang="en-GB"/>
            </a:p>
          </p:txBody>
        </p:sp>
        <p:sp>
          <p:nvSpPr>
            <p:cNvPr id="20" name="TextBox 20"/>
            <p:cNvSpPr txBox="1"/>
            <p:nvPr/>
          </p:nvSpPr>
          <p:spPr>
            <a:xfrm>
              <a:off x="0" y="-19050"/>
              <a:ext cx="921521" cy="1097245"/>
            </a:xfrm>
            <a:prstGeom prst="rect">
              <a:avLst/>
            </a:prstGeom>
          </p:spPr>
          <p:txBody>
            <a:bodyPr lIns="50800" tIns="50800" rIns="50800" bIns="50800" rtlCol="0" anchor="ctr"/>
            <a:lstStyle/>
            <a:p>
              <a:pPr algn="ctr">
                <a:lnSpc>
                  <a:spcPts val="3120"/>
                </a:lnSpc>
              </a:pPr>
              <a:endParaRPr/>
            </a:p>
          </p:txBody>
        </p:sp>
      </p:grpSp>
      <p:sp>
        <p:nvSpPr>
          <p:cNvPr id="21" name="Freeform 21"/>
          <p:cNvSpPr/>
          <p:nvPr/>
        </p:nvSpPr>
        <p:spPr>
          <a:xfrm>
            <a:off x="13984889" y="3672412"/>
            <a:ext cx="1798302" cy="945095"/>
          </a:xfrm>
          <a:custGeom>
            <a:avLst/>
            <a:gdLst/>
            <a:ahLst/>
            <a:cxnLst/>
            <a:rect l="l" t="t" r="r" b="b"/>
            <a:pathLst>
              <a:path w="1798302" h="945095">
                <a:moveTo>
                  <a:pt x="0" y="0"/>
                </a:moveTo>
                <a:lnTo>
                  <a:pt x="1798302" y="0"/>
                </a:lnTo>
                <a:lnTo>
                  <a:pt x="1798302" y="945094"/>
                </a:lnTo>
                <a:lnTo>
                  <a:pt x="0" y="945094"/>
                </a:lnTo>
                <a:lnTo>
                  <a:pt x="0" y="0"/>
                </a:lnTo>
                <a:close/>
              </a:path>
            </a:pathLst>
          </a:custGeom>
          <a:blipFill>
            <a:blip r:embed="rId10">
              <a:extLst>
                <a:ext uri="{96DAC541-7B7A-43D3-8B79-37D633B846F1}">
                  <asvg:svgBlip xmlns:asvg="http://schemas.microsoft.com/office/drawing/2016/SVG/main" r:embed="rId11"/>
                </a:ext>
              </a:extLst>
            </a:blip>
            <a:stretch>
              <a:fillRect b="-140857"/>
            </a:stretch>
          </a:blipFill>
        </p:spPr>
        <p:txBody>
          <a:bodyPr/>
          <a:lstStyle/>
          <a:p>
            <a:endParaRPr lang="en-GB"/>
          </a:p>
        </p:txBody>
      </p:sp>
      <p:sp>
        <p:nvSpPr>
          <p:cNvPr id="22" name="Freeform 22"/>
          <p:cNvSpPr/>
          <p:nvPr/>
        </p:nvSpPr>
        <p:spPr>
          <a:xfrm>
            <a:off x="14884040" y="0"/>
            <a:ext cx="3166049" cy="2825699"/>
          </a:xfrm>
          <a:custGeom>
            <a:avLst/>
            <a:gdLst/>
            <a:ahLst/>
            <a:cxnLst/>
            <a:rect l="l" t="t" r="r" b="b"/>
            <a:pathLst>
              <a:path w="3166049" h="2825699">
                <a:moveTo>
                  <a:pt x="0" y="0"/>
                </a:moveTo>
                <a:lnTo>
                  <a:pt x="3166049" y="0"/>
                </a:lnTo>
                <a:lnTo>
                  <a:pt x="3166049" y="2825699"/>
                </a:lnTo>
                <a:lnTo>
                  <a:pt x="0" y="282569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3" name="Freeform 23"/>
          <p:cNvSpPr/>
          <p:nvPr/>
        </p:nvSpPr>
        <p:spPr>
          <a:xfrm>
            <a:off x="5814700" y="4977190"/>
            <a:ext cx="918560" cy="1058859"/>
          </a:xfrm>
          <a:custGeom>
            <a:avLst/>
            <a:gdLst/>
            <a:ahLst/>
            <a:cxnLst/>
            <a:rect l="l" t="t" r="r" b="b"/>
            <a:pathLst>
              <a:path w="918560" h="1058859">
                <a:moveTo>
                  <a:pt x="0" y="0"/>
                </a:moveTo>
                <a:lnTo>
                  <a:pt x="918560" y="0"/>
                </a:lnTo>
                <a:lnTo>
                  <a:pt x="918560" y="1058859"/>
                </a:lnTo>
                <a:lnTo>
                  <a:pt x="0" y="105885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24" name="Freeform 24"/>
          <p:cNvSpPr/>
          <p:nvPr/>
        </p:nvSpPr>
        <p:spPr>
          <a:xfrm>
            <a:off x="11557360" y="5143500"/>
            <a:ext cx="918560" cy="1058859"/>
          </a:xfrm>
          <a:custGeom>
            <a:avLst/>
            <a:gdLst/>
            <a:ahLst/>
            <a:cxnLst/>
            <a:rect l="l" t="t" r="r" b="b"/>
            <a:pathLst>
              <a:path w="918560" h="1058859">
                <a:moveTo>
                  <a:pt x="0" y="0"/>
                </a:moveTo>
                <a:lnTo>
                  <a:pt x="918560" y="0"/>
                </a:lnTo>
                <a:lnTo>
                  <a:pt x="918560" y="1058859"/>
                </a:lnTo>
                <a:lnTo>
                  <a:pt x="0" y="105885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25" name="Freeform 25"/>
          <p:cNvSpPr/>
          <p:nvPr/>
        </p:nvSpPr>
        <p:spPr>
          <a:xfrm>
            <a:off x="12093265" y="7394191"/>
            <a:ext cx="1891623" cy="1864109"/>
          </a:xfrm>
          <a:custGeom>
            <a:avLst/>
            <a:gdLst/>
            <a:ahLst/>
            <a:cxnLst/>
            <a:rect l="l" t="t" r="r" b="b"/>
            <a:pathLst>
              <a:path w="1891623" h="1864109">
                <a:moveTo>
                  <a:pt x="0" y="0"/>
                </a:moveTo>
                <a:lnTo>
                  <a:pt x="1891624" y="0"/>
                </a:lnTo>
                <a:lnTo>
                  <a:pt x="1891624" y="1864109"/>
                </a:lnTo>
                <a:lnTo>
                  <a:pt x="0" y="1864109"/>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26" name="TextBox 26"/>
          <p:cNvSpPr txBox="1"/>
          <p:nvPr/>
        </p:nvSpPr>
        <p:spPr>
          <a:xfrm>
            <a:off x="1028700" y="944176"/>
            <a:ext cx="9705521" cy="1670740"/>
          </a:xfrm>
          <a:prstGeom prst="rect">
            <a:avLst/>
          </a:prstGeom>
        </p:spPr>
        <p:txBody>
          <a:bodyPr lIns="0" tIns="0" rIns="0" bIns="0" rtlCol="0" anchor="t">
            <a:spAutoFit/>
          </a:bodyPr>
          <a:lstStyle/>
          <a:p>
            <a:pPr algn="l">
              <a:lnSpc>
                <a:spcPts val="6743"/>
              </a:lnSpc>
              <a:spcBef>
                <a:spcPct val="0"/>
              </a:spcBef>
            </a:pPr>
            <a:r>
              <a:rPr lang="en-US" sz="4817" b="1">
                <a:solidFill>
                  <a:srgbClr val="FFFFFF"/>
                </a:solidFill>
                <a:latin typeface="Montaser Arabic Ultra-Bold"/>
                <a:ea typeface="Montaser Arabic Ultra-Bold"/>
                <a:cs typeface="Montaser Arabic Ultra-Bold"/>
                <a:sym typeface="Montaser Arabic Ultra-Bold"/>
              </a:rPr>
              <a:t>Data Analysis and Interpretation</a:t>
            </a:r>
          </a:p>
        </p:txBody>
      </p:sp>
      <p:sp>
        <p:nvSpPr>
          <p:cNvPr id="27" name="TextBox 27"/>
          <p:cNvSpPr txBox="1"/>
          <p:nvPr/>
        </p:nvSpPr>
        <p:spPr>
          <a:xfrm>
            <a:off x="1611518" y="2946054"/>
            <a:ext cx="2523187" cy="414655"/>
          </a:xfrm>
          <a:prstGeom prst="rect">
            <a:avLst/>
          </a:prstGeom>
        </p:spPr>
        <p:txBody>
          <a:bodyPr lIns="0" tIns="0" rIns="0" bIns="0" rtlCol="0" anchor="t">
            <a:spAutoFit/>
          </a:bodyPr>
          <a:lstStyle/>
          <a:p>
            <a:pPr algn="l">
              <a:lnSpc>
                <a:spcPts val="3380"/>
              </a:lnSpc>
            </a:pPr>
            <a:r>
              <a:rPr lang="en-US" sz="2600" b="1">
                <a:solidFill>
                  <a:srgbClr val="04E1F9"/>
                </a:solidFill>
                <a:latin typeface="Montserrat Bold"/>
                <a:ea typeface="Montserrat Bold"/>
                <a:cs typeface="Montserrat Bold"/>
                <a:sym typeface="Montserrat Bold"/>
              </a:rPr>
              <a:t>H1 (Alliance): </a:t>
            </a:r>
          </a:p>
        </p:txBody>
      </p:sp>
      <p:sp>
        <p:nvSpPr>
          <p:cNvPr id="28" name="TextBox 28"/>
          <p:cNvSpPr txBox="1"/>
          <p:nvPr/>
        </p:nvSpPr>
        <p:spPr>
          <a:xfrm>
            <a:off x="1611518" y="5703978"/>
            <a:ext cx="3584885" cy="1160145"/>
          </a:xfrm>
          <a:prstGeom prst="rect">
            <a:avLst/>
          </a:prstGeom>
        </p:spPr>
        <p:txBody>
          <a:bodyPr lIns="0" tIns="0" rIns="0" bIns="0" rtlCol="0" anchor="t">
            <a:spAutoFit/>
          </a:bodyPr>
          <a:lstStyle/>
          <a:p>
            <a:pPr algn="ctr">
              <a:lnSpc>
                <a:spcPts val="3120"/>
              </a:lnSpc>
            </a:pPr>
            <a:r>
              <a:rPr lang="en-US" sz="2400" dirty="0">
                <a:solidFill>
                  <a:srgbClr val="FFFFFF"/>
                </a:solidFill>
                <a:latin typeface="Montserrat"/>
                <a:ea typeface="Montserrat"/>
                <a:cs typeface="Montserrat"/>
                <a:sym typeface="Montserrat"/>
              </a:rPr>
              <a:t>Compare mean alliance scores between groups.</a:t>
            </a:r>
          </a:p>
        </p:txBody>
      </p:sp>
      <p:sp>
        <p:nvSpPr>
          <p:cNvPr id="29" name="TextBox 29"/>
          <p:cNvSpPr txBox="1"/>
          <p:nvPr/>
        </p:nvSpPr>
        <p:spPr>
          <a:xfrm>
            <a:off x="7295235" y="2946054"/>
            <a:ext cx="3617232" cy="414655"/>
          </a:xfrm>
          <a:prstGeom prst="rect">
            <a:avLst/>
          </a:prstGeom>
        </p:spPr>
        <p:txBody>
          <a:bodyPr lIns="0" tIns="0" rIns="0" bIns="0" rtlCol="0" anchor="t">
            <a:spAutoFit/>
          </a:bodyPr>
          <a:lstStyle/>
          <a:p>
            <a:pPr algn="l">
              <a:lnSpc>
                <a:spcPts val="3380"/>
              </a:lnSpc>
            </a:pPr>
            <a:r>
              <a:rPr lang="en-US" sz="2600" b="1">
                <a:solidFill>
                  <a:srgbClr val="04E1F9"/>
                </a:solidFill>
                <a:latin typeface="Montserrat Bold"/>
                <a:ea typeface="Montserrat Bold"/>
                <a:cs typeface="Montserrat Bold"/>
                <a:sym typeface="Montserrat Bold"/>
              </a:rPr>
              <a:t>H2 (Affect Change): </a:t>
            </a:r>
          </a:p>
        </p:txBody>
      </p:sp>
      <p:sp>
        <p:nvSpPr>
          <p:cNvPr id="30" name="TextBox 30"/>
          <p:cNvSpPr txBox="1"/>
          <p:nvPr/>
        </p:nvSpPr>
        <p:spPr>
          <a:xfrm>
            <a:off x="13179282" y="2946054"/>
            <a:ext cx="3553179" cy="414655"/>
          </a:xfrm>
          <a:prstGeom prst="rect">
            <a:avLst/>
          </a:prstGeom>
        </p:spPr>
        <p:txBody>
          <a:bodyPr lIns="0" tIns="0" rIns="0" bIns="0" rtlCol="0" anchor="t">
            <a:spAutoFit/>
          </a:bodyPr>
          <a:lstStyle/>
          <a:p>
            <a:pPr algn="l">
              <a:lnSpc>
                <a:spcPts val="3380"/>
              </a:lnSpc>
            </a:pPr>
            <a:r>
              <a:rPr lang="en-US" sz="2600" b="1">
                <a:solidFill>
                  <a:srgbClr val="04E1F9"/>
                </a:solidFill>
                <a:latin typeface="Montserrat Bold"/>
                <a:ea typeface="Montserrat Bold"/>
                <a:cs typeface="Montserrat Bold"/>
                <a:sym typeface="Montserrat Bold"/>
              </a:rPr>
              <a:t>Advanced Analysis: </a:t>
            </a:r>
          </a:p>
        </p:txBody>
      </p:sp>
      <p:sp>
        <p:nvSpPr>
          <p:cNvPr id="31" name="TextBox 31"/>
          <p:cNvSpPr txBox="1"/>
          <p:nvPr/>
        </p:nvSpPr>
        <p:spPr>
          <a:xfrm>
            <a:off x="6479732" y="8677535"/>
            <a:ext cx="8015243" cy="1076622"/>
          </a:xfrm>
          <a:prstGeom prst="rect">
            <a:avLst/>
          </a:prstGeom>
        </p:spPr>
        <p:txBody>
          <a:bodyPr lIns="0" tIns="0" rIns="0" bIns="0" rtlCol="0" anchor="t">
            <a:spAutoFit/>
          </a:bodyPr>
          <a:lstStyle/>
          <a:p>
            <a:pPr algn="l">
              <a:lnSpc>
                <a:spcPts val="2894"/>
              </a:lnSpc>
              <a:spcBef>
                <a:spcPct val="0"/>
              </a:spcBef>
            </a:pPr>
            <a:r>
              <a:rPr lang="en-US" sz="2226" dirty="0">
                <a:solidFill>
                  <a:srgbClr val="FFFFFF"/>
                </a:solidFill>
                <a:latin typeface="Montserrat"/>
                <a:ea typeface="Montserrat"/>
                <a:cs typeface="Montserrat"/>
                <a:sym typeface="Montserrat"/>
              </a:rPr>
              <a:t>ANCOVA</a:t>
            </a:r>
          </a:p>
          <a:p>
            <a:pPr algn="l">
              <a:lnSpc>
                <a:spcPts val="2894"/>
              </a:lnSpc>
              <a:spcBef>
                <a:spcPct val="0"/>
              </a:spcBef>
            </a:pPr>
            <a:r>
              <a:rPr lang="en-US" sz="2226" dirty="0">
                <a:solidFill>
                  <a:srgbClr val="FFFFFF"/>
                </a:solidFill>
                <a:latin typeface="Montserrat"/>
                <a:ea typeface="Montserrat"/>
                <a:cs typeface="Montserrat"/>
                <a:sym typeface="Montserrat"/>
              </a:rPr>
              <a:t>Covariate: Pre-existing AI Beliefs</a:t>
            </a:r>
          </a:p>
          <a:p>
            <a:pPr algn="l">
              <a:lnSpc>
                <a:spcPts val="2894"/>
              </a:lnSpc>
              <a:spcBef>
                <a:spcPct val="0"/>
              </a:spcBef>
            </a:pPr>
            <a:r>
              <a:rPr lang="en-US" sz="2226" dirty="0">
                <a:solidFill>
                  <a:srgbClr val="FFFFFF"/>
                </a:solidFill>
                <a:latin typeface="Montserrat"/>
                <a:ea typeface="Montserrat"/>
                <a:cs typeface="Montserrat"/>
                <a:sym typeface="Montserrat"/>
              </a:rPr>
              <a:t>Purpose: Isolate impact of humanistic engineering.</a:t>
            </a:r>
          </a:p>
        </p:txBody>
      </p:sp>
      <p:sp>
        <p:nvSpPr>
          <p:cNvPr id="32" name="TextBox 32"/>
          <p:cNvSpPr txBox="1"/>
          <p:nvPr/>
        </p:nvSpPr>
        <p:spPr>
          <a:xfrm>
            <a:off x="6479732" y="8272575"/>
            <a:ext cx="7596815" cy="414485"/>
          </a:xfrm>
          <a:prstGeom prst="rect">
            <a:avLst/>
          </a:prstGeom>
        </p:spPr>
        <p:txBody>
          <a:bodyPr lIns="0" tIns="0" rIns="0" bIns="0" rtlCol="0" anchor="t">
            <a:spAutoFit/>
          </a:bodyPr>
          <a:lstStyle/>
          <a:p>
            <a:pPr algn="l">
              <a:lnSpc>
                <a:spcPts val="3397"/>
              </a:lnSpc>
            </a:pPr>
            <a:r>
              <a:rPr lang="en-US" sz="2613" b="1">
                <a:solidFill>
                  <a:srgbClr val="04E1F9"/>
                </a:solidFill>
                <a:latin typeface="Montserrat Bold"/>
                <a:ea typeface="Montserrat Bold"/>
                <a:cs typeface="Montserrat Bold"/>
                <a:sym typeface="Montserrat Bold"/>
              </a:rPr>
              <a:t>Statistical Rigor</a:t>
            </a:r>
          </a:p>
        </p:txBody>
      </p:sp>
      <p:sp>
        <p:nvSpPr>
          <p:cNvPr id="33" name="TextBox 33"/>
          <p:cNvSpPr txBox="1"/>
          <p:nvPr/>
        </p:nvSpPr>
        <p:spPr>
          <a:xfrm>
            <a:off x="7296094" y="5703978"/>
            <a:ext cx="3633074" cy="1160145"/>
          </a:xfrm>
          <a:prstGeom prst="rect">
            <a:avLst/>
          </a:prstGeom>
        </p:spPr>
        <p:txBody>
          <a:bodyPr lIns="0" tIns="0" rIns="0" bIns="0" rtlCol="0" anchor="t">
            <a:spAutoFit/>
          </a:bodyPr>
          <a:lstStyle/>
          <a:p>
            <a:pPr algn="ctr">
              <a:lnSpc>
                <a:spcPts val="3120"/>
              </a:lnSpc>
            </a:pPr>
            <a:r>
              <a:rPr lang="en-US" sz="2400">
                <a:solidFill>
                  <a:srgbClr val="FFFFFF"/>
                </a:solidFill>
                <a:latin typeface="Montserrat"/>
                <a:ea typeface="Montserrat"/>
                <a:cs typeface="Montserrat"/>
                <a:sym typeface="Montserrat"/>
              </a:rPr>
              <a:t>Identify interaction effect on mood reduction.</a:t>
            </a:r>
          </a:p>
        </p:txBody>
      </p:sp>
      <p:sp>
        <p:nvSpPr>
          <p:cNvPr id="34" name="TextBox 34"/>
          <p:cNvSpPr txBox="1"/>
          <p:nvPr/>
        </p:nvSpPr>
        <p:spPr>
          <a:xfrm>
            <a:off x="13444678" y="5703978"/>
            <a:ext cx="3022386" cy="1160145"/>
          </a:xfrm>
          <a:prstGeom prst="rect">
            <a:avLst/>
          </a:prstGeom>
        </p:spPr>
        <p:txBody>
          <a:bodyPr lIns="0" tIns="0" rIns="0" bIns="0" rtlCol="0" anchor="t">
            <a:spAutoFit/>
          </a:bodyPr>
          <a:lstStyle/>
          <a:p>
            <a:pPr algn="ctr">
              <a:lnSpc>
                <a:spcPts val="3120"/>
              </a:lnSpc>
            </a:pPr>
            <a:r>
              <a:rPr lang="en-US" sz="2400">
                <a:solidFill>
                  <a:srgbClr val="FFFFFF"/>
                </a:solidFill>
                <a:latin typeface="Montserrat"/>
                <a:ea typeface="Montserrat"/>
                <a:cs typeface="Montserrat"/>
                <a:sym typeface="Montserrat"/>
              </a:rPr>
              <a:t> Validate the 'Bond' as the causal mechanism.</a:t>
            </a:r>
          </a:p>
        </p:txBody>
      </p:sp>
      <p:sp>
        <p:nvSpPr>
          <p:cNvPr id="35" name="TextBox 35"/>
          <p:cNvSpPr txBox="1"/>
          <p:nvPr/>
        </p:nvSpPr>
        <p:spPr>
          <a:xfrm>
            <a:off x="1838317" y="4760833"/>
            <a:ext cx="3131287" cy="769620"/>
          </a:xfrm>
          <a:prstGeom prst="rect">
            <a:avLst/>
          </a:prstGeom>
        </p:spPr>
        <p:txBody>
          <a:bodyPr lIns="0" tIns="0" rIns="0" bIns="0" rtlCol="0" anchor="t">
            <a:spAutoFit/>
          </a:bodyPr>
          <a:lstStyle/>
          <a:p>
            <a:pPr algn="ctr">
              <a:lnSpc>
                <a:spcPts val="3120"/>
              </a:lnSpc>
              <a:spcBef>
                <a:spcPct val="0"/>
              </a:spcBef>
            </a:pPr>
            <a:r>
              <a:rPr lang="en-US" sz="2400" b="1">
                <a:solidFill>
                  <a:srgbClr val="FFFFFF"/>
                </a:solidFill>
                <a:latin typeface="Montserrat Bold"/>
                <a:ea typeface="Montserrat Bold"/>
                <a:cs typeface="Montserrat Bold"/>
                <a:sym typeface="Montserrat Bold"/>
              </a:rPr>
              <a:t>Independent-Samples T-Test</a:t>
            </a:r>
          </a:p>
        </p:txBody>
      </p:sp>
      <p:sp>
        <p:nvSpPr>
          <p:cNvPr id="36" name="TextBox 36"/>
          <p:cNvSpPr txBox="1"/>
          <p:nvPr/>
        </p:nvSpPr>
        <p:spPr>
          <a:xfrm>
            <a:off x="7328773" y="4760833"/>
            <a:ext cx="3567716" cy="769620"/>
          </a:xfrm>
          <a:prstGeom prst="rect">
            <a:avLst/>
          </a:prstGeom>
        </p:spPr>
        <p:txBody>
          <a:bodyPr lIns="0" tIns="0" rIns="0" bIns="0" rtlCol="0" anchor="t">
            <a:spAutoFit/>
          </a:bodyPr>
          <a:lstStyle/>
          <a:p>
            <a:pPr algn="ctr">
              <a:lnSpc>
                <a:spcPts val="3120"/>
              </a:lnSpc>
              <a:spcBef>
                <a:spcPct val="0"/>
              </a:spcBef>
            </a:pPr>
            <a:r>
              <a:rPr lang="en-US" sz="2400" b="1">
                <a:solidFill>
                  <a:srgbClr val="FFFFFF"/>
                </a:solidFill>
                <a:latin typeface="Montserrat Bold"/>
                <a:ea typeface="Montserrat Bold"/>
                <a:cs typeface="Montserrat Bold"/>
                <a:sym typeface="Montserrat Bold"/>
              </a:rPr>
              <a:t>2 x 2 Mixed-Design ANOVA</a:t>
            </a:r>
          </a:p>
        </p:txBody>
      </p:sp>
      <p:sp>
        <p:nvSpPr>
          <p:cNvPr id="37" name="TextBox 37"/>
          <p:cNvSpPr txBox="1"/>
          <p:nvPr/>
        </p:nvSpPr>
        <p:spPr>
          <a:xfrm>
            <a:off x="13666826" y="4760833"/>
            <a:ext cx="2434428" cy="769620"/>
          </a:xfrm>
          <a:prstGeom prst="rect">
            <a:avLst/>
          </a:prstGeom>
        </p:spPr>
        <p:txBody>
          <a:bodyPr lIns="0" tIns="0" rIns="0" bIns="0" rtlCol="0" anchor="t">
            <a:spAutoFit/>
          </a:bodyPr>
          <a:lstStyle/>
          <a:p>
            <a:pPr algn="ctr">
              <a:lnSpc>
                <a:spcPts val="3120"/>
              </a:lnSpc>
              <a:spcBef>
                <a:spcPct val="0"/>
              </a:spcBef>
            </a:pPr>
            <a:r>
              <a:rPr lang="en-US" sz="2400" b="1">
                <a:solidFill>
                  <a:srgbClr val="FFFFFF"/>
                </a:solidFill>
                <a:latin typeface="Montserrat Bold"/>
                <a:ea typeface="Montserrat Bold"/>
                <a:cs typeface="Montserrat Bold"/>
                <a:sym typeface="Montserrat Bold"/>
              </a:rPr>
              <a:t>Mediation Analysis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aphicFrame>
        <p:nvGraphicFramePr>
          <p:cNvPr id="2" name="Table 2"/>
          <p:cNvGraphicFramePr>
            <a:graphicFrameLocks noGrp="1"/>
          </p:cNvGraphicFramePr>
          <p:nvPr>
            <p:extLst>
              <p:ext uri="{D42A27DB-BD31-4B8C-83A1-F6EECF244321}">
                <p14:modId xmlns:p14="http://schemas.microsoft.com/office/powerpoint/2010/main" val="3685241481"/>
              </p:ext>
            </p:extLst>
          </p:nvPr>
        </p:nvGraphicFramePr>
        <p:xfrm>
          <a:off x="1028700" y="2186432"/>
          <a:ext cx="7262480" cy="6810295"/>
        </p:xfrm>
        <a:graphic>
          <a:graphicData uri="http://schemas.openxmlformats.org/drawingml/2006/table">
            <a:tbl>
              <a:tblPr/>
              <a:tblGrid>
                <a:gridCol w="1926484">
                  <a:extLst>
                    <a:ext uri="{9D8B030D-6E8A-4147-A177-3AD203B41FA5}">
                      <a16:colId xmlns:a16="http://schemas.microsoft.com/office/drawing/2014/main" val="20000"/>
                    </a:ext>
                  </a:extLst>
                </a:gridCol>
                <a:gridCol w="2756448">
                  <a:extLst>
                    <a:ext uri="{9D8B030D-6E8A-4147-A177-3AD203B41FA5}">
                      <a16:colId xmlns:a16="http://schemas.microsoft.com/office/drawing/2014/main" val="20001"/>
                    </a:ext>
                  </a:extLst>
                </a:gridCol>
                <a:gridCol w="2579548">
                  <a:extLst>
                    <a:ext uri="{9D8B030D-6E8A-4147-A177-3AD203B41FA5}">
                      <a16:colId xmlns:a16="http://schemas.microsoft.com/office/drawing/2014/main" val="20002"/>
                    </a:ext>
                  </a:extLst>
                </a:gridCol>
              </a:tblGrid>
              <a:tr h="792064">
                <a:tc>
                  <a:txBody>
                    <a:bodyPr/>
                    <a:lstStyle/>
                    <a:p>
                      <a:pPr algn="ctr">
                        <a:lnSpc>
                          <a:spcPts val="2100"/>
                        </a:lnSpc>
                        <a:defRPr/>
                      </a:pPr>
                      <a:r>
                        <a:rPr lang="en-US" sz="1500" b="1">
                          <a:solidFill>
                            <a:srgbClr val="FFFFFF"/>
                          </a:solidFill>
                          <a:latin typeface="Montserrat Bold"/>
                          <a:ea typeface="Montserrat Bold"/>
                          <a:cs typeface="Montserrat Bold"/>
                          <a:sym typeface="Montserrat Bold"/>
                        </a:rPr>
                        <a:t>Theme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b="1">
                          <a:solidFill>
                            <a:srgbClr val="FFFFFF"/>
                          </a:solidFill>
                          <a:latin typeface="Montserrat Bold"/>
                          <a:ea typeface="Montserrat Bold"/>
                          <a:cs typeface="Montserrat Bold"/>
                          <a:sym typeface="Montserrat Bold"/>
                        </a:rPr>
                        <a:t>Purpose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b="1">
                          <a:solidFill>
                            <a:srgbClr val="FFFFFF"/>
                          </a:solidFill>
                          <a:latin typeface="Montserrat Bold"/>
                          <a:ea typeface="Montserrat Bold"/>
                          <a:cs typeface="Montserrat Bold"/>
                          <a:sym typeface="Montserrat Bold"/>
                        </a:rPr>
                        <a:t>Example codes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0"/>
                  </a:ext>
                </a:extLst>
              </a:tr>
              <a:tr h="2096674">
                <a:tc>
                  <a:txBody>
                    <a:bodyPr/>
                    <a:lstStyle/>
                    <a:p>
                      <a:pPr algn="ctr">
                        <a:lnSpc>
                          <a:spcPts val="2100"/>
                        </a:lnSpc>
                        <a:defRPr/>
                      </a:pPr>
                      <a:r>
                        <a:rPr lang="en-US" sz="1500">
                          <a:solidFill>
                            <a:srgbClr val="FFFFFF"/>
                          </a:solidFill>
                          <a:latin typeface="Montserrat"/>
                          <a:ea typeface="Montserrat"/>
                          <a:cs typeface="Montserrat"/>
                          <a:sym typeface="Montserrat"/>
                        </a:rPr>
                        <a:t>Depth of disclosure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Measures the participant's willingness to share. </a:t>
                      </a:r>
                      <a:endParaRPr lang="en-US" sz="1100" dirty="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Shallow: Factual brief, external focus.</a:t>
                      </a:r>
                      <a:endParaRPr lang="en-US" sz="1100" dirty="0"/>
                    </a:p>
                    <a:p>
                      <a:pPr algn="ctr">
                        <a:lnSpc>
                          <a:spcPts val="2100"/>
                        </a:lnSpc>
                      </a:pPr>
                      <a:r>
                        <a:rPr lang="en-US" sz="1500" dirty="0">
                          <a:solidFill>
                            <a:srgbClr val="FFFFFF"/>
                          </a:solidFill>
                          <a:latin typeface="Montserrat"/>
                          <a:ea typeface="Montserrat"/>
                          <a:cs typeface="Montserrat"/>
                          <a:sym typeface="Montserrat"/>
                        </a:rPr>
                        <a:t>Deep: Personal opinions, strong emotions, vulnerabilities.</a:t>
                      </a:r>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1"/>
                  </a:ext>
                </a:extLst>
              </a:tr>
              <a:tr h="2096674">
                <a:tc>
                  <a:txBody>
                    <a:bodyPr/>
                    <a:lstStyle/>
                    <a:p>
                      <a:pPr algn="ctr">
                        <a:lnSpc>
                          <a:spcPts val="2100"/>
                        </a:lnSpc>
                        <a:defRPr/>
                      </a:pPr>
                      <a:r>
                        <a:rPr lang="en-US" sz="1500">
                          <a:solidFill>
                            <a:srgbClr val="FFFFFF"/>
                          </a:solidFill>
                          <a:latin typeface="Montserrat"/>
                          <a:ea typeface="Montserrat"/>
                          <a:cs typeface="Montserrat"/>
                          <a:sym typeface="Montserrat"/>
                        </a:rPr>
                        <a:t>Client hostility/trust</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Measures resistance or acceptance of the AI’s input</a:t>
                      </a:r>
                      <a:endParaRPr lang="en-US" sz="1100" dirty="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Hostile: Challenging, sarcasm, doubting credibility.</a:t>
                      </a:r>
                      <a:endParaRPr lang="en-US" sz="1100" dirty="0"/>
                    </a:p>
                    <a:p>
                      <a:pPr algn="ctr">
                        <a:lnSpc>
                          <a:spcPts val="2100"/>
                        </a:lnSpc>
                      </a:pPr>
                      <a:r>
                        <a:rPr lang="en-US" sz="1500" dirty="0">
                          <a:solidFill>
                            <a:srgbClr val="FFFFFF"/>
                          </a:solidFill>
                          <a:latin typeface="Montserrat"/>
                          <a:ea typeface="Montserrat"/>
                          <a:cs typeface="Montserrat"/>
                          <a:sym typeface="Montserrat"/>
                        </a:rPr>
                        <a:t>Trusting: Explicit agreement, positive feedback on advice.</a:t>
                      </a:r>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2"/>
                  </a:ext>
                </a:extLst>
              </a:tr>
              <a:tr h="1824883">
                <a:tc>
                  <a:txBody>
                    <a:bodyPr/>
                    <a:lstStyle/>
                    <a:p>
                      <a:pPr algn="ctr">
                        <a:lnSpc>
                          <a:spcPts val="2100"/>
                        </a:lnSpc>
                        <a:defRPr/>
                      </a:pPr>
                      <a:r>
                        <a:rPr lang="en-US" sz="1500">
                          <a:solidFill>
                            <a:srgbClr val="FFFFFF"/>
                          </a:solidFill>
                          <a:latin typeface="Montserrat"/>
                          <a:ea typeface="Montserrat"/>
                          <a:cs typeface="Montserrat"/>
                          <a:sym typeface="Montserrat"/>
                        </a:rPr>
                        <a:t>Alliance-testing</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Instances where the participant tests the agent’s empathy or competence.</a:t>
                      </a:r>
                      <a:endParaRPr lang="en-US" sz="1100" dirty="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"That sounds fake” </a:t>
                      </a:r>
                      <a:endParaRPr lang="en-US" sz="1100" dirty="0"/>
                    </a:p>
                    <a:p>
                      <a:pPr algn="ctr">
                        <a:lnSpc>
                          <a:spcPts val="2100"/>
                        </a:lnSpc>
                      </a:pPr>
                      <a:r>
                        <a:rPr lang="en-US" sz="1500" dirty="0">
                          <a:solidFill>
                            <a:srgbClr val="FFFFFF"/>
                          </a:solidFill>
                          <a:latin typeface="Montserrat"/>
                          <a:ea typeface="Montserrat"/>
                          <a:cs typeface="Montserrat"/>
                          <a:sym typeface="Montserrat"/>
                        </a:rPr>
                        <a:t>“Do you even understand?”</a:t>
                      </a:r>
                    </a:p>
                    <a:p>
                      <a:pPr algn="ctr">
                        <a:lnSpc>
                          <a:spcPts val="2100"/>
                        </a:lnSpc>
                      </a:pPr>
                      <a:r>
                        <a:rPr lang="en-US" sz="1500" dirty="0">
                          <a:solidFill>
                            <a:srgbClr val="FFFFFF"/>
                          </a:solidFill>
                          <a:latin typeface="Montserrat"/>
                          <a:ea typeface="Montserrat"/>
                          <a:cs typeface="Montserrat"/>
                          <a:sym typeface="Montserrat"/>
                        </a:rPr>
                        <a:t>“What would a real person say?”</a:t>
                      </a:r>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3" name="TextBox 3"/>
          <p:cNvSpPr txBox="1"/>
          <p:nvPr/>
        </p:nvSpPr>
        <p:spPr>
          <a:xfrm>
            <a:off x="1028700" y="942975"/>
            <a:ext cx="10527457" cy="830140"/>
          </a:xfrm>
          <a:prstGeom prst="rect">
            <a:avLst/>
          </a:prstGeom>
        </p:spPr>
        <p:txBody>
          <a:bodyPr lIns="0" tIns="0" rIns="0" bIns="0" rtlCol="0" anchor="t">
            <a:spAutoFit/>
          </a:bodyPr>
          <a:lstStyle/>
          <a:p>
            <a:pPr algn="l">
              <a:lnSpc>
                <a:spcPts val="6864"/>
              </a:lnSpc>
              <a:spcBef>
                <a:spcPct val="0"/>
              </a:spcBef>
            </a:pPr>
            <a:r>
              <a:rPr lang="en-US" sz="4903" b="1">
                <a:solidFill>
                  <a:srgbClr val="FFFFFF"/>
                </a:solidFill>
                <a:latin typeface="Montaser Arabic Ultra-Bold"/>
                <a:ea typeface="Montaser Arabic Ultra-Bold"/>
                <a:cs typeface="Montaser Arabic Ultra-Bold"/>
                <a:sym typeface="Montaser Arabic Ultra-Bold"/>
              </a:rPr>
              <a:t>Thematic Analysis of Chat Logs</a:t>
            </a:r>
          </a:p>
        </p:txBody>
      </p:sp>
      <p:sp>
        <p:nvSpPr>
          <p:cNvPr id="4" name="TextBox 4"/>
          <p:cNvSpPr txBox="1"/>
          <p:nvPr/>
        </p:nvSpPr>
        <p:spPr>
          <a:xfrm rot="-5400000">
            <a:off x="-2208295" y="5397532"/>
            <a:ext cx="5647744" cy="388096"/>
          </a:xfrm>
          <a:prstGeom prst="rect">
            <a:avLst/>
          </a:prstGeom>
        </p:spPr>
        <p:txBody>
          <a:bodyPr lIns="0" tIns="0" rIns="0" bIns="0" rtlCol="0" anchor="t">
            <a:spAutoFit/>
          </a:bodyPr>
          <a:lstStyle/>
          <a:p>
            <a:pPr algn="ctr">
              <a:lnSpc>
                <a:spcPts val="3173"/>
              </a:lnSpc>
              <a:spcBef>
                <a:spcPct val="0"/>
              </a:spcBef>
            </a:pPr>
            <a:r>
              <a:rPr lang="en-US" sz="2441" b="1">
                <a:solidFill>
                  <a:srgbClr val="1CF3FE"/>
                </a:solidFill>
                <a:latin typeface="Montserrat Bold"/>
                <a:ea typeface="Montserrat Bold"/>
                <a:cs typeface="Montserrat Bold"/>
                <a:sym typeface="Montserrat Bold"/>
              </a:rPr>
              <a:t>Participant (Client) Behaviours</a:t>
            </a:r>
          </a:p>
        </p:txBody>
      </p:sp>
      <p:graphicFrame>
        <p:nvGraphicFramePr>
          <p:cNvPr id="5" name="Table 5"/>
          <p:cNvGraphicFramePr>
            <a:graphicFrameLocks noGrp="1"/>
          </p:cNvGraphicFramePr>
          <p:nvPr>
            <p:extLst>
              <p:ext uri="{D42A27DB-BD31-4B8C-83A1-F6EECF244321}">
                <p14:modId xmlns:p14="http://schemas.microsoft.com/office/powerpoint/2010/main" val="1157686465"/>
              </p:ext>
            </p:extLst>
          </p:nvPr>
        </p:nvGraphicFramePr>
        <p:xfrm>
          <a:off x="9551062" y="2096965"/>
          <a:ext cx="7708239" cy="6899761"/>
        </p:xfrm>
        <a:graphic>
          <a:graphicData uri="http://schemas.openxmlformats.org/drawingml/2006/table">
            <a:tbl>
              <a:tblPr/>
              <a:tblGrid>
                <a:gridCol w="1757381">
                  <a:extLst>
                    <a:ext uri="{9D8B030D-6E8A-4147-A177-3AD203B41FA5}">
                      <a16:colId xmlns:a16="http://schemas.microsoft.com/office/drawing/2014/main" val="20000"/>
                    </a:ext>
                  </a:extLst>
                </a:gridCol>
                <a:gridCol w="2650147">
                  <a:extLst>
                    <a:ext uri="{9D8B030D-6E8A-4147-A177-3AD203B41FA5}">
                      <a16:colId xmlns:a16="http://schemas.microsoft.com/office/drawing/2014/main" val="20001"/>
                    </a:ext>
                  </a:extLst>
                </a:gridCol>
                <a:gridCol w="3300711">
                  <a:extLst>
                    <a:ext uri="{9D8B030D-6E8A-4147-A177-3AD203B41FA5}">
                      <a16:colId xmlns:a16="http://schemas.microsoft.com/office/drawing/2014/main" val="20002"/>
                    </a:ext>
                  </a:extLst>
                </a:gridCol>
              </a:tblGrid>
              <a:tr h="1229651">
                <a:tc>
                  <a:txBody>
                    <a:bodyPr/>
                    <a:lstStyle/>
                    <a:p>
                      <a:pPr algn="ctr">
                        <a:lnSpc>
                          <a:spcPts val="2100"/>
                        </a:lnSpc>
                        <a:defRPr/>
                      </a:pPr>
                      <a:r>
                        <a:rPr lang="en-US" sz="1500" b="1">
                          <a:solidFill>
                            <a:srgbClr val="FFFFFF"/>
                          </a:solidFill>
                          <a:latin typeface="Montserrat Bold"/>
                          <a:ea typeface="Montserrat Bold"/>
                          <a:cs typeface="Montserrat Bold"/>
                          <a:sym typeface="Montserrat Bold"/>
                        </a:rPr>
                        <a:t>Theme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b="1">
                          <a:solidFill>
                            <a:srgbClr val="FFFFFF"/>
                          </a:solidFill>
                          <a:latin typeface="Montserrat Bold"/>
                          <a:ea typeface="Montserrat Bold"/>
                          <a:cs typeface="Montserrat Bold"/>
                          <a:sym typeface="Montserrat Bold"/>
                        </a:rPr>
                        <a:t>Purpose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b="1">
                          <a:solidFill>
                            <a:srgbClr val="FFFFFF"/>
                          </a:solidFill>
                          <a:latin typeface="Montserrat Bold"/>
                          <a:ea typeface="Montserrat Bold"/>
                          <a:cs typeface="Montserrat Bold"/>
                          <a:sym typeface="Montserrat Bold"/>
                        </a:rPr>
                        <a:t>Example codes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0"/>
                  </a:ext>
                </a:extLst>
              </a:tr>
              <a:tr h="2068824">
                <a:tc>
                  <a:txBody>
                    <a:bodyPr/>
                    <a:lstStyle/>
                    <a:p>
                      <a:pPr algn="ctr">
                        <a:lnSpc>
                          <a:spcPts val="2100"/>
                        </a:lnSpc>
                        <a:defRPr/>
                      </a:pPr>
                      <a:r>
                        <a:rPr lang="en-US" sz="1500">
                          <a:solidFill>
                            <a:srgbClr val="FFFFFF"/>
                          </a:solidFill>
                          <a:latin typeface="Montserrat"/>
                          <a:ea typeface="Montserrat"/>
                          <a:cs typeface="Montserrat"/>
                          <a:sym typeface="Montserrat"/>
                        </a:rPr>
                        <a:t>Humanistic response fidelity</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Measures how well the AI adheres to the Rogerian principles it was engineered for.</a:t>
                      </a:r>
                      <a:endParaRPr lang="en-US" sz="1100" dirty="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a:solidFill>
                            <a:srgbClr val="FFFFFF"/>
                          </a:solidFill>
                          <a:latin typeface="Montserrat"/>
                          <a:ea typeface="Montserrat"/>
                          <a:cs typeface="Montserrat"/>
                          <a:sym typeface="Montserrat"/>
                        </a:rPr>
                        <a:t>High empathy: Reflective listening, non-judgmental validation.</a:t>
                      </a:r>
                      <a:endParaRPr lang="en-US" sz="1100"/>
                    </a:p>
                    <a:p>
                      <a:pPr algn="ctr">
                        <a:lnSpc>
                          <a:spcPts val="2100"/>
                        </a:lnSpc>
                      </a:pPr>
                      <a:r>
                        <a:rPr lang="en-US" sz="1500">
                          <a:solidFill>
                            <a:srgbClr val="FFFFFF"/>
                          </a:solidFill>
                          <a:latin typeface="Montserrat"/>
                          <a:ea typeface="Montserrat"/>
                          <a:cs typeface="Montserrat"/>
                          <a:sym typeface="Montserrat"/>
                        </a:rPr>
                        <a:t>Low empathy: Generic statements, shifting topic.</a:t>
                      </a:r>
                    </a:p>
                    <a:p>
                      <a:pPr algn="ctr">
                        <a:lnSpc>
                          <a:spcPts val="2100"/>
                        </a:lnSpc>
                      </a:pPr>
                      <a:endParaRPr lang="en-US" sz="1500">
                        <a:solidFill>
                          <a:srgbClr val="FFFFFF"/>
                        </a:solidFill>
                        <a:latin typeface="Montserrat"/>
                        <a:ea typeface="Montserrat"/>
                        <a:cs typeface="Montserrat"/>
                        <a:sym typeface="Montserrat"/>
                      </a:endParaRPr>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1"/>
                  </a:ext>
                </a:extLst>
              </a:tr>
              <a:tr h="2068824">
                <a:tc>
                  <a:txBody>
                    <a:bodyPr/>
                    <a:lstStyle/>
                    <a:p>
                      <a:pPr algn="ctr">
                        <a:lnSpc>
                          <a:spcPts val="2100"/>
                        </a:lnSpc>
                        <a:defRPr/>
                      </a:pPr>
                      <a:r>
                        <a:rPr lang="en-US" sz="1500">
                          <a:solidFill>
                            <a:srgbClr val="FFFFFF"/>
                          </a:solidFill>
                          <a:latin typeface="Montserrat"/>
                          <a:ea typeface="Montserrat"/>
                          <a:cs typeface="Montserrat"/>
                          <a:sym typeface="Montserrat"/>
                        </a:rPr>
                        <a:t>Technical errors/ breakdowns</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a:solidFill>
                            <a:srgbClr val="FFFFFF"/>
                          </a:solidFill>
                          <a:latin typeface="Montserrat"/>
                          <a:ea typeface="Montserrat"/>
                          <a:cs typeface="Montserrat"/>
                          <a:sym typeface="Montserrat"/>
                        </a:rPr>
                        <a:t>Instances where the AI’s LLM nature “breaks through” the persona.</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a:solidFill>
                            <a:srgbClr val="FFFFFF"/>
                          </a:solidFill>
                          <a:latin typeface="Montserrat"/>
                          <a:ea typeface="Montserrat"/>
                          <a:cs typeface="Montserrat"/>
                          <a:sym typeface="Montserrat"/>
                        </a:rPr>
                        <a:t>Machine noise: “As a large language model...” “I am programmed to...” </a:t>
                      </a:r>
                      <a:endParaRPr lang="en-US" sz="1100"/>
                    </a:p>
                    <a:p>
                      <a:pPr algn="ctr">
                        <a:lnSpc>
                          <a:spcPts val="2100"/>
                        </a:lnSpc>
                      </a:pPr>
                      <a:r>
                        <a:rPr lang="en-US" sz="1500">
                          <a:solidFill>
                            <a:srgbClr val="FFFFFF"/>
                          </a:solidFill>
                          <a:latin typeface="Montserrat"/>
                          <a:ea typeface="Montserrat"/>
                          <a:cs typeface="Montserrat"/>
                          <a:sym typeface="Montserrat"/>
                        </a:rPr>
                        <a:t>Factual error: Providing incorrect advice or information.</a:t>
                      </a:r>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2"/>
                  </a:ext>
                </a:extLst>
              </a:tr>
              <a:tr h="1532462">
                <a:tc>
                  <a:txBody>
                    <a:bodyPr/>
                    <a:lstStyle/>
                    <a:p>
                      <a:pPr algn="ctr">
                        <a:lnSpc>
                          <a:spcPts val="2100"/>
                        </a:lnSpc>
                        <a:defRPr/>
                      </a:pPr>
                      <a:r>
                        <a:rPr lang="en-US" sz="1500">
                          <a:solidFill>
                            <a:srgbClr val="FFFFFF"/>
                          </a:solidFill>
                          <a:latin typeface="Montserrat"/>
                          <a:ea typeface="Montserrat"/>
                          <a:cs typeface="Montserrat"/>
                          <a:sym typeface="Montserrat"/>
                        </a:rPr>
                        <a:t>Sustaining the dialoue</a:t>
                      </a:r>
                      <a:endParaRPr lang="en-US" sz="110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Measures the AI’s ability to keep the conversation flowing therapeutically.</a:t>
                      </a:r>
                      <a:endParaRPr lang="en-US" sz="1100" dirty="0"/>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algn="ctr">
                        <a:lnSpc>
                          <a:spcPts val="2100"/>
                        </a:lnSpc>
                        <a:defRPr/>
                      </a:pPr>
                      <a:r>
                        <a:rPr lang="en-US" sz="1500" dirty="0">
                          <a:solidFill>
                            <a:srgbClr val="FFFFFF"/>
                          </a:solidFill>
                          <a:latin typeface="Montserrat"/>
                          <a:ea typeface="Montserrat"/>
                          <a:cs typeface="Montserrat"/>
                          <a:sym typeface="Montserrat"/>
                        </a:rPr>
                        <a:t>Open ended questioning: Tell me more about X”</a:t>
                      </a:r>
                      <a:endParaRPr lang="en-US" sz="1100" dirty="0"/>
                    </a:p>
                    <a:p>
                      <a:pPr algn="ctr">
                        <a:lnSpc>
                          <a:spcPts val="2100"/>
                        </a:lnSpc>
                      </a:pPr>
                      <a:r>
                        <a:rPr lang="en-US" sz="1500" dirty="0">
                          <a:solidFill>
                            <a:srgbClr val="FFFFFF"/>
                          </a:solidFill>
                          <a:latin typeface="Montserrat"/>
                          <a:ea typeface="Montserrat"/>
                          <a:cs typeface="Montserrat"/>
                          <a:sym typeface="Montserrat"/>
                        </a:rPr>
                        <a:t>Closed/direction questioning: “Did you do Y?”</a:t>
                      </a:r>
                    </a:p>
                  </a:txBody>
                  <a:tcPr marL="190500" marR="190500" marT="190500" marB="190500" anchor="ctr">
                    <a:lnL w="38100" cap="flat" cmpd="sng" algn="ctr">
                      <a:solidFill>
                        <a:srgbClr val="FFFFFF"/>
                      </a:solidFill>
                      <a:prstDash val="solid"/>
                      <a:round/>
                      <a:headEnd type="none" w="med" len="med"/>
                      <a:tailEnd type="none" w="med" len="med"/>
                    </a:lnL>
                    <a:lnR w="381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6" name="TextBox 6"/>
          <p:cNvSpPr txBox="1"/>
          <p:nvPr/>
        </p:nvSpPr>
        <p:spPr>
          <a:xfrm>
            <a:off x="14478000" y="9344024"/>
            <a:ext cx="2787397" cy="295275"/>
          </a:xfrm>
          <a:prstGeom prst="rect">
            <a:avLst/>
          </a:prstGeom>
        </p:spPr>
        <p:txBody>
          <a:bodyPr wrap="square" lIns="0" tIns="0" rIns="0" bIns="0" rtlCol="0" anchor="t">
            <a:spAutoFit/>
          </a:bodyPr>
          <a:lstStyle/>
          <a:p>
            <a:pPr algn="ctr">
              <a:lnSpc>
                <a:spcPts val="2441"/>
              </a:lnSpc>
              <a:spcBef>
                <a:spcPct val="0"/>
              </a:spcBef>
            </a:pPr>
            <a:r>
              <a:rPr lang="en-US" sz="1878" dirty="0">
                <a:solidFill>
                  <a:srgbClr val="F6F6F6"/>
                </a:solidFill>
                <a:latin typeface="Montserrat"/>
                <a:ea typeface="Montserrat"/>
                <a:cs typeface="Montserrat"/>
                <a:sym typeface="Montserrat"/>
              </a:rPr>
              <a:t> (Braun &amp; Clarke, 2006)</a:t>
            </a:r>
          </a:p>
        </p:txBody>
      </p:sp>
      <p:sp>
        <p:nvSpPr>
          <p:cNvPr id="7" name="TextBox 7"/>
          <p:cNvSpPr txBox="1"/>
          <p:nvPr/>
        </p:nvSpPr>
        <p:spPr>
          <a:xfrm rot="-5400000">
            <a:off x="6752280" y="4955854"/>
            <a:ext cx="4764389" cy="388096"/>
          </a:xfrm>
          <a:prstGeom prst="rect">
            <a:avLst/>
          </a:prstGeom>
        </p:spPr>
        <p:txBody>
          <a:bodyPr lIns="0" tIns="0" rIns="0" bIns="0" rtlCol="0" anchor="t">
            <a:spAutoFit/>
          </a:bodyPr>
          <a:lstStyle/>
          <a:p>
            <a:pPr algn="ctr">
              <a:lnSpc>
                <a:spcPts val="3173"/>
              </a:lnSpc>
              <a:spcBef>
                <a:spcPct val="0"/>
              </a:spcBef>
            </a:pPr>
            <a:r>
              <a:rPr lang="en-US" sz="2441" b="1">
                <a:solidFill>
                  <a:srgbClr val="1CF3FE"/>
                </a:solidFill>
                <a:latin typeface="Montserrat Bold"/>
                <a:ea typeface="Montserrat Bold"/>
                <a:cs typeface="Montserrat Bold"/>
                <a:sym typeface="Montserrat Bold"/>
              </a:rPr>
              <a:t>AI Agent Behaviours )</a:t>
            </a:r>
          </a:p>
        </p:txBody>
      </p:sp>
      <p:sp>
        <p:nvSpPr>
          <p:cNvPr id="10" name="Freeform 3">
            <a:extLst>
              <a:ext uri="{FF2B5EF4-FFF2-40B4-BE49-F238E27FC236}">
                <a16:creationId xmlns:a16="http://schemas.microsoft.com/office/drawing/2014/main" id="{335806D2-B2F6-B82F-53FE-AD3C95947D26}"/>
              </a:ext>
            </a:extLst>
          </p:cNvPr>
          <p:cNvSpPr/>
          <p:nvPr/>
        </p:nvSpPr>
        <p:spPr>
          <a:xfrm>
            <a:off x="14478000" y="-2322297"/>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3">
              <a:alphaModFix amt="9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3">
            <a:extLst>
              <a:ext uri="{FF2B5EF4-FFF2-40B4-BE49-F238E27FC236}">
                <a16:creationId xmlns:a16="http://schemas.microsoft.com/office/drawing/2014/main" id="{87924F53-6D9D-9FFC-251D-3EE261BF50E8}"/>
              </a:ext>
            </a:extLst>
          </p:cNvPr>
          <p:cNvSpPr/>
          <p:nvPr/>
        </p:nvSpPr>
        <p:spPr>
          <a:xfrm>
            <a:off x="-3124200" y="8415452"/>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3">
              <a:alphaModFix amt="90000"/>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a:p>
        </p:txBody>
      </p:sp>
      <p:sp>
        <p:nvSpPr>
          <p:cNvPr id="3" name="Freeform 3"/>
          <p:cNvSpPr/>
          <p:nvPr/>
        </p:nvSpPr>
        <p:spPr>
          <a:xfrm>
            <a:off x="6574661" y="-2875072"/>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17335436" y="3899839"/>
            <a:ext cx="5138677" cy="4419262"/>
          </a:xfrm>
          <a:custGeom>
            <a:avLst/>
            <a:gdLst/>
            <a:ahLst/>
            <a:cxnLst/>
            <a:rect l="l" t="t" r="r" b="b"/>
            <a:pathLst>
              <a:path w="5138677" h="4419262">
                <a:moveTo>
                  <a:pt x="0" y="0"/>
                </a:moveTo>
                <a:lnTo>
                  <a:pt x="5138677" y="0"/>
                </a:lnTo>
                <a:lnTo>
                  <a:pt x="5138677" y="4419263"/>
                </a:lnTo>
                <a:lnTo>
                  <a:pt x="0" y="4419263"/>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960111" y="9258300"/>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6" name="Group 6"/>
          <p:cNvGrpSpPr/>
          <p:nvPr/>
        </p:nvGrpSpPr>
        <p:grpSpPr>
          <a:xfrm>
            <a:off x="12342180" y="-536136"/>
            <a:ext cx="6172003" cy="2925660"/>
            <a:chOff x="0" y="0"/>
            <a:chExt cx="1021663" cy="484290"/>
          </a:xfrm>
        </p:grpSpPr>
        <p:sp>
          <p:nvSpPr>
            <p:cNvPr id="7" name="Freeform 7"/>
            <p:cNvSpPr/>
            <p:nvPr/>
          </p:nvSpPr>
          <p:spPr>
            <a:xfrm flipH="1">
              <a:off x="0" y="0"/>
              <a:ext cx="1021663" cy="484290"/>
            </a:xfrm>
            <a:custGeom>
              <a:avLst/>
              <a:gdLst/>
              <a:ahLst/>
              <a:cxnLst/>
              <a:rect l="l" t="t" r="r" b="b"/>
              <a:pathLst>
                <a:path w="1021663" h="484290">
                  <a:moveTo>
                    <a:pt x="951419" y="0"/>
                  </a:moveTo>
                  <a:lnTo>
                    <a:pt x="70244" y="0"/>
                  </a:lnTo>
                  <a:cubicBezTo>
                    <a:pt x="31449" y="0"/>
                    <a:pt x="0" y="31449"/>
                    <a:pt x="0" y="70244"/>
                  </a:cubicBezTo>
                  <a:lnTo>
                    <a:pt x="0" y="414046"/>
                  </a:lnTo>
                  <a:cubicBezTo>
                    <a:pt x="0" y="432675"/>
                    <a:pt x="7401" y="450542"/>
                    <a:pt x="20574" y="463716"/>
                  </a:cubicBezTo>
                  <a:cubicBezTo>
                    <a:pt x="33747" y="476889"/>
                    <a:pt x="51614" y="484290"/>
                    <a:pt x="70244" y="484290"/>
                  </a:cubicBezTo>
                  <a:lnTo>
                    <a:pt x="951419" y="484290"/>
                  </a:lnTo>
                  <a:cubicBezTo>
                    <a:pt x="970048" y="484290"/>
                    <a:pt x="987915" y="476889"/>
                    <a:pt x="1001089" y="463716"/>
                  </a:cubicBezTo>
                  <a:cubicBezTo>
                    <a:pt x="1014262" y="450542"/>
                    <a:pt x="1021663" y="432675"/>
                    <a:pt x="1021663" y="414046"/>
                  </a:cubicBezTo>
                  <a:lnTo>
                    <a:pt x="1021663" y="70244"/>
                  </a:lnTo>
                  <a:cubicBezTo>
                    <a:pt x="1021663" y="31449"/>
                    <a:pt x="990213" y="0"/>
                    <a:pt x="951419" y="0"/>
                  </a:cubicBezTo>
                  <a:close/>
                </a:path>
              </a:pathLst>
            </a:custGeom>
            <a:blipFill>
              <a:blip r:embed="rId6"/>
              <a:stretch>
                <a:fillRect t="-19221" b="-19221"/>
              </a:stretch>
            </a:blipFill>
          </p:spPr>
          <p:txBody>
            <a:bodyPr/>
            <a:lstStyle/>
            <a:p>
              <a:endParaRPr lang="en-GB"/>
            </a:p>
          </p:txBody>
        </p:sp>
      </p:grpSp>
      <p:sp>
        <p:nvSpPr>
          <p:cNvPr id="8" name="TextBox 8"/>
          <p:cNvSpPr txBox="1"/>
          <p:nvPr/>
        </p:nvSpPr>
        <p:spPr>
          <a:xfrm>
            <a:off x="1282177" y="4186196"/>
            <a:ext cx="4209405" cy="1410749"/>
          </a:xfrm>
          <a:prstGeom prst="rect">
            <a:avLst/>
          </a:prstGeom>
        </p:spPr>
        <p:txBody>
          <a:bodyPr lIns="0" tIns="0" rIns="0" bIns="0" rtlCol="0" anchor="t">
            <a:spAutoFit/>
          </a:bodyPr>
          <a:lstStyle/>
          <a:p>
            <a:pPr algn="l">
              <a:lnSpc>
                <a:spcPts val="2817"/>
              </a:lnSpc>
            </a:pPr>
            <a:r>
              <a:rPr lang="en-US" sz="2167">
                <a:solidFill>
                  <a:srgbClr val="FFFFFF"/>
                </a:solidFill>
                <a:latin typeface="Montserrat"/>
                <a:ea typeface="Montserrat"/>
                <a:cs typeface="Montserrat"/>
                <a:sym typeface="Montserrat"/>
              </a:rPr>
              <a:t>Participants must understand that they are interacting with an AI, not a human therapist.</a:t>
            </a:r>
          </a:p>
          <a:p>
            <a:pPr algn="l">
              <a:lnSpc>
                <a:spcPts val="2817"/>
              </a:lnSpc>
            </a:pPr>
            <a:endParaRPr lang="en-US" sz="2167">
              <a:solidFill>
                <a:srgbClr val="FFFFFF"/>
              </a:solidFill>
              <a:latin typeface="Montserrat"/>
              <a:ea typeface="Montserrat"/>
              <a:cs typeface="Montserrat"/>
              <a:sym typeface="Montserrat"/>
            </a:endParaRPr>
          </a:p>
        </p:txBody>
      </p:sp>
      <p:sp>
        <p:nvSpPr>
          <p:cNvPr id="9" name="Freeform 9"/>
          <p:cNvSpPr/>
          <p:nvPr/>
        </p:nvSpPr>
        <p:spPr>
          <a:xfrm>
            <a:off x="952564" y="3932722"/>
            <a:ext cx="4868631" cy="1734450"/>
          </a:xfrm>
          <a:custGeom>
            <a:avLst/>
            <a:gdLst/>
            <a:ahLst/>
            <a:cxnLst/>
            <a:rect l="l" t="t" r="r" b="b"/>
            <a:pathLst>
              <a:path w="4868631" h="1734450">
                <a:moveTo>
                  <a:pt x="0" y="0"/>
                </a:moveTo>
                <a:lnTo>
                  <a:pt x="4868631" y="0"/>
                </a:lnTo>
                <a:lnTo>
                  <a:pt x="4868631" y="1734450"/>
                </a:lnTo>
                <a:lnTo>
                  <a:pt x="0" y="173445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7122516" y="4368757"/>
            <a:ext cx="4042968" cy="2095010"/>
          </a:xfrm>
          <a:prstGeom prst="rect">
            <a:avLst/>
          </a:prstGeom>
        </p:spPr>
        <p:txBody>
          <a:bodyPr lIns="0" tIns="0" rIns="0" bIns="0" rtlCol="0" anchor="t">
            <a:spAutoFit/>
          </a:bodyPr>
          <a:lstStyle/>
          <a:p>
            <a:pPr algn="ctr">
              <a:lnSpc>
                <a:spcPts val="5578"/>
              </a:lnSpc>
              <a:spcBef>
                <a:spcPct val="0"/>
              </a:spcBef>
            </a:pPr>
            <a:r>
              <a:rPr lang="en-US" sz="4291" b="1">
                <a:solidFill>
                  <a:srgbClr val="FFFFFF"/>
                </a:solidFill>
                <a:latin typeface="Montserrat Bold"/>
                <a:ea typeface="Montserrat Bold"/>
                <a:cs typeface="Montserrat Bold"/>
                <a:sym typeface="Montserrat Bold"/>
              </a:rPr>
              <a:t>RAIYU's Ethical Framework</a:t>
            </a:r>
          </a:p>
        </p:txBody>
      </p:sp>
      <p:sp>
        <p:nvSpPr>
          <p:cNvPr id="11" name="Freeform 11"/>
          <p:cNvSpPr/>
          <p:nvPr/>
        </p:nvSpPr>
        <p:spPr>
          <a:xfrm>
            <a:off x="6859420" y="3399414"/>
            <a:ext cx="4569160" cy="4919688"/>
          </a:xfrm>
          <a:custGeom>
            <a:avLst/>
            <a:gdLst/>
            <a:ahLst/>
            <a:cxnLst/>
            <a:rect l="l" t="t" r="r" b="b"/>
            <a:pathLst>
              <a:path w="4569160" h="4919688">
                <a:moveTo>
                  <a:pt x="0" y="0"/>
                </a:moveTo>
                <a:lnTo>
                  <a:pt x="4569160" y="0"/>
                </a:lnTo>
                <a:lnTo>
                  <a:pt x="4569160" y="4919688"/>
                </a:lnTo>
                <a:lnTo>
                  <a:pt x="0" y="491968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TextBox 12"/>
          <p:cNvSpPr txBox="1"/>
          <p:nvPr/>
        </p:nvSpPr>
        <p:spPr>
          <a:xfrm>
            <a:off x="12138970" y="4561046"/>
            <a:ext cx="4343201" cy="1410749"/>
          </a:xfrm>
          <a:prstGeom prst="rect">
            <a:avLst/>
          </a:prstGeom>
        </p:spPr>
        <p:txBody>
          <a:bodyPr lIns="0" tIns="0" rIns="0" bIns="0" rtlCol="0" anchor="t">
            <a:spAutoFit/>
          </a:bodyPr>
          <a:lstStyle/>
          <a:p>
            <a:pPr algn="l">
              <a:lnSpc>
                <a:spcPts val="2817"/>
              </a:lnSpc>
            </a:pPr>
            <a:r>
              <a:rPr lang="en-US" sz="2167">
                <a:solidFill>
                  <a:srgbClr val="FFFFFF"/>
                </a:solidFill>
                <a:latin typeface="Montserrat"/>
                <a:ea typeface="Montserrat"/>
                <a:cs typeface="Montserrat"/>
                <a:sym typeface="Montserrat"/>
              </a:rPr>
              <a:t>Secure handling of sensitive emotional disclosures and compliance with GDPR.</a:t>
            </a:r>
          </a:p>
          <a:p>
            <a:pPr algn="l">
              <a:lnSpc>
                <a:spcPts val="2817"/>
              </a:lnSpc>
            </a:pPr>
            <a:endParaRPr lang="en-US" sz="2167">
              <a:solidFill>
                <a:srgbClr val="FFFFFF"/>
              </a:solidFill>
              <a:latin typeface="Montserrat"/>
              <a:ea typeface="Montserrat"/>
              <a:cs typeface="Montserrat"/>
              <a:sym typeface="Montserrat"/>
            </a:endParaRPr>
          </a:p>
        </p:txBody>
      </p:sp>
      <p:sp>
        <p:nvSpPr>
          <p:cNvPr id="13" name="TextBox 13"/>
          <p:cNvSpPr txBox="1"/>
          <p:nvPr/>
        </p:nvSpPr>
        <p:spPr>
          <a:xfrm>
            <a:off x="1621376" y="7808200"/>
            <a:ext cx="4385291" cy="1410749"/>
          </a:xfrm>
          <a:prstGeom prst="rect">
            <a:avLst/>
          </a:prstGeom>
        </p:spPr>
        <p:txBody>
          <a:bodyPr lIns="0" tIns="0" rIns="0" bIns="0" rtlCol="0" anchor="t">
            <a:spAutoFit/>
          </a:bodyPr>
          <a:lstStyle/>
          <a:p>
            <a:pPr algn="l">
              <a:lnSpc>
                <a:spcPts val="2817"/>
              </a:lnSpc>
            </a:pPr>
            <a:r>
              <a:rPr lang="en-US" sz="2167">
                <a:solidFill>
                  <a:srgbClr val="FFFFFF"/>
                </a:solidFill>
                <a:latin typeface="Montserrat"/>
                <a:ea typeface="Montserrat"/>
                <a:cs typeface="Montserrat"/>
                <a:sym typeface="Montserrat"/>
              </a:rPr>
              <a:t>Safeguards for distress, with referral pathways to human support if needed.</a:t>
            </a:r>
          </a:p>
          <a:p>
            <a:pPr algn="l">
              <a:lnSpc>
                <a:spcPts val="2817"/>
              </a:lnSpc>
            </a:pPr>
            <a:endParaRPr lang="en-US" sz="2167">
              <a:solidFill>
                <a:srgbClr val="FFFFFF"/>
              </a:solidFill>
              <a:latin typeface="Montserrat"/>
              <a:ea typeface="Montserrat"/>
              <a:cs typeface="Montserrat"/>
              <a:sym typeface="Montserrat"/>
            </a:endParaRPr>
          </a:p>
        </p:txBody>
      </p:sp>
      <p:sp>
        <p:nvSpPr>
          <p:cNvPr id="14" name="TextBox 14"/>
          <p:cNvSpPr txBox="1"/>
          <p:nvPr/>
        </p:nvSpPr>
        <p:spPr>
          <a:xfrm>
            <a:off x="11294662" y="7848369"/>
            <a:ext cx="5785404" cy="1763174"/>
          </a:xfrm>
          <a:prstGeom prst="rect">
            <a:avLst/>
          </a:prstGeom>
        </p:spPr>
        <p:txBody>
          <a:bodyPr lIns="0" tIns="0" rIns="0" bIns="0" rtlCol="0" anchor="t">
            <a:spAutoFit/>
          </a:bodyPr>
          <a:lstStyle/>
          <a:p>
            <a:pPr algn="l">
              <a:lnSpc>
                <a:spcPts val="2817"/>
              </a:lnSpc>
            </a:pPr>
            <a:r>
              <a:rPr lang="en-US" sz="2167" dirty="0">
                <a:solidFill>
                  <a:srgbClr val="FFFFFF"/>
                </a:solidFill>
                <a:latin typeface="Montserrat"/>
                <a:ea typeface="Montserrat"/>
                <a:cs typeface="Montserrat"/>
                <a:sym typeface="Montserrat"/>
              </a:rPr>
              <a:t>The AI model must be tested for culturally biased responses before launch. The </a:t>
            </a:r>
            <a:r>
              <a:rPr lang="en-US" sz="2167" dirty="0" err="1">
                <a:solidFill>
                  <a:srgbClr val="FFFFFF"/>
                </a:solidFill>
                <a:latin typeface="Montserrat"/>
                <a:ea typeface="Montserrat"/>
                <a:cs typeface="Montserrat"/>
                <a:sym typeface="Montserrat"/>
              </a:rPr>
              <a:t>standardised</a:t>
            </a:r>
            <a:r>
              <a:rPr lang="en-US" sz="2167" dirty="0">
                <a:solidFill>
                  <a:srgbClr val="FFFFFF"/>
                </a:solidFill>
                <a:latin typeface="Montserrat"/>
                <a:ea typeface="Montserrat"/>
                <a:cs typeface="Montserrat"/>
                <a:sym typeface="Montserrat"/>
              </a:rPr>
              <a:t> prompt will focus on general stressors, avoiding culturally specific topics unless justified.</a:t>
            </a:r>
          </a:p>
        </p:txBody>
      </p:sp>
      <p:sp>
        <p:nvSpPr>
          <p:cNvPr id="15" name="Freeform 15"/>
          <p:cNvSpPr/>
          <p:nvPr/>
        </p:nvSpPr>
        <p:spPr>
          <a:xfrm>
            <a:off x="1374186" y="7523850"/>
            <a:ext cx="4868631" cy="1734450"/>
          </a:xfrm>
          <a:custGeom>
            <a:avLst/>
            <a:gdLst/>
            <a:ahLst/>
            <a:cxnLst/>
            <a:rect l="l" t="t" r="r" b="b"/>
            <a:pathLst>
              <a:path w="4868631" h="1734450">
                <a:moveTo>
                  <a:pt x="0" y="0"/>
                </a:moveTo>
                <a:lnTo>
                  <a:pt x="4868631" y="0"/>
                </a:lnTo>
                <a:lnTo>
                  <a:pt x="4868631" y="1734450"/>
                </a:lnTo>
                <a:lnTo>
                  <a:pt x="0" y="173445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Freeform 16"/>
          <p:cNvSpPr/>
          <p:nvPr/>
        </p:nvSpPr>
        <p:spPr>
          <a:xfrm>
            <a:off x="11876255" y="4251195"/>
            <a:ext cx="4868631" cy="1734450"/>
          </a:xfrm>
          <a:custGeom>
            <a:avLst/>
            <a:gdLst/>
            <a:ahLst/>
            <a:cxnLst/>
            <a:rect l="l" t="t" r="r" b="b"/>
            <a:pathLst>
              <a:path w="4868631" h="1734450">
                <a:moveTo>
                  <a:pt x="0" y="0"/>
                </a:moveTo>
                <a:lnTo>
                  <a:pt x="4868631" y="0"/>
                </a:lnTo>
                <a:lnTo>
                  <a:pt x="4868631" y="1734450"/>
                </a:lnTo>
                <a:lnTo>
                  <a:pt x="0" y="173445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Freeform 17"/>
          <p:cNvSpPr/>
          <p:nvPr/>
        </p:nvSpPr>
        <p:spPr>
          <a:xfrm>
            <a:off x="11115428" y="7649866"/>
            <a:ext cx="6143872" cy="2188754"/>
          </a:xfrm>
          <a:custGeom>
            <a:avLst/>
            <a:gdLst/>
            <a:ahLst/>
            <a:cxnLst/>
            <a:rect l="l" t="t" r="r" b="b"/>
            <a:pathLst>
              <a:path w="6143872" h="2188754">
                <a:moveTo>
                  <a:pt x="0" y="0"/>
                </a:moveTo>
                <a:lnTo>
                  <a:pt x="6143872" y="0"/>
                </a:lnTo>
                <a:lnTo>
                  <a:pt x="6143872" y="2188754"/>
                </a:lnTo>
                <a:lnTo>
                  <a:pt x="0" y="21887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8" name="Freeform 18"/>
          <p:cNvSpPr/>
          <p:nvPr/>
        </p:nvSpPr>
        <p:spPr>
          <a:xfrm rot="-4593627" flipH="1">
            <a:off x="5808245" y="1916981"/>
            <a:ext cx="869144" cy="2242951"/>
          </a:xfrm>
          <a:custGeom>
            <a:avLst/>
            <a:gdLst/>
            <a:ahLst/>
            <a:cxnLst/>
            <a:rect l="l" t="t" r="r" b="b"/>
            <a:pathLst>
              <a:path w="869144" h="2242951">
                <a:moveTo>
                  <a:pt x="869144" y="0"/>
                </a:moveTo>
                <a:lnTo>
                  <a:pt x="0" y="0"/>
                </a:lnTo>
                <a:lnTo>
                  <a:pt x="0" y="2242951"/>
                </a:lnTo>
                <a:lnTo>
                  <a:pt x="869144" y="2242951"/>
                </a:lnTo>
                <a:lnTo>
                  <a:pt x="869144"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Freeform 19"/>
          <p:cNvSpPr/>
          <p:nvPr/>
        </p:nvSpPr>
        <p:spPr>
          <a:xfrm rot="-5954299" flipH="1" flipV="1">
            <a:off x="11704398" y="1875137"/>
            <a:ext cx="869144" cy="2242951"/>
          </a:xfrm>
          <a:custGeom>
            <a:avLst/>
            <a:gdLst/>
            <a:ahLst/>
            <a:cxnLst/>
            <a:rect l="l" t="t" r="r" b="b"/>
            <a:pathLst>
              <a:path w="869144" h="2242951">
                <a:moveTo>
                  <a:pt x="869144" y="2242951"/>
                </a:moveTo>
                <a:lnTo>
                  <a:pt x="0" y="2242951"/>
                </a:lnTo>
                <a:lnTo>
                  <a:pt x="0" y="0"/>
                </a:lnTo>
                <a:lnTo>
                  <a:pt x="869144" y="0"/>
                </a:lnTo>
                <a:lnTo>
                  <a:pt x="869144" y="2242951"/>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0" name="Freeform 20"/>
          <p:cNvSpPr/>
          <p:nvPr/>
        </p:nvSpPr>
        <p:spPr>
          <a:xfrm rot="-5872062" flipH="1">
            <a:off x="5254442" y="5220969"/>
            <a:ext cx="869144" cy="2242951"/>
          </a:xfrm>
          <a:custGeom>
            <a:avLst/>
            <a:gdLst/>
            <a:ahLst/>
            <a:cxnLst/>
            <a:rect l="l" t="t" r="r" b="b"/>
            <a:pathLst>
              <a:path w="869144" h="2242951">
                <a:moveTo>
                  <a:pt x="869144" y="0"/>
                </a:moveTo>
                <a:lnTo>
                  <a:pt x="0" y="0"/>
                </a:lnTo>
                <a:lnTo>
                  <a:pt x="0" y="2242951"/>
                </a:lnTo>
                <a:lnTo>
                  <a:pt x="869144" y="2242951"/>
                </a:lnTo>
                <a:lnTo>
                  <a:pt x="869144"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1" name="Freeform 21"/>
          <p:cNvSpPr/>
          <p:nvPr/>
        </p:nvSpPr>
        <p:spPr>
          <a:xfrm rot="-4910832" flipH="1" flipV="1">
            <a:off x="12031860" y="5346521"/>
            <a:ext cx="869144" cy="2242951"/>
          </a:xfrm>
          <a:custGeom>
            <a:avLst/>
            <a:gdLst/>
            <a:ahLst/>
            <a:cxnLst/>
            <a:rect l="l" t="t" r="r" b="b"/>
            <a:pathLst>
              <a:path w="869144" h="2242951">
                <a:moveTo>
                  <a:pt x="869143" y="2242951"/>
                </a:moveTo>
                <a:lnTo>
                  <a:pt x="0" y="2242951"/>
                </a:lnTo>
                <a:lnTo>
                  <a:pt x="0" y="0"/>
                </a:lnTo>
                <a:lnTo>
                  <a:pt x="869143" y="0"/>
                </a:lnTo>
                <a:lnTo>
                  <a:pt x="869143" y="2242951"/>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2" name="Freeform 22"/>
          <p:cNvSpPr/>
          <p:nvPr/>
        </p:nvSpPr>
        <p:spPr>
          <a:xfrm>
            <a:off x="661386" y="2630945"/>
            <a:ext cx="1241582" cy="1238478"/>
          </a:xfrm>
          <a:custGeom>
            <a:avLst/>
            <a:gdLst/>
            <a:ahLst/>
            <a:cxnLst/>
            <a:rect l="l" t="t" r="r" b="b"/>
            <a:pathLst>
              <a:path w="1241582" h="1238478">
                <a:moveTo>
                  <a:pt x="0" y="0"/>
                </a:moveTo>
                <a:lnTo>
                  <a:pt x="1241582" y="0"/>
                </a:lnTo>
                <a:lnTo>
                  <a:pt x="1241582" y="1238477"/>
                </a:lnTo>
                <a:lnTo>
                  <a:pt x="0" y="123847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3" name="Freeform 23"/>
          <p:cNvSpPr/>
          <p:nvPr/>
        </p:nvSpPr>
        <p:spPr>
          <a:xfrm>
            <a:off x="1122919" y="6320655"/>
            <a:ext cx="1231277" cy="1165095"/>
          </a:xfrm>
          <a:custGeom>
            <a:avLst/>
            <a:gdLst/>
            <a:ahLst/>
            <a:cxnLst/>
            <a:rect l="l" t="t" r="r" b="b"/>
            <a:pathLst>
              <a:path w="1231277" h="1165095">
                <a:moveTo>
                  <a:pt x="0" y="0"/>
                </a:moveTo>
                <a:lnTo>
                  <a:pt x="1231276" y="0"/>
                </a:lnTo>
                <a:lnTo>
                  <a:pt x="1231276" y="1165095"/>
                </a:lnTo>
                <a:lnTo>
                  <a:pt x="0" y="1165095"/>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24" name="Freeform 24"/>
          <p:cNvSpPr/>
          <p:nvPr/>
        </p:nvSpPr>
        <p:spPr>
          <a:xfrm>
            <a:off x="15759309" y="3112802"/>
            <a:ext cx="985577" cy="985577"/>
          </a:xfrm>
          <a:custGeom>
            <a:avLst/>
            <a:gdLst/>
            <a:ahLst/>
            <a:cxnLst/>
            <a:rect l="l" t="t" r="r" b="b"/>
            <a:pathLst>
              <a:path w="985577" h="985577">
                <a:moveTo>
                  <a:pt x="0" y="0"/>
                </a:moveTo>
                <a:lnTo>
                  <a:pt x="985577" y="0"/>
                </a:lnTo>
                <a:lnTo>
                  <a:pt x="985577" y="985577"/>
                </a:lnTo>
                <a:lnTo>
                  <a:pt x="0" y="985577"/>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5" name="Freeform 25"/>
          <p:cNvSpPr/>
          <p:nvPr/>
        </p:nvSpPr>
        <p:spPr>
          <a:xfrm>
            <a:off x="16223085" y="6717395"/>
            <a:ext cx="1043602" cy="846622"/>
          </a:xfrm>
          <a:custGeom>
            <a:avLst/>
            <a:gdLst/>
            <a:ahLst/>
            <a:cxnLst/>
            <a:rect l="l" t="t" r="r" b="b"/>
            <a:pathLst>
              <a:path w="1043602" h="846622">
                <a:moveTo>
                  <a:pt x="0" y="0"/>
                </a:moveTo>
                <a:lnTo>
                  <a:pt x="1043602" y="0"/>
                </a:lnTo>
                <a:lnTo>
                  <a:pt x="1043602" y="846623"/>
                </a:lnTo>
                <a:lnTo>
                  <a:pt x="0" y="846623"/>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26" name="TextBox 26"/>
          <p:cNvSpPr txBox="1"/>
          <p:nvPr/>
        </p:nvSpPr>
        <p:spPr>
          <a:xfrm>
            <a:off x="1122919" y="942975"/>
            <a:ext cx="7505391" cy="830140"/>
          </a:xfrm>
          <a:prstGeom prst="rect">
            <a:avLst/>
          </a:prstGeom>
        </p:spPr>
        <p:txBody>
          <a:bodyPr lIns="0" tIns="0" rIns="0" bIns="0" rtlCol="0" anchor="t">
            <a:spAutoFit/>
          </a:bodyPr>
          <a:lstStyle/>
          <a:p>
            <a:pPr algn="l">
              <a:lnSpc>
                <a:spcPts val="6864"/>
              </a:lnSpc>
              <a:spcBef>
                <a:spcPct val="0"/>
              </a:spcBef>
            </a:pPr>
            <a:r>
              <a:rPr lang="en-US" sz="4903" b="1">
                <a:solidFill>
                  <a:srgbClr val="FFFFFF"/>
                </a:solidFill>
                <a:latin typeface="Montaser Arabic Ultra-Bold"/>
                <a:ea typeface="Montaser Arabic Ultra-Bold"/>
                <a:cs typeface="Montaser Arabic Ultra-Bold"/>
                <a:sym typeface="Montaser Arabic Ultra-Bold"/>
              </a:rPr>
              <a:t>Ethical considerations</a:t>
            </a:r>
          </a:p>
        </p:txBody>
      </p:sp>
      <p:sp>
        <p:nvSpPr>
          <p:cNvPr id="27" name="TextBox 27"/>
          <p:cNvSpPr txBox="1"/>
          <p:nvPr/>
        </p:nvSpPr>
        <p:spPr>
          <a:xfrm>
            <a:off x="1842435" y="3231134"/>
            <a:ext cx="3649147" cy="447583"/>
          </a:xfrm>
          <a:prstGeom prst="rect">
            <a:avLst/>
          </a:prstGeom>
        </p:spPr>
        <p:txBody>
          <a:bodyPr lIns="0" tIns="0" rIns="0" bIns="0" rtlCol="0" anchor="t">
            <a:spAutoFit/>
          </a:bodyPr>
          <a:lstStyle/>
          <a:p>
            <a:pPr algn="l">
              <a:lnSpc>
                <a:spcPts val="3681"/>
              </a:lnSpc>
            </a:pPr>
            <a:r>
              <a:rPr lang="en-US" sz="2832" b="1">
                <a:solidFill>
                  <a:srgbClr val="04E1F9"/>
                </a:solidFill>
                <a:latin typeface="Montserrat Bold"/>
                <a:ea typeface="Montserrat Bold"/>
                <a:cs typeface="Montserrat Bold"/>
                <a:sym typeface="Montserrat Bold"/>
              </a:rPr>
              <a:t>Informed consent</a:t>
            </a:r>
          </a:p>
        </p:txBody>
      </p:sp>
      <p:sp>
        <p:nvSpPr>
          <p:cNvPr id="28" name="TextBox 28"/>
          <p:cNvSpPr txBox="1"/>
          <p:nvPr/>
        </p:nvSpPr>
        <p:spPr>
          <a:xfrm>
            <a:off x="12597124" y="3186295"/>
            <a:ext cx="4482942" cy="912085"/>
          </a:xfrm>
          <a:prstGeom prst="rect">
            <a:avLst/>
          </a:prstGeom>
        </p:spPr>
        <p:txBody>
          <a:bodyPr lIns="0" tIns="0" rIns="0" bIns="0" rtlCol="0" anchor="t">
            <a:spAutoFit/>
          </a:bodyPr>
          <a:lstStyle/>
          <a:p>
            <a:pPr algn="l">
              <a:lnSpc>
                <a:spcPts val="3681"/>
              </a:lnSpc>
            </a:pPr>
            <a:r>
              <a:rPr lang="en-US" sz="2832" b="1">
                <a:solidFill>
                  <a:srgbClr val="04E1F9"/>
                </a:solidFill>
                <a:latin typeface="Montserrat Bold"/>
                <a:ea typeface="Montserrat Bold"/>
                <a:cs typeface="Montserrat Bold"/>
                <a:sym typeface="Montserrat Bold"/>
              </a:rPr>
              <a:t>Data privacy &amp; confidentiality</a:t>
            </a:r>
          </a:p>
        </p:txBody>
      </p:sp>
      <p:sp>
        <p:nvSpPr>
          <p:cNvPr id="29" name="TextBox 29"/>
          <p:cNvSpPr txBox="1"/>
          <p:nvPr/>
        </p:nvSpPr>
        <p:spPr>
          <a:xfrm>
            <a:off x="2354195" y="6907390"/>
            <a:ext cx="4196073" cy="447583"/>
          </a:xfrm>
          <a:prstGeom prst="rect">
            <a:avLst/>
          </a:prstGeom>
        </p:spPr>
        <p:txBody>
          <a:bodyPr lIns="0" tIns="0" rIns="0" bIns="0" rtlCol="0" anchor="t">
            <a:spAutoFit/>
          </a:bodyPr>
          <a:lstStyle/>
          <a:p>
            <a:pPr algn="l">
              <a:lnSpc>
                <a:spcPts val="3681"/>
              </a:lnSpc>
            </a:pPr>
            <a:r>
              <a:rPr lang="en-US" sz="2832" b="1">
                <a:solidFill>
                  <a:srgbClr val="04E1F9"/>
                </a:solidFill>
                <a:latin typeface="Montserrat Bold"/>
                <a:ea typeface="Montserrat Bold"/>
                <a:cs typeface="Montserrat Bold"/>
                <a:sym typeface="Montserrat Bold"/>
              </a:rPr>
              <a:t>Psychological safety</a:t>
            </a:r>
          </a:p>
        </p:txBody>
      </p:sp>
      <p:sp>
        <p:nvSpPr>
          <p:cNvPr id="30" name="TextBox 30"/>
          <p:cNvSpPr txBox="1"/>
          <p:nvPr/>
        </p:nvSpPr>
        <p:spPr>
          <a:xfrm>
            <a:off x="12737921" y="7038167"/>
            <a:ext cx="3514176" cy="447583"/>
          </a:xfrm>
          <a:prstGeom prst="rect">
            <a:avLst/>
          </a:prstGeom>
        </p:spPr>
        <p:txBody>
          <a:bodyPr lIns="0" tIns="0" rIns="0" bIns="0" rtlCol="0" anchor="t">
            <a:spAutoFit/>
          </a:bodyPr>
          <a:lstStyle/>
          <a:p>
            <a:pPr algn="l">
              <a:lnSpc>
                <a:spcPts val="3681"/>
              </a:lnSpc>
            </a:pPr>
            <a:r>
              <a:rPr lang="en-US" sz="2832" b="1">
                <a:solidFill>
                  <a:srgbClr val="04E1F9"/>
                </a:solidFill>
                <a:latin typeface="Montserrat Bold"/>
                <a:ea typeface="Montserrat Bold"/>
                <a:cs typeface="Montserrat Bold"/>
                <a:sym typeface="Montserrat Bold"/>
              </a:rPr>
              <a:t>Cultural sensivity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a:p>
        </p:txBody>
      </p:sp>
      <p:sp>
        <p:nvSpPr>
          <p:cNvPr id="3" name="Freeform 3"/>
          <p:cNvSpPr/>
          <p:nvPr/>
        </p:nvSpPr>
        <p:spPr>
          <a:xfrm>
            <a:off x="6574661" y="-2875072"/>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14496062" y="9038367"/>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832600" y="8810203"/>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6" name="Group 6"/>
          <p:cNvGrpSpPr/>
          <p:nvPr/>
        </p:nvGrpSpPr>
        <p:grpSpPr>
          <a:xfrm>
            <a:off x="14496062" y="-244683"/>
            <a:ext cx="3791938" cy="2721088"/>
            <a:chOff x="0" y="0"/>
            <a:chExt cx="1350740" cy="969288"/>
          </a:xfrm>
        </p:grpSpPr>
        <p:sp>
          <p:nvSpPr>
            <p:cNvPr id="7" name="Freeform 7"/>
            <p:cNvSpPr/>
            <p:nvPr/>
          </p:nvSpPr>
          <p:spPr>
            <a:xfrm flipH="1">
              <a:off x="0" y="0"/>
              <a:ext cx="1350740" cy="969288"/>
            </a:xfrm>
            <a:custGeom>
              <a:avLst/>
              <a:gdLst/>
              <a:ahLst/>
              <a:cxnLst/>
              <a:rect l="l" t="t" r="r" b="b"/>
              <a:pathLst>
                <a:path w="1350740" h="969288">
                  <a:moveTo>
                    <a:pt x="1236406" y="0"/>
                  </a:moveTo>
                  <a:lnTo>
                    <a:pt x="114334" y="0"/>
                  </a:lnTo>
                  <a:cubicBezTo>
                    <a:pt x="51189" y="0"/>
                    <a:pt x="0" y="51189"/>
                    <a:pt x="0" y="114334"/>
                  </a:cubicBezTo>
                  <a:lnTo>
                    <a:pt x="0" y="854954"/>
                  </a:lnTo>
                  <a:cubicBezTo>
                    <a:pt x="0" y="885278"/>
                    <a:pt x="12046" y="914359"/>
                    <a:pt x="33488" y="935801"/>
                  </a:cubicBezTo>
                  <a:cubicBezTo>
                    <a:pt x="54929" y="957243"/>
                    <a:pt x="84011" y="969288"/>
                    <a:pt x="114334" y="969288"/>
                  </a:cubicBezTo>
                  <a:lnTo>
                    <a:pt x="1236406" y="969288"/>
                  </a:lnTo>
                  <a:cubicBezTo>
                    <a:pt x="1266729" y="969288"/>
                    <a:pt x="1295810" y="957243"/>
                    <a:pt x="1317252" y="935801"/>
                  </a:cubicBezTo>
                  <a:cubicBezTo>
                    <a:pt x="1338694" y="914359"/>
                    <a:pt x="1350740" y="885278"/>
                    <a:pt x="1350740" y="854954"/>
                  </a:cubicBezTo>
                  <a:lnTo>
                    <a:pt x="1350740" y="114334"/>
                  </a:lnTo>
                  <a:cubicBezTo>
                    <a:pt x="1350740" y="84011"/>
                    <a:pt x="1338694" y="54929"/>
                    <a:pt x="1317252" y="33488"/>
                  </a:cubicBezTo>
                  <a:cubicBezTo>
                    <a:pt x="1295810" y="12046"/>
                    <a:pt x="1266729" y="0"/>
                    <a:pt x="1236406" y="0"/>
                  </a:cubicBezTo>
                  <a:close/>
                </a:path>
              </a:pathLst>
            </a:custGeom>
            <a:blipFill>
              <a:blip r:embed="rId6"/>
              <a:stretch>
                <a:fillRect r="-7707"/>
              </a:stretch>
            </a:blipFill>
          </p:spPr>
          <p:txBody>
            <a:bodyPr/>
            <a:lstStyle/>
            <a:p>
              <a:endParaRPr lang="en-GB"/>
            </a:p>
          </p:txBody>
        </p:sp>
      </p:grpSp>
      <p:sp>
        <p:nvSpPr>
          <p:cNvPr id="8" name="Freeform 8"/>
          <p:cNvSpPr/>
          <p:nvPr/>
        </p:nvSpPr>
        <p:spPr>
          <a:xfrm>
            <a:off x="1028700" y="2895505"/>
            <a:ext cx="4923661" cy="2461831"/>
          </a:xfrm>
          <a:custGeom>
            <a:avLst/>
            <a:gdLst/>
            <a:ahLst/>
            <a:cxnLst/>
            <a:rect l="l" t="t" r="r" b="b"/>
            <a:pathLst>
              <a:path w="4923661" h="2461831">
                <a:moveTo>
                  <a:pt x="0" y="0"/>
                </a:moveTo>
                <a:lnTo>
                  <a:pt x="4923661" y="0"/>
                </a:lnTo>
                <a:lnTo>
                  <a:pt x="4923661" y="2461831"/>
                </a:lnTo>
                <a:lnTo>
                  <a:pt x="0" y="246183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a:off x="1314127" y="3755235"/>
            <a:ext cx="845223" cy="860278"/>
          </a:xfrm>
          <a:custGeom>
            <a:avLst/>
            <a:gdLst/>
            <a:ahLst/>
            <a:cxnLst/>
            <a:rect l="l" t="t" r="r" b="b"/>
            <a:pathLst>
              <a:path w="845223" h="860278">
                <a:moveTo>
                  <a:pt x="0" y="0"/>
                </a:moveTo>
                <a:lnTo>
                  <a:pt x="845223" y="0"/>
                </a:lnTo>
                <a:lnTo>
                  <a:pt x="845223" y="860278"/>
                </a:lnTo>
                <a:lnTo>
                  <a:pt x="0" y="8602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0" name="Freeform 10"/>
          <p:cNvSpPr/>
          <p:nvPr/>
        </p:nvSpPr>
        <p:spPr>
          <a:xfrm>
            <a:off x="6682169" y="2895505"/>
            <a:ext cx="4923661" cy="2461831"/>
          </a:xfrm>
          <a:custGeom>
            <a:avLst/>
            <a:gdLst/>
            <a:ahLst/>
            <a:cxnLst/>
            <a:rect l="l" t="t" r="r" b="b"/>
            <a:pathLst>
              <a:path w="4923661" h="2461831">
                <a:moveTo>
                  <a:pt x="0" y="0"/>
                </a:moveTo>
                <a:lnTo>
                  <a:pt x="4923662" y="0"/>
                </a:lnTo>
                <a:lnTo>
                  <a:pt x="4923662" y="2461831"/>
                </a:lnTo>
                <a:lnTo>
                  <a:pt x="0" y="246183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TextBox 11"/>
          <p:cNvSpPr txBox="1"/>
          <p:nvPr/>
        </p:nvSpPr>
        <p:spPr>
          <a:xfrm>
            <a:off x="12923014" y="3087721"/>
            <a:ext cx="3659828" cy="414485"/>
          </a:xfrm>
          <a:prstGeom prst="rect">
            <a:avLst/>
          </a:prstGeom>
        </p:spPr>
        <p:txBody>
          <a:bodyPr lIns="0" tIns="0" rIns="0" bIns="0" rtlCol="0" anchor="t">
            <a:spAutoFit/>
          </a:bodyPr>
          <a:lstStyle/>
          <a:p>
            <a:pPr algn="l">
              <a:lnSpc>
                <a:spcPts val="3397"/>
              </a:lnSpc>
            </a:pPr>
            <a:r>
              <a:rPr lang="en-US" sz="2613" b="1">
                <a:solidFill>
                  <a:srgbClr val="04E1F9"/>
                </a:solidFill>
                <a:latin typeface="Montserrat Bold"/>
                <a:ea typeface="Montserrat Bold"/>
                <a:cs typeface="Montserrat Bold"/>
                <a:sym typeface="Montserrat Bold"/>
              </a:rPr>
              <a:t>Validated measures</a:t>
            </a:r>
          </a:p>
        </p:txBody>
      </p:sp>
      <p:sp>
        <p:nvSpPr>
          <p:cNvPr id="12" name="TextBox 12"/>
          <p:cNvSpPr txBox="1"/>
          <p:nvPr/>
        </p:nvSpPr>
        <p:spPr>
          <a:xfrm>
            <a:off x="1736738" y="6163693"/>
            <a:ext cx="3785815" cy="414485"/>
          </a:xfrm>
          <a:prstGeom prst="rect">
            <a:avLst/>
          </a:prstGeom>
        </p:spPr>
        <p:txBody>
          <a:bodyPr lIns="0" tIns="0" rIns="0" bIns="0" rtlCol="0" anchor="t">
            <a:spAutoFit/>
          </a:bodyPr>
          <a:lstStyle/>
          <a:p>
            <a:pPr algn="l">
              <a:lnSpc>
                <a:spcPts val="3397"/>
              </a:lnSpc>
            </a:pPr>
            <a:r>
              <a:rPr lang="en-US" sz="2613" b="1">
                <a:solidFill>
                  <a:srgbClr val="04E1F9"/>
                </a:solidFill>
                <a:latin typeface="Montserrat Bold"/>
                <a:ea typeface="Montserrat Bold"/>
                <a:cs typeface="Montserrat Bold"/>
                <a:sym typeface="Montserrat Bold"/>
              </a:rPr>
              <a:t>Manageable sample</a:t>
            </a:r>
          </a:p>
        </p:txBody>
      </p:sp>
      <p:sp>
        <p:nvSpPr>
          <p:cNvPr id="13" name="Freeform 13"/>
          <p:cNvSpPr/>
          <p:nvPr/>
        </p:nvSpPr>
        <p:spPr>
          <a:xfrm>
            <a:off x="6682169" y="5957411"/>
            <a:ext cx="4923661" cy="2461831"/>
          </a:xfrm>
          <a:custGeom>
            <a:avLst/>
            <a:gdLst/>
            <a:ahLst/>
            <a:cxnLst/>
            <a:rect l="l" t="t" r="r" b="b"/>
            <a:pathLst>
              <a:path w="4923661" h="2461831">
                <a:moveTo>
                  <a:pt x="0" y="0"/>
                </a:moveTo>
                <a:lnTo>
                  <a:pt x="4923662" y="0"/>
                </a:lnTo>
                <a:lnTo>
                  <a:pt x="4923662" y="2461831"/>
                </a:lnTo>
                <a:lnTo>
                  <a:pt x="0" y="246183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4" name="Freeform 14"/>
          <p:cNvSpPr/>
          <p:nvPr/>
        </p:nvSpPr>
        <p:spPr>
          <a:xfrm>
            <a:off x="12335639" y="2895505"/>
            <a:ext cx="4923661" cy="2461831"/>
          </a:xfrm>
          <a:custGeom>
            <a:avLst/>
            <a:gdLst/>
            <a:ahLst/>
            <a:cxnLst/>
            <a:rect l="l" t="t" r="r" b="b"/>
            <a:pathLst>
              <a:path w="4923661" h="2461831">
                <a:moveTo>
                  <a:pt x="0" y="0"/>
                </a:moveTo>
                <a:lnTo>
                  <a:pt x="4923661" y="0"/>
                </a:lnTo>
                <a:lnTo>
                  <a:pt x="4923661" y="2461831"/>
                </a:lnTo>
                <a:lnTo>
                  <a:pt x="0" y="246183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5" name="Freeform 15"/>
          <p:cNvSpPr/>
          <p:nvPr/>
        </p:nvSpPr>
        <p:spPr>
          <a:xfrm>
            <a:off x="1028700" y="5957411"/>
            <a:ext cx="4923661" cy="2461831"/>
          </a:xfrm>
          <a:custGeom>
            <a:avLst/>
            <a:gdLst/>
            <a:ahLst/>
            <a:cxnLst/>
            <a:rect l="l" t="t" r="r" b="b"/>
            <a:pathLst>
              <a:path w="4923661" h="2461831">
                <a:moveTo>
                  <a:pt x="0" y="0"/>
                </a:moveTo>
                <a:lnTo>
                  <a:pt x="4923661" y="0"/>
                </a:lnTo>
                <a:lnTo>
                  <a:pt x="4923661" y="2461831"/>
                </a:lnTo>
                <a:lnTo>
                  <a:pt x="0" y="246183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Freeform 16"/>
          <p:cNvSpPr/>
          <p:nvPr/>
        </p:nvSpPr>
        <p:spPr>
          <a:xfrm>
            <a:off x="12339256" y="5957411"/>
            <a:ext cx="4923661" cy="2461831"/>
          </a:xfrm>
          <a:custGeom>
            <a:avLst/>
            <a:gdLst/>
            <a:ahLst/>
            <a:cxnLst/>
            <a:rect l="l" t="t" r="r" b="b"/>
            <a:pathLst>
              <a:path w="4923661" h="2461831">
                <a:moveTo>
                  <a:pt x="0" y="0"/>
                </a:moveTo>
                <a:lnTo>
                  <a:pt x="4923661" y="0"/>
                </a:lnTo>
                <a:lnTo>
                  <a:pt x="4923661" y="2461831"/>
                </a:lnTo>
                <a:lnTo>
                  <a:pt x="0" y="246183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7" name="Freeform 17"/>
          <p:cNvSpPr/>
          <p:nvPr/>
        </p:nvSpPr>
        <p:spPr>
          <a:xfrm flipV="1">
            <a:off x="17259300" y="5187697"/>
            <a:ext cx="5138677" cy="4419262"/>
          </a:xfrm>
          <a:custGeom>
            <a:avLst/>
            <a:gdLst/>
            <a:ahLst/>
            <a:cxnLst/>
            <a:rect l="l" t="t" r="r" b="b"/>
            <a:pathLst>
              <a:path w="5138677" h="4419262">
                <a:moveTo>
                  <a:pt x="0" y="4419262"/>
                </a:moveTo>
                <a:lnTo>
                  <a:pt x="5138677" y="4419262"/>
                </a:lnTo>
                <a:lnTo>
                  <a:pt x="5138677" y="0"/>
                </a:lnTo>
                <a:lnTo>
                  <a:pt x="0" y="0"/>
                </a:lnTo>
                <a:lnTo>
                  <a:pt x="0" y="4419262"/>
                </a:lnTo>
                <a:close/>
              </a:path>
            </a:pathLst>
          </a:custGeom>
          <a:blipFill>
            <a:blip r:embed="rId4">
              <a:alphaModFix amt="9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Freeform 18"/>
          <p:cNvSpPr/>
          <p:nvPr/>
        </p:nvSpPr>
        <p:spPr>
          <a:xfrm>
            <a:off x="1502867" y="6730578"/>
            <a:ext cx="656483" cy="1210106"/>
          </a:xfrm>
          <a:custGeom>
            <a:avLst/>
            <a:gdLst/>
            <a:ahLst/>
            <a:cxnLst/>
            <a:rect l="l" t="t" r="r" b="b"/>
            <a:pathLst>
              <a:path w="656483" h="1210106">
                <a:moveTo>
                  <a:pt x="0" y="0"/>
                </a:moveTo>
                <a:lnTo>
                  <a:pt x="656483" y="0"/>
                </a:lnTo>
                <a:lnTo>
                  <a:pt x="656483" y="1210106"/>
                </a:lnTo>
                <a:lnTo>
                  <a:pt x="0" y="1210106"/>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9" name="Freeform 19"/>
          <p:cNvSpPr/>
          <p:nvPr/>
        </p:nvSpPr>
        <p:spPr>
          <a:xfrm>
            <a:off x="7065397" y="3700032"/>
            <a:ext cx="956621" cy="1062912"/>
          </a:xfrm>
          <a:custGeom>
            <a:avLst/>
            <a:gdLst/>
            <a:ahLst/>
            <a:cxnLst/>
            <a:rect l="l" t="t" r="r" b="b"/>
            <a:pathLst>
              <a:path w="956621" h="1062912">
                <a:moveTo>
                  <a:pt x="0" y="0"/>
                </a:moveTo>
                <a:lnTo>
                  <a:pt x="956621" y="0"/>
                </a:lnTo>
                <a:lnTo>
                  <a:pt x="956621" y="1062912"/>
                </a:lnTo>
                <a:lnTo>
                  <a:pt x="0" y="106291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0" name="Freeform 20"/>
          <p:cNvSpPr/>
          <p:nvPr/>
        </p:nvSpPr>
        <p:spPr>
          <a:xfrm>
            <a:off x="12545370" y="3681153"/>
            <a:ext cx="1081792" cy="1081792"/>
          </a:xfrm>
          <a:custGeom>
            <a:avLst/>
            <a:gdLst/>
            <a:ahLst/>
            <a:cxnLst/>
            <a:rect l="l" t="t" r="r" b="b"/>
            <a:pathLst>
              <a:path w="1081792" h="1081792">
                <a:moveTo>
                  <a:pt x="0" y="0"/>
                </a:moveTo>
                <a:lnTo>
                  <a:pt x="1081792" y="0"/>
                </a:lnTo>
                <a:lnTo>
                  <a:pt x="1081792" y="1081791"/>
                </a:lnTo>
                <a:lnTo>
                  <a:pt x="0" y="1081791"/>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txBody>
          <a:bodyPr/>
          <a:lstStyle/>
          <a:p>
            <a:endParaRPr lang="en-GB"/>
          </a:p>
        </p:txBody>
      </p:sp>
      <p:sp>
        <p:nvSpPr>
          <p:cNvPr id="21" name="Freeform 21"/>
          <p:cNvSpPr/>
          <p:nvPr/>
        </p:nvSpPr>
        <p:spPr>
          <a:xfrm>
            <a:off x="6933292" y="6691752"/>
            <a:ext cx="1220831" cy="1248932"/>
          </a:xfrm>
          <a:custGeom>
            <a:avLst/>
            <a:gdLst/>
            <a:ahLst/>
            <a:cxnLst/>
            <a:rect l="l" t="t" r="r" b="b"/>
            <a:pathLst>
              <a:path w="1220831" h="1248932">
                <a:moveTo>
                  <a:pt x="0" y="0"/>
                </a:moveTo>
                <a:lnTo>
                  <a:pt x="1220831" y="0"/>
                </a:lnTo>
                <a:lnTo>
                  <a:pt x="1220831" y="1248932"/>
                </a:lnTo>
                <a:lnTo>
                  <a:pt x="0" y="1248932"/>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2" name="Freeform 22"/>
          <p:cNvSpPr/>
          <p:nvPr/>
        </p:nvSpPr>
        <p:spPr>
          <a:xfrm>
            <a:off x="12723385" y="6841410"/>
            <a:ext cx="1078663" cy="1099274"/>
          </a:xfrm>
          <a:custGeom>
            <a:avLst/>
            <a:gdLst/>
            <a:ahLst/>
            <a:cxnLst/>
            <a:rect l="l" t="t" r="r" b="b"/>
            <a:pathLst>
              <a:path w="1078663" h="1099274">
                <a:moveTo>
                  <a:pt x="0" y="0"/>
                </a:moveTo>
                <a:lnTo>
                  <a:pt x="1078662" y="0"/>
                </a:lnTo>
                <a:lnTo>
                  <a:pt x="1078662" y="1099274"/>
                </a:lnTo>
                <a:lnTo>
                  <a:pt x="0" y="1099274"/>
                </a:lnTo>
                <a:lnTo>
                  <a:pt x="0" y="0"/>
                </a:lnTo>
                <a:close/>
              </a:path>
            </a:pathLst>
          </a:custGeom>
          <a:blipFill>
            <a:blip r:embed="rId19">
              <a:extLst>
                <a:ext uri="{96DAC541-7B7A-43D3-8B79-37D633B846F1}">
                  <asvg:svgBlip xmlns:asvg="http://schemas.microsoft.com/office/drawing/2016/SVG/main" r:embed="rId20"/>
                </a:ext>
              </a:extLst>
            </a:blip>
            <a:stretch>
              <a:fillRect/>
            </a:stretch>
          </a:blipFill>
        </p:spPr>
        <p:txBody>
          <a:bodyPr/>
          <a:lstStyle/>
          <a:p>
            <a:endParaRPr lang="en-GB"/>
          </a:p>
        </p:txBody>
      </p:sp>
      <p:sp>
        <p:nvSpPr>
          <p:cNvPr id="23" name="TextBox 23"/>
          <p:cNvSpPr txBox="1"/>
          <p:nvPr/>
        </p:nvSpPr>
        <p:spPr>
          <a:xfrm>
            <a:off x="1028700" y="1383926"/>
            <a:ext cx="10053533" cy="1165487"/>
          </a:xfrm>
          <a:prstGeom prst="rect">
            <a:avLst/>
          </a:prstGeom>
        </p:spPr>
        <p:txBody>
          <a:bodyPr lIns="0" tIns="0" rIns="0" bIns="0" rtlCol="0" anchor="t">
            <a:spAutoFit/>
          </a:bodyPr>
          <a:lstStyle/>
          <a:p>
            <a:pPr algn="l">
              <a:lnSpc>
                <a:spcPts val="9517"/>
              </a:lnSpc>
              <a:spcBef>
                <a:spcPct val="0"/>
              </a:spcBef>
            </a:pPr>
            <a:r>
              <a:rPr lang="en-US" sz="6798" b="1">
                <a:solidFill>
                  <a:srgbClr val="FFFFFF"/>
                </a:solidFill>
                <a:latin typeface="Montaser Arabic Ultra-Bold"/>
                <a:ea typeface="Montaser Arabic Ultra-Bold"/>
                <a:cs typeface="Montaser Arabic Ultra-Bold"/>
                <a:sym typeface="Montaser Arabic Ultra-Bold"/>
              </a:rPr>
              <a:t>Feasibility and Impact</a:t>
            </a:r>
          </a:p>
        </p:txBody>
      </p:sp>
      <p:sp>
        <p:nvSpPr>
          <p:cNvPr id="24" name="TextBox 24"/>
          <p:cNvSpPr txBox="1"/>
          <p:nvPr/>
        </p:nvSpPr>
        <p:spPr>
          <a:xfrm>
            <a:off x="2434809" y="3680982"/>
            <a:ext cx="3087744" cy="1647118"/>
          </a:xfrm>
          <a:prstGeom prst="rect">
            <a:avLst/>
          </a:prstGeom>
        </p:spPr>
        <p:txBody>
          <a:bodyPr lIns="0" tIns="0" rIns="0" bIns="0" rtlCol="0" anchor="t">
            <a:spAutoFit/>
          </a:bodyPr>
          <a:lstStyle/>
          <a:p>
            <a:pPr algn="l">
              <a:lnSpc>
                <a:spcPts val="2600"/>
              </a:lnSpc>
            </a:pPr>
            <a:r>
              <a:rPr lang="en-US" sz="2000" dirty="0">
                <a:solidFill>
                  <a:srgbClr val="FFFFFF"/>
                </a:solidFill>
                <a:latin typeface="Montserrat"/>
                <a:ea typeface="Montserrat"/>
                <a:cs typeface="Montserrat"/>
                <a:sym typeface="Montserrat"/>
              </a:rPr>
              <a:t>Utilises readily available LLM APIs and cloud hosting for a stable, functional prototype.</a:t>
            </a:r>
          </a:p>
          <a:p>
            <a:pPr algn="l">
              <a:lnSpc>
                <a:spcPts val="2600"/>
              </a:lnSpc>
            </a:pPr>
            <a:endParaRPr lang="en-US" sz="2000" dirty="0">
              <a:solidFill>
                <a:srgbClr val="FFFFFF"/>
              </a:solidFill>
              <a:latin typeface="Montserrat"/>
              <a:ea typeface="Montserrat"/>
              <a:cs typeface="Montserrat"/>
              <a:sym typeface="Montserrat"/>
            </a:endParaRPr>
          </a:p>
        </p:txBody>
      </p:sp>
      <p:sp>
        <p:nvSpPr>
          <p:cNvPr id="25" name="TextBox 25"/>
          <p:cNvSpPr txBox="1"/>
          <p:nvPr/>
        </p:nvSpPr>
        <p:spPr>
          <a:xfrm>
            <a:off x="1510953" y="3133101"/>
            <a:ext cx="4011601" cy="414485"/>
          </a:xfrm>
          <a:prstGeom prst="rect">
            <a:avLst/>
          </a:prstGeom>
        </p:spPr>
        <p:txBody>
          <a:bodyPr lIns="0" tIns="0" rIns="0" bIns="0" rtlCol="0" anchor="t">
            <a:spAutoFit/>
          </a:bodyPr>
          <a:lstStyle/>
          <a:p>
            <a:pPr algn="l">
              <a:lnSpc>
                <a:spcPts val="3397"/>
              </a:lnSpc>
            </a:pPr>
            <a:r>
              <a:rPr lang="en-US" sz="2613" b="1">
                <a:solidFill>
                  <a:srgbClr val="04E1F9"/>
                </a:solidFill>
                <a:latin typeface="Montserrat Bold"/>
                <a:ea typeface="Montserrat Bold"/>
                <a:cs typeface="Montserrat Bold"/>
                <a:sym typeface="Montserrat Bold"/>
              </a:rPr>
              <a:t>Accessible technology</a:t>
            </a:r>
          </a:p>
        </p:txBody>
      </p:sp>
      <p:sp>
        <p:nvSpPr>
          <p:cNvPr id="26" name="TextBox 26"/>
          <p:cNvSpPr txBox="1"/>
          <p:nvPr/>
        </p:nvSpPr>
        <p:spPr>
          <a:xfrm>
            <a:off x="7019562" y="3133101"/>
            <a:ext cx="4693777" cy="414485"/>
          </a:xfrm>
          <a:prstGeom prst="rect">
            <a:avLst/>
          </a:prstGeom>
        </p:spPr>
        <p:txBody>
          <a:bodyPr lIns="0" tIns="0" rIns="0" bIns="0" rtlCol="0" anchor="t">
            <a:spAutoFit/>
          </a:bodyPr>
          <a:lstStyle/>
          <a:p>
            <a:pPr algn="l">
              <a:lnSpc>
                <a:spcPts val="3397"/>
              </a:lnSpc>
            </a:pPr>
            <a:r>
              <a:rPr lang="en-US" sz="2613" b="1">
                <a:solidFill>
                  <a:srgbClr val="04E1F9"/>
                </a:solidFill>
                <a:latin typeface="Montserrat Bold"/>
                <a:ea typeface="Montserrat Bold"/>
                <a:cs typeface="Montserrat Bold"/>
                <a:sym typeface="Montserrat Bold"/>
              </a:rPr>
              <a:t>Controlled environment</a:t>
            </a:r>
          </a:p>
        </p:txBody>
      </p:sp>
      <p:sp>
        <p:nvSpPr>
          <p:cNvPr id="27" name="TextBox 27"/>
          <p:cNvSpPr txBox="1"/>
          <p:nvPr/>
        </p:nvSpPr>
        <p:spPr>
          <a:xfrm>
            <a:off x="7543708" y="6163693"/>
            <a:ext cx="3132169" cy="414485"/>
          </a:xfrm>
          <a:prstGeom prst="rect">
            <a:avLst/>
          </a:prstGeom>
        </p:spPr>
        <p:txBody>
          <a:bodyPr lIns="0" tIns="0" rIns="0" bIns="0" rtlCol="0" anchor="t">
            <a:spAutoFit/>
          </a:bodyPr>
          <a:lstStyle/>
          <a:p>
            <a:pPr algn="l">
              <a:lnSpc>
                <a:spcPts val="3397"/>
              </a:lnSpc>
            </a:pPr>
            <a:r>
              <a:rPr lang="en-US" sz="2613" b="1">
                <a:solidFill>
                  <a:srgbClr val="04E1F9"/>
                </a:solidFill>
                <a:latin typeface="Montserrat Bold"/>
                <a:ea typeface="Montserrat Bold"/>
                <a:cs typeface="Montserrat Bold"/>
                <a:sym typeface="Montserrat Bold"/>
              </a:rPr>
              <a:t>Ethical oversight</a:t>
            </a:r>
          </a:p>
        </p:txBody>
      </p:sp>
      <p:sp>
        <p:nvSpPr>
          <p:cNvPr id="28" name="TextBox 28"/>
          <p:cNvSpPr txBox="1"/>
          <p:nvPr/>
        </p:nvSpPr>
        <p:spPr>
          <a:xfrm>
            <a:off x="8213358" y="3680982"/>
            <a:ext cx="3078671" cy="1289050"/>
          </a:xfrm>
          <a:prstGeom prst="rect">
            <a:avLst/>
          </a:prstGeom>
        </p:spPr>
        <p:txBody>
          <a:bodyPr lIns="0" tIns="0" rIns="0" bIns="0" rtlCol="0" anchor="t">
            <a:spAutoFit/>
          </a:bodyPr>
          <a:lstStyle/>
          <a:p>
            <a:pPr algn="l">
              <a:lnSpc>
                <a:spcPts val="2600"/>
              </a:lnSpc>
            </a:pPr>
            <a:r>
              <a:rPr lang="en-US" sz="2000" dirty="0">
                <a:solidFill>
                  <a:srgbClr val="FFFFFF"/>
                </a:solidFill>
                <a:latin typeface="Montserrat"/>
                <a:ea typeface="Montserrat"/>
                <a:cs typeface="Montserrat"/>
                <a:sym typeface="Montserrat"/>
              </a:rPr>
              <a:t>Standardised 10-minute sessions ensure high internal validity and participant safety.</a:t>
            </a:r>
          </a:p>
        </p:txBody>
      </p:sp>
      <p:sp>
        <p:nvSpPr>
          <p:cNvPr id="29" name="TextBox 29"/>
          <p:cNvSpPr txBox="1"/>
          <p:nvPr/>
        </p:nvSpPr>
        <p:spPr>
          <a:xfrm>
            <a:off x="13785316" y="3574797"/>
            <a:ext cx="3280084" cy="1612900"/>
          </a:xfrm>
          <a:prstGeom prst="rect">
            <a:avLst/>
          </a:prstGeom>
        </p:spPr>
        <p:txBody>
          <a:bodyPr lIns="0" tIns="0" rIns="0" bIns="0" rtlCol="0" anchor="t">
            <a:spAutoFit/>
          </a:bodyPr>
          <a:lstStyle/>
          <a:p>
            <a:pPr algn="l">
              <a:lnSpc>
                <a:spcPts val="2600"/>
              </a:lnSpc>
            </a:pPr>
            <a:r>
              <a:rPr lang="en-US" sz="2000" dirty="0">
                <a:solidFill>
                  <a:srgbClr val="FFFFFF"/>
                </a:solidFill>
                <a:latin typeface="Montserrat"/>
                <a:ea typeface="Montserrat"/>
                <a:cs typeface="Montserrat"/>
                <a:sym typeface="Montserrat"/>
              </a:rPr>
              <a:t>Implementation of gold-standard psychometric scales (WAI-SR and PANAS) for robust data.</a:t>
            </a:r>
          </a:p>
          <a:p>
            <a:pPr algn="l">
              <a:lnSpc>
                <a:spcPts val="2600"/>
              </a:lnSpc>
            </a:pPr>
            <a:endParaRPr lang="en-US" sz="2000" dirty="0">
              <a:solidFill>
                <a:srgbClr val="FFFFFF"/>
              </a:solidFill>
              <a:latin typeface="Montserrat"/>
              <a:ea typeface="Montserrat"/>
              <a:cs typeface="Montserrat"/>
              <a:sym typeface="Montserrat"/>
            </a:endParaRPr>
          </a:p>
        </p:txBody>
      </p:sp>
      <p:sp>
        <p:nvSpPr>
          <p:cNvPr id="30" name="TextBox 30"/>
          <p:cNvSpPr txBox="1"/>
          <p:nvPr/>
        </p:nvSpPr>
        <p:spPr>
          <a:xfrm>
            <a:off x="2434809" y="6711528"/>
            <a:ext cx="3087744" cy="1289050"/>
          </a:xfrm>
          <a:prstGeom prst="rect">
            <a:avLst/>
          </a:prstGeom>
        </p:spPr>
        <p:txBody>
          <a:bodyPr lIns="0" tIns="0" rIns="0" bIns="0" rtlCol="0" anchor="t">
            <a:spAutoFit/>
          </a:bodyPr>
          <a:lstStyle/>
          <a:p>
            <a:pPr algn="l">
              <a:lnSpc>
                <a:spcPts val="2600"/>
              </a:lnSpc>
            </a:pPr>
            <a:r>
              <a:rPr lang="en-US" sz="2000" dirty="0">
                <a:solidFill>
                  <a:srgbClr val="FFFFFF"/>
                </a:solidFill>
                <a:latin typeface="Montserrat"/>
                <a:ea typeface="Montserrat"/>
                <a:cs typeface="Montserrat"/>
                <a:sym typeface="Montserrat"/>
              </a:rPr>
              <a:t>Target of N=60 provides sufficient power for a medium effect size within the MSc timeline.</a:t>
            </a:r>
          </a:p>
        </p:txBody>
      </p:sp>
      <p:sp>
        <p:nvSpPr>
          <p:cNvPr id="31" name="TextBox 31"/>
          <p:cNvSpPr txBox="1"/>
          <p:nvPr/>
        </p:nvSpPr>
        <p:spPr>
          <a:xfrm>
            <a:off x="8213358" y="6876494"/>
            <a:ext cx="3078671" cy="980268"/>
          </a:xfrm>
          <a:prstGeom prst="rect">
            <a:avLst/>
          </a:prstGeom>
        </p:spPr>
        <p:txBody>
          <a:bodyPr wrap="square" lIns="0" tIns="0" rIns="0" bIns="0" rtlCol="0" anchor="t">
            <a:spAutoFit/>
          </a:bodyPr>
          <a:lstStyle/>
          <a:p>
            <a:pPr algn="l">
              <a:lnSpc>
                <a:spcPts val="2600"/>
              </a:lnSpc>
            </a:pPr>
            <a:r>
              <a:rPr lang="en-US" sz="2000" dirty="0">
                <a:solidFill>
                  <a:srgbClr val="FFFFFF"/>
                </a:solidFill>
                <a:latin typeface="Montserrat"/>
                <a:ea typeface="Montserrat"/>
                <a:cs typeface="Montserrat"/>
                <a:sym typeface="Montserrat"/>
              </a:rPr>
              <a:t>Adheres to BPS/APA ethics and institutional protocols.</a:t>
            </a:r>
          </a:p>
        </p:txBody>
      </p:sp>
      <p:sp>
        <p:nvSpPr>
          <p:cNvPr id="32" name="TextBox 32"/>
          <p:cNvSpPr txBox="1"/>
          <p:nvPr/>
        </p:nvSpPr>
        <p:spPr>
          <a:xfrm>
            <a:off x="13262716" y="6163693"/>
            <a:ext cx="3132169" cy="414485"/>
          </a:xfrm>
          <a:prstGeom prst="rect">
            <a:avLst/>
          </a:prstGeom>
        </p:spPr>
        <p:txBody>
          <a:bodyPr lIns="0" tIns="0" rIns="0" bIns="0" rtlCol="0" anchor="t">
            <a:spAutoFit/>
          </a:bodyPr>
          <a:lstStyle/>
          <a:p>
            <a:pPr algn="l">
              <a:lnSpc>
                <a:spcPts val="3397"/>
              </a:lnSpc>
            </a:pPr>
            <a:r>
              <a:rPr lang="en-US" sz="2613" b="1">
                <a:solidFill>
                  <a:srgbClr val="04E1F9"/>
                </a:solidFill>
                <a:latin typeface="Montserrat Bold"/>
                <a:ea typeface="Montserrat Bold"/>
                <a:cs typeface="Montserrat Bold"/>
                <a:sym typeface="Montserrat Bold"/>
              </a:rPr>
              <a:t>Future Scalability</a:t>
            </a:r>
          </a:p>
        </p:txBody>
      </p:sp>
      <p:sp>
        <p:nvSpPr>
          <p:cNvPr id="33" name="TextBox 33"/>
          <p:cNvSpPr txBox="1"/>
          <p:nvPr/>
        </p:nvSpPr>
        <p:spPr>
          <a:xfrm>
            <a:off x="13892440" y="6654378"/>
            <a:ext cx="3276467" cy="1612900"/>
          </a:xfrm>
          <a:prstGeom prst="rect">
            <a:avLst/>
          </a:prstGeom>
        </p:spPr>
        <p:txBody>
          <a:bodyPr lIns="0" tIns="0" rIns="0" bIns="0" rtlCol="0" anchor="t">
            <a:spAutoFit/>
          </a:bodyPr>
          <a:lstStyle/>
          <a:p>
            <a:pPr algn="l">
              <a:lnSpc>
                <a:spcPts val="2600"/>
              </a:lnSpc>
            </a:pPr>
            <a:r>
              <a:rPr lang="en-US" sz="2000" dirty="0">
                <a:solidFill>
                  <a:srgbClr val="FFFFFF"/>
                </a:solidFill>
                <a:latin typeface="Montserrat"/>
                <a:ea typeface="Montserrat"/>
                <a:cs typeface="Montserrat"/>
                <a:sym typeface="Montserrat"/>
              </a:rPr>
              <a:t>Provides an evidence-based blueprint for integrating relational AI into wider healthcare infrastructures.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6250" r="-6250"/>
            </a:stretch>
          </a:blipFill>
        </p:spPr>
        <p:txBody>
          <a:bodyPr/>
          <a:lstStyle/>
          <a:p>
            <a:endParaRPr lang="en-GB" dirty="0"/>
          </a:p>
        </p:txBody>
      </p:sp>
      <p:sp>
        <p:nvSpPr>
          <p:cNvPr id="3" name="Freeform 3"/>
          <p:cNvSpPr/>
          <p:nvPr/>
        </p:nvSpPr>
        <p:spPr>
          <a:xfrm rot="2420744">
            <a:off x="6098806" y="-945328"/>
            <a:ext cx="16118356" cy="8571233"/>
          </a:xfrm>
          <a:custGeom>
            <a:avLst/>
            <a:gdLst/>
            <a:ahLst/>
            <a:cxnLst/>
            <a:rect l="l" t="t" r="r" b="b"/>
            <a:pathLst>
              <a:path w="16118356" h="8571233">
                <a:moveTo>
                  <a:pt x="0" y="0"/>
                </a:moveTo>
                <a:lnTo>
                  <a:pt x="16118357" y="0"/>
                </a:lnTo>
                <a:lnTo>
                  <a:pt x="16118357" y="8571234"/>
                </a:lnTo>
                <a:lnTo>
                  <a:pt x="0" y="8571234"/>
                </a:lnTo>
                <a:lnTo>
                  <a:pt x="0" y="0"/>
                </a:lnTo>
                <a:close/>
              </a:path>
            </a:pathLst>
          </a:custGeom>
          <a:blipFill dpi="0" rotWithShape="1">
            <a:blip r:embed="rId4">
              <a:alphaModFix amt="75000"/>
            </a:blip>
            <a:srcRect/>
            <a:stretch>
              <a:fillRect l="-364" t="-12873" b="-12873"/>
            </a:stretch>
          </a:blipFill>
        </p:spPr>
        <p:txBody>
          <a:bodyPr/>
          <a:lstStyle/>
          <a:p>
            <a:endParaRPr lang="en-GB" dirty="0"/>
          </a:p>
        </p:txBody>
      </p:sp>
      <p:sp>
        <p:nvSpPr>
          <p:cNvPr id="4" name="Freeform 4"/>
          <p:cNvSpPr/>
          <p:nvPr/>
        </p:nvSpPr>
        <p:spPr>
          <a:xfrm>
            <a:off x="13521135" y="-1550941"/>
            <a:ext cx="5138677" cy="4419262"/>
          </a:xfrm>
          <a:custGeom>
            <a:avLst/>
            <a:gdLst/>
            <a:ahLst/>
            <a:cxnLst/>
            <a:rect l="l" t="t" r="r" b="b"/>
            <a:pathLst>
              <a:path w="5138677" h="4419262">
                <a:moveTo>
                  <a:pt x="0" y="0"/>
                </a:moveTo>
                <a:lnTo>
                  <a:pt x="5138677" y="0"/>
                </a:lnTo>
                <a:lnTo>
                  <a:pt x="5138677" y="4419263"/>
                </a:lnTo>
                <a:lnTo>
                  <a:pt x="0" y="4419263"/>
                </a:lnTo>
                <a:lnTo>
                  <a:pt x="0" y="0"/>
                </a:lnTo>
                <a:close/>
              </a:path>
            </a:pathLst>
          </a:custGeom>
          <a:blipFill>
            <a:blip r:embed="rId5">
              <a:alphaModFix amt="9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a:off x="-730943" y="8832347"/>
            <a:ext cx="5772790" cy="4964599"/>
          </a:xfrm>
          <a:custGeom>
            <a:avLst/>
            <a:gdLst/>
            <a:ahLst/>
            <a:cxnLst/>
            <a:rect l="l" t="t" r="r" b="b"/>
            <a:pathLst>
              <a:path w="5772790" h="4964599">
                <a:moveTo>
                  <a:pt x="0" y="0"/>
                </a:moveTo>
                <a:lnTo>
                  <a:pt x="5772790" y="0"/>
                </a:lnTo>
                <a:lnTo>
                  <a:pt x="5772790" y="4964600"/>
                </a:lnTo>
                <a:lnTo>
                  <a:pt x="0" y="4964600"/>
                </a:lnTo>
                <a:lnTo>
                  <a:pt x="0" y="0"/>
                </a:lnTo>
                <a:close/>
              </a:path>
            </a:pathLst>
          </a:custGeom>
          <a:blipFill>
            <a:blip r:embed="rId5">
              <a:alphaModFix amt="9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1383162" y="2732527"/>
            <a:ext cx="772290" cy="766498"/>
          </a:xfrm>
          <a:custGeom>
            <a:avLst/>
            <a:gdLst/>
            <a:ahLst/>
            <a:cxnLst/>
            <a:rect l="l" t="t" r="r" b="b"/>
            <a:pathLst>
              <a:path w="772290" h="766498">
                <a:moveTo>
                  <a:pt x="0" y="0"/>
                </a:moveTo>
                <a:lnTo>
                  <a:pt x="772290" y="0"/>
                </a:lnTo>
                <a:lnTo>
                  <a:pt x="772290" y="766499"/>
                </a:lnTo>
                <a:lnTo>
                  <a:pt x="0" y="76649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12887023" y="8832347"/>
            <a:ext cx="5772790" cy="4964599"/>
          </a:xfrm>
          <a:custGeom>
            <a:avLst/>
            <a:gdLst/>
            <a:ahLst/>
            <a:cxnLst/>
            <a:rect l="l" t="t" r="r" b="b"/>
            <a:pathLst>
              <a:path w="5772790" h="4964599">
                <a:moveTo>
                  <a:pt x="0" y="0"/>
                </a:moveTo>
                <a:lnTo>
                  <a:pt x="5772789" y="0"/>
                </a:lnTo>
                <a:lnTo>
                  <a:pt x="5772789" y="4964600"/>
                </a:lnTo>
                <a:lnTo>
                  <a:pt x="0" y="4964600"/>
                </a:lnTo>
                <a:lnTo>
                  <a:pt x="0" y="0"/>
                </a:lnTo>
                <a:close/>
              </a:path>
            </a:pathLst>
          </a:custGeom>
          <a:blipFill>
            <a:blip r:embed="rId5">
              <a:alphaModFix amt="9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1451921" y="4000358"/>
            <a:ext cx="563171" cy="848468"/>
          </a:xfrm>
          <a:custGeom>
            <a:avLst/>
            <a:gdLst/>
            <a:ahLst/>
            <a:cxnLst/>
            <a:rect l="l" t="t" r="r" b="b"/>
            <a:pathLst>
              <a:path w="563171" h="848468">
                <a:moveTo>
                  <a:pt x="0" y="0"/>
                </a:moveTo>
                <a:lnTo>
                  <a:pt x="563171" y="0"/>
                </a:lnTo>
                <a:lnTo>
                  <a:pt x="563171" y="848468"/>
                </a:lnTo>
                <a:lnTo>
                  <a:pt x="0" y="848468"/>
                </a:lnTo>
                <a:lnTo>
                  <a:pt x="0" y="0"/>
                </a:lnTo>
                <a:close/>
              </a:path>
            </a:pathLst>
          </a:custGeom>
          <a:blipFill>
            <a:blip r:embed="rId9"/>
            <a:stretch>
              <a:fillRect/>
            </a:stretch>
          </a:blipFill>
        </p:spPr>
        <p:txBody>
          <a:bodyPr/>
          <a:lstStyle/>
          <a:p>
            <a:endParaRPr lang="en-GB"/>
          </a:p>
        </p:txBody>
      </p:sp>
      <p:sp>
        <p:nvSpPr>
          <p:cNvPr id="9" name="Freeform 9"/>
          <p:cNvSpPr/>
          <p:nvPr/>
        </p:nvSpPr>
        <p:spPr>
          <a:xfrm>
            <a:off x="1557804" y="5220301"/>
            <a:ext cx="384944" cy="1054640"/>
          </a:xfrm>
          <a:custGeom>
            <a:avLst/>
            <a:gdLst/>
            <a:ahLst/>
            <a:cxnLst/>
            <a:rect l="l" t="t" r="r" b="b"/>
            <a:pathLst>
              <a:path w="384944" h="1054640">
                <a:moveTo>
                  <a:pt x="0" y="0"/>
                </a:moveTo>
                <a:lnTo>
                  <a:pt x="384944" y="0"/>
                </a:lnTo>
                <a:lnTo>
                  <a:pt x="384944" y="1054640"/>
                </a:lnTo>
                <a:lnTo>
                  <a:pt x="0" y="105464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0" name="Freeform 10"/>
          <p:cNvSpPr/>
          <p:nvPr/>
        </p:nvSpPr>
        <p:spPr>
          <a:xfrm>
            <a:off x="1292830" y="6642822"/>
            <a:ext cx="862622" cy="862622"/>
          </a:xfrm>
          <a:custGeom>
            <a:avLst/>
            <a:gdLst/>
            <a:ahLst/>
            <a:cxnLst/>
            <a:rect l="l" t="t" r="r" b="b"/>
            <a:pathLst>
              <a:path w="862622" h="862622">
                <a:moveTo>
                  <a:pt x="0" y="0"/>
                </a:moveTo>
                <a:lnTo>
                  <a:pt x="862622" y="0"/>
                </a:lnTo>
                <a:lnTo>
                  <a:pt x="862622" y="862622"/>
                </a:lnTo>
                <a:lnTo>
                  <a:pt x="0" y="862622"/>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1" name="Freeform 11"/>
          <p:cNvSpPr/>
          <p:nvPr/>
        </p:nvSpPr>
        <p:spPr>
          <a:xfrm>
            <a:off x="1292830" y="8010269"/>
            <a:ext cx="1009711" cy="854468"/>
          </a:xfrm>
          <a:custGeom>
            <a:avLst/>
            <a:gdLst/>
            <a:ahLst/>
            <a:cxnLst/>
            <a:rect l="l" t="t" r="r" b="b"/>
            <a:pathLst>
              <a:path w="1009711" h="854468">
                <a:moveTo>
                  <a:pt x="0" y="0"/>
                </a:moveTo>
                <a:lnTo>
                  <a:pt x="1009712" y="0"/>
                </a:lnTo>
                <a:lnTo>
                  <a:pt x="1009712" y="854468"/>
                </a:lnTo>
                <a:lnTo>
                  <a:pt x="0" y="854468"/>
                </a:lnTo>
                <a:lnTo>
                  <a:pt x="0" y="0"/>
                </a:lnTo>
                <a:close/>
              </a:path>
            </a:pathLst>
          </a:custGeom>
          <a:blipFill>
            <a:blip r:embed="rId14"/>
            <a:stretch>
              <a:fillRect/>
            </a:stretch>
          </a:blipFill>
        </p:spPr>
        <p:txBody>
          <a:bodyPr/>
          <a:lstStyle/>
          <a:p>
            <a:endParaRPr lang="en-GB"/>
          </a:p>
        </p:txBody>
      </p:sp>
      <p:sp>
        <p:nvSpPr>
          <p:cNvPr id="12" name="TextBox 12"/>
          <p:cNvSpPr txBox="1"/>
          <p:nvPr/>
        </p:nvSpPr>
        <p:spPr>
          <a:xfrm>
            <a:off x="2534516" y="2703952"/>
            <a:ext cx="11364207" cy="6128395"/>
          </a:xfrm>
          <a:prstGeom prst="rect">
            <a:avLst/>
          </a:prstGeom>
        </p:spPr>
        <p:txBody>
          <a:bodyPr lIns="0" tIns="0" rIns="0" bIns="0" rtlCol="0" anchor="t">
            <a:spAutoFit/>
          </a:bodyPr>
          <a:lstStyle/>
          <a:p>
            <a:pPr algn="l">
              <a:lnSpc>
                <a:spcPts val="3508"/>
              </a:lnSpc>
            </a:pPr>
            <a:r>
              <a:rPr lang="en-US" sz="2699" b="1">
                <a:solidFill>
                  <a:srgbClr val="7AEAFF"/>
                </a:solidFill>
                <a:latin typeface="Montserrat Bold"/>
                <a:ea typeface="Montserrat Bold"/>
                <a:cs typeface="Montserrat Bold"/>
                <a:sym typeface="Montserrat Bold"/>
              </a:rPr>
              <a:t>Addressing the Crisis:</a:t>
            </a:r>
            <a:r>
              <a:rPr lang="en-US" sz="2699">
                <a:solidFill>
                  <a:srgbClr val="FFFFFF"/>
                </a:solidFill>
                <a:latin typeface="Montserrat"/>
                <a:ea typeface="Montserrat"/>
                <a:cs typeface="Montserrat"/>
                <a:sym typeface="Montserrat"/>
              </a:rPr>
              <a:t> </a:t>
            </a:r>
          </a:p>
          <a:p>
            <a:pPr algn="l">
              <a:lnSpc>
                <a:spcPts val="3508"/>
              </a:lnSpc>
            </a:pPr>
            <a:r>
              <a:rPr lang="en-US" sz="2699">
                <a:solidFill>
                  <a:srgbClr val="FFFFFF"/>
                </a:solidFill>
                <a:latin typeface="Montserrat"/>
                <a:ea typeface="Montserrat"/>
                <a:cs typeface="Montserrat"/>
                <a:sym typeface="Montserrat"/>
              </a:rPr>
              <a:t>Providing a scalable solution for NHS therapy waiting lists.</a:t>
            </a:r>
          </a:p>
          <a:p>
            <a:pPr algn="l">
              <a:lnSpc>
                <a:spcPts val="3508"/>
              </a:lnSpc>
            </a:pPr>
            <a:endParaRPr lang="en-US" sz="2699">
              <a:solidFill>
                <a:srgbClr val="FFFFFF"/>
              </a:solidFill>
              <a:latin typeface="Montserrat"/>
              <a:ea typeface="Montserrat"/>
              <a:cs typeface="Montserrat"/>
              <a:sym typeface="Montserrat"/>
            </a:endParaRPr>
          </a:p>
          <a:p>
            <a:pPr algn="l">
              <a:lnSpc>
                <a:spcPts val="3508"/>
              </a:lnSpc>
            </a:pPr>
            <a:r>
              <a:rPr lang="en-US" sz="2699" b="1">
                <a:solidFill>
                  <a:srgbClr val="7AEAFF"/>
                </a:solidFill>
                <a:latin typeface="Montserrat Bold"/>
                <a:ea typeface="Montserrat Bold"/>
                <a:cs typeface="Montserrat Bold"/>
                <a:sym typeface="Montserrat Bold"/>
              </a:rPr>
              <a:t>Theoretical Operationalisation: </a:t>
            </a:r>
          </a:p>
          <a:p>
            <a:pPr algn="l">
              <a:lnSpc>
                <a:spcPts val="3508"/>
              </a:lnSpc>
            </a:pPr>
            <a:r>
              <a:rPr lang="en-US" sz="2699">
                <a:solidFill>
                  <a:srgbClr val="FFFFFF"/>
                </a:solidFill>
                <a:latin typeface="Montserrat"/>
                <a:ea typeface="Montserrat"/>
                <a:cs typeface="Montserrat"/>
                <a:sym typeface="Montserrat"/>
              </a:rPr>
              <a:t>Shifting AI from "Informational" to "Interpersonal" support.</a:t>
            </a:r>
          </a:p>
          <a:p>
            <a:pPr algn="l">
              <a:lnSpc>
                <a:spcPts val="3508"/>
              </a:lnSpc>
            </a:pPr>
            <a:endParaRPr lang="en-US" sz="2699">
              <a:solidFill>
                <a:srgbClr val="FFFFFF"/>
              </a:solidFill>
              <a:latin typeface="Montserrat"/>
              <a:ea typeface="Montserrat"/>
              <a:cs typeface="Montserrat"/>
              <a:sym typeface="Montserrat"/>
            </a:endParaRPr>
          </a:p>
          <a:p>
            <a:pPr algn="l">
              <a:lnSpc>
                <a:spcPts val="3508"/>
              </a:lnSpc>
            </a:pPr>
            <a:r>
              <a:rPr lang="en-US" sz="2699" b="1">
                <a:solidFill>
                  <a:srgbClr val="7AEAFF"/>
                </a:solidFill>
                <a:latin typeface="Montserrat Bold"/>
                <a:ea typeface="Montserrat Bold"/>
                <a:cs typeface="Montserrat Bold"/>
                <a:sym typeface="Montserrat Bold"/>
              </a:rPr>
              <a:t>The Relational Pivot:</a:t>
            </a:r>
            <a:r>
              <a:rPr lang="en-US" sz="2699">
                <a:solidFill>
                  <a:srgbClr val="FFFFFF"/>
                </a:solidFill>
                <a:latin typeface="Montserrat"/>
                <a:ea typeface="Montserrat"/>
                <a:cs typeface="Montserrat"/>
                <a:sym typeface="Montserrat"/>
              </a:rPr>
              <a:t> </a:t>
            </a:r>
          </a:p>
          <a:p>
            <a:pPr algn="l">
              <a:lnSpc>
                <a:spcPts val="3508"/>
              </a:lnSpc>
            </a:pPr>
            <a:r>
              <a:rPr lang="en-US" sz="2699">
                <a:solidFill>
                  <a:srgbClr val="FFFFFF"/>
                </a:solidFill>
                <a:latin typeface="Montserrat"/>
                <a:ea typeface="Montserrat"/>
                <a:cs typeface="Montserrat"/>
                <a:sym typeface="Montserrat"/>
              </a:rPr>
              <a:t>Engineering relational AI through Humanistic principles.</a:t>
            </a:r>
          </a:p>
          <a:p>
            <a:pPr algn="l">
              <a:lnSpc>
                <a:spcPts val="3508"/>
              </a:lnSpc>
            </a:pPr>
            <a:endParaRPr lang="en-US" sz="2699">
              <a:solidFill>
                <a:srgbClr val="FFFFFF"/>
              </a:solidFill>
              <a:latin typeface="Montserrat"/>
              <a:ea typeface="Montserrat"/>
              <a:cs typeface="Montserrat"/>
              <a:sym typeface="Montserrat"/>
            </a:endParaRPr>
          </a:p>
          <a:p>
            <a:pPr algn="l">
              <a:lnSpc>
                <a:spcPts val="3508"/>
              </a:lnSpc>
            </a:pPr>
            <a:r>
              <a:rPr lang="en-US" sz="2699" b="1">
                <a:solidFill>
                  <a:srgbClr val="7AEAFF"/>
                </a:solidFill>
                <a:latin typeface="Montserrat Bold"/>
                <a:ea typeface="Montserrat Bold"/>
                <a:cs typeface="Montserrat Bold"/>
                <a:sym typeface="Montserrat Bold"/>
              </a:rPr>
              <a:t>Safety &amp; Efficacy:</a:t>
            </a:r>
            <a:r>
              <a:rPr lang="en-US" sz="2699">
                <a:solidFill>
                  <a:srgbClr val="FFFFFF"/>
                </a:solidFill>
                <a:latin typeface="Montserrat"/>
                <a:ea typeface="Montserrat"/>
                <a:cs typeface="Montserrat"/>
                <a:sym typeface="Montserrat"/>
              </a:rPr>
              <a:t> </a:t>
            </a:r>
          </a:p>
          <a:p>
            <a:pPr algn="l">
              <a:lnSpc>
                <a:spcPts val="3508"/>
              </a:lnSpc>
            </a:pPr>
            <a:r>
              <a:rPr lang="en-US" sz="2699">
                <a:solidFill>
                  <a:srgbClr val="FFFFFF"/>
                </a:solidFill>
                <a:latin typeface="Montserrat"/>
                <a:ea typeface="Montserrat"/>
                <a:cs typeface="Montserrat"/>
                <a:sym typeface="Montserrat"/>
              </a:rPr>
              <a:t>Validating "Safety by Design" for clinical viability.</a:t>
            </a:r>
          </a:p>
          <a:p>
            <a:pPr algn="l">
              <a:lnSpc>
                <a:spcPts val="3508"/>
              </a:lnSpc>
            </a:pPr>
            <a:endParaRPr lang="en-US" sz="2699">
              <a:solidFill>
                <a:srgbClr val="FFFFFF"/>
              </a:solidFill>
              <a:latin typeface="Montserrat"/>
              <a:ea typeface="Montserrat"/>
              <a:cs typeface="Montserrat"/>
              <a:sym typeface="Montserrat"/>
            </a:endParaRPr>
          </a:p>
          <a:p>
            <a:pPr algn="l">
              <a:lnSpc>
                <a:spcPts val="3508"/>
              </a:lnSpc>
            </a:pPr>
            <a:r>
              <a:rPr lang="en-US" sz="2699" b="1">
                <a:solidFill>
                  <a:srgbClr val="7AEAFF"/>
                </a:solidFill>
                <a:latin typeface="Montserrat Bold"/>
                <a:ea typeface="Montserrat Bold"/>
                <a:cs typeface="Montserrat Bold"/>
                <a:sym typeface="Montserrat Bold"/>
              </a:rPr>
              <a:t>Future Blueprint:</a:t>
            </a:r>
            <a:r>
              <a:rPr lang="en-US" sz="2699">
                <a:solidFill>
                  <a:srgbClr val="FFFFFF"/>
                </a:solidFill>
                <a:latin typeface="Montserrat"/>
                <a:ea typeface="Montserrat"/>
                <a:cs typeface="Montserrat"/>
                <a:sym typeface="Montserrat"/>
              </a:rPr>
              <a:t> </a:t>
            </a:r>
          </a:p>
          <a:p>
            <a:pPr algn="l">
              <a:lnSpc>
                <a:spcPts val="3508"/>
              </a:lnSpc>
            </a:pPr>
            <a:r>
              <a:rPr lang="en-US" sz="2699">
                <a:solidFill>
                  <a:srgbClr val="FFFFFF"/>
                </a:solidFill>
                <a:latin typeface="Montserrat"/>
                <a:ea typeface="Montserrat"/>
                <a:cs typeface="Montserrat"/>
                <a:sym typeface="Montserrat"/>
              </a:rPr>
              <a:t>Human-centric foundations for digital healthcare infrastructure.</a:t>
            </a:r>
          </a:p>
        </p:txBody>
      </p:sp>
      <p:sp>
        <p:nvSpPr>
          <p:cNvPr id="13" name="TextBox 13"/>
          <p:cNvSpPr txBox="1"/>
          <p:nvPr/>
        </p:nvSpPr>
        <p:spPr>
          <a:xfrm>
            <a:off x="1028700" y="942975"/>
            <a:ext cx="7187919" cy="830140"/>
          </a:xfrm>
          <a:prstGeom prst="rect">
            <a:avLst/>
          </a:prstGeom>
        </p:spPr>
        <p:txBody>
          <a:bodyPr lIns="0" tIns="0" rIns="0" bIns="0" rtlCol="0" anchor="t">
            <a:spAutoFit/>
          </a:bodyPr>
          <a:lstStyle/>
          <a:p>
            <a:pPr algn="l">
              <a:lnSpc>
                <a:spcPts val="6864"/>
              </a:lnSpc>
              <a:spcBef>
                <a:spcPct val="0"/>
              </a:spcBef>
            </a:pPr>
            <a:r>
              <a:rPr lang="en-US" sz="4903" b="1">
                <a:solidFill>
                  <a:srgbClr val="FFFFFF"/>
                </a:solidFill>
                <a:latin typeface="Montaser Arabic Ultra-Bold"/>
                <a:ea typeface="Montaser Arabic Ultra-Bold"/>
                <a:cs typeface="Montaser Arabic Ultra-Bold"/>
                <a:sym typeface="Montaser Arabic Ultra-Bold"/>
              </a:rPr>
              <a:t>Conclusion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1191962" y="0"/>
            <a:ext cx="12071988" cy="10287000"/>
            <a:chOff x="0" y="0"/>
            <a:chExt cx="3179454" cy="2709333"/>
          </a:xfrm>
        </p:grpSpPr>
        <p:sp>
          <p:nvSpPr>
            <p:cNvPr id="3" name="Freeform 3"/>
            <p:cNvSpPr/>
            <p:nvPr/>
          </p:nvSpPr>
          <p:spPr>
            <a:xfrm>
              <a:off x="0" y="0"/>
              <a:ext cx="3179454" cy="2709333"/>
            </a:xfrm>
            <a:custGeom>
              <a:avLst/>
              <a:gdLst/>
              <a:ahLst/>
              <a:cxnLst/>
              <a:rect l="l" t="t" r="r" b="b"/>
              <a:pathLst>
                <a:path w="3179454" h="2709333">
                  <a:moveTo>
                    <a:pt x="0" y="0"/>
                  </a:moveTo>
                  <a:lnTo>
                    <a:pt x="3179454" y="0"/>
                  </a:lnTo>
                  <a:lnTo>
                    <a:pt x="3179454" y="2709333"/>
                  </a:lnTo>
                  <a:lnTo>
                    <a:pt x="0" y="2709333"/>
                  </a:lnTo>
                  <a:close/>
                </a:path>
              </a:pathLst>
            </a:custGeom>
            <a:gradFill rotWithShape="1">
              <a:gsLst>
                <a:gs pos="0">
                  <a:srgbClr val="000000">
                    <a:alpha val="100000"/>
                  </a:srgbClr>
                </a:gs>
                <a:gs pos="33333">
                  <a:srgbClr val="000000">
                    <a:alpha val="100000"/>
                  </a:srgbClr>
                </a:gs>
                <a:gs pos="66667">
                  <a:srgbClr val="000000">
                    <a:alpha val="82500"/>
                  </a:srgbClr>
                </a:gs>
                <a:gs pos="100000">
                  <a:srgbClr val="000000">
                    <a:alpha val="0"/>
                  </a:srgbClr>
                </a:gs>
              </a:gsLst>
              <a:lin ang="0"/>
            </a:gradFill>
          </p:spPr>
          <p:txBody>
            <a:bodyPr/>
            <a:lstStyle/>
            <a:p>
              <a:endParaRPr lang="en-GB"/>
            </a:p>
          </p:txBody>
        </p:sp>
        <p:sp>
          <p:nvSpPr>
            <p:cNvPr id="4" name="TextBox 4"/>
            <p:cNvSpPr txBox="1"/>
            <p:nvPr/>
          </p:nvSpPr>
          <p:spPr>
            <a:xfrm>
              <a:off x="0" y="-19050"/>
              <a:ext cx="3179454" cy="2728383"/>
            </a:xfrm>
            <a:prstGeom prst="rect">
              <a:avLst/>
            </a:prstGeom>
          </p:spPr>
          <p:txBody>
            <a:bodyPr lIns="50800" tIns="50800" rIns="50800" bIns="50800" rtlCol="0" anchor="ctr"/>
            <a:lstStyle/>
            <a:p>
              <a:pPr algn="ctr">
                <a:lnSpc>
                  <a:spcPts val="2898"/>
                </a:lnSpc>
              </a:pPr>
              <a:endParaRPr/>
            </a:p>
          </p:txBody>
        </p:sp>
      </p:grpSp>
      <p:grpSp>
        <p:nvGrpSpPr>
          <p:cNvPr id="5" name="Group 5"/>
          <p:cNvGrpSpPr/>
          <p:nvPr/>
        </p:nvGrpSpPr>
        <p:grpSpPr>
          <a:xfrm>
            <a:off x="4306077" y="7443744"/>
            <a:ext cx="5290838" cy="840036"/>
            <a:chOff x="0" y="0"/>
            <a:chExt cx="2559647" cy="406400"/>
          </a:xfrm>
        </p:grpSpPr>
        <p:sp>
          <p:nvSpPr>
            <p:cNvPr id="6" name="Freeform 6"/>
            <p:cNvSpPr/>
            <p:nvPr/>
          </p:nvSpPr>
          <p:spPr>
            <a:xfrm>
              <a:off x="0" y="0"/>
              <a:ext cx="2559647" cy="406400"/>
            </a:xfrm>
            <a:custGeom>
              <a:avLst/>
              <a:gdLst/>
              <a:ahLst/>
              <a:cxnLst/>
              <a:rect l="l" t="t" r="r" b="b"/>
              <a:pathLst>
                <a:path w="2559647" h="406400">
                  <a:moveTo>
                    <a:pt x="2356447" y="0"/>
                  </a:moveTo>
                  <a:cubicBezTo>
                    <a:pt x="2468671" y="0"/>
                    <a:pt x="2559647" y="90976"/>
                    <a:pt x="2559647" y="203200"/>
                  </a:cubicBezTo>
                  <a:cubicBezTo>
                    <a:pt x="2559647" y="315424"/>
                    <a:pt x="2468671" y="406400"/>
                    <a:pt x="2356447" y="406400"/>
                  </a:cubicBezTo>
                  <a:lnTo>
                    <a:pt x="203200" y="406400"/>
                  </a:lnTo>
                  <a:cubicBezTo>
                    <a:pt x="90976" y="406400"/>
                    <a:pt x="0" y="315424"/>
                    <a:pt x="0" y="203200"/>
                  </a:cubicBezTo>
                  <a:cubicBezTo>
                    <a:pt x="0" y="90976"/>
                    <a:pt x="90976" y="0"/>
                    <a:pt x="203200" y="0"/>
                  </a:cubicBezTo>
                  <a:close/>
                </a:path>
              </a:pathLst>
            </a:custGeom>
            <a:gradFill rotWithShape="1">
              <a:gsLst>
                <a:gs pos="0">
                  <a:srgbClr val="002832">
                    <a:alpha val="100000"/>
                  </a:srgbClr>
                </a:gs>
                <a:gs pos="100000">
                  <a:srgbClr val="00B1C4">
                    <a:alpha val="100000"/>
                  </a:srgbClr>
                </a:gs>
              </a:gsLst>
              <a:lin ang="0"/>
            </a:gradFill>
          </p:spPr>
          <p:txBody>
            <a:bodyPr/>
            <a:lstStyle/>
            <a:p>
              <a:endParaRPr lang="en-GB"/>
            </a:p>
          </p:txBody>
        </p:sp>
        <p:sp>
          <p:nvSpPr>
            <p:cNvPr id="7" name="TextBox 7"/>
            <p:cNvSpPr txBox="1"/>
            <p:nvPr/>
          </p:nvSpPr>
          <p:spPr>
            <a:xfrm>
              <a:off x="0" y="-38100"/>
              <a:ext cx="2559647" cy="444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437596" y="7443744"/>
            <a:ext cx="3483091" cy="840036"/>
            <a:chOff x="0" y="0"/>
            <a:chExt cx="1685080" cy="406400"/>
          </a:xfrm>
        </p:grpSpPr>
        <p:sp>
          <p:nvSpPr>
            <p:cNvPr id="9" name="Freeform 9"/>
            <p:cNvSpPr/>
            <p:nvPr/>
          </p:nvSpPr>
          <p:spPr>
            <a:xfrm>
              <a:off x="0" y="0"/>
              <a:ext cx="1685080" cy="406400"/>
            </a:xfrm>
            <a:custGeom>
              <a:avLst/>
              <a:gdLst/>
              <a:ahLst/>
              <a:cxnLst/>
              <a:rect l="l" t="t" r="r" b="b"/>
              <a:pathLst>
                <a:path w="1685080" h="406400">
                  <a:moveTo>
                    <a:pt x="1481880" y="0"/>
                  </a:moveTo>
                  <a:cubicBezTo>
                    <a:pt x="1594104" y="0"/>
                    <a:pt x="1685080" y="90976"/>
                    <a:pt x="1685080" y="203200"/>
                  </a:cubicBezTo>
                  <a:cubicBezTo>
                    <a:pt x="1685080" y="315424"/>
                    <a:pt x="1594104" y="406400"/>
                    <a:pt x="1481880" y="406400"/>
                  </a:cubicBezTo>
                  <a:lnTo>
                    <a:pt x="203200" y="406400"/>
                  </a:lnTo>
                  <a:cubicBezTo>
                    <a:pt x="90976" y="406400"/>
                    <a:pt x="0" y="315424"/>
                    <a:pt x="0" y="203200"/>
                  </a:cubicBezTo>
                  <a:cubicBezTo>
                    <a:pt x="0" y="90976"/>
                    <a:pt x="90976" y="0"/>
                    <a:pt x="203200" y="0"/>
                  </a:cubicBezTo>
                  <a:close/>
                </a:path>
              </a:pathLst>
            </a:custGeom>
            <a:gradFill rotWithShape="1">
              <a:gsLst>
                <a:gs pos="0">
                  <a:srgbClr val="002832">
                    <a:alpha val="100000"/>
                  </a:srgbClr>
                </a:gs>
                <a:gs pos="100000">
                  <a:srgbClr val="00B1C4">
                    <a:alpha val="100000"/>
                  </a:srgbClr>
                </a:gs>
              </a:gsLst>
              <a:lin ang="0"/>
            </a:gradFill>
          </p:spPr>
          <p:txBody>
            <a:bodyPr/>
            <a:lstStyle/>
            <a:p>
              <a:endParaRPr lang="en-GB"/>
            </a:p>
          </p:txBody>
        </p:sp>
        <p:sp>
          <p:nvSpPr>
            <p:cNvPr id="10" name="TextBox 10"/>
            <p:cNvSpPr txBox="1"/>
            <p:nvPr/>
          </p:nvSpPr>
          <p:spPr>
            <a:xfrm>
              <a:off x="0" y="-38100"/>
              <a:ext cx="1685080" cy="444500"/>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832600" y="8721930"/>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3">
              <a:alphaModFix amt="9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a:off x="6574661" y="-2875072"/>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3">
              <a:alphaModFix amt="9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a:off x="17033327" y="4495800"/>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3">
              <a:alphaModFix amt="90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Freeform 14"/>
          <p:cNvSpPr/>
          <p:nvPr/>
        </p:nvSpPr>
        <p:spPr>
          <a:xfrm>
            <a:off x="4759952" y="7835633"/>
            <a:ext cx="4836963" cy="846468"/>
          </a:xfrm>
          <a:custGeom>
            <a:avLst/>
            <a:gdLst/>
            <a:ahLst/>
            <a:cxnLst/>
            <a:rect l="l" t="t" r="r" b="b"/>
            <a:pathLst>
              <a:path w="4836963" h="846468">
                <a:moveTo>
                  <a:pt x="0" y="0"/>
                </a:moveTo>
                <a:lnTo>
                  <a:pt x="4836962" y="0"/>
                </a:lnTo>
                <a:lnTo>
                  <a:pt x="4836962" y="846469"/>
                </a:lnTo>
                <a:lnTo>
                  <a:pt x="0" y="846469"/>
                </a:lnTo>
                <a:lnTo>
                  <a:pt x="0" y="0"/>
                </a:lnTo>
                <a:close/>
              </a:path>
            </a:pathLst>
          </a:custGeom>
          <a:blipFill>
            <a:blip r:embed="rId5"/>
            <a:stretch>
              <a:fillRect/>
            </a:stretch>
          </a:blipFill>
        </p:spPr>
        <p:txBody>
          <a:bodyPr/>
          <a:lstStyle/>
          <a:p>
            <a:endParaRPr lang="en-GB"/>
          </a:p>
        </p:txBody>
      </p:sp>
      <p:sp>
        <p:nvSpPr>
          <p:cNvPr id="15" name="Freeform 15"/>
          <p:cNvSpPr/>
          <p:nvPr/>
        </p:nvSpPr>
        <p:spPr>
          <a:xfrm>
            <a:off x="1720422" y="7177785"/>
            <a:ext cx="3039530" cy="531918"/>
          </a:xfrm>
          <a:custGeom>
            <a:avLst/>
            <a:gdLst/>
            <a:ahLst/>
            <a:cxnLst/>
            <a:rect l="l" t="t" r="r" b="b"/>
            <a:pathLst>
              <a:path w="3039530" h="531918">
                <a:moveTo>
                  <a:pt x="0" y="0"/>
                </a:moveTo>
                <a:lnTo>
                  <a:pt x="3039530" y="0"/>
                </a:lnTo>
                <a:lnTo>
                  <a:pt x="3039530" y="531917"/>
                </a:lnTo>
                <a:lnTo>
                  <a:pt x="0" y="531917"/>
                </a:lnTo>
                <a:lnTo>
                  <a:pt x="0" y="0"/>
                </a:lnTo>
                <a:close/>
              </a:path>
            </a:pathLst>
          </a:custGeom>
          <a:blipFill>
            <a:blip r:embed="rId5"/>
            <a:stretch>
              <a:fillRect/>
            </a:stretch>
          </a:blipFill>
        </p:spPr>
        <p:txBody>
          <a:bodyPr/>
          <a:lstStyle/>
          <a:p>
            <a:endParaRPr lang="en-GB"/>
          </a:p>
        </p:txBody>
      </p:sp>
      <p:sp>
        <p:nvSpPr>
          <p:cNvPr id="16" name="Freeform 16"/>
          <p:cNvSpPr/>
          <p:nvPr/>
        </p:nvSpPr>
        <p:spPr>
          <a:xfrm>
            <a:off x="2600463" y="1398942"/>
            <a:ext cx="4702054" cy="2727192"/>
          </a:xfrm>
          <a:custGeom>
            <a:avLst/>
            <a:gdLst/>
            <a:ahLst/>
            <a:cxnLst/>
            <a:rect l="l" t="t" r="r" b="b"/>
            <a:pathLst>
              <a:path w="4702054" h="2727192">
                <a:moveTo>
                  <a:pt x="0" y="0"/>
                </a:moveTo>
                <a:lnTo>
                  <a:pt x="4702054" y="0"/>
                </a:lnTo>
                <a:lnTo>
                  <a:pt x="4702054" y="2727192"/>
                </a:lnTo>
                <a:lnTo>
                  <a:pt x="0" y="272719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Freeform 17"/>
          <p:cNvSpPr/>
          <p:nvPr/>
        </p:nvSpPr>
        <p:spPr>
          <a:xfrm>
            <a:off x="10539166" y="2726911"/>
            <a:ext cx="4762600" cy="4185135"/>
          </a:xfrm>
          <a:custGeom>
            <a:avLst/>
            <a:gdLst/>
            <a:ahLst/>
            <a:cxnLst/>
            <a:rect l="l" t="t" r="r" b="b"/>
            <a:pathLst>
              <a:path w="4762600" h="4185135">
                <a:moveTo>
                  <a:pt x="0" y="0"/>
                </a:moveTo>
                <a:lnTo>
                  <a:pt x="4762600" y="0"/>
                </a:lnTo>
                <a:lnTo>
                  <a:pt x="4762600" y="4185135"/>
                </a:lnTo>
                <a:lnTo>
                  <a:pt x="0" y="4185135"/>
                </a:lnTo>
                <a:lnTo>
                  <a:pt x="0" y="0"/>
                </a:lnTo>
                <a:close/>
              </a:path>
            </a:pathLst>
          </a:custGeom>
          <a:blipFill>
            <a:blip r:embed="rId8"/>
            <a:stretch>
              <a:fillRect/>
            </a:stretch>
          </a:blipFill>
        </p:spPr>
        <p:txBody>
          <a:bodyPr/>
          <a:lstStyle/>
          <a:p>
            <a:endParaRPr lang="en-GB"/>
          </a:p>
        </p:txBody>
      </p:sp>
      <p:sp>
        <p:nvSpPr>
          <p:cNvPr id="18" name="Freeform 18"/>
          <p:cNvSpPr/>
          <p:nvPr/>
        </p:nvSpPr>
        <p:spPr>
          <a:xfrm>
            <a:off x="9144000" y="-474465"/>
            <a:ext cx="10035066" cy="10761465"/>
          </a:xfrm>
          <a:custGeom>
            <a:avLst/>
            <a:gdLst/>
            <a:ahLst/>
            <a:cxnLst/>
            <a:rect l="l" t="t" r="r" b="b"/>
            <a:pathLst>
              <a:path w="10035066" h="10761465">
                <a:moveTo>
                  <a:pt x="0" y="0"/>
                </a:moveTo>
                <a:lnTo>
                  <a:pt x="10035066" y="0"/>
                </a:lnTo>
                <a:lnTo>
                  <a:pt x="10035066" y="10761465"/>
                </a:lnTo>
                <a:lnTo>
                  <a:pt x="0" y="1076146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9" name="TextBox 19"/>
          <p:cNvSpPr txBox="1"/>
          <p:nvPr/>
        </p:nvSpPr>
        <p:spPr>
          <a:xfrm>
            <a:off x="1710193" y="4463367"/>
            <a:ext cx="7097411" cy="1577837"/>
          </a:xfrm>
          <a:prstGeom prst="rect">
            <a:avLst/>
          </a:prstGeom>
        </p:spPr>
        <p:txBody>
          <a:bodyPr lIns="0" tIns="0" rIns="0" bIns="0" rtlCol="0" anchor="t">
            <a:spAutoFit/>
          </a:bodyPr>
          <a:lstStyle/>
          <a:p>
            <a:pPr algn="l">
              <a:lnSpc>
                <a:spcPts val="12969"/>
              </a:lnSpc>
              <a:spcBef>
                <a:spcPct val="0"/>
              </a:spcBef>
            </a:pPr>
            <a:r>
              <a:rPr lang="en-US" sz="9264" b="1">
                <a:solidFill>
                  <a:srgbClr val="FFFFFF"/>
                </a:solidFill>
                <a:latin typeface="Montaser Arabic Ultra-Bold"/>
                <a:ea typeface="Montaser Arabic Ultra-Bold"/>
                <a:cs typeface="Montaser Arabic Ultra-Bold"/>
                <a:sym typeface="Montaser Arabic Ultra-Bold"/>
              </a:rPr>
              <a:t>Thank You</a:t>
            </a:r>
          </a:p>
        </p:txBody>
      </p:sp>
      <p:sp>
        <p:nvSpPr>
          <p:cNvPr id="20" name="TextBox 20"/>
          <p:cNvSpPr txBox="1"/>
          <p:nvPr/>
        </p:nvSpPr>
        <p:spPr>
          <a:xfrm>
            <a:off x="1710193" y="6166326"/>
            <a:ext cx="7097411" cy="573309"/>
          </a:xfrm>
          <a:prstGeom prst="rect">
            <a:avLst/>
          </a:prstGeom>
        </p:spPr>
        <p:txBody>
          <a:bodyPr lIns="0" tIns="0" rIns="0" bIns="0" rtlCol="0" anchor="t">
            <a:spAutoFit/>
          </a:bodyPr>
          <a:lstStyle/>
          <a:p>
            <a:pPr algn="just">
              <a:lnSpc>
                <a:spcPts val="4689"/>
              </a:lnSpc>
            </a:pPr>
            <a:r>
              <a:rPr lang="en-US" sz="3607">
                <a:solidFill>
                  <a:srgbClr val="FFFFFF"/>
                </a:solidFill>
                <a:latin typeface="Montserrat"/>
                <a:ea typeface="Montserrat"/>
                <a:cs typeface="Montserrat"/>
                <a:sym typeface="Montserrat"/>
              </a:rPr>
              <a:t>Questions?</a:t>
            </a:r>
          </a:p>
        </p:txBody>
      </p:sp>
      <p:sp>
        <p:nvSpPr>
          <p:cNvPr id="21" name="TextBox 21"/>
          <p:cNvSpPr txBox="1"/>
          <p:nvPr/>
        </p:nvSpPr>
        <p:spPr>
          <a:xfrm>
            <a:off x="1519332" y="7628865"/>
            <a:ext cx="3324699" cy="441219"/>
          </a:xfrm>
          <a:prstGeom prst="rect">
            <a:avLst/>
          </a:prstGeom>
        </p:spPr>
        <p:txBody>
          <a:bodyPr lIns="0" tIns="0" rIns="0" bIns="0" rtlCol="0" anchor="t">
            <a:spAutoFit/>
          </a:bodyPr>
          <a:lstStyle/>
          <a:p>
            <a:pPr algn="ctr">
              <a:lnSpc>
                <a:spcPts val="3578"/>
              </a:lnSpc>
            </a:pPr>
            <a:r>
              <a:rPr lang="en-US" sz="2752">
                <a:solidFill>
                  <a:srgbClr val="FFFFFF"/>
                </a:solidFill>
                <a:latin typeface="Montserrat"/>
                <a:ea typeface="Montserrat"/>
                <a:cs typeface="Montserrat"/>
                <a:sym typeface="Montserrat"/>
              </a:rPr>
              <a:t>Presented By</a:t>
            </a:r>
          </a:p>
        </p:txBody>
      </p:sp>
      <p:sp>
        <p:nvSpPr>
          <p:cNvPr id="22" name="TextBox 22"/>
          <p:cNvSpPr txBox="1"/>
          <p:nvPr/>
        </p:nvSpPr>
        <p:spPr>
          <a:xfrm>
            <a:off x="5258898" y="7628828"/>
            <a:ext cx="4161789" cy="441293"/>
          </a:xfrm>
          <a:prstGeom prst="rect">
            <a:avLst/>
          </a:prstGeom>
        </p:spPr>
        <p:txBody>
          <a:bodyPr lIns="0" tIns="0" rIns="0" bIns="0" rtlCol="0" anchor="t">
            <a:spAutoFit/>
          </a:bodyPr>
          <a:lstStyle/>
          <a:p>
            <a:pPr algn="l">
              <a:lnSpc>
                <a:spcPts val="3578"/>
              </a:lnSpc>
            </a:pPr>
            <a:r>
              <a:rPr lang="en-US" sz="2752" b="1">
                <a:solidFill>
                  <a:srgbClr val="FFFFFF"/>
                </a:solidFill>
                <a:latin typeface="Montserrat Bold"/>
                <a:ea typeface="Montserrat Bold"/>
                <a:cs typeface="Montserrat Bold"/>
                <a:sym typeface="Montserrat Bold"/>
              </a:rPr>
              <a:t>Reia Sigrist</a:t>
            </a:r>
          </a:p>
        </p:txBody>
      </p:sp>
      <p:sp>
        <p:nvSpPr>
          <p:cNvPr id="23" name="TextBox 23"/>
          <p:cNvSpPr txBox="1"/>
          <p:nvPr/>
        </p:nvSpPr>
        <p:spPr>
          <a:xfrm>
            <a:off x="2853915" y="1746789"/>
            <a:ext cx="4223772" cy="1941195"/>
          </a:xfrm>
          <a:prstGeom prst="rect">
            <a:avLst/>
          </a:prstGeom>
        </p:spPr>
        <p:txBody>
          <a:bodyPr lIns="0" tIns="0" rIns="0" bIns="0" rtlCol="0" anchor="t">
            <a:spAutoFit/>
          </a:bodyPr>
          <a:lstStyle/>
          <a:p>
            <a:pPr algn="l">
              <a:lnSpc>
                <a:spcPts val="3119"/>
              </a:lnSpc>
            </a:pPr>
            <a:r>
              <a:rPr lang="en-US" sz="2399">
                <a:solidFill>
                  <a:srgbClr val="FFFFFF"/>
                </a:solidFill>
                <a:latin typeface="Montserrat"/>
                <a:ea typeface="Montserrat"/>
                <a:cs typeface="Montserrat"/>
                <a:sym typeface="Montserrat"/>
              </a:rPr>
              <a:t>The future of digital support requires us to embed the core principles of psychological theory into the technology itself.</a:t>
            </a:r>
          </a:p>
        </p:txBody>
      </p:sp>
      <p:sp>
        <p:nvSpPr>
          <p:cNvPr id="24" name="TextBox 24"/>
          <p:cNvSpPr txBox="1"/>
          <p:nvPr/>
        </p:nvSpPr>
        <p:spPr>
          <a:xfrm rot="-5400000">
            <a:off x="778599" y="2575855"/>
            <a:ext cx="2686074" cy="414485"/>
          </a:xfrm>
          <a:prstGeom prst="rect">
            <a:avLst/>
          </a:prstGeom>
        </p:spPr>
        <p:txBody>
          <a:bodyPr lIns="0" tIns="0" rIns="0" bIns="0" rtlCol="0" anchor="t">
            <a:spAutoFit/>
          </a:bodyPr>
          <a:lstStyle/>
          <a:p>
            <a:pPr algn="l">
              <a:lnSpc>
                <a:spcPts val="3397"/>
              </a:lnSpc>
            </a:pPr>
            <a:r>
              <a:rPr lang="en-US" sz="2613" b="1">
                <a:solidFill>
                  <a:srgbClr val="04E1F9"/>
                </a:solidFill>
                <a:latin typeface="Montserrat Bold"/>
                <a:ea typeface="Montserrat Bold"/>
                <a:cs typeface="Montserrat Bold"/>
                <a:sym typeface="Montserrat Bold"/>
              </a:rPr>
              <a:t>Final thought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978056" y="1409699"/>
            <a:ext cx="16097875" cy="8382001"/>
            <a:chOff x="0" y="0"/>
            <a:chExt cx="4239770" cy="2097141"/>
          </a:xfrm>
        </p:grpSpPr>
        <p:sp>
          <p:nvSpPr>
            <p:cNvPr id="3" name="Freeform 3"/>
            <p:cNvSpPr/>
            <p:nvPr/>
          </p:nvSpPr>
          <p:spPr>
            <a:xfrm>
              <a:off x="0" y="0"/>
              <a:ext cx="4239770" cy="2097141"/>
            </a:xfrm>
            <a:custGeom>
              <a:avLst/>
              <a:gdLst/>
              <a:ahLst/>
              <a:cxnLst/>
              <a:rect l="l" t="t" r="r" b="b"/>
              <a:pathLst>
                <a:path w="4239770" h="2097141">
                  <a:moveTo>
                    <a:pt x="24527" y="0"/>
                  </a:moveTo>
                  <a:lnTo>
                    <a:pt x="4215242" y="0"/>
                  </a:lnTo>
                  <a:cubicBezTo>
                    <a:pt x="4228788" y="0"/>
                    <a:pt x="4239770" y="10981"/>
                    <a:pt x="4239770" y="24527"/>
                  </a:cubicBezTo>
                  <a:lnTo>
                    <a:pt x="4239770" y="2072614"/>
                  </a:lnTo>
                  <a:cubicBezTo>
                    <a:pt x="4239770" y="2079119"/>
                    <a:pt x="4237186" y="2085357"/>
                    <a:pt x="4232585" y="2089957"/>
                  </a:cubicBezTo>
                  <a:cubicBezTo>
                    <a:pt x="4227986" y="2094557"/>
                    <a:pt x="4221747" y="2097141"/>
                    <a:pt x="4215242" y="2097141"/>
                  </a:cubicBezTo>
                  <a:lnTo>
                    <a:pt x="24527" y="2097141"/>
                  </a:lnTo>
                  <a:cubicBezTo>
                    <a:pt x="10981" y="2097141"/>
                    <a:pt x="0" y="2086160"/>
                    <a:pt x="0" y="2072614"/>
                  </a:cubicBezTo>
                  <a:lnTo>
                    <a:pt x="0" y="24527"/>
                  </a:lnTo>
                  <a:cubicBezTo>
                    <a:pt x="0" y="10981"/>
                    <a:pt x="10981" y="0"/>
                    <a:pt x="24527" y="0"/>
                  </a:cubicBezTo>
                  <a:close/>
                </a:path>
              </a:pathLst>
            </a:custGeom>
            <a:solidFill>
              <a:srgbClr val="000000">
                <a:alpha val="0"/>
              </a:srgbClr>
            </a:solidFill>
            <a:ln w="38100" cap="rnd">
              <a:solidFill>
                <a:srgbClr val="1CF3FE"/>
              </a:solidFill>
              <a:prstDash val="lgDash"/>
              <a:round/>
            </a:ln>
          </p:spPr>
          <p:txBody>
            <a:bodyPr/>
            <a:lstStyle/>
            <a:p>
              <a:endParaRPr lang="en-GB"/>
            </a:p>
          </p:txBody>
        </p:sp>
        <p:sp>
          <p:nvSpPr>
            <p:cNvPr id="4" name="TextBox 4"/>
            <p:cNvSpPr txBox="1"/>
            <p:nvPr/>
          </p:nvSpPr>
          <p:spPr>
            <a:xfrm>
              <a:off x="0" y="-19050"/>
              <a:ext cx="4239770" cy="2116191"/>
            </a:xfrm>
            <a:prstGeom prst="rect">
              <a:avLst/>
            </a:prstGeom>
          </p:spPr>
          <p:txBody>
            <a:bodyPr lIns="50800" tIns="50800" rIns="50800" bIns="50800" rtlCol="0" anchor="ctr"/>
            <a:lstStyle/>
            <a:p>
              <a:pPr algn="ctr">
                <a:lnSpc>
                  <a:spcPts val="3397"/>
                </a:lnSpc>
              </a:pPr>
              <a:endParaRPr/>
            </a:p>
          </p:txBody>
        </p:sp>
      </p:grpSp>
      <p:sp>
        <p:nvSpPr>
          <p:cNvPr id="5" name="TextBox 5"/>
          <p:cNvSpPr txBox="1"/>
          <p:nvPr/>
        </p:nvSpPr>
        <p:spPr>
          <a:xfrm>
            <a:off x="440661" y="379281"/>
            <a:ext cx="10053533" cy="1165487"/>
          </a:xfrm>
          <a:prstGeom prst="rect">
            <a:avLst/>
          </a:prstGeom>
        </p:spPr>
        <p:txBody>
          <a:bodyPr lIns="0" tIns="0" rIns="0" bIns="0" rtlCol="0" anchor="t">
            <a:spAutoFit/>
          </a:bodyPr>
          <a:lstStyle/>
          <a:p>
            <a:pPr algn="l">
              <a:lnSpc>
                <a:spcPts val="9517"/>
              </a:lnSpc>
              <a:spcBef>
                <a:spcPct val="0"/>
              </a:spcBef>
            </a:pPr>
            <a:r>
              <a:rPr lang="en-US" sz="6798" b="1">
                <a:solidFill>
                  <a:srgbClr val="FFFFFF"/>
                </a:solidFill>
                <a:latin typeface="Montaser Arabic Ultra-Bold"/>
                <a:ea typeface="Montaser Arabic Ultra-Bold"/>
                <a:cs typeface="Montaser Arabic Ultra-Bold"/>
                <a:sym typeface="Montaser Arabic Ultra-Bold"/>
              </a:rPr>
              <a:t>References</a:t>
            </a:r>
          </a:p>
        </p:txBody>
      </p:sp>
      <p:sp>
        <p:nvSpPr>
          <p:cNvPr id="6" name="TextBox 6"/>
          <p:cNvSpPr txBox="1"/>
          <p:nvPr/>
        </p:nvSpPr>
        <p:spPr>
          <a:xfrm>
            <a:off x="1212069" y="1555599"/>
            <a:ext cx="15863863" cy="8236101"/>
          </a:xfrm>
          <a:prstGeom prst="rect">
            <a:avLst/>
          </a:prstGeom>
        </p:spPr>
        <p:txBody>
          <a:bodyPr wrap="square" lIns="0" tIns="0" rIns="0" bIns="0" rtlCol="0" anchor="t">
            <a:spAutoFit/>
          </a:bodyPr>
          <a:lstStyle/>
          <a:p>
            <a:pPr algn="l">
              <a:lnSpc>
                <a:spcPts val="2757"/>
              </a:lnSpc>
            </a:pPr>
            <a:r>
              <a:rPr lang="en-US" sz="2120" dirty="0">
                <a:solidFill>
                  <a:srgbClr val="FFFFFF"/>
                </a:solidFill>
                <a:latin typeface="Montserrat"/>
                <a:ea typeface="Montserrat"/>
                <a:cs typeface="Montserrat"/>
                <a:sym typeface="Montserrat"/>
              </a:rPr>
              <a:t>Bordin, E. S. (1979). The generalizability of the psychoanalytic concept of the working alliance. Psychotherapy: Theory,  	research &amp; practice, 16(3), 252. doi:10.1037/h0085885</a:t>
            </a:r>
          </a:p>
          <a:p>
            <a:pPr algn="l">
              <a:lnSpc>
                <a:spcPts val="2757"/>
              </a:lnSpc>
            </a:pPr>
            <a:r>
              <a:rPr lang="en-US" sz="2120" dirty="0">
                <a:solidFill>
                  <a:srgbClr val="FFFFFF"/>
                </a:solidFill>
                <a:latin typeface="Montserrat"/>
                <a:ea typeface="Montserrat"/>
                <a:cs typeface="Montserrat"/>
                <a:sym typeface="Montserrat"/>
              </a:rPr>
              <a:t>D'Alfonso, S., Lederman, R., Bucci, S., &amp; Berry, K. (2020). The digital therapeutic alliance and human-computer 	interaction. JMIR mental health, 7(12), e21895. doi:10.2196/21895</a:t>
            </a:r>
          </a:p>
          <a:p>
            <a:pPr algn="l">
              <a:lnSpc>
                <a:spcPts val="2757"/>
              </a:lnSpc>
            </a:pPr>
            <a:r>
              <a:rPr lang="en-US" sz="2120" dirty="0">
                <a:solidFill>
                  <a:srgbClr val="FFFFFF"/>
                </a:solidFill>
                <a:latin typeface="Montserrat"/>
                <a:ea typeface="Montserrat"/>
                <a:cs typeface="Montserrat"/>
                <a:sym typeface="Montserrat"/>
              </a:rPr>
              <a:t>Haber, Y., Hadar Shova, D., Levkovich, I., Yinon, D., Gigi, K., Pen, O., . . . </a:t>
            </a:r>
            <a:r>
              <a:rPr lang="en-US" sz="2120" dirty="0" err="1">
                <a:solidFill>
                  <a:srgbClr val="FFFFFF"/>
                </a:solidFill>
                <a:latin typeface="Montserrat"/>
                <a:ea typeface="Montserrat"/>
                <a:cs typeface="Montserrat"/>
                <a:sym typeface="Montserrat"/>
              </a:rPr>
              <a:t>Elyoseph</a:t>
            </a:r>
            <a:r>
              <a:rPr lang="en-US" sz="2120" dirty="0">
                <a:solidFill>
                  <a:srgbClr val="FFFFFF"/>
                </a:solidFill>
                <a:latin typeface="Montserrat"/>
                <a:ea typeface="Montserrat"/>
                <a:cs typeface="Montserrat"/>
                <a:sym typeface="Montserrat"/>
              </a:rPr>
              <a:t>, Z. (2025). The externalization of internal 	experiences in psychotherapy through generative artificial intelligence: a theoretical, clinical, and ethical 	analysis. Frontiers in Digital Health, 7, 1512273. doi:10.3389/fdgth.2025.1512273</a:t>
            </a:r>
          </a:p>
          <a:p>
            <a:pPr algn="l">
              <a:lnSpc>
                <a:spcPts val="2757"/>
              </a:lnSpc>
            </a:pPr>
            <a:r>
              <a:rPr lang="en-US" sz="2120" dirty="0">
                <a:solidFill>
                  <a:srgbClr val="FFFFFF"/>
                </a:solidFill>
                <a:latin typeface="Montserrat"/>
                <a:ea typeface="Montserrat"/>
                <a:cs typeface="Montserrat"/>
                <a:sym typeface="Montserrat"/>
              </a:rPr>
              <a:t>Hatcher, R. L., &amp; Gillaspy, J. A. (2006). Development and validation of a revised short version of the Working Alliance 	Inventory. Psychotherapy research, 16(1), 12-25. doi:10.1080/10503300500352500</a:t>
            </a:r>
          </a:p>
          <a:p>
            <a:pPr algn="l">
              <a:lnSpc>
                <a:spcPts val="2757"/>
              </a:lnSpc>
            </a:pPr>
            <a:r>
              <a:rPr lang="en-US" sz="2120" dirty="0">
                <a:solidFill>
                  <a:srgbClr val="FFFFFF"/>
                </a:solidFill>
                <a:latin typeface="Montserrat"/>
                <a:ea typeface="Montserrat"/>
                <a:cs typeface="Montserrat"/>
                <a:sym typeface="Montserrat"/>
              </a:rPr>
              <a:t>Hyman, R. (1982). Quasi-experimentation: Design and analysis issues for field settings (book). Journal of Personality 	Assessment,, 46(1), 96-97. doi:10.1207/s15327752jpa4601_16</a:t>
            </a:r>
          </a:p>
          <a:p>
            <a:pPr algn="l">
              <a:lnSpc>
                <a:spcPts val="2757"/>
              </a:lnSpc>
            </a:pPr>
            <a:r>
              <a:rPr lang="en-US" sz="2120" dirty="0">
                <a:solidFill>
                  <a:srgbClr val="FFFFFF"/>
                </a:solidFill>
                <a:latin typeface="Montserrat"/>
                <a:ea typeface="Montserrat"/>
                <a:cs typeface="Montserrat"/>
                <a:sym typeface="Montserrat"/>
              </a:rPr>
              <a:t>Lederman, R., &amp; D'Alfonso, S. (2021). The digital therapeutic alliance: prospects and considerations. JMIR mental health, 	8(7), e31385. doi:10.2196/31385</a:t>
            </a:r>
          </a:p>
          <a:p>
            <a:pPr algn="l">
              <a:lnSpc>
                <a:spcPts val="2757"/>
              </a:lnSpc>
            </a:pPr>
            <a:r>
              <a:rPr lang="en-US" sz="2120" dirty="0">
                <a:solidFill>
                  <a:srgbClr val="FFFFFF"/>
                </a:solidFill>
                <a:latin typeface="Montserrat"/>
                <a:ea typeface="Montserrat"/>
                <a:cs typeface="Montserrat"/>
                <a:sym typeface="Montserrat"/>
              </a:rPr>
              <a:t>Rogers, C. R. (1951). Client-centered therapy: Its current practice, implications, and theory. Boston: Houghton Mifflin.</a:t>
            </a:r>
          </a:p>
          <a:p>
            <a:pPr algn="l">
              <a:lnSpc>
                <a:spcPts val="2757"/>
              </a:lnSpc>
            </a:pPr>
            <a:r>
              <a:rPr lang="en-US" sz="2120" dirty="0">
                <a:solidFill>
                  <a:srgbClr val="FFFFFF"/>
                </a:solidFill>
                <a:latin typeface="Montserrat"/>
                <a:ea typeface="Montserrat"/>
                <a:cs typeface="Montserrat"/>
                <a:sym typeface="Montserrat"/>
              </a:rPr>
              <a:t>Tong, F., Lederman, R., D'Alfonso, S., Berry, K., &amp; Bucci, S. (2022). Digital therapeutic alliance with fully automated 	mental health smartphone apps: a narrative review. Frontiers in Psychiatry, 13, 819623. 	doi:10.3389/fpsyt.2022.819623</a:t>
            </a:r>
          </a:p>
          <a:p>
            <a:pPr algn="l">
              <a:lnSpc>
                <a:spcPts val="2757"/>
              </a:lnSpc>
            </a:pPr>
            <a:r>
              <a:rPr lang="en-US" sz="2120" dirty="0">
                <a:solidFill>
                  <a:srgbClr val="FFFFFF"/>
                </a:solidFill>
                <a:latin typeface="Montserrat"/>
                <a:ea typeface="Montserrat"/>
                <a:cs typeface="Montserrat"/>
                <a:sym typeface="Montserrat"/>
              </a:rPr>
              <a:t>Tremain, H., McEnery, C., Fletcher, K., &amp; Murray, G. (2020). The therapeutic alliance in digital mental health 	interventions for serious mental illnesses: narrative review. JMIR mental health, 7(8), e17204. doi:10.2196/17204</a:t>
            </a:r>
          </a:p>
          <a:p>
            <a:pPr algn="l">
              <a:lnSpc>
                <a:spcPts val="2757"/>
              </a:lnSpc>
            </a:pPr>
            <a:r>
              <a:rPr lang="en-US" sz="2120" dirty="0">
                <a:solidFill>
                  <a:srgbClr val="FFFFFF"/>
                </a:solidFill>
                <a:latin typeface="Montserrat"/>
                <a:ea typeface="Montserrat"/>
                <a:cs typeface="Montserrat"/>
                <a:sym typeface="Montserrat"/>
              </a:rPr>
              <a:t>Vaswani, A., </a:t>
            </a:r>
            <a:r>
              <a:rPr lang="en-US" sz="2120" dirty="0" err="1">
                <a:solidFill>
                  <a:srgbClr val="FFFFFF"/>
                </a:solidFill>
                <a:latin typeface="Montserrat"/>
                <a:ea typeface="Montserrat"/>
                <a:cs typeface="Montserrat"/>
                <a:sym typeface="Montserrat"/>
              </a:rPr>
              <a:t>Shazeer</a:t>
            </a:r>
            <a:r>
              <a:rPr lang="en-US" sz="2120" dirty="0">
                <a:solidFill>
                  <a:srgbClr val="FFFFFF"/>
                </a:solidFill>
                <a:latin typeface="Montserrat"/>
                <a:ea typeface="Montserrat"/>
                <a:cs typeface="Montserrat"/>
                <a:sym typeface="Montserrat"/>
              </a:rPr>
              <a:t>, N., Parmar, N., </a:t>
            </a:r>
            <a:r>
              <a:rPr lang="en-US" sz="2120" dirty="0" err="1">
                <a:solidFill>
                  <a:srgbClr val="FFFFFF"/>
                </a:solidFill>
                <a:latin typeface="Montserrat"/>
                <a:ea typeface="Montserrat"/>
                <a:cs typeface="Montserrat"/>
                <a:sym typeface="Montserrat"/>
              </a:rPr>
              <a:t>Uszkoreit</a:t>
            </a:r>
            <a:r>
              <a:rPr lang="en-US" sz="2120" dirty="0">
                <a:solidFill>
                  <a:srgbClr val="FFFFFF"/>
                </a:solidFill>
                <a:latin typeface="Montserrat"/>
                <a:ea typeface="Montserrat"/>
                <a:cs typeface="Montserrat"/>
                <a:sym typeface="Montserrat"/>
              </a:rPr>
              <a:t>, J., Jones, L., Gomez, A. N., . . . </a:t>
            </a:r>
            <a:r>
              <a:rPr lang="en-US" sz="2120" dirty="0" err="1">
                <a:solidFill>
                  <a:srgbClr val="FFFFFF"/>
                </a:solidFill>
                <a:latin typeface="Montserrat"/>
                <a:ea typeface="Montserrat"/>
                <a:cs typeface="Montserrat"/>
                <a:sym typeface="Montserrat"/>
              </a:rPr>
              <a:t>Polosukhin</a:t>
            </a:r>
            <a:r>
              <a:rPr lang="en-US" sz="2120" dirty="0">
                <a:solidFill>
                  <a:srgbClr val="FFFFFF"/>
                </a:solidFill>
                <a:latin typeface="Montserrat"/>
                <a:ea typeface="Montserrat"/>
                <a:cs typeface="Montserrat"/>
                <a:sym typeface="Montserrat"/>
              </a:rPr>
              <a:t>, I. (2017). Attention is all you 	need. Advances in neural information processing systems, 30. doi:arXiv:1706.03762</a:t>
            </a:r>
          </a:p>
          <a:p>
            <a:pPr algn="l">
              <a:lnSpc>
                <a:spcPts val="2757"/>
              </a:lnSpc>
            </a:pPr>
            <a:r>
              <a:rPr lang="en-US" sz="2120" dirty="0" err="1">
                <a:solidFill>
                  <a:srgbClr val="FFFFFF"/>
                </a:solidFill>
                <a:latin typeface="Montserrat"/>
                <a:ea typeface="Montserrat"/>
                <a:cs typeface="Montserrat"/>
                <a:sym typeface="Montserrat"/>
              </a:rPr>
              <a:t>Wampold</a:t>
            </a:r>
            <a:r>
              <a:rPr lang="en-US" sz="2120" dirty="0">
                <a:solidFill>
                  <a:srgbClr val="FFFFFF"/>
                </a:solidFill>
                <a:latin typeface="Montserrat"/>
                <a:ea typeface="Montserrat"/>
                <a:cs typeface="Montserrat"/>
                <a:sym typeface="Montserrat"/>
              </a:rPr>
              <a:t>, B. E., &amp; Imel, Z. E. (2015). The great psychotherapy debate: The evidence for what makes psychotherapy 	work. Routledge.</a:t>
            </a:r>
          </a:p>
        </p:txBody>
      </p:sp>
      <p:sp>
        <p:nvSpPr>
          <p:cNvPr id="7" name="Freeform 7"/>
          <p:cNvSpPr/>
          <p:nvPr/>
        </p:nvSpPr>
        <p:spPr>
          <a:xfrm>
            <a:off x="-2569339" y="8796881"/>
            <a:ext cx="5138677" cy="4419262"/>
          </a:xfrm>
          <a:custGeom>
            <a:avLst/>
            <a:gdLst/>
            <a:ahLst/>
            <a:cxnLst/>
            <a:rect l="l" t="t" r="r" b="b"/>
            <a:pathLst>
              <a:path w="5138677" h="4419262">
                <a:moveTo>
                  <a:pt x="0" y="0"/>
                </a:moveTo>
                <a:lnTo>
                  <a:pt x="5138678" y="0"/>
                </a:lnTo>
                <a:lnTo>
                  <a:pt x="5138678" y="4419262"/>
                </a:lnTo>
                <a:lnTo>
                  <a:pt x="0" y="4419262"/>
                </a:lnTo>
                <a:lnTo>
                  <a:pt x="0" y="0"/>
                </a:lnTo>
                <a:close/>
              </a:path>
            </a:pathLst>
          </a:custGeom>
          <a:blipFill>
            <a:blip r:embed="rId2">
              <a:alphaModFix amt="9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Freeform 8"/>
          <p:cNvSpPr/>
          <p:nvPr/>
        </p:nvSpPr>
        <p:spPr>
          <a:xfrm>
            <a:off x="16356121" y="9258300"/>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2">
              <a:alphaModFix amt="90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Freeform 9"/>
          <p:cNvSpPr/>
          <p:nvPr/>
        </p:nvSpPr>
        <p:spPr>
          <a:xfrm>
            <a:off x="13458023" y="-2874494"/>
            <a:ext cx="5138677" cy="4419262"/>
          </a:xfrm>
          <a:custGeom>
            <a:avLst/>
            <a:gdLst/>
            <a:ahLst/>
            <a:cxnLst/>
            <a:rect l="l" t="t" r="r" b="b"/>
            <a:pathLst>
              <a:path w="5138677" h="4419262">
                <a:moveTo>
                  <a:pt x="0" y="0"/>
                </a:moveTo>
                <a:lnTo>
                  <a:pt x="5138677" y="0"/>
                </a:lnTo>
                <a:lnTo>
                  <a:pt x="5138677" y="4419263"/>
                </a:lnTo>
                <a:lnTo>
                  <a:pt x="0" y="4419263"/>
                </a:lnTo>
                <a:lnTo>
                  <a:pt x="0" y="0"/>
                </a:lnTo>
                <a:close/>
              </a:path>
            </a:pathLst>
          </a:custGeom>
          <a:blipFill>
            <a:blip r:embed="rId2">
              <a:alphaModFix amt="90000"/>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2792153" y="1940336"/>
            <a:ext cx="12703694" cy="6139848"/>
            <a:chOff x="0" y="0"/>
            <a:chExt cx="3345829" cy="1617079"/>
          </a:xfrm>
        </p:grpSpPr>
        <p:sp>
          <p:nvSpPr>
            <p:cNvPr id="3" name="Freeform 3"/>
            <p:cNvSpPr/>
            <p:nvPr/>
          </p:nvSpPr>
          <p:spPr>
            <a:xfrm>
              <a:off x="0" y="0"/>
              <a:ext cx="3345829" cy="1617079"/>
            </a:xfrm>
            <a:custGeom>
              <a:avLst/>
              <a:gdLst/>
              <a:ahLst/>
              <a:cxnLst/>
              <a:rect l="l" t="t" r="r" b="b"/>
              <a:pathLst>
                <a:path w="3345829" h="1617079">
                  <a:moveTo>
                    <a:pt x="31081" y="0"/>
                  </a:moveTo>
                  <a:lnTo>
                    <a:pt x="3314748" y="0"/>
                  </a:lnTo>
                  <a:cubicBezTo>
                    <a:pt x="3331914" y="0"/>
                    <a:pt x="3345829" y="13915"/>
                    <a:pt x="3345829" y="31081"/>
                  </a:cubicBezTo>
                  <a:lnTo>
                    <a:pt x="3345829" y="1585999"/>
                  </a:lnTo>
                  <a:cubicBezTo>
                    <a:pt x="3345829" y="1603164"/>
                    <a:pt x="3331914" y="1617079"/>
                    <a:pt x="3314748" y="1617079"/>
                  </a:cubicBezTo>
                  <a:lnTo>
                    <a:pt x="31081" y="1617079"/>
                  </a:lnTo>
                  <a:cubicBezTo>
                    <a:pt x="13915" y="1617079"/>
                    <a:pt x="0" y="1603164"/>
                    <a:pt x="0" y="1585999"/>
                  </a:cubicBezTo>
                  <a:lnTo>
                    <a:pt x="0" y="31081"/>
                  </a:lnTo>
                  <a:cubicBezTo>
                    <a:pt x="0" y="13915"/>
                    <a:pt x="13915" y="0"/>
                    <a:pt x="31081" y="0"/>
                  </a:cubicBezTo>
                  <a:close/>
                </a:path>
              </a:pathLst>
            </a:custGeom>
            <a:solidFill>
              <a:srgbClr val="000000">
                <a:alpha val="0"/>
              </a:srgbClr>
            </a:solidFill>
            <a:ln w="38100" cap="rnd">
              <a:solidFill>
                <a:srgbClr val="1CF3FE"/>
              </a:solidFill>
              <a:prstDash val="lgDash"/>
              <a:round/>
            </a:ln>
          </p:spPr>
          <p:txBody>
            <a:bodyPr/>
            <a:lstStyle/>
            <a:p>
              <a:endParaRPr lang="en-GB"/>
            </a:p>
          </p:txBody>
        </p:sp>
        <p:sp>
          <p:nvSpPr>
            <p:cNvPr id="4" name="TextBox 4"/>
            <p:cNvSpPr txBox="1"/>
            <p:nvPr/>
          </p:nvSpPr>
          <p:spPr>
            <a:xfrm>
              <a:off x="0" y="-19050"/>
              <a:ext cx="3345829" cy="1636129"/>
            </a:xfrm>
            <a:prstGeom prst="rect">
              <a:avLst/>
            </a:prstGeom>
          </p:spPr>
          <p:txBody>
            <a:bodyPr lIns="50800" tIns="50800" rIns="50800" bIns="50800" rtlCol="0" anchor="ctr"/>
            <a:lstStyle/>
            <a:p>
              <a:pPr algn="ctr">
                <a:lnSpc>
                  <a:spcPts val="3397"/>
                </a:lnSpc>
              </a:pPr>
              <a:endParaRPr/>
            </a:p>
          </p:txBody>
        </p:sp>
      </p:grpSp>
      <p:sp>
        <p:nvSpPr>
          <p:cNvPr id="5" name="TextBox 5"/>
          <p:cNvSpPr txBox="1"/>
          <p:nvPr/>
        </p:nvSpPr>
        <p:spPr>
          <a:xfrm>
            <a:off x="3038956" y="2216965"/>
            <a:ext cx="12158594" cy="5863219"/>
          </a:xfrm>
          <a:prstGeom prst="rect">
            <a:avLst/>
          </a:prstGeom>
        </p:spPr>
        <p:txBody>
          <a:bodyPr lIns="0" tIns="0" rIns="0" bIns="0" rtlCol="0" anchor="t">
            <a:spAutoFit/>
          </a:bodyPr>
          <a:lstStyle/>
          <a:p>
            <a:pPr algn="l">
              <a:lnSpc>
                <a:spcPts val="3352"/>
              </a:lnSpc>
            </a:pPr>
            <a:r>
              <a:rPr lang="en-US" sz="2579">
                <a:solidFill>
                  <a:srgbClr val="FFFFFF"/>
                </a:solidFill>
                <a:latin typeface="Montserrat"/>
                <a:ea typeface="Montserrat"/>
                <a:cs typeface="Montserrat"/>
                <a:sym typeface="Montserrat"/>
              </a:rPr>
              <a:t>I acknowledge the use of Gemini (</a:t>
            </a:r>
            <a:r>
              <a:rPr lang="en-US" sz="2579" u="sng">
                <a:solidFill>
                  <a:srgbClr val="FFFFFF"/>
                </a:solidFill>
                <a:latin typeface="Montserrat"/>
                <a:ea typeface="Montserrat"/>
                <a:cs typeface="Montserrat"/>
                <a:sym typeface="Montserrat"/>
                <a:hlinkClick r:id="rId2" tooltip="https://gemini.google.com"/>
              </a:rPr>
              <a:t>https://gemini.google.com/</a:t>
            </a:r>
            <a:r>
              <a:rPr lang="en-US" sz="2579">
                <a:solidFill>
                  <a:srgbClr val="FFFFFF"/>
                </a:solidFill>
                <a:latin typeface="Montserrat"/>
                <a:ea typeface="Montserrat"/>
                <a:cs typeface="Montserrat"/>
                <a:sym typeface="Montserrat"/>
              </a:rPr>
              <a:t>)on 29th December to check for errors, readability, grammar and syntax. I used the prompt(s):</a:t>
            </a:r>
          </a:p>
          <a:p>
            <a:pPr algn="l">
              <a:lnSpc>
                <a:spcPts val="3352"/>
              </a:lnSpc>
            </a:pPr>
            <a:endParaRPr lang="en-US" sz="2579">
              <a:solidFill>
                <a:srgbClr val="FFFFFF"/>
              </a:solidFill>
              <a:latin typeface="Montserrat"/>
              <a:ea typeface="Montserrat"/>
              <a:cs typeface="Montserrat"/>
              <a:sym typeface="Montserrat"/>
            </a:endParaRPr>
          </a:p>
          <a:p>
            <a:pPr marL="556854" lvl="1" indent="-278427" algn="l">
              <a:lnSpc>
                <a:spcPts val="3352"/>
              </a:lnSpc>
              <a:buAutoNum type="arabicPeriod"/>
            </a:pPr>
            <a:r>
              <a:rPr lang="en-US" sz="2579">
                <a:solidFill>
                  <a:srgbClr val="FFFFFF"/>
                </a:solidFill>
                <a:latin typeface="Montserrat"/>
                <a:ea typeface="Montserrat"/>
                <a:cs typeface="Montserrat"/>
                <a:sym typeface="Montserrat"/>
              </a:rPr>
              <a:t>Check the following text for readability, grammar and syntax and bullet point any areas that need attention</a:t>
            </a:r>
          </a:p>
          <a:p>
            <a:pPr marL="556854" lvl="1" indent="-278427" algn="l">
              <a:lnSpc>
                <a:spcPts val="3352"/>
              </a:lnSpc>
              <a:buAutoNum type="arabicPeriod"/>
            </a:pPr>
            <a:r>
              <a:rPr lang="en-US" sz="2579">
                <a:solidFill>
                  <a:srgbClr val="FFFFFF"/>
                </a:solidFill>
                <a:latin typeface="Montserrat"/>
                <a:ea typeface="Montserrat"/>
                <a:cs typeface="Montserrat"/>
                <a:sym typeface="Montserrat"/>
              </a:rPr>
              <a:t>Check my reference list for errors and list any found in bullet points, must be in apa 7th edition format </a:t>
            </a:r>
          </a:p>
          <a:p>
            <a:pPr algn="l">
              <a:lnSpc>
                <a:spcPts val="3352"/>
              </a:lnSpc>
            </a:pPr>
            <a:endParaRPr lang="en-US" sz="2579">
              <a:solidFill>
                <a:srgbClr val="FFFFFF"/>
              </a:solidFill>
              <a:latin typeface="Montserrat"/>
              <a:ea typeface="Montserrat"/>
              <a:cs typeface="Montserrat"/>
              <a:sym typeface="Montserrat"/>
            </a:endParaRPr>
          </a:p>
          <a:p>
            <a:pPr algn="l">
              <a:lnSpc>
                <a:spcPts val="3352"/>
              </a:lnSpc>
            </a:pPr>
            <a:r>
              <a:rPr lang="en-US" sz="2579">
                <a:solidFill>
                  <a:srgbClr val="FFFFFF"/>
                </a:solidFill>
                <a:latin typeface="Montserrat"/>
                <a:ea typeface="Montserrat"/>
                <a:cs typeface="Montserrat"/>
                <a:sym typeface="Montserrat"/>
              </a:rPr>
              <a:t>I confirm that I have not presented any AI generated text as my own work. I confirm I have copies of my drafts, notes, and other resources I used before, and after the use of AI tools which I may be asked to provide in evidence.</a:t>
            </a:r>
          </a:p>
          <a:p>
            <a:pPr algn="l">
              <a:lnSpc>
                <a:spcPts val="3352"/>
              </a:lnSpc>
            </a:pPr>
            <a:endParaRPr lang="en-US" sz="2579">
              <a:solidFill>
                <a:srgbClr val="FFFFFF"/>
              </a:solidFill>
              <a:latin typeface="Montserrat"/>
              <a:ea typeface="Montserrat"/>
              <a:cs typeface="Montserrat"/>
              <a:sym typeface="Montserrat"/>
            </a:endParaRPr>
          </a:p>
        </p:txBody>
      </p:sp>
      <p:sp>
        <p:nvSpPr>
          <p:cNvPr id="6" name="Freeform 6"/>
          <p:cNvSpPr/>
          <p:nvPr/>
        </p:nvSpPr>
        <p:spPr>
          <a:xfrm>
            <a:off x="15197550" y="6209051"/>
            <a:ext cx="2504953" cy="3201218"/>
          </a:xfrm>
          <a:custGeom>
            <a:avLst/>
            <a:gdLst/>
            <a:ahLst/>
            <a:cxnLst/>
            <a:rect l="l" t="t" r="r" b="b"/>
            <a:pathLst>
              <a:path w="2504953" h="3201218">
                <a:moveTo>
                  <a:pt x="0" y="0"/>
                </a:moveTo>
                <a:lnTo>
                  <a:pt x="2504954" y="0"/>
                </a:lnTo>
                <a:lnTo>
                  <a:pt x="2504954" y="3201218"/>
                </a:lnTo>
                <a:lnTo>
                  <a:pt x="0" y="32012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440661" y="379281"/>
            <a:ext cx="10053533" cy="1165487"/>
          </a:xfrm>
          <a:prstGeom prst="rect">
            <a:avLst/>
          </a:prstGeom>
        </p:spPr>
        <p:txBody>
          <a:bodyPr lIns="0" tIns="0" rIns="0" bIns="0" rtlCol="0" anchor="t">
            <a:spAutoFit/>
          </a:bodyPr>
          <a:lstStyle/>
          <a:p>
            <a:pPr algn="l">
              <a:lnSpc>
                <a:spcPts val="9517"/>
              </a:lnSpc>
              <a:spcBef>
                <a:spcPct val="0"/>
              </a:spcBef>
            </a:pPr>
            <a:r>
              <a:rPr lang="en-US" sz="6798" b="1">
                <a:solidFill>
                  <a:srgbClr val="FFFFFF"/>
                </a:solidFill>
                <a:latin typeface="Montaser Arabic Ultra-Bold"/>
                <a:ea typeface="Montaser Arabic Ultra-Bold"/>
                <a:cs typeface="Montaser Arabic Ultra-Bold"/>
                <a:sym typeface="Montaser Arabic Ultra-Bold"/>
              </a:rPr>
              <a:t>AI Statement</a:t>
            </a:r>
          </a:p>
        </p:txBody>
      </p:sp>
      <p:sp>
        <p:nvSpPr>
          <p:cNvPr id="8" name="Freeform 8"/>
          <p:cNvSpPr/>
          <p:nvPr/>
        </p:nvSpPr>
        <p:spPr>
          <a:xfrm>
            <a:off x="-832600" y="8721930"/>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5">
              <a:alphaModFix amt="90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a:off x="15495847" y="-1180931"/>
            <a:ext cx="5138677" cy="4419262"/>
          </a:xfrm>
          <a:custGeom>
            <a:avLst/>
            <a:gdLst/>
            <a:ahLst/>
            <a:cxnLst/>
            <a:rect l="l" t="t" r="r" b="b"/>
            <a:pathLst>
              <a:path w="5138677" h="4419262">
                <a:moveTo>
                  <a:pt x="0" y="0"/>
                </a:moveTo>
                <a:lnTo>
                  <a:pt x="5138677" y="0"/>
                </a:lnTo>
                <a:lnTo>
                  <a:pt x="5138677" y="4419262"/>
                </a:lnTo>
                <a:lnTo>
                  <a:pt x="0" y="4419262"/>
                </a:lnTo>
                <a:lnTo>
                  <a:pt x="0" y="0"/>
                </a:lnTo>
                <a:close/>
              </a:path>
            </a:pathLst>
          </a:custGeom>
          <a:blipFill>
            <a:blip r:embed="rId5">
              <a:alphaModFix amt="90000"/>
              <a:extLst>
                <a:ext uri="{96DAC541-7B7A-43D3-8B79-37D633B846F1}">
                  <asvg:svgBlip xmlns:asvg="http://schemas.microsoft.com/office/drawing/2016/SVG/main" r:embed="rId6"/>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TotalTime>
  <Words>4961</Words>
  <Application>Microsoft Office PowerPoint</Application>
  <PresentationFormat>Custom</PresentationFormat>
  <Paragraphs>419</Paragraphs>
  <Slides>19</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Body Grotesque Large</vt:lpstr>
      <vt:lpstr>Montaser Arabic Bold</vt:lpstr>
      <vt:lpstr>Montserrat Bold</vt:lpstr>
      <vt:lpstr>Montserrat Italics</vt:lpstr>
      <vt:lpstr>Calibri</vt:lpstr>
      <vt:lpstr>Montserrat</vt:lpstr>
      <vt:lpstr>Montaser Arabic Ultra-Bold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Blue Modern AI and Machine Learning Presentation</dc:title>
  <cp:lastModifiedBy>Reia Sigrist (2219662)</cp:lastModifiedBy>
  <cp:revision>1</cp:revision>
  <dcterms:created xsi:type="dcterms:W3CDTF">2006-08-16T00:00:00Z</dcterms:created>
  <dcterms:modified xsi:type="dcterms:W3CDTF">2026-01-07T09:19:41Z</dcterms:modified>
  <dc:identifier>DAG3W5g5w7M</dc:identifier>
</cp:coreProperties>
</file>