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8"/>
  </p:notesMasterIdLst>
  <p:sldIdLst>
    <p:sldId id="273" r:id="rId2"/>
    <p:sldId id="256" r:id="rId3"/>
    <p:sldId id="257" r:id="rId4"/>
    <p:sldId id="271" r:id="rId5"/>
    <p:sldId id="258" r:id="rId6"/>
    <p:sldId id="260" r:id="rId7"/>
    <p:sldId id="263" r:id="rId8"/>
    <p:sldId id="265" r:id="rId9"/>
    <p:sldId id="267" r:id="rId10"/>
    <p:sldId id="268" r:id="rId11"/>
    <p:sldId id="270" r:id="rId12"/>
    <p:sldId id="274" r:id="rId13"/>
    <p:sldId id="276" r:id="rId14"/>
    <p:sldId id="277" r:id="rId15"/>
    <p:sldId id="275" r:id="rId16"/>
    <p:sldId id="27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9" d="100"/>
          <a:sy n="69" d="100"/>
        </p:scale>
        <p:origin x="54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9B9A6F-3B96-6B64-D6B5-63F27E41132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41C9FD08-6784-E220-8C75-C60940390EAE}"/>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69B33AC7-9F49-4FD2-BE4D-7CED0B33A1DF}" type="datetime1">
              <a:rPr lang="en-GB"/>
              <a:pPr lvl="0"/>
              <a:t>11/02/2026</a:t>
            </a:fld>
            <a:endParaRPr lang="en-GB"/>
          </a:p>
        </p:txBody>
      </p:sp>
      <p:sp>
        <p:nvSpPr>
          <p:cNvPr id="4" name="Slide Image Placeholder 3">
            <a:extLst>
              <a:ext uri="{FF2B5EF4-FFF2-40B4-BE49-F238E27FC236}">
                <a16:creationId xmlns:a16="http://schemas.microsoft.com/office/drawing/2014/main" id="{3BA94FD7-56C7-03AD-70DD-F50FBBEA3999}"/>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txBody>
          <a:bodyPr lIns="0" tIns="0" rIns="0" bIns="0"/>
          <a:lstStyle/>
          <a:p>
            <a:endParaRPr lang="en-GB"/>
          </a:p>
        </p:txBody>
      </p:sp>
      <p:sp>
        <p:nvSpPr>
          <p:cNvPr id="5" name="Notes Placeholder 4">
            <a:extLst>
              <a:ext uri="{FF2B5EF4-FFF2-40B4-BE49-F238E27FC236}">
                <a16:creationId xmlns:a16="http://schemas.microsoft.com/office/drawing/2014/main" id="{F8291EDC-B5E1-5A4D-D38C-19EFEAA8E788}"/>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476EA803-A29F-E5D3-A7D3-B3946C2AD59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5379F195-D8E5-DA95-4801-856DB0C5F572}"/>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88FDB176-18C3-4B27-B589-9E7A60CBFACF}" type="slidenum">
              <a:t>‹#›</a:t>
            </a:fld>
            <a:endParaRPr lang="en-GB"/>
          </a:p>
        </p:txBody>
      </p:sp>
    </p:spTree>
    <p:extLst>
      <p:ext uri="{BB962C8B-B14F-4D97-AF65-F5344CB8AC3E}">
        <p14:creationId xmlns:p14="http://schemas.microsoft.com/office/powerpoint/2010/main" val="257834875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EF670F-0C6A-0873-3C4A-C88EA88C9D9F}"/>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CB8C52BD-D3BF-BE41-3F15-9D61022417A3}"/>
              </a:ext>
            </a:extLst>
          </p:cNvPr>
          <p:cNvSpPr txBox="1">
            <a:spLocks noGrp="1"/>
          </p:cNvSpPr>
          <p:nvPr>
            <p:ph type="body" sz="quarter" idx="1"/>
          </p:nvPr>
        </p:nvSpPr>
        <p:spPr/>
        <p:txBody>
          <a:bodyPr/>
          <a:lstStyle/>
          <a:p>
            <a:pPr lvl="0"/>
            <a:r>
              <a:rPr lang="en-GB"/>
              <a:t>Health is now seen as a broad and changing concept that includes physical, mental and social wellbeing, rather than just the absence of illness (Department of Health and Social Care, 2019; Marmot et al., 2020). UK health policy reflects this shift by focusing more on prevention and recognising that social factors such as housing, education and income play a major role in shaping health outcomes (Marmot et al., 2020). While this approach is a strength because it supports long-term population health and reduces pressure on health services, it is often difficult to put into practice due to limited funding, staff shortages and performance targets within the NHS (Checkland et al., 2018).</a:t>
            </a:r>
          </a:p>
        </p:txBody>
      </p:sp>
      <p:sp>
        <p:nvSpPr>
          <p:cNvPr id="4" name="Slide Number Placeholder 3">
            <a:extLst>
              <a:ext uri="{FF2B5EF4-FFF2-40B4-BE49-F238E27FC236}">
                <a16:creationId xmlns:a16="http://schemas.microsoft.com/office/drawing/2014/main" id="{00C884C5-9AEC-BD80-CB96-CB9D3426E77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937EB9D-CE47-4413-8CFE-DE092F2FE173}"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6BAF08-F99B-BC59-458C-6EA636118654}"/>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CC334D95-8DA7-104F-34A4-EC7D9CFEFFA2}"/>
              </a:ext>
            </a:extLst>
          </p:cNvPr>
          <p:cNvSpPr txBox="1">
            <a:spLocks noGrp="1"/>
          </p:cNvSpPr>
          <p:nvPr>
            <p:ph type="body" sz="quarter" idx="1"/>
          </p:nvPr>
        </p:nvSpPr>
        <p:spPr/>
        <p:txBody>
          <a:bodyPr/>
          <a:lstStyle/>
          <a:p>
            <a:pPr lvl="0"/>
            <a:r>
              <a:rPr lang="en-GB" dirty="0"/>
              <a:t>In the UK, wellbeing is measured using the Office for National Statistics personal wellbeing framework, which focuses on how people feel about their lives, including life satisfaction, sense of purpose, happiness and anxiety (Office for National Statistics, 2023). These measures are important because they are used by government to assess the wider impact of policies, meaning success is not judged only by economic growth but also by quality of life (HM Treasury, 2022). This approach is a strength because it recognises that wellbeing is shaped by social and economic conditions as well as health. However, a limitation is that wellbeing data is self-reported, which means it may not fully capture the experiences of disadvantaged groups or be applied consistently within local health and social care services (Deeming, 2021).</a:t>
            </a:r>
          </a:p>
        </p:txBody>
      </p:sp>
      <p:sp>
        <p:nvSpPr>
          <p:cNvPr id="4" name="Slide Number Placeholder 3">
            <a:extLst>
              <a:ext uri="{FF2B5EF4-FFF2-40B4-BE49-F238E27FC236}">
                <a16:creationId xmlns:a16="http://schemas.microsoft.com/office/drawing/2014/main" id="{B510F6CA-3900-BC9B-9D69-F1824A4BF5D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5062FF8-9CA8-4CD7-9BD6-C6C431E7CCBF}" type="slidenum">
              <a:t>4</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721F96-1ED8-3DDD-A1FF-71829CD93A4E}"/>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A1A3BC20-D245-2237-D4B7-CF18982E5920}"/>
              </a:ext>
            </a:extLst>
          </p:cNvPr>
          <p:cNvSpPr txBox="1">
            <a:spLocks noGrp="1"/>
          </p:cNvSpPr>
          <p:nvPr>
            <p:ph type="body" sz="quarter" idx="1"/>
          </p:nvPr>
        </p:nvSpPr>
        <p:spPr/>
        <p:txBody>
          <a:bodyPr/>
          <a:lstStyle/>
          <a:p>
            <a:pPr lvl="0"/>
            <a:r>
              <a:rPr lang="en-GB"/>
              <a:t>Sustainable development is about balancing social, economic and environmental needs so that the needs of people today are met without damaging the ability of future generations to meet their own needs (United Nations, 2015). In health and social care, this means not only improving population health and reducing inequalities, but also considering the environmental impact of services, such as energy use and waste (NHS England, 2022). This approach is a strength because it supports long-term planning and prevention and aligns closely with </a:t>
            </a:r>
            <a:r>
              <a:rPr lang="en-GB" b="1"/>
              <a:t>Sustainable Development Goal 3: Good Health and Well-Being</a:t>
            </a:r>
            <a:r>
              <a:rPr lang="en-GB"/>
              <a:t> (World Health Organization, 2023). However, in practice, sustainability goals can be difficult to achieve because health services often face immediate pressures, including limited funding, staff shortages and increasing demand for care (Willis et al., 2020).</a:t>
            </a:r>
          </a:p>
          <a:p>
            <a:pPr lvl="0"/>
            <a:endParaRPr lang="en-GB"/>
          </a:p>
        </p:txBody>
      </p:sp>
      <p:sp>
        <p:nvSpPr>
          <p:cNvPr id="4" name="Slide Number Placeholder 3">
            <a:extLst>
              <a:ext uri="{FF2B5EF4-FFF2-40B4-BE49-F238E27FC236}">
                <a16:creationId xmlns:a16="http://schemas.microsoft.com/office/drawing/2014/main" id="{EC83CEA9-2C81-A4CE-D23E-4546A9E9A89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5B0687D-E011-4C42-9231-8A4E22009BFF}" type="slidenum">
              <a:t>5</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dirty="0"/>
              <a:t>Integration of health and wellbeing means supporting people’s physical, mental and social needs together, rather than focusing only on illness (NHS England, 2019). In the UK, this is done through Integrated Care Systems, which encourage joint working between health, social care and community services (NHS England, 2023). This approach improves prevention and patient experience, but is often difficult to deliver consistently due to funding and workforce pressures (Marmot et al., 2020; National Audit Office, 2023).</a:t>
            </a:r>
          </a:p>
        </p:txBody>
      </p:sp>
      <p:sp>
        <p:nvSpPr>
          <p:cNvPr id="4" name="Slide Number Placeholder 3"/>
          <p:cNvSpPr>
            <a:spLocks noGrp="1"/>
          </p:cNvSpPr>
          <p:nvPr>
            <p:ph type="sldNum" sz="quarter" idx="5"/>
          </p:nvPr>
        </p:nvSpPr>
        <p:spPr/>
        <p:txBody>
          <a:bodyPr/>
          <a:lstStyle/>
          <a:p>
            <a:pPr lvl="0"/>
            <a:fld id="{88FDB176-18C3-4B27-B589-9E7A60CBFACF}" type="slidenum">
              <a:rPr lang="en-GB" smtClean="0"/>
              <a:t>6</a:t>
            </a:fld>
            <a:endParaRPr lang="en-GB"/>
          </a:p>
        </p:txBody>
      </p:sp>
    </p:spTree>
    <p:extLst>
      <p:ext uri="{BB962C8B-B14F-4D97-AF65-F5344CB8AC3E}">
        <p14:creationId xmlns:p14="http://schemas.microsoft.com/office/powerpoint/2010/main" val="15003391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Health and wellbeing are understood through biomedical, biopsychosocial and social models. While broader models consider mental and social factors, their use in practice is often limited by funding pressures, staff shortages and fragmented services (Department of Health and Social Care, 2019; Marmot et al., 2020; </a:t>
            </a:r>
            <a:r>
              <a:rPr lang="en-GB" i="1" dirty="0" err="1"/>
              <a:t>Checkland</a:t>
            </a:r>
            <a:r>
              <a:rPr lang="en-GB" i="1" dirty="0"/>
              <a:t> et al., 2018).</a:t>
            </a:r>
            <a:endParaRPr lang="en-GB" dirty="0"/>
          </a:p>
          <a:p>
            <a:endParaRPr lang="en-GB" dirty="0"/>
          </a:p>
        </p:txBody>
      </p:sp>
      <p:sp>
        <p:nvSpPr>
          <p:cNvPr id="4" name="Slide Number Placeholder 3"/>
          <p:cNvSpPr>
            <a:spLocks noGrp="1"/>
          </p:cNvSpPr>
          <p:nvPr>
            <p:ph type="sldNum" sz="quarter" idx="5"/>
          </p:nvPr>
        </p:nvSpPr>
        <p:spPr/>
        <p:txBody>
          <a:bodyPr/>
          <a:lstStyle/>
          <a:p>
            <a:pPr lvl="0"/>
            <a:fld id="{88FDB176-18C3-4B27-B589-9E7A60CBFACF}" type="slidenum">
              <a:rPr lang="en-GB" smtClean="0"/>
              <a:t>7</a:t>
            </a:fld>
            <a:endParaRPr lang="en-GB"/>
          </a:p>
        </p:txBody>
      </p:sp>
    </p:spTree>
    <p:extLst>
      <p:ext uri="{BB962C8B-B14F-4D97-AF65-F5344CB8AC3E}">
        <p14:creationId xmlns:p14="http://schemas.microsoft.com/office/powerpoint/2010/main" val="3286043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dirty="0"/>
              <a:t>UK policy supports joined-up care through Integrated Care Systems and key legislation, helping to improve access, prevention and progress towards SDG 3. However, delivery is often limited by funding pressures, staff shortages and unclear accountability at local level (NHS England, 2019; National Audit Office, 2023).</a:t>
            </a:r>
          </a:p>
        </p:txBody>
      </p:sp>
      <p:sp>
        <p:nvSpPr>
          <p:cNvPr id="4" name="Slide Number Placeholder 3"/>
          <p:cNvSpPr>
            <a:spLocks noGrp="1"/>
          </p:cNvSpPr>
          <p:nvPr>
            <p:ph type="sldNum" sz="quarter" idx="5"/>
          </p:nvPr>
        </p:nvSpPr>
        <p:spPr/>
        <p:txBody>
          <a:bodyPr/>
          <a:lstStyle/>
          <a:p>
            <a:pPr lvl="0"/>
            <a:fld id="{88FDB176-18C3-4B27-B589-9E7A60CBFACF}" type="slidenum">
              <a:rPr lang="en-GB" smtClean="0"/>
              <a:t>8</a:t>
            </a:fld>
            <a:endParaRPr lang="en-GB"/>
          </a:p>
        </p:txBody>
      </p:sp>
    </p:spTree>
    <p:extLst>
      <p:ext uri="{BB962C8B-B14F-4D97-AF65-F5344CB8AC3E}">
        <p14:creationId xmlns:p14="http://schemas.microsoft.com/office/powerpoint/2010/main" val="3863187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dirty="0"/>
              <a:t>UK service delivery increasingly integrates physical and mental health care through Integrated Care Systems and holistic hospital models, </a:t>
            </a:r>
            <a:r>
              <a:rPr lang="en-GB" b="1" dirty="0"/>
              <a:t>for example combining medical treatment with mental health support and discharge planning in hospitals</a:t>
            </a:r>
            <a:r>
              <a:rPr lang="en-GB" dirty="0"/>
              <a:t> (NHS England, 2019; NHS England, 2023). NICE guidelines support consistent care, but delivery varies due to staff shortages and funding pressures (National Institute for Health and Care Excellence, 2022; National Audit Office, 2023).</a:t>
            </a:r>
          </a:p>
        </p:txBody>
      </p:sp>
      <p:sp>
        <p:nvSpPr>
          <p:cNvPr id="4" name="Slide Number Placeholder 3"/>
          <p:cNvSpPr>
            <a:spLocks noGrp="1"/>
          </p:cNvSpPr>
          <p:nvPr>
            <p:ph type="sldNum" sz="quarter" idx="5"/>
          </p:nvPr>
        </p:nvSpPr>
        <p:spPr/>
        <p:txBody>
          <a:bodyPr/>
          <a:lstStyle/>
          <a:p>
            <a:pPr lvl="0"/>
            <a:fld id="{88FDB176-18C3-4B27-B589-9E7A60CBFACF}" type="slidenum">
              <a:rPr lang="en-GB" smtClean="0"/>
              <a:t>9</a:t>
            </a:fld>
            <a:endParaRPr lang="en-GB"/>
          </a:p>
        </p:txBody>
      </p:sp>
    </p:spTree>
    <p:extLst>
      <p:ext uri="{BB962C8B-B14F-4D97-AF65-F5344CB8AC3E}">
        <p14:creationId xmlns:p14="http://schemas.microsoft.com/office/powerpoint/2010/main" val="1602121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dirty="0"/>
              <a:t>UK public health initiatives, such as Better Health and tobacco control policies, support prevention and SDG 3.a, but are less effective if social inequalities are not addressed (Department of Health and Social Care, 2021; Marmot et al., 2020).</a:t>
            </a:r>
          </a:p>
        </p:txBody>
      </p:sp>
      <p:sp>
        <p:nvSpPr>
          <p:cNvPr id="4" name="Slide Number Placeholder 3"/>
          <p:cNvSpPr>
            <a:spLocks noGrp="1"/>
          </p:cNvSpPr>
          <p:nvPr>
            <p:ph type="sldNum" sz="quarter" idx="5"/>
          </p:nvPr>
        </p:nvSpPr>
        <p:spPr/>
        <p:txBody>
          <a:bodyPr/>
          <a:lstStyle/>
          <a:p>
            <a:pPr lvl="0"/>
            <a:fld id="{88FDB176-18C3-4B27-B589-9E7A60CBFACF}" type="slidenum">
              <a:rPr lang="en-GB" smtClean="0"/>
              <a:t>10</a:t>
            </a:fld>
            <a:endParaRPr lang="en-GB"/>
          </a:p>
        </p:txBody>
      </p:sp>
    </p:spTree>
    <p:extLst>
      <p:ext uri="{BB962C8B-B14F-4D97-AF65-F5344CB8AC3E}">
        <p14:creationId xmlns:p14="http://schemas.microsoft.com/office/powerpoint/2010/main" val="24844649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91B6B5-23C6-2CA1-7290-636B9E9C86A0}"/>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561B285F-6B49-C66A-92D5-4B1D54961BFC}"/>
              </a:ext>
            </a:extLst>
          </p:cNvPr>
          <p:cNvSpPr txBox="1">
            <a:spLocks noGrp="1"/>
          </p:cNvSpPr>
          <p:nvPr>
            <p:ph type="body" sz="quarter"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model shows that health is influenced by more than healthcare alone. Wider factors such as housing, education, employment and income shape people’s health and explain why some groups experience poorer access and outcomes. The Marmot Review highlights that unless these wider social factors are addressed, health inequalities will continue, which challenges progress towards SDG 3.</a:t>
            </a:r>
            <a:r>
              <a:rPr lang="en-GB" sz="1200" b="0" i="0" u="none" strike="noStrike" kern="1200" cap="none" spc="0" baseline="0" dirty="0">
                <a:solidFill>
                  <a:srgbClr val="000000"/>
                </a:solidFill>
                <a:effectLst/>
                <a:uFillTx/>
                <a:latin typeface="Aptos"/>
              </a:rPr>
              <a:t> These factors are known as the Social Determinants of Health.</a:t>
            </a:r>
          </a:p>
          <a:p>
            <a:endParaRPr lang="en-GB" dirty="0"/>
          </a:p>
        </p:txBody>
      </p:sp>
      <p:sp>
        <p:nvSpPr>
          <p:cNvPr id="4" name="Slide Number Placeholder 3">
            <a:extLst>
              <a:ext uri="{FF2B5EF4-FFF2-40B4-BE49-F238E27FC236}">
                <a16:creationId xmlns:a16="http://schemas.microsoft.com/office/drawing/2014/main" id="{167026DF-DB55-C95C-D402-451EAF16B70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FDE4605-2846-4DCD-A53C-F840641CA561}" type="slidenum">
              <a:t>11</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34925B25-1AF2-43E6-9CC6-BFA7FE7FA7D6}"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AA1A6CE-3F1B-4C43-A419-4FCA6831068F}" type="slidenum">
              <a:rPr lang="en-GB" smtClean="0"/>
              <a:t>‹#›</a:t>
            </a:fld>
            <a:endParaRPr lang="en-GB"/>
          </a:p>
        </p:txBody>
      </p:sp>
    </p:spTree>
    <p:extLst>
      <p:ext uri="{BB962C8B-B14F-4D97-AF65-F5344CB8AC3E}">
        <p14:creationId xmlns:p14="http://schemas.microsoft.com/office/powerpoint/2010/main" val="229246509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2B106275-1CE0-4F73-8B7C-3D7AC50DFFA2}"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7C2CBAE-CEBF-40A4-B729-070C3D65091B}" type="slidenum">
              <a:rPr lang="en-GB" smtClean="0"/>
              <a:t>‹#›</a:t>
            </a:fld>
            <a:endParaRPr lang="en-GB"/>
          </a:p>
        </p:txBody>
      </p:sp>
    </p:spTree>
    <p:extLst>
      <p:ext uri="{BB962C8B-B14F-4D97-AF65-F5344CB8AC3E}">
        <p14:creationId xmlns:p14="http://schemas.microsoft.com/office/powerpoint/2010/main" val="32315554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77FE0695-6A80-427A-A529-6C81E3EAA479}"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C597F8AD-FF96-4FDE-80DE-6F0DF33E37DB}" type="slidenum">
              <a:rPr lang="en-GB" smtClean="0"/>
              <a:t>‹#›</a:t>
            </a:fld>
            <a:endParaRPr lang="en-GB"/>
          </a:p>
        </p:txBody>
      </p:sp>
    </p:spTree>
    <p:extLst>
      <p:ext uri="{BB962C8B-B14F-4D97-AF65-F5344CB8AC3E}">
        <p14:creationId xmlns:p14="http://schemas.microsoft.com/office/powerpoint/2010/main" val="4132963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D528C69E-6C27-4D3F-8B92-3253E1FED4B7}" type="datetime1">
              <a:rPr lang="en-GB" smtClean="0"/>
              <a:pPr lvl="0"/>
              <a:t>11/02/2026</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DF67412F-28D5-4B4B-91B8-2F4B81224E2F}" type="slidenum">
              <a:rPr lang="en-GB" smtClean="0"/>
              <a:t>‹#›</a:t>
            </a:fld>
            <a:endParaRPr lang="en-GB"/>
          </a:p>
        </p:txBody>
      </p:sp>
    </p:spTree>
    <p:extLst>
      <p:ext uri="{BB962C8B-B14F-4D97-AF65-F5344CB8AC3E}">
        <p14:creationId xmlns:p14="http://schemas.microsoft.com/office/powerpoint/2010/main" val="1548354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8064C5B8-F336-4354-967A-B20A8EE4BFA3}" type="datetime1">
              <a:rPr lang="en-GB" smtClean="0"/>
              <a:pPr lvl="0"/>
              <a:t>11/02/2026</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AC5704A1-5D0A-4A96-A7F2-4051E5423CD2}" type="slidenum">
              <a:rPr lang="en-GB" smtClean="0"/>
              <a:t>‹#›</a:t>
            </a:fld>
            <a:endParaRPr lang="en-GB"/>
          </a:p>
        </p:txBody>
      </p:sp>
    </p:spTree>
    <p:extLst>
      <p:ext uri="{BB962C8B-B14F-4D97-AF65-F5344CB8AC3E}">
        <p14:creationId xmlns:p14="http://schemas.microsoft.com/office/powerpoint/2010/main" val="580017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E8E9BAFF-BB85-455E-8677-8CFE3185153A}" type="datetime1">
              <a:rPr lang="en-GB" smtClean="0"/>
              <a:pPr lvl="0"/>
              <a:t>11/02/2026</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7B0CAE53-BC51-4D12-B939-9152CB8E42EE}" type="slidenum">
              <a:rPr lang="en-GB" smtClean="0"/>
              <a:t>‹#›</a:t>
            </a:fld>
            <a:endParaRPr lang="en-GB"/>
          </a:p>
        </p:txBody>
      </p:sp>
    </p:spTree>
    <p:extLst>
      <p:ext uri="{BB962C8B-B14F-4D97-AF65-F5344CB8AC3E}">
        <p14:creationId xmlns:p14="http://schemas.microsoft.com/office/powerpoint/2010/main" val="384459206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05173919-9E93-4A70-B6C6-BB3B0CA328EE}" type="datetime1">
              <a:rPr lang="en-GB" smtClean="0"/>
              <a:pPr lvl="0"/>
              <a:t>11/02/2026</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B4BB2A68-F477-4FDD-9C5F-292D1970693D}" type="slidenum">
              <a:rPr lang="en-GB" smtClean="0"/>
              <a:t>‹#›</a:t>
            </a:fld>
            <a:endParaRPr lang="en-GB"/>
          </a:p>
        </p:txBody>
      </p:sp>
    </p:spTree>
    <p:extLst>
      <p:ext uri="{BB962C8B-B14F-4D97-AF65-F5344CB8AC3E}">
        <p14:creationId xmlns:p14="http://schemas.microsoft.com/office/powerpoint/2010/main" val="152494889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406BFD62-038F-4594-9451-A6A9268D6B67}" type="datetime1">
              <a:rPr lang="en-GB" smtClean="0"/>
              <a:pPr lvl="0"/>
              <a:t>11/02/2026</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9F22EE82-13C0-41A6-B4D4-B1A88DA63BD3}" type="slidenum">
              <a:rPr lang="en-GB" smtClean="0"/>
              <a:t>‹#›</a:t>
            </a:fld>
            <a:endParaRPr lang="en-GB"/>
          </a:p>
        </p:txBody>
      </p:sp>
    </p:spTree>
    <p:extLst>
      <p:ext uri="{BB962C8B-B14F-4D97-AF65-F5344CB8AC3E}">
        <p14:creationId xmlns:p14="http://schemas.microsoft.com/office/powerpoint/2010/main" val="811754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A69A3499-74F2-4EF6-A278-CDA0ED9C93C4}" type="datetime1">
              <a:rPr lang="en-GB" smtClean="0"/>
              <a:pPr lvl="0"/>
              <a:t>11/02/2026</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2CE9B77C-4F79-4B2F-8F94-815101FE49E3}" type="slidenum">
              <a:rPr lang="en-GB" smtClean="0"/>
              <a:t>‹#›</a:t>
            </a:fld>
            <a:endParaRPr lang="en-GB"/>
          </a:p>
        </p:txBody>
      </p:sp>
    </p:spTree>
    <p:extLst>
      <p:ext uri="{BB962C8B-B14F-4D97-AF65-F5344CB8AC3E}">
        <p14:creationId xmlns:p14="http://schemas.microsoft.com/office/powerpoint/2010/main" val="2890306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0CB6F49-EF29-40F6-9E50-D7FE28D2BBC0}"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E9B273E-C36F-40E4-95F3-575D49F5E64A}" type="slidenum">
              <a:rPr lang="en-GB" smtClean="0"/>
              <a:t>‹#›</a:t>
            </a:fld>
            <a:endParaRPr lang="en-GB"/>
          </a:p>
        </p:txBody>
      </p:sp>
    </p:spTree>
    <p:extLst>
      <p:ext uri="{BB962C8B-B14F-4D97-AF65-F5344CB8AC3E}">
        <p14:creationId xmlns:p14="http://schemas.microsoft.com/office/powerpoint/2010/main" val="2292998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0CB6F49-EF29-40F6-9E50-D7FE28D2BBC0}"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E9B273E-C36F-40E4-95F3-575D49F5E64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512866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0CB6F49-EF29-40F6-9E50-D7FE28D2BBC0}"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E9B273E-C36F-40E4-95F3-575D49F5E64A}" type="slidenum">
              <a:rPr lang="en-GB" smtClean="0"/>
              <a:t>‹#›</a:t>
            </a:fld>
            <a:endParaRPr lang="en-GB"/>
          </a:p>
        </p:txBody>
      </p:sp>
    </p:spTree>
    <p:extLst>
      <p:ext uri="{BB962C8B-B14F-4D97-AF65-F5344CB8AC3E}">
        <p14:creationId xmlns:p14="http://schemas.microsoft.com/office/powerpoint/2010/main" val="31645773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0CB6F49-EF29-40F6-9E50-D7FE28D2BBC0}"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E9B273E-C36F-40E4-95F3-575D49F5E64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098907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0CB6F49-EF29-40F6-9E50-D7FE28D2BBC0}"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E9B273E-C36F-40E4-95F3-575D49F5E64A}" type="slidenum">
              <a:rPr lang="en-GB" smtClean="0"/>
              <a:t>‹#›</a:t>
            </a:fld>
            <a:endParaRPr lang="en-GB"/>
          </a:p>
        </p:txBody>
      </p:sp>
    </p:spTree>
    <p:extLst>
      <p:ext uri="{BB962C8B-B14F-4D97-AF65-F5344CB8AC3E}">
        <p14:creationId xmlns:p14="http://schemas.microsoft.com/office/powerpoint/2010/main" val="27158056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6D0F8D20-5885-4E6D-B077-809C5120E785}"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A33552F7-8BF4-479E-9048-A6B175EBDB16}" type="slidenum">
              <a:rPr lang="en-GB" smtClean="0"/>
              <a:t>‹#›</a:t>
            </a:fld>
            <a:endParaRPr lang="en-GB"/>
          </a:p>
        </p:txBody>
      </p:sp>
    </p:spTree>
    <p:extLst>
      <p:ext uri="{BB962C8B-B14F-4D97-AF65-F5344CB8AC3E}">
        <p14:creationId xmlns:p14="http://schemas.microsoft.com/office/powerpoint/2010/main" val="612189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9A474ED6-1570-4E06-A1F9-2BD352743D27}" type="datetime1">
              <a:rPr lang="en-GB" smtClean="0"/>
              <a:pPr lvl="0"/>
              <a:t>11/02/2026</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44587B09-0CE7-422A-9AD3-1E9382360901}" type="slidenum">
              <a:rPr lang="en-GB" smtClean="0"/>
              <a:t>‹#›</a:t>
            </a:fld>
            <a:endParaRPr lang="en-GB"/>
          </a:p>
        </p:txBody>
      </p:sp>
    </p:spTree>
    <p:extLst>
      <p:ext uri="{BB962C8B-B14F-4D97-AF65-F5344CB8AC3E}">
        <p14:creationId xmlns:p14="http://schemas.microsoft.com/office/powerpoint/2010/main" val="64814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lvl="0"/>
            <a:fld id="{60CB6F49-EF29-40F6-9E50-D7FE28D2BBC0}" type="datetime1">
              <a:rPr lang="en-GB" smtClean="0"/>
              <a:pPr lvl="0"/>
              <a:t>11/02/2026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lvl="0"/>
            <a:fld id="{0E9B273E-C36F-40E4-95F3-575D49F5E64A}" type="slidenum">
              <a:rPr lang="en-GB" smtClean="0"/>
              <a:t>‹#›</a:t>
            </a:fld>
            <a:endParaRPr lang="en-GB"/>
          </a:p>
        </p:txBody>
      </p:sp>
    </p:spTree>
    <p:extLst>
      <p:ext uri="{BB962C8B-B14F-4D97-AF65-F5344CB8AC3E}">
        <p14:creationId xmlns:p14="http://schemas.microsoft.com/office/powerpoint/2010/main" val="2765873411"/>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bmj.com/content/361/bmj.k1673" TargetMode="External"/><Relationship Id="rId2" Type="http://schemas.openxmlformats.org/officeDocument/2006/relationships/hyperlink" Target="https://www.anabolichealth.com/selfdecode-review/"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legislation.gov.uk/ukpga/2022/31/contents" TargetMode="External"/><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7.xml"/><Relationship Id="rId6" Type="http://schemas.openxmlformats.org/officeDocument/2006/relationships/hyperlink" Target="https://www.nice.org.uk/process/pmg20" TargetMode="External"/><Relationship Id="rId5" Type="http://schemas.openxmlformats.org/officeDocument/2006/relationships/hyperlink" Target="https://www.legislation.gov.uk/ukpga/1983/20/contents" TargetMode="External"/><Relationship Id="rId4" Type="http://schemas.openxmlformats.org/officeDocument/2006/relationships/hyperlink" Target="https://www.health.org.uk/publications/reports/the-marmot-review-10-years-on"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who.int/health-topics/health-promotion" TargetMode="External"/><Relationship Id="rId3" Type="http://schemas.openxmlformats.org/officeDocument/2006/relationships/hyperlink" Target="https://www.gov.uk/government/collections/public-health-outcomes-framework" TargetMode="External"/><Relationship Id="rId7" Type="http://schemas.openxmlformats.org/officeDocument/2006/relationships/hyperlink" Target="https://www.who.int/publications/i/item/9789241506908" TargetMode="External"/><Relationship Id="rId2" Type="http://schemas.openxmlformats.org/officeDocument/2006/relationships/hyperlink" Target="https://www.longtermplan.nhs.uk/" TargetMode="External"/><Relationship Id="rId1" Type="http://schemas.openxmlformats.org/officeDocument/2006/relationships/slideLayout" Target="../slideLayouts/slideLayout7.xml"/><Relationship Id="rId6" Type="http://schemas.openxmlformats.org/officeDocument/2006/relationships/hyperlink" Target="https://www.legislation.gov.uk/uksi/2016/507/contents" TargetMode="External"/><Relationship Id="rId5" Type="http://schemas.openxmlformats.org/officeDocument/2006/relationships/hyperlink" Target="https://www.ons.gov.uk/peoplepopulationandcommunity/healthandsocialcare/healthinequalities" TargetMode="External"/><Relationship Id="rId4" Type="http://schemas.openxmlformats.org/officeDocument/2006/relationships/hyperlink" Target="https://www.ons.gov.uk/peoplepopulationandcommunity/wellbeing"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who.int/publications/i/item/9789241506908" TargetMode="External"/><Relationship Id="rId2" Type="http://schemas.openxmlformats.org/officeDocument/2006/relationships/hyperlink" Target="https://sdgs.un.org/2030agenda" TargetMode="External"/><Relationship Id="rId1" Type="http://schemas.openxmlformats.org/officeDocument/2006/relationships/slideLayout" Target="../slideLayouts/slideLayout7.xml"/><Relationship Id="rId4" Type="http://schemas.openxmlformats.org/officeDocument/2006/relationships/hyperlink" Target="https://www.who.int/health-topics/health-promo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4ABF3-C0EA-CF1B-C836-BA361F28E7C9}"/>
              </a:ext>
            </a:extLst>
          </p:cNvPr>
          <p:cNvSpPr>
            <a:spLocks noGrp="1"/>
          </p:cNvSpPr>
          <p:nvPr>
            <p:ph type="ctrTitle"/>
          </p:nvPr>
        </p:nvSpPr>
        <p:spPr>
          <a:xfrm>
            <a:off x="1917577" y="1122361"/>
            <a:ext cx="7146524" cy="1762882"/>
          </a:xfrm>
        </p:spPr>
        <p:txBody>
          <a:bodyPr>
            <a:normAutofit/>
          </a:bodyPr>
          <a:lstStyle/>
          <a:p>
            <a:r>
              <a:rPr lang="en-GB" sz="1800" dirty="0"/>
              <a:t>Student Name: Shagufta Khanum</a:t>
            </a:r>
            <a:br>
              <a:rPr lang="en-GB" sz="1800" dirty="0"/>
            </a:br>
            <a:r>
              <a:rPr lang="en-GB" sz="1800" dirty="0"/>
              <a:t>Student Number: 2246177</a:t>
            </a:r>
            <a:br>
              <a:rPr lang="en-GB" sz="1800" dirty="0"/>
            </a:br>
            <a:r>
              <a:rPr lang="en-GB" sz="1800" dirty="0"/>
              <a:t>Lecturer’s Name: Tomy </a:t>
            </a:r>
            <a:r>
              <a:rPr lang="en-GB" sz="1800" dirty="0" err="1"/>
              <a:t>Addattu</a:t>
            </a:r>
            <a:r>
              <a:rPr lang="en-GB" sz="1800" dirty="0"/>
              <a:t> Chacko</a:t>
            </a:r>
            <a:br>
              <a:rPr lang="en-GB" sz="1800" dirty="0"/>
            </a:br>
            <a:r>
              <a:rPr lang="en-GB" sz="1800" dirty="0"/>
              <a:t>Module Code and Title: BMHP6030 - Health, Wellbeing and Sustainable Development</a:t>
            </a:r>
            <a:br>
              <a:rPr lang="en-GB" sz="1800" dirty="0"/>
            </a:br>
            <a:endParaRPr lang="en-GB" sz="1800" dirty="0"/>
          </a:p>
        </p:txBody>
      </p:sp>
    </p:spTree>
    <p:extLst>
      <p:ext uri="{BB962C8B-B14F-4D97-AF65-F5344CB8AC3E}">
        <p14:creationId xmlns:p14="http://schemas.microsoft.com/office/powerpoint/2010/main" val="3715298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C91DF-EFC9-4644-8EA7-4D2B74862115}"/>
              </a:ext>
            </a:extLst>
          </p:cNvPr>
          <p:cNvSpPr txBox="1">
            <a:spLocks noGrp="1"/>
          </p:cNvSpPr>
          <p:nvPr>
            <p:ph type="ctrTitle"/>
          </p:nvPr>
        </p:nvSpPr>
        <p:spPr>
          <a:xfrm>
            <a:off x="4562764" y="767476"/>
            <a:ext cx="2182423" cy="648005"/>
          </a:xfrm>
        </p:spPr>
        <p:txBody>
          <a:bodyPr>
            <a:normAutofit/>
          </a:bodyPr>
          <a:lstStyle/>
          <a:p>
            <a:r>
              <a:rPr lang="en-GB" sz="2800" dirty="0">
                <a:solidFill>
                  <a:srgbClr val="0070C0"/>
                </a:solidFill>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7D613DB5-6D84-239D-1AF0-0C90161617BC}"/>
              </a:ext>
            </a:extLst>
          </p:cNvPr>
          <p:cNvSpPr txBox="1">
            <a:spLocks noGrp="1"/>
          </p:cNvSpPr>
          <p:nvPr>
            <p:ph type="subTitle" idx="1"/>
          </p:nvPr>
        </p:nvSpPr>
        <p:spPr>
          <a:xfrm>
            <a:off x="1405249" y="1547610"/>
            <a:ext cx="9144000" cy="1124338"/>
          </a:xfrm>
        </p:spPr>
        <p:txBody>
          <a:bodyPr>
            <a:normAutofit/>
          </a:bodyPr>
          <a:lstStyle/>
          <a:p>
            <a:r>
              <a:rPr lang="en-GB" sz="2000" dirty="0">
                <a:solidFill>
                  <a:schemeClr val="tx2">
                    <a:lumMod val="75000"/>
                    <a:lumOff val="25000"/>
                  </a:schemeClr>
                </a:solidFill>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D90DCD52-63E3-D699-4632-8F36D50B3531}"/>
              </a:ext>
            </a:extLst>
          </p:cNvPr>
          <p:cNvSpPr txBox="1"/>
          <p:nvPr/>
        </p:nvSpPr>
        <p:spPr>
          <a:xfrm>
            <a:off x="845128" y="1811867"/>
            <a:ext cx="9144000" cy="1200329"/>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This presentation focuses on Sustainable Development Goal 3, using UK public health initiatives and mental health policies as real-life examples of how health and wellbeing strategies are applied in practice. Sustainable Development Goal 3 aims to ensure healthy lives and promote wellbeing for people of all ages (United Nations, 2015a).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1A14A-E2D5-BA44-C6C4-09422F7D5DD0}"/>
              </a:ext>
            </a:extLst>
          </p:cNvPr>
          <p:cNvSpPr txBox="1">
            <a:spLocks noGrp="1"/>
          </p:cNvSpPr>
          <p:nvPr>
            <p:ph type="title"/>
          </p:nvPr>
        </p:nvSpPr>
        <p:spPr>
          <a:xfrm>
            <a:off x="461438" y="305611"/>
            <a:ext cx="8525380" cy="743506"/>
          </a:xfrm>
        </p:spPr>
        <p:txBody>
          <a:bodyPr anchorCtr="1">
            <a:normAutofit/>
          </a:bodyPr>
          <a:lstStyle/>
          <a:p>
            <a:pPr lvl="0" algn="ctr"/>
            <a:r>
              <a:rPr lang="en-GB" sz="2400" dirty="0">
                <a:solidFill>
                  <a:srgbClr val="C00000"/>
                </a:solidFill>
                <a:latin typeface="Arial" pitchFamily="34"/>
                <a:cs typeface="Arial" pitchFamily="34"/>
              </a:rPr>
              <a:t>Definitions and Critical Discussion of Key Concepts</a:t>
            </a:r>
          </a:p>
        </p:txBody>
      </p:sp>
      <p:sp>
        <p:nvSpPr>
          <p:cNvPr id="3" name="Content Placeholder 2">
            <a:extLst>
              <a:ext uri="{FF2B5EF4-FFF2-40B4-BE49-F238E27FC236}">
                <a16:creationId xmlns:a16="http://schemas.microsoft.com/office/drawing/2014/main" id="{0780B4FF-421E-5689-0969-6EE512C54B11}"/>
              </a:ext>
            </a:extLst>
          </p:cNvPr>
          <p:cNvSpPr txBox="1">
            <a:spLocks noGrp="1"/>
          </p:cNvSpPr>
          <p:nvPr>
            <p:ph idx="1"/>
          </p:nvPr>
        </p:nvSpPr>
        <p:spPr>
          <a:xfrm>
            <a:off x="166916" y="855797"/>
            <a:ext cx="7638614" cy="1473477"/>
          </a:xfrm>
        </p:spPr>
        <p:txBody>
          <a:bodyPr>
            <a:normAutofit/>
          </a:bodyPr>
          <a:lstStyle/>
          <a:p>
            <a:pPr marL="0" lvl="0" indent="0" algn="ctr">
              <a:lnSpc>
                <a:spcPct val="70000"/>
              </a:lnSpc>
              <a:buNone/>
            </a:pPr>
            <a:endParaRPr lang="en-GB" sz="2000" b="1" dirty="0">
              <a:solidFill>
                <a:srgbClr val="215F9A"/>
              </a:solidFill>
              <a:latin typeface="Arial" pitchFamily="34"/>
              <a:cs typeface="Arial" pitchFamily="34"/>
            </a:endParaRPr>
          </a:p>
          <a:p>
            <a:pPr marL="0" lvl="0" indent="0" algn="ctr">
              <a:lnSpc>
                <a:spcPct val="70000"/>
              </a:lnSpc>
              <a:buNone/>
            </a:pPr>
            <a:endParaRPr lang="en-GB" sz="2000" b="1" dirty="0">
              <a:solidFill>
                <a:srgbClr val="215F9A"/>
              </a:solidFill>
              <a:latin typeface="Arial" pitchFamily="34"/>
              <a:cs typeface="Arial" pitchFamily="34"/>
            </a:endParaRPr>
          </a:p>
          <a:p>
            <a:pPr marL="0" lvl="0" indent="0">
              <a:lnSpc>
                <a:spcPct val="70000"/>
              </a:lnSpc>
              <a:buNone/>
            </a:pPr>
            <a:r>
              <a:rPr lang="en-GB" sz="1800" dirty="0">
                <a:solidFill>
                  <a:srgbClr val="215F9A"/>
                </a:solidFill>
                <a:latin typeface="Arial" pitchFamily="34"/>
                <a:cs typeface="Arial" pitchFamily="34"/>
              </a:rPr>
              <a:t>Health is now understood as a broad and changing concept that includes physical, mental and social aspects of life, not just the absence of illness (Department of Health and Social Care, 2019; Marmot et al., 2020).</a:t>
            </a:r>
          </a:p>
          <a:p>
            <a:pPr lvl="0">
              <a:lnSpc>
                <a:spcPct val="70000"/>
              </a:lnSpc>
            </a:pPr>
            <a:endParaRPr lang="en-GB" sz="2600" dirty="0"/>
          </a:p>
        </p:txBody>
      </p:sp>
      <p:sp>
        <p:nvSpPr>
          <p:cNvPr id="4" name="TextBox 5">
            <a:extLst>
              <a:ext uri="{FF2B5EF4-FFF2-40B4-BE49-F238E27FC236}">
                <a16:creationId xmlns:a16="http://schemas.microsoft.com/office/drawing/2014/main" id="{074ADA9E-472B-AFBC-B0BD-3B02D460629C}"/>
              </a:ext>
            </a:extLst>
          </p:cNvPr>
          <p:cNvSpPr txBox="1"/>
          <p:nvPr/>
        </p:nvSpPr>
        <p:spPr>
          <a:xfrm>
            <a:off x="2288144" y="2847455"/>
            <a:ext cx="6097978" cy="8720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215F9A"/>
                </a:solidFill>
                <a:uFillTx/>
                <a:latin typeface="Arial" pitchFamily="34"/>
                <a:cs typeface="Arial" pitchFamily="34"/>
              </a:rPr>
              <a:t>UK health policy has moved away from a purely medical focus towards prevention and wider social factors, such as housing, education and income, which strongly affect health outcomes (Marmot et al., 2020).</a:t>
            </a:r>
          </a:p>
        </p:txBody>
      </p:sp>
      <p:sp>
        <p:nvSpPr>
          <p:cNvPr id="5" name="TextBox 7">
            <a:extLst>
              <a:ext uri="{FF2B5EF4-FFF2-40B4-BE49-F238E27FC236}">
                <a16:creationId xmlns:a16="http://schemas.microsoft.com/office/drawing/2014/main" id="{398F1BA1-15CD-C88E-99D0-47DE7C27F941}"/>
              </a:ext>
            </a:extLst>
          </p:cNvPr>
          <p:cNvSpPr txBox="1"/>
          <p:nvPr/>
        </p:nvSpPr>
        <p:spPr>
          <a:xfrm>
            <a:off x="2288144" y="4237672"/>
            <a:ext cx="6698674" cy="48423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215F9A"/>
                </a:solidFill>
                <a:uFillTx/>
                <a:latin typeface="Arial" pitchFamily="34"/>
                <a:cs typeface="Arial" pitchFamily="34"/>
              </a:rPr>
              <a:t>Strength: This approach supports prevention and long-term population health.</a:t>
            </a:r>
          </a:p>
        </p:txBody>
      </p:sp>
      <p:sp>
        <p:nvSpPr>
          <p:cNvPr id="6" name="TextBox 9">
            <a:extLst>
              <a:ext uri="{FF2B5EF4-FFF2-40B4-BE49-F238E27FC236}">
                <a16:creationId xmlns:a16="http://schemas.microsoft.com/office/drawing/2014/main" id="{EBB4A4FF-7534-7C33-FCD4-8ED34F78A622}"/>
              </a:ext>
            </a:extLst>
          </p:cNvPr>
          <p:cNvSpPr txBox="1"/>
          <p:nvPr/>
        </p:nvSpPr>
        <p:spPr>
          <a:xfrm>
            <a:off x="2353525" y="5489790"/>
            <a:ext cx="6097978" cy="8720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215F9A"/>
                </a:solidFill>
                <a:uFillTx/>
                <a:latin typeface="Arial" pitchFamily="34"/>
                <a:cs typeface="Arial" pitchFamily="34"/>
              </a:rPr>
              <a:t>Limitation: Broad definitions of health are difficult to apply in practice due to limited funding, staff shortages and performance targets within the NHS (</a:t>
            </a:r>
            <a:r>
              <a:rPr lang="en-GB" sz="1800" b="0" i="0" u="none" strike="noStrike" kern="1200" cap="none" spc="0" baseline="0" dirty="0" err="1">
                <a:solidFill>
                  <a:srgbClr val="215F9A"/>
                </a:solidFill>
                <a:uFillTx/>
                <a:latin typeface="Arial" pitchFamily="34"/>
                <a:cs typeface="Arial" pitchFamily="34"/>
              </a:rPr>
              <a:t>Checkland</a:t>
            </a:r>
            <a:r>
              <a:rPr lang="en-GB" sz="1800" b="0" i="0" u="none" strike="noStrike" kern="1200" cap="none" spc="0" baseline="0" dirty="0">
                <a:solidFill>
                  <a:srgbClr val="215F9A"/>
                </a:solidFill>
                <a:uFillTx/>
                <a:latin typeface="Arial" pitchFamily="34"/>
                <a:cs typeface="Arial" pitchFamily="34"/>
              </a:rPr>
              <a:t> et al., 2018).</a:t>
            </a:r>
          </a:p>
        </p:txBody>
      </p:sp>
      <p:sp>
        <p:nvSpPr>
          <p:cNvPr id="7" name="TextBox 11">
            <a:extLst>
              <a:ext uri="{FF2B5EF4-FFF2-40B4-BE49-F238E27FC236}">
                <a16:creationId xmlns:a16="http://schemas.microsoft.com/office/drawing/2014/main" id="{3C4E32A8-CB52-246D-BAC0-C79CA4F70915}"/>
              </a:ext>
            </a:extLst>
          </p:cNvPr>
          <p:cNvSpPr txBox="1"/>
          <p:nvPr/>
        </p:nvSpPr>
        <p:spPr>
          <a:xfrm>
            <a:off x="2859380" y="1108010"/>
            <a:ext cx="1589103" cy="290336"/>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215F9A"/>
                </a:solidFill>
                <a:uFillTx/>
                <a:latin typeface="Arial" pitchFamily="34"/>
                <a:cs typeface="Arial" pitchFamily="34"/>
              </a:rPr>
              <a:t>Health</a:t>
            </a:r>
          </a:p>
        </p:txBody>
      </p:sp>
      <p:sp>
        <p:nvSpPr>
          <p:cNvPr id="8" name="AutoShape 2" descr="See related image detail. SelfDecode Review: Discovering Your Genetic Advantages">
            <a:extLst>
              <a:ext uri="{FF2B5EF4-FFF2-40B4-BE49-F238E27FC236}">
                <a16:creationId xmlns:a16="http://schemas.microsoft.com/office/drawing/2014/main" id="{A20CE7EB-A6AA-D8E2-EA16-8FEF672550A9}"/>
              </a:ext>
            </a:extLst>
          </p:cNvPr>
          <p:cNvSpPr/>
          <p:nvPr/>
        </p:nvSpPr>
        <p:spPr>
          <a:xfrm>
            <a:off x="5943600" y="3276596"/>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9" name="Picture 15">
            <a:extLst>
              <a:ext uri="{FF2B5EF4-FFF2-40B4-BE49-F238E27FC236}">
                <a16:creationId xmlns:a16="http://schemas.microsoft.com/office/drawing/2014/main" id="{A510E29B-3D8E-D30A-77A0-045884B53959}"/>
              </a:ext>
            </a:extLst>
          </p:cNvPr>
          <p:cNvPicPr>
            <a:picLocks noChangeAspect="1"/>
          </p:cNvPicPr>
          <p:nvPr/>
        </p:nvPicPr>
        <p:blipFill>
          <a:blip r:embed="rId3"/>
          <a:stretch>
            <a:fillRect/>
          </a:stretch>
        </p:blipFill>
        <p:spPr>
          <a:xfrm>
            <a:off x="9118597" y="619076"/>
            <a:ext cx="2611965" cy="1924080"/>
          </a:xfrm>
          <a:prstGeom prst="rect">
            <a:avLst/>
          </a:prstGeom>
          <a:noFill/>
          <a:ln cap="flat">
            <a:noFill/>
          </a:ln>
        </p:spPr>
      </p:pic>
      <p:sp>
        <p:nvSpPr>
          <p:cNvPr id="10" name="TextBox 17">
            <a:extLst>
              <a:ext uri="{FF2B5EF4-FFF2-40B4-BE49-F238E27FC236}">
                <a16:creationId xmlns:a16="http://schemas.microsoft.com/office/drawing/2014/main" id="{3615D2CC-A9E7-32E7-D936-D305C75E4AB1}"/>
              </a:ext>
            </a:extLst>
          </p:cNvPr>
          <p:cNvSpPr txBox="1"/>
          <p:nvPr/>
        </p:nvSpPr>
        <p:spPr>
          <a:xfrm>
            <a:off x="10011829" y="2543156"/>
            <a:ext cx="201507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t>
            </a:r>
            <a:r>
              <a:rPr lang="en-GB" sz="1200" b="0" i="0" u="none" strike="noStrike" kern="1200" cap="none" spc="0" baseline="0">
                <a:solidFill>
                  <a:srgbClr val="000000"/>
                </a:solidFill>
                <a:uFillTx/>
                <a:latin typeface="Arial" pitchFamily="34"/>
                <a:cs typeface="Arial" pitchFamily="34"/>
              </a:rPr>
              <a:t>Anabolic Health, 2017)</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7B9D8A9A-B718-9D23-81EF-7E6C50B9D7AE}"/>
              </a:ext>
            </a:extLst>
          </p:cNvPr>
          <p:cNvSpPr txBox="1"/>
          <p:nvPr/>
        </p:nvSpPr>
        <p:spPr>
          <a:xfrm>
            <a:off x="308756" y="1169810"/>
            <a:ext cx="5949534" cy="2031321"/>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215F9A"/>
                </a:solidFill>
                <a:uFillTx/>
                <a:latin typeface="Arial" pitchFamily="34"/>
                <a:cs typeface="Arial" pitchFamily="34"/>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15F9A"/>
                </a:solidFill>
                <a:uFillTx/>
                <a:latin typeface="Arial" pitchFamily="34"/>
                <a:cs typeface="Arial" pitchFamily="34"/>
              </a:rPr>
              <a:t>In the UK, wellbeing is measured using the Office for National Statistics (ONS) personal wellbeing framework, which looks at life satisfaction, sense of purpose, happiness and anxiety (Office for National Statistics, 2023).</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p:txBody>
      </p:sp>
      <p:sp>
        <p:nvSpPr>
          <p:cNvPr id="3" name="TextBox 4">
            <a:extLst>
              <a:ext uri="{FF2B5EF4-FFF2-40B4-BE49-F238E27FC236}">
                <a16:creationId xmlns:a16="http://schemas.microsoft.com/office/drawing/2014/main" id="{A16390FF-3015-8701-5EF4-F7FE9B1D9966}"/>
              </a:ext>
            </a:extLst>
          </p:cNvPr>
          <p:cNvSpPr txBox="1"/>
          <p:nvPr/>
        </p:nvSpPr>
        <p:spPr>
          <a:xfrm>
            <a:off x="6350334" y="1414640"/>
            <a:ext cx="6097978"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15F9A"/>
                </a:solidFill>
                <a:uFillTx/>
                <a:latin typeface="Arial" pitchFamily="34"/>
                <a:cs typeface="Arial" pitchFamily="34"/>
              </a:rPr>
              <a:t>These measures are used by government to support decision-making and assess the wider impact of policies, not just economic outcomes (HM Treasury, 2022).</a:t>
            </a:r>
          </a:p>
        </p:txBody>
      </p:sp>
      <p:sp>
        <p:nvSpPr>
          <p:cNvPr id="4" name="TextBox 6">
            <a:extLst>
              <a:ext uri="{FF2B5EF4-FFF2-40B4-BE49-F238E27FC236}">
                <a16:creationId xmlns:a16="http://schemas.microsoft.com/office/drawing/2014/main" id="{ECC637EF-A458-B0DD-6A2D-2BA083644BFB}"/>
              </a:ext>
            </a:extLst>
          </p:cNvPr>
          <p:cNvSpPr txBox="1"/>
          <p:nvPr/>
        </p:nvSpPr>
        <p:spPr>
          <a:xfrm>
            <a:off x="160321" y="3789611"/>
            <a:ext cx="6097978"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215F9A"/>
                </a:solidFill>
                <a:uFillTx/>
                <a:latin typeface="Arial" pitchFamily="34"/>
                <a:cs typeface="Arial" pitchFamily="34"/>
              </a:rPr>
              <a:t>Strength:</a:t>
            </a:r>
            <a:r>
              <a:rPr lang="en-GB" sz="1800" b="0" i="0" u="none" strike="noStrike" kern="1200" cap="none" spc="0" baseline="0">
                <a:solidFill>
                  <a:srgbClr val="215F9A"/>
                </a:solidFill>
                <a:uFillTx/>
                <a:latin typeface="Arial" pitchFamily="34"/>
                <a:cs typeface="Arial" pitchFamily="34"/>
              </a:rPr>
              <a:t> This approach recognises that wellbeing depends on social and economic conditions, not health alone</a:t>
            </a:r>
            <a:endParaRPr lang="en-GB" sz="1800" b="0" i="0" u="none" strike="noStrike" kern="1200" cap="none" spc="0" baseline="0">
              <a:solidFill>
                <a:srgbClr val="215F9A"/>
              </a:solidFill>
              <a:uFillTx/>
              <a:latin typeface="Aptos"/>
            </a:endParaRPr>
          </a:p>
        </p:txBody>
      </p:sp>
      <p:sp>
        <p:nvSpPr>
          <p:cNvPr id="5" name="TextBox 8">
            <a:extLst>
              <a:ext uri="{FF2B5EF4-FFF2-40B4-BE49-F238E27FC236}">
                <a16:creationId xmlns:a16="http://schemas.microsoft.com/office/drawing/2014/main" id="{8E955A2D-D982-1AF5-A02B-860E9D3D91EA}"/>
              </a:ext>
            </a:extLst>
          </p:cNvPr>
          <p:cNvSpPr txBox="1"/>
          <p:nvPr/>
        </p:nvSpPr>
        <p:spPr>
          <a:xfrm>
            <a:off x="6258299" y="3789611"/>
            <a:ext cx="6097978"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215F9A"/>
                </a:solidFill>
                <a:uFillTx/>
                <a:latin typeface="Arial" pitchFamily="34"/>
                <a:cs typeface="Arial" pitchFamily="34"/>
              </a:rPr>
              <a:t>Limitation:</a:t>
            </a:r>
            <a:r>
              <a:rPr lang="en-GB" sz="1800" b="0" i="0" u="none" strike="noStrike" kern="1200" cap="none" spc="0" baseline="0">
                <a:solidFill>
                  <a:srgbClr val="215F9A"/>
                </a:solidFill>
                <a:uFillTx/>
                <a:latin typeface="Arial" pitchFamily="34"/>
                <a:cs typeface="Arial" pitchFamily="34"/>
              </a:rPr>
              <a:t> Wellbeing data is self-reported and may not fully reflect the experiences of disadvantaged groups or be consistently used in local health services (Deeming, 2021).</a:t>
            </a:r>
          </a:p>
        </p:txBody>
      </p:sp>
      <p:sp>
        <p:nvSpPr>
          <p:cNvPr id="6" name="TextBox 10">
            <a:extLst>
              <a:ext uri="{FF2B5EF4-FFF2-40B4-BE49-F238E27FC236}">
                <a16:creationId xmlns:a16="http://schemas.microsoft.com/office/drawing/2014/main" id="{846404FD-45E7-D957-1921-DCBCDF335303}"/>
              </a:ext>
            </a:extLst>
          </p:cNvPr>
          <p:cNvSpPr txBox="1"/>
          <p:nvPr/>
        </p:nvSpPr>
        <p:spPr>
          <a:xfrm>
            <a:off x="2087035" y="396675"/>
            <a:ext cx="6223004" cy="36933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215F9A"/>
                </a:solidFill>
                <a:uFillTx/>
                <a:latin typeface="Arial" pitchFamily="34"/>
                <a:cs typeface="Arial" pitchFamily="34"/>
              </a:rPr>
              <a:t>Wellbeing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A766BAA-A15E-17CB-1774-8971F3389BD1}"/>
              </a:ext>
            </a:extLst>
          </p:cNvPr>
          <p:cNvSpPr txBox="1">
            <a:spLocks noGrp="1"/>
          </p:cNvSpPr>
          <p:nvPr>
            <p:ph idx="1"/>
          </p:nvPr>
        </p:nvSpPr>
        <p:spPr>
          <a:xfrm>
            <a:off x="245534" y="877942"/>
            <a:ext cx="10340437" cy="701948"/>
          </a:xfrm>
        </p:spPr>
        <p:txBody>
          <a:bodyPr>
            <a:normAutofit/>
          </a:bodyPr>
          <a:lstStyle/>
          <a:p>
            <a:pPr marL="0" lvl="0" indent="0">
              <a:buNone/>
            </a:pPr>
            <a:r>
              <a:rPr lang="en-GB" sz="1800" dirty="0">
                <a:solidFill>
                  <a:srgbClr val="0070C0"/>
                </a:solidFill>
                <a:latin typeface="Arial" pitchFamily="34"/>
                <a:cs typeface="Arial" pitchFamily="34"/>
              </a:rPr>
              <a:t>Sustainable development means balancing social, economic and environmental needs so that current demands are met without harming future generations (United Nations, 2015b).</a:t>
            </a:r>
          </a:p>
          <a:p>
            <a:pPr marL="0" lvl="0" indent="0">
              <a:buNone/>
            </a:pPr>
            <a:endParaRPr lang="en-GB" dirty="0"/>
          </a:p>
        </p:txBody>
      </p:sp>
      <p:sp>
        <p:nvSpPr>
          <p:cNvPr id="3" name="TextBox 3">
            <a:extLst>
              <a:ext uri="{FF2B5EF4-FFF2-40B4-BE49-F238E27FC236}">
                <a16:creationId xmlns:a16="http://schemas.microsoft.com/office/drawing/2014/main" id="{07B3ECBE-2472-55CD-02DE-2C70A13E93D4}"/>
              </a:ext>
            </a:extLst>
          </p:cNvPr>
          <p:cNvSpPr txBox="1"/>
          <p:nvPr/>
        </p:nvSpPr>
        <p:spPr>
          <a:xfrm>
            <a:off x="4927601" y="1579891"/>
            <a:ext cx="6096003"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70C0"/>
                </a:solidFill>
                <a:uFillTx/>
                <a:latin typeface="Arial" pitchFamily="34"/>
                <a:cs typeface="Arial" pitchFamily="34"/>
              </a:rPr>
              <a:t>In health and social care, this includes improving population health, reducing inequalities and limiting the environmental impact of services (NHS England, 2022).</a:t>
            </a:r>
          </a:p>
        </p:txBody>
      </p:sp>
      <p:sp>
        <p:nvSpPr>
          <p:cNvPr id="4" name="TextBox 5">
            <a:extLst>
              <a:ext uri="{FF2B5EF4-FFF2-40B4-BE49-F238E27FC236}">
                <a16:creationId xmlns:a16="http://schemas.microsoft.com/office/drawing/2014/main" id="{975082FC-4947-CD92-73D3-A7F96F843138}"/>
              </a:ext>
            </a:extLst>
          </p:cNvPr>
          <p:cNvSpPr txBox="1"/>
          <p:nvPr/>
        </p:nvSpPr>
        <p:spPr>
          <a:xfrm>
            <a:off x="324040" y="4056978"/>
            <a:ext cx="8475134"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70C0"/>
                </a:solidFill>
                <a:uFillTx/>
                <a:latin typeface="Arial" pitchFamily="34"/>
                <a:cs typeface="Arial" pitchFamily="34"/>
              </a:rPr>
              <a:t>Strength:</a:t>
            </a:r>
            <a:r>
              <a:rPr lang="en-GB" sz="1800" b="0" i="0" u="none" strike="noStrike" kern="1200" cap="none" spc="0" baseline="0" dirty="0">
                <a:solidFill>
                  <a:srgbClr val="0070C0"/>
                </a:solidFill>
                <a:uFillTx/>
                <a:latin typeface="Arial" pitchFamily="34"/>
                <a:cs typeface="Arial" pitchFamily="34"/>
              </a:rPr>
              <a:t> Sustainable development supports long-term planning and prevention, particularly through Sustainable Development Goal 3: Good Health and Well-Being (World Health Organization, 2023).</a:t>
            </a:r>
          </a:p>
        </p:txBody>
      </p:sp>
      <p:sp>
        <p:nvSpPr>
          <p:cNvPr id="5" name="TextBox 7">
            <a:extLst>
              <a:ext uri="{FF2B5EF4-FFF2-40B4-BE49-F238E27FC236}">
                <a16:creationId xmlns:a16="http://schemas.microsoft.com/office/drawing/2014/main" id="{1F51EA3D-317E-2024-B3D2-1E5804BA597E}"/>
              </a:ext>
            </a:extLst>
          </p:cNvPr>
          <p:cNvSpPr txBox="1"/>
          <p:nvPr/>
        </p:nvSpPr>
        <p:spPr>
          <a:xfrm>
            <a:off x="5415752" y="5518391"/>
            <a:ext cx="6096003"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70C0"/>
                </a:solidFill>
                <a:uFillTx/>
                <a:latin typeface="Arial" pitchFamily="34"/>
                <a:cs typeface="Arial" pitchFamily="34"/>
              </a:rPr>
              <a:t>Limitation:</a:t>
            </a:r>
            <a:r>
              <a:rPr lang="en-GB" sz="1800" b="0" i="0" u="none" strike="noStrike" kern="1200" cap="none" spc="0" baseline="0" dirty="0">
                <a:solidFill>
                  <a:srgbClr val="0070C0"/>
                </a:solidFill>
                <a:uFillTx/>
                <a:latin typeface="Arial" pitchFamily="34"/>
                <a:cs typeface="Arial" pitchFamily="34"/>
              </a:rPr>
              <a:t> In practice, sustainability goals often compete with short-term pressures such as funding limits, staff shortages and rising demand for care (Willis et al., 2020).</a:t>
            </a:r>
          </a:p>
        </p:txBody>
      </p:sp>
      <p:sp>
        <p:nvSpPr>
          <p:cNvPr id="6" name="TextBox 9">
            <a:extLst>
              <a:ext uri="{FF2B5EF4-FFF2-40B4-BE49-F238E27FC236}">
                <a16:creationId xmlns:a16="http://schemas.microsoft.com/office/drawing/2014/main" id="{CDEFB4A2-B292-ECF1-CB56-017F416D6D99}"/>
              </a:ext>
            </a:extLst>
          </p:cNvPr>
          <p:cNvSpPr txBox="1"/>
          <p:nvPr/>
        </p:nvSpPr>
        <p:spPr>
          <a:xfrm>
            <a:off x="4317997" y="405765"/>
            <a:ext cx="304799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215F9A"/>
                </a:solidFill>
                <a:uFillTx/>
                <a:latin typeface="Arial" pitchFamily="34"/>
                <a:cs typeface="Arial" pitchFamily="34"/>
              </a:rPr>
              <a:t>Sustainable Development</a:t>
            </a:r>
          </a:p>
        </p:txBody>
      </p:sp>
      <p:sp>
        <p:nvSpPr>
          <p:cNvPr id="8" name="TextBox 7">
            <a:extLst>
              <a:ext uri="{FF2B5EF4-FFF2-40B4-BE49-F238E27FC236}">
                <a16:creationId xmlns:a16="http://schemas.microsoft.com/office/drawing/2014/main" id="{D8A06C68-7496-8E0E-4381-7530E9D9209A}"/>
              </a:ext>
            </a:extLst>
          </p:cNvPr>
          <p:cNvSpPr txBox="1"/>
          <p:nvPr/>
        </p:nvSpPr>
        <p:spPr>
          <a:xfrm>
            <a:off x="792678" y="2487309"/>
            <a:ext cx="6097978" cy="1477328"/>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Sustainable development in health means that health is considered in all areas of policy, such as housing, transport and education, because these areas affect people’s health and wellbeing (World Health Organization, 2014).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88443-7401-4674-81F7-1EDDD18EE172}"/>
              </a:ext>
            </a:extLst>
          </p:cNvPr>
          <p:cNvSpPr txBox="1">
            <a:spLocks noGrp="1"/>
          </p:cNvSpPr>
          <p:nvPr>
            <p:ph type="title"/>
          </p:nvPr>
        </p:nvSpPr>
        <p:spPr>
          <a:xfrm>
            <a:off x="838203" y="365129"/>
            <a:ext cx="10515600" cy="846158"/>
          </a:xfrm>
        </p:spPr>
        <p:txBody>
          <a:bodyPr>
            <a:normAutofit/>
          </a:bodyPr>
          <a:lstStyle/>
          <a:p>
            <a:pPr lvl="0" algn="ctr"/>
            <a:r>
              <a:rPr lang="en-GB" sz="2200" dirty="0">
                <a:solidFill>
                  <a:srgbClr val="0070C0"/>
                </a:solidFill>
                <a:latin typeface="Arial" panose="020B0604020202020204" pitchFamily="34" charset="0"/>
                <a:cs typeface="Arial" panose="020B0604020202020204" pitchFamily="34" charset="0"/>
              </a:rPr>
              <a:t>Integration of Health and Wellbeing Approaches</a:t>
            </a:r>
          </a:p>
        </p:txBody>
      </p:sp>
      <p:sp>
        <p:nvSpPr>
          <p:cNvPr id="7" name="TextBox 6">
            <a:extLst>
              <a:ext uri="{FF2B5EF4-FFF2-40B4-BE49-F238E27FC236}">
                <a16:creationId xmlns:a16="http://schemas.microsoft.com/office/drawing/2014/main" id="{EE2515B0-08B5-93B3-A565-4AE0620BBF68}"/>
              </a:ext>
            </a:extLst>
          </p:cNvPr>
          <p:cNvSpPr txBox="1"/>
          <p:nvPr/>
        </p:nvSpPr>
        <p:spPr>
          <a:xfrm>
            <a:off x="353290" y="1211287"/>
            <a:ext cx="9289473"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Integration focuses on addressing physical, mental and social needs together, rather than treating illness alone (NHS England, 2019).</a:t>
            </a:r>
          </a:p>
        </p:txBody>
      </p:sp>
      <p:sp>
        <p:nvSpPr>
          <p:cNvPr id="9" name="TextBox 8">
            <a:extLst>
              <a:ext uri="{FF2B5EF4-FFF2-40B4-BE49-F238E27FC236}">
                <a16:creationId xmlns:a16="http://schemas.microsoft.com/office/drawing/2014/main" id="{C8B45385-00B7-712F-56E5-2EA240895E3C}"/>
              </a:ext>
            </a:extLst>
          </p:cNvPr>
          <p:cNvSpPr txBox="1"/>
          <p:nvPr/>
        </p:nvSpPr>
        <p:spPr>
          <a:xfrm>
            <a:off x="471638" y="2412164"/>
            <a:ext cx="11917295"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UK health policy promotes integrated working through Integrated Care Systems (ICSs), involving the NHS, local authorities and voluntary services (NHS England, 2023).</a:t>
            </a:r>
          </a:p>
        </p:txBody>
      </p:sp>
      <p:sp>
        <p:nvSpPr>
          <p:cNvPr id="11" name="TextBox 10">
            <a:extLst>
              <a:ext uri="{FF2B5EF4-FFF2-40B4-BE49-F238E27FC236}">
                <a16:creationId xmlns:a16="http://schemas.microsoft.com/office/drawing/2014/main" id="{3544531B-190A-5FD3-048A-7773FD2A3856}"/>
              </a:ext>
            </a:extLst>
          </p:cNvPr>
          <p:cNvSpPr txBox="1"/>
          <p:nvPr/>
        </p:nvSpPr>
        <p:spPr>
          <a:xfrm>
            <a:off x="353290" y="3474267"/>
            <a:ext cx="11403281"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This approach supports prevention, early intervention and improved wellbeing, particularly for people with long-term conditions (Marmot et al., 2020).</a:t>
            </a:r>
          </a:p>
        </p:txBody>
      </p:sp>
      <p:sp>
        <p:nvSpPr>
          <p:cNvPr id="13" name="TextBox 12">
            <a:extLst>
              <a:ext uri="{FF2B5EF4-FFF2-40B4-BE49-F238E27FC236}">
                <a16:creationId xmlns:a16="http://schemas.microsoft.com/office/drawing/2014/main" id="{B2C83FC7-885E-CA75-D18C-F2094F4C7ADE}"/>
              </a:ext>
            </a:extLst>
          </p:cNvPr>
          <p:cNvSpPr txBox="1"/>
          <p:nvPr/>
        </p:nvSpPr>
        <p:spPr>
          <a:xfrm>
            <a:off x="353290" y="4459700"/>
            <a:ext cx="9121110" cy="369332"/>
          </a:xfrm>
          <a:prstGeom prst="rect">
            <a:avLst/>
          </a:prstGeom>
          <a:noFill/>
        </p:spPr>
        <p:txBody>
          <a:bodyPr wrap="square">
            <a:spAutoFit/>
          </a:bodyPr>
          <a:lstStyle/>
          <a:p>
            <a:r>
              <a:rPr lang="en-GB" b="1" dirty="0">
                <a:solidFill>
                  <a:srgbClr val="0070C0"/>
                </a:solidFill>
                <a:latin typeface="Arial" panose="020B0604020202020204" pitchFamily="34" charset="0"/>
                <a:cs typeface="Arial" panose="020B0604020202020204" pitchFamily="34" charset="0"/>
              </a:rPr>
              <a:t>Strength:</a:t>
            </a:r>
            <a:r>
              <a:rPr lang="en-GB" dirty="0">
                <a:solidFill>
                  <a:srgbClr val="0070C0"/>
                </a:solidFill>
                <a:latin typeface="Arial" panose="020B0604020202020204" pitchFamily="34" charset="0"/>
                <a:cs typeface="Arial" panose="020B0604020202020204" pitchFamily="34" charset="0"/>
              </a:rPr>
              <a:t> Improves continuity of care and patient experience</a:t>
            </a:r>
            <a:r>
              <a:rPr lang="en-GB" dirty="0">
                <a:solidFill>
                  <a:srgbClr val="0070C0"/>
                </a:solidFill>
              </a:rPr>
              <a:t>.</a:t>
            </a:r>
          </a:p>
        </p:txBody>
      </p:sp>
      <p:sp>
        <p:nvSpPr>
          <p:cNvPr id="15" name="TextBox 14">
            <a:extLst>
              <a:ext uri="{FF2B5EF4-FFF2-40B4-BE49-F238E27FC236}">
                <a16:creationId xmlns:a16="http://schemas.microsoft.com/office/drawing/2014/main" id="{7BA59703-2117-C793-0061-E8E8680407FB}"/>
              </a:ext>
            </a:extLst>
          </p:cNvPr>
          <p:cNvSpPr txBox="1"/>
          <p:nvPr/>
        </p:nvSpPr>
        <p:spPr>
          <a:xfrm>
            <a:off x="471638" y="5214028"/>
            <a:ext cx="10575757" cy="646331"/>
          </a:xfrm>
          <a:prstGeom prst="rect">
            <a:avLst/>
          </a:prstGeom>
          <a:noFill/>
        </p:spPr>
        <p:txBody>
          <a:bodyPr wrap="square">
            <a:spAutoFit/>
          </a:bodyPr>
          <a:lstStyle/>
          <a:p>
            <a:r>
              <a:rPr lang="en-GB" b="1" dirty="0">
                <a:solidFill>
                  <a:srgbClr val="0070C0"/>
                </a:solidFill>
                <a:latin typeface="Arial" panose="020B0604020202020204" pitchFamily="34" charset="0"/>
                <a:cs typeface="Arial" panose="020B0604020202020204" pitchFamily="34" charset="0"/>
              </a:rPr>
              <a:t>Limitation:</a:t>
            </a:r>
            <a:r>
              <a:rPr lang="en-GB" dirty="0">
                <a:solidFill>
                  <a:srgbClr val="0070C0"/>
                </a:solidFill>
                <a:latin typeface="Arial" panose="020B0604020202020204" pitchFamily="34" charset="0"/>
                <a:cs typeface="Arial" panose="020B0604020202020204" pitchFamily="34" charset="0"/>
              </a:rPr>
              <a:t> Integration is uneven across areas due to funding pressures, workforce shortages and organisational barriers (National Audit Office,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FF48C-459D-2735-8B86-4A9914AAF94F}"/>
              </a:ext>
            </a:extLst>
          </p:cNvPr>
          <p:cNvSpPr txBox="1">
            <a:spLocks noGrp="1"/>
          </p:cNvSpPr>
          <p:nvPr>
            <p:ph type="title"/>
          </p:nvPr>
        </p:nvSpPr>
        <p:spPr>
          <a:xfrm>
            <a:off x="3069771" y="232443"/>
            <a:ext cx="4779818" cy="646331"/>
          </a:xfrm>
        </p:spPr>
        <p:txBody>
          <a:bodyPr>
            <a:normAutofit/>
          </a:bodyPr>
          <a:lstStyle/>
          <a:p>
            <a:pPr lvl="0"/>
            <a:r>
              <a:rPr lang="en-GB" sz="1800" b="1" dirty="0">
                <a:solidFill>
                  <a:srgbClr val="0070C0"/>
                </a:solidFill>
                <a:latin typeface="Arial" panose="020B0604020202020204" pitchFamily="34" charset="0"/>
                <a:cs typeface="Arial" panose="020B0604020202020204" pitchFamily="34" charset="0"/>
              </a:rPr>
              <a:t>Theoretical Perspectives</a:t>
            </a:r>
            <a:br>
              <a:rPr lang="en-GB" sz="1800" dirty="0">
                <a:solidFill>
                  <a:srgbClr val="0070C0"/>
                </a:solidFill>
                <a:latin typeface="Arial" panose="020B0604020202020204" pitchFamily="34" charset="0"/>
                <a:cs typeface="Arial" panose="020B0604020202020204" pitchFamily="34" charset="0"/>
              </a:rPr>
            </a:br>
            <a:endParaRPr lang="en-GB" sz="1800" dirty="0">
              <a:solidFill>
                <a:srgbClr val="0070C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51A77C1-F06F-766D-2CBF-C65A2A7387D9}"/>
              </a:ext>
            </a:extLst>
          </p:cNvPr>
          <p:cNvSpPr txBox="1"/>
          <p:nvPr/>
        </p:nvSpPr>
        <p:spPr>
          <a:xfrm>
            <a:off x="412668" y="1256248"/>
            <a:ext cx="6097978"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Health and wellbeing are explained through the biomedical, biopsychosocial and social models.</a:t>
            </a:r>
          </a:p>
        </p:txBody>
      </p:sp>
      <p:sp>
        <p:nvSpPr>
          <p:cNvPr id="9" name="TextBox 8">
            <a:extLst>
              <a:ext uri="{FF2B5EF4-FFF2-40B4-BE49-F238E27FC236}">
                <a16:creationId xmlns:a16="http://schemas.microsoft.com/office/drawing/2014/main" id="{3F6AC687-560F-14CB-CE81-794074BC7DB8}"/>
              </a:ext>
            </a:extLst>
          </p:cNvPr>
          <p:cNvSpPr txBox="1"/>
          <p:nvPr/>
        </p:nvSpPr>
        <p:spPr>
          <a:xfrm>
            <a:off x="3457700" y="1818388"/>
            <a:ext cx="8734300"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The biomedical model focuses on disease and treatment and is still important in NHS acute care, but gives limited attention to mental, social and environmental factors (Department of Health and Social Care, 2019; Marmot et al., 2020).</a:t>
            </a:r>
          </a:p>
        </p:txBody>
      </p:sp>
      <p:sp>
        <p:nvSpPr>
          <p:cNvPr id="11" name="TextBox 10">
            <a:extLst>
              <a:ext uri="{FF2B5EF4-FFF2-40B4-BE49-F238E27FC236}">
                <a16:creationId xmlns:a16="http://schemas.microsoft.com/office/drawing/2014/main" id="{1334AB9D-31FB-50AF-C110-05F91CB87C80}"/>
              </a:ext>
            </a:extLst>
          </p:cNvPr>
          <p:cNvSpPr txBox="1"/>
          <p:nvPr/>
        </p:nvSpPr>
        <p:spPr>
          <a:xfrm>
            <a:off x="273132" y="2802116"/>
            <a:ext cx="8873836"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The biopsychosocial model recognises that health is shaped by biological, psychological and social factors, supporting holistic and person-centred care (Wade &amp; Halligan, 2017; NHS England, 2019).</a:t>
            </a:r>
          </a:p>
        </p:txBody>
      </p:sp>
      <p:sp>
        <p:nvSpPr>
          <p:cNvPr id="13" name="TextBox 12">
            <a:extLst>
              <a:ext uri="{FF2B5EF4-FFF2-40B4-BE49-F238E27FC236}">
                <a16:creationId xmlns:a16="http://schemas.microsoft.com/office/drawing/2014/main" id="{57F27C7E-AF84-709A-AAC0-C690EB34B25E}"/>
              </a:ext>
            </a:extLst>
          </p:cNvPr>
          <p:cNvSpPr txBox="1"/>
          <p:nvPr/>
        </p:nvSpPr>
        <p:spPr>
          <a:xfrm>
            <a:off x="495795" y="3785844"/>
            <a:ext cx="6097978" cy="1200329"/>
          </a:xfrm>
          <a:prstGeom prst="rect">
            <a:avLst/>
          </a:prstGeom>
          <a:noFill/>
        </p:spPr>
        <p:txBody>
          <a:bodyPr wrap="square">
            <a:spAutoFit/>
          </a:bodyPr>
          <a:lstStyle/>
          <a:p>
            <a:endParaRPr lang="en-GB" dirty="0"/>
          </a:p>
          <a:p>
            <a:r>
              <a:rPr lang="en-GB" dirty="0">
                <a:solidFill>
                  <a:srgbClr val="0070C0"/>
                </a:solidFill>
                <a:latin typeface="Arial" panose="020B0604020202020204" pitchFamily="34" charset="0"/>
                <a:cs typeface="Arial" panose="020B0604020202020204" pitchFamily="34" charset="0"/>
              </a:rPr>
              <a:t>The social model of health highlights wider determinants such as housing, income and education, which drive health inequalities in the UK (Marmot et al., 2020).</a:t>
            </a:r>
          </a:p>
        </p:txBody>
      </p:sp>
      <p:sp>
        <p:nvSpPr>
          <p:cNvPr id="15" name="TextBox 14">
            <a:extLst>
              <a:ext uri="{FF2B5EF4-FFF2-40B4-BE49-F238E27FC236}">
                <a16:creationId xmlns:a16="http://schemas.microsoft.com/office/drawing/2014/main" id="{93F306A2-61EA-AF14-9C81-1F4978682935}"/>
              </a:ext>
            </a:extLst>
          </p:cNvPr>
          <p:cNvSpPr txBox="1"/>
          <p:nvPr/>
        </p:nvSpPr>
        <p:spPr>
          <a:xfrm>
            <a:off x="4800600" y="5425228"/>
            <a:ext cx="6097978" cy="1200329"/>
          </a:xfrm>
          <a:prstGeom prst="rect">
            <a:avLst/>
          </a:prstGeom>
          <a:noFill/>
        </p:spPr>
        <p:txBody>
          <a:bodyPr wrap="square">
            <a:spAutoFit/>
          </a:bodyPr>
          <a:lstStyle/>
          <a:p>
            <a:r>
              <a:rPr lang="en-GB" b="1" dirty="0">
                <a:solidFill>
                  <a:srgbClr val="0070C0"/>
                </a:solidFill>
                <a:latin typeface="Arial" panose="020B0604020202020204" pitchFamily="34" charset="0"/>
                <a:cs typeface="Arial" panose="020B0604020202020204" pitchFamily="34" charset="0"/>
              </a:rPr>
              <a:t>Limitation:</a:t>
            </a:r>
            <a:r>
              <a:rPr lang="en-GB" dirty="0">
                <a:solidFill>
                  <a:srgbClr val="0070C0"/>
                </a:solidFill>
                <a:latin typeface="Arial" panose="020B0604020202020204" pitchFamily="34" charset="0"/>
                <a:cs typeface="Arial" panose="020B0604020202020204" pitchFamily="34" charset="0"/>
              </a:rPr>
              <a:t> Holistic models are harder to implement due to funding pressures, workforce constraints and fragmented services (</a:t>
            </a:r>
            <a:r>
              <a:rPr lang="en-GB" dirty="0" err="1">
                <a:solidFill>
                  <a:srgbClr val="0070C0"/>
                </a:solidFill>
                <a:latin typeface="Arial" panose="020B0604020202020204" pitchFamily="34" charset="0"/>
                <a:cs typeface="Arial" panose="020B0604020202020204" pitchFamily="34" charset="0"/>
              </a:rPr>
              <a:t>Checkland</a:t>
            </a:r>
            <a:r>
              <a:rPr lang="en-GB" dirty="0">
                <a:solidFill>
                  <a:srgbClr val="0070C0"/>
                </a:solidFill>
                <a:latin typeface="Arial" panose="020B0604020202020204" pitchFamily="34" charset="0"/>
                <a:cs typeface="Arial" panose="020B0604020202020204" pitchFamily="34" charset="0"/>
              </a:rPr>
              <a:t> et al., 2018; World Health Organization,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816F0-5C42-7A6B-D45F-AA019E8329DB}"/>
              </a:ext>
            </a:extLst>
          </p:cNvPr>
          <p:cNvSpPr txBox="1">
            <a:spLocks noGrp="1"/>
          </p:cNvSpPr>
          <p:nvPr>
            <p:ph type="title"/>
          </p:nvPr>
        </p:nvSpPr>
        <p:spPr>
          <a:xfrm>
            <a:off x="4284969" y="398558"/>
            <a:ext cx="3115439" cy="546262"/>
          </a:xfrm>
        </p:spPr>
        <p:txBody>
          <a:bodyPr>
            <a:noAutofit/>
          </a:bodyPr>
          <a:lstStyle/>
          <a:p>
            <a:pPr lvl="0"/>
            <a:r>
              <a:rPr lang="en-GB" sz="1800" b="1" dirty="0">
                <a:solidFill>
                  <a:srgbClr val="0070C0"/>
                </a:solidFill>
                <a:latin typeface="Arial" panose="020B0604020202020204" pitchFamily="34" charset="0"/>
                <a:cs typeface="Arial" panose="020B0604020202020204" pitchFamily="34" charset="0"/>
              </a:rPr>
              <a:t>Policy and Governance</a:t>
            </a:r>
            <a:br>
              <a:rPr lang="en-GB" sz="1800" b="1" dirty="0">
                <a:solidFill>
                  <a:srgbClr val="0070C0"/>
                </a:solidFill>
              </a:rPr>
            </a:br>
            <a:endParaRPr lang="en-GB" sz="1800" dirty="0">
              <a:solidFill>
                <a:srgbClr val="0070C0"/>
              </a:solidFill>
            </a:endParaRPr>
          </a:p>
        </p:txBody>
      </p:sp>
      <p:sp>
        <p:nvSpPr>
          <p:cNvPr id="7" name="TextBox 6">
            <a:extLst>
              <a:ext uri="{FF2B5EF4-FFF2-40B4-BE49-F238E27FC236}">
                <a16:creationId xmlns:a16="http://schemas.microsoft.com/office/drawing/2014/main" id="{6EBE85E6-956D-2D38-AFA3-0BADCBEFA0B2}"/>
              </a:ext>
            </a:extLst>
          </p:cNvPr>
          <p:cNvSpPr txBox="1"/>
          <p:nvPr/>
        </p:nvSpPr>
        <p:spPr>
          <a:xfrm>
            <a:off x="415636" y="954166"/>
            <a:ext cx="9681358"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UK policy supports integrated health and wellbeing through the NHS Long Term Plan and Integrated Care Systems (ICSs), promoting joint working across health, local authorities and community services (NHS England, 2019; NHS England, 2023).</a:t>
            </a:r>
          </a:p>
        </p:txBody>
      </p:sp>
      <p:sp>
        <p:nvSpPr>
          <p:cNvPr id="9" name="TextBox 8">
            <a:extLst>
              <a:ext uri="{FF2B5EF4-FFF2-40B4-BE49-F238E27FC236}">
                <a16:creationId xmlns:a16="http://schemas.microsoft.com/office/drawing/2014/main" id="{233FFA31-A5B1-E65C-A1FE-20F002F77246}"/>
              </a:ext>
            </a:extLst>
          </p:cNvPr>
          <p:cNvSpPr txBox="1"/>
          <p:nvPr/>
        </p:nvSpPr>
        <p:spPr>
          <a:xfrm>
            <a:off x="5256315" y="2067502"/>
            <a:ext cx="6097978"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The Health and Care Act 2022 strengthens integration and supports universal health coverage in line with SDG 3.</a:t>
            </a:r>
          </a:p>
        </p:txBody>
      </p:sp>
      <p:sp>
        <p:nvSpPr>
          <p:cNvPr id="11" name="TextBox 10">
            <a:extLst>
              <a:ext uri="{FF2B5EF4-FFF2-40B4-BE49-F238E27FC236}">
                <a16:creationId xmlns:a16="http://schemas.microsoft.com/office/drawing/2014/main" id="{DE157706-254F-4817-2A6E-C25E572F5F87}"/>
              </a:ext>
            </a:extLst>
          </p:cNvPr>
          <p:cNvSpPr txBox="1"/>
          <p:nvPr/>
        </p:nvSpPr>
        <p:spPr>
          <a:xfrm>
            <a:off x="415636" y="2910927"/>
            <a:ext cx="8731332"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The Mental Health Act 1983 (amended 2007) provides legal protection and access to mental health care, supporting SDG 3.4.</a:t>
            </a:r>
          </a:p>
        </p:txBody>
      </p:sp>
      <p:sp>
        <p:nvSpPr>
          <p:cNvPr id="13" name="TextBox 12">
            <a:extLst>
              <a:ext uri="{FF2B5EF4-FFF2-40B4-BE49-F238E27FC236}">
                <a16:creationId xmlns:a16="http://schemas.microsoft.com/office/drawing/2014/main" id="{B14B5952-6C51-160C-9E4E-7E423B3B71D5}"/>
              </a:ext>
            </a:extLst>
          </p:cNvPr>
          <p:cNvSpPr txBox="1"/>
          <p:nvPr/>
        </p:nvSpPr>
        <p:spPr>
          <a:xfrm>
            <a:off x="5649687" y="3754352"/>
            <a:ext cx="6097978" cy="646331"/>
          </a:xfrm>
          <a:prstGeom prst="rect">
            <a:avLst/>
          </a:prstGeom>
          <a:noFill/>
        </p:spPr>
        <p:txBody>
          <a:bodyPr wrap="square">
            <a:spAutoFit/>
          </a:bodyPr>
          <a:lstStyle/>
          <a:p>
            <a:r>
              <a:rPr lang="en-GB" b="1" dirty="0">
                <a:solidFill>
                  <a:srgbClr val="0070C0"/>
                </a:solidFill>
                <a:latin typeface="Arial" panose="020B0604020202020204" pitchFamily="34" charset="0"/>
                <a:cs typeface="Arial" panose="020B0604020202020204" pitchFamily="34" charset="0"/>
              </a:rPr>
              <a:t>Strength:</a:t>
            </a:r>
            <a:r>
              <a:rPr lang="en-GB" dirty="0">
                <a:solidFill>
                  <a:srgbClr val="0070C0"/>
                </a:solidFill>
                <a:latin typeface="Arial" panose="020B0604020202020204" pitchFamily="34" charset="0"/>
                <a:cs typeface="Arial" panose="020B0604020202020204" pitchFamily="34" charset="0"/>
              </a:rPr>
              <a:t> Encourages joined-up care and long-term population health improvement.</a:t>
            </a:r>
          </a:p>
        </p:txBody>
      </p:sp>
      <p:sp>
        <p:nvSpPr>
          <p:cNvPr id="15" name="TextBox 14">
            <a:extLst>
              <a:ext uri="{FF2B5EF4-FFF2-40B4-BE49-F238E27FC236}">
                <a16:creationId xmlns:a16="http://schemas.microsoft.com/office/drawing/2014/main" id="{66406115-C4D0-A048-4C89-E16F7C2C6C7E}"/>
              </a:ext>
            </a:extLst>
          </p:cNvPr>
          <p:cNvSpPr txBox="1"/>
          <p:nvPr/>
        </p:nvSpPr>
        <p:spPr>
          <a:xfrm>
            <a:off x="899555" y="4979537"/>
            <a:ext cx="10013867" cy="646331"/>
          </a:xfrm>
          <a:prstGeom prst="rect">
            <a:avLst/>
          </a:prstGeom>
          <a:noFill/>
        </p:spPr>
        <p:txBody>
          <a:bodyPr wrap="square">
            <a:spAutoFit/>
          </a:bodyPr>
          <a:lstStyle/>
          <a:p>
            <a:r>
              <a:rPr lang="en-GB" b="1" dirty="0">
                <a:solidFill>
                  <a:srgbClr val="0070C0"/>
                </a:solidFill>
                <a:latin typeface="Arial" panose="020B0604020202020204" pitchFamily="34" charset="0"/>
                <a:cs typeface="Arial" panose="020B0604020202020204" pitchFamily="34" charset="0"/>
              </a:rPr>
              <a:t>Limitation:</a:t>
            </a:r>
            <a:r>
              <a:rPr lang="en-GB" dirty="0">
                <a:solidFill>
                  <a:srgbClr val="0070C0"/>
                </a:solidFill>
                <a:latin typeface="Arial" panose="020B0604020202020204" pitchFamily="34" charset="0"/>
                <a:cs typeface="Arial" panose="020B0604020202020204" pitchFamily="34" charset="0"/>
              </a:rPr>
              <a:t> Implementation is weakened by short-term funding, workforce pressures and fragmented accountability (National Audit Office, 2023; Marmot et al., 2020).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55606-C998-E4CA-393F-7B2784C72B4C}"/>
              </a:ext>
            </a:extLst>
          </p:cNvPr>
          <p:cNvSpPr txBox="1">
            <a:spLocks noGrp="1"/>
          </p:cNvSpPr>
          <p:nvPr>
            <p:ph type="title"/>
          </p:nvPr>
        </p:nvSpPr>
        <p:spPr>
          <a:xfrm>
            <a:off x="5154705" y="365130"/>
            <a:ext cx="2106707" cy="609660"/>
          </a:xfrm>
        </p:spPr>
        <p:txBody>
          <a:bodyPr>
            <a:normAutofit/>
          </a:bodyPr>
          <a:lstStyle/>
          <a:p>
            <a:pPr lvl="0"/>
            <a:r>
              <a:rPr lang="en-GB" sz="1800" b="1" dirty="0">
                <a:solidFill>
                  <a:srgbClr val="0070C0"/>
                </a:solidFill>
                <a:latin typeface="Arial" panose="020B0604020202020204" pitchFamily="34" charset="0"/>
                <a:cs typeface="Arial" panose="020B0604020202020204" pitchFamily="34" charset="0"/>
              </a:rPr>
              <a:t>Service Delivery</a:t>
            </a:r>
          </a:p>
        </p:txBody>
      </p:sp>
      <p:sp>
        <p:nvSpPr>
          <p:cNvPr id="5" name="TextBox 4">
            <a:extLst>
              <a:ext uri="{FF2B5EF4-FFF2-40B4-BE49-F238E27FC236}">
                <a16:creationId xmlns:a16="http://schemas.microsoft.com/office/drawing/2014/main" id="{0643A3B2-66E7-3974-4790-3798E34730B2}"/>
              </a:ext>
            </a:extLst>
          </p:cNvPr>
          <p:cNvSpPr txBox="1"/>
          <p:nvPr/>
        </p:nvSpPr>
        <p:spPr>
          <a:xfrm>
            <a:off x="332510" y="1442392"/>
            <a:ext cx="8826334"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UK service delivery increasingly integrates health and wellbeing through community services, digital care and holistic hospital models, supported by Integrated Care Systems (ICSs) (NHS England, 2023).</a:t>
            </a:r>
          </a:p>
        </p:txBody>
      </p:sp>
      <p:sp>
        <p:nvSpPr>
          <p:cNvPr id="7" name="TextBox 6">
            <a:extLst>
              <a:ext uri="{FF2B5EF4-FFF2-40B4-BE49-F238E27FC236}">
                <a16:creationId xmlns:a16="http://schemas.microsoft.com/office/drawing/2014/main" id="{141C022C-03E0-6216-20C8-9E9D6E02E32D}"/>
              </a:ext>
            </a:extLst>
          </p:cNvPr>
          <p:cNvSpPr txBox="1"/>
          <p:nvPr/>
        </p:nvSpPr>
        <p:spPr>
          <a:xfrm>
            <a:off x="5554683" y="2502701"/>
            <a:ext cx="6097978"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Holistic hospital care combines physical treatment with mental health support, rehabilitation and discharge planning (NHS England, 2019).</a:t>
            </a:r>
          </a:p>
        </p:txBody>
      </p:sp>
      <p:sp>
        <p:nvSpPr>
          <p:cNvPr id="9" name="TextBox 8">
            <a:extLst>
              <a:ext uri="{FF2B5EF4-FFF2-40B4-BE49-F238E27FC236}">
                <a16:creationId xmlns:a16="http://schemas.microsoft.com/office/drawing/2014/main" id="{35DE74F2-D377-D207-7B1E-301F3C6F2440}"/>
              </a:ext>
            </a:extLst>
          </p:cNvPr>
          <p:cNvSpPr txBox="1"/>
          <p:nvPr/>
        </p:nvSpPr>
        <p:spPr>
          <a:xfrm>
            <a:off x="838203" y="3893634"/>
            <a:ext cx="6097978"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NICE guidelines set evidence-based standards to support consistent and effective care across the NHS (National Institute for Health and Care Excellence, 2022).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CD9C5-A521-4BCC-92CB-C71E507CD0F6}"/>
              </a:ext>
            </a:extLst>
          </p:cNvPr>
          <p:cNvSpPr txBox="1">
            <a:spLocks noGrp="1"/>
          </p:cNvSpPr>
          <p:nvPr>
            <p:ph type="title"/>
          </p:nvPr>
        </p:nvSpPr>
        <p:spPr>
          <a:xfrm>
            <a:off x="4495803" y="277587"/>
            <a:ext cx="3020565" cy="616233"/>
          </a:xfrm>
        </p:spPr>
        <p:txBody>
          <a:bodyPr>
            <a:normAutofit/>
          </a:bodyPr>
          <a:lstStyle/>
          <a:p>
            <a:pPr lvl="0"/>
            <a:r>
              <a:rPr lang="en-GB" sz="1800" b="1" dirty="0">
                <a:solidFill>
                  <a:srgbClr val="0070C0"/>
                </a:solidFill>
                <a:latin typeface="Arial" panose="020B0604020202020204" pitchFamily="34" charset="0"/>
                <a:cs typeface="Arial" panose="020B0604020202020204" pitchFamily="34" charset="0"/>
              </a:rPr>
              <a:t>Public Health Initiatives</a:t>
            </a:r>
          </a:p>
        </p:txBody>
      </p:sp>
      <p:sp>
        <p:nvSpPr>
          <p:cNvPr id="5" name="TextBox 4">
            <a:extLst>
              <a:ext uri="{FF2B5EF4-FFF2-40B4-BE49-F238E27FC236}">
                <a16:creationId xmlns:a16="http://schemas.microsoft.com/office/drawing/2014/main" id="{053A5188-EADC-D274-B0BE-63B0AC2E80C6}"/>
              </a:ext>
            </a:extLst>
          </p:cNvPr>
          <p:cNvSpPr txBox="1"/>
          <p:nvPr/>
        </p:nvSpPr>
        <p:spPr>
          <a:xfrm>
            <a:off x="723903" y="1636514"/>
            <a:ext cx="8305797"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UK public health initiatives focus on prevention and health promotion, including smoking cessation, physical activity and mental health campaigns (Office for Health Improvement and Disparities, 2022)</a:t>
            </a:r>
            <a:r>
              <a:rPr lang="en-GB" dirty="0">
                <a:solidFill>
                  <a:srgbClr val="0070C0"/>
                </a:solidFill>
              </a:rPr>
              <a:t>.</a:t>
            </a:r>
          </a:p>
        </p:txBody>
      </p:sp>
      <p:sp>
        <p:nvSpPr>
          <p:cNvPr id="11" name="TextBox 10">
            <a:extLst>
              <a:ext uri="{FF2B5EF4-FFF2-40B4-BE49-F238E27FC236}">
                <a16:creationId xmlns:a16="http://schemas.microsoft.com/office/drawing/2014/main" id="{80B7D4FA-2DDA-AE75-B085-3D8F5B69EBCF}"/>
              </a:ext>
            </a:extLst>
          </p:cNvPr>
          <p:cNvSpPr txBox="1"/>
          <p:nvPr/>
        </p:nvSpPr>
        <p:spPr>
          <a:xfrm>
            <a:off x="5385819" y="2639138"/>
            <a:ext cx="6096000" cy="1200329"/>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National programmes such as Better Health promote healthier lifestyles to reduce long-term illness and inequalities (Department of Health and Social Care, 2021).</a:t>
            </a:r>
          </a:p>
        </p:txBody>
      </p:sp>
      <p:sp>
        <p:nvSpPr>
          <p:cNvPr id="13" name="TextBox 12">
            <a:extLst>
              <a:ext uri="{FF2B5EF4-FFF2-40B4-BE49-F238E27FC236}">
                <a16:creationId xmlns:a16="http://schemas.microsoft.com/office/drawing/2014/main" id="{22DA03B0-3A11-F9EB-1B35-8D4559B24DED}"/>
              </a:ext>
            </a:extLst>
          </p:cNvPr>
          <p:cNvSpPr txBox="1"/>
          <p:nvPr/>
        </p:nvSpPr>
        <p:spPr>
          <a:xfrm>
            <a:off x="1071375" y="4215384"/>
            <a:ext cx="6096000" cy="1200329"/>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Tobacco control policies, including the </a:t>
            </a:r>
            <a:r>
              <a:rPr lang="en-GB" i="1" dirty="0">
                <a:solidFill>
                  <a:srgbClr val="0070C0"/>
                </a:solidFill>
                <a:latin typeface="Arial" panose="020B0604020202020204" pitchFamily="34" charset="0"/>
                <a:cs typeface="Arial" panose="020B0604020202020204" pitchFamily="34" charset="0"/>
              </a:rPr>
              <a:t>Tobacco and Related Products Regulations 2016</a:t>
            </a:r>
            <a:r>
              <a:rPr lang="en-GB" dirty="0">
                <a:solidFill>
                  <a:srgbClr val="0070C0"/>
                </a:solidFill>
                <a:latin typeface="Arial" panose="020B0604020202020204" pitchFamily="34" charset="0"/>
                <a:cs typeface="Arial" panose="020B0604020202020204" pitchFamily="34" charset="0"/>
              </a:rPr>
              <a:t>, support prevention and contribute to SDG 3.a</a:t>
            </a:r>
            <a:r>
              <a:rPr lang="en-GB" b="1" dirty="0">
                <a:solidFill>
                  <a:srgbClr val="0070C0"/>
                </a:solidFill>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(Marmot et al., 2020; World Health Organization, 2023).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4BCE873D-F769-0A6F-C56E-6AD478DF92AD}"/>
              </a:ext>
            </a:extLst>
          </p:cNvPr>
          <p:cNvPicPr>
            <a:picLocks noChangeAspect="1"/>
          </p:cNvPicPr>
          <p:nvPr/>
        </p:nvPicPr>
        <p:blipFill>
          <a:blip r:embed="rId3"/>
          <a:stretch>
            <a:fillRect/>
          </a:stretch>
        </p:blipFill>
        <p:spPr>
          <a:xfrm>
            <a:off x="6567056" y="1048560"/>
            <a:ext cx="5427018" cy="4285856"/>
          </a:xfrm>
          <a:prstGeom prst="rect">
            <a:avLst/>
          </a:prstGeom>
          <a:noFill/>
          <a:ln cap="flat">
            <a:noFill/>
          </a:ln>
        </p:spPr>
      </p:pic>
      <p:sp>
        <p:nvSpPr>
          <p:cNvPr id="4" name="TextBox 5">
            <a:extLst>
              <a:ext uri="{FF2B5EF4-FFF2-40B4-BE49-F238E27FC236}">
                <a16:creationId xmlns:a16="http://schemas.microsoft.com/office/drawing/2014/main" id="{5B808C61-42BA-1BEE-4C55-9F0B89AFEF1D}"/>
              </a:ext>
            </a:extLst>
          </p:cNvPr>
          <p:cNvSpPr txBox="1"/>
          <p:nvPr/>
        </p:nvSpPr>
        <p:spPr>
          <a:xfrm>
            <a:off x="7377952" y="5545781"/>
            <a:ext cx="4258235"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Arial" panose="020B0604020202020204" pitchFamily="34" charset="0"/>
                <a:cs typeface="Arial" panose="020B0604020202020204" pitchFamily="34" charset="0"/>
              </a:rPr>
              <a:t>Figure 1: Social Determinants of Health model (adapted from Dahlgren &amp; Whitehead, 1991).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GB" sz="1200" b="0" i="0" u="none" strike="noStrike" kern="1200" cap="none" spc="0" baseline="0" dirty="0">
                <a:solidFill>
                  <a:srgbClr val="000000"/>
                </a:solidFill>
                <a:uFillTx/>
                <a:latin typeface="Arial" panose="020B0604020202020204" pitchFamily="34" charset="0"/>
                <a:cs typeface="Arial" panose="020B0604020202020204" pitchFamily="34" charset="0"/>
              </a:rPr>
            </a:br>
            <a:endParaRPr lang="en-GB" sz="1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5" name="TextBox 7">
            <a:extLst>
              <a:ext uri="{FF2B5EF4-FFF2-40B4-BE49-F238E27FC236}">
                <a16:creationId xmlns:a16="http://schemas.microsoft.com/office/drawing/2014/main" id="{DEF86CDB-D7A5-08F3-322A-2E237031391B}"/>
              </a:ext>
            </a:extLst>
          </p:cNvPr>
          <p:cNvSpPr txBox="1"/>
          <p:nvPr/>
        </p:nvSpPr>
        <p:spPr>
          <a:xfrm>
            <a:off x="884709" y="326504"/>
            <a:ext cx="6210796" cy="369335"/>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70C0"/>
                </a:solidFill>
                <a:uFillTx/>
                <a:latin typeface="Arial" panose="020B0604020202020204" pitchFamily="34" charset="0"/>
                <a:cs typeface="Arial" panose="020B0604020202020204" pitchFamily="34" charset="0"/>
              </a:rPr>
              <a:t>Equity and Access</a:t>
            </a:r>
          </a:p>
        </p:txBody>
      </p:sp>
      <p:sp>
        <p:nvSpPr>
          <p:cNvPr id="7" name="TextBox 6">
            <a:extLst>
              <a:ext uri="{FF2B5EF4-FFF2-40B4-BE49-F238E27FC236}">
                <a16:creationId xmlns:a16="http://schemas.microsoft.com/office/drawing/2014/main" id="{1B3E5929-A155-DF1D-EE1D-C5F68F886BB0}"/>
              </a:ext>
            </a:extLst>
          </p:cNvPr>
          <p:cNvSpPr txBox="1"/>
          <p:nvPr/>
        </p:nvSpPr>
        <p:spPr>
          <a:xfrm>
            <a:off x="596154" y="837195"/>
            <a:ext cx="7812740"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Health inequalities are shaped by the Social Determinants of Health, such as income, education, housing and employment, as shown in the model (Dahlgren &amp; Whitehead, 1991).</a:t>
            </a:r>
          </a:p>
        </p:txBody>
      </p:sp>
      <p:sp>
        <p:nvSpPr>
          <p:cNvPr id="9" name="TextBox 8">
            <a:extLst>
              <a:ext uri="{FF2B5EF4-FFF2-40B4-BE49-F238E27FC236}">
                <a16:creationId xmlns:a16="http://schemas.microsoft.com/office/drawing/2014/main" id="{238F2900-0947-AA63-18ED-CE01998C5E67}"/>
              </a:ext>
            </a:extLst>
          </p:cNvPr>
          <p:cNvSpPr txBox="1"/>
          <p:nvPr/>
        </p:nvSpPr>
        <p:spPr>
          <a:xfrm>
            <a:off x="528212" y="2162475"/>
            <a:ext cx="6212540" cy="923330"/>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The Marmot Review shows that unequal living and working conditions lead to unequal access to health and care (Marmot et al, 2020).</a:t>
            </a:r>
          </a:p>
        </p:txBody>
      </p:sp>
      <p:sp>
        <p:nvSpPr>
          <p:cNvPr id="11" name="TextBox 10">
            <a:extLst>
              <a:ext uri="{FF2B5EF4-FFF2-40B4-BE49-F238E27FC236}">
                <a16:creationId xmlns:a16="http://schemas.microsoft.com/office/drawing/2014/main" id="{24A446D3-6044-92A0-59CF-FEA44E796C27}"/>
              </a:ext>
            </a:extLst>
          </p:cNvPr>
          <p:cNvSpPr txBox="1"/>
          <p:nvPr/>
        </p:nvSpPr>
        <p:spPr>
          <a:xfrm>
            <a:off x="475335" y="3362616"/>
            <a:ext cx="6212540"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Addressing these wider determinants supports SDG 3: Good Health and Well-Being.</a:t>
            </a:r>
          </a:p>
        </p:txBody>
      </p:sp>
      <p:sp>
        <p:nvSpPr>
          <p:cNvPr id="13" name="TextBox 12">
            <a:extLst>
              <a:ext uri="{FF2B5EF4-FFF2-40B4-BE49-F238E27FC236}">
                <a16:creationId xmlns:a16="http://schemas.microsoft.com/office/drawing/2014/main" id="{31E2C052-58F1-6090-6F29-25348E5A442E}"/>
              </a:ext>
            </a:extLst>
          </p:cNvPr>
          <p:cNvSpPr txBox="1"/>
          <p:nvPr/>
        </p:nvSpPr>
        <p:spPr>
          <a:xfrm>
            <a:off x="354516" y="4220312"/>
            <a:ext cx="6212540" cy="646331"/>
          </a:xfrm>
          <a:prstGeom prst="rect">
            <a:avLst/>
          </a:prstGeom>
          <a:noFill/>
        </p:spPr>
        <p:txBody>
          <a:bodyPr wrap="square">
            <a:spAutoFit/>
          </a:bodyPr>
          <a:lstStyle/>
          <a:p>
            <a:r>
              <a:rPr lang="en-GB" b="1" dirty="0">
                <a:solidFill>
                  <a:srgbClr val="0070C0"/>
                </a:solidFill>
                <a:latin typeface="Arial" panose="020B0604020202020204" pitchFamily="34" charset="0"/>
                <a:cs typeface="Arial" panose="020B0604020202020204" pitchFamily="34" charset="0"/>
              </a:rPr>
              <a:t>Limitation:</a:t>
            </a:r>
            <a:r>
              <a:rPr lang="en-GB" dirty="0">
                <a:solidFill>
                  <a:srgbClr val="0070C0"/>
                </a:solidFill>
                <a:latin typeface="Arial" panose="020B0604020202020204" pitchFamily="34" charset="0"/>
                <a:cs typeface="Arial" panose="020B0604020202020204" pitchFamily="34" charset="0"/>
              </a:rPr>
              <a:t> Inequalities persist despite universal NHS access (Office for National Statistics, 2023).</a:t>
            </a:r>
          </a:p>
        </p:txBody>
      </p:sp>
      <p:sp>
        <p:nvSpPr>
          <p:cNvPr id="15" name="TextBox 14">
            <a:extLst>
              <a:ext uri="{FF2B5EF4-FFF2-40B4-BE49-F238E27FC236}">
                <a16:creationId xmlns:a16="http://schemas.microsoft.com/office/drawing/2014/main" id="{F5BEE6CB-D9E8-3A91-B00B-52A5E57974CD}"/>
              </a:ext>
            </a:extLst>
          </p:cNvPr>
          <p:cNvSpPr txBox="1"/>
          <p:nvPr/>
        </p:nvSpPr>
        <p:spPr>
          <a:xfrm>
            <a:off x="596154" y="5334416"/>
            <a:ext cx="6102626" cy="646331"/>
          </a:xfrm>
          <a:prstGeom prst="rect">
            <a:avLst/>
          </a:prstGeom>
          <a:noFill/>
        </p:spPr>
        <p:txBody>
          <a:bodyPr wrap="square">
            <a:spAutoFit/>
          </a:bodyPr>
          <a:lstStyle/>
          <a:p>
            <a:r>
              <a:rPr lang="en-GB" dirty="0">
                <a:solidFill>
                  <a:srgbClr val="0070C0"/>
                </a:solidFill>
                <a:latin typeface="Arial" panose="020B0604020202020204" pitchFamily="34" charset="0"/>
                <a:cs typeface="Arial" panose="020B0604020202020204" pitchFamily="34" charset="0"/>
              </a:rPr>
              <a:t>These factors are known as the Social Determinants of Health (SDH)</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11D5C-8894-08B9-A4DC-47CD8685B4F6}"/>
              </a:ext>
            </a:extLst>
          </p:cNvPr>
          <p:cNvSpPr>
            <a:spLocks noGrp="1"/>
          </p:cNvSpPr>
          <p:nvPr>
            <p:ph type="ctrTitle"/>
          </p:nvPr>
        </p:nvSpPr>
        <p:spPr>
          <a:xfrm>
            <a:off x="4483223" y="421025"/>
            <a:ext cx="2059619" cy="667938"/>
          </a:xfrm>
        </p:spPr>
        <p:txBody>
          <a:bodyPr>
            <a:normAutofit/>
          </a:bodyPr>
          <a:lstStyle/>
          <a:p>
            <a:r>
              <a:rPr lang="en-GB" sz="1800" b="1" dirty="0">
                <a:solidFill>
                  <a:srgbClr val="0070C0"/>
                </a:solidFill>
                <a:latin typeface="Arial" panose="020B0604020202020204" pitchFamily="34" charset="0"/>
                <a:cs typeface="Arial" panose="020B0604020202020204" pitchFamily="34" charset="0"/>
              </a:rPr>
              <a:t>Conclusion</a:t>
            </a:r>
          </a:p>
        </p:txBody>
      </p:sp>
      <p:sp>
        <p:nvSpPr>
          <p:cNvPr id="3" name="Subtitle 2">
            <a:extLst>
              <a:ext uri="{FF2B5EF4-FFF2-40B4-BE49-F238E27FC236}">
                <a16:creationId xmlns:a16="http://schemas.microsoft.com/office/drawing/2014/main" id="{BB16C0D0-F59A-5EC0-CD20-0916B4C342C4}"/>
              </a:ext>
            </a:extLst>
          </p:cNvPr>
          <p:cNvSpPr>
            <a:spLocks noGrp="1"/>
          </p:cNvSpPr>
          <p:nvPr>
            <p:ph type="subTitle" idx="1"/>
          </p:nvPr>
        </p:nvSpPr>
        <p:spPr>
          <a:xfrm>
            <a:off x="624578" y="1984890"/>
            <a:ext cx="9144000" cy="1655758"/>
          </a:xfrm>
        </p:spPr>
        <p:txBody>
          <a:bodyPr>
            <a:normAutofit/>
          </a:bodyPr>
          <a:lstStyle/>
          <a:p>
            <a:r>
              <a:rPr lang="en-GB" sz="1800" dirty="0">
                <a:solidFill>
                  <a:srgbClr val="0070C0"/>
                </a:solidFill>
                <a:latin typeface="Arial" panose="020B0604020202020204" pitchFamily="34" charset="0"/>
                <a:cs typeface="Arial" panose="020B0604020202020204" pitchFamily="34" charset="0"/>
              </a:rPr>
              <a:t>In conclusion, health, wellbeing and sustainable development are closely linked, and SDG 3 provides an important framework for supporting integrated and fair health and social care in the UK. However, greater investment in prevention and action on social factors such as housing and income is needed to make stronger progress towards SDG 3 (Marmot et al., 2020; World Health Organization, 2023).</a:t>
            </a:r>
          </a:p>
        </p:txBody>
      </p:sp>
    </p:spTree>
    <p:extLst>
      <p:ext uri="{BB962C8B-B14F-4D97-AF65-F5344CB8AC3E}">
        <p14:creationId xmlns:p14="http://schemas.microsoft.com/office/powerpoint/2010/main" val="3165415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59A50EA-457F-5BFF-756D-2BAEAEC5E294}"/>
              </a:ext>
            </a:extLst>
          </p:cNvPr>
          <p:cNvSpPr txBox="1"/>
          <p:nvPr/>
        </p:nvSpPr>
        <p:spPr>
          <a:xfrm>
            <a:off x="381739" y="887767"/>
            <a:ext cx="11390051" cy="4801314"/>
          </a:xfrm>
          <a:prstGeom prst="rect">
            <a:avLst/>
          </a:prstGeom>
          <a:noFill/>
        </p:spPr>
        <p:txBody>
          <a:bodyPr wrap="square">
            <a:spAutoFit/>
          </a:bodyPr>
          <a:lstStyle/>
          <a:p>
            <a:pPr algn="ctr">
              <a:buNone/>
            </a:pPr>
            <a:r>
              <a:rPr lang="en-GB" dirty="0">
                <a:solidFill>
                  <a:srgbClr val="0070C0"/>
                </a:solidFill>
                <a:latin typeface="Arial" panose="020B0604020202020204" pitchFamily="34" charset="0"/>
                <a:cs typeface="Arial" panose="020B0604020202020204" pitchFamily="34" charset="0"/>
              </a:rPr>
              <a:t>REFERENCES</a:t>
            </a:r>
          </a:p>
          <a:p>
            <a:pPr>
              <a:buNone/>
            </a:pPr>
            <a:endParaRPr lang="en-GB" dirty="0"/>
          </a:p>
          <a:p>
            <a:pPr>
              <a:buNone/>
            </a:pPr>
            <a:r>
              <a:rPr lang="en-GB" dirty="0">
                <a:latin typeface="Arial" panose="020B0604020202020204" pitchFamily="34" charset="0"/>
                <a:cs typeface="Arial" panose="020B0604020202020204" pitchFamily="34" charset="0"/>
              </a:rPr>
              <a:t>Anabolic Health (2017) </a:t>
            </a:r>
            <a:r>
              <a:rPr lang="en-GB" i="1" dirty="0" err="1">
                <a:latin typeface="Arial" panose="020B0604020202020204" pitchFamily="34" charset="0"/>
                <a:cs typeface="Arial" panose="020B0604020202020204" pitchFamily="34" charset="0"/>
              </a:rPr>
              <a:t>SelfDecode</a:t>
            </a:r>
            <a:r>
              <a:rPr lang="en-GB" i="1" dirty="0">
                <a:latin typeface="Arial" panose="020B0604020202020204" pitchFamily="34" charset="0"/>
                <a:cs typeface="Arial" panose="020B0604020202020204" pitchFamily="34" charset="0"/>
              </a:rPr>
              <a:t> review: discovering your genetic advantages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https://www.anabolichealth.com/selfdecode-review/</a:t>
            </a:r>
            <a:r>
              <a:rPr lang="en-GB" dirty="0">
                <a:latin typeface="Arial" panose="020B0604020202020204" pitchFamily="34" charset="0"/>
                <a:cs typeface="Arial" panose="020B0604020202020204" pitchFamily="34" charset="0"/>
              </a:rPr>
              <a:t> (Accessed: 25 January 2026).</a:t>
            </a:r>
          </a:p>
          <a:p>
            <a:pPr>
              <a:buNone/>
            </a:pPr>
            <a:r>
              <a:rPr lang="en-GB" dirty="0">
                <a:latin typeface="Arial" panose="020B0604020202020204" pitchFamily="34" charset="0"/>
                <a:cs typeface="Arial" panose="020B0604020202020204" pitchFamily="34" charset="0"/>
              </a:rPr>
              <a:t>Carey, G., Crammond, B. and Keast, R. (2019) ‘Health in All Policies: implementation challenges’, </a:t>
            </a:r>
            <a:r>
              <a:rPr lang="en-GB" i="1" dirty="0">
                <a:latin typeface="Arial" panose="020B0604020202020204" pitchFamily="34" charset="0"/>
                <a:cs typeface="Arial" panose="020B0604020202020204" pitchFamily="34" charset="0"/>
              </a:rPr>
              <a:t>Social Science &amp; Medicine</a:t>
            </a:r>
            <a:r>
              <a:rPr lang="en-GB" dirty="0">
                <a:latin typeface="Arial" panose="020B0604020202020204" pitchFamily="34" charset="0"/>
                <a:cs typeface="Arial" panose="020B0604020202020204" pitchFamily="34" charset="0"/>
              </a:rPr>
              <a:t>, 245, 112440.</a:t>
            </a:r>
          </a:p>
          <a:p>
            <a:pPr>
              <a:buNone/>
            </a:pPr>
            <a:r>
              <a:rPr lang="en-GB" dirty="0" err="1">
                <a:latin typeface="Arial" panose="020B0604020202020204" pitchFamily="34" charset="0"/>
                <a:cs typeface="Arial" panose="020B0604020202020204" pitchFamily="34" charset="0"/>
              </a:rPr>
              <a:t>Checkland</a:t>
            </a:r>
            <a:r>
              <a:rPr lang="en-GB" dirty="0">
                <a:latin typeface="Arial" panose="020B0604020202020204" pitchFamily="34" charset="0"/>
                <a:cs typeface="Arial" panose="020B0604020202020204" pitchFamily="34" charset="0"/>
              </a:rPr>
              <a:t>, K., McDermott, I., Coleman, A. and Perkins, N. (2018) ‘Accountable care organisations in the English NHS’, </a:t>
            </a:r>
            <a:r>
              <a:rPr lang="en-GB" i="1" dirty="0">
                <a:latin typeface="Arial" panose="020B0604020202020204" pitchFamily="34" charset="0"/>
                <a:cs typeface="Arial" panose="020B0604020202020204" pitchFamily="34" charset="0"/>
              </a:rPr>
              <a:t>BMJ</a:t>
            </a:r>
            <a:r>
              <a:rPr lang="en-GB" dirty="0">
                <a:latin typeface="Arial" panose="020B0604020202020204" pitchFamily="34" charset="0"/>
                <a:cs typeface="Arial" panose="020B0604020202020204" pitchFamily="34" charset="0"/>
              </a:rPr>
              <a:t>, 361, k1673. Available at: </a:t>
            </a:r>
            <a:r>
              <a:rPr lang="en-GB" dirty="0">
                <a:latin typeface="Arial" panose="020B0604020202020204" pitchFamily="34" charset="0"/>
                <a:cs typeface="Arial" panose="020B0604020202020204" pitchFamily="34" charset="0"/>
                <a:hlinkClick r:id="rId3"/>
              </a:rPr>
              <a:t>https://www.bmj.com/content/361/bmj.k1673</a:t>
            </a:r>
            <a:r>
              <a:rPr lang="en-GB" dirty="0">
                <a:latin typeface="Arial" panose="020B0604020202020204" pitchFamily="34" charset="0"/>
                <a:cs typeface="Arial" panose="020B0604020202020204" pitchFamily="34" charset="0"/>
              </a:rPr>
              <a:t> (Accessed: 24 January 2026).</a:t>
            </a:r>
          </a:p>
          <a:p>
            <a:pPr>
              <a:buNone/>
            </a:pPr>
            <a:r>
              <a:rPr lang="en-GB" dirty="0">
                <a:latin typeface="Arial" panose="020B0604020202020204" pitchFamily="34" charset="0"/>
                <a:cs typeface="Arial" panose="020B0604020202020204" pitchFamily="34" charset="0"/>
              </a:rPr>
              <a:t>Dahlgren, G. and Whitehead, M. (1991) </a:t>
            </a:r>
            <a:r>
              <a:rPr lang="en-GB" i="1" dirty="0">
                <a:latin typeface="Arial" panose="020B0604020202020204" pitchFamily="34" charset="0"/>
                <a:cs typeface="Arial" panose="020B0604020202020204" pitchFamily="34" charset="0"/>
              </a:rPr>
              <a:t>Policies and strategies to promote social equity in health</a:t>
            </a:r>
            <a:r>
              <a:rPr lang="en-GB" dirty="0">
                <a:latin typeface="Arial" panose="020B0604020202020204" pitchFamily="34" charset="0"/>
                <a:cs typeface="Arial" panose="020B0604020202020204" pitchFamily="34" charset="0"/>
              </a:rPr>
              <a:t>. Stockholm: Institute for Futures Studies. Available at: https://www.framtidsstudier.se/in-english/publications/ (Accessed: 23 January 2026).</a:t>
            </a:r>
          </a:p>
          <a:p>
            <a:pPr>
              <a:buNone/>
            </a:pPr>
            <a:r>
              <a:rPr lang="en-GB" dirty="0">
                <a:latin typeface="Arial" panose="020B0604020202020204" pitchFamily="34" charset="0"/>
                <a:cs typeface="Arial" panose="020B0604020202020204" pitchFamily="34" charset="0"/>
              </a:rPr>
              <a:t>Department of Health and Social Care (2019) </a:t>
            </a:r>
            <a:r>
              <a:rPr lang="en-GB" i="1" dirty="0">
                <a:latin typeface="Arial" panose="020B0604020202020204" pitchFamily="34" charset="0"/>
                <a:cs typeface="Arial" panose="020B0604020202020204" pitchFamily="34" charset="0"/>
              </a:rPr>
              <a:t>Advancing our health: prevention in the 2020s</a:t>
            </a:r>
            <a:r>
              <a:rPr lang="en-GB" dirty="0">
                <a:latin typeface="Arial" panose="020B0604020202020204" pitchFamily="34" charset="0"/>
                <a:cs typeface="Arial" panose="020B0604020202020204" pitchFamily="34" charset="0"/>
              </a:rPr>
              <a:t>. London: UK Government. Available at: https://www.gov.uk/government/publications/advancing-our-health-prevention-in-the-2020s (Accessed: 26 January 2026).</a:t>
            </a:r>
          </a:p>
          <a:p>
            <a:pPr>
              <a:buNone/>
            </a:pPr>
            <a:endParaRPr lang="en-GB" dirty="0"/>
          </a:p>
          <a:p>
            <a:pPr>
              <a:buNone/>
            </a:pPr>
            <a:endParaRPr lang="en-GB" dirty="0"/>
          </a:p>
        </p:txBody>
      </p:sp>
    </p:spTree>
    <p:extLst>
      <p:ext uri="{BB962C8B-B14F-4D97-AF65-F5344CB8AC3E}">
        <p14:creationId xmlns:p14="http://schemas.microsoft.com/office/powerpoint/2010/main" val="4079719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26ACBC-6B50-B1AA-ABFA-31060CD2EADE}"/>
              </a:ext>
            </a:extLst>
          </p:cNvPr>
          <p:cNvSpPr txBox="1"/>
          <p:nvPr/>
        </p:nvSpPr>
        <p:spPr>
          <a:xfrm>
            <a:off x="90255" y="0"/>
            <a:ext cx="11851689" cy="674030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Department of Health and Social Care (2021)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Better Health: UK government’s prevention strategy</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UK Government. Available at: https://www.gov.uk/government/publications/better-health-uk-government-prevention-strategy (Accessed: 27 January 2026).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Equality Act 2010 (2010)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Equality Act 2010</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UK Government. Available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2"/>
              </a:rPr>
              <a:t>https://www.legislation.gov.uk/ukpga/2010/15/contents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22 January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Health and Care Act 2022 (2022)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Health and Care Act 2022</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UK Government. Available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3"/>
              </a:rPr>
              <a:t>https://www.legislation.gov.uk/ukpga/2022/31/contents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22 January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Marmot, M., Allen, J., Boyce, T., Goldblatt, P. and Morrison, J. (2020a)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Health equity in England: the Marmot Review 10 years on</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Institute of Health Equity. Available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4"/>
              </a:rPr>
              <a:t>https://www.health.org.uk/publications/reports/the-marmot-review-10-years-on</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24 January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Mental Health Act 1983 (amended 2007) (1983)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Mental Health Act 1983</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UK Government. Available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5"/>
              </a:rPr>
              <a:t>https://www.legislation.gov.uk/ukpga/1983/20/contents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22 January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Marmot, M., Allen, J., Boyce, T., Goldblatt, P. and Morrison, J. (2020b) </a:t>
            </a:r>
            <a:r>
              <a:rPr lang="en-GB" i="1" dirty="0">
                <a:latin typeface="Arial" panose="020B0604020202020204" pitchFamily="34" charset="0"/>
                <a:cs typeface="Arial" panose="020B0604020202020204" pitchFamily="34" charset="0"/>
              </a:rPr>
              <a:t>Health equity in England: the Marmot Review 10 years on</a:t>
            </a:r>
            <a:r>
              <a:rPr lang="en-GB" dirty="0">
                <a:latin typeface="Arial" panose="020B0604020202020204" pitchFamily="34" charset="0"/>
                <a:cs typeface="Arial" panose="020B0604020202020204" pitchFamily="34" charset="0"/>
              </a:rPr>
              <a:t>. London: Institute of Health Equity. Available at: </a:t>
            </a:r>
            <a:r>
              <a:rPr lang="en-GB" dirty="0">
                <a:latin typeface="Arial" panose="020B0604020202020204" pitchFamily="34" charset="0"/>
                <a:cs typeface="Arial" panose="020B0604020202020204" pitchFamily="34" charset="0"/>
                <a:hlinkClick r:id="rId4"/>
              </a:rPr>
              <a:t>https://www.health.org.uk/publications/reports/the-marmot-review-10-years-on</a:t>
            </a:r>
            <a:r>
              <a:rPr lang="en-GB" dirty="0">
                <a:latin typeface="Arial" panose="020B0604020202020204" pitchFamily="34" charset="0"/>
                <a:cs typeface="Arial" panose="020B0604020202020204" pitchFamily="34" charset="0"/>
              </a:rPr>
              <a:t> (Accessed: 27 January 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Audit Office (2023)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Integrated care systems in England</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National Audit Office. Available at: https://www.nao.org.uk/reports/integrated-care-systems-in-england/ (Accessed: 28 January 2026).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National Institute for Health and Care Excellence (2022) </a:t>
            </a:r>
            <a:r>
              <a:rPr kumimoji="0" lang="en-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Developing NICE guidelines: the manual</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NICE. Available at: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6"/>
              </a:rPr>
              <a:t>https://www.nice.org.uk/process/pmg20</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29 January 2026).</a:t>
            </a:r>
          </a:p>
        </p:txBody>
      </p:sp>
    </p:spTree>
    <p:extLst>
      <p:ext uri="{BB962C8B-B14F-4D97-AF65-F5344CB8AC3E}">
        <p14:creationId xmlns:p14="http://schemas.microsoft.com/office/powerpoint/2010/main" val="33502258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B09A0C-6F91-24F5-DEEB-DD98183BD96A}"/>
              </a:ext>
            </a:extLst>
          </p:cNvPr>
          <p:cNvSpPr txBox="1"/>
          <p:nvPr/>
        </p:nvSpPr>
        <p:spPr>
          <a:xfrm>
            <a:off x="452760" y="168675"/>
            <a:ext cx="11549849" cy="7017306"/>
          </a:xfrm>
          <a:prstGeom prst="rect">
            <a:avLst/>
          </a:prstGeom>
          <a:noFill/>
        </p:spPr>
        <p:txBody>
          <a:bodyPr wrap="square">
            <a:spAutoFit/>
          </a:bodyPr>
          <a:lstStyle/>
          <a:p>
            <a:pPr>
              <a:buNone/>
            </a:pPr>
            <a:r>
              <a:rPr lang="en-GB" dirty="0">
                <a:latin typeface="Arial" panose="020B0604020202020204" pitchFamily="34" charset="0"/>
                <a:cs typeface="Arial" panose="020B0604020202020204" pitchFamily="34" charset="0"/>
              </a:rPr>
              <a:t>NHS England (2019a) </a:t>
            </a:r>
            <a:r>
              <a:rPr lang="en-GB" i="1" dirty="0">
                <a:latin typeface="Arial" panose="020B0604020202020204" pitchFamily="34" charset="0"/>
                <a:cs typeface="Arial" panose="020B0604020202020204" pitchFamily="34" charset="0"/>
              </a:rPr>
              <a:t>The NHS Long Term Plan</a:t>
            </a:r>
            <a:r>
              <a:rPr lang="en-GB" dirty="0">
                <a:latin typeface="Arial" panose="020B0604020202020204" pitchFamily="34" charset="0"/>
                <a:cs typeface="Arial" panose="020B0604020202020204" pitchFamily="34" charset="0"/>
              </a:rPr>
              <a:t>. London: NHS England. Available at: </a:t>
            </a:r>
            <a:r>
              <a:rPr lang="en-GB" dirty="0">
                <a:latin typeface="Arial" panose="020B0604020202020204" pitchFamily="34" charset="0"/>
                <a:cs typeface="Arial" panose="020B0604020202020204" pitchFamily="34" charset="0"/>
                <a:hlinkClick r:id="rId2"/>
              </a:rPr>
              <a:t>https://www.longtermplan.nhs.uk/</a:t>
            </a:r>
            <a:r>
              <a:rPr lang="en-GB" dirty="0">
                <a:latin typeface="Arial" panose="020B0604020202020204" pitchFamily="34" charset="0"/>
                <a:cs typeface="Arial" panose="020B0604020202020204" pitchFamily="34" charset="0"/>
              </a:rPr>
              <a:t> (Accessed: 23 January 2026).</a:t>
            </a:r>
          </a:p>
          <a:p>
            <a:pPr>
              <a:buNone/>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NHS England (2023) </a:t>
            </a:r>
            <a:r>
              <a:rPr lang="en-GB" i="1" dirty="0">
                <a:latin typeface="Arial" panose="020B0604020202020204" pitchFamily="34" charset="0"/>
                <a:cs typeface="Arial" panose="020B0604020202020204" pitchFamily="34" charset="0"/>
              </a:rPr>
              <a:t>Integrated Care Systems: design framework</a:t>
            </a:r>
            <a:r>
              <a:rPr lang="en-GB" dirty="0">
                <a:latin typeface="Arial" panose="020B0604020202020204" pitchFamily="34" charset="0"/>
                <a:cs typeface="Arial" panose="020B0604020202020204" pitchFamily="34" charset="0"/>
              </a:rPr>
              <a:t>. London: NHS England. Available at: https://www.england.nhs.uk/integratedcare/ics-design-framework/ (Accessed: 27 January 2026).</a:t>
            </a:r>
          </a:p>
          <a:p>
            <a:pPr>
              <a:buNone/>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Office for Health Improvement and Disparities (2022) </a:t>
            </a:r>
            <a:r>
              <a:rPr lang="en-GB" i="1" dirty="0">
                <a:latin typeface="Arial" panose="020B0604020202020204" pitchFamily="34" charset="0"/>
                <a:cs typeface="Arial" panose="020B0604020202020204" pitchFamily="34" charset="0"/>
              </a:rPr>
              <a:t>Public health outcomes framework</a:t>
            </a:r>
            <a:r>
              <a:rPr lang="en-GB" dirty="0">
                <a:latin typeface="Arial" panose="020B0604020202020204" pitchFamily="34" charset="0"/>
                <a:cs typeface="Arial" panose="020B0604020202020204" pitchFamily="34" charset="0"/>
              </a:rPr>
              <a:t>. London: OHID. Available at: </a:t>
            </a:r>
            <a:r>
              <a:rPr lang="en-GB" dirty="0">
                <a:latin typeface="Arial" panose="020B0604020202020204" pitchFamily="34" charset="0"/>
                <a:cs typeface="Arial" panose="020B0604020202020204" pitchFamily="34" charset="0"/>
                <a:hlinkClick r:id="rId3"/>
              </a:rPr>
              <a:t>https://www.gov.uk/government/collections/public-health-outcomes-framework</a:t>
            </a:r>
            <a:r>
              <a:rPr lang="en-GB" dirty="0">
                <a:latin typeface="Arial" panose="020B0604020202020204" pitchFamily="34" charset="0"/>
                <a:cs typeface="Arial" panose="020B0604020202020204" pitchFamily="34" charset="0"/>
              </a:rPr>
              <a:t> (Accessed: 28 January 2026).</a:t>
            </a:r>
          </a:p>
          <a:p>
            <a:pPr>
              <a:buNone/>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Office for National Statistics (2023a) </a:t>
            </a:r>
            <a:r>
              <a:rPr lang="en-GB" i="1" dirty="0">
                <a:latin typeface="Arial" panose="020B0604020202020204" pitchFamily="34" charset="0"/>
                <a:cs typeface="Arial" panose="020B0604020202020204" pitchFamily="34" charset="0"/>
              </a:rPr>
              <a:t>Personal well-being in the UK</a:t>
            </a:r>
            <a:r>
              <a:rPr lang="en-GB" dirty="0">
                <a:latin typeface="Arial" panose="020B0604020202020204" pitchFamily="34" charset="0"/>
                <a:cs typeface="Arial" panose="020B0604020202020204" pitchFamily="34" charset="0"/>
              </a:rPr>
              <a:t>. Newport: ONS. Available at: </a:t>
            </a:r>
            <a:r>
              <a:rPr lang="en-GB" dirty="0">
                <a:latin typeface="Arial" panose="020B0604020202020204" pitchFamily="34" charset="0"/>
                <a:cs typeface="Arial" panose="020B0604020202020204" pitchFamily="34" charset="0"/>
                <a:hlinkClick r:id="rId4"/>
              </a:rPr>
              <a:t>https://www.ons.gov.uk/peoplepopulationandcommunity/wellbeing</a:t>
            </a:r>
            <a:r>
              <a:rPr lang="en-GB" dirty="0">
                <a:latin typeface="Arial" panose="020B0604020202020204" pitchFamily="34" charset="0"/>
                <a:cs typeface="Arial" panose="020B0604020202020204" pitchFamily="34" charset="0"/>
              </a:rPr>
              <a:t> (Accessed: 29 January 2026).</a:t>
            </a:r>
          </a:p>
          <a:p>
            <a:pPr>
              <a:buNone/>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Office for National Statistics (2023b) </a:t>
            </a:r>
            <a:r>
              <a:rPr lang="en-GB" i="1" dirty="0">
                <a:latin typeface="Arial" panose="020B0604020202020204" pitchFamily="34" charset="0"/>
                <a:cs typeface="Arial" panose="020B0604020202020204" pitchFamily="34" charset="0"/>
              </a:rPr>
              <a:t>Health inequalities in England</a:t>
            </a:r>
            <a:r>
              <a:rPr lang="en-GB" dirty="0">
                <a:latin typeface="Arial" panose="020B0604020202020204" pitchFamily="34" charset="0"/>
                <a:cs typeface="Arial" panose="020B0604020202020204" pitchFamily="34" charset="0"/>
              </a:rPr>
              <a:t>. Newport: ONS. Available at: </a:t>
            </a:r>
            <a:r>
              <a:rPr lang="en-GB" dirty="0">
                <a:latin typeface="Arial" panose="020B0604020202020204" pitchFamily="34" charset="0"/>
                <a:cs typeface="Arial" panose="020B0604020202020204" pitchFamily="34" charset="0"/>
                <a:hlinkClick r:id="rId5"/>
              </a:rPr>
              <a:t>https://www.ons.gov.uk/peoplepopulationandcommunity/healthandsocialcare/healthinequalities</a:t>
            </a:r>
            <a:r>
              <a:rPr lang="en-GB" dirty="0">
                <a:latin typeface="Arial" panose="020B0604020202020204" pitchFamily="34" charset="0"/>
                <a:cs typeface="Arial" panose="020B0604020202020204" pitchFamily="34" charset="0"/>
              </a:rPr>
              <a:t> (Accessed: 30 January 2026).</a:t>
            </a:r>
          </a:p>
          <a:p>
            <a:pPr>
              <a:buNone/>
            </a:pPr>
            <a:r>
              <a:rPr lang="en-GB" dirty="0">
                <a:latin typeface="Arial" panose="020B0604020202020204" pitchFamily="34" charset="0"/>
                <a:cs typeface="Arial" panose="020B0604020202020204" pitchFamily="34" charset="0"/>
              </a:rPr>
              <a:t>Tobacco and Related Products Regulations 2016 (2016) </a:t>
            </a:r>
            <a:r>
              <a:rPr lang="en-GB" i="1" dirty="0">
                <a:latin typeface="Arial" panose="020B0604020202020204" pitchFamily="34" charset="0"/>
                <a:cs typeface="Arial" panose="020B0604020202020204" pitchFamily="34" charset="0"/>
              </a:rPr>
              <a:t>The Tobacco and Related Products Regulations 2016</a:t>
            </a:r>
            <a:r>
              <a:rPr lang="en-GB" dirty="0">
                <a:latin typeface="Arial" panose="020B0604020202020204" pitchFamily="34" charset="0"/>
                <a:cs typeface="Arial" panose="020B0604020202020204" pitchFamily="34" charset="0"/>
              </a:rPr>
              <a:t>. London: UK Government. Available at: </a:t>
            </a:r>
            <a:r>
              <a:rPr lang="en-GB" dirty="0">
                <a:latin typeface="Arial" panose="020B0604020202020204" pitchFamily="34" charset="0"/>
                <a:cs typeface="Arial" panose="020B0604020202020204" pitchFamily="34" charset="0"/>
                <a:hlinkClick r:id="rId6"/>
              </a:rPr>
              <a:t>https://www.legislation.gov.uk/uksi/2016/507/contents</a:t>
            </a:r>
            <a:r>
              <a:rPr lang="en-GB" dirty="0">
                <a:latin typeface="Arial" panose="020B0604020202020204" pitchFamily="34" charset="0"/>
                <a:cs typeface="Arial" panose="020B0604020202020204" pitchFamily="34" charset="0"/>
              </a:rPr>
              <a:t> (Accessed: 22 January 2026).</a:t>
            </a:r>
          </a:p>
          <a:p>
            <a:pPr>
              <a:buNone/>
            </a:pPr>
            <a:r>
              <a:rPr lang="en-GB" dirty="0">
                <a:latin typeface="Arial" panose="020B0604020202020204" pitchFamily="34" charset="0"/>
                <a:cs typeface="Arial" panose="020B0604020202020204" pitchFamily="34" charset="0"/>
              </a:rPr>
              <a:t>Willis, K., Pearce, C., Sheridan, A., Finegood, D. and Best, A. (2020) ‘Sustainable development and health systems’, </a:t>
            </a:r>
            <a:r>
              <a:rPr lang="en-GB" i="1" dirty="0">
                <a:latin typeface="Arial" panose="020B0604020202020204" pitchFamily="34" charset="0"/>
                <a:cs typeface="Arial" panose="020B0604020202020204" pitchFamily="34" charset="0"/>
              </a:rPr>
              <a:t>Health Policy</a:t>
            </a:r>
            <a:r>
              <a:rPr lang="en-GB" dirty="0">
                <a:latin typeface="Arial" panose="020B0604020202020204" pitchFamily="34" charset="0"/>
                <a:cs typeface="Arial" panose="020B0604020202020204" pitchFamily="34" charset="0"/>
              </a:rPr>
              <a:t>, 124(7), pp. 701–708.</a:t>
            </a:r>
          </a:p>
          <a:p>
            <a:pPr>
              <a:buNone/>
            </a:pPr>
            <a:r>
              <a:rPr lang="en-GB" dirty="0">
                <a:latin typeface="Arial" panose="020B0604020202020204" pitchFamily="34" charset="0"/>
                <a:cs typeface="Arial" panose="020B0604020202020204" pitchFamily="34" charset="0"/>
              </a:rPr>
              <a:t>World Health Organization (2014) </a:t>
            </a:r>
            <a:r>
              <a:rPr lang="en-GB" i="1" dirty="0">
                <a:latin typeface="Arial" panose="020B0604020202020204" pitchFamily="34" charset="0"/>
                <a:cs typeface="Arial" panose="020B0604020202020204" pitchFamily="34" charset="0"/>
              </a:rPr>
              <a:t>Health in All Policies (HiAP) framework for country action</a:t>
            </a:r>
            <a:r>
              <a:rPr lang="en-GB" dirty="0">
                <a:latin typeface="Arial" panose="020B0604020202020204" pitchFamily="34" charset="0"/>
                <a:cs typeface="Arial" panose="020B0604020202020204" pitchFamily="34" charset="0"/>
              </a:rPr>
              <a:t>. Geneva: WHO. Available at: </a:t>
            </a:r>
            <a:r>
              <a:rPr lang="en-GB" dirty="0">
                <a:latin typeface="Arial" panose="020B0604020202020204" pitchFamily="34" charset="0"/>
                <a:cs typeface="Arial" panose="020B0604020202020204" pitchFamily="34" charset="0"/>
                <a:hlinkClick r:id="rId7"/>
              </a:rPr>
              <a:t>https://www.who.int/publications/i/item/9789241506908</a:t>
            </a:r>
            <a:r>
              <a:rPr lang="en-GB" dirty="0">
                <a:latin typeface="Arial" panose="020B0604020202020204" pitchFamily="34" charset="0"/>
                <a:cs typeface="Arial" panose="020B0604020202020204" pitchFamily="34" charset="0"/>
              </a:rPr>
              <a:t> (Accessed: 21 January 2026).</a:t>
            </a:r>
          </a:p>
          <a:p>
            <a:pPr>
              <a:buNone/>
            </a:pPr>
            <a:r>
              <a:rPr lang="en-GB" dirty="0">
                <a:latin typeface="Arial" panose="020B0604020202020204" pitchFamily="34" charset="0"/>
                <a:cs typeface="Arial" panose="020B0604020202020204" pitchFamily="34" charset="0"/>
              </a:rPr>
              <a:t>World Health Organization (2023) </a:t>
            </a:r>
            <a:r>
              <a:rPr lang="en-GB" i="1" dirty="0">
                <a:latin typeface="Arial" panose="020B0604020202020204" pitchFamily="34" charset="0"/>
                <a:cs typeface="Arial" panose="020B0604020202020204" pitchFamily="34" charset="0"/>
              </a:rPr>
              <a:t>Health promotion and disease prevention</a:t>
            </a:r>
            <a:r>
              <a:rPr lang="en-GB" dirty="0">
                <a:latin typeface="Arial" panose="020B0604020202020204" pitchFamily="34" charset="0"/>
                <a:cs typeface="Arial" panose="020B0604020202020204" pitchFamily="34" charset="0"/>
              </a:rPr>
              <a:t>. Geneva: WHO. Available at: </a:t>
            </a:r>
            <a:r>
              <a:rPr lang="en-GB" dirty="0">
                <a:latin typeface="Arial" panose="020B0604020202020204" pitchFamily="34" charset="0"/>
                <a:cs typeface="Arial" panose="020B0604020202020204" pitchFamily="34" charset="0"/>
                <a:hlinkClick r:id="rId8"/>
              </a:rPr>
              <a:t>https://www.who.int/health-topics/health-promotion</a:t>
            </a:r>
            <a:r>
              <a:rPr lang="en-GB" dirty="0">
                <a:latin typeface="Arial" panose="020B0604020202020204" pitchFamily="34" charset="0"/>
                <a:cs typeface="Arial" panose="020B0604020202020204" pitchFamily="34" charset="0"/>
              </a:rPr>
              <a:t> (Accessed: 31 January 2026).</a:t>
            </a:r>
          </a:p>
        </p:txBody>
      </p:sp>
    </p:spTree>
    <p:extLst>
      <p:ext uri="{BB962C8B-B14F-4D97-AF65-F5344CB8AC3E}">
        <p14:creationId xmlns:p14="http://schemas.microsoft.com/office/powerpoint/2010/main" val="2487822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838795-4D1B-6DE4-9BB3-963166528D2B}"/>
              </a:ext>
            </a:extLst>
          </p:cNvPr>
          <p:cNvSpPr txBox="1"/>
          <p:nvPr/>
        </p:nvSpPr>
        <p:spPr>
          <a:xfrm>
            <a:off x="331305" y="2939173"/>
            <a:ext cx="9061174" cy="92333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United Nations (2015a) </a:t>
            </a:r>
            <a:r>
              <a:rPr lang="en-GB" i="1" dirty="0">
                <a:latin typeface="Arial" panose="020B0604020202020204" pitchFamily="34" charset="0"/>
                <a:cs typeface="Arial" panose="020B0604020202020204" pitchFamily="34" charset="0"/>
              </a:rPr>
              <a:t>Transforming our world: the 2030 Agenda for Sustainable Development</a:t>
            </a:r>
            <a:r>
              <a:rPr lang="en-GB" dirty="0">
                <a:latin typeface="Arial" panose="020B0604020202020204" pitchFamily="34" charset="0"/>
                <a:cs typeface="Arial" panose="020B0604020202020204" pitchFamily="34" charset="0"/>
              </a:rPr>
              <a:t>. New York: United Nations. Available at: </a:t>
            </a:r>
            <a:r>
              <a:rPr lang="en-GB" dirty="0">
                <a:latin typeface="Arial" panose="020B0604020202020204" pitchFamily="34" charset="0"/>
                <a:cs typeface="Arial" panose="020B0604020202020204" pitchFamily="34" charset="0"/>
                <a:hlinkClick r:id="rId2"/>
              </a:rPr>
              <a:t>https://sdgs.un.org/2030agenda</a:t>
            </a:r>
            <a:r>
              <a:rPr lang="en-GB" dirty="0">
                <a:latin typeface="Arial" panose="020B0604020202020204" pitchFamily="34" charset="0"/>
                <a:cs typeface="Arial" panose="020B0604020202020204" pitchFamily="34" charset="0"/>
              </a:rPr>
              <a:t> (Accessed:28 January 2028).</a:t>
            </a:r>
          </a:p>
        </p:txBody>
      </p:sp>
      <p:sp>
        <p:nvSpPr>
          <p:cNvPr id="5" name="TextBox 4">
            <a:extLst>
              <a:ext uri="{FF2B5EF4-FFF2-40B4-BE49-F238E27FC236}">
                <a16:creationId xmlns:a16="http://schemas.microsoft.com/office/drawing/2014/main" id="{A99BB5AE-2CC4-E391-4B87-C7F232E81743}"/>
              </a:ext>
            </a:extLst>
          </p:cNvPr>
          <p:cNvSpPr txBox="1"/>
          <p:nvPr/>
        </p:nvSpPr>
        <p:spPr>
          <a:xfrm>
            <a:off x="331305" y="3862503"/>
            <a:ext cx="10111409" cy="92333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United Nations (2015b) </a:t>
            </a:r>
            <a:r>
              <a:rPr lang="en-GB" i="1" dirty="0">
                <a:latin typeface="Arial" panose="020B0604020202020204" pitchFamily="34" charset="0"/>
                <a:cs typeface="Arial" panose="020B0604020202020204" pitchFamily="34" charset="0"/>
              </a:rPr>
              <a:t>Transforming our world: the 2030 Agenda for Sustainable Development</a:t>
            </a:r>
            <a:r>
              <a:rPr lang="en-GB" dirty="0">
                <a:latin typeface="Arial" panose="020B0604020202020204" pitchFamily="34" charset="0"/>
                <a:cs typeface="Arial" panose="020B0604020202020204" pitchFamily="34" charset="0"/>
              </a:rPr>
              <a:t>. New York: United Nations. Available at: </a:t>
            </a:r>
            <a:r>
              <a:rPr lang="en-GB" dirty="0">
                <a:latin typeface="Arial" panose="020B0604020202020204" pitchFamily="34" charset="0"/>
                <a:cs typeface="Arial" panose="020B0604020202020204" pitchFamily="34" charset="0"/>
                <a:hlinkClick r:id="rId2"/>
              </a:rPr>
              <a:t>https://sdgs.un.org/2030agenda</a:t>
            </a:r>
            <a:r>
              <a:rPr lang="en-GB" dirty="0">
                <a:latin typeface="Arial" panose="020B0604020202020204" pitchFamily="34" charset="0"/>
                <a:cs typeface="Arial" panose="020B0604020202020204" pitchFamily="34" charset="0"/>
              </a:rPr>
              <a:t> (Accessed:28 January 2028).</a:t>
            </a:r>
          </a:p>
        </p:txBody>
      </p:sp>
      <p:sp>
        <p:nvSpPr>
          <p:cNvPr id="7" name="TextBox 6">
            <a:extLst>
              <a:ext uri="{FF2B5EF4-FFF2-40B4-BE49-F238E27FC236}">
                <a16:creationId xmlns:a16="http://schemas.microsoft.com/office/drawing/2014/main" id="{E23822B0-3D31-A0E0-2B62-081CE02D6D3F}"/>
              </a:ext>
            </a:extLst>
          </p:cNvPr>
          <p:cNvSpPr txBox="1"/>
          <p:nvPr/>
        </p:nvSpPr>
        <p:spPr>
          <a:xfrm>
            <a:off x="331305" y="353850"/>
            <a:ext cx="8623852" cy="2585323"/>
          </a:xfrm>
          <a:prstGeom prst="rect">
            <a:avLst/>
          </a:prstGeom>
          <a:noFill/>
        </p:spPr>
        <p:txBody>
          <a:bodyPr wrap="square">
            <a:spAutoFit/>
          </a:bodyPr>
          <a:lstStyle/>
          <a:p>
            <a:pPr>
              <a:buNone/>
            </a:pPr>
            <a:r>
              <a:rPr lang="en-GB" dirty="0">
                <a:latin typeface="Arial" panose="020B0604020202020204" pitchFamily="34" charset="0"/>
                <a:cs typeface="Arial" panose="020B0604020202020204" pitchFamily="34" charset="0"/>
              </a:rPr>
              <a:t>Willis, K., Pearce, C., Sheridan, A., Finegood, D. and Best, A. (2020) ‘Sustainable development and health systems’, </a:t>
            </a:r>
            <a:r>
              <a:rPr lang="en-GB" i="1" dirty="0">
                <a:latin typeface="Arial" panose="020B0604020202020204" pitchFamily="34" charset="0"/>
                <a:cs typeface="Arial" panose="020B0604020202020204" pitchFamily="34" charset="0"/>
              </a:rPr>
              <a:t>Health Policy</a:t>
            </a:r>
            <a:r>
              <a:rPr lang="en-GB" dirty="0">
                <a:latin typeface="Arial" panose="020B0604020202020204" pitchFamily="34" charset="0"/>
                <a:cs typeface="Arial" panose="020B0604020202020204" pitchFamily="34" charset="0"/>
              </a:rPr>
              <a:t>, 124(7), pp. 701–708.</a:t>
            </a:r>
          </a:p>
          <a:p>
            <a:pPr>
              <a:buNone/>
            </a:pPr>
            <a:r>
              <a:rPr lang="en-GB" dirty="0">
                <a:latin typeface="Arial" panose="020B0604020202020204" pitchFamily="34" charset="0"/>
                <a:cs typeface="Arial" panose="020B0604020202020204" pitchFamily="34" charset="0"/>
              </a:rPr>
              <a:t>World Health Organization (2014) </a:t>
            </a:r>
            <a:r>
              <a:rPr lang="en-GB" i="1" dirty="0">
                <a:latin typeface="Arial" panose="020B0604020202020204" pitchFamily="34" charset="0"/>
                <a:cs typeface="Arial" panose="020B0604020202020204" pitchFamily="34" charset="0"/>
              </a:rPr>
              <a:t>Health in All Policies (HiAP) framework for country action</a:t>
            </a:r>
            <a:r>
              <a:rPr lang="en-GB" dirty="0">
                <a:latin typeface="Arial" panose="020B0604020202020204" pitchFamily="34" charset="0"/>
                <a:cs typeface="Arial" panose="020B0604020202020204" pitchFamily="34" charset="0"/>
              </a:rPr>
              <a:t>. Geneva: WHO. Available at: </a:t>
            </a:r>
            <a:r>
              <a:rPr lang="en-GB" dirty="0">
                <a:hlinkClick r:id="rId3"/>
              </a:rPr>
              <a:t>https://www.who.int/publications/i/item/9789241506908</a:t>
            </a:r>
            <a:r>
              <a:rPr lang="en-GB" dirty="0"/>
              <a:t> </a:t>
            </a:r>
            <a:r>
              <a:rPr lang="en-GB" dirty="0">
                <a:latin typeface="Arial" panose="020B0604020202020204" pitchFamily="34" charset="0"/>
                <a:cs typeface="Arial" panose="020B0604020202020204" pitchFamily="34" charset="0"/>
              </a:rPr>
              <a:t>(Accessed: 21 January 2026).</a:t>
            </a:r>
          </a:p>
          <a:p>
            <a:pPr>
              <a:buNone/>
            </a:pPr>
            <a:r>
              <a:rPr lang="en-GB" dirty="0">
                <a:latin typeface="Arial" panose="020B0604020202020204" pitchFamily="34" charset="0"/>
                <a:cs typeface="Arial" panose="020B0604020202020204" pitchFamily="34" charset="0"/>
              </a:rPr>
              <a:t>World Health Organization (2023) </a:t>
            </a:r>
            <a:r>
              <a:rPr lang="en-GB" i="1" dirty="0">
                <a:latin typeface="Arial" panose="020B0604020202020204" pitchFamily="34" charset="0"/>
                <a:cs typeface="Arial" panose="020B0604020202020204" pitchFamily="34" charset="0"/>
              </a:rPr>
              <a:t>Health promotion and disease prevention</a:t>
            </a:r>
            <a:r>
              <a:rPr lang="en-GB" dirty="0">
                <a:latin typeface="Arial" panose="020B0604020202020204" pitchFamily="34" charset="0"/>
                <a:cs typeface="Arial" panose="020B0604020202020204" pitchFamily="34" charset="0"/>
              </a:rPr>
              <a:t>. Geneva: WHO. Available at: </a:t>
            </a:r>
            <a:r>
              <a:rPr lang="en-GB" dirty="0">
                <a:latin typeface="Arial" panose="020B0604020202020204" pitchFamily="34" charset="0"/>
                <a:cs typeface="Arial" panose="020B0604020202020204" pitchFamily="34" charset="0"/>
                <a:hlinkClick r:id="rId4"/>
              </a:rPr>
              <a:t>https://www.who.int/health-topics/health-promotion</a:t>
            </a:r>
            <a:r>
              <a:rPr lang="en-GB" dirty="0">
                <a:latin typeface="Arial" panose="020B0604020202020204" pitchFamily="34" charset="0"/>
                <a:cs typeface="Arial" panose="020B0604020202020204" pitchFamily="34" charset="0"/>
              </a:rPr>
              <a:t> (Accessed: 31 January 2026).</a:t>
            </a:r>
          </a:p>
        </p:txBody>
      </p:sp>
    </p:spTree>
    <p:extLst>
      <p:ext uri="{BB962C8B-B14F-4D97-AF65-F5344CB8AC3E}">
        <p14:creationId xmlns:p14="http://schemas.microsoft.com/office/powerpoint/2010/main" val="12688071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4289</TotalTime>
  <Words>3291</Words>
  <Application>Microsoft Office PowerPoint</Application>
  <PresentationFormat>Widescreen</PresentationFormat>
  <Paragraphs>118</Paragraphs>
  <Slides>16</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Trebuchet MS</vt:lpstr>
      <vt:lpstr>Wingdings 3</vt:lpstr>
      <vt:lpstr>Facet</vt:lpstr>
      <vt:lpstr>Student Name: Shagufta Khanum Student Number: 2246177 Lecturer’s Name: Tomy Addattu Chacko Module Code and Title: BMHP6030 - Health, Wellbeing and Sustainable Development </vt:lpstr>
      <vt:lpstr>Introduction</vt:lpstr>
      <vt:lpstr>Definitions and Critical Discussion of Key Concepts</vt:lpstr>
      <vt:lpstr>PowerPoint Presentation</vt:lpstr>
      <vt:lpstr>PowerPoint Presentation</vt:lpstr>
      <vt:lpstr>Integration of Health and Wellbeing Approaches</vt:lpstr>
      <vt:lpstr>Theoretical Perspectives </vt:lpstr>
      <vt:lpstr>Policy and Governance </vt:lpstr>
      <vt:lpstr>Service Delivery</vt:lpstr>
      <vt:lpstr>Public Health Initiatives</vt:lpstr>
      <vt:lpstr>PowerPoint Presentation</vt:lpstr>
      <vt:lpstr>Conclusion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Shagufta Khanum (2246177)</dc:creator>
  <cp:lastModifiedBy>Shagufta Khanum (2246177)</cp:lastModifiedBy>
  <cp:revision>51</cp:revision>
  <dcterms:created xsi:type="dcterms:W3CDTF">2026-01-29T11:27:25Z</dcterms:created>
  <dcterms:modified xsi:type="dcterms:W3CDTF">2026-02-13T13:26:21Z</dcterms:modified>
</cp:coreProperties>
</file>