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7" r:id="rId5"/>
    <p:sldId id="268" r:id="rId6"/>
    <p:sldId id="267" r:id="rId7"/>
    <p:sldId id="269" r:id="rId8"/>
    <p:sldId id="270" r:id="rId9"/>
    <p:sldId id="259" r:id="rId10"/>
    <p:sldId id="261" r:id="rId11"/>
    <p:sldId id="262" r:id="rId12"/>
    <p:sldId id="263" r:id="rId13"/>
    <p:sldId id="271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5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4404"/>
    <a:srgbClr val="5F6F0F"/>
    <a:srgbClr val="718412"/>
    <a:srgbClr val="65741A"/>
    <a:srgbClr val="70811D"/>
    <a:srgbClr val="7B8D1F"/>
    <a:srgbClr val="839721"/>
    <a:srgbClr val="95AB25"/>
    <a:srgbClr val="BC5500"/>
    <a:srgbClr val="C45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11" d="100"/>
          <a:sy n="111" d="100"/>
        </p:scale>
        <p:origin x="594" y="78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ighton Bowd (2320479)" userId="6f8a2212-13d5-49f9-9675-2b097a3d211d" providerId="ADAL" clId="{AF2EE951-9E8E-402E-83EC-1ED3B5C3F604}"/>
    <pc:docChg chg="modSld">
      <pc:chgData name="Leighton Bowd (2320479)" userId="6f8a2212-13d5-49f9-9675-2b097a3d211d" providerId="ADAL" clId="{AF2EE951-9E8E-402E-83EC-1ED3B5C3F604}" dt="2026-05-14T17:25:24.822" v="8" actId="20577"/>
      <pc:docMkLst>
        <pc:docMk/>
      </pc:docMkLst>
      <pc:sldChg chg="modSp mod">
        <pc:chgData name="Leighton Bowd (2320479)" userId="6f8a2212-13d5-49f9-9675-2b097a3d211d" providerId="ADAL" clId="{AF2EE951-9E8E-402E-83EC-1ED3B5C3F604}" dt="2026-05-14T17:21:11.275" v="0" actId="12"/>
        <pc:sldMkLst>
          <pc:docMk/>
          <pc:sldMk cId="3529114326" sldId="268"/>
        </pc:sldMkLst>
        <pc:spChg chg="mod">
          <ac:chgData name="Leighton Bowd (2320479)" userId="6f8a2212-13d5-49f9-9675-2b097a3d211d" providerId="ADAL" clId="{AF2EE951-9E8E-402E-83EC-1ED3B5C3F604}" dt="2026-05-14T17:21:11.275" v="0" actId="12"/>
          <ac:spMkLst>
            <pc:docMk/>
            <pc:sldMk cId="3529114326" sldId="268"/>
            <ac:spMk id="14" creationId="{00000000-0000-0000-0000-000000000000}"/>
          </ac:spMkLst>
        </pc:spChg>
      </pc:sldChg>
      <pc:sldChg chg="modSp mod">
        <pc:chgData name="Leighton Bowd (2320479)" userId="6f8a2212-13d5-49f9-9675-2b097a3d211d" providerId="ADAL" clId="{AF2EE951-9E8E-402E-83EC-1ED3B5C3F604}" dt="2026-05-14T17:25:24.822" v="8" actId="20577"/>
        <pc:sldMkLst>
          <pc:docMk/>
          <pc:sldMk cId="2319046984" sldId="271"/>
        </pc:sldMkLst>
        <pc:spChg chg="mod">
          <ac:chgData name="Leighton Bowd (2320479)" userId="6f8a2212-13d5-49f9-9675-2b097a3d211d" providerId="ADAL" clId="{AF2EE951-9E8E-402E-83EC-1ED3B5C3F604}" dt="2026-05-14T17:25:24.822" v="8" actId="20577"/>
          <ac:spMkLst>
            <pc:docMk/>
            <pc:sldMk cId="2319046984" sldId="271"/>
            <ac:spMk id="5" creationId="{66132A26-2576-251B-5DF5-6DD0933EF8AF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1: Financial Impact</c:v>
                </c:pt>
              </c:strCache>
            </c:strRef>
          </c:tx>
          <c:spPr>
            <a:noFill/>
            <a:ln w="25400" cap="flat" cmpd="sng" algn="ctr">
              <a:solidFill>
                <a:schemeClr val="accent1"/>
              </a:solidFill>
              <a:miter lim="800000"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1: RaaS &amp; Triple Extortion. </c:v>
                </c:pt>
                <c:pt idx="1">
                  <c:v>Category 2: AI-Vishing (Deepfakes).</c:v>
                </c:pt>
                <c:pt idx="2">
                  <c:v>Category 3: Supply Chain Risks.</c:v>
                </c:pt>
                <c:pt idx="3">
                  <c:v>Category 4: Cloud &amp; Hybrid Risks.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4</c:v>
                </c:pt>
                <c:pt idx="2">
                  <c:v>5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E92-4051-99BC-2623F45BF7E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2: Operational Downtime.</c:v>
                </c:pt>
              </c:strCache>
            </c:strRef>
          </c:tx>
          <c:spPr>
            <a:noFill/>
            <a:ln w="25400" cap="flat" cmpd="sng" algn="ctr">
              <a:solidFill>
                <a:schemeClr val="accent2"/>
              </a:solidFill>
              <a:miter lim="800000"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1: RaaS &amp; Triple Extortion. </c:v>
                </c:pt>
                <c:pt idx="1">
                  <c:v>Category 2: AI-Vishing (Deepfakes).</c:v>
                </c:pt>
                <c:pt idx="2">
                  <c:v>Category 3: Supply Chain Risks.</c:v>
                </c:pt>
                <c:pt idx="3">
                  <c:v>Category 4: Cloud &amp; Hybrid Risks.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5</c:v>
                </c:pt>
                <c:pt idx="1">
                  <c:v>3</c:v>
                </c:pt>
                <c:pt idx="2">
                  <c:v>4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E92-4051-99BC-2623F45BF7E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3: Reputational Risk.</c:v>
                </c:pt>
              </c:strCache>
            </c:strRef>
          </c:tx>
          <c:spPr>
            <a:noFill/>
            <a:ln w="25400" cap="flat" cmpd="sng" algn="ctr">
              <a:solidFill>
                <a:schemeClr val="accent3"/>
              </a:solidFill>
              <a:miter lim="800000"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1: RaaS &amp; Triple Extortion. </c:v>
                </c:pt>
                <c:pt idx="1">
                  <c:v>Category 2: AI-Vishing (Deepfakes).</c:v>
                </c:pt>
                <c:pt idx="2">
                  <c:v>Category 3: Supply Chain Risks.</c:v>
                </c:pt>
                <c:pt idx="3">
                  <c:v>Category 4: Cloud &amp; Hybrid Risks.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4</c:v>
                </c:pt>
                <c:pt idx="1">
                  <c:v>5</c:v>
                </c:pt>
                <c:pt idx="2">
                  <c:v>4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E92-4051-99BC-2623F45BF7E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64"/>
        <c:overlap val="-35"/>
        <c:axId val="632163384"/>
        <c:axId val="632166128"/>
      </c:barChart>
      <c:catAx>
        <c:axId val="63216338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2166128"/>
        <c:crosses val="autoZero"/>
        <c:auto val="1"/>
        <c:lblAlgn val="ctr"/>
        <c:lblOffset val="100"/>
        <c:noMultiLvlLbl val="0"/>
      </c:catAx>
      <c:valAx>
        <c:axId val="63216612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2163384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1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35000"/>
          <a:lumOff val="65000"/>
        </a:schemeClr>
      </a:solidFill>
    </cs:spPr>
    <cs:defRPr sz="1197"/>
  </cs:dataLabelCallout>
  <cs:dataPoint>
    <cs:lnRef idx="0">
      <cs:styleClr val="auto"/>
    </cs:lnRef>
    <cs:fillRef idx="0"/>
    <cs:effectRef idx="0"/>
    <cs:fontRef idx="minor">
      <a:schemeClr val="dk1"/>
    </cs:fontRef>
    <cs:spPr>
      <a:noFill/>
      <a:ln w="25400" cap="flat" cmpd="sng" algn="ctr">
        <a:solidFill>
          <a:schemeClr val="phClr"/>
        </a:solidFill>
        <a:miter lim="800000"/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flat" cmpd="sng" algn="ctr">
        <a:solidFill>
          <a:schemeClr val="phClr"/>
        </a:solidFill>
        <a:miter lim="800000"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1"/>
    <cs:effectRef idx="0"/>
    <cs:fontRef idx="minor">
      <a:schemeClr val="tx1"/>
    </cs:fontRef>
    <cs:spPr>
      <a:ln w="9525">
        <a:solidFill>
          <a:schemeClr val="phClr"/>
        </a:solidFill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0" kern="1200" cap="none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7942A0-B7D2-4B14-8FEA-55FC702F5BE7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95A5E99-E976-4550-8F80-53CC813F2F5A}">
      <dgm:prSet phldrT="[Text]"/>
      <dgm:spPr>
        <a:gradFill rotWithShape="0">
          <a:gsLst>
            <a:gs pos="0">
              <a:srgbClr val="703000"/>
            </a:gs>
            <a:gs pos="50000">
              <a:srgbClr val="A44A00"/>
            </a:gs>
            <a:gs pos="70000">
              <a:srgbClr val="BC5500"/>
            </a:gs>
            <a:gs pos="100000">
              <a:srgbClr val="F26D00"/>
            </a:gs>
          </a:gsLst>
        </a:gradFill>
      </dgm:spPr>
      <dgm:t>
        <a:bodyPr/>
        <a:lstStyle/>
        <a:p>
          <a:r>
            <a:rPr lang="en-GB" b="1" noProof="0" dirty="0"/>
            <a:t>Task 1:</a:t>
          </a:r>
          <a:r>
            <a:rPr lang="en-GB" noProof="0" dirty="0"/>
            <a:t> </a:t>
          </a:r>
          <a:r>
            <a:rPr lang="en-GB" b="1" noProof="0" dirty="0"/>
            <a:t>Explicit Verification</a:t>
          </a:r>
          <a:r>
            <a:rPr lang="en-GB" noProof="0" dirty="0"/>
            <a:t> — Verify every request against identity, device health, and geographic location.</a:t>
          </a:r>
        </a:p>
      </dgm:t>
      <dgm:extLst>
        <a:ext uri="{E40237B7-FDA0-4F09-8148-C483321AD2D9}">
          <dgm14:cNvPr xmlns:dgm14="http://schemas.microsoft.com/office/drawing/2010/diagram" id="0" name="" descr="Staggered process showing 3 tasks arranged one below the other and two downward pointing arrows are used to indicate progression from first task to second task and second task to third task."/>
        </a:ext>
      </dgm:extLst>
    </dgm:pt>
    <dgm:pt modelId="{03339A0D-5DC0-4B29-8353-C5AEBFD4DE86}" type="parTrans" cxnId="{D1A4D8E6-F04E-4AB1-8D0C-63DC7AB1E81F}">
      <dgm:prSet/>
      <dgm:spPr/>
      <dgm:t>
        <a:bodyPr/>
        <a:lstStyle/>
        <a:p>
          <a:endParaRPr lang="en-US"/>
        </a:p>
      </dgm:t>
    </dgm:pt>
    <dgm:pt modelId="{8877691F-1B60-4485-9174-DDEC7EE68B70}" type="sibTrans" cxnId="{D1A4D8E6-F04E-4AB1-8D0C-63DC7AB1E81F}">
      <dgm:prSet/>
      <dgm:spPr/>
      <dgm:t>
        <a:bodyPr/>
        <a:lstStyle/>
        <a:p>
          <a:endParaRPr lang="en-GB" noProof="0" dirty="0"/>
        </a:p>
      </dgm:t>
    </dgm:pt>
    <dgm:pt modelId="{8EC937D8-BD76-4A12-A3E5-900D5C1E2E05}">
      <dgm:prSet phldrT="[Text]"/>
      <dgm:spPr/>
      <dgm:t>
        <a:bodyPr/>
        <a:lstStyle/>
        <a:p>
          <a:r>
            <a:rPr lang="en-GB" b="1" noProof="0" dirty="0"/>
            <a:t>Task 2:</a:t>
          </a:r>
          <a:r>
            <a:rPr lang="en-GB" noProof="0" dirty="0"/>
            <a:t> </a:t>
          </a:r>
          <a:r>
            <a:rPr lang="en-GB" b="1" noProof="0" dirty="0"/>
            <a:t>Least Privilege Access</a:t>
          </a:r>
          <a:r>
            <a:rPr lang="en-GB" noProof="0" dirty="0"/>
            <a:t> — Limit user access to the absolute minimum required for their specific role.</a:t>
          </a:r>
        </a:p>
      </dgm:t>
    </dgm:pt>
    <dgm:pt modelId="{8265EE85-9851-494E-A6D3-1CDACE947DF3}" type="parTrans" cxnId="{43DC8383-AEE5-490C-A8E5-1F216F2B8FE6}">
      <dgm:prSet/>
      <dgm:spPr/>
      <dgm:t>
        <a:bodyPr/>
        <a:lstStyle/>
        <a:p>
          <a:endParaRPr lang="en-US"/>
        </a:p>
      </dgm:t>
    </dgm:pt>
    <dgm:pt modelId="{B3EFD4A5-9FA1-4ABE-B722-05162509509B}" type="sibTrans" cxnId="{43DC8383-AEE5-490C-A8E5-1F216F2B8FE6}">
      <dgm:prSet/>
      <dgm:spPr/>
      <dgm:t>
        <a:bodyPr/>
        <a:lstStyle/>
        <a:p>
          <a:endParaRPr lang="en-GB" noProof="0" dirty="0"/>
        </a:p>
      </dgm:t>
    </dgm:pt>
    <dgm:pt modelId="{7133ECF5-4190-4604-AA2F-03C9A0A9210F}">
      <dgm:prSet phldrT="[Text]"/>
      <dgm:spPr>
        <a:gradFill rotWithShape="0">
          <a:gsLst>
            <a:gs pos="0">
              <a:srgbClr val="394404"/>
            </a:gs>
            <a:gs pos="50000">
              <a:srgbClr val="5F6F0F"/>
            </a:gs>
            <a:gs pos="70000">
              <a:srgbClr val="65741A"/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55000"/>
              </a:schemeClr>
            </a:gs>
          </a:gsLst>
        </a:gradFill>
      </dgm:spPr>
      <dgm:t>
        <a:bodyPr/>
        <a:lstStyle/>
        <a:p>
          <a:r>
            <a:rPr lang="en-GB" b="1" noProof="0" dirty="0"/>
            <a:t>Task 3:</a:t>
          </a:r>
          <a:r>
            <a:rPr lang="en-GB" noProof="0" dirty="0"/>
            <a:t> </a:t>
          </a:r>
          <a:r>
            <a:rPr lang="en-GB" b="1" noProof="0" dirty="0"/>
            <a:t>Assume Breach</a:t>
          </a:r>
          <a:r>
            <a:rPr lang="en-GB" noProof="0" dirty="0"/>
            <a:t> — Utilise end-to-end encryption and network segmentation to contain potential threats.</a:t>
          </a:r>
        </a:p>
      </dgm:t>
      <dgm:extLst>
        <a:ext uri="{E40237B7-FDA0-4F09-8148-C483321AD2D9}">
          <dgm14:cNvPr xmlns:dgm14="http://schemas.microsoft.com/office/drawing/2010/diagram" id="0" name="" descr="Staggered process showing 3 tasks arranged one below the other and two downward pointing arrows are used to indicate progression from first task to second task and second task to third task."/>
        </a:ext>
      </dgm:extLst>
    </dgm:pt>
    <dgm:pt modelId="{7D1B29D7-21DD-436A-8F7C-E87DE53C1431}" type="parTrans" cxnId="{011A9761-E983-4C7D-AB1D-2038261D8FF8}">
      <dgm:prSet/>
      <dgm:spPr/>
      <dgm:t>
        <a:bodyPr/>
        <a:lstStyle/>
        <a:p>
          <a:endParaRPr lang="en-US"/>
        </a:p>
      </dgm:t>
    </dgm:pt>
    <dgm:pt modelId="{46037378-034A-4662-877A-B53E1DA069A3}" type="sibTrans" cxnId="{011A9761-E983-4C7D-AB1D-2038261D8FF8}">
      <dgm:prSet/>
      <dgm:spPr/>
      <dgm:t>
        <a:bodyPr/>
        <a:lstStyle/>
        <a:p>
          <a:endParaRPr lang="en-US"/>
        </a:p>
      </dgm:t>
    </dgm:pt>
    <dgm:pt modelId="{1D84D8B6-AB32-4491-B5D2-EFE3D7668B88}" type="pres">
      <dgm:prSet presAssocID="{CD7942A0-B7D2-4B14-8FEA-55FC702F5BE7}" presName="outerComposite" presStyleCnt="0">
        <dgm:presLayoutVars>
          <dgm:chMax val="5"/>
          <dgm:dir/>
          <dgm:resizeHandles val="exact"/>
        </dgm:presLayoutVars>
      </dgm:prSet>
      <dgm:spPr/>
    </dgm:pt>
    <dgm:pt modelId="{3E0E8213-E460-4EB7-9A92-C2B1CC553F0D}" type="pres">
      <dgm:prSet presAssocID="{CD7942A0-B7D2-4B14-8FEA-55FC702F5BE7}" presName="dummyMaxCanvas" presStyleCnt="0">
        <dgm:presLayoutVars/>
      </dgm:prSet>
      <dgm:spPr/>
    </dgm:pt>
    <dgm:pt modelId="{124EF20B-D98C-45B2-BB13-7B93B5373CEB}" type="pres">
      <dgm:prSet presAssocID="{CD7942A0-B7D2-4B14-8FEA-55FC702F5BE7}" presName="ThreeNodes_1" presStyleLbl="node1" presStyleIdx="0" presStyleCnt="3">
        <dgm:presLayoutVars>
          <dgm:bulletEnabled val="1"/>
        </dgm:presLayoutVars>
      </dgm:prSet>
      <dgm:spPr/>
    </dgm:pt>
    <dgm:pt modelId="{CA544AF7-F7B2-4CA5-9251-B4CDB8D06634}" type="pres">
      <dgm:prSet presAssocID="{CD7942A0-B7D2-4B14-8FEA-55FC702F5BE7}" presName="ThreeNodes_2" presStyleLbl="node1" presStyleIdx="1" presStyleCnt="3">
        <dgm:presLayoutVars>
          <dgm:bulletEnabled val="1"/>
        </dgm:presLayoutVars>
      </dgm:prSet>
      <dgm:spPr/>
    </dgm:pt>
    <dgm:pt modelId="{2AE92D3F-F0FA-45DD-BB60-4C6FBC6BC016}" type="pres">
      <dgm:prSet presAssocID="{CD7942A0-B7D2-4B14-8FEA-55FC702F5BE7}" presName="ThreeNodes_3" presStyleLbl="node1" presStyleIdx="2" presStyleCnt="3">
        <dgm:presLayoutVars>
          <dgm:bulletEnabled val="1"/>
        </dgm:presLayoutVars>
      </dgm:prSet>
      <dgm:spPr/>
    </dgm:pt>
    <dgm:pt modelId="{9CA877D8-99F8-40A0-89E9-59A61C9A70F4}" type="pres">
      <dgm:prSet presAssocID="{CD7942A0-B7D2-4B14-8FEA-55FC702F5BE7}" presName="ThreeConn_1-2" presStyleLbl="fgAccFollowNode1" presStyleIdx="0" presStyleCnt="2">
        <dgm:presLayoutVars>
          <dgm:bulletEnabled val="1"/>
        </dgm:presLayoutVars>
      </dgm:prSet>
      <dgm:spPr/>
    </dgm:pt>
    <dgm:pt modelId="{62643EF2-016C-41F1-8CBC-398422A85727}" type="pres">
      <dgm:prSet presAssocID="{CD7942A0-B7D2-4B14-8FEA-55FC702F5BE7}" presName="ThreeConn_2-3" presStyleLbl="fgAccFollowNode1" presStyleIdx="1" presStyleCnt="2">
        <dgm:presLayoutVars>
          <dgm:bulletEnabled val="1"/>
        </dgm:presLayoutVars>
      </dgm:prSet>
      <dgm:spPr/>
    </dgm:pt>
    <dgm:pt modelId="{7A2F6994-DA87-4497-BFC7-DD9D6EC5315F}" type="pres">
      <dgm:prSet presAssocID="{CD7942A0-B7D2-4B14-8FEA-55FC702F5BE7}" presName="ThreeNodes_1_text" presStyleLbl="node1" presStyleIdx="2" presStyleCnt="3">
        <dgm:presLayoutVars>
          <dgm:bulletEnabled val="1"/>
        </dgm:presLayoutVars>
      </dgm:prSet>
      <dgm:spPr/>
    </dgm:pt>
    <dgm:pt modelId="{916C48CB-E452-4B79-A9B9-4C9A90B47960}" type="pres">
      <dgm:prSet presAssocID="{CD7942A0-B7D2-4B14-8FEA-55FC702F5BE7}" presName="ThreeNodes_2_text" presStyleLbl="node1" presStyleIdx="2" presStyleCnt="3">
        <dgm:presLayoutVars>
          <dgm:bulletEnabled val="1"/>
        </dgm:presLayoutVars>
      </dgm:prSet>
      <dgm:spPr/>
    </dgm:pt>
    <dgm:pt modelId="{A31D264E-E285-4E5C-8EB7-762CD501BE72}" type="pres">
      <dgm:prSet presAssocID="{CD7942A0-B7D2-4B14-8FEA-55FC702F5BE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A89A138-BC1A-490F-935E-2EC3F74E8E18}" type="presOf" srcId="{7133ECF5-4190-4604-AA2F-03C9A0A9210F}" destId="{2AE92D3F-F0FA-45DD-BB60-4C6FBC6BC016}" srcOrd="0" destOrd="0" presId="urn:microsoft.com/office/officeart/2005/8/layout/vProcess5"/>
    <dgm:cxn modelId="{011A9761-E983-4C7D-AB1D-2038261D8FF8}" srcId="{CD7942A0-B7D2-4B14-8FEA-55FC702F5BE7}" destId="{7133ECF5-4190-4604-AA2F-03C9A0A9210F}" srcOrd="2" destOrd="0" parTransId="{7D1B29D7-21DD-436A-8F7C-E87DE53C1431}" sibTransId="{46037378-034A-4662-877A-B53E1DA069A3}"/>
    <dgm:cxn modelId="{8A063A46-8F8D-405A-B2D6-6495FA638F46}" type="presOf" srcId="{8EC937D8-BD76-4A12-A3E5-900D5C1E2E05}" destId="{CA544AF7-F7B2-4CA5-9251-B4CDB8D06634}" srcOrd="0" destOrd="0" presId="urn:microsoft.com/office/officeart/2005/8/layout/vProcess5"/>
    <dgm:cxn modelId="{A071614A-8A85-47B2-A113-0652CAB9B428}" type="presOf" srcId="{095A5E99-E976-4550-8F80-53CC813F2F5A}" destId="{124EF20B-D98C-45B2-BB13-7B93B5373CEB}" srcOrd="0" destOrd="0" presId="urn:microsoft.com/office/officeart/2005/8/layout/vProcess5"/>
    <dgm:cxn modelId="{43DC8383-AEE5-490C-A8E5-1F216F2B8FE6}" srcId="{CD7942A0-B7D2-4B14-8FEA-55FC702F5BE7}" destId="{8EC937D8-BD76-4A12-A3E5-900D5C1E2E05}" srcOrd="1" destOrd="0" parTransId="{8265EE85-9851-494E-A6D3-1CDACE947DF3}" sibTransId="{B3EFD4A5-9FA1-4ABE-B722-05162509509B}"/>
    <dgm:cxn modelId="{03E7038C-2CC0-496B-88A0-60396CDC31E4}" type="presOf" srcId="{7133ECF5-4190-4604-AA2F-03C9A0A9210F}" destId="{A31D264E-E285-4E5C-8EB7-762CD501BE72}" srcOrd="1" destOrd="0" presId="urn:microsoft.com/office/officeart/2005/8/layout/vProcess5"/>
    <dgm:cxn modelId="{C2D0E194-BD14-4AD2-9E3A-CE984C34B6CD}" type="presOf" srcId="{CD7942A0-B7D2-4B14-8FEA-55FC702F5BE7}" destId="{1D84D8B6-AB32-4491-B5D2-EFE3D7668B88}" srcOrd="0" destOrd="0" presId="urn:microsoft.com/office/officeart/2005/8/layout/vProcess5"/>
    <dgm:cxn modelId="{BB374C9D-646D-46E6-89B4-117F0E21BA34}" type="presOf" srcId="{8EC937D8-BD76-4A12-A3E5-900D5C1E2E05}" destId="{916C48CB-E452-4B79-A9B9-4C9A90B47960}" srcOrd="1" destOrd="0" presId="urn:microsoft.com/office/officeart/2005/8/layout/vProcess5"/>
    <dgm:cxn modelId="{12FC7FDE-4033-4970-A683-61DE6FA84E89}" type="presOf" srcId="{8877691F-1B60-4485-9174-DDEC7EE68B70}" destId="{9CA877D8-99F8-40A0-89E9-59A61C9A70F4}" srcOrd="0" destOrd="0" presId="urn:microsoft.com/office/officeart/2005/8/layout/vProcess5"/>
    <dgm:cxn modelId="{D1A4D8E6-F04E-4AB1-8D0C-63DC7AB1E81F}" srcId="{CD7942A0-B7D2-4B14-8FEA-55FC702F5BE7}" destId="{095A5E99-E976-4550-8F80-53CC813F2F5A}" srcOrd="0" destOrd="0" parTransId="{03339A0D-5DC0-4B29-8353-C5AEBFD4DE86}" sibTransId="{8877691F-1B60-4485-9174-DDEC7EE68B70}"/>
    <dgm:cxn modelId="{7C007CEB-6418-4EA7-9CB6-5B93D0C655E6}" type="presOf" srcId="{095A5E99-E976-4550-8F80-53CC813F2F5A}" destId="{7A2F6994-DA87-4497-BFC7-DD9D6EC5315F}" srcOrd="1" destOrd="0" presId="urn:microsoft.com/office/officeart/2005/8/layout/vProcess5"/>
    <dgm:cxn modelId="{6CF7D6F9-A5F2-48E3-AF5C-A2074559AE21}" type="presOf" srcId="{B3EFD4A5-9FA1-4ABE-B722-05162509509B}" destId="{62643EF2-016C-41F1-8CBC-398422A85727}" srcOrd="0" destOrd="0" presId="urn:microsoft.com/office/officeart/2005/8/layout/vProcess5"/>
    <dgm:cxn modelId="{768DB908-A4BF-48A6-A740-5DD0CBAFBB11}" type="presParOf" srcId="{1D84D8B6-AB32-4491-B5D2-EFE3D7668B88}" destId="{3E0E8213-E460-4EB7-9A92-C2B1CC553F0D}" srcOrd="0" destOrd="0" presId="urn:microsoft.com/office/officeart/2005/8/layout/vProcess5"/>
    <dgm:cxn modelId="{A8B17D3B-E670-4FE0-A845-244C702B8151}" type="presParOf" srcId="{1D84D8B6-AB32-4491-B5D2-EFE3D7668B88}" destId="{124EF20B-D98C-45B2-BB13-7B93B5373CEB}" srcOrd="1" destOrd="0" presId="urn:microsoft.com/office/officeart/2005/8/layout/vProcess5"/>
    <dgm:cxn modelId="{1E8E2D8B-A980-4080-A16E-1F74528DE4D0}" type="presParOf" srcId="{1D84D8B6-AB32-4491-B5D2-EFE3D7668B88}" destId="{CA544AF7-F7B2-4CA5-9251-B4CDB8D06634}" srcOrd="2" destOrd="0" presId="urn:microsoft.com/office/officeart/2005/8/layout/vProcess5"/>
    <dgm:cxn modelId="{7992440C-9F36-432D-90EE-E2A708CEB38B}" type="presParOf" srcId="{1D84D8B6-AB32-4491-B5D2-EFE3D7668B88}" destId="{2AE92D3F-F0FA-45DD-BB60-4C6FBC6BC016}" srcOrd="3" destOrd="0" presId="urn:microsoft.com/office/officeart/2005/8/layout/vProcess5"/>
    <dgm:cxn modelId="{DBE883B8-7D13-43BA-A456-8DBB93D30C93}" type="presParOf" srcId="{1D84D8B6-AB32-4491-B5D2-EFE3D7668B88}" destId="{9CA877D8-99F8-40A0-89E9-59A61C9A70F4}" srcOrd="4" destOrd="0" presId="urn:microsoft.com/office/officeart/2005/8/layout/vProcess5"/>
    <dgm:cxn modelId="{A3B9E6ED-FFD0-430E-B609-EBE8E75E7C44}" type="presParOf" srcId="{1D84D8B6-AB32-4491-B5D2-EFE3D7668B88}" destId="{62643EF2-016C-41F1-8CBC-398422A85727}" srcOrd="5" destOrd="0" presId="urn:microsoft.com/office/officeart/2005/8/layout/vProcess5"/>
    <dgm:cxn modelId="{278FE748-9C54-4E36-9203-E948DB63C99A}" type="presParOf" srcId="{1D84D8B6-AB32-4491-B5D2-EFE3D7668B88}" destId="{7A2F6994-DA87-4497-BFC7-DD9D6EC5315F}" srcOrd="6" destOrd="0" presId="urn:microsoft.com/office/officeart/2005/8/layout/vProcess5"/>
    <dgm:cxn modelId="{E81279B5-23BF-4F73-A353-8831FC04E9BC}" type="presParOf" srcId="{1D84D8B6-AB32-4491-B5D2-EFE3D7668B88}" destId="{916C48CB-E452-4B79-A9B9-4C9A90B47960}" srcOrd="7" destOrd="0" presId="urn:microsoft.com/office/officeart/2005/8/layout/vProcess5"/>
    <dgm:cxn modelId="{16289EC3-0C51-4B32-B6CC-FE8F7F6F6C76}" type="presParOf" srcId="{1D84D8B6-AB32-4491-B5D2-EFE3D7668B88}" destId="{A31D264E-E285-4E5C-8EB7-762CD501BE7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EF20B-D98C-45B2-BB13-7B93B5373CEB}">
      <dsp:nvSpPr>
        <dsp:cNvPr id="0" name=""/>
        <dsp:cNvSpPr/>
      </dsp:nvSpPr>
      <dsp:spPr>
        <a:xfrm>
          <a:off x="0" y="0"/>
          <a:ext cx="4316650" cy="1339691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703000"/>
            </a:gs>
            <a:gs pos="50000">
              <a:srgbClr val="A44A00"/>
            </a:gs>
            <a:gs pos="70000">
              <a:srgbClr val="BC5500"/>
            </a:gs>
            <a:gs pos="100000">
              <a:srgbClr val="F26D00"/>
            </a:gs>
          </a:gsLst>
          <a:lin ang="16200000" scaled="0"/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noProof="0" dirty="0"/>
            <a:t>Task 1:</a:t>
          </a:r>
          <a:r>
            <a:rPr lang="en-GB" sz="1700" kern="1200" noProof="0" dirty="0"/>
            <a:t> </a:t>
          </a:r>
          <a:r>
            <a:rPr lang="en-GB" sz="1700" b="1" kern="1200" noProof="0" dirty="0"/>
            <a:t>Explicit Verification</a:t>
          </a:r>
          <a:r>
            <a:rPr lang="en-GB" sz="1700" kern="1200" noProof="0" dirty="0"/>
            <a:t> — Verify every request against identity, device health, and geographic location.</a:t>
          </a:r>
        </a:p>
      </dsp:txBody>
      <dsp:txXfrm>
        <a:off x="39238" y="39238"/>
        <a:ext cx="2871019" cy="1261215"/>
      </dsp:txXfrm>
    </dsp:sp>
    <dsp:sp modelId="{CA544AF7-F7B2-4CA5-9251-B4CDB8D06634}">
      <dsp:nvSpPr>
        <dsp:cNvPr id="0" name=""/>
        <dsp:cNvSpPr/>
      </dsp:nvSpPr>
      <dsp:spPr>
        <a:xfrm>
          <a:off x="380880" y="1562972"/>
          <a:ext cx="4316650" cy="133969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noProof="0" dirty="0"/>
            <a:t>Task 2:</a:t>
          </a:r>
          <a:r>
            <a:rPr lang="en-GB" sz="1700" kern="1200" noProof="0" dirty="0"/>
            <a:t> </a:t>
          </a:r>
          <a:r>
            <a:rPr lang="en-GB" sz="1700" b="1" kern="1200" noProof="0" dirty="0"/>
            <a:t>Least Privilege Access</a:t>
          </a:r>
          <a:r>
            <a:rPr lang="en-GB" sz="1700" kern="1200" noProof="0" dirty="0"/>
            <a:t> — Limit user access to the absolute minimum required for their specific role.</a:t>
          </a:r>
        </a:p>
      </dsp:txBody>
      <dsp:txXfrm>
        <a:off x="420118" y="1602210"/>
        <a:ext cx="2986494" cy="1261215"/>
      </dsp:txXfrm>
    </dsp:sp>
    <dsp:sp modelId="{2AE92D3F-F0FA-45DD-BB60-4C6FBC6BC016}">
      <dsp:nvSpPr>
        <dsp:cNvPr id="0" name=""/>
        <dsp:cNvSpPr/>
      </dsp:nvSpPr>
      <dsp:spPr>
        <a:xfrm>
          <a:off x="761761" y="3125945"/>
          <a:ext cx="4316650" cy="1339691"/>
        </a:xfrm>
        <a:prstGeom prst="roundRect">
          <a:avLst>
            <a:gd name="adj" fmla="val 10000"/>
          </a:avLst>
        </a:prstGeom>
        <a:gradFill rotWithShape="0">
          <a:gsLst>
            <a:gs pos="0">
              <a:srgbClr val="394404"/>
            </a:gs>
            <a:gs pos="50000">
              <a:srgbClr val="5F6F0F"/>
            </a:gs>
            <a:gs pos="70000">
              <a:srgbClr val="65741A"/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noProof="0" dirty="0"/>
            <a:t>Task 3:</a:t>
          </a:r>
          <a:r>
            <a:rPr lang="en-GB" sz="1700" kern="1200" noProof="0" dirty="0"/>
            <a:t> </a:t>
          </a:r>
          <a:r>
            <a:rPr lang="en-GB" sz="1700" b="1" kern="1200" noProof="0" dirty="0"/>
            <a:t>Assume Breach</a:t>
          </a:r>
          <a:r>
            <a:rPr lang="en-GB" sz="1700" kern="1200" noProof="0" dirty="0"/>
            <a:t> — Utilise end-to-end encryption and network segmentation to contain potential threats.</a:t>
          </a:r>
        </a:p>
      </dsp:txBody>
      <dsp:txXfrm>
        <a:off x="800999" y="3165183"/>
        <a:ext cx="2986494" cy="1261215"/>
      </dsp:txXfrm>
    </dsp:sp>
    <dsp:sp modelId="{9CA877D8-99F8-40A0-89E9-59A61C9A70F4}">
      <dsp:nvSpPr>
        <dsp:cNvPr id="0" name=""/>
        <dsp:cNvSpPr/>
      </dsp:nvSpPr>
      <dsp:spPr>
        <a:xfrm>
          <a:off x="3445850" y="1015932"/>
          <a:ext cx="870799" cy="87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noProof="0" dirty="0"/>
        </a:p>
      </dsp:txBody>
      <dsp:txXfrm>
        <a:off x="3641780" y="1015932"/>
        <a:ext cx="478939" cy="655276"/>
      </dsp:txXfrm>
    </dsp:sp>
    <dsp:sp modelId="{62643EF2-016C-41F1-8CBC-398422A85727}">
      <dsp:nvSpPr>
        <dsp:cNvPr id="0" name=""/>
        <dsp:cNvSpPr/>
      </dsp:nvSpPr>
      <dsp:spPr>
        <a:xfrm>
          <a:off x="3826731" y="2569974"/>
          <a:ext cx="870799" cy="87079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noProof="0" dirty="0"/>
        </a:p>
      </dsp:txBody>
      <dsp:txXfrm>
        <a:off x="4022661" y="2569974"/>
        <a:ext cx="478939" cy="655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B4EDC-59C0-49C7-8ADA-5A781B329E02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29053-DC2A-4342-ADD4-2FD729D91E2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320457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8D46A-B586-417D-BFBD-8C8FE0AAF762}" type="datetimeFigureOut">
              <a:rPr lang="en-US"/>
              <a:t>5/14/2026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A5BD7-F043-4D1B-AA17-CD412FC534D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6705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A5BD7-F043-4D1B-AA17-CD412FC534D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229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diagonals"/>
          <p:cNvGrpSpPr/>
          <p:nvPr/>
        </p:nvGrpSpPr>
        <p:grpSpPr>
          <a:xfrm>
            <a:off x="7516443" y="4145281"/>
            <a:ext cx="4686117" cy="2731407"/>
            <a:chOff x="5638800" y="3108960"/>
            <a:chExt cx="3515503" cy="2048555"/>
          </a:xfrm>
        </p:grpSpPr>
        <p:cxnSp>
          <p:nvCxnSpPr>
            <p:cNvPr id="14" name="Straight Connector 13"/>
            <p:cNvCxnSpPr/>
            <p:nvPr/>
          </p:nvCxnSpPr>
          <p:spPr>
            <a:xfrm flipV="1">
              <a:off x="5638800" y="3108960"/>
              <a:ext cx="3515503" cy="2037116"/>
            </a:xfrm>
            <a:prstGeom prst="line">
              <a:avLst/>
            </a:pr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V="1">
              <a:off x="6004643" y="3333750"/>
              <a:ext cx="3149660" cy="1823765"/>
            </a:xfrm>
            <a:prstGeom prst="line">
              <a:avLst/>
            </a:pr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V="1">
              <a:off x="6388342" y="3549891"/>
              <a:ext cx="2765961" cy="1600149"/>
            </a:xfrm>
            <a:prstGeom prst="line">
              <a:avLst/>
            </a:pr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12" name="bottom lines"/>
          <p:cNvGrpSpPr/>
          <p:nvPr/>
        </p:nvGrpSpPr>
        <p:grpSpPr>
          <a:xfrm>
            <a:off x="-8916" y="6057149"/>
            <a:ext cx="5498726" cy="820207"/>
            <a:chOff x="-6689" y="4553748"/>
            <a:chExt cx="4125119" cy="615155"/>
          </a:xfrm>
        </p:grpSpPr>
        <p:sp>
          <p:nvSpPr>
            <p:cNvPr id="9" name="Freeform 8"/>
            <p:cNvSpPr/>
            <p:nvPr/>
          </p:nvSpPr>
          <p:spPr>
            <a:xfrm rot="16200000">
              <a:off x="1754302" y="2802395"/>
              <a:ext cx="612775" cy="411548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4115481 h 4115481"/>
                <a:gd name="connsiteX1" fmla="*/ 612775 w 612775"/>
                <a:gd name="connsiteY1" fmla="*/ 3180443 h 4115481"/>
                <a:gd name="connsiteX2" fmla="*/ 612775 w 612775"/>
                <a:gd name="connsiteY2" fmla="*/ 0 h 411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2775" h="4115481">
                  <a:moveTo>
                    <a:pt x="0" y="4115481"/>
                  </a:moveTo>
                  <a:lnTo>
                    <a:pt x="612775" y="3180443"/>
                  </a:lnTo>
                  <a:lnTo>
                    <a:pt x="612775" y="0"/>
                  </a:lnTo>
                </a:path>
              </a:pathLst>
            </a:cu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  <p:sp>
          <p:nvSpPr>
            <p:cNvPr id="10" name="Freeform 9"/>
            <p:cNvSpPr/>
            <p:nvPr/>
          </p:nvSpPr>
          <p:spPr>
            <a:xfrm rot="16200000">
              <a:off x="1604659" y="3152814"/>
              <a:ext cx="410751" cy="3621427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202024 w 612775"/>
                <a:gd name="connsiteY1" fmla="*/ 3607676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10751 w 410751"/>
                <a:gd name="connsiteY2" fmla="*/ 0 h 3607676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09575 w 410751"/>
                <a:gd name="connsiteY2" fmla="*/ 185820 h 3607676"/>
                <a:gd name="connsiteX3" fmla="*/ 410751 w 410751"/>
                <a:gd name="connsiteY3" fmla="*/ 0 h 3607676"/>
                <a:gd name="connsiteX0" fmla="*/ 0 w 410751"/>
                <a:gd name="connsiteY0" fmla="*/ 3421856 h 3421856"/>
                <a:gd name="connsiteX1" fmla="*/ 410751 w 410751"/>
                <a:gd name="connsiteY1" fmla="*/ 2798680 h 3421856"/>
                <a:gd name="connsiteX2" fmla="*/ 409575 w 410751"/>
                <a:gd name="connsiteY2" fmla="*/ 0 h 3421856"/>
                <a:gd name="connsiteX0" fmla="*/ 0 w 410751"/>
                <a:gd name="connsiteY0" fmla="*/ 3614170 h 3614170"/>
                <a:gd name="connsiteX1" fmla="*/ 410751 w 410751"/>
                <a:gd name="connsiteY1" fmla="*/ 2990994 h 3614170"/>
                <a:gd name="connsiteX2" fmla="*/ 405947 w 410751"/>
                <a:gd name="connsiteY2" fmla="*/ 0 h 3614170"/>
                <a:gd name="connsiteX0" fmla="*/ 0 w 410751"/>
                <a:gd name="connsiteY0" fmla="*/ 3621427 h 3621427"/>
                <a:gd name="connsiteX1" fmla="*/ 410751 w 410751"/>
                <a:gd name="connsiteY1" fmla="*/ 2998251 h 3621427"/>
                <a:gd name="connsiteX2" fmla="*/ 405947 w 410751"/>
                <a:gd name="connsiteY2" fmla="*/ 0 h 3621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751" h="3621427">
                  <a:moveTo>
                    <a:pt x="0" y="3621427"/>
                  </a:moveTo>
                  <a:lnTo>
                    <a:pt x="410751" y="2998251"/>
                  </a:lnTo>
                  <a:cubicBezTo>
                    <a:pt x="410359" y="2065358"/>
                    <a:pt x="406339" y="932893"/>
                    <a:pt x="405947" y="0"/>
                  </a:cubicBezTo>
                </a:path>
              </a:pathLst>
            </a:cu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  <p:sp>
          <p:nvSpPr>
            <p:cNvPr id="11" name="Freeform 10"/>
            <p:cNvSpPr/>
            <p:nvPr/>
          </p:nvSpPr>
          <p:spPr>
            <a:xfrm rot="16200000">
              <a:off x="1462308" y="3453376"/>
              <a:ext cx="241768" cy="317976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373856 w 612775"/>
                <a:gd name="connsiteY1" fmla="*/ 3344891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919 w 238919"/>
                <a:gd name="connsiteY2" fmla="*/ 0 h 3344891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125 w 238919"/>
                <a:gd name="connsiteY2" fmla="*/ 368330 h 3344891"/>
                <a:gd name="connsiteX3" fmla="*/ 238919 w 238919"/>
                <a:gd name="connsiteY3" fmla="*/ 0 h 3344891"/>
                <a:gd name="connsiteX0" fmla="*/ 0 w 238919"/>
                <a:gd name="connsiteY0" fmla="*/ 2976561 h 2976561"/>
                <a:gd name="connsiteX1" fmla="*/ 238919 w 238919"/>
                <a:gd name="connsiteY1" fmla="*/ 2616170 h 2976561"/>
                <a:gd name="connsiteX2" fmla="*/ 238125 w 238919"/>
                <a:gd name="connsiteY2" fmla="*/ 0 h 2976561"/>
                <a:gd name="connsiteX0" fmla="*/ 0 w 241768"/>
                <a:gd name="connsiteY0" fmla="*/ 3179761 h 3179761"/>
                <a:gd name="connsiteX1" fmla="*/ 238919 w 241768"/>
                <a:gd name="connsiteY1" fmla="*/ 2819370 h 3179761"/>
                <a:gd name="connsiteX2" fmla="*/ 241754 w 241768"/>
                <a:gd name="connsiteY2" fmla="*/ 0 h 3179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1768" h="3179761">
                  <a:moveTo>
                    <a:pt x="0" y="3179761"/>
                  </a:moveTo>
                  <a:lnTo>
                    <a:pt x="238919" y="2819370"/>
                  </a:lnTo>
                  <a:cubicBezTo>
                    <a:pt x="238654" y="1947313"/>
                    <a:pt x="242019" y="872057"/>
                    <a:pt x="241754" y="0"/>
                  </a:cubicBezTo>
                </a:path>
              </a:pathLst>
            </a:cu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176" y="584200"/>
            <a:ext cx="8735325" cy="2000251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176" y="2616200"/>
            <a:ext cx="8735325" cy="1752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cap="all" spc="200" baseline="0">
                <a:solidFill>
                  <a:schemeClr val="accent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748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676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diagonals"/>
          <p:cNvGrpSpPr/>
          <p:nvPr/>
        </p:nvGrpSpPr>
        <p:grpSpPr>
          <a:xfrm>
            <a:off x="7516443" y="4145281"/>
            <a:ext cx="4686117" cy="2731407"/>
            <a:chOff x="5638800" y="3108960"/>
            <a:chExt cx="3515503" cy="2048555"/>
          </a:xfrm>
        </p:grpSpPr>
        <p:cxnSp>
          <p:nvCxnSpPr>
            <p:cNvPr id="12" name="Straight Connector 11"/>
            <p:cNvCxnSpPr/>
            <p:nvPr/>
          </p:nvCxnSpPr>
          <p:spPr>
            <a:xfrm flipV="1">
              <a:off x="5638800" y="3108960"/>
              <a:ext cx="3515503" cy="2037116"/>
            </a:xfrm>
            <a:prstGeom prst="line">
              <a:avLst/>
            </a:pr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6004643" y="3333750"/>
              <a:ext cx="3149660" cy="1823765"/>
            </a:xfrm>
            <a:prstGeom prst="line">
              <a:avLst/>
            </a:pr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6388342" y="3549891"/>
              <a:ext cx="2765961" cy="1600149"/>
            </a:xfrm>
            <a:prstGeom prst="line">
              <a:avLst/>
            </a:pr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177" y="2209801"/>
            <a:ext cx="8938472" cy="2764335"/>
          </a:xfrm>
        </p:spPr>
        <p:txBody>
          <a:bodyPr anchor="b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5176" y="4951266"/>
            <a:ext cx="7069519" cy="1220933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80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633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3" y="1706880"/>
            <a:ext cx="5078677" cy="446532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0707" y="1706880"/>
            <a:ext cx="5078677" cy="446532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764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701800"/>
            <a:ext cx="5082740" cy="9144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 b="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3" y="2717800"/>
            <a:ext cx="5078677" cy="3454400"/>
          </a:xfrm>
        </p:spPr>
        <p:txBody>
          <a:bodyPr>
            <a:no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 baseline="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96644" y="1701800"/>
            <a:ext cx="5082740" cy="9144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 b="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0707" y="2717800"/>
            <a:ext cx="5078677" cy="3454400"/>
          </a:xfrm>
        </p:spPr>
        <p:txBody>
          <a:bodyPr>
            <a:no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 baseline="0"/>
            </a:lvl6pPr>
            <a:lvl7pPr>
              <a:defRPr sz="2000" baseline="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538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15229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7247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2" y="1701800"/>
            <a:ext cx="4062942" cy="2438400"/>
          </a:xfrm>
        </p:spPr>
        <p:txBody>
          <a:bodyPr anchor="b">
            <a:normAutofit/>
          </a:bodyPr>
          <a:lstStyle>
            <a:lvl1pPr algn="l">
              <a:defRPr sz="2800" b="0" cap="all" spc="20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2" y="4241800"/>
            <a:ext cx="4062942" cy="19304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4971" y="584200"/>
            <a:ext cx="6094413" cy="5588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1813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2" y="1701800"/>
            <a:ext cx="4062942" cy="2438400"/>
          </a:xfrm>
        </p:spPr>
        <p:txBody>
          <a:bodyPr anchor="b">
            <a:normAutofit/>
          </a:bodyPr>
          <a:lstStyle>
            <a:lvl1pPr algn="l">
              <a:defRPr sz="2800" b="0" cap="all" spc="20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2" y="4241800"/>
            <a:ext cx="4062942" cy="19304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484971" y="584200"/>
            <a:ext cx="6094413" cy="5588000"/>
          </a:xfrm>
          <a:ln w="12700">
            <a:solidFill>
              <a:schemeClr val="bg1">
                <a:lumMod val="75000"/>
                <a:lumOff val="25000"/>
              </a:schemeClr>
            </a:solidFill>
            <a:miter lim="800000"/>
          </a:ln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343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9667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584200"/>
            <a:ext cx="2742486" cy="5588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584200"/>
            <a:ext cx="7414869" cy="55880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FD029-FB74-4578-B929-F66AA97659CA}" type="datetimeFigureOut">
              <a:rPr lang="en-US"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588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100000"/>
                <a:shade val="0"/>
                <a:satMod val="100000"/>
              </a:schemeClr>
            </a:gs>
            <a:gs pos="85000">
              <a:schemeClr val="bg2">
                <a:tint val="100000"/>
                <a:shade val="30000"/>
                <a:satMod val="100000"/>
              </a:schemeClr>
            </a:gs>
            <a:gs pos="100000">
              <a:schemeClr val="bg2">
                <a:shade val="60000"/>
                <a:satMod val="100000"/>
              </a:schemeClr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left lines"/>
          <p:cNvGrpSpPr/>
          <p:nvPr/>
        </p:nvGrpSpPr>
        <p:grpSpPr>
          <a:xfrm>
            <a:off x="-15870" y="-3174"/>
            <a:ext cx="819993" cy="5229225"/>
            <a:chOff x="-11906" y="-2381"/>
            <a:chExt cx="615155" cy="3921919"/>
          </a:xfrm>
        </p:grpSpPr>
        <p:sp>
          <p:nvSpPr>
            <p:cNvPr id="10" name="Freeform 9"/>
            <p:cNvSpPr/>
            <p:nvPr/>
          </p:nvSpPr>
          <p:spPr>
            <a:xfrm>
              <a:off x="-9526" y="0"/>
              <a:ext cx="612775" cy="3919538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2775" h="3919538">
                  <a:moveTo>
                    <a:pt x="0" y="3919538"/>
                  </a:moveTo>
                  <a:lnTo>
                    <a:pt x="612775" y="2984500"/>
                  </a:lnTo>
                  <a:lnTo>
                    <a:pt x="612775" y="0"/>
                  </a:lnTo>
                </a:path>
              </a:pathLst>
            </a:cu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Freeform 10"/>
            <p:cNvSpPr/>
            <p:nvPr/>
          </p:nvSpPr>
          <p:spPr>
            <a:xfrm>
              <a:off x="-11906" y="0"/>
              <a:ext cx="410751" cy="3421856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202024 w 612775"/>
                <a:gd name="connsiteY1" fmla="*/ 3607676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10751 w 410751"/>
                <a:gd name="connsiteY2" fmla="*/ 0 h 3607676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09575 w 410751"/>
                <a:gd name="connsiteY2" fmla="*/ 185820 h 3607676"/>
                <a:gd name="connsiteX3" fmla="*/ 410751 w 410751"/>
                <a:gd name="connsiteY3" fmla="*/ 0 h 3607676"/>
                <a:gd name="connsiteX0" fmla="*/ 0 w 410751"/>
                <a:gd name="connsiteY0" fmla="*/ 3421856 h 3421856"/>
                <a:gd name="connsiteX1" fmla="*/ 410751 w 410751"/>
                <a:gd name="connsiteY1" fmla="*/ 2798680 h 3421856"/>
                <a:gd name="connsiteX2" fmla="*/ 409575 w 410751"/>
                <a:gd name="connsiteY2" fmla="*/ 0 h 3421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751" h="3421856">
                  <a:moveTo>
                    <a:pt x="0" y="3421856"/>
                  </a:moveTo>
                  <a:lnTo>
                    <a:pt x="410751" y="2798680"/>
                  </a:lnTo>
                  <a:lnTo>
                    <a:pt x="409575" y="0"/>
                  </a:lnTo>
                </a:path>
              </a:pathLst>
            </a:cu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Freeform 13"/>
            <p:cNvSpPr/>
            <p:nvPr/>
          </p:nvSpPr>
          <p:spPr>
            <a:xfrm>
              <a:off x="-7144" y="-2381"/>
              <a:ext cx="238919" cy="297656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373856 w 612775"/>
                <a:gd name="connsiteY1" fmla="*/ 3344891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919 w 238919"/>
                <a:gd name="connsiteY2" fmla="*/ 0 h 3344891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125 w 238919"/>
                <a:gd name="connsiteY2" fmla="*/ 368330 h 3344891"/>
                <a:gd name="connsiteX3" fmla="*/ 238919 w 238919"/>
                <a:gd name="connsiteY3" fmla="*/ 0 h 3344891"/>
                <a:gd name="connsiteX0" fmla="*/ 0 w 238919"/>
                <a:gd name="connsiteY0" fmla="*/ 2976561 h 2976561"/>
                <a:gd name="connsiteX1" fmla="*/ 238919 w 238919"/>
                <a:gd name="connsiteY1" fmla="*/ 2616170 h 2976561"/>
                <a:gd name="connsiteX2" fmla="*/ 238125 w 238919"/>
                <a:gd name="connsiteY2" fmla="*/ 0 h 297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8919" h="2976561">
                  <a:moveTo>
                    <a:pt x="0" y="2976561"/>
                  </a:moveTo>
                  <a:lnTo>
                    <a:pt x="238919" y="2616170"/>
                  </a:lnTo>
                  <a:cubicBezTo>
                    <a:pt x="238654" y="1744113"/>
                    <a:pt x="238390" y="872057"/>
                    <a:pt x="238125" y="0"/>
                  </a:cubicBezTo>
                </a:path>
              </a:pathLst>
            </a:cu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1223963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701797"/>
            <a:ext cx="10360501" cy="4462272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18882" y="6356352"/>
            <a:ext cx="2234618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FD029-FB74-4578-B929-F66AA97659CA}" type="datetimeFigureOut">
              <a:rPr lang="en-US"/>
              <a:pPr/>
              <a:t>5/14/2026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53501" y="6356352"/>
            <a:ext cx="5281824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3649" y="6356352"/>
            <a:ext cx="1015735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4DD1E-5D91-48A3-AD6D-45FBA980D10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52758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600"/>
        </a:spcBef>
        <a:buClr>
          <a:schemeClr val="accent1"/>
        </a:buClr>
        <a:buSzPct val="10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4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18987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2373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48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33227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243797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272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Strategic Cybersecurity Roadmap: A Zero Trust Framework for VTAM (2026)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noProof="0" dirty="0"/>
              <a:t>Securing Assets and Client Trust in an Era of AI-Driven Threats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1103D6-783F-739A-F6C7-4FCEC0E15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2164" y="6306086"/>
            <a:ext cx="5281824" cy="365125"/>
          </a:xfrm>
        </p:spPr>
        <p:txBody>
          <a:bodyPr/>
          <a:lstStyle/>
          <a:p>
            <a:r>
              <a:rPr lang="en-GB" noProof="0" dirty="0"/>
              <a:t>Leighton Bowd | Student ID: 2320479</a:t>
            </a:r>
          </a:p>
        </p:txBody>
      </p:sp>
    </p:spTree>
    <p:extLst>
      <p:ext uri="{BB962C8B-B14F-4D97-AF65-F5344CB8AC3E}">
        <p14:creationId xmlns:p14="http://schemas.microsoft.com/office/powerpoint/2010/main" val="133229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Modernising VTAM’s Security Posture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noProof="0" dirty="0"/>
              <a:t>Key Bullet Points:</a:t>
            </a:r>
            <a:endParaRPr lang="en-GB" noProof="0" dirty="0"/>
          </a:p>
          <a:p>
            <a:r>
              <a:rPr lang="en-GB" noProof="0" dirty="0"/>
              <a:t>Transition from legacy perimeter-centric security to a cloud-native, identity-centric model.</a:t>
            </a:r>
          </a:p>
          <a:p>
            <a:r>
              <a:rPr lang="en-GB" noProof="0" dirty="0"/>
              <a:t>Adopt "Never Trust, Always Verify" to protect sensitive investment and personal financial data.</a:t>
            </a:r>
          </a:p>
          <a:p>
            <a:r>
              <a:rPr lang="en-GB" noProof="0" dirty="0"/>
              <a:t>Align technical defences with proactive, automated containment to ensure operational resilience.</a:t>
            </a:r>
          </a:p>
          <a:p>
            <a:r>
              <a:rPr lang="en-GB" b="1" noProof="0" dirty="0"/>
              <a:t>Strategic Impact:</a:t>
            </a:r>
            <a:r>
              <a:rPr lang="en-GB" noProof="0" dirty="0"/>
              <a:t> </a:t>
            </a:r>
            <a:r>
              <a:rPr lang="en-GB" i="1" noProof="0" dirty="0"/>
              <a:t>Moving from a reactive cost-centre to a proactive resilience strategy.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911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Professionalised Cybercrime in 2026</a:t>
            </a:r>
          </a:p>
        </p:txBody>
      </p:sp>
      <p:graphicFrame>
        <p:nvGraphicFramePr>
          <p:cNvPr id="9" name="Content Placeholder 8" descr="Clustered column chart showing the values of 3 series for 4 categories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226506"/>
              </p:ext>
            </p:extLst>
          </p:nvPr>
        </p:nvGraphicFramePr>
        <p:xfrm>
          <a:off x="1219200" y="1701800"/>
          <a:ext cx="10360025" cy="44624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84811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The Business Consequences of Inaction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5735" y="1706880"/>
            <a:ext cx="5078677" cy="4465320"/>
          </a:xfrm>
        </p:spPr>
        <p:txBody>
          <a:bodyPr/>
          <a:lstStyle/>
          <a:p>
            <a:r>
              <a:rPr lang="en-GB" noProof="0" dirty="0"/>
              <a:t>Exposure to significant regulatory penalties and direct financial loss from exfiltration.</a:t>
            </a:r>
          </a:p>
          <a:p>
            <a:r>
              <a:rPr lang="en-GB" noProof="0" dirty="0"/>
              <a:t>Prolonged operational downtime during manual threat containment windows.</a:t>
            </a:r>
          </a:p>
          <a:p>
            <a:r>
              <a:rPr lang="en-GB" noProof="0" dirty="0"/>
              <a:t>Rapid erosion of high-net-worth client confidence and brand reputation.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80596714"/>
              </p:ext>
            </p:extLst>
          </p:nvPr>
        </p:nvGraphicFramePr>
        <p:xfrm>
          <a:off x="6094412" y="1706880"/>
          <a:ext cx="5992734" cy="4170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75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75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75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24550">
                <a:tc>
                  <a:txBody>
                    <a:bodyPr/>
                    <a:lstStyle/>
                    <a:p>
                      <a:r>
                        <a:rPr lang="en-GB" noProof="0" dirty="0"/>
                        <a:t>Impact Area</a:t>
                      </a:r>
                    </a:p>
                  </a:txBody>
                  <a:tcPr anchor="ctr">
                    <a:solidFill>
                      <a:srgbClr val="0082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Current Risk (2026)</a:t>
                      </a:r>
                    </a:p>
                  </a:txBody>
                  <a:tcPr anchor="ctr">
                    <a:solidFill>
                      <a:srgbClr val="00828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Roadmap Outcome</a:t>
                      </a:r>
                    </a:p>
                  </a:txBody>
                  <a:tcPr anchor="ctr">
                    <a:solidFill>
                      <a:srgbClr val="0082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4550">
                <a:tc>
                  <a:txBody>
                    <a:bodyPr/>
                    <a:lstStyle/>
                    <a:p>
                      <a:r>
                        <a:rPr lang="en-GB" sz="1800" noProof="0" dirty="0"/>
                        <a:t>Dwell Time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14 Days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&lt; 24 Minutes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19187">
                <a:tc>
                  <a:txBody>
                    <a:bodyPr/>
                    <a:lstStyle/>
                    <a:p>
                      <a:r>
                        <a:rPr lang="en-GB" sz="1800" noProof="0" dirty="0"/>
                        <a:t>Containment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30+ Days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Real-Time/Automated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2105">
                <a:tc>
                  <a:txBody>
                    <a:bodyPr/>
                    <a:lstStyle/>
                    <a:p>
                      <a:r>
                        <a:rPr lang="en-GB" sz="1800" noProof="0" dirty="0"/>
                        <a:t>Compliance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High Exposure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noProof="0" dirty="0"/>
                        <a:t>Strategic Advantage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B8A9EC-830B-C81C-7FFD-B43BD5D8A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Protecting the bottom line by eliminating visibility gaps and configuration drift that lead to multi-million-pound losses.</a:t>
            </a:r>
          </a:p>
        </p:txBody>
      </p:sp>
    </p:spTree>
    <p:extLst>
      <p:ext uri="{BB962C8B-B14F-4D97-AF65-F5344CB8AC3E}">
        <p14:creationId xmlns:p14="http://schemas.microsoft.com/office/powerpoint/2010/main" val="2341911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The Strategic Framework (NIST SP 800-207)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noProof="0" dirty="0"/>
              <a:t>Identity-Centric Model:</a:t>
            </a:r>
            <a:r>
              <a:rPr lang="en-GB" noProof="0" dirty="0"/>
              <a:t> Transitions security from protecting the network perimeter to protecting every individual user and device.</a:t>
            </a:r>
          </a:p>
          <a:p>
            <a:r>
              <a:rPr lang="en-GB" b="1" noProof="0" dirty="0"/>
              <a:t>Continuous Validation:</a:t>
            </a:r>
            <a:r>
              <a:rPr lang="en-GB" noProof="0" dirty="0"/>
              <a:t> Requires real-time authentication and authorisation for every access request, irrespective of location.</a:t>
            </a:r>
          </a:p>
          <a:p>
            <a:r>
              <a:rPr lang="en-GB" b="1" noProof="0" dirty="0"/>
              <a:t>Centralised Enforcement:</a:t>
            </a:r>
            <a:r>
              <a:rPr lang="en-GB" noProof="0" dirty="0"/>
              <a:t> Implements a Policy Decision Point (PDP) to enforce global security rules across the entire infrastructure.</a:t>
            </a:r>
          </a:p>
        </p:txBody>
      </p:sp>
      <p:graphicFrame>
        <p:nvGraphicFramePr>
          <p:cNvPr id="5" name="Content Placeholder 4" descr="Staggered process showing 3 tasks arranged one below the other and two downward pointing arrows are used to indicate progression from first task to second task and second task to third task.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47860192"/>
              </p:ext>
            </p:extLst>
          </p:nvPr>
        </p:nvGraphicFramePr>
        <p:xfrm>
          <a:off x="6500813" y="1706563"/>
          <a:ext cx="5078412" cy="4465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78277D-11E8-4672-079F-F9E35F204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Moving VTAM from legacy "castle-and-moat" thinking to a modern, identity-driven resilience model that protects sensitive client data.</a:t>
            </a:r>
          </a:p>
        </p:txBody>
      </p:sp>
    </p:spTree>
    <p:extLst>
      <p:ext uri="{BB962C8B-B14F-4D97-AF65-F5344CB8AC3E}">
        <p14:creationId xmlns:p14="http://schemas.microsoft.com/office/powerpoint/2010/main" val="412318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Technical Safeguards: Phishing-Resistant MFA &amp; SASE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noProof="0" dirty="0"/>
              <a:t>Phishing-Resistant MFA (FIDO2):</a:t>
            </a:r>
            <a:r>
              <a:rPr lang="en-GB" noProof="0" dirty="0"/>
              <a:t> Moves beyond unreliable SMS codes to hardware security keys, eliminating the risk of credential theft.</a:t>
            </a:r>
          </a:p>
          <a:p>
            <a:r>
              <a:rPr lang="en-GB" b="1" noProof="0" dirty="0"/>
              <a:t>Secure Access Service Edge (SASE):</a:t>
            </a:r>
            <a:r>
              <a:rPr lang="en-GB" noProof="0" dirty="0"/>
              <a:t> Replaces legacy VPNs with a cloud-based service, allowing secure, direct connection to applications for remote staff.</a:t>
            </a:r>
          </a:p>
          <a:p>
            <a:r>
              <a:rPr lang="en-GB" b="1" noProof="0" dirty="0"/>
              <a:t>Extended Detection and Response (XDR):</a:t>
            </a:r>
            <a:r>
              <a:rPr lang="en-GB" noProof="0" dirty="0"/>
              <a:t> Monitors </a:t>
            </a:r>
            <a:r>
              <a:rPr lang="en-GB" noProof="0" dirty="0" err="1"/>
              <a:t>behavior</a:t>
            </a:r>
            <a:r>
              <a:rPr lang="en-GB" noProof="0" dirty="0"/>
              <a:t> across all devices to isolate "zero-day" threats and reduce breach containment times by nearly a month.</a:t>
            </a:r>
          </a:p>
          <a:p>
            <a:endParaRPr lang="en-GB" noProof="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2D611EB-8D54-2D23-D8FB-DFC444F4FE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00813" y="2542096"/>
            <a:ext cx="5078412" cy="2794571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CB2272B-73E2-56FD-6A5A-4E01553FB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noProof="0" dirty="0"/>
              <a:t>Enabling secure hybrid work by replacing legacy infrastructure with a modern security fabric that protects VTAM’s assets regardless of user location.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6497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1223963"/>
          </a:xfrm>
        </p:spPr>
        <p:txBody>
          <a:bodyPr anchor="b">
            <a:normAutofit/>
          </a:bodyPr>
          <a:lstStyle/>
          <a:p>
            <a:r>
              <a:rPr lang="en-GB" noProof="0" dirty="0"/>
              <a:t>Monitoring &amp; Incident Response: Closing the "Speed Gap"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1218883" y="1706880"/>
            <a:ext cx="5078677" cy="4465320"/>
          </a:xfrm>
        </p:spPr>
        <p:txBody>
          <a:bodyPr>
            <a:normAutofit/>
          </a:bodyPr>
          <a:lstStyle/>
          <a:p>
            <a:r>
              <a:rPr lang="en-GB" sz="2200" b="1" noProof="0"/>
              <a:t>Continuous Behavioural Monitoring:</a:t>
            </a:r>
            <a:r>
              <a:rPr lang="en-GB" sz="2200" noProof="0"/>
              <a:t> 24/7 correlation of events across all cloud and on-premises systems.</a:t>
            </a:r>
          </a:p>
          <a:p>
            <a:r>
              <a:rPr lang="en-GB" sz="2200" b="1" noProof="0"/>
              <a:t>Automated Response Playbooks:</a:t>
            </a:r>
            <a:r>
              <a:rPr lang="en-GB" sz="2200" noProof="0"/>
              <a:t> Immediate containment actions, such as revoking session tokens, triggered by the Policy Decision Point.</a:t>
            </a:r>
          </a:p>
          <a:p>
            <a:r>
              <a:rPr lang="en-GB" sz="2200" b="1" noProof="0"/>
              <a:t>Threat Dwell Time Reduction:</a:t>
            </a:r>
            <a:r>
              <a:rPr lang="en-GB" sz="2200" noProof="0"/>
              <a:t> MDR and automation collapse containment windows from a 14-day median to </a:t>
            </a:r>
            <a:r>
              <a:rPr lang="en-GB" sz="2200" b="1" noProof="0"/>
              <a:t>under 24 minutes</a:t>
            </a:r>
            <a:r>
              <a:rPr lang="en-GB" sz="2200" noProof="0"/>
              <a:t>.</a:t>
            </a:r>
          </a:p>
          <a:p>
            <a:endParaRPr lang="en-GB" sz="2200" noProof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91A26E-691F-953C-C806-63B6E41162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00707" y="2625432"/>
            <a:ext cx="5078677" cy="2628215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B0E828-73F8-92D9-3D1A-1E00561E1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Minimising operational disruption and preventing minor incidents from escalating into full-scale regulatory breaches.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03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Human Resilience: Training for 2026</a:t>
            </a:r>
            <a:endParaRPr lang="en-GB" noProof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845012F-D770-2A1F-B23C-F967BE5935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Addressing the Capability Gap:</a:t>
            </a:r>
            <a:r>
              <a:rPr lang="en-US" dirty="0"/>
              <a:t> Targets the 60% deficit in staff ability to identify sophisticated AI-generated threats.</a:t>
            </a:r>
          </a:p>
          <a:p>
            <a:r>
              <a:rPr lang="en-US" b="1" dirty="0"/>
              <a:t>Simulation-Based Learning:</a:t>
            </a:r>
            <a:r>
              <a:rPr lang="en-US" dirty="0"/>
              <a:t> </a:t>
            </a:r>
            <a:r>
              <a:rPr lang="en-US" dirty="0" err="1"/>
              <a:t>Utilises</a:t>
            </a:r>
            <a:r>
              <a:rPr lang="en-US" dirty="0"/>
              <a:t> unannounced AI-vishing and "</a:t>
            </a:r>
            <a:r>
              <a:rPr lang="en-US" dirty="0" err="1"/>
              <a:t>quishing</a:t>
            </a:r>
            <a:r>
              <a:rPr lang="en-US" dirty="0"/>
              <a:t>" (QR code phishing) tests to maintain high </a:t>
            </a:r>
            <a:r>
              <a:rPr lang="en-US" dirty="0" err="1"/>
              <a:t>organisational</a:t>
            </a:r>
            <a:r>
              <a:rPr lang="en-US" dirty="0"/>
              <a:t> vigilance.</a:t>
            </a:r>
          </a:p>
          <a:p>
            <a:r>
              <a:rPr lang="en-US" b="1" dirty="0"/>
              <a:t>Just-in-Time Feedback:</a:t>
            </a:r>
            <a:r>
              <a:rPr lang="en-US" dirty="0"/>
              <a:t> Provides immediate, constructive coaching to employees during simulations to drive lasting </a:t>
            </a:r>
            <a:r>
              <a:rPr lang="en-US" dirty="0" err="1"/>
              <a:t>behavioural</a:t>
            </a:r>
            <a:r>
              <a:rPr lang="en-US" dirty="0"/>
              <a:t> change.</a:t>
            </a:r>
          </a:p>
          <a:p>
            <a:endParaRPr lang="en-GB" dirty="0"/>
          </a:p>
        </p:txBody>
      </p:sp>
      <p:pic>
        <p:nvPicPr>
          <p:cNvPr id="14" name="Content Placeholder 13" descr="Device and padlock">
            <a:extLst>
              <a:ext uri="{FF2B5EF4-FFF2-40B4-BE49-F238E27FC236}">
                <a16:creationId xmlns:a16="http://schemas.microsoft.com/office/drawing/2014/main" id="{167549EC-9A53-5BF5-C406-4A09B81010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813" y="2511078"/>
            <a:ext cx="5078412" cy="2856606"/>
          </a:xfrm>
        </p:spPr>
      </p:pic>
    </p:spTree>
    <p:extLst>
      <p:ext uri="{BB962C8B-B14F-4D97-AF65-F5344CB8AC3E}">
        <p14:creationId xmlns:p14="http://schemas.microsoft.com/office/powerpoint/2010/main" val="39771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6FB95-43C1-DB9A-AACA-31F50525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ROI &amp; The Resilience Dividend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FAB7D-4F76-BEC9-9162-2641911F21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Financial Protection:</a:t>
            </a:r>
            <a:r>
              <a:rPr lang="en-US" dirty="0"/>
              <a:t> Mitigates multi-million pound exposure from regulatory fines and breach recovery costs by automating containment.</a:t>
            </a:r>
          </a:p>
          <a:p>
            <a:r>
              <a:rPr lang="en-US" b="1" dirty="0"/>
              <a:t>Operational Continuity:</a:t>
            </a:r>
            <a:r>
              <a:rPr lang="en-US" dirty="0"/>
              <a:t> Ensures "business as usual" even during an active attack, preventing the type of total system lockouts seen in legacy environments.</a:t>
            </a:r>
          </a:p>
          <a:p>
            <a:r>
              <a:rPr lang="en-US" b="1" dirty="0"/>
              <a:t>Market Advantage:</a:t>
            </a:r>
            <a:r>
              <a:rPr lang="en-US" dirty="0"/>
              <a:t> Positions superior cybersecurity as a primary trust factor for acquiring and retaining high-net-worth clients in 2026.</a:t>
            </a:r>
          </a:p>
          <a:p>
            <a:endParaRPr lang="en-GB" dirty="0"/>
          </a:p>
        </p:txBody>
      </p:sp>
      <p:pic>
        <p:nvPicPr>
          <p:cNvPr id="6" name="Content Placeholder 5" descr="Handshake between two people">
            <a:extLst>
              <a:ext uri="{FF2B5EF4-FFF2-40B4-BE49-F238E27FC236}">
                <a16:creationId xmlns:a16="http://schemas.microsoft.com/office/drawing/2014/main" id="{DFE9FB5D-C3C7-1032-5496-AB13EB7F32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813" y="2035188"/>
            <a:ext cx="5078412" cy="3808387"/>
          </a:xfrm>
        </p:spPr>
      </p:pic>
    </p:spTree>
    <p:extLst>
      <p:ext uri="{BB962C8B-B14F-4D97-AF65-F5344CB8AC3E}">
        <p14:creationId xmlns:p14="http://schemas.microsoft.com/office/powerpoint/2010/main" val="140585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Conclusion &amp; Board Mandate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6132A26-2576-251B-5DF5-6DD0933EF8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5500" b="1" cap="none" noProof="0" dirty="0"/>
              <a:t>Strategic Alignment:</a:t>
            </a:r>
            <a:r>
              <a:rPr lang="en-GB" sz="5500" cap="none" noProof="0" dirty="0"/>
              <a:t> Full implementation of zero trust architecture (ZTA) to future-proof VTAM against professionalised 2026 threats.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5500" cap="none" noProof="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5500" b="1" cap="none" noProof="0" dirty="0"/>
              <a:t>Phased Deployment:</a:t>
            </a:r>
            <a:r>
              <a:rPr lang="en-GB" sz="5500" cap="none" noProof="0" dirty="0"/>
              <a:t> Immediate rollout of phishing-resistant FIDO2 hardware keys, followed by SASE cloud integration.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5500" cap="none" noProof="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5500" b="1" cap="none" noProof="0" dirty="0"/>
              <a:t>Operational Resilience:</a:t>
            </a:r>
            <a:r>
              <a:rPr lang="en-GB" sz="5500" cap="none" noProof="0" dirty="0"/>
              <a:t> Transitioning to automated SOAR workflows to collapse incident response times to under 24 minutes.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5500" cap="none" noProof="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5500" b="1" cap="none" noProof="0" dirty="0"/>
              <a:t>The Request</a:t>
            </a:r>
            <a:r>
              <a:rPr lang="en-GB" sz="5500" b="1" cap="none" noProof="0"/>
              <a:t>:</a:t>
            </a:r>
            <a:r>
              <a:rPr lang="en-GB" sz="5500" cap="none" noProof="0"/>
              <a:t> Formal </a:t>
            </a:r>
            <a:r>
              <a:rPr lang="en-GB" sz="5500" cap="none" noProof="0" dirty="0"/>
              <a:t>board approval to commence the 2026 strategic roadmap to safeguard client assets and institutional reputation.</a:t>
            </a:r>
          </a:p>
          <a:p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83AD25-E09D-747E-B7CB-572C068D19B4}"/>
              </a:ext>
            </a:extLst>
          </p:cNvPr>
          <p:cNvSpPr txBox="1"/>
          <p:nvPr/>
        </p:nvSpPr>
        <p:spPr>
          <a:xfrm>
            <a:off x="3214092" y="4509120"/>
            <a:ext cx="51125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i="1" dirty="0"/>
              <a:t>Cybersecurity is not just a technical requirement; it is the foundation of our client promise.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31904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ch 16x9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>
    <a:spDef>
      <a:spPr/>
      <a:bodyPr rtlCol="0" anchor="ctr"/>
      <a:lstStyle>
        <a:defPPr algn="ctr">
          <a:defRPr sz="28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2800"/>
        </a:defPPr>
      </a:lstStyle>
    </a:txDef>
  </a:objectDefaults>
  <a:extraClrSchemeLst/>
  <a:extLst>
    <a:ext uri="{05A4C25C-085E-4340-85A3-A5531E510DB2}">
      <thm15:themeFamily xmlns:thm15="http://schemas.microsoft.com/office/thememl/2012/main" name="TF02787990.potx" id="{BDB9CD5E-36EC-45F3-B87D-6D062B8A3823}" vid="{51682E2F-7C85-4D6F-AD40-072EFC83910D}"/>
    </a:ext>
  </a:extLst>
</a:theme>
</file>

<file path=ppt/theme/theme2.xml><?xml version="1.0" encoding="utf-8"?>
<a:theme xmlns:a="http://schemas.openxmlformats.org/drawingml/2006/main" name="Office Theme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1345093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This simple template design works for technology and  businesses, but it's versatile enough to use in other contexts.  It features multiple slide layouts designed for widescreen (16x9 resolution) and includes a sample SmartArt list and chart that are easily editable.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2011-11-26T00:30:00+00:00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TP102787989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694266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09BF4D4-EF60-4196-BFC3-9462D60797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0C67BEE-D13F-4BD2-98A5-34D8A0977F68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836F65B-1B07-41EE-A0E8-BC6EF385522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Triple circuit lines presentation (widescreen)</Template>
  <TotalTime>92</TotalTime>
  <Words>740</Words>
  <Application>Microsoft Office PowerPoint</Application>
  <PresentationFormat>Custom</PresentationFormat>
  <Paragraphs>63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Tech 16x9</vt:lpstr>
      <vt:lpstr>Strategic Cybersecurity Roadmap: A Zero Trust Framework for VTAM (2026)</vt:lpstr>
      <vt:lpstr>Modernising VTAM’s Security Posture</vt:lpstr>
      <vt:lpstr>Professionalised Cybercrime in 2026</vt:lpstr>
      <vt:lpstr>The Business Consequences of Inaction </vt:lpstr>
      <vt:lpstr>The Strategic Framework (NIST SP 800-207)</vt:lpstr>
      <vt:lpstr>Technical Safeguards: Phishing-Resistant MFA &amp; SASE</vt:lpstr>
      <vt:lpstr>Monitoring &amp; Incident Response: Closing the "Speed Gap"</vt:lpstr>
      <vt:lpstr>Human Resilience: Training for 2026</vt:lpstr>
      <vt:lpstr>Strategic ROI &amp; The Resilience Dividend</vt:lpstr>
      <vt:lpstr>Conclusion &amp; Board Mandate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Leighton Bowd (2320479)</dc:creator>
  <cp:lastModifiedBy>Leighton Bowd (2320479)</cp:lastModifiedBy>
  <cp:revision>1</cp:revision>
  <dcterms:created xsi:type="dcterms:W3CDTF">2026-05-12T14:21:03Z</dcterms:created>
  <dcterms:modified xsi:type="dcterms:W3CDTF">2026-05-14T17:25:30Z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