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tags/tag2.xml" ContentType="application/vnd.openxmlformats-officedocument.presentationml.tags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7" r:id="rId4"/>
    <p:sldMasterId id="2147483704" r:id="rId5"/>
  </p:sldMasterIdLst>
  <p:notesMasterIdLst>
    <p:notesMasterId r:id="rId33"/>
  </p:notesMasterIdLst>
  <p:sldIdLst>
    <p:sldId id="349" r:id="rId6"/>
    <p:sldId id="418" r:id="rId7"/>
    <p:sldId id="266" r:id="rId8"/>
    <p:sldId id="257" r:id="rId9"/>
    <p:sldId id="367" r:id="rId10"/>
    <p:sldId id="346" r:id="rId11"/>
    <p:sldId id="368" r:id="rId12"/>
    <p:sldId id="259" r:id="rId13"/>
    <p:sldId id="263" r:id="rId14"/>
    <p:sldId id="277" r:id="rId15"/>
    <p:sldId id="267" r:id="rId16"/>
    <p:sldId id="371" r:id="rId17"/>
    <p:sldId id="385" r:id="rId18"/>
    <p:sldId id="386" r:id="rId19"/>
    <p:sldId id="275" r:id="rId20"/>
    <p:sldId id="383" r:id="rId21"/>
    <p:sldId id="384" r:id="rId22"/>
    <p:sldId id="374" r:id="rId23"/>
    <p:sldId id="375" r:id="rId24"/>
    <p:sldId id="387" r:id="rId25"/>
    <p:sldId id="281" r:id="rId26"/>
    <p:sldId id="415" r:id="rId27"/>
    <p:sldId id="402" r:id="rId28"/>
    <p:sldId id="417" r:id="rId29"/>
    <p:sldId id="380" r:id="rId30"/>
    <p:sldId id="381" r:id="rId31"/>
    <p:sldId id="382" r:id="rId32"/>
  </p:sldIdLst>
  <p:sldSz cx="12192000" cy="6858000"/>
  <p:notesSz cx="6724650" cy="9774238"/>
  <p:custShowLst>
    <p:custShow name="L4 Essential skills" id="0">
      <p:sldLst/>
    </p:custShow>
  </p:custShowLst>
  <p:custDataLst>
    <p:tags r:id="rId3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9" userDrawn="1">
          <p15:clr>
            <a:srgbClr val="A4A3A4"/>
          </p15:clr>
        </p15:guide>
        <p15:guide id="2" pos="2119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9F9F9"/>
    <a:srgbClr val="007F7C"/>
    <a:srgbClr val="F0F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69EE81-D6EA-42CB-8657-4CFE036D986D}" v="12" dt="2023-10-17T08:29:58.0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78266" autoAdjust="0"/>
  </p:normalViewPr>
  <p:slideViewPr>
    <p:cSldViewPr snapToGrid="0">
      <p:cViewPr varScale="1">
        <p:scale>
          <a:sx n="79" d="100"/>
          <a:sy n="79" d="100"/>
        </p:scale>
        <p:origin x="732" y="6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12014"/>
    </p:cViewPr>
  </p:outlineViewPr>
  <p:notesTextViewPr>
    <p:cViewPr>
      <p:scale>
        <a:sx n="125" d="100"/>
        <a:sy n="125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9"/>
        <p:guide pos="2119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microsoft.com/office/2015/10/relationships/revisionInfo" Target="revisionInfo.xml"/><Relationship Id="rId21" Type="http://schemas.openxmlformats.org/officeDocument/2006/relationships/slide" Target="slides/slide16.xml"/><Relationship Id="rId34" Type="http://schemas.openxmlformats.org/officeDocument/2006/relationships/tags" Target="tags/tag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presProps" Target="pres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02BF43-1F60-4302-AD88-39291C36FDC9}" type="doc">
      <dgm:prSet loTypeId="urn:microsoft.com/office/officeart/2005/8/layout/list1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D425E8E2-817C-4FAC-BE51-B8F1B8789A51}">
      <dgm:prSet phldr="0"/>
      <dgm:spPr>
        <a:solidFill>
          <a:srgbClr val="7EBC85"/>
        </a:solidFill>
      </dgm:spPr>
      <dgm:t>
        <a:bodyPr/>
        <a:lstStyle/>
        <a:p>
          <a:r>
            <a:rPr lang="en-US" dirty="0">
              <a:latin typeface="Calibri Light" panose="020F0302020204030204"/>
            </a:rPr>
            <a:t>Menu</a:t>
          </a:r>
          <a:endParaRPr lang="en-US" dirty="0"/>
        </a:p>
      </dgm:t>
    </dgm:pt>
    <dgm:pt modelId="{9E3E72B3-41D4-4DAD-B7E2-105BD9284B38}" type="parTrans" cxnId="{A0621A8A-7BB9-4FAA-9061-B7DD12FA575F}">
      <dgm:prSet/>
      <dgm:spPr/>
      <dgm:t>
        <a:bodyPr/>
        <a:lstStyle/>
        <a:p>
          <a:endParaRPr lang="en-US"/>
        </a:p>
      </dgm:t>
    </dgm:pt>
    <dgm:pt modelId="{11307466-F77A-4F5E-B2E1-AD3C380006D0}" type="sibTrans" cxnId="{A0621A8A-7BB9-4FAA-9061-B7DD12FA575F}">
      <dgm:prSet/>
      <dgm:spPr/>
      <dgm:t>
        <a:bodyPr/>
        <a:lstStyle/>
        <a:p>
          <a:endParaRPr lang="en-US"/>
        </a:p>
      </dgm:t>
    </dgm:pt>
    <dgm:pt modelId="{A0F53C03-273C-45FF-B09E-649D2CE81F4A}">
      <dgm:prSet/>
      <dgm:spPr/>
      <dgm:t>
        <a:bodyPr/>
        <a:lstStyle/>
        <a:p>
          <a:r>
            <a:rPr lang="en-US" dirty="0"/>
            <a:t>Click the menu button in the top left of the screen and select Find Lists.</a:t>
          </a:r>
        </a:p>
      </dgm:t>
    </dgm:pt>
    <dgm:pt modelId="{EAA7BDAD-4D4E-48DB-AEFC-947A8DA70378}" type="parTrans" cxnId="{673D5AA8-604D-4FEE-8B21-8E4186647757}">
      <dgm:prSet/>
      <dgm:spPr/>
      <dgm:t>
        <a:bodyPr/>
        <a:lstStyle/>
        <a:p>
          <a:endParaRPr lang="en-US"/>
        </a:p>
      </dgm:t>
    </dgm:pt>
    <dgm:pt modelId="{8A4BF27D-45D3-4E0A-995E-89ADA0046FF3}" type="sibTrans" cxnId="{673D5AA8-604D-4FEE-8B21-8E4186647757}">
      <dgm:prSet/>
      <dgm:spPr/>
      <dgm:t>
        <a:bodyPr/>
        <a:lstStyle/>
        <a:p>
          <a:endParaRPr lang="en-US"/>
        </a:p>
      </dgm:t>
    </dgm:pt>
    <dgm:pt modelId="{ACC7349A-1632-4FE9-A1EB-A4F5761579E0}">
      <dgm:prSet/>
      <dgm:spPr>
        <a:solidFill>
          <a:srgbClr val="7EBC85"/>
        </a:solidFill>
      </dgm:spPr>
      <dgm:t>
        <a:bodyPr/>
        <a:lstStyle/>
        <a:p>
          <a:r>
            <a:rPr lang="en-US" dirty="0"/>
            <a:t>Search</a:t>
          </a:r>
        </a:p>
      </dgm:t>
    </dgm:pt>
    <dgm:pt modelId="{3104DCAC-EB61-4D0D-9641-F48BBC6C9DE9}" type="parTrans" cxnId="{DA7C1D34-5C4E-428D-8C6E-EDA7A7B16A0A}">
      <dgm:prSet/>
      <dgm:spPr/>
      <dgm:t>
        <a:bodyPr/>
        <a:lstStyle/>
        <a:p>
          <a:endParaRPr lang="en-US"/>
        </a:p>
      </dgm:t>
    </dgm:pt>
    <dgm:pt modelId="{A7566C20-4B59-4947-8717-2B1EC99DF72C}" type="sibTrans" cxnId="{DA7C1D34-5C4E-428D-8C6E-EDA7A7B16A0A}">
      <dgm:prSet/>
      <dgm:spPr/>
      <dgm:t>
        <a:bodyPr/>
        <a:lstStyle/>
        <a:p>
          <a:endParaRPr lang="en-US"/>
        </a:p>
      </dgm:t>
    </dgm:pt>
    <dgm:pt modelId="{CFDE005B-E89D-4716-91F0-07BF2AF39BD8}">
      <dgm:prSet/>
      <dgm:spPr/>
      <dgm:t>
        <a:bodyPr/>
        <a:lstStyle/>
        <a:p>
          <a:r>
            <a:rPr lang="en-US" dirty="0"/>
            <a:t>Search by name, course code, or instructor.</a:t>
          </a:r>
        </a:p>
      </dgm:t>
    </dgm:pt>
    <dgm:pt modelId="{4BC1DEF8-E297-4A5E-A4BD-B7A3647BE382}" type="parTrans" cxnId="{0F510AD0-2B8B-4ECB-B16D-A8DAB7843BFC}">
      <dgm:prSet/>
      <dgm:spPr/>
      <dgm:t>
        <a:bodyPr/>
        <a:lstStyle/>
        <a:p>
          <a:endParaRPr lang="en-US"/>
        </a:p>
      </dgm:t>
    </dgm:pt>
    <dgm:pt modelId="{E899A3B6-30C9-425A-B40D-3001E4953343}" type="sibTrans" cxnId="{0F510AD0-2B8B-4ECB-B16D-A8DAB7843BFC}">
      <dgm:prSet/>
      <dgm:spPr/>
      <dgm:t>
        <a:bodyPr/>
        <a:lstStyle/>
        <a:p>
          <a:endParaRPr lang="en-US"/>
        </a:p>
      </dgm:t>
    </dgm:pt>
    <dgm:pt modelId="{A9F68513-ED56-459D-A578-85B5242CEC98}" type="pres">
      <dgm:prSet presAssocID="{4402BF43-1F60-4302-AD88-39291C36FDC9}" presName="linear" presStyleCnt="0">
        <dgm:presLayoutVars>
          <dgm:dir/>
          <dgm:animLvl val="lvl"/>
          <dgm:resizeHandles val="exact"/>
        </dgm:presLayoutVars>
      </dgm:prSet>
      <dgm:spPr/>
    </dgm:pt>
    <dgm:pt modelId="{7648B601-29DB-4B55-A0D4-5FD38F343696}" type="pres">
      <dgm:prSet presAssocID="{D425E8E2-817C-4FAC-BE51-B8F1B8789A51}" presName="parentLin" presStyleCnt="0"/>
      <dgm:spPr/>
    </dgm:pt>
    <dgm:pt modelId="{E728CF74-9FFA-4237-A4F3-7EAA8D332383}" type="pres">
      <dgm:prSet presAssocID="{D425E8E2-817C-4FAC-BE51-B8F1B8789A51}" presName="parentLeftMargin" presStyleLbl="node1" presStyleIdx="0" presStyleCnt="2"/>
      <dgm:spPr/>
    </dgm:pt>
    <dgm:pt modelId="{3D36EC02-6F2B-47D2-8F83-01E35A98832C}" type="pres">
      <dgm:prSet presAssocID="{D425E8E2-817C-4FAC-BE51-B8F1B8789A5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FF4F483-A333-4E19-9B45-5376BCE193D1}" type="pres">
      <dgm:prSet presAssocID="{D425E8E2-817C-4FAC-BE51-B8F1B8789A51}" presName="negativeSpace" presStyleCnt="0"/>
      <dgm:spPr/>
    </dgm:pt>
    <dgm:pt modelId="{55ACF53E-DEB6-40D7-BA5A-AC3633F5B47F}" type="pres">
      <dgm:prSet presAssocID="{D425E8E2-817C-4FAC-BE51-B8F1B8789A51}" presName="childText" presStyleLbl="conFgAcc1" presStyleIdx="0" presStyleCnt="2">
        <dgm:presLayoutVars>
          <dgm:bulletEnabled val="1"/>
        </dgm:presLayoutVars>
      </dgm:prSet>
      <dgm:spPr/>
    </dgm:pt>
    <dgm:pt modelId="{3320A2BB-C8A7-4A18-A40A-8B293EC0EC8E}" type="pres">
      <dgm:prSet presAssocID="{11307466-F77A-4F5E-B2E1-AD3C380006D0}" presName="spaceBetweenRectangles" presStyleCnt="0"/>
      <dgm:spPr/>
    </dgm:pt>
    <dgm:pt modelId="{3DB38D04-4EF4-408A-B6F1-AD9054AF6D7A}" type="pres">
      <dgm:prSet presAssocID="{ACC7349A-1632-4FE9-A1EB-A4F5761579E0}" presName="parentLin" presStyleCnt="0"/>
      <dgm:spPr/>
    </dgm:pt>
    <dgm:pt modelId="{AA04C2F9-B85B-47F2-A4C2-7DDCBF12E143}" type="pres">
      <dgm:prSet presAssocID="{ACC7349A-1632-4FE9-A1EB-A4F5761579E0}" presName="parentLeftMargin" presStyleLbl="node1" presStyleIdx="0" presStyleCnt="2"/>
      <dgm:spPr/>
    </dgm:pt>
    <dgm:pt modelId="{F6C99A2F-1A81-4791-936D-0BC4443C4994}" type="pres">
      <dgm:prSet presAssocID="{ACC7349A-1632-4FE9-A1EB-A4F5761579E0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640F865E-1CFD-4E14-87D9-FBE3102A6667}" type="pres">
      <dgm:prSet presAssocID="{ACC7349A-1632-4FE9-A1EB-A4F5761579E0}" presName="negativeSpace" presStyleCnt="0"/>
      <dgm:spPr/>
    </dgm:pt>
    <dgm:pt modelId="{E61CA511-4D1C-4EF0-B33F-E03ECF2083DC}" type="pres">
      <dgm:prSet presAssocID="{ACC7349A-1632-4FE9-A1EB-A4F5761579E0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A8877509-3E1B-459C-B1EF-9111A1FB918A}" type="presOf" srcId="{4402BF43-1F60-4302-AD88-39291C36FDC9}" destId="{A9F68513-ED56-459D-A578-85B5242CEC98}" srcOrd="0" destOrd="0" presId="urn:microsoft.com/office/officeart/2005/8/layout/list1"/>
    <dgm:cxn modelId="{DA7C1D34-5C4E-428D-8C6E-EDA7A7B16A0A}" srcId="{4402BF43-1F60-4302-AD88-39291C36FDC9}" destId="{ACC7349A-1632-4FE9-A1EB-A4F5761579E0}" srcOrd="1" destOrd="0" parTransId="{3104DCAC-EB61-4D0D-9641-F48BBC6C9DE9}" sibTransId="{A7566C20-4B59-4947-8717-2B1EC99DF72C}"/>
    <dgm:cxn modelId="{705A0D6D-5456-4EA2-96BA-5F841F0919FC}" type="presOf" srcId="{A0F53C03-273C-45FF-B09E-649D2CE81F4A}" destId="{55ACF53E-DEB6-40D7-BA5A-AC3633F5B47F}" srcOrd="0" destOrd="0" presId="urn:microsoft.com/office/officeart/2005/8/layout/list1"/>
    <dgm:cxn modelId="{F6E3D570-B69E-47EF-970F-DB3F1F0F553A}" type="presOf" srcId="{ACC7349A-1632-4FE9-A1EB-A4F5761579E0}" destId="{F6C99A2F-1A81-4791-936D-0BC4443C4994}" srcOrd="1" destOrd="0" presId="urn:microsoft.com/office/officeart/2005/8/layout/list1"/>
    <dgm:cxn modelId="{E2B47C54-7221-4735-87A6-7775798D24C4}" type="presOf" srcId="{CFDE005B-E89D-4716-91F0-07BF2AF39BD8}" destId="{E61CA511-4D1C-4EF0-B33F-E03ECF2083DC}" srcOrd="0" destOrd="0" presId="urn:microsoft.com/office/officeart/2005/8/layout/list1"/>
    <dgm:cxn modelId="{A0621A8A-7BB9-4FAA-9061-B7DD12FA575F}" srcId="{4402BF43-1F60-4302-AD88-39291C36FDC9}" destId="{D425E8E2-817C-4FAC-BE51-B8F1B8789A51}" srcOrd="0" destOrd="0" parTransId="{9E3E72B3-41D4-4DAD-B7E2-105BD9284B38}" sibTransId="{11307466-F77A-4F5E-B2E1-AD3C380006D0}"/>
    <dgm:cxn modelId="{62A3F898-DA9D-4C2C-8511-A1E2FC7376BE}" type="presOf" srcId="{D425E8E2-817C-4FAC-BE51-B8F1B8789A51}" destId="{E728CF74-9FFA-4237-A4F3-7EAA8D332383}" srcOrd="0" destOrd="0" presId="urn:microsoft.com/office/officeart/2005/8/layout/list1"/>
    <dgm:cxn modelId="{A0F4A8A3-0B94-47C2-99A4-5C9E53497E12}" type="presOf" srcId="{D425E8E2-817C-4FAC-BE51-B8F1B8789A51}" destId="{3D36EC02-6F2B-47D2-8F83-01E35A98832C}" srcOrd="1" destOrd="0" presId="urn:microsoft.com/office/officeart/2005/8/layout/list1"/>
    <dgm:cxn modelId="{673D5AA8-604D-4FEE-8B21-8E4186647757}" srcId="{D425E8E2-817C-4FAC-BE51-B8F1B8789A51}" destId="{A0F53C03-273C-45FF-B09E-649D2CE81F4A}" srcOrd="0" destOrd="0" parTransId="{EAA7BDAD-4D4E-48DB-AEFC-947A8DA70378}" sibTransId="{8A4BF27D-45D3-4E0A-995E-89ADA0046FF3}"/>
    <dgm:cxn modelId="{0F510AD0-2B8B-4ECB-B16D-A8DAB7843BFC}" srcId="{ACC7349A-1632-4FE9-A1EB-A4F5761579E0}" destId="{CFDE005B-E89D-4716-91F0-07BF2AF39BD8}" srcOrd="0" destOrd="0" parTransId="{4BC1DEF8-E297-4A5E-A4BD-B7A3647BE382}" sibTransId="{E899A3B6-30C9-425A-B40D-3001E4953343}"/>
    <dgm:cxn modelId="{2A7D5DFE-17F1-417C-A70C-96D1578B6613}" type="presOf" srcId="{ACC7349A-1632-4FE9-A1EB-A4F5761579E0}" destId="{AA04C2F9-B85B-47F2-A4C2-7DDCBF12E143}" srcOrd="0" destOrd="0" presId="urn:microsoft.com/office/officeart/2005/8/layout/list1"/>
    <dgm:cxn modelId="{4B80530A-2378-4847-9839-4B419823EF4E}" type="presParOf" srcId="{A9F68513-ED56-459D-A578-85B5242CEC98}" destId="{7648B601-29DB-4B55-A0D4-5FD38F343696}" srcOrd="0" destOrd="0" presId="urn:microsoft.com/office/officeart/2005/8/layout/list1"/>
    <dgm:cxn modelId="{A6267D92-519E-4F18-8D75-A7175FF73937}" type="presParOf" srcId="{7648B601-29DB-4B55-A0D4-5FD38F343696}" destId="{E728CF74-9FFA-4237-A4F3-7EAA8D332383}" srcOrd="0" destOrd="0" presId="urn:microsoft.com/office/officeart/2005/8/layout/list1"/>
    <dgm:cxn modelId="{BEB35815-7F65-4E45-A981-62908587EA50}" type="presParOf" srcId="{7648B601-29DB-4B55-A0D4-5FD38F343696}" destId="{3D36EC02-6F2B-47D2-8F83-01E35A98832C}" srcOrd="1" destOrd="0" presId="urn:microsoft.com/office/officeart/2005/8/layout/list1"/>
    <dgm:cxn modelId="{5A5483E7-D979-4A4E-9E96-E630CC4F70DB}" type="presParOf" srcId="{A9F68513-ED56-459D-A578-85B5242CEC98}" destId="{9FF4F483-A333-4E19-9B45-5376BCE193D1}" srcOrd="1" destOrd="0" presId="urn:microsoft.com/office/officeart/2005/8/layout/list1"/>
    <dgm:cxn modelId="{E0E717C1-9A8D-48C3-9F4E-D748E7984CDC}" type="presParOf" srcId="{A9F68513-ED56-459D-A578-85B5242CEC98}" destId="{55ACF53E-DEB6-40D7-BA5A-AC3633F5B47F}" srcOrd="2" destOrd="0" presId="urn:microsoft.com/office/officeart/2005/8/layout/list1"/>
    <dgm:cxn modelId="{DCE12EF3-54DD-4616-8DEC-02257115614A}" type="presParOf" srcId="{A9F68513-ED56-459D-A578-85B5242CEC98}" destId="{3320A2BB-C8A7-4A18-A40A-8B293EC0EC8E}" srcOrd="3" destOrd="0" presId="urn:microsoft.com/office/officeart/2005/8/layout/list1"/>
    <dgm:cxn modelId="{3526B4C2-8E23-443D-BEE1-25676A1D9003}" type="presParOf" srcId="{A9F68513-ED56-459D-A578-85B5242CEC98}" destId="{3DB38D04-4EF4-408A-B6F1-AD9054AF6D7A}" srcOrd="4" destOrd="0" presId="urn:microsoft.com/office/officeart/2005/8/layout/list1"/>
    <dgm:cxn modelId="{2EAC57CF-E75D-46A1-9A13-289CB2121B35}" type="presParOf" srcId="{3DB38D04-4EF4-408A-B6F1-AD9054AF6D7A}" destId="{AA04C2F9-B85B-47F2-A4C2-7DDCBF12E143}" srcOrd="0" destOrd="0" presId="urn:microsoft.com/office/officeart/2005/8/layout/list1"/>
    <dgm:cxn modelId="{9AE04F37-261E-44B2-A50C-FC75B37447FF}" type="presParOf" srcId="{3DB38D04-4EF4-408A-B6F1-AD9054AF6D7A}" destId="{F6C99A2F-1A81-4791-936D-0BC4443C4994}" srcOrd="1" destOrd="0" presId="urn:microsoft.com/office/officeart/2005/8/layout/list1"/>
    <dgm:cxn modelId="{27A89C44-91A5-46AF-9680-8C2C23A1156C}" type="presParOf" srcId="{A9F68513-ED56-459D-A578-85B5242CEC98}" destId="{640F865E-1CFD-4E14-87D9-FBE3102A6667}" srcOrd="5" destOrd="0" presId="urn:microsoft.com/office/officeart/2005/8/layout/list1"/>
    <dgm:cxn modelId="{75BD121F-827C-4394-BF12-7B3394945CA3}" type="presParOf" srcId="{A9F68513-ED56-459D-A578-85B5242CEC98}" destId="{E61CA511-4D1C-4EF0-B33F-E03ECF2083DC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ACF53E-DEB6-40D7-BA5A-AC3633F5B47F}">
      <dsp:nvSpPr>
        <dsp:cNvPr id="0" name=""/>
        <dsp:cNvSpPr/>
      </dsp:nvSpPr>
      <dsp:spPr>
        <a:xfrm>
          <a:off x="0" y="434541"/>
          <a:ext cx="5275261" cy="1701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9419" tIns="499872" rIns="409419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Click the menu button in the top left of the screen and select Find Lists.</a:t>
          </a:r>
        </a:p>
      </dsp:txBody>
      <dsp:txXfrm>
        <a:off x="0" y="434541"/>
        <a:ext cx="5275261" cy="1701000"/>
      </dsp:txXfrm>
    </dsp:sp>
    <dsp:sp modelId="{3D36EC02-6F2B-47D2-8F83-01E35A98832C}">
      <dsp:nvSpPr>
        <dsp:cNvPr id="0" name=""/>
        <dsp:cNvSpPr/>
      </dsp:nvSpPr>
      <dsp:spPr>
        <a:xfrm>
          <a:off x="263763" y="80301"/>
          <a:ext cx="3692683" cy="708480"/>
        </a:xfrm>
        <a:prstGeom prst="roundRect">
          <a:avLst/>
        </a:prstGeom>
        <a:solidFill>
          <a:srgbClr val="7EBC85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575" tIns="0" rIns="13957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Calibri Light" panose="020F0302020204030204"/>
            </a:rPr>
            <a:t>Menu</a:t>
          </a:r>
          <a:endParaRPr lang="en-US" sz="2400" kern="1200" dirty="0"/>
        </a:p>
      </dsp:txBody>
      <dsp:txXfrm>
        <a:off x="298348" y="114886"/>
        <a:ext cx="3623513" cy="639310"/>
      </dsp:txXfrm>
    </dsp:sp>
    <dsp:sp modelId="{E61CA511-4D1C-4EF0-B33F-E03ECF2083DC}">
      <dsp:nvSpPr>
        <dsp:cNvPr id="0" name=""/>
        <dsp:cNvSpPr/>
      </dsp:nvSpPr>
      <dsp:spPr>
        <a:xfrm>
          <a:off x="0" y="2619381"/>
          <a:ext cx="5275261" cy="136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9419" tIns="499872" rIns="409419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Search by name, course code, or instructor.</a:t>
          </a:r>
        </a:p>
      </dsp:txBody>
      <dsp:txXfrm>
        <a:off x="0" y="2619381"/>
        <a:ext cx="5275261" cy="1360800"/>
      </dsp:txXfrm>
    </dsp:sp>
    <dsp:sp modelId="{F6C99A2F-1A81-4791-936D-0BC4443C4994}">
      <dsp:nvSpPr>
        <dsp:cNvPr id="0" name=""/>
        <dsp:cNvSpPr/>
      </dsp:nvSpPr>
      <dsp:spPr>
        <a:xfrm>
          <a:off x="263763" y="2265141"/>
          <a:ext cx="3692683" cy="708480"/>
        </a:xfrm>
        <a:prstGeom prst="roundRect">
          <a:avLst/>
        </a:prstGeom>
        <a:solidFill>
          <a:srgbClr val="7EBC85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575" tIns="0" rIns="13957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Search</a:t>
          </a:r>
        </a:p>
      </dsp:txBody>
      <dsp:txXfrm>
        <a:off x="298348" y="2299726"/>
        <a:ext cx="3623513" cy="639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861" tIns="45930" rIns="91861" bIns="4593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861" tIns="45930" rIns="91861" bIns="4593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1"/>
            <a:ext cx="2914015" cy="4904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1"/>
            <a:ext cx="2914015" cy="4904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195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2495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2326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Demo:</a:t>
            </a:r>
          </a:p>
          <a:p>
            <a:endParaRPr lang="en-GB" dirty="0"/>
          </a:p>
          <a:p>
            <a:r>
              <a:rPr lang="en-GB" dirty="0"/>
              <a:t>#search bar and second line of ribbons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8594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1508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8309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4149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5438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Demo</a:t>
            </a:r>
          </a:p>
          <a:p>
            <a:endParaRPr lang="en-GB" dirty="0"/>
          </a:p>
          <a:p>
            <a:r>
              <a:rPr lang="en-GB" dirty="0"/>
              <a:t>Introduce ‘Cite it ‘ bookmarklet tool</a:t>
            </a:r>
          </a:p>
          <a:p>
            <a:endParaRPr lang="en-GB" dirty="0"/>
          </a:p>
          <a:p>
            <a:r>
              <a:rPr lang="en-GB" dirty="0"/>
              <a:t>Student’s credential to sign in</a:t>
            </a:r>
          </a:p>
          <a:p>
            <a:r>
              <a:rPr lang="en-GB" dirty="0"/>
              <a:t>Build up your own collection, share with your classmates, making suggestions</a:t>
            </a:r>
          </a:p>
          <a:p>
            <a:r>
              <a:rPr lang="en-GB" dirty="0"/>
              <a:t>It default to ‘lists’ when click on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831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11549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In </a:t>
            </a:r>
            <a:r>
              <a:rPr lang="en-GB" dirty="0" err="1"/>
              <a:t>Ebsco</a:t>
            </a:r>
            <a:r>
              <a:rPr lang="en-GB" dirty="0"/>
              <a:t>, using ‘business source complete’</a:t>
            </a:r>
          </a:p>
          <a:p>
            <a:endParaRPr lang="en-GB" dirty="0"/>
          </a:p>
          <a:p>
            <a:r>
              <a:rPr lang="en-GB" dirty="0"/>
              <a:t>Searching for Business development</a:t>
            </a:r>
          </a:p>
          <a:p>
            <a:r>
              <a:rPr lang="en-GB" dirty="0"/>
              <a:t>Terms: “business development” OR innovation AND global NOT bank*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# leadership development</a:t>
            </a:r>
          </a:p>
          <a:p>
            <a:r>
              <a:rPr lang="en-GB" dirty="0"/>
              <a:t>OR work-based learning or learning at work or work based learning (21,000) hits</a:t>
            </a:r>
          </a:p>
          <a:p>
            <a:endParaRPr lang="en-GB" dirty="0"/>
          </a:p>
          <a:p>
            <a:r>
              <a:rPr lang="en-GB" dirty="0"/>
              <a:t>## ADD---</a:t>
            </a:r>
          </a:p>
          <a:p>
            <a:r>
              <a:rPr lang="en-GB" dirty="0"/>
              <a:t>“ leadership development”</a:t>
            </a:r>
          </a:p>
          <a:p>
            <a:r>
              <a:rPr lang="en-GB" dirty="0"/>
              <a:t>AND problem solving</a:t>
            </a:r>
          </a:p>
          <a:p>
            <a:endParaRPr lang="en-GB" dirty="0"/>
          </a:p>
          <a:p>
            <a:r>
              <a:rPr lang="en-GB" dirty="0"/>
              <a:t>### ADD---</a:t>
            </a:r>
          </a:p>
          <a:p>
            <a:r>
              <a:rPr lang="en-GB" dirty="0"/>
              <a:t>NOT </a:t>
            </a:r>
            <a:r>
              <a:rPr lang="en-GB" dirty="0" err="1"/>
              <a:t>usa</a:t>
            </a:r>
            <a:r>
              <a:rPr lang="en-GB" dirty="0"/>
              <a:t>…</a:t>
            </a:r>
          </a:p>
          <a:p>
            <a:endParaRPr lang="en-GB" dirty="0"/>
          </a:p>
          <a:p>
            <a:r>
              <a:rPr lang="en-GB" dirty="0"/>
              <a:t>#### ADD with search history</a:t>
            </a:r>
          </a:p>
          <a:p>
            <a:r>
              <a:rPr lang="en-GB" dirty="0"/>
              <a:t>continuing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6082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7068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91103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introduce ‘</a:t>
            </a:r>
            <a:r>
              <a:rPr lang="en-GB" dirty="0" err="1"/>
              <a:t>libkey</a:t>
            </a:r>
            <a:r>
              <a:rPr lang="en-GB" dirty="0"/>
              <a:t> nomad’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AF4E01-A790-409B-A227-CE0D115C7E7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96343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2055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3114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56722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Demo in Primo – try out the ‘you try’ function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37848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So we know why, but how do we reference in UWTSD?</a:t>
            </a:r>
          </a:p>
          <a:p>
            <a:endParaRPr lang="en-GB">
              <a:cs typeface="Calibri"/>
            </a:endParaRPr>
          </a:p>
          <a:p>
            <a:r>
              <a:rPr lang="en-US">
                <a:cs typeface="Calibri"/>
              </a:rPr>
              <a:t>Consistency is key!</a:t>
            </a:r>
            <a:endParaRPr lang="en-GB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03363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25814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5223D-5B8D-CA26-85E4-BEF93BF9B0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EF9F64-2B04-3E58-0CCD-5DAC22D425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0335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2589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2380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706" r:id="rId2"/>
    <p:sldLayoutId id="2147483658" r:id="rId3"/>
    <p:sldLayoutId id="2147483652" r:id="rId4"/>
    <p:sldLayoutId id="2147483673" r:id="rId5"/>
    <p:sldLayoutId id="2147483653" r:id="rId6"/>
    <p:sldLayoutId id="2147483708" r:id="rId7"/>
    <p:sldLayoutId id="2147483674" r:id="rId8"/>
    <p:sldLayoutId id="2147483651" r:id="rId9"/>
    <p:sldLayoutId id="2147483654" r:id="rId10"/>
    <p:sldLayoutId id="2147483655" r:id="rId11"/>
    <p:sldLayoutId id="2147483675" r:id="rId12"/>
    <p:sldLayoutId id="2147483703" r:id="rId13"/>
    <p:sldLayoutId id="2147483710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9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Relationship Id="rId4" Type="http://schemas.openxmlformats.org/officeDocument/2006/relationships/hyperlink" Target="mailto:c.davage@uwtsd.ac.uk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www.uwtsd.ac.uk/quick-links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hyperlink" Target="https://www.uwtsd.ac.uk/library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watch?v=2WJN-U4j2_A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8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hyperlink" Target="https://whelf-uwtsd.leganto.exlibrisgroup.com/leganto/readinglist/searchlists/7514686180002421" TargetMode="External"/><Relationship Id="rId4" Type="http://schemas.openxmlformats.org/officeDocument/2006/relationships/diagramData" Target="../diagrams/data1.xml"/><Relationship Id="rId9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Relationship Id="rId4" Type="http://schemas.openxmlformats.org/officeDocument/2006/relationships/hyperlink" Target="https://librarysearch.uwtsd.ac.uk/discovery/search?vid=44WHELF_UWTSD:44WHELF_UWTSD_VU1&amp;lang=en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LTJygQwYV84" TargetMode="Externa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dbsearch?query=any,contains,Education%20source.%20(EBSCOhost)&amp;tab=jsearch_slot&amp;vid=44WHELF_UWTSD:44WHELF_UWTSD_VU1&amp;offset=0&amp;databases=any,Education%20source.%20(EBSCOhost)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ra52dq/alma99100224559102421" TargetMode="External"/><Relationship Id="rId7" Type="http://schemas.openxmlformats.org/officeDocument/2006/relationships/hyperlink" Target="https://librarysearch.uwtsd.ac.uk/permalink/44WHELF_UWTSD/ra52dq/alma99100361956202421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librarysearch.uwtsd.ac.uk/permalink/44WHELF_UWTSD/ra52dq/alma9925262102421" TargetMode="External"/><Relationship Id="rId5" Type="http://schemas.openxmlformats.org/officeDocument/2006/relationships/hyperlink" Target="https://librarysearch.uwtsd.ac.uk/permalink/44WHELF_UWTSD/ra52dq/alma99100115361302421" TargetMode="External"/><Relationship Id="rId4" Type="http://schemas.openxmlformats.org/officeDocument/2006/relationships/hyperlink" Target="https://librarysearch.uwtsd.ac.uk/discovery/fulldisplay?docid=alma99100116160302421&amp;context=L&amp;vid=44WHELF_UWTSD:44WHELF_UWTSD_VU1&amp;lang=en&amp;search_scope=MyInst_and_CI&amp;adaptor=Local%20Search%20Engine&amp;tab=Everything&amp;query=any,contains,ebscohost%20business%20source%20complete&amp;offset=0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scholar.google.com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6" Type="http://schemas.openxmlformats.org/officeDocument/2006/relationships/hyperlink" Target="https://uwtsd.ac.uk/library/using-our-libraries/online-library/resources-for-research/" TargetMode="External"/><Relationship Id="rId5" Type="http://schemas.openxmlformats.org/officeDocument/2006/relationships/hyperlink" Target="https://scholar.google.com/scholar?hl=en&amp;as_sdt=0%2C5&amp;q=In-organization+ethics+power-allocation+mechanisms+and+members%E2%80%99+decision-making+behavior&amp;btnG=" TargetMode="External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need-more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5.jpeg"/><Relationship Id="rId4" Type="http://schemas.openxmlformats.org/officeDocument/2006/relationships/hyperlink" Target="https://uwtsd.ac.uk/library/help-and-support/accessing-libraries-outside-uwtsd/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wtsd.ac.uk/library/using-our-libraries/online-library/referencing-handbooks/" TargetMode="External"/><Relationship Id="rId3" Type="http://schemas.openxmlformats.org/officeDocument/2006/relationships/image" Target="../media/image26.jpeg"/><Relationship Id="rId7" Type="http://schemas.openxmlformats.org/officeDocument/2006/relationships/image" Target="../media/image28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librarysearch.uwtsd.ac.uk/discovery/fulldisplay?docid=alma99100442902002421&amp;context=L&amp;vid=44WHELF_UWTSD:44WHELF_UWTSD_VU1&amp;lang=en&amp;search_scope=MyInst_and_CI&amp;adaptor=Local%20Search%20Engine&amp;tab=Everything&amp;query=any,contains,cite%20them%20right" TargetMode="External"/><Relationship Id="rId5" Type="http://schemas.openxmlformats.org/officeDocument/2006/relationships/image" Target="../media/image27.jpeg"/><Relationship Id="rId4" Type="http://schemas.openxmlformats.org/officeDocument/2006/relationships/hyperlink" Target="https://www-citethemrightonline-com.ezproxy.uwtsd.ac.uk/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/" TargetMode="External"/><Relationship Id="rId2" Type="http://schemas.openxmlformats.org/officeDocument/2006/relationships/slideLayout" Target="../slideLayouts/slideLayout14.xml"/><Relationship Id="rId1" Type="http://schemas.openxmlformats.org/officeDocument/2006/relationships/video" Target="https://www.youtube.com/embed/J5905oxj02U?feature=oembed" TargetMode="External"/><Relationship Id="rId5" Type="http://schemas.openxmlformats.org/officeDocument/2006/relationships/image" Target="../media/image30.jpeg"/><Relationship Id="rId4" Type="http://schemas.openxmlformats.org/officeDocument/2006/relationships/hyperlink" Target="https://uwtsd.ac.uk/library/student-essentials/refworks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proquest.libguides.com%2Frefworks&amp;data=05%7C01%7Cl.ellis%40uwtsd.ac.uk%7C53601f8d62d641da4a7d08daa55a4607%7C4e0f11f9046e45059cb8db2152311e21%7C0%7C0%7C638004104376808891%7CUnknown%7CTWFpbGZsb3d8eyJWIjoiMC4wLjAwMDAiLCJQIjoiV2luMzIiLCJBTiI6Ik1haWwiLCJXVCI6Mn0%3D%7C3000%7C%7C%7C&amp;sdata=AbOrFdqW57imYzppjXzSNcCvGupfyjsvJxArmfwPlVo%3D&amp;reserved=0" TargetMode="External"/><Relationship Id="rId2" Type="http://schemas.openxmlformats.org/officeDocument/2006/relationships/hyperlink" Target="https://www.youtube.com/playlist?list=PLyN7Mmvg_0odPDamAc5anVah56yS-mkxV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1.jpeg"/><Relationship Id="rId5" Type="http://schemas.openxmlformats.org/officeDocument/2006/relationships/hyperlink" Target="https://uwtsd.ac.uk/library/student-essentials/refworks/" TargetMode="External"/><Relationship Id="rId4" Type="http://schemas.openxmlformats.org/officeDocument/2006/relationships/hyperlink" Target="https://eur01.safelinks.protection.outlook.com/?url=https%3A%2F%2Fknowledge.exlibrisgroup.com%2FRefWorks&amp;data=05%7C01%7Cl.ellis%40uwtsd.ac.uk%7C53601f8d62d641da4a7d08daa55a4607%7C4e0f11f9046e45059cb8db2152311e21%7C0%7C0%7C638004104376808891%7CUnknown%7CTWFpbGZsb3d8eyJWIjoiMC4wLjAwMDAiLCJQIjoiV2luMzIiLCJBTiI6Ik1haWwiLCJXVCI6Mn0%3D%7C3000%7C%7C%7C&amp;sdata=pCaMptf1DczrI2E1p7pLkiFgDEr6O781m7Mqq3nKihY%3D&amp;reserved=0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mailto:jessica.hill@uwtsd.ac.uk" TargetMode="External"/><Relationship Id="rId3" Type="http://schemas.openxmlformats.org/officeDocument/2006/relationships/hyperlink" Target="mailto:library@uwtsd.ac.uk" TargetMode="External"/><Relationship Id="rId7" Type="http://schemas.openxmlformats.org/officeDocument/2006/relationships/image" Target="../media/image33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2.jpeg"/><Relationship Id="rId5" Type="http://schemas.openxmlformats.org/officeDocument/2006/relationships/hyperlink" Target="mailto:c.davage@uwtsd.ac.uk" TargetMode="External"/><Relationship Id="rId4" Type="http://schemas.openxmlformats.org/officeDocument/2006/relationships/hyperlink" Target="mailto:infoskills@uwtsd.ac.uk" TargetMode="External"/><Relationship Id="rId9" Type="http://schemas.openxmlformats.org/officeDocument/2006/relationships/hyperlink" Target="https://uwtsd.ac.uk/library/infoskills/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help-and-support/" TargetMode="External"/><Relationship Id="rId7" Type="http://schemas.openxmlformats.org/officeDocument/2006/relationships/hyperlink" Target="https://librarysearch.uwtsd.ac.uk/discovery/search?vid=44WHELF_UWTSD:44WHELF_UWTSD_VU1&amp;lang=en" TargetMode="External"/><Relationship Id="rId2" Type="http://schemas.openxmlformats.org/officeDocument/2006/relationships/hyperlink" Target="https://uwtsd.ac.uk/library/student-essential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helf-uwtsd.leganto.exlibrisgroup.com/leganto/readinglist/searchlists" TargetMode="External"/><Relationship Id="rId5" Type="http://schemas.openxmlformats.org/officeDocument/2006/relationships/hyperlink" Target="https://digitalskills.uwtsd.ac.uk/" TargetMode="External"/><Relationship Id="rId4" Type="http://schemas.openxmlformats.org/officeDocument/2006/relationships/hyperlink" Target="https://uwtsd.ac.uk/library/infoskills/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c.davage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stack of books&#10;&#10;Description automatically generated with medium confidence">
            <a:extLst>
              <a:ext uri="{FF2B5EF4-FFF2-40B4-BE49-F238E27FC236}">
                <a16:creationId xmlns:a16="http://schemas.microsoft.com/office/drawing/2014/main" id="{1E382AB7-E107-5DDF-38C9-FE9A28B0CFE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21" r="18221"/>
          <a:stretch>
            <a:fillRect/>
          </a:stretch>
        </p:blipFill>
        <p:spPr>
          <a:xfrm>
            <a:off x="-6350" y="0"/>
            <a:ext cx="6102350" cy="6858000"/>
          </a:xfr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Connie Davage</a:t>
            </a:r>
          </a:p>
          <a:p>
            <a:r>
              <a:rPr lang="en-GB" dirty="0">
                <a:hlinkClick r:id="rId4"/>
              </a:rPr>
              <a:t>c.davage@uwtsd.ac.uk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 "/>
              </a:rPr>
              <a:t>Introduction to the Library</a:t>
            </a:r>
            <a:br>
              <a:rPr lang="en-GB" dirty="0">
                <a:latin typeface="Calibri "/>
              </a:rPr>
            </a:br>
            <a:br>
              <a:rPr lang="en-GB" sz="2800" dirty="0">
                <a:latin typeface="Calibri "/>
              </a:rPr>
            </a:br>
            <a:endParaRPr lang="en-GB" sz="2000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3799625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35D87-2AD0-4EFA-AE9E-EB6F8704D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32076" y="-1716"/>
            <a:ext cx="10795518" cy="1003916"/>
          </a:xfrm>
        </p:spPr>
        <p:txBody>
          <a:bodyPr/>
          <a:lstStyle/>
          <a:p>
            <a:pPr algn="ctr"/>
            <a:r>
              <a:rPr lang="en-GB" dirty="0">
                <a:latin typeface="Calibri"/>
                <a:cs typeface="Calibri"/>
              </a:rPr>
              <a:t>The aims of session 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3BEE6-46E5-4036-BA25-385AE61C43F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94161" y="1613119"/>
            <a:ext cx="11427083" cy="11827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dirty="0">
                <a:latin typeface="Calibri"/>
                <a:cs typeface="Calibri Light"/>
              </a:rPr>
              <a:t>The aim of today's session is to consider the importance of academic information and to demonstrate how to find and manage it using library resources.</a:t>
            </a:r>
          </a:p>
          <a:p>
            <a:pPr marL="0" indent="0">
              <a:buNone/>
            </a:pPr>
            <a:endParaRPr lang="en-GB" sz="2400" dirty="0">
              <a:latin typeface="Calibri"/>
              <a:cs typeface="Calibri Light"/>
            </a:endParaRPr>
          </a:p>
          <a:p>
            <a:pPr marL="0" indent="0">
              <a:buNone/>
            </a:pPr>
            <a:endParaRPr lang="en-GB" sz="2400" dirty="0">
              <a:latin typeface="Calibri"/>
              <a:cs typeface="Calibri Light"/>
            </a:endParaRPr>
          </a:p>
          <a:p>
            <a:pPr marL="0" indent="0">
              <a:buNone/>
            </a:pPr>
            <a:endParaRPr lang="en-GB" dirty="0">
              <a:latin typeface="Calibri"/>
              <a:cs typeface="Calibri Light"/>
            </a:endParaRPr>
          </a:p>
          <a:p>
            <a:pPr marL="0" indent="0">
              <a:buNone/>
            </a:pPr>
            <a:endParaRPr lang="en-GB" dirty="0">
              <a:latin typeface="Calibri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28F53F-6B0D-4042-BA68-34A391BFA73B}"/>
              </a:ext>
            </a:extLst>
          </p:cNvPr>
          <p:cNvSpPr txBox="1"/>
          <p:nvPr/>
        </p:nvSpPr>
        <p:spPr>
          <a:xfrm>
            <a:off x="391734" y="2874206"/>
            <a:ext cx="11186981" cy="28931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dirty="0">
                <a:latin typeface="Calibri"/>
                <a:cs typeface="Calibri Light"/>
              </a:rPr>
              <a:t>We will consider:</a:t>
            </a:r>
          </a:p>
          <a:p>
            <a:endParaRPr lang="en-GB" sz="2600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sz="2600" dirty="0">
                <a:latin typeface="Calibri"/>
                <a:cs typeface="Calibri"/>
              </a:rPr>
              <a:t>Where to begin searching for academic information.</a:t>
            </a:r>
          </a:p>
          <a:p>
            <a:pPr marL="457200" indent="-457200">
              <a:buFont typeface="Arial"/>
              <a:buChar char="•"/>
            </a:pPr>
            <a:r>
              <a:rPr lang="en-GB" sz="2600" dirty="0">
                <a:latin typeface="Calibri"/>
                <a:cs typeface="Calibri"/>
              </a:rPr>
              <a:t>How to search for, save and manage information using the library catalogue.</a:t>
            </a:r>
          </a:p>
          <a:p>
            <a:pPr marL="457200" indent="-457200">
              <a:buFont typeface="Arial"/>
              <a:buChar char="•"/>
            </a:pPr>
            <a:r>
              <a:rPr lang="en-GB" sz="2600" dirty="0">
                <a:latin typeface="Calibri"/>
                <a:cs typeface="Calibri"/>
              </a:rPr>
              <a:t>How to use databases.</a:t>
            </a:r>
          </a:p>
          <a:p>
            <a:pPr marL="457200" indent="-457200">
              <a:buFont typeface="Arial"/>
              <a:buChar char="•"/>
            </a:pPr>
            <a:r>
              <a:rPr lang="en-GB" sz="2600" dirty="0">
                <a:latin typeface="Calibri"/>
                <a:cs typeface="Calibri"/>
              </a:rPr>
              <a:t>Online Resource List.</a:t>
            </a:r>
          </a:p>
          <a:p>
            <a:pPr marL="457200" indent="-457200">
              <a:buFont typeface="Arial"/>
              <a:buChar char="•"/>
            </a:pPr>
            <a:r>
              <a:rPr lang="en-GB" sz="2600" dirty="0">
                <a:latin typeface="Calibri"/>
                <a:cs typeface="Calibri"/>
              </a:rPr>
              <a:t>How to find your way around the library web pages – and where to find help.</a:t>
            </a:r>
          </a:p>
        </p:txBody>
      </p:sp>
    </p:spTree>
    <p:extLst>
      <p:ext uri="{BB962C8B-B14F-4D97-AF65-F5344CB8AC3E}">
        <p14:creationId xmlns:p14="http://schemas.microsoft.com/office/powerpoint/2010/main" val="39936524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DD6C2D7-292D-5B3A-D781-D145D73F826A}"/>
              </a:ext>
            </a:extLst>
          </p:cNvPr>
          <p:cNvSpPr txBox="1">
            <a:spLocks/>
          </p:cNvSpPr>
          <p:nvPr/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Access to the Library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29D5E5B-117F-E8BC-196A-13A14967BA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56200"/>
            <a:ext cx="10540032" cy="506102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2873F20-DCBA-E4AB-7472-84A1B8B29E59}"/>
              </a:ext>
            </a:extLst>
          </p:cNvPr>
          <p:cNvSpPr txBox="1"/>
          <p:nvPr/>
        </p:nvSpPr>
        <p:spPr>
          <a:xfrm>
            <a:off x="10452410" y="5601800"/>
            <a:ext cx="17395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hlinkClick r:id="rId4"/>
              </a:rPr>
              <a:t>Quick Links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5484400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0FF177F-CD07-B9BB-287E-36DBCA58E1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library webpage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C8121B1-2107-AAEF-B885-A0ACE24A2A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7611" y="3934649"/>
            <a:ext cx="4263483" cy="223120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BBC980A-6AC2-F4D6-7908-6E4FC8714D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2018" y="4373970"/>
            <a:ext cx="1676634" cy="160042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260DFA2-49A7-E9B8-5028-EB8F1B5D66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79941" y="1285082"/>
            <a:ext cx="4591153" cy="278385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68C3240-3A0B-68B1-B8A5-20674939098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85" y="1449659"/>
            <a:ext cx="5219367" cy="269361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66DEEAA-3E28-266A-624E-2137A6DA63AA}"/>
              </a:ext>
            </a:extLst>
          </p:cNvPr>
          <p:cNvSpPr txBox="1"/>
          <p:nvPr/>
        </p:nvSpPr>
        <p:spPr>
          <a:xfrm>
            <a:off x="89209" y="5605061"/>
            <a:ext cx="33007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7"/>
              </a:rPr>
              <a:t>Library and Learning Resources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82555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6C3E8F6-5B01-ABF5-D397-F6ACF44D5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</a:t>
            </a:r>
            <a:r>
              <a:rPr lang="en-GB" dirty="0" err="1"/>
              <a:t>infoskills</a:t>
            </a:r>
          </a:p>
        </p:txBody>
      </p:sp>
      <p:pic>
        <p:nvPicPr>
          <p:cNvPr id="5" name="Picture 5" descr="A picture containing application&#10;&#10;Description automatically generated">
            <a:extLst>
              <a:ext uri="{FF2B5EF4-FFF2-40B4-BE49-F238E27FC236}">
                <a16:creationId xmlns:a16="http://schemas.microsoft.com/office/drawing/2014/main" id="{8C354EFC-3A0E-794D-44A1-8F123772B800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412492" y="1711030"/>
            <a:ext cx="10795518" cy="179650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DE66576-BE8D-2EA8-429A-96787A8F894E}"/>
              </a:ext>
            </a:extLst>
          </p:cNvPr>
          <p:cNvSpPr txBox="1"/>
          <p:nvPr/>
        </p:nvSpPr>
        <p:spPr>
          <a:xfrm>
            <a:off x="761998" y="3763818"/>
            <a:ext cx="153179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 "/>
                <a:cs typeface="Calibri Light"/>
              </a:rPr>
              <a:t>When you need to find out more about your subject.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D71BC2-3D87-75CA-F942-DB446FE8AFC5}"/>
              </a:ext>
            </a:extLst>
          </p:cNvPr>
          <p:cNvSpPr txBox="1"/>
          <p:nvPr/>
        </p:nvSpPr>
        <p:spPr>
          <a:xfrm>
            <a:off x="2949861" y="3763818"/>
            <a:ext cx="156642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 "/>
                <a:cs typeface="Calibri Light"/>
              </a:rPr>
              <a:t>Know where to go to find it.</a:t>
            </a:r>
            <a:endParaRPr lang="en-US">
              <a:latin typeface="Calibri 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2218420-43D9-0E76-8B41-532C02996903}"/>
              </a:ext>
            </a:extLst>
          </p:cNvPr>
          <p:cNvSpPr txBox="1"/>
          <p:nvPr/>
        </p:nvSpPr>
        <p:spPr>
          <a:xfrm>
            <a:off x="5230089" y="3763818"/>
            <a:ext cx="1520247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 "/>
                <a:cs typeface="Calibri Light"/>
              </a:rPr>
              <a:t>How to ensure it is good quality, academic information.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366764A-35C1-B7BE-706A-D8AD512EAC47}"/>
              </a:ext>
            </a:extLst>
          </p:cNvPr>
          <p:cNvSpPr txBox="1"/>
          <p:nvPr/>
        </p:nvSpPr>
        <p:spPr>
          <a:xfrm>
            <a:off x="7383316" y="3763817"/>
            <a:ext cx="134706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 "/>
                <a:cs typeface="Calibri Light"/>
              </a:rPr>
              <a:t>Use it critically to answer your assignment.</a:t>
            </a:r>
            <a:endParaRPr lang="en-US">
              <a:latin typeface="Calibri 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78BB806-F6F2-34B3-7603-9E51F5176E64}"/>
              </a:ext>
            </a:extLst>
          </p:cNvPr>
          <p:cNvSpPr txBox="1"/>
          <p:nvPr/>
        </p:nvSpPr>
        <p:spPr>
          <a:xfrm>
            <a:off x="9530770" y="3729181"/>
            <a:ext cx="1728066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 "/>
                <a:cs typeface="Calibri Light"/>
              </a:rPr>
              <a:t>Reference it correctly to let your reader know where you had it from.</a:t>
            </a:r>
            <a:endParaRPr lang="en-US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1800821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2742D-28B8-4B43-9B19-17951F3DBE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internet…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67CE7A-EAF0-84B9-BCA6-A283AF470E2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6835428" cy="457404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Font typeface="Arial" panose="05000000000000000000" pitchFamily="2" charset="2"/>
              <a:buChar char="•"/>
            </a:pPr>
            <a:r>
              <a:rPr lang="en-GB" dirty="0">
                <a:latin typeface="Calibri "/>
                <a:cs typeface="Calibri Light"/>
              </a:rPr>
              <a:t>Great tool, but hundreds of thousands of results.</a:t>
            </a:r>
            <a:endParaRPr lang="en-US" dirty="0">
              <a:latin typeface="Calibri 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dirty="0">
                <a:latin typeface="Calibri "/>
                <a:cs typeface="Calibri Light"/>
              </a:rPr>
              <a:t>Few filters available to you to narrow down your results.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 dirty="0">
                <a:latin typeface="Calibri "/>
                <a:cs typeface="Calibri Light"/>
              </a:rPr>
              <a:t>Can give results based on your location.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 dirty="0">
                <a:latin typeface="Calibri "/>
                <a:cs typeface="Calibri Light"/>
              </a:rPr>
              <a:t>Learns from your searching habits, so gives you what it thinks you want, rather than what you really want.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 dirty="0">
                <a:latin typeface="Calibri "/>
                <a:cs typeface="Calibri Light"/>
              </a:rPr>
              <a:t>Anyone can create a website.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 dirty="0">
                <a:latin typeface="Calibri "/>
                <a:cs typeface="Calibri Light"/>
              </a:rPr>
              <a:t>Mis-information / satire / commercial sites are not always easily distinguishable from good informative sites. </a:t>
            </a:r>
          </a:p>
          <a:p>
            <a:endParaRPr lang="en-GB" dirty="0">
              <a:cs typeface="Calibri Light"/>
            </a:endParaRPr>
          </a:p>
          <a:p>
            <a:endParaRPr lang="en-GB" dirty="0">
              <a:cs typeface="Calibri Light"/>
            </a:endParaRPr>
          </a:p>
        </p:txBody>
      </p:sp>
      <p:pic>
        <p:nvPicPr>
          <p:cNvPr id="4" name="Picture 4" descr="Empty speech bubbles">
            <a:extLst>
              <a:ext uri="{FF2B5EF4-FFF2-40B4-BE49-F238E27FC236}">
                <a16:creationId xmlns:a16="http://schemas.microsoft.com/office/drawing/2014/main" id="{CBAC8DB8-F6AD-C019-8426-C166D67508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6218" y="2485960"/>
            <a:ext cx="4197926" cy="2792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14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3FADC-57D6-40B3-B064-5E2763C15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06576" y="-1716"/>
            <a:ext cx="10795518" cy="1003916"/>
          </a:xfrm>
        </p:spPr>
        <p:txBody>
          <a:bodyPr/>
          <a:lstStyle/>
          <a:p>
            <a:pPr algn="ctr"/>
            <a:r>
              <a:rPr lang="en-GB">
                <a:latin typeface="Calibri"/>
                <a:cs typeface="Calibri"/>
              </a:rPr>
              <a:t>Searching for academic information</a:t>
            </a:r>
            <a:endParaRPr lang="en-US">
              <a:latin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7A10F5-E2CF-477F-B1C0-4A6BB7C110AC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215890" y="1449880"/>
            <a:ext cx="5334518" cy="231113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b="1" dirty="0">
                <a:solidFill>
                  <a:srgbClr val="FF0000"/>
                </a:solidFill>
                <a:latin typeface="Calibri "/>
                <a:cs typeface="Calibri"/>
              </a:rPr>
              <a:t>Library resources</a:t>
            </a:r>
            <a:endParaRPr lang="en-US" sz="2600" dirty="0">
              <a:solidFill>
                <a:srgbClr val="FF0000"/>
              </a:solidFill>
              <a:latin typeface="Calibri 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dirty="0">
                <a:latin typeface="Calibri "/>
                <a:cs typeface="Calibri"/>
              </a:rPr>
              <a:t>Good print resources, but most information now available online, 24/7. Subscribed, up-to-date, academically credible content, in your subject area. </a:t>
            </a:r>
            <a:r>
              <a:rPr lang="en-GB" sz="2600" dirty="0">
                <a:solidFill>
                  <a:schemeClr val="accent1"/>
                </a:solidFill>
                <a:latin typeface="Calibri "/>
                <a:cs typeface="Calibri"/>
              </a:rPr>
              <a:t>Explore and build here.</a:t>
            </a:r>
            <a:endParaRPr lang="en-GB" sz="2600" dirty="0">
              <a:solidFill>
                <a:schemeClr val="accent1"/>
              </a:solidFill>
              <a:latin typeface="Calibri "/>
              <a:ea typeface="+mn-lt"/>
              <a:cs typeface="Calibri"/>
            </a:endParaRPr>
          </a:p>
          <a:p>
            <a:endParaRPr lang="en-GB" dirty="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A4DB38-53A8-44C4-B3F2-87A2D994C02B}"/>
              </a:ext>
            </a:extLst>
          </p:cNvPr>
          <p:cNvSpPr txBox="1"/>
          <p:nvPr/>
        </p:nvSpPr>
        <p:spPr>
          <a:xfrm>
            <a:off x="522786" y="1449880"/>
            <a:ext cx="5453326" cy="27699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1" dirty="0">
                <a:solidFill>
                  <a:srgbClr val="FF0000"/>
                </a:solidFill>
                <a:latin typeface="Calibri "/>
                <a:cs typeface="Calibri"/>
              </a:rPr>
              <a:t>Online Resource Lists</a:t>
            </a:r>
            <a:endParaRPr lang="en-US" sz="2600" dirty="0">
              <a:solidFill>
                <a:srgbClr val="FF0000"/>
              </a:solidFill>
              <a:latin typeface="Calibri "/>
              <a:cs typeface="Calibri Light"/>
            </a:endParaRPr>
          </a:p>
          <a:p>
            <a:r>
              <a:rPr lang="en-GB" sz="2600" dirty="0">
                <a:latin typeface="Calibri "/>
                <a:cs typeface="Calibri"/>
              </a:rPr>
              <a:t>Find on Moodle or library web pages. Resources</a:t>
            </a:r>
            <a:r>
              <a:rPr lang="en-GB" sz="2600" dirty="0">
                <a:latin typeface="Calibri "/>
                <a:ea typeface="+mn-lt"/>
                <a:cs typeface="Calibri"/>
              </a:rPr>
              <a:t> recommended by your lecturers, made available by the library.  Accessible by direct link. </a:t>
            </a:r>
          </a:p>
          <a:p>
            <a:r>
              <a:rPr lang="en-GB" sz="2600" dirty="0">
                <a:solidFill>
                  <a:schemeClr val="accent1"/>
                </a:solidFill>
                <a:latin typeface="Calibri "/>
                <a:ea typeface="+mn-lt"/>
                <a:cs typeface="Calibri"/>
              </a:rPr>
              <a:t>Start here.</a:t>
            </a:r>
          </a:p>
          <a:p>
            <a:pPr algn="l"/>
            <a:endParaRPr lang="en-GB" dirty="0"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058ACA-D479-46A3-AFB6-775A61370822}"/>
              </a:ext>
            </a:extLst>
          </p:cNvPr>
          <p:cNvSpPr txBox="1"/>
          <p:nvPr/>
        </p:nvSpPr>
        <p:spPr>
          <a:xfrm>
            <a:off x="522785" y="4109605"/>
            <a:ext cx="5133108" cy="24929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1" dirty="0">
                <a:solidFill>
                  <a:srgbClr val="FF0000"/>
                </a:solidFill>
                <a:latin typeface="Calibri"/>
                <a:cs typeface="Calibri"/>
              </a:rPr>
              <a:t>Moodle / Teams</a:t>
            </a:r>
            <a:endParaRPr lang="en-US" sz="2600" dirty="0">
              <a:solidFill>
                <a:srgbClr val="FF0000"/>
              </a:solidFill>
              <a:ea typeface="+mn-lt"/>
              <a:cs typeface="+mn-lt"/>
            </a:endParaRPr>
          </a:p>
          <a:p>
            <a:r>
              <a:rPr lang="en-GB" sz="2600" dirty="0">
                <a:latin typeface="Calibri"/>
                <a:cs typeface="Calibri"/>
              </a:rPr>
              <a:t>Additional resources from lecturers may be found here. Communication with peers. </a:t>
            </a:r>
            <a:r>
              <a:rPr lang="en-GB" sz="2600" dirty="0">
                <a:solidFill>
                  <a:schemeClr val="accent1"/>
                </a:solidFill>
                <a:latin typeface="Calibri"/>
                <a:cs typeface="Calibri"/>
              </a:rPr>
              <a:t>Be aware of what is happening here.</a:t>
            </a:r>
            <a:endParaRPr lang="en-GB" sz="2600" dirty="0">
              <a:solidFill>
                <a:schemeClr val="accent1"/>
              </a:solidFill>
              <a:latin typeface="Calibri"/>
              <a:ea typeface="+mn-lt"/>
              <a:cs typeface="Calibri"/>
            </a:endParaRPr>
          </a:p>
          <a:p>
            <a:endParaRPr lang="en-GB" sz="2600" b="1" dirty="0">
              <a:latin typeface="Calibri 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2C5401-EB9C-4369-9D0E-90228737DDB5}"/>
              </a:ext>
            </a:extLst>
          </p:cNvPr>
          <p:cNvSpPr txBox="1"/>
          <p:nvPr/>
        </p:nvSpPr>
        <p:spPr>
          <a:xfrm>
            <a:off x="6060786" y="4109605"/>
            <a:ext cx="6033653" cy="20928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1" dirty="0">
                <a:solidFill>
                  <a:srgbClr val="FF0000"/>
                </a:solidFill>
                <a:latin typeface="Calibri"/>
                <a:cs typeface="Calibri"/>
              </a:rPr>
              <a:t>Google</a:t>
            </a:r>
            <a:r>
              <a:rPr lang="en-GB" sz="2600" b="1" dirty="0">
                <a:solidFill>
                  <a:srgbClr val="FF0000"/>
                </a:solidFill>
                <a:latin typeface="Calibri"/>
                <a:ea typeface="+mn-lt"/>
                <a:cs typeface="Calibri"/>
              </a:rPr>
              <a:t> and the internet</a:t>
            </a:r>
            <a:endParaRPr lang="en-US" sz="2600" dirty="0">
              <a:solidFill>
                <a:srgbClr val="FF0000"/>
              </a:solidFill>
              <a:latin typeface="Calibri"/>
              <a:ea typeface="+mn-lt"/>
              <a:cs typeface="+mn-lt"/>
            </a:endParaRPr>
          </a:p>
          <a:p>
            <a:r>
              <a:rPr lang="en-GB" sz="2600" dirty="0">
                <a:latin typeface="Calibri"/>
                <a:cs typeface="Calibri"/>
              </a:rPr>
              <a:t>Evaluate. No subscribed content, little quality control, limited ability to refine. Understand what you are looking at … and what you are not looking at! </a:t>
            </a:r>
            <a:r>
              <a:rPr lang="en-GB" sz="2600" dirty="0">
                <a:solidFill>
                  <a:schemeClr val="accent1"/>
                </a:solidFill>
                <a:latin typeface="Calibri"/>
                <a:cs typeface="Calibri"/>
              </a:rPr>
              <a:t>Be wary here</a:t>
            </a:r>
            <a:r>
              <a:rPr lang="en-GB" sz="2600" dirty="0">
                <a:latin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73411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F0A08-5112-1F13-3E4F-CA5140EE5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Always evaluate the information you find!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06BEDC40-D950-DABD-52AF-2C64B5C8D16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1193" y="1849582"/>
            <a:ext cx="6942280" cy="335626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sz="2600" b="1" dirty="0">
                <a:solidFill>
                  <a:srgbClr val="FF0000"/>
                </a:solidFill>
                <a:latin typeface="Calibri"/>
                <a:cs typeface="Arial"/>
              </a:rPr>
              <a:t>C</a:t>
            </a:r>
            <a:r>
              <a:rPr lang="en-GB" sz="2600" b="1" dirty="0">
                <a:latin typeface="Calibri"/>
                <a:cs typeface="Arial"/>
              </a:rPr>
              <a:t>urrency</a:t>
            </a:r>
            <a:r>
              <a:rPr lang="en-GB" sz="2600" dirty="0">
                <a:latin typeface="Calibri"/>
                <a:cs typeface="Arial"/>
              </a:rPr>
              <a:t>       Is it up-to-date?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sz="2600" b="1" dirty="0">
                <a:solidFill>
                  <a:srgbClr val="FF0000"/>
                </a:solidFill>
                <a:latin typeface="Calibri"/>
                <a:cs typeface="Arial"/>
              </a:rPr>
              <a:t>R</a:t>
            </a:r>
            <a:r>
              <a:rPr lang="en-GB" sz="2600" b="1" dirty="0">
                <a:latin typeface="Calibri"/>
                <a:cs typeface="Arial"/>
              </a:rPr>
              <a:t>elevance</a:t>
            </a:r>
            <a:r>
              <a:rPr lang="en-GB" sz="2600" dirty="0">
                <a:latin typeface="Calibri"/>
                <a:cs typeface="Arial"/>
              </a:rPr>
              <a:t>     Who is the intended audience?</a:t>
            </a: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sz="2600" b="1" dirty="0">
                <a:solidFill>
                  <a:srgbClr val="FF0000"/>
                </a:solidFill>
                <a:latin typeface="Calibri"/>
                <a:cs typeface="Arial"/>
              </a:rPr>
              <a:t>A</a:t>
            </a:r>
            <a:r>
              <a:rPr lang="en-GB" sz="2600" b="1" dirty="0">
                <a:latin typeface="Calibri"/>
                <a:cs typeface="Arial"/>
              </a:rPr>
              <a:t>uthority</a:t>
            </a:r>
            <a:r>
              <a:rPr lang="en-GB" sz="2600" dirty="0">
                <a:latin typeface="Calibri"/>
                <a:cs typeface="Arial"/>
              </a:rPr>
              <a:t>      What are the author’s credentials?</a:t>
            </a:r>
            <a:endParaRPr lang="en-GB" sz="2600" dirty="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sz="2600" b="1" dirty="0">
                <a:solidFill>
                  <a:srgbClr val="FF0000"/>
                </a:solidFill>
                <a:latin typeface="Calibri"/>
                <a:cs typeface="Arial"/>
              </a:rPr>
              <a:t>A</a:t>
            </a:r>
            <a:r>
              <a:rPr lang="en-GB" sz="2600" b="1" dirty="0">
                <a:latin typeface="Calibri"/>
                <a:cs typeface="Arial"/>
              </a:rPr>
              <a:t>ccuracy</a:t>
            </a:r>
            <a:r>
              <a:rPr lang="en-GB" sz="2600" dirty="0">
                <a:latin typeface="Calibri"/>
                <a:cs typeface="Arial"/>
              </a:rPr>
              <a:t>       Can the information be verified?</a:t>
            </a:r>
            <a:endParaRPr lang="en-GB" sz="2600" dirty="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sz="2600" b="1" dirty="0">
                <a:solidFill>
                  <a:srgbClr val="FF0000"/>
                </a:solidFill>
                <a:latin typeface="Calibri"/>
                <a:cs typeface="Arial"/>
              </a:rPr>
              <a:t>P</a:t>
            </a:r>
            <a:r>
              <a:rPr lang="en-GB" sz="2600" b="1" dirty="0">
                <a:latin typeface="Calibri"/>
                <a:cs typeface="Arial"/>
              </a:rPr>
              <a:t>urpose</a:t>
            </a:r>
            <a:r>
              <a:rPr lang="en-GB" sz="2600" dirty="0">
                <a:latin typeface="Calibri"/>
                <a:cs typeface="Arial"/>
              </a:rPr>
              <a:t>        Is the information objective?</a:t>
            </a:r>
          </a:p>
        </p:txBody>
      </p:sp>
      <p:pic>
        <p:nvPicPr>
          <p:cNvPr id="6" name="Picture 8">
            <a:extLst>
              <a:ext uri="{FF2B5EF4-FFF2-40B4-BE49-F238E27FC236}">
                <a16:creationId xmlns:a16="http://schemas.microsoft.com/office/drawing/2014/main" id="{5523811B-10A1-F4B9-129A-C1AEA96D53F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877" r="13877"/>
          <a:stretch/>
        </p:blipFill>
        <p:spPr>
          <a:xfrm>
            <a:off x="7146879" y="1534908"/>
            <a:ext cx="4346881" cy="378818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492CE64-4A34-8F76-6E8D-2701814F6090}"/>
              </a:ext>
            </a:extLst>
          </p:cNvPr>
          <p:cNvSpPr txBox="1"/>
          <p:nvPr/>
        </p:nvSpPr>
        <p:spPr>
          <a:xfrm>
            <a:off x="923637" y="5323092"/>
            <a:ext cx="42210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hlinkClick r:id="rId4"/>
              </a:rPr>
              <a:t>The CRAAP Test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92075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383281" y="1945148"/>
            <a:ext cx="5568257" cy="4258530"/>
          </a:xfrm>
        </p:spPr>
        <p:txBody>
          <a:bodyPr/>
          <a:lstStyle/>
          <a:p>
            <a:r>
              <a:rPr lang="en-GB" dirty="0"/>
              <a:t>Not the same as a magazine article!</a:t>
            </a:r>
          </a:p>
          <a:p>
            <a:r>
              <a:rPr lang="en-GB" dirty="0"/>
              <a:t>Research focused</a:t>
            </a:r>
          </a:p>
          <a:p>
            <a:r>
              <a:rPr lang="en-GB" dirty="0"/>
              <a:t>Written by experts, for experts</a:t>
            </a:r>
          </a:p>
          <a:p>
            <a:r>
              <a:rPr lang="en-GB" dirty="0"/>
              <a:t>Aim to present, scrutinise and discuss research findings</a:t>
            </a:r>
          </a:p>
          <a:p>
            <a:r>
              <a:rPr lang="en-GB" dirty="0"/>
              <a:t>Published in ‘periodicals’</a:t>
            </a:r>
          </a:p>
          <a:p>
            <a:r>
              <a:rPr lang="en-GB" dirty="0"/>
              <a:t>Emphasis on subject specialism</a:t>
            </a:r>
          </a:p>
          <a:p>
            <a:r>
              <a:rPr lang="en-GB" dirty="0"/>
              <a:t>Often subject to ‘peer review’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a scholarly journal article?</a:t>
            </a:r>
          </a:p>
        </p:txBody>
      </p:sp>
      <p:pic>
        <p:nvPicPr>
          <p:cNvPr id="8" name="Picture Placeholder 7"/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78" r="1037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615509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Scrutiny by experts</a:t>
            </a:r>
          </a:p>
          <a:p>
            <a:r>
              <a:rPr lang="en-GB" dirty="0"/>
              <a:t>Original research</a:t>
            </a:r>
          </a:p>
          <a:p>
            <a:r>
              <a:rPr lang="en-GB" dirty="0"/>
              <a:t>Quality</a:t>
            </a:r>
          </a:p>
          <a:p>
            <a:r>
              <a:rPr lang="en-GB" dirty="0"/>
              <a:t>Credibility</a:t>
            </a:r>
          </a:p>
          <a:p>
            <a:r>
              <a:rPr lang="en-GB" dirty="0"/>
              <a:t>Accuracy</a:t>
            </a:r>
          </a:p>
          <a:p>
            <a:r>
              <a:rPr lang="en-GB" dirty="0"/>
              <a:t>Valid findings</a:t>
            </a:r>
          </a:p>
          <a:p>
            <a:r>
              <a:rPr lang="en-GB" dirty="0"/>
              <a:t>Accepted, revised, or rejected</a:t>
            </a:r>
          </a:p>
          <a:p>
            <a:r>
              <a:rPr lang="en-GB" dirty="0"/>
              <a:t>Most reliable academic source available!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Peer Review?</a:t>
            </a:r>
          </a:p>
        </p:txBody>
      </p:sp>
      <p:pic>
        <p:nvPicPr>
          <p:cNvPr id="9" name="Picture Placeholder 8"/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20" b="3120"/>
          <a:stretch>
            <a:fillRect/>
          </a:stretch>
        </p:blipFill>
        <p:spPr>
          <a:xfrm>
            <a:off x="6094175" y="1460265"/>
            <a:ext cx="5399585" cy="4705586"/>
          </a:xfrm>
        </p:spPr>
      </p:pic>
    </p:spTree>
    <p:extLst>
      <p:ext uri="{BB962C8B-B14F-4D97-AF65-F5344CB8AC3E}">
        <p14:creationId xmlns:p14="http://schemas.microsoft.com/office/powerpoint/2010/main" val="2182782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AE1BEC6-C70D-E66E-F260-FE3354538C6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9127" y="2533431"/>
            <a:ext cx="5872411" cy="2406898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8A6A87F-60F6-D7E9-7223-FFFCA9A1CC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Find List…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B4473A-0A56-8346-CA2D-EBD13CDFFE14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90508615"/>
              </p:ext>
            </p:extLst>
          </p:nvPr>
        </p:nvGraphicFramePr>
        <p:xfrm>
          <a:off x="6385379" y="1706638"/>
          <a:ext cx="5275262" cy="40604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00DFD141-9ED4-8ABD-6CE6-B243218A857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50720" y="1399919"/>
            <a:ext cx="2902619" cy="1611577"/>
          </a:xfrm>
          <a:prstGeom prst="rect">
            <a:avLst/>
          </a:prstGeom>
        </p:spPr>
      </p:pic>
      <p:cxnSp>
        <p:nvCxnSpPr>
          <p:cNvPr id="15" name="Connector: Elbow 14">
            <a:extLst>
              <a:ext uri="{FF2B5EF4-FFF2-40B4-BE49-F238E27FC236}">
                <a16:creationId xmlns:a16="http://schemas.microsoft.com/office/drawing/2014/main" id="{AA1BEC3A-07E4-ADC4-57F1-68C127A81AE2}"/>
              </a:ext>
            </a:extLst>
          </p:cNvPr>
          <p:cNvCxnSpPr>
            <a:cxnSpLocks/>
          </p:cNvCxnSpPr>
          <p:nvPr/>
        </p:nvCxnSpPr>
        <p:spPr>
          <a:xfrm flipV="1">
            <a:off x="275114" y="2105366"/>
            <a:ext cx="1475309" cy="370465"/>
          </a:xfrm>
          <a:prstGeom prst="bentConnector3">
            <a:avLst>
              <a:gd name="adj1" fmla="val 416"/>
            </a:avLst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52DA831D-B842-1F41-1DBE-E083ED043753}"/>
              </a:ext>
            </a:extLst>
          </p:cNvPr>
          <p:cNvSpPr txBox="1"/>
          <p:nvPr/>
        </p:nvSpPr>
        <p:spPr>
          <a:xfrm>
            <a:off x="275114" y="5796518"/>
            <a:ext cx="5369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10"/>
              </a:rPr>
              <a:t>Online Resource List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07289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8DD7BC0-0A39-6499-F4EE-AF4339F530C7}"/>
              </a:ext>
            </a:extLst>
          </p:cNvPr>
          <p:cNvSpPr txBox="1"/>
          <p:nvPr/>
        </p:nvSpPr>
        <p:spPr>
          <a:xfrm>
            <a:off x="154983" y="154983"/>
            <a:ext cx="89192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Calibri "/>
              </a:rPr>
              <a:t>The library catalogue…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B4EC1E-7689-D470-D754-17288DF2F32C}"/>
              </a:ext>
            </a:extLst>
          </p:cNvPr>
          <p:cNvSpPr txBox="1"/>
          <p:nvPr/>
        </p:nvSpPr>
        <p:spPr>
          <a:xfrm>
            <a:off x="370408" y="1592263"/>
            <a:ext cx="1124247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For finding books, articles and other resources independently</a:t>
            </a:r>
          </a:p>
          <a:p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                                                                                </a:t>
            </a:r>
          </a:p>
          <a:p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209183-0CE1-45D3-71F3-69412FDBAA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486" y="2445050"/>
            <a:ext cx="11620106" cy="28206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80C2053-475A-085B-4583-5A32728C455F}"/>
              </a:ext>
            </a:extLst>
          </p:cNvPr>
          <p:cNvSpPr txBox="1"/>
          <p:nvPr/>
        </p:nvSpPr>
        <p:spPr>
          <a:xfrm>
            <a:off x="9901352" y="5749192"/>
            <a:ext cx="192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Library Catalogue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09294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D7CD2-E400-5BDB-4155-5D790438B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Combine your keywords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9C0F7D-F4FF-8C2F-190A-22E4B230DB72}"/>
              </a:ext>
            </a:extLst>
          </p:cNvPr>
          <p:cNvSpPr txBox="1"/>
          <p:nvPr/>
        </p:nvSpPr>
        <p:spPr>
          <a:xfrm>
            <a:off x="698242" y="1888067"/>
            <a:ext cx="1079551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Broaden or narrow your search and maximise the chances of getting relevant results by using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Boolean operators ( AND, OR, NOT)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Quotation marks “   “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Asterisk symbol *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>
                <a:hlinkClick r:id="rId2"/>
              </a:rPr>
              <a:t>https://youtu.be/LTJygQwYV84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6321197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348AC-DF17-3EE2-1BC4-8CD6A6F323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Demo: using database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2787B1-E39D-5C50-ECCE-A074B1640F1D}"/>
              </a:ext>
            </a:extLst>
          </p:cNvPr>
          <p:cNvSpPr txBox="1"/>
          <p:nvPr/>
        </p:nvSpPr>
        <p:spPr>
          <a:xfrm>
            <a:off x="698242" y="1869141"/>
            <a:ext cx="878193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EBSCOhost (databases)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898628-0B96-DCB7-CF0E-6AB60FF9C827}"/>
              </a:ext>
            </a:extLst>
          </p:cNvPr>
          <p:cNvSpPr txBox="1"/>
          <p:nvPr/>
        </p:nvSpPr>
        <p:spPr>
          <a:xfrm>
            <a:off x="1291590" y="3097530"/>
            <a:ext cx="81885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b="1" dirty="0">
                <a:hlinkClick r:id="rId3"/>
              </a:rPr>
              <a:t>Education Source</a:t>
            </a:r>
            <a:endParaRPr lang="en-GB" sz="7200" b="1" dirty="0"/>
          </a:p>
        </p:txBody>
      </p:sp>
    </p:spTree>
    <p:extLst>
      <p:ext uri="{BB962C8B-B14F-4D97-AF65-F5344CB8AC3E}">
        <p14:creationId xmlns:p14="http://schemas.microsoft.com/office/powerpoint/2010/main" val="8213136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BFE0A-3CE3-4166-9A1D-D0A99B5E01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4710793" cy="4565650"/>
          </a:xfrm>
        </p:spPr>
        <p:txBody>
          <a:bodyPr>
            <a:normAutofit fontScale="92500"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Search or browse the databases relevant to your institute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Allows a more focused search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Combats information overload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Create your own login to save to personal folders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Drill deeper into your topic</a:t>
            </a:r>
          </a:p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738CF1-5FA2-478A-BC29-3B3628230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Specialist Databases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534166-4048-4944-A48F-7C5DB6A0BE9E}"/>
              </a:ext>
            </a:extLst>
          </p:cNvPr>
          <p:cNvSpPr txBox="1"/>
          <p:nvPr/>
        </p:nvSpPr>
        <p:spPr>
          <a:xfrm>
            <a:off x="6616905" y="2482642"/>
            <a:ext cx="5457781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200" dirty="0">
                <a:latin typeface="Arial"/>
                <a:cs typeface="Arial"/>
                <a:hlinkClick r:id="rId3"/>
              </a:rPr>
              <a:t>ProQuest Central</a:t>
            </a:r>
            <a:endParaRPr lang="en-GB" sz="22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200" dirty="0">
                <a:latin typeface="Arial"/>
                <a:cs typeface="Arial"/>
                <a:hlinkClick r:id="rId4"/>
              </a:rPr>
              <a:t>EBSCOhost</a:t>
            </a:r>
            <a:r>
              <a:rPr lang="en-GB" sz="2200" dirty="0">
                <a:latin typeface="Arial"/>
                <a:cs typeface="Arial"/>
                <a:hlinkClick r:id="rId5"/>
              </a:rPr>
              <a:t> (Business Source Complete)</a:t>
            </a:r>
          </a:p>
          <a:p>
            <a:pPr marL="342900" indent="-342900">
              <a:buFont typeface="Arial"/>
              <a:buChar char="•"/>
            </a:pPr>
            <a:r>
              <a:rPr lang="en-GB" sz="2200" dirty="0">
                <a:latin typeface="Arial"/>
                <a:cs typeface="Arial"/>
                <a:hlinkClick r:id="rId5"/>
              </a:rPr>
              <a:t>JSTOR</a:t>
            </a:r>
          </a:p>
          <a:p>
            <a:pPr marL="342900" indent="-342900">
              <a:buFont typeface="Arial"/>
              <a:buChar char="•"/>
            </a:pPr>
            <a:r>
              <a:rPr lang="en-GB" sz="2200" dirty="0" err="1">
                <a:latin typeface="Arial"/>
                <a:cs typeface="Arial"/>
                <a:hlinkClick r:id="rId6"/>
              </a:rPr>
              <a:t>Newsbank</a:t>
            </a:r>
            <a:endParaRPr lang="en-GB" sz="22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200" dirty="0">
                <a:latin typeface="Arial"/>
                <a:cs typeface="Arial"/>
                <a:hlinkClick r:id="rId7"/>
              </a:rPr>
              <a:t>Box of Broadcasts</a:t>
            </a:r>
          </a:p>
          <a:p>
            <a:pPr marL="342900" indent="-342900">
              <a:buFont typeface="Arial"/>
              <a:buChar char="•"/>
            </a:pPr>
            <a:endParaRPr lang="en-GB" sz="22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GB" sz="2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98395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D28DA-0DB6-4E34-82AF-C1D51C98A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GB" sz="3600" b="1" dirty="0">
                <a:ea typeface="+mj-lt"/>
                <a:cs typeface="+mj-lt"/>
              </a:rPr>
              <a:t>Linking Google Scholar </a:t>
            </a:r>
            <a:endParaRPr lang="en-US" sz="3600" dirty="0">
              <a:ea typeface="+mj-lt"/>
              <a:cs typeface="+mj-lt"/>
            </a:endParaRPr>
          </a:p>
          <a:p>
            <a:endParaRPr lang="en-US" sz="3600" b="1" kern="1200" dirty="0">
              <a:latin typeface="+mj-lt"/>
              <a:cs typeface="Calibri Light"/>
            </a:endParaRPr>
          </a:p>
        </p:txBody>
      </p:sp>
      <p:pic>
        <p:nvPicPr>
          <p:cNvPr id="7" name="Picture 7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FB108C15-F2FE-4A53-AF63-DF36E20893B5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4153122" y="1713491"/>
            <a:ext cx="7776574" cy="3938587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9AB2D8-9A8D-4973-B548-8E49626686EF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03909" y="2279218"/>
            <a:ext cx="4504892" cy="38688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"/>
                <a:cs typeface="Calibri"/>
              </a:rPr>
              <a:t>Search for Google Scholar</a:t>
            </a:r>
            <a:endParaRPr lang="en-US">
              <a:latin typeface="Calibri"/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"/>
                <a:cs typeface="Calibri"/>
              </a:rPr>
              <a:t>Click on site</a:t>
            </a:r>
            <a:endParaRPr lang="en-US" sz="2000">
              <a:latin typeface="Calibri"/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"/>
                <a:cs typeface="Calibri"/>
              </a:rPr>
              <a:t>Click on 3 lines (top left of page)</a:t>
            </a:r>
            <a:endParaRPr lang="en-US" sz="2000">
              <a:latin typeface="Calibri"/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"/>
                <a:cs typeface="Calibri"/>
              </a:rPr>
              <a:t>Choose settings</a:t>
            </a:r>
            <a:endParaRPr lang="en-US" sz="2000">
              <a:latin typeface="Calibri"/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"/>
                <a:cs typeface="Calibri"/>
              </a:rPr>
              <a:t>Click library links</a:t>
            </a:r>
            <a:endParaRPr lang="en-US" sz="2000">
              <a:latin typeface="Calibri"/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"/>
                <a:cs typeface="Calibri"/>
              </a:rPr>
              <a:t>Type in UW Trinity </a:t>
            </a:r>
            <a:endParaRPr lang="en-US" sz="2000">
              <a:latin typeface="Calibri"/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"/>
                <a:cs typeface="Calibri"/>
              </a:rPr>
              <a:t>Click search</a:t>
            </a:r>
            <a:endParaRPr lang="en-US" sz="2000">
              <a:latin typeface="Calibri"/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"/>
                <a:cs typeface="Calibri"/>
              </a:rPr>
              <a:t>Tick the box with View it @ UWTSD</a:t>
            </a:r>
            <a:endParaRPr lang="en-US" sz="2000">
              <a:latin typeface="Calibri"/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"/>
                <a:cs typeface="Calibri"/>
              </a:rPr>
              <a:t>Save</a:t>
            </a:r>
            <a:endParaRPr lang="en-US" sz="2000">
              <a:latin typeface="Calibri"/>
              <a:cs typeface="Calibri"/>
            </a:endParaRPr>
          </a:p>
          <a:p>
            <a:endParaRPr lang="en-US" sz="2000"/>
          </a:p>
          <a:p>
            <a:endParaRPr lang="en-US" sz="2000"/>
          </a:p>
          <a:p>
            <a:pPr marL="0"/>
            <a:endParaRPr lang="en-US" sz="20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5E9544-5610-7EB8-A04C-4E8E483C2234}"/>
              </a:ext>
            </a:extLst>
          </p:cNvPr>
          <p:cNvSpPr txBox="1"/>
          <p:nvPr/>
        </p:nvSpPr>
        <p:spPr>
          <a:xfrm>
            <a:off x="282862" y="1581727"/>
            <a:ext cx="257088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 dirty="0">
                <a:solidFill>
                  <a:srgbClr val="0070C0"/>
                </a:solidFill>
                <a:latin typeface="Calibri Light"/>
                <a:hlinkClick r:id="rId4"/>
              </a:rPr>
              <a:t>G</a:t>
            </a:r>
            <a:r>
              <a:rPr lang="en-GB" sz="2400" b="1" dirty="0">
                <a:solidFill>
                  <a:srgbClr val="FF0000"/>
                </a:solidFill>
                <a:latin typeface="Calibri Light"/>
                <a:hlinkClick r:id="rId4"/>
              </a:rPr>
              <a:t>o</a:t>
            </a:r>
            <a:r>
              <a:rPr lang="en-GB" sz="2400" b="1" dirty="0">
                <a:solidFill>
                  <a:srgbClr val="FFC000"/>
                </a:solidFill>
                <a:latin typeface="Calibri Light"/>
                <a:hlinkClick r:id="rId4"/>
              </a:rPr>
              <a:t>o</a:t>
            </a:r>
            <a:r>
              <a:rPr lang="en-GB" sz="2400" b="1" dirty="0">
                <a:solidFill>
                  <a:srgbClr val="0070C0"/>
                </a:solidFill>
                <a:latin typeface="Calibri Light"/>
                <a:hlinkClick r:id="rId4"/>
              </a:rPr>
              <a:t>g</a:t>
            </a:r>
            <a:r>
              <a:rPr lang="en-GB" sz="2400" b="1" dirty="0">
                <a:solidFill>
                  <a:srgbClr val="00B050"/>
                </a:solidFill>
                <a:latin typeface="Calibri Light"/>
                <a:hlinkClick r:id="rId4"/>
              </a:rPr>
              <a:t>l</a:t>
            </a:r>
            <a:r>
              <a:rPr lang="en-GB" sz="2400" b="1" dirty="0">
                <a:solidFill>
                  <a:srgbClr val="FF0000"/>
                </a:solidFill>
                <a:latin typeface="Calibri Light"/>
                <a:hlinkClick r:id="rId4"/>
              </a:rPr>
              <a:t>e</a:t>
            </a:r>
            <a:r>
              <a:rPr lang="en-GB" sz="2400" b="1" dirty="0">
                <a:latin typeface="Calibri Light"/>
                <a:hlinkClick r:id="rId4"/>
              </a:rPr>
              <a:t> </a:t>
            </a:r>
            <a:r>
              <a:rPr lang="en-GB" sz="2400" b="1" dirty="0">
                <a:solidFill>
                  <a:srgbClr val="7F7F7F"/>
                </a:solidFill>
                <a:latin typeface="Calibri Light"/>
                <a:hlinkClick r:id="rId4"/>
              </a:rPr>
              <a:t>Scholar </a:t>
            </a:r>
            <a:r>
              <a:rPr lang="en-GB" sz="2400" dirty="0">
                <a:latin typeface="Calibri Light"/>
                <a:ea typeface="Calibri Light"/>
                <a:cs typeface="Calibri Light"/>
              </a:rPr>
              <a:t>​</a:t>
            </a:r>
            <a:endParaRPr lang="en-GB" sz="2400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0370933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22BE7-AE44-466B-8880-26489B027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82" y="278938"/>
            <a:ext cx="10795518" cy="10039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dirty="0"/>
              <a:t>What 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about</a:t>
            </a:r>
            <a:r>
              <a:rPr lang="en-US" sz="3400" dirty="0"/>
              <a:t> Google Scholar?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C272C0-F6DB-4CBA-81D0-8CE9F9660B56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329466" y="1479885"/>
            <a:ext cx="11341166" cy="2247226"/>
          </a:xfr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Google Scholar: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Indexes academic content (provides some links to full text material)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If you are on the university network, it will link to UWTSD library holdings (‘View </a:t>
            </a: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it@UWTSD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Library’)</a:t>
            </a:r>
          </a:p>
          <a:p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No filter for peer-reviewed material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Only Google knows full list of content indexed</a:t>
            </a:r>
          </a:p>
          <a:p>
            <a:endParaRPr lang="en-US" sz="1800" dirty="0"/>
          </a:p>
          <a:p>
            <a:pPr marL="0"/>
            <a:endParaRPr lang="en-US" sz="18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177D29A-DE29-CBFA-1004-9844D9029E3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59C49BE-C281-4121-9303-AB9B2EACC87E}" type="slidenum">
              <a:rPr lang="en-GB" smtClean="0"/>
              <a:t>17</a:t>
            </a:fld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02126BA-B9D5-E155-7E35-A9196B12AE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2526" y="4143508"/>
            <a:ext cx="7414239" cy="204269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B5A77F7-FCCA-81CA-4AF7-9C173721F926}"/>
              </a:ext>
            </a:extLst>
          </p:cNvPr>
          <p:cNvSpPr txBox="1"/>
          <p:nvPr/>
        </p:nvSpPr>
        <p:spPr>
          <a:xfrm>
            <a:off x="9448800" y="5008783"/>
            <a:ext cx="29477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5"/>
              </a:rPr>
              <a:t>Google Scholar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6"/>
              </a:rPr>
              <a:t>LibKey Nomad</a:t>
            </a: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006963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AAC49-4175-4EE0-B58B-2531E69EC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should I use the library resources?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C1D46-6D25-46B4-B1DD-E4EA56524EC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32370" y="2825049"/>
            <a:ext cx="3452938" cy="2965669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buFont typeface="Arial" panose="05000000000000000000" pitchFamily="2" charset="2"/>
              <a:buChar char="•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Specialist databases</a:t>
            </a:r>
            <a:endParaRPr lang="en-US"/>
          </a:p>
          <a:p>
            <a:pPr>
              <a:buFont typeface="Arial" panose="05000000000000000000" pitchFamily="2" charset="2"/>
              <a:buChar char="•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Ebooks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Ejournals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Visual media, e.g. videos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Newspapers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8FE8B01-7F13-4CFC-8DB2-F12145DEA083}"/>
              </a:ext>
            </a:extLst>
          </p:cNvPr>
          <p:cNvSpPr txBox="1">
            <a:spLocks/>
          </p:cNvSpPr>
          <p:nvPr/>
        </p:nvSpPr>
        <p:spPr>
          <a:xfrm>
            <a:off x="8252813" y="2663412"/>
            <a:ext cx="4008460" cy="3073557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5000000000000000000" pitchFamily="2" charset="2"/>
              <a:buChar char="•"/>
            </a:pPr>
            <a:r>
              <a:rPr lang="en-GB">
                <a:latin typeface="Arial"/>
                <a:cs typeface="Arial"/>
              </a:rPr>
              <a:t>Conference proceedings</a:t>
            </a:r>
            <a:endParaRPr lang="en-US">
              <a:latin typeface="Arial"/>
              <a:cs typeface="Arial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>
                <a:latin typeface="Arial"/>
                <a:cs typeface="Arial"/>
              </a:rPr>
              <a:t>Technical standards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>
                <a:latin typeface="Arial"/>
                <a:cs typeface="Arial"/>
              </a:rPr>
              <a:t>Legal information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>
                <a:latin typeface="Arial"/>
                <a:cs typeface="Arial"/>
              </a:rPr>
              <a:t>Statistical data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>
                <a:latin typeface="Arial"/>
                <a:cs typeface="Arial"/>
              </a:rPr>
              <a:t>Company and industry reports</a:t>
            </a:r>
          </a:p>
          <a:p>
            <a:endParaRPr lang="en-GB"/>
          </a:p>
        </p:txBody>
      </p:sp>
      <p:pic>
        <p:nvPicPr>
          <p:cNvPr id="5" name="Picture Placeholder 6">
            <a:extLst>
              <a:ext uri="{FF2B5EF4-FFF2-40B4-BE49-F238E27FC236}">
                <a16:creationId xmlns:a16="http://schemas.microsoft.com/office/drawing/2014/main" id="{9376CA35-A85B-B440-8706-D67DBBAD272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93" r="20393"/>
          <a:stretch>
            <a:fillRect/>
          </a:stretch>
        </p:blipFill>
        <p:spPr>
          <a:xfrm>
            <a:off x="4226692" y="2579959"/>
            <a:ext cx="3075064" cy="34558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F74012F-3A61-0E18-5FE3-18ED0356C166}"/>
              </a:ext>
            </a:extLst>
          </p:cNvPr>
          <p:cNvSpPr txBox="1"/>
          <p:nvPr/>
        </p:nvSpPr>
        <p:spPr>
          <a:xfrm>
            <a:off x="369454" y="1304636"/>
            <a:ext cx="9648247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Calibri "/>
              <a:cs typeface="Calibri Light"/>
            </a:endParaRPr>
          </a:p>
          <a:p>
            <a:r>
              <a:rPr lang="en-GB" sz="3200">
                <a:latin typeface="Calibri "/>
                <a:cs typeface="Calibri Light"/>
              </a:rPr>
              <a:t>The library provides </a:t>
            </a:r>
            <a:r>
              <a:rPr lang="en-GB" sz="4000" b="1">
                <a:latin typeface="Calibri "/>
                <a:cs typeface="Calibri Light"/>
              </a:rPr>
              <a:t>FREE</a:t>
            </a:r>
            <a:r>
              <a:rPr lang="en-GB" sz="3200">
                <a:latin typeface="Calibri "/>
                <a:cs typeface="Calibri Light"/>
              </a:rPr>
              <a:t> access to...</a:t>
            </a:r>
            <a:endParaRPr lang="en-GB" sz="320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327361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877A1D6-93CC-4C15-98A2-274713694D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1709" y="1865748"/>
            <a:ext cx="6282392" cy="40114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 dirty="0">
                <a:latin typeface="Calibri"/>
                <a:cs typeface="Calibri"/>
              </a:rPr>
              <a:t>Check loan information, make requests.</a:t>
            </a:r>
            <a:endParaRPr lang="en-US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GB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 dirty="0">
                <a:latin typeface="Calibri"/>
                <a:cs typeface="Calibri"/>
              </a:rPr>
              <a:t>Save favourite resources.</a:t>
            </a:r>
            <a:endParaRPr lang="en-US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GB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 dirty="0">
                <a:latin typeface="Calibri"/>
                <a:cs typeface="Calibri"/>
              </a:rPr>
              <a:t>Organise saved information - add labels,  set alerts.</a:t>
            </a: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GB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 dirty="0">
                <a:latin typeface="Calibri"/>
                <a:cs typeface="Calibri"/>
              </a:rPr>
              <a:t>Find help with referencing, export to RefWorks.</a:t>
            </a:r>
            <a:endParaRPr lang="en-US" sz="2600" dirty="0">
              <a:latin typeface="Calibri"/>
              <a:cs typeface="Calibri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600" dirty="0">
              <a:latin typeface="Calibri"/>
              <a:cs typeface="Calibri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600" dirty="0">
              <a:latin typeface="Calibri"/>
              <a:cs typeface="Calibri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200" dirty="0">
              <a:latin typeface="Calibri Ligh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89A7B41-D703-41E1-A6E0-C42EDCDD1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339772" y="31957"/>
            <a:ext cx="10795518" cy="1003916"/>
          </a:xfrm>
        </p:spPr>
        <p:txBody>
          <a:bodyPr anchor="b">
            <a:norm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You can also ...</a:t>
            </a:r>
          </a:p>
        </p:txBody>
      </p:sp>
      <p:pic>
        <p:nvPicPr>
          <p:cNvPr id="6" name="Picture 7" descr="A sign on a cloudy day&#10;&#10;Description automatically generated">
            <a:extLst>
              <a:ext uri="{FF2B5EF4-FFF2-40B4-BE49-F238E27FC236}">
                <a16:creationId xmlns:a16="http://schemas.microsoft.com/office/drawing/2014/main" id="{D8519412-5DCC-4AE5-8C81-8211EAC2236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2259" r="-2" b="-2"/>
          <a:stretch/>
        </p:blipFill>
        <p:spPr>
          <a:xfrm>
            <a:off x="7196225" y="1863547"/>
            <a:ext cx="4747796" cy="4123492"/>
          </a:xfrm>
          <a:noFill/>
        </p:spPr>
      </p:pic>
    </p:spTree>
    <p:extLst>
      <p:ext uri="{BB962C8B-B14F-4D97-AF65-F5344CB8AC3E}">
        <p14:creationId xmlns:p14="http://schemas.microsoft.com/office/powerpoint/2010/main" val="32665137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229969" y="1600201"/>
            <a:ext cx="5820402" cy="4565649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dirty="0"/>
              <a:t>Found the perfect journal article but no full-text available?</a:t>
            </a:r>
          </a:p>
          <a:p>
            <a:pPr marL="0" indent="0">
              <a:lnSpc>
                <a:spcPct val="100000"/>
              </a:lnSpc>
              <a:buNone/>
            </a:pPr>
            <a:endParaRPr lang="en-GB" dirty="0"/>
          </a:p>
          <a:p>
            <a:pPr marL="0" indent="0">
              <a:lnSpc>
                <a:spcPct val="100000"/>
              </a:lnSpc>
              <a:buNone/>
            </a:pPr>
            <a:r>
              <a:rPr lang="en-GB" dirty="0"/>
              <a:t>The library has a </a:t>
            </a:r>
            <a:r>
              <a:rPr lang="en-GB" b="1" dirty="0">
                <a:hlinkClick r:id="rId3"/>
              </a:rPr>
              <a:t>NeedMore?</a:t>
            </a:r>
            <a:r>
              <a:rPr lang="en-GB" dirty="0">
                <a:hlinkClick r:id="rId3"/>
              </a:rPr>
              <a:t> </a:t>
            </a:r>
            <a:r>
              <a:rPr lang="en-GB" dirty="0"/>
              <a:t>service which allows you to request any additional resources that you may need for your studies, which we don’t currently have in stock!</a:t>
            </a:r>
          </a:p>
          <a:p>
            <a:pPr marL="0" indent="0">
              <a:lnSpc>
                <a:spcPct val="100000"/>
              </a:lnSpc>
              <a:buNone/>
            </a:pPr>
            <a:endParaRPr lang="en-GB" dirty="0"/>
          </a:p>
          <a:p>
            <a:pPr marL="0" indent="0">
              <a:lnSpc>
                <a:spcPct val="100000"/>
              </a:lnSpc>
              <a:buNone/>
            </a:pPr>
            <a:r>
              <a:rPr lang="en-GB" dirty="0"/>
              <a:t>You are also be eligible to join the </a:t>
            </a:r>
            <a:r>
              <a:rPr lang="en-GB" b="1" dirty="0">
                <a:hlinkClick r:id="rId4"/>
              </a:rPr>
              <a:t>SCONUL Access Scheme </a:t>
            </a:r>
            <a:r>
              <a:rPr lang="en-GB" dirty="0"/>
              <a:t>if you would like to use other UK university libraries.</a:t>
            </a:r>
          </a:p>
          <a:p>
            <a:pPr marL="0" indent="0">
              <a:lnSpc>
                <a:spcPct val="100000"/>
              </a:lnSpc>
              <a:buNone/>
            </a:pPr>
            <a:endParaRPr lang="en-GB" dirty="0"/>
          </a:p>
          <a:p>
            <a:pPr marL="0" indent="0">
              <a:lnSpc>
                <a:spcPct val="100000"/>
              </a:lnSpc>
              <a:buNone/>
            </a:pPr>
            <a:endParaRPr lang="en-GB" dirty="0"/>
          </a:p>
          <a:p>
            <a:pPr marL="0" indent="0">
              <a:lnSpc>
                <a:spcPct val="100000"/>
              </a:lnSpc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Need more?</a:t>
            </a:r>
          </a:p>
        </p:txBody>
      </p:sp>
      <p:pic>
        <p:nvPicPr>
          <p:cNvPr id="5" name="Content Placeholder 3"/>
          <p:cNvPicPr>
            <a:picLocks noGrp="1" noChangeAspect="1"/>
          </p:cNvPicPr>
          <p:nvPr>
            <p:ph type="pic" sz="quarter" idx="13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35" r="1173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205673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73F17-46FF-651E-F6B7-25D8F47D2369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101600"/>
            <a:ext cx="9121775" cy="1004888"/>
          </a:xfrm>
        </p:spPr>
        <p:txBody>
          <a:bodyPr/>
          <a:lstStyle/>
          <a:p>
            <a:r>
              <a:rPr lang="en-GB" dirty="0">
                <a:latin typeface="Calibri"/>
                <a:cs typeface="Calibri"/>
              </a:rPr>
              <a:t>Referencing...</a:t>
            </a:r>
          </a:p>
        </p:txBody>
      </p:sp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2654CE0D-BECB-694E-4EE1-991B78807E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174" y="1494149"/>
            <a:ext cx="5294746" cy="287679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8135B4-0EAA-8EA0-EDF3-A24C5003E8AE}"/>
              </a:ext>
            </a:extLst>
          </p:cNvPr>
          <p:cNvSpPr txBox="1"/>
          <p:nvPr/>
        </p:nvSpPr>
        <p:spPr>
          <a:xfrm>
            <a:off x="155862" y="4312228"/>
            <a:ext cx="5108864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cs typeface="Calibri"/>
              </a:rPr>
              <a:t>Library catalogue – Database Search tab – Cite them right: the essential referencing guide.</a:t>
            </a:r>
          </a:p>
          <a:p>
            <a:endParaRPr lang="en-GB" sz="2000" dirty="0">
              <a:latin typeface="Calibri"/>
              <a:ea typeface="+mn-lt"/>
              <a:cs typeface="Calibri"/>
            </a:endParaRPr>
          </a:p>
          <a:p>
            <a:r>
              <a:rPr lang="en-GB" sz="2000" dirty="0">
                <a:latin typeface="Calibri"/>
                <a:ea typeface="+mn-lt"/>
                <a:cs typeface="Calibri"/>
              </a:rPr>
              <a:t>12th edition (2022).</a:t>
            </a:r>
          </a:p>
          <a:p>
            <a:endParaRPr lang="en-GB" sz="2000" dirty="0">
              <a:latin typeface="Calibri"/>
              <a:ea typeface="+mn-lt"/>
              <a:cs typeface="Calibri"/>
            </a:endParaRPr>
          </a:p>
          <a:p>
            <a:r>
              <a:rPr lang="en-GB" sz="2000" dirty="0">
                <a:latin typeface="Calibri"/>
                <a:ea typeface="+mn-lt"/>
                <a:cs typeface="+mn-lt"/>
                <a:hlinkClick r:id="rId4"/>
              </a:rPr>
              <a:t>Cite them Right database</a:t>
            </a:r>
            <a:endParaRPr lang="en-GB" dirty="0">
              <a:cs typeface="Calibri Light"/>
            </a:endParaRPr>
          </a:p>
        </p:txBody>
      </p:sp>
      <p:pic>
        <p:nvPicPr>
          <p:cNvPr id="6" name="Picture 6" descr="Text&#10;&#10;Description automatically generated">
            <a:extLst>
              <a:ext uri="{FF2B5EF4-FFF2-40B4-BE49-F238E27FC236}">
                <a16:creationId xmlns:a16="http://schemas.microsoft.com/office/drawing/2014/main" id="{015671E8-B2AB-6966-E515-234E647B8A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28855" y="1408511"/>
            <a:ext cx="2731654" cy="360802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004AC68-9381-7E19-0EAD-68CC29B4AA68}"/>
              </a:ext>
            </a:extLst>
          </p:cNvPr>
          <p:cNvSpPr txBox="1"/>
          <p:nvPr/>
        </p:nvSpPr>
        <p:spPr>
          <a:xfrm>
            <a:off x="5651499" y="5178137"/>
            <a:ext cx="3073110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+mn-lt"/>
                <a:cs typeface="Calibri"/>
              </a:rPr>
              <a:t>12th edition (2022).</a:t>
            </a:r>
            <a:endParaRPr lang="en-GB" sz="2000" dirty="0">
              <a:ea typeface="+mn-lt"/>
              <a:cs typeface="+mn-lt"/>
            </a:endParaRPr>
          </a:p>
          <a:p>
            <a:endParaRPr lang="en-GB" sz="2000" dirty="0">
              <a:latin typeface="Calibri"/>
              <a:ea typeface="+mn-lt"/>
              <a:cs typeface="+mn-lt"/>
            </a:endParaRPr>
          </a:p>
          <a:p>
            <a:r>
              <a:rPr lang="en-GB" sz="2000" dirty="0">
                <a:latin typeface="Calibri"/>
                <a:ea typeface="+mn-lt"/>
                <a:cs typeface="+mn-lt"/>
                <a:hlinkClick r:id="rId6"/>
              </a:rPr>
              <a:t>Cite them Right print book</a:t>
            </a:r>
            <a:endParaRPr lang="en-GB">
              <a:cs typeface="Calibri Light"/>
            </a:endParaRPr>
          </a:p>
          <a:p>
            <a:endParaRPr lang="en-GB" dirty="0">
              <a:latin typeface="Calibri"/>
              <a:cs typeface="Calibri Light"/>
            </a:endParaRPr>
          </a:p>
        </p:txBody>
      </p:sp>
      <p:pic>
        <p:nvPicPr>
          <p:cNvPr id="8" name="Picture 8" descr="A picture containing text, businesscard&#10;&#10;Description automatically generated">
            <a:extLst>
              <a:ext uri="{FF2B5EF4-FFF2-40B4-BE49-F238E27FC236}">
                <a16:creationId xmlns:a16="http://schemas.microsoft.com/office/drawing/2014/main" id="{F5DBCE49-CC51-AAE9-2734-CA15290B61A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51899" y="1409995"/>
            <a:ext cx="2535383" cy="360505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7CC790C-6340-E6AC-B179-0794E949C854}"/>
              </a:ext>
            </a:extLst>
          </p:cNvPr>
          <p:cNvSpPr txBox="1"/>
          <p:nvPr/>
        </p:nvSpPr>
        <p:spPr>
          <a:xfrm>
            <a:off x="8722592" y="5178137"/>
            <a:ext cx="346940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000" dirty="0">
              <a:latin typeface="Calibri"/>
              <a:ea typeface="+mn-lt"/>
              <a:cs typeface="+mn-lt"/>
            </a:endParaRPr>
          </a:p>
          <a:p>
            <a:r>
              <a:rPr lang="en-GB" sz="2000" dirty="0">
                <a:latin typeface="Calibri"/>
                <a:ea typeface="+mn-lt"/>
                <a:cs typeface="+mn-lt"/>
                <a:hlinkClick r:id="rId8"/>
              </a:rPr>
              <a:t>Referencing handbook: Harvard</a:t>
            </a:r>
            <a:endParaRPr lang="en-GB" sz="2000" dirty="0">
              <a:latin typeface="Calibri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587239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6AF236A-9847-44A0-9842-6E3040D93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Referencing Styles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5152E7C-B9D6-4817-8E4D-28BC1A7D07AC}"/>
              </a:ext>
            </a:extLst>
          </p:cNvPr>
          <p:cNvSpPr txBox="1"/>
          <p:nvPr/>
        </p:nvSpPr>
        <p:spPr>
          <a:xfrm>
            <a:off x="286155" y="2213209"/>
            <a:ext cx="4401669" cy="39292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dirty="0">
                <a:latin typeface="Calibri Light"/>
                <a:ea typeface="Calibri Light"/>
                <a:cs typeface="Arial"/>
              </a:rPr>
              <a:t>You must choose one of UWTSD's approved versions (APA, Harvard, IEEE, or MHRA).</a:t>
            </a:r>
            <a:endParaRPr lang="en-US" dirty="0">
              <a:solidFill>
                <a:srgbClr val="007F7C"/>
              </a:solidFill>
              <a:latin typeface="Calibri Light"/>
              <a:ea typeface="Calibri Light"/>
              <a:cs typeface="Calibri Ligh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2400" dirty="0">
              <a:latin typeface="Calibri Light"/>
              <a:ea typeface="Calibri Light"/>
              <a:cs typeface="Arial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dirty="0">
                <a:latin typeface="Calibri Light"/>
                <a:ea typeface="Calibri Light"/>
                <a:cs typeface="Arial"/>
              </a:rPr>
              <a:t>You should follow the format shown in the </a:t>
            </a:r>
            <a:r>
              <a:rPr lang="en-GB" sz="2400" b="1" dirty="0">
                <a:solidFill>
                  <a:schemeClr val="accent1"/>
                </a:solidFill>
                <a:latin typeface="Calibri Light"/>
                <a:ea typeface="Calibri Light"/>
                <a:cs typeface="Arial"/>
              </a:rPr>
              <a:t>12th edition of Cite Them Right.</a:t>
            </a:r>
            <a:endParaRPr lang="en-US">
              <a:solidFill>
                <a:schemeClr val="accent1"/>
              </a:solidFill>
              <a:ea typeface="Calibri Light"/>
              <a:cs typeface="Calibri Light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 sz="2400" dirty="0">
              <a:latin typeface="Calibri Light"/>
              <a:ea typeface="Calibri Light"/>
              <a:cs typeface="Arial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dirty="0">
                <a:latin typeface="Calibri Light"/>
                <a:ea typeface="Calibri Light"/>
                <a:cs typeface="Arial"/>
              </a:rPr>
              <a:t>The </a:t>
            </a:r>
            <a:r>
              <a:rPr lang="en-GB" sz="2400" b="1" dirty="0">
                <a:latin typeface="Calibri Light"/>
                <a:ea typeface="Calibri Light"/>
                <a:cs typeface="Arial"/>
              </a:rPr>
              <a:t>Cite Them Right Database</a:t>
            </a:r>
            <a:r>
              <a:rPr lang="en-GB" sz="2400" dirty="0">
                <a:latin typeface="Calibri Light"/>
                <a:ea typeface="Calibri Light"/>
                <a:cs typeface="Arial"/>
              </a:rPr>
              <a:t> is </a:t>
            </a:r>
            <a:r>
              <a:rPr lang="en-GB" sz="2400" dirty="0">
                <a:solidFill>
                  <a:schemeClr val="accent1"/>
                </a:solidFill>
                <a:latin typeface="Calibri Light"/>
                <a:ea typeface="Calibri Light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available online</a:t>
            </a:r>
            <a:r>
              <a:rPr lang="en-GB" sz="2400" dirty="0">
                <a:latin typeface="Calibri Light"/>
                <a:ea typeface="Calibri Light"/>
                <a:cs typeface="Arial"/>
              </a:rPr>
              <a:t> via the library.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17DBBAE5-36F5-6B5D-BA79-2F4A2C51CC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9447" y="2464779"/>
            <a:ext cx="6845029" cy="291362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290D123-21BA-D8C9-D884-7DC7A928ABBA}"/>
              </a:ext>
            </a:extLst>
          </p:cNvPr>
          <p:cNvSpPr txBox="1"/>
          <p:nvPr/>
        </p:nvSpPr>
        <p:spPr>
          <a:xfrm>
            <a:off x="345280" y="1512093"/>
            <a:ext cx="10517979" cy="7017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b="1" dirty="0">
                <a:ea typeface="Calibri Light"/>
                <a:cs typeface="Calibri Light"/>
              </a:rPr>
              <a:t>There are many different styles and formats of referencing. </a:t>
            </a:r>
            <a:endParaRPr lang="en-US" sz="2400" b="1" dirty="0">
              <a:ea typeface="Calibri Light"/>
              <a:cs typeface="Calibri Light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8046006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C965D-6C05-F792-1817-FA0FDE0C5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169" y="97631"/>
            <a:ext cx="3503771" cy="1033939"/>
          </a:xfrm>
        </p:spPr>
        <p:txBody>
          <a:bodyPr>
            <a:normAutofit/>
          </a:bodyPr>
          <a:lstStyle/>
          <a:p>
            <a:r>
              <a:rPr lang="en-US" dirty="0" err="1"/>
              <a:t>Refworks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D9E2FE9-7904-8B32-8C1A-76B4C325A6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28" y="1372571"/>
            <a:ext cx="4536308" cy="48372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GB" sz="2400" dirty="0">
                <a:latin typeface="Calibri Light"/>
                <a:ea typeface="+mn-lt"/>
                <a:cs typeface="+mn-lt"/>
              </a:rPr>
              <a:t>Access via </a:t>
            </a:r>
            <a:r>
              <a:rPr lang="en-GB" sz="2400" dirty="0">
                <a:latin typeface="Calibri Light"/>
                <a:ea typeface="+mn-lt"/>
                <a:cs typeface="+mn-lt"/>
                <a:hlinkClick r:id="rId3"/>
              </a:rPr>
              <a:t>Library Website</a:t>
            </a:r>
            <a:r>
              <a:rPr lang="en-GB" sz="2400" dirty="0">
                <a:latin typeface="Calibri Light"/>
                <a:ea typeface="+mn-lt"/>
                <a:cs typeface="+mn-lt"/>
              </a:rPr>
              <a:t>.</a:t>
            </a:r>
          </a:p>
          <a:p>
            <a:pPr marL="457200" indent="-457200"/>
            <a:r>
              <a:rPr lang="en-GB" sz="2400" dirty="0">
                <a:latin typeface="Calibri Light"/>
                <a:ea typeface="+mn-lt"/>
                <a:cs typeface="+mn-lt"/>
                <a:hlinkClick r:id="rId4"/>
              </a:rPr>
              <a:t>Using our library &gt; Library resources</a:t>
            </a:r>
            <a:r>
              <a:rPr lang="en-GB" sz="2400" dirty="0">
                <a:latin typeface="Calibri Light"/>
                <a:ea typeface="+mn-lt"/>
                <a:cs typeface="+mn-lt"/>
              </a:rPr>
              <a:t> </a:t>
            </a:r>
            <a:endParaRPr lang="en-US" sz="2400" dirty="0">
              <a:latin typeface="Calibri Light"/>
              <a:ea typeface="+mn-lt"/>
              <a:cs typeface="+mn-lt"/>
            </a:endParaRPr>
          </a:p>
          <a:p>
            <a:pPr marL="457200" indent="-457200"/>
            <a:r>
              <a:rPr lang="en-GB" sz="2400" dirty="0">
                <a:latin typeface="Calibri Light"/>
                <a:ea typeface="+mn-lt"/>
                <a:cs typeface="+mn-lt"/>
              </a:rPr>
              <a:t>Institutional subscription, so freely available to all students and alumni of UWTSD.</a:t>
            </a:r>
            <a:endParaRPr lang="en-GB" sz="2400" dirty="0">
              <a:latin typeface="Calibri Light"/>
              <a:ea typeface="Calibri Light"/>
              <a:cs typeface="Calibri"/>
            </a:endParaRPr>
          </a:p>
          <a:p>
            <a:pPr marL="457200" indent="-457200"/>
            <a:r>
              <a:rPr lang="en-GB" sz="2400" dirty="0">
                <a:latin typeface="Calibri Light"/>
                <a:ea typeface="+mn-lt"/>
                <a:cs typeface="+mn-lt"/>
              </a:rPr>
              <a:t>Compatible with MS Word and Google Docs. </a:t>
            </a:r>
            <a:endParaRPr lang="en-GB" dirty="0">
              <a:latin typeface="Calibri Light"/>
              <a:ea typeface="Calibri Light"/>
              <a:cs typeface="Calibri Light"/>
            </a:endParaRPr>
          </a:p>
          <a:p>
            <a:pPr marL="457200" indent="-457200"/>
            <a:r>
              <a:rPr lang="en-GB" sz="2400" dirty="0">
                <a:latin typeface="Calibri Light"/>
                <a:ea typeface="+mn-lt"/>
                <a:cs typeface="+mn-lt"/>
              </a:rPr>
              <a:t>Direct export option within library catalogue.</a:t>
            </a:r>
          </a:p>
          <a:p>
            <a:pPr marL="457200" indent="-457200"/>
            <a:r>
              <a:rPr lang="en-GB" sz="2400" dirty="0">
                <a:latin typeface="Calibri Light"/>
                <a:ea typeface="+mn-lt"/>
                <a:cs typeface="+mn-lt"/>
              </a:rPr>
              <a:t>Web-based software with unlimited storage.</a:t>
            </a:r>
            <a:endParaRPr lang="en-US" sz="2400" dirty="0">
              <a:latin typeface="Calibri Light"/>
              <a:ea typeface="+mn-lt"/>
              <a:cs typeface="+mn-lt"/>
            </a:endParaRPr>
          </a:p>
          <a:p>
            <a:endParaRPr lang="en-US" sz="2000" dirty="0">
              <a:cs typeface="Calibri"/>
            </a:endParaRPr>
          </a:p>
        </p:txBody>
      </p:sp>
      <p:pic>
        <p:nvPicPr>
          <p:cNvPr id="5" name="Online Media 4" title="Introduction to RefWorks">
            <a:hlinkClick r:id="" action="ppaction://media"/>
            <a:extLst>
              <a:ext uri="{FF2B5EF4-FFF2-40B4-BE49-F238E27FC236}">
                <a16:creationId xmlns:a16="http://schemas.microsoft.com/office/drawing/2014/main" id="{2D0F01E4-DF78-553B-27E0-B1F5B06BD62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5123657" y="1437483"/>
            <a:ext cx="6885779" cy="4375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70578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B392CD-65A8-75D1-C2BE-3721D2986C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8457" y="1362077"/>
            <a:ext cx="5233081" cy="480377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200"/>
          </a:p>
          <a:p>
            <a:pPr>
              <a:buFont typeface="Arial" panose="05000000000000000000" pitchFamily="2" charset="2"/>
              <a:buChar char="§"/>
            </a:pPr>
            <a:endParaRPr lang="en-GB" sz="2200"/>
          </a:p>
          <a:p>
            <a:pPr>
              <a:buFont typeface="Arial"/>
              <a:buChar char="•"/>
            </a:pPr>
            <a:r>
              <a:rPr lang="en-GB" dirty="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Useful YouTube videos</a:t>
            </a:r>
            <a:endParaRPr lang="en-GB" dirty="0">
              <a:solidFill>
                <a:srgbClr val="0070C0"/>
              </a:solidFill>
              <a:cs typeface="Calibri Light"/>
            </a:endParaRPr>
          </a:p>
          <a:p>
            <a:pPr>
              <a:buFont typeface="Arial"/>
              <a:buChar char="•"/>
            </a:pPr>
            <a:endParaRPr lang="en-GB" dirty="0">
              <a:solidFill>
                <a:srgbClr val="0070C0"/>
              </a:solidFill>
              <a:cs typeface="Calibri Light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dirty="0">
                <a:solidFill>
                  <a:srgbClr val="0070C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RefWorks LibGuide</a:t>
            </a:r>
            <a:endParaRPr lang="en-US">
              <a:solidFill>
                <a:srgbClr val="0070C0"/>
              </a:solidFill>
              <a:cs typeface="Calibri Light"/>
            </a:endParaRPr>
          </a:p>
          <a:p>
            <a:pPr>
              <a:buFont typeface="Arial" panose="05000000000000000000" pitchFamily="2" charset="2"/>
              <a:buChar char="•"/>
            </a:pPr>
            <a:endParaRPr lang="en-GB" dirty="0">
              <a:solidFill>
                <a:srgbClr val="0070C0"/>
              </a:solidFill>
              <a:cs typeface="Calibri Light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dirty="0">
                <a:solidFill>
                  <a:srgbClr val="0070C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Knowledge Centre</a:t>
            </a:r>
            <a:endParaRPr lang="en-GB" dirty="0">
              <a:solidFill>
                <a:srgbClr val="0070C0"/>
              </a:solidFill>
              <a:cs typeface="Calibri Light"/>
            </a:endParaRPr>
          </a:p>
          <a:p>
            <a:pPr>
              <a:buFont typeface="Arial" panose="05000000000000000000" pitchFamily="2" charset="2"/>
              <a:buChar char="•"/>
            </a:pPr>
            <a:endParaRPr lang="en-GB" dirty="0">
              <a:solidFill>
                <a:srgbClr val="0070C0"/>
              </a:solidFill>
              <a:ea typeface="Calibri Light"/>
              <a:cs typeface="Calibri Light"/>
            </a:endParaRPr>
          </a:p>
          <a:p>
            <a:pPr>
              <a:buFont typeface="Arial,Sans-Serif" panose="05000000000000000000" pitchFamily="2" charset="2"/>
              <a:buChar char="•"/>
            </a:pPr>
            <a:r>
              <a:rPr lang="en-GB" dirty="0">
                <a:solidFill>
                  <a:srgbClr val="0070C0"/>
                </a:solidFill>
                <a:ea typeface="Calibri Light"/>
                <a:cs typeface="Calibri Ligh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Links to further information</a:t>
            </a:r>
            <a:endParaRPr lang="en-GB">
              <a:solidFill>
                <a:srgbClr val="0070C0"/>
              </a:solidFill>
              <a:ea typeface="Calibri Light"/>
              <a:cs typeface="Calibri Light"/>
            </a:endParaRP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ea typeface="Calibri Light"/>
              <a:cs typeface="Calibri Light"/>
            </a:endParaRPr>
          </a:p>
          <a:p>
            <a:pPr marL="0" indent="0">
              <a:buNone/>
            </a:pPr>
            <a:endParaRPr lang="en-US" sz="2200" dirty="0">
              <a:ea typeface="Calibri Light"/>
              <a:cs typeface="Calibri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60EB94-4BCA-D47E-6BEB-2317084C8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Useful Links</a:t>
            </a:r>
          </a:p>
        </p:txBody>
      </p:sp>
      <p:pic>
        <p:nvPicPr>
          <p:cNvPr id="4" name="Picture 4" descr="Network with pins">
            <a:extLst>
              <a:ext uri="{FF2B5EF4-FFF2-40B4-BE49-F238E27FC236}">
                <a16:creationId xmlns:a16="http://schemas.microsoft.com/office/drawing/2014/main" id="{03231621-0B8E-5BA9-C4E7-2DF89377D7D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1254" r="12438" b="-1"/>
          <a:stretch/>
        </p:blipFill>
        <p:spPr>
          <a:xfrm>
            <a:off x="6254749" y="1600201"/>
            <a:ext cx="5239011" cy="45656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069278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C7C7E42-2992-4860-AD93-C2C441FAB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33" y="-1716"/>
            <a:ext cx="5773246" cy="1003916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Help is always available...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4E52C4-795A-40A3-B1A9-036D56E677B1}"/>
              </a:ext>
            </a:extLst>
          </p:cNvPr>
          <p:cNvSpPr txBox="1"/>
          <p:nvPr/>
        </p:nvSpPr>
        <p:spPr>
          <a:xfrm>
            <a:off x="173574" y="1541997"/>
            <a:ext cx="1111490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+mn-lt"/>
                <a:cs typeface="Calibri"/>
              </a:rPr>
              <a:t>     General queries and help with library loans: </a:t>
            </a:r>
            <a:r>
              <a:rPr lang="en-GB" sz="2400" dirty="0">
                <a:latin typeface="Calibri"/>
                <a:ea typeface="+mn-lt"/>
                <a:cs typeface="Calibri"/>
                <a:hlinkClick r:id="rId3"/>
              </a:rPr>
              <a:t>library@uwtsd.ac.uk</a:t>
            </a:r>
            <a:r>
              <a:rPr lang="en-GB" sz="2400" dirty="0">
                <a:latin typeface="Calibri"/>
                <a:ea typeface="+mn-lt"/>
                <a:cs typeface="Calibri"/>
              </a:rPr>
              <a:t> </a:t>
            </a:r>
            <a:endParaRPr lang="en-US" sz="2400" dirty="0">
              <a:ea typeface="+mn-lt"/>
              <a:cs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58A4BF-3DC1-4590-BE98-17229B6091CB}"/>
              </a:ext>
            </a:extLst>
          </p:cNvPr>
          <p:cNvSpPr txBox="1"/>
          <p:nvPr/>
        </p:nvSpPr>
        <p:spPr>
          <a:xfrm>
            <a:off x="452661" y="2345792"/>
            <a:ext cx="1128667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cs typeface="Calibri"/>
              </a:rPr>
              <a:t>For search and subject related help: </a:t>
            </a:r>
            <a:r>
              <a:rPr lang="en-GB" sz="2400" dirty="0">
                <a:latin typeface="Calibri"/>
                <a:cs typeface="Calibri"/>
                <a:hlinkClick r:id="rId4"/>
              </a:rPr>
              <a:t>infoskills@uwtsd.ac.uk</a:t>
            </a:r>
            <a:endParaRPr lang="en-GB" sz="2400" dirty="0">
              <a:latin typeface="Calibri"/>
              <a:cs typeface="Calibri"/>
            </a:endParaRPr>
          </a:p>
          <a:p>
            <a:r>
              <a:rPr lang="en-GB" sz="2400" dirty="0">
                <a:latin typeface="Calibri"/>
                <a:cs typeface="Calibri"/>
                <a:hlinkClick r:id="rId5"/>
              </a:rPr>
              <a:t> </a:t>
            </a:r>
            <a:endParaRPr lang="en-GB" sz="2400" dirty="0">
              <a:latin typeface="Calibri"/>
              <a:ea typeface="+mn-lt"/>
              <a:cs typeface="Calibri"/>
            </a:endParaRPr>
          </a:p>
          <a:p>
            <a:endParaRPr lang="en-GB" sz="2400" dirty="0">
              <a:latin typeface="Calibri"/>
              <a:ea typeface="+mn-lt"/>
              <a:cs typeface="Calibri"/>
            </a:endParaRPr>
          </a:p>
        </p:txBody>
      </p:sp>
      <p:pic>
        <p:nvPicPr>
          <p:cNvPr id="4" name="Picture 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BAC6CC49-B2D6-4363-90A9-27A26BC1564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64050" y="2131267"/>
            <a:ext cx="2304473" cy="559209"/>
          </a:xfrm>
          <a:prstGeom prst="rect">
            <a:avLst/>
          </a:prstGeom>
        </p:spPr>
      </p:pic>
      <p:pic>
        <p:nvPicPr>
          <p:cNvPr id="5" name="Picture 6" descr="Icon&#10;&#10;Description automatically generated">
            <a:extLst>
              <a:ext uri="{FF2B5EF4-FFF2-40B4-BE49-F238E27FC236}">
                <a16:creationId xmlns:a16="http://schemas.microsoft.com/office/drawing/2014/main" id="{6CF4388D-742A-41D4-B25A-D179A496B81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059069" y="3138541"/>
            <a:ext cx="1526818" cy="114713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6BD23F-BBE8-C024-8061-39643B6DEDC5}"/>
              </a:ext>
            </a:extLst>
          </p:cNvPr>
          <p:cNvSpPr txBox="1"/>
          <p:nvPr/>
        </p:nvSpPr>
        <p:spPr>
          <a:xfrm>
            <a:off x="10099477" y="4330574"/>
            <a:ext cx="180987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cs typeface="Calibri Light"/>
              </a:rPr>
              <a:t>Library Chat</a:t>
            </a:r>
            <a:endParaRPr lang="en-GB" sz="2400">
              <a:latin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02AEA4-1A88-8D4C-7FF8-7C254D1C9CA2}"/>
              </a:ext>
            </a:extLst>
          </p:cNvPr>
          <p:cNvSpPr txBox="1"/>
          <p:nvPr/>
        </p:nvSpPr>
        <p:spPr>
          <a:xfrm>
            <a:off x="502227" y="3429000"/>
            <a:ext cx="770861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 "/>
                <a:cs typeface="Calibri Light"/>
              </a:rPr>
              <a:t>For help and advice in improving your digital skills:</a:t>
            </a:r>
          </a:p>
          <a:p>
            <a:r>
              <a:rPr lang="en-GB" sz="2400" b="1" dirty="0">
                <a:solidFill>
                  <a:schemeClr val="accent1"/>
                </a:solidFill>
                <a:latin typeface="Calibri "/>
                <a:cs typeface="Calibri Light"/>
              </a:rPr>
              <a:t>Jessica Hill</a:t>
            </a:r>
            <a:r>
              <a:rPr lang="en-GB" sz="2400" dirty="0">
                <a:solidFill>
                  <a:schemeClr val="accent1"/>
                </a:solidFill>
                <a:latin typeface="Calibri "/>
                <a:cs typeface="Calibri Light"/>
              </a:rPr>
              <a:t>, Digital skills advisor</a:t>
            </a:r>
            <a:r>
              <a:rPr lang="en-GB" sz="2400" dirty="0">
                <a:latin typeface="Calibri "/>
                <a:cs typeface="Calibri Light"/>
              </a:rPr>
              <a:t>: </a:t>
            </a:r>
            <a:r>
              <a:rPr lang="en-GB" sz="2400" dirty="0">
                <a:latin typeface="Calibri "/>
                <a:cs typeface="Calibri Light"/>
                <a:hlinkClick r:id="rId8"/>
              </a:rPr>
              <a:t>j.hill@uwtsd.ac.uk</a:t>
            </a:r>
            <a:endParaRPr lang="en-GB" sz="2400" dirty="0">
              <a:latin typeface="Calibri "/>
              <a:cs typeface="Calibri Light"/>
            </a:endParaRPr>
          </a:p>
          <a:p>
            <a:endParaRPr lang="en-GB" sz="2400" dirty="0">
              <a:latin typeface="Calibri "/>
              <a:cs typeface="Calibri Ligh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9EB7B6-4260-3E32-F382-D17EBB1374E1}"/>
              </a:ext>
            </a:extLst>
          </p:cNvPr>
          <p:cNvSpPr txBox="1"/>
          <p:nvPr/>
        </p:nvSpPr>
        <p:spPr>
          <a:xfrm>
            <a:off x="502227" y="5160817"/>
            <a:ext cx="1015047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 "/>
                <a:cs typeface="Calibri Light"/>
              </a:rPr>
              <a:t>Check out our online </a:t>
            </a:r>
            <a:r>
              <a:rPr lang="en-GB" sz="2400" dirty="0" err="1">
                <a:latin typeface="Calibri "/>
                <a:cs typeface="Calibri Light"/>
              </a:rPr>
              <a:t>infoskills</a:t>
            </a:r>
            <a:r>
              <a:rPr lang="en-GB" sz="2400" dirty="0">
                <a:latin typeface="Calibri "/>
                <a:cs typeface="Calibri Light"/>
              </a:rPr>
              <a:t> programmes to improve your search technique:</a:t>
            </a:r>
          </a:p>
          <a:p>
            <a:r>
              <a:rPr lang="en-GB" sz="2400" dirty="0">
                <a:solidFill>
                  <a:schemeClr val="accent1"/>
                </a:solidFill>
                <a:latin typeface="Calibri "/>
                <a:cs typeface="Calibri Light"/>
              </a:rPr>
              <a:t>Student Essentials: </a:t>
            </a:r>
            <a:r>
              <a:rPr lang="en-GB" sz="2400" dirty="0">
                <a:latin typeface="Calibri "/>
                <a:cs typeface="Calibri Light"/>
                <a:hlinkClick r:id="rId9"/>
              </a:rPr>
              <a:t>Academic and </a:t>
            </a:r>
            <a:r>
              <a:rPr lang="en-GB" sz="2400" dirty="0" err="1">
                <a:latin typeface="Calibri "/>
                <a:cs typeface="Calibri Light"/>
                <a:hlinkClick r:id="rId9"/>
              </a:rPr>
              <a:t>Infoskills</a:t>
            </a:r>
            <a:endParaRPr lang="en-GB" sz="2400" dirty="0">
              <a:latin typeface="Calibri 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31780549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193DEE-FB29-0854-EE1A-87683168F7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Summary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F038998-600B-5E66-17C1-1B1F45686E59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latin typeface="Calibri"/>
                <a:cs typeface="Calibri Light"/>
              </a:rPr>
              <a:t>The library is there to help support you in your studies.</a:t>
            </a:r>
            <a:endParaRPr lang="en-US">
              <a:latin typeface="Calibri"/>
              <a:cs typeface="Calibri"/>
            </a:endParaRPr>
          </a:p>
          <a:p>
            <a:r>
              <a:rPr lang="en-GB">
                <a:latin typeface="Calibri"/>
                <a:cs typeface="Calibri Light"/>
                <a:hlinkClick r:id="rId2"/>
              </a:rPr>
              <a:t>Student Essentials</a:t>
            </a:r>
          </a:p>
          <a:p>
            <a:r>
              <a:rPr lang="en-GB">
                <a:latin typeface="Calibri"/>
                <a:cs typeface="Calibri Light"/>
                <a:hlinkClick r:id="rId3"/>
              </a:rPr>
              <a:t>Help &amp; Support</a:t>
            </a:r>
          </a:p>
          <a:p>
            <a:r>
              <a:rPr lang="en-GB">
                <a:latin typeface="Calibri"/>
                <a:cs typeface="Calibri Light"/>
                <a:hlinkClick r:id="rId4"/>
              </a:rPr>
              <a:t>Infoskills</a:t>
            </a:r>
            <a:endParaRPr lang="en-GB">
              <a:latin typeface="Calibri"/>
              <a:cs typeface="Calibri Light"/>
            </a:endParaRPr>
          </a:p>
          <a:p>
            <a:r>
              <a:rPr lang="en-GB">
                <a:latin typeface="Calibri"/>
                <a:cs typeface="Calibri Light"/>
                <a:hlinkClick r:id="rId5"/>
              </a:rPr>
              <a:t>Digiskills</a:t>
            </a:r>
          </a:p>
          <a:p>
            <a:pPr marL="0" indent="0">
              <a:buNone/>
            </a:pPr>
            <a:r>
              <a:rPr lang="en-GB">
                <a:latin typeface="Calibri"/>
                <a:cs typeface="Calibri Light"/>
              </a:rPr>
              <a:t>Use your online resource list and library catalogue to find and save your favourite items:</a:t>
            </a:r>
          </a:p>
          <a:p>
            <a:pPr marL="0" indent="0">
              <a:buNone/>
            </a:pPr>
            <a:r>
              <a:rPr lang="en-GB">
                <a:latin typeface="Calibri"/>
                <a:cs typeface="Calibri Light"/>
                <a:hlinkClick r:id="rId6"/>
              </a:rPr>
              <a:t>Online resource lists</a:t>
            </a:r>
            <a:endParaRPr lang="en-GB">
              <a:latin typeface="Calibri"/>
              <a:cs typeface="Calibri Light"/>
            </a:endParaRPr>
          </a:p>
          <a:p>
            <a:pPr marL="0" indent="0">
              <a:buNone/>
            </a:pPr>
            <a:r>
              <a:rPr lang="en-GB">
                <a:latin typeface="Calibri"/>
                <a:cs typeface="Calibri Light"/>
                <a:hlinkClick r:id="rId7"/>
              </a:rPr>
              <a:t>Library search</a:t>
            </a:r>
            <a:endParaRPr lang="en-GB">
              <a:latin typeface="Calibri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62622711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6000">
                <a:cs typeface="Calibri Light"/>
              </a:rPr>
              <a:t>When in doubt, </a:t>
            </a:r>
          </a:p>
          <a:p>
            <a:r>
              <a:rPr lang="en-GB" sz="6000">
                <a:cs typeface="Calibri Light"/>
              </a:rPr>
              <a:t>go to the </a:t>
            </a:r>
          </a:p>
          <a:p>
            <a:r>
              <a:rPr lang="en-GB" sz="6000">
                <a:cs typeface="Calibri Light"/>
              </a:rPr>
              <a:t>Library</a:t>
            </a:r>
          </a:p>
          <a:p>
            <a:endParaRPr lang="en-GB" sz="60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0B537E-15D9-4248-BB59-65CDB28F08F8}"/>
              </a:ext>
            </a:extLst>
          </p:cNvPr>
          <p:cNvSpPr txBox="1"/>
          <p:nvPr/>
        </p:nvSpPr>
        <p:spPr>
          <a:xfrm>
            <a:off x="2582174" y="5357004"/>
            <a:ext cx="16792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J.K. Rowling</a:t>
            </a:r>
            <a:endParaRPr lang="en-US" sz="2400">
              <a:solidFill>
                <a:schemeClr val="bg1"/>
              </a:solidFill>
              <a:cs typeface="Calibri Light"/>
            </a:endParaRPr>
          </a:p>
        </p:txBody>
      </p:sp>
      <p:pic>
        <p:nvPicPr>
          <p:cNvPr id="2" name="Picture 4" descr="Puzzle pieces">
            <a:extLst>
              <a:ext uri="{FF2B5EF4-FFF2-40B4-BE49-F238E27FC236}">
                <a16:creationId xmlns:a16="http://schemas.microsoft.com/office/drawing/2014/main" id="{323ED821-67D8-4940-91F9-91BA48102F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4442" y="-3422"/>
            <a:ext cx="7880680" cy="5180961"/>
          </a:xfrm>
          <a:prstGeom prst="rect">
            <a:avLst/>
          </a:prstGeom>
        </p:spPr>
      </p:pic>
      <p:sp>
        <p:nvSpPr>
          <p:cNvPr id="7" name="TextBox 1">
            <a:extLst>
              <a:ext uri="{FF2B5EF4-FFF2-40B4-BE49-F238E27FC236}">
                <a16:creationId xmlns:a16="http://schemas.microsoft.com/office/drawing/2014/main" id="{74973F99-458D-4345-89B6-4B3B294014BD}"/>
              </a:ext>
            </a:extLst>
          </p:cNvPr>
          <p:cNvSpPr txBox="1"/>
          <p:nvPr/>
        </p:nvSpPr>
        <p:spPr>
          <a:xfrm>
            <a:off x="5484182" y="5279010"/>
            <a:ext cx="5705436" cy="2883866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dirty="0">
                <a:latin typeface="Arial"/>
                <a:ea typeface="+mn-lt"/>
                <a:cs typeface="Arial"/>
              </a:rPr>
              <a:t>Connie Davage</a:t>
            </a:r>
            <a:endParaRPr lang="en-US" dirty="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dirty="0">
                <a:latin typeface="Arial"/>
                <a:cs typeface="Arial"/>
              </a:rPr>
              <a:t>Academic Liaison Librarian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dirty="0">
                <a:latin typeface="Arial"/>
                <a:ea typeface="+mn-lt"/>
                <a:cs typeface="Arial"/>
              </a:rPr>
              <a:t>IMH Carmarthen</a:t>
            </a:r>
            <a:endParaRPr lang="en-US" dirty="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dirty="0">
                <a:latin typeface="Arial"/>
                <a:cs typeface="Arial"/>
              </a:rPr>
              <a:t>Email: </a:t>
            </a:r>
            <a:r>
              <a:rPr lang="en-GB" dirty="0">
                <a:latin typeface="Arial"/>
                <a:cs typeface="Arial"/>
                <a:hlinkClick r:id="rId4"/>
              </a:rPr>
              <a:t>c.davage@uwtsd.ac.uk </a:t>
            </a:r>
            <a:endParaRPr lang="en-GB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dirty="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dirty="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dirty="0">
              <a:ea typeface="+mn-lt"/>
              <a:cs typeface="+mn-lt"/>
            </a:endParaRPr>
          </a:p>
          <a:p>
            <a:pPr algn="l"/>
            <a:endParaRPr lang="en-GB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64114796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1ed753c7-250a-4cca-8ba7-ad9c7985049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2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teal" id="{14984B9C-AD3A-43B2-BE17-E44E7A63DD53}" vid="{AA3727CC-D7C6-4D4D-BF3C-DFBFCA950A7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0" ma:contentTypeDescription="Create a new document." ma:contentTypeScope="" ma:versionID="f106b71d7dff1b69d2e18f7a6661f02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e0f2a42028fbb4b03d9402103800ab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A9E6867-A8B8-4648-82F2-FBA621C8823C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949DB88A-4CDB-4A02-BBF8-EAC6701E3581}">
  <ds:schemaRefs>
    <ds:schemaRef ds:uri="http://schemas.microsoft.com/office/2006/documentManagement/types"/>
    <ds:schemaRef ds:uri="http://purl.org/dc/dcmitype/"/>
    <ds:schemaRef ds:uri="http://www.w3.org/XML/1998/namespace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purl.org/dc/elements/1.1/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Presentation-teal</Template>
  <TotalTime>0</TotalTime>
  <Words>1359</Words>
  <Application>Microsoft Office PowerPoint</Application>
  <PresentationFormat>Widescreen</PresentationFormat>
  <Paragraphs>276</Paragraphs>
  <Slides>27</Slides>
  <Notes>21</Notes>
  <HiddenSlides>2</HiddenSlides>
  <MMClips>1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27</vt:i4>
      </vt:variant>
      <vt:variant>
        <vt:lpstr>Custom Shows</vt:lpstr>
      </vt:variant>
      <vt:variant>
        <vt:i4>1</vt:i4>
      </vt:variant>
    </vt:vector>
  </HeadingPairs>
  <TitlesOfParts>
    <vt:vector size="37" baseType="lpstr">
      <vt:lpstr>Arial,Sans-Serif</vt:lpstr>
      <vt:lpstr>Calibri </vt:lpstr>
      <vt:lpstr>Arial</vt:lpstr>
      <vt:lpstr>Calibri</vt:lpstr>
      <vt:lpstr>Calibri Light</vt:lpstr>
      <vt:lpstr>Lucida Sans</vt:lpstr>
      <vt:lpstr>Wingdings</vt:lpstr>
      <vt:lpstr>Office Theme</vt:lpstr>
      <vt:lpstr>Office Theme</vt:lpstr>
      <vt:lpstr>Introduction to the Library  </vt:lpstr>
      <vt:lpstr>The aims of session ...</vt:lpstr>
      <vt:lpstr>PowerPoint Presentation</vt:lpstr>
      <vt:lpstr>The library webpage</vt:lpstr>
      <vt:lpstr>Academic infoskills</vt:lpstr>
      <vt:lpstr>The internet…</vt:lpstr>
      <vt:lpstr>Searching for academic information</vt:lpstr>
      <vt:lpstr>Always evaluate the information you find!</vt:lpstr>
      <vt:lpstr>What is a scholarly journal article?</vt:lpstr>
      <vt:lpstr>What is Peer Review?</vt:lpstr>
      <vt:lpstr>Find List…</vt:lpstr>
      <vt:lpstr>PowerPoint Presentation</vt:lpstr>
      <vt:lpstr>Combine your keywords</vt:lpstr>
      <vt:lpstr>Demo: using database</vt:lpstr>
      <vt:lpstr>Specialist Databases</vt:lpstr>
      <vt:lpstr>Linking Google Scholar  </vt:lpstr>
      <vt:lpstr>What about Google Scholar?</vt:lpstr>
      <vt:lpstr>Why should I use the library resources?</vt:lpstr>
      <vt:lpstr>You can also ...</vt:lpstr>
      <vt:lpstr>Need more?</vt:lpstr>
      <vt:lpstr>Referencing...</vt:lpstr>
      <vt:lpstr> Referencing Styles</vt:lpstr>
      <vt:lpstr>Refworks</vt:lpstr>
      <vt:lpstr>Useful Links</vt:lpstr>
      <vt:lpstr>Help is always available...</vt:lpstr>
      <vt:lpstr>Summary</vt:lpstr>
      <vt:lpstr>PowerPoint Presentation</vt:lpstr>
      <vt:lpstr>L4 Essential skills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Roisin Mullins</cp:lastModifiedBy>
  <cp:revision>138</cp:revision>
  <cp:lastPrinted>2022-10-03T11:55:06Z</cp:lastPrinted>
  <dcterms:created xsi:type="dcterms:W3CDTF">2019-08-13T10:59:48Z</dcterms:created>
  <dcterms:modified xsi:type="dcterms:W3CDTF">2023-10-17T12:20:41Z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