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8288000" cy="10287000"/>
  <p:notesSz cx="6858000" cy="9144000"/>
  <p:embeddedFontLst>
    <p:embeddedFont>
      <p:font typeface="Nunito Sans Condensed" panose="020B0604020202020204" charset="0"/>
      <p:regular r:id="rId24"/>
    </p:embeddedFont>
    <p:embeddedFont>
      <p:font typeface="Nunito Sans Condensed Bold" panose="020B0604020202020204" charset="0"/>
      <p:regular r:id="rId25"/>
    </p:embeddedFont>
    <p:embeddedFont>
      <p:font typeface="Quicksand Bold" panose="020B0604020202020204"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8" d="100"/>
          <a:sy n="48" d="100"/>
        </p:scale>
        <p:origin x="348"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sv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4.png"/><Relationship Id="rId7"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9.svg"/><Relationship Id="rId4" Type="http://schemas.openxmlformats.org/officeDocument/2006/relationships/image" Target="../media/image5.sv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6.sv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6.sv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6.svg"/></Relationships>
</file>

<file path=ppt/slides/_rels/slide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3.png"/><Relationship Id="rId7"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11.svg"/><Relationship Id="rId4" Type="http://schemas.openxmlformats.org/officeDocument/2006/relationships/image" Target="../media/image14.svg"/><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1.svg"/></Relationships>
</file>

<file path=ppt/slides/_rels/slide2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25.png"/><Relationship Id="rId5" Type="http://schemas.openxmlformats.org/officeDocument/2006/relationships/image" Target="../media/image4.png"/><Relationship Id="rId10" Type="http://schemas.openxmlformats.org/officeDocument/2006/relationships/image" Target="../media/image14.svg"/><Relationship Id="rId4" Type="http://schemas.openxmlformats.org/officeDocument/2006/relationships/image" Target="../media/image3.svg"/><Relationship Id="rId9" Type="http://schemas.openxmlformats.org/officeDocument/2006/relationships/image" Target="../media/image13.png"/></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3.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png"/><Relationship Id="rId16"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25.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V="1">
            <a:off x="-392146" y="-2673347"/>
            <a:ext cx="19072293" cy="6148907"/>
          </a:xfrm>
          <a:custGeom>
            <a:avLst/>
            <a:gdLst/>
            <a:ahLst/>
            <a:cxnLst/>
            <a:rect l="l" t="t" r="r" b="b"/>
            <a:pathLst>
              <a:path w="19072293" h="6148907">
                <a:moveTo>
                  <a:pt x="0" y="6148908"/>
                </a:moveTo>
                <a:lnTo>
                  <a:pt x="19072292" y="6148908"/>
                </a:lnTo>
                <a:lnTo>
                  <a:pt x="19072292" y="0"/>
                </a:lnTo>
                <a:lnTo>
                  <a:pt x="0" y="0"/>
                </a:lnTo>
                <a:lnTo>
                  <a:pt x="0" y="6148908"/>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V="1">
            <a:off x="-1007486" y="7546203"/>
            <a:ext cx="5506745" cy="3424194"/>
          </a:xfrm>
          <a:custGeom>
            <a:avLst/>
            <a:gdLst/>
            <a:ahLst/>
            <a:cxnLst/>
            <a:rect l="l" t="t" r="r" b="b"/>
            <a:pathLst>
              <a:path w="5506745" h="3424194">
                <a:moveTo>
                  <a:pt x="0" y="3424194"/>
                </a:moveTo>
                <a:lnTo>
                  <a:pt x="5506745" y="3424194"/>
                </a:lnTo>
                <a:lnTo>
                  <a:pt x="5506745" y="0"/>
                </a:lnTo>
                <a:lnTo>
                  <a:pt x="0" y="0"/>
                </a:lnTo>
                <a:lnTo>
                  <a:pt x="0"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flipV="1">
            <a:off x="13788741" y="7546203"/>
            <a:ext cx="5506745" cy="3424194"/>
          </a:xfrm>
          <a:custGeom>
            <a:avLst/>
            <a:gdLst/>
            <a:ahLst/>
            <a:cxnLst/>
            <a:rect l="l" t="t" r="r" b="b"/>
            <a:pathLst>
              <a:path w="5506745" h="3424194">
                <a:moveTo>
                  <a:pt x="5506745" y="3424194"/>
                </a:moveTo>
                <a:lnTo>
                  <a:pt x="0" y="3424194"/>
                </a:lnTo>
                <a:lnTo>
                  <a:pt x="0" y="0"/>
                </a:lnTo>
                <a:lnTo>
                  <a:pt x="5506745" y="0"/>
                </a:lnTo>
                <a:lnTo>
                  <a:pt x="5506745"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38814" y="7679731"/>
            <a:ext cx="2335028" cy="2698037"/>
          </a:xfrm>
          <a:custGeom>
            <a:avLst/>
            <a:gdLst/>
            <a:ahLst/>
            <a:cxnLst/>
            <a:rect l="l" t="t" r="r" b="b"/>
            <a:pathLst>
              <a:path w="2335028" h="2698037">
                <a:moveTo>
                  <a:pt x="0" y="0"/>
                </a:moveTo>
                <a:lnTo>
                  <a:pt x="2335028" y="0"/>
                </a:lnTo>
                <a:lnTo>
                  <a:pt x="2335028" y="2698037"/>
                </a:lnTo>
                <a:lnTo>
                  <a:pt x="0" y="269803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flipH="1">
            <a:off x="16091786" y="7679731"/>
            <a:ext cx="2335028" cy="2698037"/>
          </a:xfrm>
          <a:custGeom>
            <a:avLst/>
            <a:gdLst/>
            <a:ahLst/>
            <a:cxnLst/>
            <a:rect l="l" t="t" r="r" b="b"/>
            <a:pathLst>
              <a:path w="2335028" h="2698037">
                <a:moveTo>
                  <a:pt x="2335028" y="0"/>
                </a:moveTo>
                <a:lnTo>
                  <a:pt x="0" y="0"/>
                </a:lnTo>
                <a:lnTo>
                  <a:pt x="0" y="2698037"/>
                </a:lnTo>
                <a:lnTo>
                  <a:pt x="2335028" y="2698037"/>
                </a:lnTo>
                <a:lnTo>
                  <a:pt x="2335028"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2120058" y="2524877"/>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a:off x="14343417" y="6099003"/>
            <a:ext cx="3042743" cy="1266579"/>
          </a:xfrm>
          <a:custGeom>
            <a:avLst/>
            <a:gdLst/>
            <a:ahLst/>
            <a:cxnLst/>
            <a:rect l="l" t="t" r="r" b="b"/>
            <a:pathLst>
              <a:path w="3042743" h="1266579">
                <a:moveTo>
                  <a:pt x="0" y="0"/>
                </a:moveTo>
                <a:lnTo>
                  <a:pt x="3042743" y="0"/>
                </a:lnTo>
                <a:lnTo>
                  <a:pt x="3042743" y="1266579"/>
                </a:lnTo>
                <a:lnTo>
                  <a:pt x="0" y="126657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Freeform 10"/>
          <p:cNvSpPr/>
          <p:nvPr/>
        </p:nvSpPr>
        <p:spPr>
          <a:xfrm>
            <a:off x="15554722" y="231963"/>
            <a:ext cx="2482843" cy="1946775"/>
          </a:xfrm>
          <a:custGeom>
            <a:avLst/>
            <a:gdLst/>
            <a:ahLst/>
            <a:cxnLst/>
            <a:rect l="l" t="t" r="r" b="b"/>
            <a:pathLst>
              <a:path w="2482843" h="1946775">
                <a:moveTo>
                  <a:pt x="0" y="0"/>
                </a:moveTo>
                <a:lnTo>
                  <a:pt x="2482844" y="0"/>
                </a:lnTo>
                <a:lnTo>
                  <a:pt x="2482844" y="1946775"/>
                </a:lnTo>
                <a:lnTo>
                  <a:pt x="0" y="1946775"/>
                </a:lnTo>
                <a:lnTo>
                  <a:pt x="0" y="0"/>
                </a:lnTo>
                <a:close/>
              </a:path>
            </a:pathLst>
          </a:custGeom>
          <a:blipFill>
            <a:blip r:embed="rId13"/>
            <a:stretch>
              <a:fillRect/>
            </a:stretch>
          </a:blipFill>
        </p:spPr>
        <p:txBody>
          <a:bodyPr/>
          <a:lstStyle/>
          <a:p>
            <a:endParaRPr lang="en-GB"/>
          </a:p>
        </p:txBody>
      </p:sp>
      <p:sp>
        <p:nvSpPr>
          <p:cNvPr id="11" name="Freeform 11"/>
          <p:cNvSpPr/>
          <p:nvPr/>
        </p:nvSpPr>
        <p:spPr>
          <a:xfrm flipH="1">
            <a:off x="236303" y="231963"/>
            <a:ext cx="2482843" cy="1946775"/>
          </a:xfrm>
          <a:custGeom>
            <a:avLst/>
            <a:gdLst/>
            <a:ahLst/>
            <a:cxnLst/>
            <a:rect l="l" t="t" r="r" b="b"/>
            <a:pathLst>
              <a:path w="2482843" h="1946775">
                <a:moveTo>
                  <a:pt x="2482844" y="0"/>
                </a:moveTo>
                <a:lnTo>
                  <a:pt x="0" y="0"/>
                </a:lnTo>
                <a:lnTo>
                  <a:pt x="0" y="1946775"/>
                </a:lnTo>
                <a:lnTo>
                  <a:pt x="2482844" y="1946775"/>
                </a:lnTo>
                <a:lnTo>
                  <a:pt x="2482844" y="0"/>
                </a:lnTo>
                <a:close/>
              </a:path>
            </a:pathLst>
          </a:custGeom>
          <a:blipFill>
            <a:blip r:embed="rId13"/>
            <a:stretch>
              <a:fillRect/>
            </a:stretch>
          </a:blipFill>
        </p:spPr>
        <p:txBody>
          <a:bodyPr/>
          <a:lstStyle/>
          <a:p>
            <a:endParaRPr lang="en-GB"/>
          </a:p>
        </p:txBody>
      </p:sp>
      <p:sp>
        <p:nvSpPr>
          <p:cNvPr id="12" name="Freeform 12"/>
          <p:cNvSpPr/>
          <p:nvPr/>
        </p:nvSpPr>
        <p:spPr>
          <a:xfrm>
            <a:off x="8504178" y="2890608"/>
            <a:ext cx="584952" cy="584952"/>
          </a:xfrm>
          <a:custGeom>
            <a:avLst/>
            <a:gdLst/>
            <a:ahLst/>
            <a:cxnLst/>
            <a:rect l="l" t="t" r="r" b="b"/>
            <a:pathLst>
              <a:path w="584952" h="584952">
                <a:moveTo>
                  <a:pt x="0" y="0"/>
                </a:moveTo>
                <a:lnTo>
                  <a:pt x="584953" y="0"/>
                </a:lnTo>
                <a:lnTo>
                  <a:pt x="584953" y="584953"/>
                </a:lnTo>
                <a:lnTo>
                  <a:pt x="0" y="58495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3" name="TextBox 13"/>
          <p:cNvSpPr txBox="1"/>
          <p:nvPr/>
        </p:nvSpPr>
        <p:spPr>
          <a:xfrm>
            <a:off x="2313472" y="3964021"/>
            <a:ext cx="13551317" cy="2988946"/>
          </a:xfrm>
          <a:prstGeom prst="rect">
            <a:avLst/>
          </a:prstGeom>
        </p:spPr>
        <p:txBody>
          <a:bodyPr lIns="0" tIns="0" rIns="0" bIns="0" rtlCol="0" anchor="t">
            <a:spAutoFit/>
          </a:bodyPr>
          <a:lstStyle/>
          <a:p>
            <a:pPr algn="ctr">
              <a:lnSpc>
                <a:spcPts val="7979"/>
              </a:lnSpc>
            </a:pPr>
            <a:r>
              <a:rPr lang="en-US" sz="5699" b="1">
                <a:solidFill>
                  <a:srgbClr val="283618"/>
                </a:solidFill>
                <a:latin typeface="Quicksand Bold"/>
                <a:ea typeface="Quicksand Bold"/>
                <a:cs typeface="Quicksand Bold"/>
                <a:sym typeface="Quicksand Bold"/>
              </a:rPr>
              <a:t>Health, Wellbeing </a:t>
            </a:r>
          </a:p>
          <a:p>
            <a:pPr algn="ctr">
              <a:lnSpc>
                <a:spcPts val="7979"/>
              </a:lnSpc>
            </a:pPr>
            <a:r>
              <a:rPr lang="en-US" sz="5699" b="1">
                <a:solidFill>
                  <a:srgbClr val="283618"/>
                </a:solidFill>
                <a:latin typeface="Quicksand Bold"/>
                <a:ea typeface="Quicksand Bold"/>
                <a:cs typeface="Quicksand Bold"/>
                <a:sym typeface="Quicksand Bold"/>
              </a:rPr>
              <a:t>&amp; </a:t>
            </a:r>
          </a:p>
          <a:p>
            <a:pPr algn="ctr">
              <a:lnSpc>
                <a:spcPts val="7979"/>
              </a:lnSpc>
            </a:pPr>
            <a:r>
              <a:rPr lang="en-US" sz="5699" b="1">
                <a:solidFill>
                  <a:srgbClr val="283618"/>
                </a:solidFill>
                <a:latin typeface="Quicksand Bold"/>
                <a:ea typeface="Quicksand Bold"/>
                <a:cs typeface="Quicksand Bold"/>
                <a:sym typeface="Quicksand Bold"/>
              </a:rPr>
              <a:t>Sustainable Development </a:t>
            </a:r>
          </a:p>
        </p:txBody>
      </p:sp>
      <p:sp>
        <p:nvSpPr>
          <p:cNvPr id="14" name="TextBox 14"/>
          <p:cNvSpPr txBox="1"/>
          <p:nvPr/>
        </p:nvSpPr>
        <p:spPr>
          <a:xfrm>
            <a:off x="5098808" y="8035568"/>
            <a:ext cx="7980645" cy="613410"/>
          </a:xfrm>
          <a:prstGeom prst="rect">
            <a:avLst/>
          </a:prstGeom>
        </p:spPr>
        <p:txBody>
          <a:bodyPr lIns="0" tIns="0" rIns="0" bIns="0" rtlCol="0" anchor="t">
            <a:spAutoFit/>
          </a:bodyPr>
          <a:lstStyle/>
          <a:p>
            <a:pPr algn="ctr">
              <a:lnSpc>
                <a:spcPts val="5040"/>
              </a:lnSpc>
            </a:pPr>
            <a:r>
              <a:rPr lang="en-US" sz="3600">
                <a:solidFill>
                  <a:srgbClr val="283618"/>
                </a:solidFill>
                <a:latin typeface="Nunito Sans Condensed"/>
                <a:ea typeface="Nunito Sans Condensed"/>
                <a:cs typeface="Nunito Sans Condensed"/>
                <a:sym typeface="Nunito Sans Condensed"/>
              </a:rPr>
              <a:t>Presented by: Bethany Pittaway, 2241972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V="1">
            <a:off x="-1007486" y="7546203"/>
            <a:ext cx="5506745" cy="3424194"/>
          </a:xfrm>
          <a:custGeom>
            <a:avLst/>
            <a:gdLst/>
            <a:ahLst/>
            <a:cxnLst/>
            <a:rect l="l" t="t" r="r" b="b"/>
            <a:pathLst>
              <a:path w="5506745" h="3424194">
                <a:moveTo>
                  <a:pt x="0" y="3424194"/>
                </a:moveTo>
                <a:lnTo>
                  <a:pt x="5506745" y="3424194"/>
                </a:lnTo>
                <a:lnTo>
                  <a:pt x="5506745" y="0"/>
                </a:lnTo>
                <a:lnTo>
                  <a:pt x="0" y="0"/>
                </a:lnTo>
                <a:lnTo>
                  <a:pt x="0" y="3424194"/>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H="1" flipV="1">
            <a:off x="13788741" y="7546203"/>
            <a:ext cx="5506745" cy="3424194"/>
          </a:xfrm>
          <a:custGeom>
            <a:avLst/>
            <a:gdLst/>
            <a:ahLst/>
            <a:cxnLst/>
            <a:rect l="l" t="t" r="r" b="b"/>
            <a:pathLst>
              <a:path w="5506745" h="3424194">
                <a:moveTo>
                  <a:pt x="5506745" y="3424194"/>
                </a:moveTo>
                <a:lnTo>
                  <a:pt x="0" y="3424194"/>
                </a:lnTo>
                <a:lnTo>
                  <a:pt x="0" y="0"/>
                </a:lnTo>
                <a:lnTo>
                  <a:pt x="5506745" y="0"/>
                </a:lnTo>
                <a:lnTo>
                  <a:pt x="5506745" y="3424194"/>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flipH="1" flipV="1">
            <a:off x="0" y="-315748"/>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850397" y="835334"/>
            <a:ext cx="3042743" cy="1266579"/>
          </a:xfrm>
          <a:custGeom>
            <a:avLst/>
            <a:gdLst/>
            <a:ahLst/>
            <a:cxnLst/>
            <a:rect l="l" t="t" r="r" b="b"/>
            <a:pathLst>
              <a:path w="3042743" h="1266579">
                <a:moveTo>
                  <a:pt x="0" y="0"/>
                </a:moveTo>
                <a:lnTo>
                  <a:pt x="3042743" y="0"/>
                </a:lnTo>
                <a:lnTo>
                  <a:pt x="3042743" y="1266578"/>
                </a:lnTo>
                <a:lnTo>
                  <a:pt x="0" y="126657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TextBox 7"/>
          <p:cNvSpPr txBox="1"/>
          <p:nvPr/>
        </p:nvSpPr>
        <p:spPr>
          <a:xfrm>
            <a:off x="10237685" y="1139252"/>
            <a:ext cx="10102151" cy="962661"/>
          </a:xfrm>
          <a:prstGeom prst="rect">
            <a:avLst/>
          </a:prstGeom>
        </p:spPr>
        <p:txBody>
          <a:bodyPr lIns="0" tIns="0" rIns="0" bIns="0" rtlCol="0" anchor="t">
            <a:spAutoFit/>
          </a:bodyPr>
          <a:lstStyle/>
          <a:p>
            <a:pPr algn="l">
              <a:lnSpc>
                <a:spcPts val="7839"/>
              </a:lnSpc>
            </a:pPr>
            <a:r>
              <a:rPr lang="en-US" sz="5599" b="1">
                <a:solidFill>
                  <a:srgbClr val="283618"/>
                </a:solidFill>
                <a:latin typeface="Quicksand Bold"/>
                <a:ea typeface="Quicksand Bold"/>
                <a:cs typeface="Quicksand Bold"/>
                <a:sym typeface="Quicksand Bold"/>
              </a:rPr>
              <a:t>Introduction</a:t>
            </a:r>
          </a:p>
        </p:txBody>
      </p:sp>
      <p:sp>
        <p:nvSpPr>
          <p:cNvPr id="8" name="TextBox 8"/>
          <p:cNvSpPr txBox="1"/>
          <p:nvPr/>
        </p:nvSpPr>
        <p:spPr>
          <a:xfrm>
            <a:off x="1916232" y="3468577"/>
            <a:ext cx="14625881" cy="5467985"/>
          </a:xfrm>
          <a:prstGeom prst="rect">
            <a:avLst/>
          </a:prstGeom>
        </p:spPr>
        <p:txBody>
          <a:bodyPr lIns="0" tIns="0" rIns="0" bIns="0" rtlCol="0" anchor="t">
            <a:spAutoFit/>
          </a:bodyPr>
          <a:lstStyle/>
          <a:p>
            <a:pPr algn="ctr">
              <a:lnSpc>
                <a:spcPts val="3640"/>
              </a:lnSpc>
            </a:pPr>
            <a:r>
              <a:rPr lang="en-US" sz="2600">
                <a:solidFill>
                  <a:srgbClr val="283618"/>
                </a:solidFill>
                <a:latin typeface="Nunito Sans Condensed"/>
                <a:ea typeface="Nunito Sans Condensed"/>
                <a:cs typeface="Nunito Sans Condensed"/>
                <a:sym typeface="Nunito Sans Condensed"/>
              </a:rPr>
              <a:t>Health and wellbeing are essential foundations for strong, resilient communities. In health and social care, it’s clear that we can’t improve people’s lives through medical treatment alone — wider social, environmental, and economic factors also shape how people live and stay healthy (World Health Organization, 2023).</a:t>
            </a:r>
          </a:p>
          <a:p>
            <a:pPr algn="ctr">
              <a:lnSpc>
                <a:spcPts val="3640"/>
              </a:lnSpc>
            </a:pPr>
            <a:endParaRPr lang="en-US" sz="2600">
              <a:solidFill>
                <a:srgbClr val="283618"/>
              </a:solidFill>
              <a:latin typeface="Nunito Sans Condensed"/>
              <a:ea typeface="Nunito Sans Condensed"/>
              <a:cs typeface="Nunito Sans Condensed"/>
              <a:sym typeface="Nunito Sans Condensed"/>
            </a:endParaRPr>
          </a:p>
          <a:p>
            <a:pPr algn="ctr">
              <a:lnSpc>
                <a:spcPts val="3640"/>
              </a:lnSpc>
            </a:pPr>
            <a:r>
              <a:rPr lang="en-US" sz="2600">
                <a:solidFill>
                  <a:srgbClr val="283618"/>
                </a:solidFill>
                <a:latin typeface="Nunito Sans Condensed"/>
                <a:ea typeface="Nunito Sans Condensed"/>
                <a:cs typeface="Nunito Sans Condensed"/>
                <a:sym typeface="Nunito Sans Condensed"/>
              </a:rPr>
              <a:t>Sustainable development brings these ideas together by meeting people’s needs today while protecting the wellbeing of future generations (United Nations, 2015). When health, wellbeing, and sustainable development are integrated, services become more equitable, efficient, and responsive to real challenges such as climate change, housing quality, education, and access to clean air.</a:t>
            </a:r>
          </a:p>
          <a:p>
            <a:pPr algn="ctr">
              <a:lnSpc>
                <a:spcPts val="3640"/>
              </a:lnSpc>
            </a:pPr>
            <a:endParaRPr lang="en-US" sz="2600">
              <a:solidFill>
                <a:srgbClr val="283618"/>
              </a:solidFill>
              <a:latin typeface="Nunito Sans Condensed"/>
              <a:ea typeface="Nunito Sans Condensed"/>
              <a:cs typeface="Nunito Sans Condensed"/>
              <a:sym typeface="Nunito Sans Condensed"/>
            </a:endParaRPr>
          </a:p>
          <a:p>
            <a:pPr algn="ctr">
              <a:lnSpc>
                <a:spcPts val="3640"/>
              </a:lnSpc>
            </a:pPr>
            <a:r>
              <a:rPr lang="en-US" sz="2600">
                <a:solidFill>
                  <a:srgbClr val="283618"/>
                </a:solidFill>
                <a:latin typeface="Nunito Sans Condensed"/>
                <a:ea typeface="Nunito Sans Condensed"/>
                <a:cs typeface="Nunito Sans Condensed"/>
                <a:sym typeface="Nunito Sans Condensed"/>
              </a:rPr>
              <a:t>Understanding how these areas connect highlights why sustainable, person‑centred approaches are vital in health and social care.</a:t>
            </a:r>
          </a:p>
          <a:p>
            <a:pPr algn="ctr">
              <a:lnSpc>
                <a:spcPts val="3640"/>
              </a:lnSpc>
            </a:pPr>
            <a:endParaRPr lang="en-US" sz="2600">
              <a:solidFill>
                <a:srgbClr val="283618"/>
              </a:solidFill>
              <a:latin typeface="Nunito Sans Condensed"/>
              <a:ea typeface="Nunito Sans Condensed"/>
              <a:cs typeface="Nunito Sans Condensed"/>
              <a:sym typeface="Nunito Sans Condensed"/>
            </a:endParaRPr>
          </a:p>
        </p:txBody>
      </p:sp>
      <p:sp>
        <p:nvSpPr>
          <p:cNvPr id="9" name="Freeform 9"/>
          <p:cNvSpPr/>
          <p:nvPr/>
        </p:nvSpPr>
        <p:spPr>
          <a:xfrm rot="-1035890">
            <a:off x="774883" y="723064"/>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a:off x="736224" y="2139877"/>
            <a:ext cx="584952" cy="584952"/>
          </a:xfrm>
          <a:custGeom>
            <a:avLst/>
            <a:gdLst/>
            <a:ahLst/>
            <a:cxnLst/>
            <a:rect l="l" t="t" r="r" b="b"/>
            <a:pathLst>
              <a:path w="584952" h="584952">
                <a:moveTo>
                  <a:pt x="0" y="0"/>
                </a:moveTo>
                <a:lnTo>
                  <a:pt x="584952" y="0"/>
                </a:lnTo>
                <a:lnTo>
                  <a:pt x="584952" y="584952"/>
                </a:lnTo>
                <a:lnTo>
                  <a:pt x="0" y="58495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H="1" flipV="1">
            <a:off x="-360758" y="-268942"/>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4007643" y="4325894"/>
            <a:ext cx="3695396" cy="817606"/>
          </a:xfrm>
          <a:custGeom>
            <a:avLst/>
            <a:gdLst/>
            <a:ahLst/>
            <a:cxnLst/>
            <a:rect l="l" t="t" r="r" b="b"/>
            <a:pathLst>
              <a:path w="3695396" h="817606">
                <a:moveTo>
                  <a:pt x="0" y="0"/>
                </a:moveTo>
                <a:lnTo>
                  <a:pt x="3695396" y="0"/>
                </a:lnTo>
                <a:lnTo>
                  <a:pt x="3695396" y="817606"/>
                </a:lnTo>
                <a:lnTo>
                  <a:pt x="0" y="817606"/>
                </a:lnTo>
                <a:lnTo>
                  <a:pt x="0" y="0"/>
                </a:lnTo>
                <a:close/>
              </a:path>
            </a:pathLst>
          </a:custGeom>
          <a:blipFill>
            <a:blip r:embed="rId7"/>
            <a:stretch>
              <a:fillRect/>
            </a:stretch>
          </a:blipFill>
        </p:spPr>
        <p:txBody>
          <a:bodyPr/>
          <a:lstStyle/>
          <a:p>
            <a:endParaRPr lang="en-GB"/>
          </a:p>
        </p:txBody>
      </p:sp>
      <p:grpSp>
        <p:nvGrpSpPr>
          <p:cNvPr id="6" name="Group 6"/>
          <p:cNvGrpSpPr/>
          <p:nvPr/>
        </p:nvGrpSpPr>
        <p:grpSpPr>
          <a:xfrm>
            <a:off x="13673116" y="2008173"/>
            <a:ext cx="4364450" cy="2738692"/>
            <a:chOff x="0" y="0"/>
            <a:chExt cx="5819266" cy="3651589"/>
          </a:xfrm>
        </p:grpSpPr>
        <p:sp>
          <p:nvSpPr>
            <p:cNvPr id="7" name="Freeform 7"/>
            <p:cNvSpPr/>
            <p:nvPr/>
          </p:nvSpPr>
          <p:spPr>
            <a:xfrm>
              <a:off x="0" y="0"/>
              <a:ext cx="5819266" cy="3651589"/>
            </a:xfrm>
            <a:custGeom>
              <a:avLst/>
              <a:gdLst/>
              <a:ahLst/>
              <a:cxnLst/>
              <a:rect l="l" t="t" r="r" b="b"/>
              <a:pathLst>
                <a:path w="5819266" h="3651589">
                  <a:moveTo>
                    <a:pt x="0" y="0"/>
                  </a:moveTo>
                  <a:lnTo>
                    <a:pt x="5819266" y="0"/>
                  </a:lnTo>
                  <a:lnTo>
                    <a:pt x="5819266" y="3651589"/>
                  </a:lnTo>
                  <a:lnTo>
                    <a:pt x="0" y="3651589"/>
                  </a:lnTo>
                  <a:lnTo>
                    <a:pt x="0" y="0"/>
                  </a:lnTo>
                  <a:close/>
                </a:path>
              </a:pathLst>
            </a:custGeom>
            <a:blipFill>
              <a:blip r:embed="rId8"/>
              <a:stretch>
                <a:fillRect/>
              </a:stretch>
            </a:blipFill>
          </p:spPr>
          <p:txBody>
            <a:bodyPr/>
            <a:lstStyle/>
            <a:p>
              <a:endParaRPr lang="en-GB"/>
            </a:p>
          </p:txBody>
        </p:sp>
        <p:grpSp>
          <p:nvGrpSpPr>
            <p:cNvPr id="8" name="Group 8"/>
            <p:cNvGrpSpPr/>
            <p:nvPr/>
          </p:nvGrpSpPr>
          <p:grpSpPr>
            <a:xfrm>
              <a:off x="1557176" y="1574001"/>
              <a:ext cx="1205744" cy="503587"/>
              <a:chOff x="0" y="0"/>
              <a:chExt cx="812800" cy="339472"/>
            </a:xfrm>
          </p:grpSpPr>
          <p:sp>
            <p:nvSpPr>
              <p:cNvPr id="9" name="Freeform 9"/>
              <p:cNvSpPr/>
              <p:nvPr/>
            </p:nvSpPr>
            <p:spPr>
              <a:xfrm>
                <a:off x="0" y="0"/>
                <a:ext cx="812800" cy="339472"/>
              </a:xfrm>
              <a:custGeom>
                <a:avLst/>
                <a:gdLst/>
                <a:ahLst/>
                <a:cxnLst/>
                <a:rect l="l" t="t" r="r" b="b"/>
                <a:pathLst>
                  <a:path w="812800" h="339472">
                    <a:moveTo>
                      <a:pt x="406400" y="0"/>
                    </a:moveTo>
                    <a:cubicBezTo>
                      <a:pt x="181951" y="0"/>
                      <a:pt x="0" y="75993"/>
                      <a:pt x="0" y="169736"/>
                    </a:cubicBezTo>
                    <a:cubicBezTo>
                      <a:pt x="0" y="263478"/>
                      <a:pt x="181951" y="339472"/>
                      <a:pt x="406400" y="339472"/>
                    </a:cubicBezTo>
                    <a:cubicBezTo>
                      <a:pt x="630849" y="339472"/>
                      <a:pt x="812800" y="263478"/>
                      <a:pt x="812800" y="169736"/>
                    </a:cubicBezTo>
                    <a:cubicBezTo>
                      <a:pt x="812800" y="75993"/>
                      <a:pt x="630849" y="0"/>
                      <a:pt x="406400" y="0"/>
                    </a:cubicBezTo>
                    <a:close/>
                  </a:path>
                </a:pathLst>
              </a:custGeom>
              <a:solidFill>
                <a:srgbClr val="C5D39E"/>
              </a:solidFill>
            </p:spPr>
            <p:txBody>
              <a:bodyPr/>
              <a:lstStyle/>
              <a:p>
                <a:endParaRPr lang="en-GB"/>
              </a:p>
            </p:txBody>
          </p:sp>
          <p:sp>
            <p:nvSpPr>
              <p:cNvPr id="10" name="TextBox 10"/>
              <p:cNvSpPr txBox="1"/>
              <p:nvPr/>
            </p:nvSpPr>
            <p:spPr>
              <a:xfrm>
                <a:off x="76200" y="-6275"/>
                <a:ext cx="660400" cy="313921"/>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3360573" y="1559765"/>
              <a:ext cx="1205744" cy="503587"/>
              <a:chOff x="0" y="0"/>
              <a:chExt cx="812800" cy="339472"/>
            </a:xfrm>
          </p:grpSpPr>
          <p:sp>
            <p:nvSpPr>
              <p:cNvPr id="12" name="Freeform 12"/>
              <p:cNvSpPr/>
              <p:nvPr/>
            </p:nvSpPr>
            <p:spPr>
              <a:xfrm>
                <a:off x="0" y="0"/>
                <a:ext cx="812800" cy="339472"/>
              </a:xfrm>
              <a:custGeom>
                <a:avLst/>
                <a:gdLst/>
                <a:ahLst/>
                <a:cxnLst/>
                <a:rect l="l" t="t" r="r" b="b"/>
                <a:pathLst>
                  <a:path w="812800" h="339472">
                    <a:moveTo>
                      <a:pt x="406400" y="0"/>
                    </a:moveTo>
                    <a:cubicBezTo>
                      <a:pt x="181951" y="0"/>
                      <a:pt x="0" y="75993"/>
                      <a:pt x="0" y="169736"/>
                    </a:cubicBezTo>
                    <a:cubicBezTo>
                      <a:pt x="0" y="263478"/>
                      <a:pt x="181951" y="339472"/>
                      <a:pt x="406400" y="339472"/>
                    </a:cubicBezTo>
                    <a:cubicBezTo>
                      <a:pt x="630849" y="339472"/>
                      <a:pt x="812800" y="263478"/>
                      <a:pt x="812800" y="169736"/>
                    </a:cubicBezTo>
                    <a:cubicBezTo>
                      <a:pt x="812800" y="75993"/>
                      <a:pt x="630849" y="0"/>
                      <a:pt x="406400" y="0"/>
                    </a:cubicBezTo>
                    <a:close/>
                  </a:path>
                </a:pathLst>
              </a:custGeom>
              <a:solidFill>
                <a:srgbClr val="C5D39E"/>
              </a:solidFill>
            </p:spPr>
            <p:txBody>
              <a:bodyPr/>
              <a:lstStyle/>
              <a:p>
                <a:endParaRPr lang="en-GB"/>
              </a:p>
            </p:txBody>
          </p:sp>
          <p:sp>
            <p:nvSpPr>
              <p:cNvPr id="13" name="TextBox 13"/>
              <p:cNvSpPr txBox="1"/>
              <p:nvPr/>
            </p:nvSpPr>
            <p:spPr>
              <a:xfrm>
                <a:off x="76200" y="-6275"/>
                <a:ext cx="660400" cy="313921"/>
              </a:xfrm>
              <a:prstGeom prst="rect">
                <a:avLst/>
              </a:prstGeom>
            </p:spPr>
            <p:txBody>
              <a:bodyPr lIns="50800" tIns="50800" rIns="50800" bIns="50800" rtlCol="0" anchor="ctr"/>
              <a:lstStyle/>
              <a:p>
                <a:pPr algn="ctr">
                  <a:lnSpc>
                    <a:spcPts val="2659"/>
                  </a:lnSpc>
                </a:pPr>
                <a:endParaRPr/>
              </a:p>
            </p:txBody>
          </p:sp>
        </p:grpSp>
      </p:grpSp>
      <p:sp>
        <p:nvSpPr>
          <p:cNvPr id="14" name="Freeform 14"/>
          <p:cNvSpPr/>
          <p:nvPr/>
        </p:nvSpPr>
        <p:spPr>
          <a:xfrm>
            <a:off x="17259300" y="2265224"/>
            <a:ext cx="336025" cy="334257"/>
          </a:xfrm>
          <a:custGeom>
            <a:avLst/>
            <a:gdLst/>
            <a:ahLst/>
            <a:cxnLst/>
            <a:rect l="l" t="t" r="r" b="b"/>
            <a:pathLst>
              <a:path w="336025" h="334257">
                <a:moveTo>
                  <a:pt x="0" y="0"/>
                </a:moveTo>
                <a:lnTo>
                  <a:pt x="336025" y="0"/>
                </a:lnTo>
                <a:lnTo>
                  <a:pt x="336025" y="334258"/>
                </a:lnTo>
                <a:lnTo>
                  <a:pt x="0" y="33425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Freeform 15"/>
          <p:cNvSpPr/>
          <p:nvPr/>
        </p:nvSpPr>
        <p:spPr>
          <a:xfrm flipH="1">
            <a:off x="14007643" y="2390571"/>
            <a:ext cx="336025" cy="334257"/>
          </a:xfrm>
          <a:custGeom>
            <a:avLst/>
            <a:gdLst/>
            <a:ahLst/>
            <a:cxnLst/>
            <a:rect l="l" t="t" r="r" b="b"/>
            <a:pathLst>
              <a:path w="336025" h="334257">
                <a:moveTo>
                  <a:pt x="336025" y="0"/>
                </a:moveTo>
                <a:lnTo>
                  <a:pt x="0" y="0"/>
                </a:lnTo>
                <a:lnTo>
                  <a:pt x="0" y="334258"/>
                </a:lnTo>
                <a:lnTo>
                  <a:pt x="336025" y="334258"/>
                </a:lnTo>
                <a:lnTo>
                  <a:pt x="336025"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6" name="TextBox 16"/>
          <p:cNvSpPr txBox="1"/>
          <p:nvPr/>
        </p:nvSpPr>
        <p:spPr>
          <a:xfrm>
            <a:off x="1704601" y="1893873"/>
            <a:ext cx="10102151" cy="962661"/>
          </a:xfrm>
          <a:prstGeom prst="rect">
            <a:avLst/>
          </a:prstGeom>
        </p:spPr>
        <p:txBody>
          <a:bodyPr lIns="0" tIns="0" rIns="0" bIns="0" rtlCol="0" anchor="t">
            <a:spAutoFit/>
          </a:bodyPr>
          <a:lstStyle/>
          <a:p>
            <a:pPr algn="l">
              <a:lnSpc>
                <a:spcPts val="7839"/>
              </a:lnSpc>
            </a:pPr>
            <a:r>
              <a:rPr lang="en-US" sz="5599" b="1">
                <a:solidFill>
                  <a:srgbClr val="283618"/>
                </a:solidFill>
                <a:latin typeface="Quicksand Bold"/>
                <a:ea typeface="Quicksand Bold"/>
                <a:cs typeface="Quicksand Bold"/>
                <a:sym typeface="Quicksand Bold"/>
              </a:rPr>
              <a:t>Definitions &amp; Key Concepts </a:t>
            </a:r>
          </a:p>
        </p:txBody>
      </p:sp>
      <p:sp>
        <p:nvSpPr>
          <p:cNvPr id="17" name="Freeform 17"/>
          <p:cNvSpPr/>
          <p:nvPr/>
        </p:nvSpPr>
        <p:spPr>
          <a:xfrm flipH="1">
            <a:off x="-1514955" y="7441679"/>
            <a:ext cx="3508802" cy="4114800"/>
          </a:xfrm>
          <a:custGeom>
            <a:avLst/>
            <a:gdLst/>
            <a:ahLst/>
            <a:cxnLst/>
            <a:rect l="l" t="t" r="r" b="b"/>
            <a:pathLst>
              <a:path w="3508802" h="4114800">
                <a:moveTo>
                  <a:pt x="3508802" y="0"/>
                </a:moveTo>
                <a:lnTo>
                  <a:pt x="0" y="0"/>
                </a:lnTo>
                <a:lnTo>
                  <a:pt x="0" y="4114800"/>
                </a:lnTo>
                <a:lnTo>
                  <a:pt x="3508802" y="4114800"/>
                </a:lnTo>
                <a:lnTo>
                  <a:pt x="3508802"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8" name="Freeform 18"/>
          <p:cNvSpPr/>
          <p:nvPr/>
        </p:nvSpPr>
        <p:spPr>
          <a:xfrm rot="-10800000" flipH="1" flipV="1">
            <a:off x="16294153" y="7441679"/>
            <a:ext cx="3508802" cy="4114800"/>
          </a:xfrm>
          <a:custGeom>
            <a:avLst/>
            <a:gdLst/>
            <a:ahLst/>
            <a:cxnLst/>
            <a:rect l="l" t="t" r="r" b="b"/>
            <a:pathLst>
              <a:path w="3508802" h="4114800">
                <a:moveTo>
                  <a:pt x="3508802" y="4114800"/>
                </a:moveTo>
                <a:lnTo>
                  <a:pt x="0" y="4114800"/>
                </a:lnTo>
                <a:lnTo>
                  <a:pt x="0" y="0"/>
                </a:lnTo>
                <a:lnTo>
                  <a:pt x="3508802" y="0"/>
                </a:lnTo>
                <a:lnTo>
                  <a:pt x="3508802" y="411480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9" name="TextBox 19"/>
          <p:cNvSpPr txBox="1"/>
          <p:nvPr/>
        </p:nvSpPr>
        <p:spPr>
          <a:xfrm>
            <a:off x="2353563" y="3042811"/>
            <a:ext cx="11319553" cy="7672737"/>
          </a:xfrm>
          <a:prstGeom prst="rect">
            <a:avLst/>
          </a:prstGeom>
        </p:spPr>
        <p:txBody>
          <a:bodyPr lIns="0" tIns="0" rIns="0" bIns="0" rtlCol="0" anchor="t">
            <a:spAutoFit/>
          </a:bodyPr>
          <a:lstStyle/>
          <a:p>
            <a:pPr algn="l">
              <a:lnSpc>
                <a:spcPts val="3919"/>
              </a:lnSpc>
            </a:pPr>
            <a:r>
              <a:rPr lang="en-US" sz="2799" b="1">
                <a:solidFill>
                  <a:srgbClr val="283618"/>
                </a:solidFill>
                <a:latin typeface="Nunito Sans Condensed Bold"/>
                <a:ea typeface="Nunito Sans Condensed Bold"/>
                <a:cs typeface="Nunito Sans Condensed Bold"/>
                <a:sym typeface="Nunito Sans Condensed Bold"/>
              </a:rPr>
              <a:t>Definition of Health: </a:t>
            </a:r>
          </a:p>
          <a:p>
            <a:pPr algn="l">
              <a:lnSpc>
                <a:spcPts val="3919"/>
              </a:lnSpc>
            </a:pPr>
            <a:r>
              <a:rPr lang="en-US" sz="2799">
                <a:solidFill>
                  <a:srgbClr val="283618"/>
                </a:solidFill>
                <a:latin typeface="Nunito Sans Condensed"/>
                <a:ea typeface="Nunito Sans Condensed"/>
                <a:cs typeface="Nunito Sans Condensed"/>
                <a:sym typeface="Nunito Sans Condensed"/>
              </a:rPr>
              <a:t>Health is a state of complete physical, mental, and social wellbeing, rather than simply the absence of disease or illness (World Health Organization, 2023).</a:t>
            </a:r>
          </a:p>
          <a:p>
            <a:pPr algn="just">
              <a:lnSpc>
                <a:spcPts val="3919"/>
              </a:lnSpc>
            </a:pPr>
            <a:endParaRPr lang="en-US" sz="2799">
              <a:solidFill>
                <a:srgbClr val="283618"/>
              </a:solidFill>
              <a:latin typeface="Nunito Sans Condensed"/>
              <a:ea typeface="Nunito Sans Condensed"/>
              <a:cs typeface="Nunito Sans Condensed"/>
              <a:sym typeface="Nunito Sans Condensed"/>
            </a:endParaRPr>
          </a:p>
          <a:p>
            <a:pPr algn="l">
              <a:lnSpc>
                <a:spcPts val="3919"/>
              </a:lnSpc>
            </a:pPr>
            <a:r>
              <a:rPr lang="en-US" sz="2799" b="1">
                <a:solidFill>
                  <a:srgbClr val="283618"/>
                </a:solidFill>
                <a:latin typeface="Nunito Sans Condensed Bold"/>
                <a:ea typeface="Nunito Sans Condensed Bold"/>
                <a:cs typeface="Nunito Sans Condensed Bold"/>
                <a:sym typeface="Nunito Sans Condensed Bold"/>
              </a:rPr>
              <a:t>Definition of Wellbeing: </a:t>
            </a:r>
          </a:p>
          <a:p>
            <a:pPr algn="l">
              <a:lnSpc>
                <a:spcPts val="3919"/>
              </a:lnSpc>
            </a:pPr>
            <a:r>
              <a:rPr lang="en-US" sz="2799">
                <a:solidFill>
                  <a:srgbClr val="283618"/>
                </a:solidFill>
                <a:latin typeface="Nunito Sans Condensed"/>
                <a:ea typeface="Nunito Sans Condensed"/>
                <a:cs typeface="Nunito Sans Condensed"/>
                <a:sym typeface="Nunito Sans Condensed"/>
              </a:rPr>
              <a:t>Wellbeing refers to a holistic state in which individuals experience positive physical, mental, emotional, and social functioning, and feel satisfied with their quality of life (World Health Organization, 2023)</a:t>
            </a:r>
          </a:p>
          <a:p>
            <a:pPr algn="l">
              <a:lnSpc>
                <a:spcPts val="3919"/>
              </a:lnSpc>
            </a:pPr>
            <a:endParaRPr lang="en-US" sz="2799">
              <a:solidFill>
                <a:srgbClr val="283618"/>
              </a:solidFill>
              <a:latin typeface="Nunito Sans Condensed"/>
              <a:ea typeface="Nunito Sans Condensed"/>
              <a:cs typeface="Nunito Sans Condensed"/>
              <a:sym typeface="Nunito Sans Condensed"/>
            </a:endParaRPr>
          </a:p>
          <a:p>
            <a:pPr algn="l">
              <a:lnSpc>
                <a:spcPts val="3919"/>
              </a:lnSpc>
            </a:pPr>
            <a:r>
              <a:rPr lang="en-US" sz="2799" b="1">
                <a:solidFill>
                  <a:srgbClr val="283618"/>
                </a:solidFill>
                <a:latin typeface="Nunito Sans Condensed Bold"/>
                <a:ea typeface="Nunito Sans Condensed Bold"/>
                <a:cs typeface="Nunito Sans Condensed Bold"/>
                <a:sym typeface="Nunito Sans Condensed Bold"/>
              </a:rPr>
              <a:t>Definition of Sustainable development:</a:t>
            </a:r>
            <a:r>
              <a:rPr lang="en-US" sz="2799">
                <a:solidFill>
                  <a:srgbClr val="283618"/>
                </a:solidFill>
                <a:latin typeface="Nunito Sans Condensed"/>
                <a:ea typeface="Nunito Sans Condensed"/>
                <a:cs typeface="Nunito Sans Condensed"/>
                <a:sym typeface="Nunito Sans Condensed"/>
              </a:rPr>
              <a:t> means meeting the needs of the present without compromising the ability of future generations to meet their own needs (United Nations, 2015).</a:t>
            </a:r>
          </a:p>
          <a:p>
            <a:pPr algn="just">
              <a:lnSpc>
                <a:spcPts val="4966"/>
              </a:lnSpc>
            </a:pPr>
            <a:endParaRPr lang="en-US" sz="2799">
              <a:solidFill>
                <a:srgbClr val="283618"/>
              </a:solidFill>
              <a:latin typeface="Nunito Sans Condensed"/>
              <a:ea typeface="Nunito Sans Condensed"/>
              <a:cs typeface="Nunito Sans Condensed"/>
              <a:sym typeface="Nunito Sans Condensed"/>
            </a:endParaRPr>
          </a:p>
          <a:p>
            <a:pPr algn="just">
              <a:lnSpc>
                <a:spcPts val="4966"/>
              </a:lnSpc>
            </a:pPr>
            <a:endParaRPr lang="en-US" sz="2799">
              <a:solidFill>
                <a:srgbClr val="283618"/>
              </a:solidFill>
              <a:latin typeface="Nunito Sans Condensed"/>
              <a:ea typeface="Nunito Sans Condensed"/>
              <a:cs typeface="Nunito Sans Condensed"/>
              <a:sym typeface="Nunito Sans Conden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H="1" flipV="1">
            <a:off x="-360758" y="-268942"/>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8552654" y="2969350"/>
            <a:ext cx="8447799" cy="2235108"/>
            <a:chOff x="0" y="0"/>
            <a:chExt cx="2224935" cy="588670"/>
          </a:xfrm>
        </p:grpSpPr>
        <p:sp>
          <p:nvSpPr>
            <p:cNvPr id="5" name="Freeform 5"/>
            <p:cNvSpPr/>
            <p:nvPr/>
          </p:nvSpPr>
          <p:spPr>
            <a:xfrm>
              <a:off x="0" y="0"/>
              <a:ext cx="2224935" cy="588670"/>
            </a:xfrm>
            <a:custGeom>
              <a:avLst/>
              <a:gdLst/>
              <a:ahLst/>
              <a:cxnLst/>
              <a:rect l="l" t="t" r="r" b="b"/>
              <a:pathLst>
                <a:path w="2224935" h="588670">
                  <a:moveTo>
                    <a:pt x="18329" y="0"/>
                  </a:moveTo>
                  <a:lnTo>
                    <a:pt x="2206606" y="0"/>
                  </a:lnTo>
                  <a:cubicBezTo>
                    <a:pt x="2211467" y="0"/>
                    <a:pt x="2216129" y="1931"/>
                    <a:pt x="2219566" y="5368"/>
                  </a:cubicBezTo>
                  <a:cubicBezTo>
                    <a:pt x="2223004" y="8806"/>
                    <a:pt x="2224935" y="13468"/>
                    <a:pt x="2224935" y="18329"/>
                  </a:cubicBezTo>
                  <a:lnTo>
                    <a:pt x="2224935" y="570342"/>
                  </a:lnTo>
                  <a:cubicBezTo>
                    <a:pt x="2224935" y="575203"/>
                    <a:pt x="2223004" y="579865"/>
                    <a:pt x="2219566" y="583302"/>
                  </a:cubicBezTo>
                  <a:cubicBezTo>
                    <a:pt x="2216129" y="586739"/>
                    <a:pt x="2211467" y="588670"/>
                    <a:pt x="2206606" y="588670"/>
                  </a:cubicBezTo>
                  <a:lnTo>
                    <a:pt x="18329" y="588670"/>
                  </a:lnTo>
                  <a:cubicBezTo>
                    <a:pt x="13468" y="588670"/>
                    <a:pt x="8806" y="586739"/>
                    <a:pt x="5368" y="583302"/>
                  </a:cubicBezTo>
                  <a:cubicBezTo>
                    <a:pt x="1931" y="579865"/>
                    <a:pt x="0" y="575203"/>
                    <a:pt x="0" y="570342"/>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6" name="TextBox 6"/>
            <p:cNvSpPr txBox="1"/>
            <p:nvPr/>
          </p:nvSpPr>
          <p:spPr>
            <a:xfrm>
              <a:off x="0" y="-38100"/>
              <a:ext cx="2224935" cy="62677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932198" y="2969350"/>
            <a:ext cx="7185796" cy="2235108"/>
            <a:chOff x="0" y="0"/>
            <a:chExt cx="1892555" cy="588670"/>
          </a:xfrm>
        </p:grpSpPr>
        <p:sp>
          <p:nvSpPr>
            <p:cNvPr id="8" name="Freeform 8"/>
            <p:cNvSpPr/>
            <p:nvPr/>
          </p:nvSpPr>
          <p:spPr>
            <a:xfrm>
              <a:off x="0" y="0"/>
              <a:ext cx="1892555" cy="588670"/>
            </a:xfrm>
            <a:custGeom>
              <a:avLst/>
              <a:gdLst/>
              <a:ahLst/>
              <a:cxnLst/>
              <a:rect l="l" t="t" r="r" b="b"/>
              <a:pathLst>
                <a:path w="1892555" h="588670">
                  <a:moveTo>
                    <a:pt x="21548" y="0"/>
                  </a:moveTo>
                  <a:lnTo>
                    <a:pt x="1871008" y="0"/>
                  </a:lnTo>
                  <a:cubicBezTo>
                    <a:pt x="1882908" y="0"/>
                    <a:pt x="1892555" y="9647"/>
                    <a:pt x="1892555" y="21548"/>
                  </a:cubicBezTo>
                  <a:lnTo>
                    <a:pt x="1892555" y="567123"/>
                  </a:lnTo>
                  <a:cubicBezTo>
                    <a:pt x="1892555" y="579023"/>
                    <a:pt x="1882908" y="588670"/>
                    <a:pt x="1871008" y="588670"/>
                  </a:cubicBezTo>
                  <a:lnTo>
                    <a:pt x="21548" y="588670"/>
                  </a:lnTo>
                  <a:cubicBezTo>
                    <a:pt x="9647" y="588670"/>
                    <a:pt x="0" y="579023"/>
                    <a:pt x="0" y="567123"/>
                  </a:cubicBezTo>
                  <a:lnTo>
                    <a:pt x="0" y="21548"/>
                  </a:lnTo>
                  <a:cubicBezTo>
                    <a:pt x="0" y="9647"/>
                    <a:pt x="9647" y="0"/>
                    <a:pt x="21548" y="0"/>
                  </a:cubicBezTo>
                  <a:close/>
                </a:path>
              </a:pathLst>
            </a:custGeom>
            <a:solidFill>
              <a:srgbClr val="D5E1BD"/>
            </a:solidFill>
          </p:spPr>
          <p:txBody>
            <a:bodyPr/>
            <a:lstStyle/>
            <a:p>
              <a:endParaRPr lang="en-GB"/>
            </a:p>
          </p:txBody>
        </p:sp>
        <p:sp>
          <p:nvSpPr>
            <p:cNvPr id="9" name="TextBox 9"/>
            <p:cNvSpPr txBox="1"/>
            <p:nvPr/>
          </p:nvSpPr>
          <p:spPr>
            <a:xfrm>
              <a:off x="0" y="-38100"/>
              <a:ext cx="1892555" cy="62677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2484755" y="8495184"/>
            <a:ext cx="13013475" cy="1606674"/>
            <a:chOff x="0" y="0"/>
            <a:chExt cx="3427417" cy="423157"/>
          </a:xfrm>
        </p:grpSpPr>
        <p:sp>
          <p:nvSpPr>
            <p:cNvPr id="11" name="Freeform 11"/>
            <p:cNvSpPr/>
            <p:nvPr/>
          </p:nvSpPr>
          <p:spPr>
            <a:xfrm>
              <a:off x="0" y="0"/>
              <a:ext cx="3427417" cy="423157"/>
            </a:xfrm>
            <a:custGeom>
              <a:avLst/>
              <a:gdLst/>
              <a:ahLst/>
              <a:cxnLst/>
              <a:rect l="l" t="t" r="r" b="b"/>
              <a:pathLst>
                <a:path w="3427417" h="423157">
                  <a:moveTo>
                    <a:pt x="11898" y="0"/>
                  </a:moveTo>
                  <a:lnTo>
                    <a:pt x="3415519" y="0"/>
                  </a:lnTo>
                  <a:cubicBezTo>
                    <a:pt x="3422090" y="0"/>
                    <a:pt x="3427417" y="5327"/>
                    <a:pt x="3427417" y="11898"/>
                  </a:cubicBezTo>
                  <a:lnTo>
                    <a:pt x="3427417" y="411259"/>
                  </a:lnTo>
                  <a:cubicBezTo>
                    <a:pt x="3427417" y="417830"/>
                    <a:pt x="3422090" y="423157"/>
                    <a:pt x="3415519" y="423157"/>
                  </a:cubicBezTo>
                  <a:lnTo>
                    <a:pt x="11898" y="423157"/>
                  </a:lnTo>
                  <a:cubicBezTo>
                    <a:pt x="8743" y="423157"/>
                    <a:pt x="5716" y="421903"/>
                    <a:pt x="3485" y="419672"/>
                  </a:cubicBezTo>
                  <a:cubicBezTo>
                    <a:pt x="1254" y="417441"/>
                    <a:pt x="0" y="414414"/>
                    <a:pt x="0" y="411259"/>
                  </a:cubicBezTo>
                  <a:lnTo>
                    <a:pt x="0" y="11898"/>
                  </a:lnTo>
                  <a:cubicBezTo>
                    <a:pt x="0" y="8743"/>
                    <a:pt x="1254" y="5716"/>
                    <a:pt x="3485" y="3485"/>
                  </a:cubicBezTo>
                  <a:cubicBezTo>
                    <a:pt x="5716" y="1254"/>
                    <a:pt x="8743" y="0"/>
                    <a:pt x="11898" y="0"/>
                  </a:cubicBezTo>
                  <a:close/>
                </a:path>
              </a:pathLst>
            </a:custGeom>
            <a:solidFill>
              <a:srgbClr val="D5E1BD"/>
            </a:solidFill>
          </p:spPr>
          <p:txBody>
            <a:bodyPr/>
            <a:lstStyle/>
            <a:p>
              <a:endParaRPr lang="en-GB"/>
            </a:p>
          </p:txBody>
        </p:sp>
        <p:sp>
          <p:nvSpPr>
            <p:cNvPr id="12" name="TextBox 12"/>
            <p:cNvSpPr txBox="1"/>
            <p:nvPr/>
          </p:nvSpPr>
          <p:spPr>
            <a:xfrm>
              <a:off x="0" y="-38100"/>
              <a:ext cx="3427417" cy="461257"/>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8552654" y="5499733"/>
            <a:ext cx="8447799" cy="2792570"/>
            <a:chOff x="0" y="0"/>
            <a:chExt cx="2224935" cy="735492"/>
          </a:xfrm>
        </p:grpSpPr>
        <p:sp>
          <p:nvSpPr>
            <p:cNvPr id="14" name="Freeform 14"/>
            <p:cNvSpPr/>
            <p:nvPr/>
          </p:nvSpPr>
          <p:spPr>
            <a:xfrm>
              <a:off x="0" y="0"/>
              <a:ext cx="2224935" cy="735492"/>
            </a:xfrm>
            <a:custGeom>
              <a:avLst/>
              <a:gdLst/>
              <a:ahLst/>
              <a:cxnLst/>
              <a:rect l="l" t="t" r="r" b="b"/>
              <a:pathLst>
                <a:path w="2224935" h="735492">
                  <a:moveTo>
                    <a:pt x="18329" y="0"/>
                  </a:moveTo>
                  <a:lnTo>
                    <a:pt x="2206606" y="0"/>
                  </a:lnTo>
                  <a:cubicBezTo>
                    <a:pt x="2211467" y="0"/>
                    <a:pt x="2216129" y="1931"/>
                    <a:pt x="2219566" y="5368"/>
                  </a:cubicBezTo>
                  <a:cubicBezTo>
                    <a:pt x="2223004" y="8806"/>
                    <a:pt x="2224935" y="13468"/>
                    <a:pt x="2224935" y="18329"/>
                  </a:cubicBezTo>
                  <a:lnTo>
                    <a:pt x="2224935" y="717163"/>
                  </a:lnTo>
                  <a:cubicBezTo>
                    <a:pt x="2224935" y="722024"/>
                    <a:pt x="2223004" y="726686"/>
                    <a:pt x="2219566" y="730123"/>
                  </a:cubicBezTo>
                  <a:cubicBezTo>
                    <a:pt x="2216129" y="733561"/>
                    <a:pt x="2211467" y="735492"/>
                    <a:pt x="2206606" y="735492"/>
                  </a:cubicBezTo>
                  <a:lnTo>
                    <a:pt x="18329" y="735492"/>
                  </a:lnTo>
                  <a:cubicBezTo>
                    <a:pt x="13468" y="735492"/>
                    <a:pt x="8806" y="733561"/>
                    <a:pt x="5368" y="730123"/>
                  </a:cubicBezTo>
                  <a:cubicBezTo>
                    <a:pt x="1931" y="726686"/>
                    <a:pt x="0" y="722024"/>
                    <a:pt x="0" y="717163"/>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15" name="TextBox 15"/>
            <p:cNvSpPr txBox="1"/>
            <p:nvPr/>
          </p:nvSpPr>
          <p:spPr>
            <a:xfrm>
              <a:off x="0" y="-38100"/>
              <a:ext cx="2224935" cy="773592"/>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163355" y="1711414"/>
            <a:ext cx="10102151" cy="962661"/>
          </a:xfrm>
          <a:prstGeom prst="rect">
            <a:avLst/>
          </a:prstGeom>
        </p:spPr>
        <p:txBody>
          <a:bodyPr lIns="0" tIns="0" rIns="0" bIns="0" rtlCol="0" anchor="t">
            <a:spAutoFit/>
          </a:bodyPr>
          <a:lstStyle/>
          <a:p>
            <a:pPr algn="l">
              <a:lnSpc>
                <a:spcPts val="7839"/>
              </a:lnSpc>
            </a:pPr>
            <a:r>
              <a:rPr lang="en-US" sz="5599" b="1">
                <a:solidFill>
                  <a:srgbClr val="283618"/>
                </a:solidFill>
                <a:latin typeface="Quicksand Bold"/>
                <a:ea typeface="Quicksand Bold"/>
                <a:cs typeface="Quicksand Bold"/>
                <a:sym typeface="Quicksand Bold"/>
              </a:rPr>
              <a:t>Key Concepts </a:t>
            </a:r>
          </a:p>
        </p:txBody>
      </p:sp>
      <p:sp>
        <p:nvSpPr>
          <p:cNvPr id="17" name="TextBox 17"/>
          <p:cNvSpPr txBox="1"/>
          <p:nvPr/>
        </p:nvSpPr>
        <p:spPr>
          <a:xfrm>
            <a:off x="7732332" y="2255610"/>
            <a:ext cx="12405162" cy="570865"/>
          </a:xfrm>
          <a:prstGeom prst="rect">
            <a:avLst/>
          </a:prstGeom>
        </p:spPr>
        <p:txBody>
          <a:bodyPr lIns="0" tIns="0" rIns="0" bIns="0" rtlCol="0" anchor="t">
            <a:spAutoFit/>
          </a:bodyPr>
          <a:lstStyle/>
          <a:p>
            <a:pPr algn="just">
              <a:lnSpc>
                <a:spcPts val="4760"/>
              </a:lnSpc>
            </a:pPr>
            <a:r>
              <a:rPr lang="en-US" sz="3400" b="1">
                <a:solidFill>
                  <a:srgbClr val="283618"/>
                </a:solidFill>
                <a:latin typeface="Nunito Sans Condensed Bold"/>
                <a:ea typeface="Nunito Sans Condensed Bold"/>
                <a:cs typeface="Nunito Sans Condensed Bold"/>
                <a:sym typeface="Nunito Sans Condensed Bold"/>
              </a:rPr>
              <a:t>Health:</a:t>
            </a:r>
          </a:p>
        </p:txBody>
      </p:sp>
      <p:sp>
        <p:nvSpPr>
          <p:cNvPr id="18" name="TextBox 18"/>
          <p:cNvSpPr txBox="1"/>
          <p:nvPr/>
        </p:nvSpPr>
        <p:spPr>
          <a:xfrm>
            <a:off x="8479279" y="3139755"/>
            <a:ext cx="8372388" cy="1810385"/>
          </a:xfrm>
          <a:prstGeom prst="rect">
            <a:avLst/>
          </a:prstGeom>
        </p:spPr>
        <p:txBody>
          <a:bodyPr lIns="0" tIns="0" rIns="0" bIns="0" rtlCol="0" anchor="t">
            <a:spAutoFit/>
          </a:bodyPr>
          <a:lstStyle/>
          <a:p>
            <a:pPr marL="561344" lvl="1" indent="-280672" algn="l">
              <a:lnSpc>
                <a:spcPts val="3640"/>
              </a:lnSpc>
              <a:buFont typeface="Arial"/>
              <a:buChar char="•"/>
            </a:pPr>
            <a:r>
              <a:rPr lang="en-US" sz="2600" b="1">
                <a:solidFill>
                  <a:srgbClr val="283618"/>
                </a:solidFill>
                <a:latin typeface="Nunito Sans Condensed Bold"/>
                <a:ea typeface="Nunito Sans Condensed Bold"/>
                <a:cs typeface="Nunito Sans Condensed Bold"/>
                <a:sym typeface="Nunito Sans Condensed Bold"/>
              </a:rPr>
              <a:t>Determinants of Health:</a:t>
            </a:r>
            <a:r>
              <a:rPr lang="en-US" sz="2600">
                <a:solidFill>
                  <a:srgbClr val="283618"/>
                </a:solidFill>
                <a:latin typeface="Nunito Sans Condensed"/>
                <a:ea typeface="Nunito Sans Condensed"/>
                <a:cs typeface="Nunito Sans Condensed"/>
                <a:sym typeface="Nunito Sans Condensed"/>
              </a:rPr>
              <a:t> Health is shaped by wider social, economic, and environmental factors such as housing, income, education, employment, neighbourhood conditions, and lifestyle behaviours (Marmot, 2020).</a:t>
            </a:r>
          </a:p>
        </p:txBody>
      </p:sp>
      <p:sp>
        <p:nvSpPr>
          <p:cNvPr id="19" name="TextBox 19"/>
          <p:cNvSpPr txBox="1"/>
          <p:nvPr/>
        </p:nvSpPr>
        <p:spPr>
          <a:xfrm>
            <a:off x="996533" y="3166518"/>
            <a:ext cx="7121461" cy="1783621"/>
          </a:xfrm>
          <a:prstGeom prst="rect">
            <a:avLst/>
          </a:prstGeom>
        </p:spPr>
        <p:txBody>
          <a:bodyPr lIns="0" tIns="0" rIns="0" bIns="0" rtlCol="0" anchor="t">
            <a:spAutoFit/>
          </a:bodyPr>
          <a:lstStyle/>
          <a:p>
            <a:pPr marL="545945" lvl="1" indent="-272972" algn="l">
              <a:lnSpc>
                <a:spcPts val="3540"/>
              </a:lnSpc>
              <a:buFont typeface="Arial"/>
              <a:buChar char="•"/>
            </a:pPr>
            <a:r>
              <a:rPr lang="en-US" sz="2528" b="1">
                <a:solidFill>
                  <a:srgbClr val="283618"/>
                </a:solidFill>
                <a:latin typeface="Nunito Sans Condensed Bold"/>
                <a:ea typeface="Nunito Sans Condensed Bold"/>
                <a:cs typeface="Nunito Sans Condensed Bold"/>
                <a:sym typeface="Nunito Sans Condensed Bold"/>
              </a:rPr>
              <a:t>Holistic: </a:t>
            </a:r>
            <a:r>
              <a:rPr lang="en-US" sz="2528">
                <a:solidFill>
                  <a:srgbClr val="283618"/>
                </a:solidFill>
                <a:latin typeface="Nunito Sans Condensed"/>
                <a:ea typeface="Nunito Sans Condensed"/>
                <a:cs typeface="Nunito Sans Condensed"/>
                <a:sym typeface="Nunito Sans Condensed"/>
              </a:rPr>
              <a:t>Health includes physical, psychological, and social dimensions, recognising that these areas interact and influence overall wellbeing (World Health Organization, 2023).</a:t>
            </a:r>
          </a:p>
        </p:txBody>
      </p:sp>
      <p:sp>
        <p:nvSpPr>
          <p:cNvPr id="20" name="TextBox 20"/>
          <p:cNvSpPr txBox="1"/>
          <p:nvPr/>
        </p:nvSpPr>
        <p:spPr>
          <a:xfrm>
            <a:off x="8479279" y="5922244"/>
            <a:ext cx="8299013" cy="1810386"/>
          </a:xfrm>
          <a:prstGeom prst="rect">
            <a:avLst/>
          </a:prstGeom>
        </p:spPr>
        <p:txBody>
          <a:bodyPr lIns="0" tIns="0" rIns="0" bIns="0" rtlCol="0" anchor="t">
            <a:spAutoFit/>
          </a:bodyPr>
          <a:lstStyle/>
          <a:p>
            <a:pPr marL="561336" lvl="1" indent="-280668" algn="l">
              <a:lnSpc>
                <a:spcPts val="3639"/>
              </a:lnSpc>
              <a:buFont typeface="Arial"/>
              <a:buChar char="•"/>
            </a:pPr>
            <a:r>
              <a:rPr lang="en-US" sz="2599" b="1">
                <a:solidFill>
                  <a:srgbClr val="283618"/>
                </a:solidFill>
                <a:latin typeface="Nunito Sans Condensed Bold"/>
                <a:ea typeface="Nunito Sans Condensed Bold"/>
                <a:cs typeface="Nunito Sans Condensed Bold"/>
                <a:sym typeface="Nunito Sans Condensed Bold"/>
              </a:rPr>
              <a:t>Dynamic</a:t>
            </a:r>
            <a:r>
              <a:rPr lang="en-US" sz="2599">
                <a:solidFill>
                  <a:srgbClr val="283618"/>
                </a:solidFill>
                <a:latin typeface="Nunito Sans Condensed"/>
                <a:ea typeface="Nunito Sans Condensed"/>
                <a:cs typeface="Nunito Sans Condensed"/>
                <a:sym typeface="Nunito Sans Condensed"/>
              </a:rPr>
              <a:t>: Health changes across the life course and is influenced by personal behaviours, biological factors, and structural conditions like access to services and environmental exposures (Public Health England, 2019).</a:t>
            </a:r>
          </a:p>
        </p:txBody>
      </p:sp>
      <p:sp>
        <p:nvSpPr>
          <p:cNvPr id="21" name="Freeform 21"/>
          <p:cNvSpPr/>
          <p:nvPr/>
        </p:nvSpPr>
        <p:spPr>
          <a:xfrm>
            <a:off x="13430897" y="1377705"/>
            <a:ext cx="3042743" cy="1266579"/>
          </a:xfrm>
          <a:custGeom>
            <a:avLst/>
            <a:gdLst/>
            <a:ahLst/>
            <a:cxnLst/>
            <a:rect l="l" t="t" r="r" b="b"/>
            <a:pathLst>
              <a:path w="3042743" h="1266579">
                <a:moveTo>
                  <a:pt x="0" y="0"/>
                </a:moveTo>
                <a:lnTo>
                  <a:pt x="3042743" y="0"/>
                </a:lnTo>
                <a:lnTo>
                  <a:pt x="3042743" y="1266579"/>
                </a:lnTo>
                <a:lnTo>
                  <a:pt x="0" y="126657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22" name="Group 22"/>
          <p:cNvGrpSpPr/>
          <p:nvPr/>
        </p:nvGrpSpPr>
        <p:grpSpPr>
          <a:xfrm>
            <a:off x="932198" y="5454964"/>
            <a:ext cx="7292425" cy="2792570"/>
            <a:chOff x="0" y="0"/>
            <a:chExt cx="1920639" cy="735492"/>
          </a:xfrm>
        </p:grpSpPr>
        <p:sp>
          <p:nvSpPr>
            <p:cNvPr id="23" name="Freeform 23"/>
            <p:cNvSpPr/>
            <p:nvPr/>
          </p:nvSpPr>
          <p:spPr>
            <a:xfrm>
              <a:off x="0" y="0"/>
              <a:ext cx="1920639" cy="735492"/>
            </a:xfrm>
            <a:custGeom>
              <a:avLst/>
              <a:gdLst/>
              <a:ahLst/>
              <a:cxnLst/>
              <a:rect l="l" t="t" r="r" b="b"/>
              <a:pathLst>
                <a:path w="1920639" h="735492">
                  <a:moveTo>
                    <a:pt x="21233" y="0"/>
                  </a:moveTo>
                  <a:lnTo>
                    <a:pt x="1899406" y="0"/>
                  </a:lnTo>
                  <a:cubicBezTo>
                    <a:pt x="1905037" y="0"/>
                    <a:pt x="1910438" y="2237"/>
                    <a:pt x="1914420" y="6219"/>
                  </a:cubicBezTo>
                  <a:cubicBezTo>
                    <a:pt x="1918402" y="10201"/>
                    <a:pt x="1920639" y="15601"/>
                    <a:pt x="1920639" y="21233"/>
                  </a:cubicBezTo>
                  <a:lnTo>
                    <a:pt x="1920639" y="714259"/>
                  </a:lnTo>
                  <a:cubicBezTo>
                    <a:pt x="1920639" y="725985"/>
                    <a:pt x="1911133" y="735492"/>
                    <a:pt x="1899406" y="735492"/>
                  </a:cubicBezTo>
                  <a:lnTo>
                    <a:pt x="21233" y="735492"/>
                  </a:lnTo>
                  <a:cubicBezTo>
                    <a:pt x="15601" y="735492"/>
                    <a:pt x="10201" y="733255"/>
                    <a:pt x="6219" y="729273"/>
                  </a:cubicBezTo>
                  <a:cubicBezTo>
                    <a:pt x="2237" y="725291"/>
                    <a:pt x="0" y="719890"/>
                    <a:pt x="0" y="714259"/>
                  </a:cubicBezTo>
                  <a:lnTo>
                    <a:pt x="0" y="21233"/>
                  </a:lnTo>
                  <a:cubicBezTo>
                    <a:pt x="0" y="9506"/>
                    <a:pt x="9506" y="0"/>
                    <a:pt x="21233" y="0"/>
                  </a:cubicBezTo>
                  <a:close/>
                </a:path>
              </a:pathLst>
            </a:custGeom>
            <a:solidFill>
              <a:srgbClr val="D5E1BD"/>
            </a:solidFill>
          </p:spPr>
          <p:txBody>
            <a:bodyPr/>
            <a:lstStyle/>
            <a:p>
              <a:endParaRPr lang="en-GB"/>
            </a:p>
          </p:txBody>
        </p:sp>
        <p:sp>
          <p:nvSpPr>
            <p:cNvPr id="24" name="TextBox 24"/>
            <p:cNvSpPr txBox="1"/>
            <p:nvPr/>
          </p:nvSpPr>
          <p:spPr>
            <a:xfrm>
              <a:off x="0" y="-38100"/>
              <a:ext cx="1920639" cy="773592"/>
            </a:xfrm>
            <a:prstGeom prst="rect">
              <a:avLst/>
            </a:prstGeom>
          </p:spPr>
          <p:txBody>
            <a:bodyPr lIns="50800" tIns="50800" rIns="50800" bIns="50800" rtlCol="0" anchor="ctr"/>
            <a:lstStyle/>
            <a:p>
              <a:pPr algn="ctr">
                <a:lnSpc>
                  <a:spcPts val="2659"/>
                </a:lnSpc>
                <a:spcBef>
                  <a:spcPct val="0"/>
                </a:spcBef>
              </a:pPr>
              <a:endParaRPr/>
            </a:p>
          </p:txBody>
        </p:sp>
      </p:grpSp>
      <p:sp>
        <p:nvSpPr>
          <p:cNvPr id="25" name="TextBox 25"/>
          <p:cNvSpPr txBox="1"/>
          <p:nvPr/>
        </p:nvSpPr>
        <p:spPr>
          <a:xfrm>
            <a:off x="932198" y="5693644"/>
            <a:ext cx="7089294" cy="2267586"/>
          </a:xfrm>
          <a:prstGeom prst="rect">
            <a:avLst/>
          </a:prstGeom>
        </p:spPr>
        <p:txBody>
          <a:bodyPr lIns="0" tIns="0" rIns="0" bIns="0" rtlCol="0" anchor="t">
            <a:spAutoFit/>
          </a:bodyPr>
          <a:lstStyle/>
          <a:p>
            <a:pPr marL="561336" lvl="1" indent="-280668" algn="l">
              <a:lnSpc>
                <a:spcPts val="3639"/>
              </a:lnSpc>
              <a:buFont typeface="Arial"/>
              <a:buChar char="•"/>
            </a:pPr>
            <a:r>
              <a:rPr lang="en-US" sz="2599" b="1">
                <a:solidFill>
                  <a:srgbClr val="283618"/>
                </a:solidFill>
                <a:latin typeface="Nunito Sans Condensed Bold"/>
                <a:ea typeface="Nunito Sans Condensed Bold"/>
                <a:cs typeface="Nunito Sans Condensed Bold"/>
                <a:sym typeface="Nunito Sans Condensed Bold"/>
              </a:rPr>
              <a:t>Health Inequalities: </a:t>
            </a:r>
            <a:r>
              <a:rPr lang="en-US" sz="2599">
                <a:solidFill>
                  <a:srgbClr val="283618"/>
                </a:solidFill>
                <a:latin typeface="Nunito Sans Condensed"/>
                <a:ea typeface="Nunito Sans Condensed"/>
                <a:cs typeface="Nunito Sans Condensed"/>
                <a:sym typeface="Nunito Sans Condensed"/>
              </a:rPr>
              <a:t>Differences in health outcomes between groups result from social and economic disadvantage, discrimination, and unequal access to resources. These inequalities are avoidable and unfair (Marmot, 2020).</a:t>
            </a:r>
          </a:p>
        </p:txBody>
      </p:sp>
      <p:sp>
        <p:nvSpPr>
          <p:cNvPr id="26" name="TextBox 26"/>
          <p:cNvSpPr txBox="1"/>
          <p:nvPr/>
        </p:nvSpPr>
        <p:spPr>
          <a:xfrm>
            <a:off x="2484755" y="8854278"/>
            <a:ext cx="12889059" cy="895986"/>
          </a:xfrm>
          <a:prstGeom prst="rect">
            <a:avLst/>
          </a:prstGeom>
        </p:spPr>
        <p:txBody>
          <a:bodyPr lIns="0" tIns="0" rIns="0" bIns="0" rtlCol="0" anchor="t">
            <a:spAutoFit/>
          </a:bodyPr>
          <a:lstStyle/>
          <a:p>
            <a:pPr marL="561336" lvl="1" indent="-280668" algn="l">
              <a:lnSpc>
                <a:spcPts val="3639"/>
              </a:lnSpc>
              <a:spcBef>
                <a:spcPct val="0"/>
              </a:spcBef>
              <a:buFont typeface="Arial"/>
              <a:buChar char="•"/>
            </a:pPr>
            <a:r>
              <a:rPr lang="en-US" sz="2599" b="1">
                <a:solidFill>
                  <a:srgbClr val="283618"/>
                </a:solidFill>
                <a:latin typeface="Nunito Sans Condensed Bold"/>
                <a:ea typeface="Nunito Sans Condensed Bold"/>
                <a:cs typeface="Nunito Sans Condensed Bold"/>
                <a:sym typeface="Nunito Sans Condensed Bold"/>
              </a:rPr>
              <a:t>Prevention Focus: </a:t>
            </a:r>
            <a:r>
              <a:rPr lang="en-US" sz="2599">
                <a:solidFill>
                  <a:srgbClr val="283618"/>
                </a:solidFill>
                <a:latin typeface="Nunito Sans Condensed"/>
                <a:ea typeface="Nunito Sans Condensed"/>
                <a:cs typeface="Nunito Sans Condensed"/>
                <a:sym typeface="Nunito Sans Condensed"/>
              </a:rPr>
              <a:t>Modern health and social care prioritise prevention, early intervention, and health promotion to reduce risks and improve long‑term outcomes (NHS England, 2019).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H="1" flipV="1">
            <a:off x="-360758" y="-268942"/>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028700" y="2996819"/>
            <a:ext cx="7185796" cy="2146681"/>
            <a:chOff x="0" y="0"/>
            <a:chExt cx="1892555" cy="565381"/>
          </a:xfrm>
        </p:grpSpPr>
        <p:sp>
          <p:nvSpPr>
            <p:cNvPr id="5" name="Freeform 5"/>
            <p:cNvSpPr/>
            <p:nvPr/>
          </p:nvSpPr>
          <p:spPr>
            <a:xfrm>
              <a:off x="0" y="0"/>
              <a:ext cx="1892555" cy="565381"/>
            </a:xfrm>
            <a:custGeom>
              <a:avLst/>
              <a:gdLst/>
              <a:ahLst/>
              <a:cxnLst/>
              <a:rect l="l" t="t" r="r" b="b"/>
              <a:pathLst>
                <a:path w="1892555" h="565381">
                  <a:moveTo>
                    <a:pt x="21548" y="0"/>
                  </a:moveTo>
                  <a:lnTo>
                    <a:pt x="1871008" y="0"/>
                  </a:lnTo>
                  <a:cubicBezTo>
                    <a:pt x="1882908" y="0"/>
                    <a:pt x="1892555" y="9647"/>
                    <a:pt x="1892555" y="21548"/>
                  </a:cubicBezTo>
                  <a:lnTo>
                    <a:pt x="1892555" y="543833"/>
                  </a:lnTo>
                  <a:cubicBezTo>
                    <a:pt x="1892555" y="555734"/>
                    <a:pt x="1882908" y="565381"/>
                    <a:pt x="1871008" y="565381"/>
                  </a:cubicBezTo>
                  <a:lnTo>
                    <a:pt x="21548" y="565381"/>
                  </a:lnTo>
                  <a:cubicBezTo>
                    <a:pt x="9647" y="565381"/>
                    <a:pt x="0" y="555734"/>
                    <a:pt x="0" y="543833"/>
                  </a:cubicBezTo>
                  <a:lnTo>
                    <a:pt x="0" y="21548"/>
                  </a:lnTo>
                  <a:cubicBezTo>
                    <a:pt x="0" y="9647"/>
                    <a:pt x="9647" y="0"/>
                    <a:pt x="21548" y="0"/>
                  </a:cubicBezTo>
                  <a:close/>
                </a:path>
              </a:pathLst>
            </a:custGeom>
            <a:solidFill>
              <a:srgbClr val="D5E1BD"/>
            </a:solidFill>
          </p:spPr>
          <p:txBody>
            <a:bodyPr/>
            <a:lstStyle/>
            <a:p>
              <a:endParaRPr lang="en-GB"/>
            </a:p>
          </p:txBody>
        </p:sp>
        <p:sp>
          <p:nvSpPr>
            <p:cNvPr id="6" name="TextBox 6"/>
            <p:cNvSpPr txBox="1"/>
            <p:nvPr/>
          </p:nvSpPr>
          <p:spPr>
            <a:xfrm>
              <a:off x="0" y="-38100"/>
              <a:ext cx="1892555" cy="603481"/>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8552654" y="2969350"/>
            <a:ext cx="8447799" cy="2174150"/>
            <a:chOff x="0" y="0"/>
            <a:chExt cx="2224935" cy="572616"/>
          </a:xfrm>
        </p:grpSpPr>
        <p:sp>
          <p:nvSpPr>
            <p:cNvPr id="8" name="Freeform 8"/>
            <p:cNvSpPr/>
            <p:nvPr/>
          </p:nvSpPr>
          <p:spPr>
            <a:xfrm>
              <a:off x="0" y="0"/>
              <a:ext cx="2224935" cy="572616"/>
            </a:xfrm>
            <a:custGeom>
              <a:avLst/>
              <a:gdLst/>
              <a:ahLst/>
              <a:cxnLst/>
              <a:rect l="l" t="t" r="r" b="b"/>
              <a:pathLst>
                <a:path w="2224935" h="572616">
                  <a:moveTo>
                    <a:pt x="18329" y="0"/>
                  </a:moveTo>
                  <a:lnTo>
                    <a:pt x="2206606" y="0"/>
                  </a:lnTo>
                  <a:cubicBezTo>
                    <a:pt x="2211467" y="0"/>
                    <a:pt x="2216129" y="1931"/>
                    <a:pt x="2219566" y="5368"/>
                  </a:cubicBezTo>
                  <a:cubicBezTo>
                    <a:pt x="2223004" y="8806"/>
                    <a:pt x="2224935" y="13468"/>
                    <a:pt x="2224935" y="18329"/>
                  </a:cubicBezTo>
                  <a:lnTo>
                    <a:pt x="2224935" y="554287"/>
                  </a:lnTo>
                  <a:cubicBezTo>
                    <a:pt x="2224935" y="559148"/>
                    <a:pt x="2223004" y="563810"/>
                    <a:pt x="2219566" y="567247"/>
                  </a:cubicBezTo>
                  <a:cubicBezTo>
                    <a:pt x="2216129" y="570685"/>
                    <a:pt x="2211467" y="572616"/>
                    <a:pt x="2206606" y="572616"/>
                  </a:cubicBezTo>
                  <a:lnTo>
                    <a:pt x="18329" y="572616"/>
                  </a:lnTo>
                  <a:cubicBezTo>
                    <a:pt x="8206" y="572616"/>
                    <a:pt x="0" y="564410"/>
                    <a:pt x="0" y="554287"/>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9" name="TextBox 9"/>
            <p:cNvSpPr txBox="1"/>
            <p:nvPr/>
          </p:nvSpPr>
          <p:spPr>
            <a:xfrm>
              <a:off x="0" y="-38100"/>
              <a:ext cx="2224935" cy="610716"/>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096027" y="5286375"/>
            <a:ext cx="7185796" cy="2794781"/>
            <a:chOff x="0" y="0"/>
            <a:chExt cx="1892555" cy="736074"/>
          </a:xfrm>
        </p:grpSpPr>
        <p:sp>
          <p:nvSpPr>
            <p:cNvPr id="11" name="Freeform 11"/>
            <p:cNvSpPr/>
            <p:nvPr/>
          </p:nvSpPr>
          <p:spPr>
            <a:xfrm>
              <a:off x="0" y="0"/>
              <a:ext cx="1892555" cy="736074"/>
            </a:xfrm>
            <a:custGeom>
              <a:avLst/>
              <a:gdLst/>
              <a:ahLst/>
              <a:cxnLst/>
              <a:rect l="l" t="t" r="r" b="b"/>
              <a:pathLst>
                <a:path w="1892555" h="736074">
                  <a:moveTo>
                    <a:pt x="21548" y="0"/>
                  </a:moveTo>
                  <a:lnTo>
                    <a:pt x="1871008" y="0"/>
                  </a:lnTo>
                  <a:cubicBezTo>
                    <a:pt x="1882908" y="0"/>
                    <a:pt x="1892555" y="9647"/>
                    <a:pt x="1892555" y="21548"/>
                  </a:cubicBezTo>
                  <a:lnTo>
                    <a:pt x="1892555" y="714526"/>
                  </a:lnTo>
                  <a:cubicBezTo>
                    <a:pt x="1892555" y="726427"/>
                    <a:pt x="1882908" y="736074"/>
                    <a:pt x="1871008" y="736074"/>
                  </a:cubicBezTo>
                  <a:lnTo>
                    <a:pt x="21548" y="736074"/>
                  </a:lnTo>
                  <a:cubicBezTo>
                    <a:pt x="9647" y="736074"/>
                    <a:pt x="0" y="726427"/>
                    <a:pt x="0" y="714526"/>
                  </a:cubicBezTo>
                  <a:lnTo>
                    <a:pt x="0" y="21548"/>
                  </a:lnTo>
                  <a:cubicBezTo>
                    <a:pt x="0" y="9647"/>
                    <a:pt x="9647" y="0"/>
                    <a:pt x="21548" y="0"/>
                  </a:cubicBezTo>
                  <a:close/>
                </a:path>
              </a:pathLst>
            </a:custGeom>
            <a:solidFill>
              <a:srgbClr val="D5E1BD"/>
            </a:solidFill>
          </p:spPr>
          <p:txBody>
            <a:bodyPr/>
            <a:lstStyle/>
            <a:p>
              <a:endParaRPr lang="en-GB"/>
            </a:p>
          </p:txBody>
        </p:sp>
        <p:sp>
          <p:nvSpPr>
            <p:cNvPr id="12" name="TextBox 12"/>
            <p:cNvSpPr txBox="1"/>
            <p:nvPr/>
          </p:nvSpPr>
          <p:spPr>
            <a:xfrm>
              <a:off x="0" y="-38100"/>
              <a:ext cx="1892555" cy="774174"/>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8552654" y="7295897"/>
            <a:ext cx="8447799" cy="2270195"/>
            <a:chOff x="0" y="0"/>
            <a:chExt cx="2224935" cy="597911"/>
          </a:xfrm>
        </p:grpSpPr>
        <p:sp>
          <p:nvSpPr>
            <p:cNvPr id="14" name="Freeform 14"/>
            <p:cNvSpPr/>
            <p:nvPr/>
          </p:nvSpPr>
          <p:spPr>
            <a:xfrm>
              <a:off x="0" y="0"/>
              <a:ext cx="2224935" cy="597912"/>
            </a:xfrm>
            <a:custGeom>
              <a:avLst/>
              <a:gdLst/>
              <a:ahLst/>
              <a:cxnLst/>
              <a:rect l="l" t="t" r="r" b="b"/>
              <a:pathLst>
                <a:path w="2224935" h="597912">
                  <a:moveTo>
                    <a:pt x="18329" y="0"/>
                  </a:moveTo>
                  <a:lnTo>
                    <a:pt x="2206606" y="0"/>
                  </a:lnTo>
                  <a:cubicBezTo>
                    <a:pt x="2211467" y="0"/>
                    <a:pt x="2216129" y="1931"/>
                    <a:pt x="2219566" y="5368"/>
                  </a:cubicBezTo>
                  <a:cubicBezTo>
                    <a:pt x="2223004" y="8806"/>
                    <a:pt x="2224935" y="13468"/>
                    <a:pt x="2224935" y="18329"/>
                  </a:cubicBezTo>
                  <a:lnTo>
                    <a:pt x="2224935" y="579583"/>
                  </a:lnTo>
                  <a:cubicBezTo>
                    <a:pt x="2224935" y="584444"/>
                    <a:pt x="2223004" y="589106"/>
                    <a:pt x="2219566" y="592543"/>
                  </a:cubicBezTo>
                  <a:cubicBezTo>
                    <a:pt x="2216129" y="595980"/>
                    <a:pt x="2211467" y="597912"/>
                    <a:pt x="2206606" y="597912"/>
                  </a:cubicBezTo>
                  <a:lnTo>
                    <a:pt x="18329" y="597912"/>
                  </a:lnTo>
                  <a:cubicBezTo>
                    <a:pt x="13468" y="597912"/>
                    <a:pt x="8806" y="595980"/>
                    <a:pt x="5368" y="592543"/>
                  </a:cubicBezTo>
                  <a:cubicBezTo>
                    <a:pt x="1931" y="589106"/>
                    <a:pt x="0" y="584444"/>
                    <a:pt x="0" y="579583"/>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15" name="TextBox 15"/>
            <p:cNvSpPr txBox="1"/>
            <p:nvPr/>
          </p:nvSpPr>
          <p:spPr>
            <a:xfrm>
              <a:off x="0" y="-38100"/>
              <a:ext cx="2224935" cy="636011"/>
            </a:xfrm>
            <a:prstGeom prst="rect">
              <a:avLst/>
            </a:prstGeom>
          </p:spPr>
          <p:txBody>
            <a:bodyPr lIns="50800" tIns="50800" rIns="50800" bIns="50800" rtlCol="0" anchor="ctr"/>
            <a:lstStyle/>
            <a:p>
              <a:pPr algn="ctr">
                <a:lnSpc>
                  <a:spcPts val="2939"/>
                </a:lnSpc>
                <a:spcBef>
                  <a:spcPct val="0"/>
                </a:spcBef>
              </a:pPr>
              <a:endParaRPr/>
            </a:p>
          </p:txBody>
        </p:sp>
      </p:grpSp>
      <p:grpSp>
        <p:nvGrpSpPr>
          <p:cNvPr id="16" name="Group 16"/>
          <p:cNvGrpSpPr/>
          <p:nvPr/>
        </p:nvGrpSpPr>
        <p:grpSpPr>
          <a:xfrm>
            <a:off x="8552654" y="5288586"/>
            <a:ext cx="8447799" cy="1864436"/>
            <a:chOff x="0" y="0"/>
            <a:chExt cx="2224935" cy="491045"/>
          </a:xfrm>
        </p:grpSpPr>
        <p:sp>
          <p:nvSpPr>
            <p:cNvPr id="17" name="Freeform 17"/>
            <p:cNvSpPr/>
            <p:nvPr/>
          </p:nvSpPr>
          <p:spPr>
            <a:xfrm>
              <a:off x="0" y="0"/>
              <a:ext cx="2224935" cy="491045"/>
            </a:xfrm>
            <a:custGeom>
              <a:avLst/>
              <a:gdLst/>
              <a:ahLst/>
              <a:cxnLst/>
              <a:rect l="l" t="t" r="r" b="b"/>
              <a:pathLst>
                <a:path w="2224935" h="491045">
                  <a:moveTo>
                    <a:pt x="18329" y="0"/>
                  </a:moveTo>
                  <a:lnTo>
                    <a:pt x="2206606" y="0"/>
                  </a:lnTo>
                  <a:cubicBezTo>
                    <a:pt x="2211467" y="0"/>
                    <a:pt x="2216129" y="1931"/>
                    <a:pt x="2219566" y="5368"/>
                  </a:cubicBezTo>
                  <a:cubicBezTo>
                    <a:pt x="2223004" y="8806"/>
                    <a:pt x="2224935" y="13468"/>
                    <a:pt x="2224935" y="18329"/>
                  </a:cubicBezTo>
                  <a:lnTo>
                    <a:pt x="2224935" y="472716"/>
                  </a:lnTo>
                  <a:cubicBezTo>
                    <a:pt x="2224935" y="477577"/>
                    <a:pt x="2223004" y="482239"/>
                    <a:pt x="2219566" y="485676"/>
                  </a:cubicBezTo>
                  <a:cubicBezTo>
                    <a:pt x="2216129" y="489114"/>
                    <a:pt x="2211467" y="491045"/>
                    <a:pt x="2206606" y="491045"/>
                  </a:cubicBezTo>
                  <a:lnTo>
                    <a:pt x="18329" y="491045"/>
                  </a:lnTo>
                  <a:cubicBezTo>
                    <a:pt x="13468" y="491045"/>
                    <a:pt x="8806" y="489114"/>
                    <a:pt x="5368" y="485676"/>
                  </a:cubicBezTo>
                  <a:cubicBezTo>
                    <a:pt x="1931" y="482239"/>
                    <a:pt x="0" y="477577"/>
                    <a:pt x="0" y="472716"/>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18" name="TextBox 18"/>
            <p:cNvSpPr txBox="1"/>
            <p:nvPr/>
          </p:nvSpPr>
          <p:spPr>
            <a:xfrm>
              <a:off x="0" y="-38100"/>
              <a:ext cx="2224935" cy="529145"/>
            </a:xfrm>
            <a:prstGeom prst="rect">
              <a:avLst/>
            </a:prstGeom>
          </p:spPr>
          <p:txBody>
            <a:bodyPr lIns="50800" tIns="50800" rIns="50800" bIns="50800" rtlCol="0" anchor="ctr"/>
            <a:lstStyle/>
            <a:p>
              <a:pPr algn="ctr">
                <a:lnSpc>
                  <a:spcPts val="2659"/>
                </a:lnSpc>
                <a:spcBef>
                  <a:spcPct val="0"/>
                </a:spcBef>
              </a:pPr>
              <a:endParaRPr/>
            </a:p>
          </p:txBody>
        </p:sp>
      </p:grpSp>
      <p:sp>
        <p:nvSpPr>
          <p:cNvPr id="19" name="TextBox 19"/>
          <p:cNvSpPr txBox="1"/>
          <p:nvPr/>
        </p:nvSpPr>
        <p:spPr>
          <a:xfrm>
            <a:off x="1163355" y="1711414"/>
            <a:ext cx="10102151" cy="962661"/>
          </a:xfrm>
          <a:prstGeom prst="rect">
            <a:avLst/>
          </a:prstGeom>
        </p:spPr>
        <p:txBody>
          <a:bodyPr lIns="0" tIns="0" rIns="0" bIns="0" rtlCol="0" anchor="t">
            <a:spAutoFit/>
          </a:bodyPr>
          <a:lstStyle/>
          <a:p>
            <a:pPr algn="l">
              <a:lnSpc>
                <a:spcPts val="7839"/>
              </a:lnSpc>
            </a:pPr>
            <a:r>
              <a:rPr lang="en-US" sz="5599" b="1">
                <a:solidFill>
                  <a:srgbClr val="283618"/>
                </a:solidFill>
                <a:latin typeface="Quicksand Bold"/>
                <a:ea typeface="Quicksand Bold"/>
                <a:cs typeface="Quicksand Bold"/>
                <a:sym typeface="Quicksand Bold"/>
              </a:rPr>
              <a:t>Key Concepts </a:t>
            </a:r>
          </a:p>
        </p:txBody>
      </p:sp>
      <p:sp>
        <p:nvSpPr>
          <p:cNvPr id="20" name="TextBox 20"/>
          <p:cNvSpPr txBox="1"/>
          <p:nvPr/>
        </p:nvSpPr>
        <p:spPr>
          <a:xfrm>
            <a:off x="7732332" y="2255610"/>
            <a:ext cx="12405162" cy="570865"/>
          </a:xfrm>
          <a:prstGeom prst="rect">
            <a:avLst/>
          </a:prstGeom>
        </p:spPr>
        <p:txBody>
          <a:bodyPr lIns="0" tIns="0" rIns="0" bIns="0" rtlCol="0" anchor="t">
            <a:spAutoFit/>
          </a:bodyPr>
          <a:lstStyle/>
          <a:p>
            <a:pPr algn="just">
              <a:lnSpc>
                <a:spcPts val="4760"/>
              </a:lnSpc>
            </a:pPr>
            <a:r>
              <a:rPr lang="en-US" sz="3400" b="1">
                <a:solidFill>
                  <a:srgbClr val="283618"/>
                </a:solidFill>
                <a:latin typeface="Nunito Sans Condensed Bold"/>
                <a:ea typeface="Nunito Sans Condensed Bold"/>
                <a:cs typeface="Nunito Sans Condensed Bold"/>
                <a:sym typeface="Nunito Sans Condensed Bold"/>
              </a:rPr>
              <a:t>Wellbeing:</a:t>
            </a:r>
          </a:p>
        </p:txBody>
      </p:sp>
      <p:sp>
        <p:nvSpPr>
          <p:cNvPr id="21" name="TextBox 21"/>
          <p:cNvSpPr txBox="1"/>
          <p:nvPr/>
        </p:nvSpPr>
        <p:spPr>
          <a:xfrm>
            <a:off x="8756470" y="3177984"/>
            <a:ext cx="8188952" cy="2267585"/>
          </a:xfrm>
          <a:prstGeom prst="rect">
            <a:avLst/>
          </a:prstGeom>
        </p:spPr>
        <p:txBody>
          <a:bodyPr lIns="0" tIns="0" rIns="0" bIns="0" rtlCol="0" anchor="t">
            <a:spAutoFit/>
          </a:bodyPr>
          <a:lstStyle/>
          <a:p>
            <a:pPr marL="561344" lvl="1" indent="-280672" algn="l">
              <a:lnSpc>
                <a:spcPts val="3640"/>
              </a:lnSpc>
              <a:buFont typeface="Arial"/>
              <a:buChar char="•"/>
            </a:pPr>
            <a:r>
              <a:rPr lang="en-US" sz="2600" b="1">
                <a:solidFill>
                  <a:srgbClr val="283618"/>
                </a:solidFill>
                <a:latin typeface="Nunito Sans Condensed Bold"/>
                <a:ea typeface="Nunito Sans Condensed Bold"/>
                <a:cs typeface="Nunito Sans Condensed Bold"/>
                <a:sym typeface="Nunito Sans Condensed Bold"/>
              </a:rPr>
              <a:t>Subjective Wellbeing</a:t>
            </a:r>
          </a:p>
          <a:p>
            <a:pPr algn="l">
              <a:lnSpc>
                <a:spcPts val="3640"/>
              </a:lnSpc>
            </a:pPr>
            <a:r>
              <a:rPr lang="en-US" sz="2600">
                <a:solidFill>
                  <a:srgbClr val="283618"/>
                </a:solidFill>
                <a:latin typeface="Nunito Sans Condensed"/>
                <a:ea typeface="Nunito Sans Condensed"/>
                <a:cs typeface="Nunito Sans Condensed"/>
                <a:sym typeface="Nunito Sans Condensed"/>
              </a:rPr>
              <a:t>How individuals feel about their lives, including happiness, life satisfaction, and perceived mental and emotional health (Office for National Statistics, 2021).</a:t>
            </a:r>
          </a:p>
          <a:p>
            <a:pPr algn="l">
              <a:lnSpc>
                <a:spcPts val="3640"/>
              </a:lnSpc>
            </a:pPr>
            <a:endParaRPr lang="en-US" sz="2600">
              <a:solidFill>
                <a:srgbClr val="283618"/>
              </a:solidFill>
              <a:latin typeface="Nunito Sans Condensed"/>
              <a:ea typeface="Nunito Sans Condensed"/>
              <a:cs typeface="Nunito Sans Condensed"/>
              <a:sym typeface="Nunito Sans Condensed"/>
            </a:endParaRPr>
          </a:p>
        </p:txBody>
      </p:sp>
      <p:sp>
        <p:nvSpPr>
          <p:cNvPr id="22" name="TextBox 22"/>
          <p:cNvSpPr txBox="1"/>
          <p:nvPr/>
        </p:nvSpPr>
        <p:spPr>
          <a:xfrm>
            <a:off x="1431193" y="5539543"/>
            <a:ext cx="7121461" cy="2231296"/>
          </a:xfrm>
          <a:prstGeom prst="rect">
            <a:avLst/>
          </a:prstGeom>
        </p:spPr>
        <p:txBody>
          <a:bodyPr lIns="0" tIns="0" rIns="0" bIns="0" rtlCol="0" anchor="t">
            <a:spAutoFit/>
          </a:bodyPr>
          <a:lstStyle/>
          <a:p>
            <a:pPr marL="545945" lvl="1" indent="-272972" algn="l">
              <a:lnSpc>
                <a:spcPts val="3540"/>
              </a:lnSpc>
              <a:buFont typeface="Arial"/>
              <a:buChar char="•"/>
            </a:pPr>
            <a:r>
              <a:rPr lang="en-US" sz="2528" b="1">
                <a:solidFill>
                  <a:srgbClr val="283618"/>
                </a:solidFill>
                <a:latin typeface="Nunito Sans Condensed Bold"/>
                <a:ea typeface="Nunito Sans Condensed Bold"/>
                <a:cs typeface="Nunito Sans Condensed Bold"/>
                <a:sym typeface="Nunito Sans Condensed Bold"/>
              </a:rPr>
              <a:t>Holistic Wellbeing</a:t>
            </a:r>
          </a:p>
          <a:p>
            <a:pPr algn="l">
              <a:lnSpc>
                <a:spcPts val="3540"/>
              </a:lnSpc>
            </a:pPr>
            <a:r>
              <a:rPr lang="en-US" sz="2528">
                <a:solidFill>
                  <a:srgbClr val="283618"/>
                </a:solidFill>
                <a:latin typeface="Nunito Sans Condensed"/>
                <a:ea typeface="Nunito Sans Condensed"/>
                <a:cs typeface="Nunito Sans Condensed"/>
                <a:sym typeface="Nunito Sans Condensed"/>
              </a:rPr>
              <a:t>Wellbeing includes emotional, psychological, social, and physical aspects of life, recognising that these areas interact and influence overall quality of life (World Health Organization, 2023).</a:t>
            </a:r>
          </a:p>
        </p:txBody>
      </p:sp>
      <p:sp>
        <p:nvSpPr>
          <p:cNvPr id="23" name="TextBox 23"/>
          <p:cNvSpPr txBox="1"/>
          <p:nvPr/>
        </p:nvSpPr>
        <p:spPr>
          <a:xfrm>
            <a:off x="8646409" y="5540819"/>
            <a:ext cx="8299013" cy="1353186"/>
          </a:xfrm>
          <a:prstGeom prst="rect">
            <a:avLst/>
          </a:prstGeom>
        </p:spPr>
        <p:txBody>
          <a:bodyPr lIns="0" tIns="0" rIns="0" bIns="0" rtlCol="0" anchor="t">
            <a:spAutoFit/>
          </a:bodyPr>
          <a:lstStyle/>
          <a:p>
            <a:pPr marL="561336" lvl="1" indent="-280668" algn="l">
              <a:lnSpc>
                <a:spcPts val="3639"/>
              </a:lnSpc>
              <a:buFont typeface="Arial"/>
              <a:buChar char="•"/>
            </a:pPr>
            <a:r>
              <a:rPr lang="en-US" sz="2599" b="1">
                <a:solidFill>
                  <a:srgbClr val="283618"/>
                </a:solidFill>
                <a:latin typeface="Nunito Sans Condensed Bold"/>
                <a:ea typeface="Nunito Sans Condensed Bold"/>
                <a:cs typeface="Nunito Sans Condensed Bold"/>
                <a:sym typeface="Nunito Sans Condensed Bold"/>
              </a:rPr>
              <a:t>Social Wellbeing: </a:t>
            </a:r>
            <a:r>
              <a:rPr lang="en-US" sz="2599">
                <a:solidFill>
                  <a:srgbClr val="283618"/>
                </a:solidFill>
                <a:latin typeface="Nunito Sans Condensed"/>
                <a:ea typeface="Nunito Sans Condensed"/>
                <a:cs typeface="Nunito Sans Condensed"/>
                <a:sym typeface="Nunito Sans Condensed"/>
              </a:rPr>
              <a:t>Positive relationships, social support, and a sense of belonging, which contribute to resilience and mental health (WHO, 2023).</a:t>
            </a:r>
          </a:p>
        </p:txBody>
      </p:sp>
      <p:sp>
        <p:nvSpPr>
          <p:cNvPr id="24" name="Freeform 24"/>
          <p:cNvSpPr/>
          <p:nvPr/>
        </p:nvSpPr>
        <p:spPr>
          <a:xfrm>
            <a:off x="13430897" y="1377705"/>
            <a:ext cx="3042743" cy="1266579"/>
          </a:xfrm>
          <a:custGeom>
            <a:avLst/>
            <a:gdLst/>
            <a:ahLst/>
            <a:cxnLst/>
            <a:rect l="l" t="t" r="r" b="b"/>
            <a:pathLst>
              <a:path w="3042743" h="1266579">
                <a:moveTo>
                  <a:pt x="0" y="0"/>
                </a:moveTo>
                <a:lnTo>
                  <a:pt x="3042743" y="0"/>
                </a:lnTo>
                <a:lnTo>
                  <a:pt x="3042743" y="1266579"/>
                </a:lnTo>
                <a:lnTo>
                  <a:pt x="0" y="126657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5" name="TextBox 25"/>
          <p:cNvSpPr txBox="1"/>
          <p:nvPr/>
        </p:nvSpPr>
        <p:spPr>
          <a:xfrm>
            <a:off x="1028700" y="3177984"/>
            <a:ext cx="7051142" cy="1736725"/>
          </a:xfrm>
          <a:prstGeom prst="rect">
            <a:avLst/>
          </a:prstGeom>
        </p:spPr>
        <p:txBody>
          <a:bodyPr lIns="0" tIns="0" rIns="0" bIns="0" rtlCol="0" anchor="t">
            <a:spAutoFit/>
          </a:bodyPr>
          <a:lstStyle/>
          <a:p>
            <a:pPr marL="539746" lvl="1" indent="-269873" algn="l">
              <a:lnSpc>
                <a:spcPts val="3499"/>
              </a:lnSpc>
              <a:spcBef>
                <a:spcPct val="0"/>
              </a:spcBef>
              <a:buFont typeface="Arial"/>
              <a:buChar char="•"/>
            </a:pPr>
            <a:r>
              <a:rPr lang="en-US" sz="2499" b="1">
                <a:solidFill>
                  <a:srgbClr val="283618"/>
                </a:solidFill>
                <a:latin typeface="Nunito Sans Condensed Bold"/>
                <a:ea typeface="Nunito Sans Condensed Bold"/>
                <a:cs typeface="Nunito Sans Condensed Bold"/>
                <a:sym typeface="Nunito Sans Condensed Bold"/>
              </a:rPr>
              <a:t>Objective Wellbeing: </a:t>
            </a:r>
            <a:r>
              <a:rPr lang="en-US" sz="2499">
                <a:solidFill>
                  <a:srgbClr val="283618"/>
                </a:solidFill>
                <a:latin typeface="Nunito Sans Condensed"/>
                <a:ea typeface="Nunito Sans Condensed"/>
                <a:cs typeface="Nunito Sans Condensed"/>
                <a:sym typeface="Nunito Sans Condensed"/>
              </a:rPr>
              <a:t>External conditions that support wellbeing, such as safe housing, financial stability, education, employment, and access to services (Public Health England, 2019).</a:t>
            </a:r>
          </a:p>
        </p:txBody>
      </p:sp>
      <p:sp>
        <p:nvSpPr>
          <p:cNvPr id="26" name="TextBox 26"/>
          <p:cNvSpPr txBox="1"/>
          <p:nvPr/>
        </p:nvSpPr>
        <p:spPr>
          <a:xfrm>
            <a:off x="8646409" y="7501989"/>
            <a:ext cx="8013552" cy="1810385"/>
          </a:xfrm>
          <a:prstGeom prst="rect">
            <a:avLst/>
          </a:prstGeom>
        </p:spPr>
        <p:txBody>
          <a:bodyPr lIns="0" tIns="0" rIns="0" bIns="0" rtlCol="0" anchor="t">
            <a:spAutoFit/>
          </a:bodyPr>
          <a:lstStyle/>
          <a:p>
            <a:pPr marL="561339" lvl="1" indent="-280669" algn="l">
              <a:lnSpc>
                <a:spcPts val="3639"/>
              </a:lnSpc>
              <a:buFont typeface="Arial"/>
              <a:buChar char="•"/>
            </a:pPr>
            <a:r>
              <a:rPr lang="en-US" sz="2599" b="1">
                <a:solidFill>
                  <a:srgbClr val="283618"/>
                </a:solidFill>
                <a:latin typeface="Nunito Sans Condensed Bold"/>
                <a:ea typeface="Nunito Sans Condensed Bold"/>
                <a:cs typeface="Nunito Sans Condensed Bold"/>
                <a:sym typeface="Nunito Sans Condensed Bold"/>
              </a:rPr>
              <a:t>Determinants of Wellbeing: </a:t>
            </a:r>
            <a:r>
              <a:rPr lang="en-US" sz="2599">
                <a:solidFill>
                  <a:srgbClr val="283618"/>
                </a:solidFill>
                <a:latin typeface="Nunito Sans Condensed"/>
                <a:ea typeface="Nunito Sans Condensed"/>
                <a:cs typeface="Nunito Sans Condensed"/>
                <a:sym typeface="Nunito Sans Condensed"/>
              </a:rPr>
              <a:t>Wellbeing is shaped by social, economic, and environmental factors including income, education, neighbourhood quality, and community resources (Marmot, 2020).</a:t>
            </a:r>
          </a:p>
        </p:txBody>
      </p:sp>
      <p:grpSp>
        <p:nvGrpSpPr>
          <p:cNvPr id="27" name="Group 27"/>
          <p:cNvGrpSpPr/>
          <p:nvPr/>
        </p:nvGrpSpPr>
        <p:grpSpPr>
          <a:xfrm>
            <a:off x="1096027" y="8252606"/>
            <a:ext cx="7185796" cy="1839585"/>
            <a:chOff x="0" y="0"/>
            <a:chExt cx="1892555" cy="484500"/>
          </a:xfrm>
        </p:grpSpPr>
        <p:sp>
          <p:nvSpPr>
            <p:cNvPr id="28" name="Freeform 28"/>
            <p:cNvSpPr/>
            <p:nvPr/>
          </p:nvSpPr>
          <p:spPr>
            <a:xfrm>
              <a:off x="0" y="0"/>
              <a:ext cx="1892555" cy="484500"/>
            </a:xfrm>
            <a:custGeom>
              <a:avLst/>
              <a:gdLst/>
              <a:ahLst/>
              <a:cxnLst/>
              <a:rect l="l" t="t" r="r" b="b"/>
              <a:pathLst>
                <a:path w="1892555" h="484500">
                  <a:moveTo>
                    <a:pt x="21548" y="0"/>
                  </a:moveTo>
                  <a:lnTo>
                    <a:pt x="1871008" y="0"/>
                  </a:lnTo>
                  <a:cubicBezTo>
                    <a:pt x="1882908" y="0"/>
                    <a:pt x="1892555" y="9647"/>
                    <a:pt x="1892555" y="21548"/>
                  </a:cubicBezTo>
                  <a:lnTo>
                    <a:pt x="1892555" y="462952"/>
                  </a:lnTo>
                  <a:cubicBezTo>
                    <a:pt x="1892555" y="474853"/>
                    <a:pt x="1882908" y="484500"/>
                    <a:pt x="1871008" y="484500"/>
                  </a:cubicBezTo>
                  <a:lnTo>
                    <a:pt x="21548" y="484500"/>
                  </a:lnTo>
                  <a:cubicBezTo>
                    <a:pt x="9647" y="484500"/>
                    <a:pt x="0" y="474853"/>
                    <a:pt x="0" y="462952"/>
                  </a:cubicBezTo>
                  <a:lnTo>
                    <a:pt x="0" y="21548"/>
                  </a:lnTo>
                  <a:cubicBezTo>
                    <a:pt x="0" y="9647"/>
                    <a:pt x="9647" y="0"/>
                    <a:pt x="21548" y="0"/>
                  </a:cubicBezTo>
                  <a:close/>
                </a:path>
              </a:pathLst>
            </a:custGeom>
            <a:solidFill>
              <a:srgbClr val="D5E1BD"/>
            </a:solidFill>
          </p:spPr>
          <p:txBody>
            <a:bodyPr/>
            <a:lstStyle/>
            <a:p>
              <a:endParaRPr lang="en-GB"/>
            </a:p>
          </p:txBody>
        </p:sp>
        <p:sp>
          <p:nvSpPr>
            <p:cNvPr id="29" name="TextBox 29"/>
            <p:cNvSpPr txBox="1"/>
            <p:nvPr/>
          </p:nvSpPr>
          <p:spPr>
            <a:xfrm>
              <a:off x="0" y="-38100"/>
              <a:ext cx="1892555" cy="522600"/>
            </a:xfrm>
            <a:prstGeom prst="rect">
              <a:avLst/>
            </a:prstGeom>
          </p:spPr>
          <p:txBody>
            <a:bodyPr lIns="50800" tIns="50800" rIns="50800" bIns="50800" rtlCol="0" anchor="ctr"/>
            <a:lstStyle/>
            <a:p>
              <a:pPr algn="ctr">
                <a:lnSpc>
                  <a:spcPts val="2659"/>
                </a:lnSpc>
                <a:spcBef>
                  <a:spcPct val="0"/>
                </a:spcBef>
              </a:pPr>
              <a:endParaRPr/>
            </a:p>
          </p:txBody>
        </p:sp>
      </p:grpSp>
      <p:sp>
        <p:nvSpPr>
          <p:cNvPr id="30" name="TextBox 30"/>
          <p:cNvSpPr txBox="1"/>
          <p:nvPr/>
        </p:nvSpPr>
        <p:spPr>
          <a:xfrm>
            <a:off x="1163355" y="8392895"/>
            <a:ext cx="7051142" cy="1653540"/>
          </a:xfrm>
          <a:prstGeom prst="rect">
            <a:avLst/>
          </a:prstGeom>
        </p:spPr>
        <p:txBody>
          <a:bodyPr lIns="0" tIns="0" rIns="0" bIns="0" rtlCol="0" anchor="t">
            <a:spAutoFit/>
          </a:bodyPr>
          <a:lstStyle/>
          <a:p>
            <a:pPr marL="518157" lvl="1" indent="-259078" algn="l">
              <a:lnSpc>
                <a:spcPts val="3359"/>
              </a:lnSpc>
              <a:buFont typeface="Arial"/>
              <a:buChar char="•"/>
            </a:pPr>
            <a:r>
              <a:rPr lang="en-US" sz="2399" b="1">
                <a:solidFill>
                  <a:srgbClr val="283618"/>
                </a:solidFill>
                <a:latin typeface="Nunito Sans Condensed Bold"/>
                <a:ea typeface="Nunito Sans Condensed Bold"/>
                <a:cs typeface="Nunito Sans Condensed Bold"/>
                <a:sym typeface="Nunito Sans Condensed Bold"/>
              </a:rPr>
              <a:t>Person‑Centred Support: </a:t>
            </a:r>
            <a:r>
              <a:rPr lang="en-US" sz="2399">
                <a:solidFill>
                  <a:srgbClr val="283618"/>
                </a:solidFill>
                <a:latin typeface="Nunito Sans Condensed"/>
                <a:ea typeface="Nunito Sans Condensed"/>
                <a:cs typeface="Nunito Sans Condensed"/>
                <a:sym typeface="Nunito Sans Condensed"/>
              </a:rPr>
              <a:t>Health and social care services aim to improve wellbeing by promoting independence, empowerment, and personalised care (NICE,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H="1" flipV="1">
            <a:off x="-360758" y="-268942"/>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8552654" y="2969350"/>
            <a:ext cx="8447799" cy="2235108"/>
            <a:chOff x="0" y="0"/>
            <a:chExt cx="2224935" cy="588670"/>
          </a:xfrm>
        </p:grpSpPr>
        <p:sp>
          <p:nvSpPr>
            <p:cNvPr id="5" name="Freeform 5"/>
            <p:cNvSpPr/>
            <p:nvPr/>
          </p:nvSpPr>
          <p:spPr>
            <a:xfrm>
              <a:off x="0" y="0"/>
              <a:ext cx="2224935" cy="588670"/>
            </a:xfrm>
            <a:custGeom>
              <a:avLst/>
              <a:gdLst/>
              <a:ahLst/>
              <a:cxnLst/>
              <a:rect l="l" t="t" r="r" b="b"/>
              <a:pathLst>
                <a:path w="2224935" h="588670">
                  <a:moveTo>
                    <a:pt x="18329" y="0"/>
                  </a:moveTo>
                  <a:lnTo>
                    <a:pt x="2206606" y="0"/>
                  </a:lnTo>
                  <a:cubicBezTo>
                    <a:pt x="2211467" y="0"/>
                    <a:pt x="2216129" y="1931"/>
                    <a:pt x="2219566" y="5368"/>
                  </a:cubicBezTo>
                  <a:cubicBezTo>
                    <a:pt x="2223004" y="8806"/>
                    <a:pt x="2224935" y="13468"/>
                    <a:pt x="2224935" y="18329"/>
                  </a:cubicBezTo>
                  <a:lnTo>
                    <a:pt x="2224935" y="570342"/>
                  </a:lnTo>
                  <a:cubicBezTo>
                    <a:pt x="2224935" y="575203"/>
                    <a:pt x="2223004" y="579865"/>
                    <a:pt x="2219566" y="583302"/>
                  </a:cubicBezTo>
                  <a:cubicBezTo>
                    <a:pt x="2216129" y="586739"/>
                    <a:pt x="2211467" y="588670"/>
                    <a:pt x="2206606" y="588670"/>
                  </a:cubicBezTo>
                  <a:lnTo>
                    <a:pt x="18329" y="588670"/>
                  </a:lnTo>
                  <a:cubicBezTo>
                    <a:pt x="13468" y="588670"/>
                    <a:pt x="8806" y="586739"/>
                    <a:pt x="5368" y="583302"/>
                  </a:cubicBezTo>
                  <a:cubicBezTo>
                    <a:pt x="1931" y="579865"/>
                    <a:pt x="0" y="575203"/>
                    <a:pt x="0" y="570342"/>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6" name="TextBox 6"/>
            <p:cNvSpPr txBox="1"/>
            <p:nvPr/>
          </p:nvSpPr>
          <p:spPr>
            <a:xfrm>
              <a:off x="0" y="-38100"/>
              <a:ext cx="2224935" cy="62677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932198" y="2969350"/>
            <a:ext cx="7185796" cy="2235108"/>
            <a:chOff x="0" y="0"/>
            <a:chExt cx="1892555" cy="588670"/>
          </a:xfrm>
        </p:grpSpPr>
        <p:sp>
          <p:nvSpPr>
            <p:cNvPr id="8" name="Freeform 8"/>
            <p:cNvSpPr/>
            <p:nvPr/>
          </p:nvSpPr>
          <p:spPr>
            <a:xfrm>
              <a:off x="0" y="0"/>
              <a:ext cx="1892555" cy="588670"/>
            </a:xfrm>
            <a:custGeom>
              <a:avLst/>
              <a:gdLst/>
              <a:ahLst/>
              <a:cxnLst/>
              <a:rect l="l" t="t" r="r" b="b"/>
              <a:pathLst>
                <a:path w="1892555" h="588670">
                  <a:moveTo>
                    <a:pt x="21548" y="0"/>
                  </a:moveTo>
                  <a:lnTo>
                    <a:pt x="1871008" y="0"/>
                  </a:lnTo>
                  <a:cubicBezTo>
                    <a:pt x="1882908" y="0"/>
                    <a:pt x="1892555" y="9647"/>
                    <a:pt x="1892555" y="21548"/>
                  </a:cubicBezTo>
                  <a:lnTo>
                    <a:pt x="1892555" y="567123"/>
                  </a:lnTo>
                  <a:cubicBezTo>
                    <a:pt x="1892555" y="579023"/>
                    <a:pt x="1882908" y="588670"/>
                    <a:pt x="1871008" y="588670"/>
                  </a:cubicBezTo>
                  <a:lnTo>
                    <a:pt x="21548" y="588670"/>
                  </a:lnTo>
                  <a:cubicBezTo>
                    <a:pt x="9647" y="588670"/>
                    <a:pt x="0" y="579023"/>
                    <a:pt x="0" y="567123"/>
                  </a:cubicBezTo>
                  <a:lnTo>
                    <a:pt x="0" y="21548"/>
                  </a:lnTo>
                  <a:cubicBezTo>
                    <a:pt x="0" y="9647"/>
                    <a:pt x="9647" y="0"/>
                    <a:pt x="21548" y="0"/>
                  </a:cubicBezTo>
                  <a:close/>
                </a:path>
              </a:pathLst>
            </a:custGeom>
            <a:solidFill>
              <a:srgbClr val="D5E1BD"/>
            </a:solidFill>
          </p:spPr>
          <p:txBody>
            <a:bodyPr/>
            <a:lstStyle/>
            <a:p>
              <a:endParaRPr lang="en-GB"/>
            </a:p>
          </p:txBody>
        </p:sp>
        <p:sp>
          <p:nvSpPr>
            <p:cNvPr id="9" name="TextBox 9"/>
            <p:cNvSpPr txBox="1"/>
            <p:nvPr/>
          </p:nvSpPr>
          <p:spPr>
            <a:xfrm>
              <a:off x="0" y="-38100"/>
              <a:ext cx="1892555" cy="62677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2637263" y="7932655"/>
            <a:ext cx="13013475" cy="1825058"/>
            <a:chOff x="0" y="0"/>
            <a:chExt cx="3427417" cy="480674"/>
          </a:xfrm>
        </p:grpSpPr>
        <p:sp>
          <p:nvSpPr>
            <p:cNvPr id="11" name="Freeform 11"/>
            <p:cNvSpPr/>
            <p:nvPr/>
          </p:nvSpPr>
          <p:spPr>
            <a:xfrm>
              <a:off x="0" y="0"/>
              <a:ext cx="3427417" cy="480674"/>
            </a:xfrm>
            <a:custGeom>
              <a:avLst/>
              <a:gdLst/>
              <a:ahLst/>
              <a:cxnLst/>
              <a:rect l="l" t="t" r="r" b="b"/>
              <a:pathLst>
                <a:path w="3427417" h="480674">
                  <a:moveTo>
                    <a:pt x="11898" y="0"/>
                  </a:moveTo>
                  <a:lnTo>
                    <a:pt x="3415519" y="0"/>
                  </a:lnTo>
                  <a:cubicBezTo>
                    <a:pt x="3422090" y="0"/>
                    <a:pt x="3427417" y="5327"/>
                    <a:pt x="3427417" y="11898"/>
                  </a:cubicBezTo>
                  <a:lnTo>
                    <a:pt x="3427417" y="468775"/>
                  </a:lnTo>
                  <a:cubicBezTo>
                    <a:pt x="3427417" y="471931"/>
                    <a:pt x="3426164" y="474957"/>
                    <a:pt x="3423932" y="477189"/>
                  </a:cubicBezTo>
                  <a:cubicBezTo>
                    <a:pt x="3421701" y="479420"/>
                    <a:pt x="3418675" y="480674"/>
                    <a:pt x="3415519" y="480674"/>
                  </a:cubicBezTo>
                  <a:lnTo>
                    <a:pt x="11898" y="480674"/>
                  </a:lnTo>
                  <a:cubicBezTo>
                    <a:pt x="5327" y="480674"/>
                    <a:pt x="0" y="475347"/>
                    <a:pt x="0" y="468775"/>
                  </a:cubicBezTo>
                  <a:lnTo>
                    <a:pt x="0" y="11898"/>
                  </a:lnTo>
                  <a:cubicBezTo>
                    <a:pt x="0" y="8743"/>
                    <a:pt x="1254" y="5716"/>
                    <a:pt x="3485" y="3485"/>
                  </a:cubicBezTo>
                  <a:cubicBezTo>
                    <a:pt x="5716" y="1254"/>
                    <a:pt x="8743" y="0"/>
                    <a:pt x="11898" y="0"/>
                  </a:cubicBezTo>
                  <a:close/>
                </a:path>
              </a:pathLst>
            </a:custGeom>
            <a:solidFill>
              <a:srgbClr val="D5E1BD"/>
            </a:solidFill>
          </p:spPr>
          <p:txBody>
            <a:bodyPr/>
            <a:lstStyle/>
            <a:p>
              <a:endParaRPr lang="en-GB"/>
            </a:p>
          </p:txBody>
        </p:sp>
        <p:sp>
          <p:nvSpPr>
            <p:cNvPr id="12" name="TextBox 12"/>
            <p:cNvSpPr txBox="1"/>
            <p:nvPr/>
          </p:nvSpPr>
          <p:spPr>
            <a:xfrm>
              <a:off x="0" y="-38100"/>
              <a:ext cx="3427417" cy="518774"/>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8552654" y="5454964"/>
            <a:ext cx="8447799" cy="2232897"/>
            <a:chOff x="0" y="0"/>
            <a:chExt cx="2224935" cy="588088"/>
          </a:xfrm>
        </p:grpSpPr>
        <p:sp>
          <p:nvSpPr>
            <p:cNvPr id="14" name="Freeform 14"/>
            <p:cNvSpPr/>
            <p:nvPr/>
          </p:nvSpPr>
          <p:spPr>
            <a:xfrm>
              <a:off x="0" y="0"/>
              <a:ext cx="2224935" cy="588088"/>
            </a:xfrm>
            <a:custGeom>
              <a:avLst/>
              <a:gdLst/>
              <a:ahLst/>
              <a:cxnLst/>
              <a:rect l="l" t="t" r="r" b="b"/>
              <a:pathLst>
                <a:path w="2224935" h="588088">
                  <a:moveTo>
                    <a:pt x="18329" y="0"/>
                  </a:moveTo>
                  <a:lnTo>
                    <a:pt x="2206606" y="0"/>
                  </a:lnTo>
                  <a:cubicBezTo>
                    <a:pt x="2211467" y="0"/>
                    <a:pt x="2216129" y="1931"/>
                    <a:pt x="2219566" y="5368"/>
                  </a:cubicBezTo>
                  <a:cubicBezTo>
                    <a:pt x="2223004" y="8806"/>
                    <a:pt x="2224935" y="13468"/>
                    <a:pt x="2224935" y="18329"/>
                  </a:cubicBezTo>
                  <a:lnTo>
                    <a:pt x="2224935" y="569759"/>
                  </a:lnTo>
                  <a:cubicBezTo>
                    <a:pt x="2224935" y="574620"/>
                    <a:pt x="2223004" y="579282"/>
                    <a:pt x="2219566" y="582720"/>
                  </a:cubicBezTo>
                  <a:cubicBezTo>
                    <a:pt x="2216129" y="586157"/>
                    <a:pt x="2211467" y="588088"/>
                    <a:pt x="2206606" y="588088"/>
                  </a:cubicBezTo>
                  <a:lnTo>
                    <a:pt x="18329" y="588088"/>
                  </a:lnTo>
                  <a:cubicBezTo>
                    <a:pt x="13468" y="588088"/>
                    <a:pt x="8806" y="586157"/>
                    <a:pt x="5368" y="582720"/>
                  </a:cubicBezTo>
                  <a:cubicBezTo>
                    <a:pt x="1931" y="579282"/>
                    <a:pt x="0" y="574620"/>
                    <a:pt x="0" y="569759"/>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15" name="TextBox 15"/>
            <p:cNvSpPr txBox="1"/>
            <p:nvPr/>
          </p:nvSpPr>
          <p:spPr>
            <a:xfrm>
              <a:off x="0" y="-38100"/>
              <a:ext cx="2224935" cy="626188"/>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163355" y="1711414"/>
            <a:ext cx="10102151" cy="962661"/>
          </a:xfrm>
          <a:prstGeom prst="rect">
            <a:avLst/>
          </a:prstGeom>
        </p:spPr>
        <p:txBody>
          <a:bodyPr lIns="0" tIns="0" rIns="0" bIns="0" rtlCol="0" anchor="t">
            <a:spAutoFit/>
          </a:bodyPr>
          <a:lstStyle/>
          <a:p>
            <a:pPr algn="l">
              <a:lnSpc>
                <a:spcPts val="7839"/>
              </a:lnSpc>
            </a:pPr>
            <a:r>
              <a:rPr lang="en-US" sz="5599" b="1">
                <a:solidFill>
                  <a:srgbClr val="283618"/>
                </a:solidFill>
                <a:latin typeface="Quicksand Bold"/>
                <a:ea typeface="Quicksand Bold"/>
                <a:cs typeface="Quicksand Bold"/>
                <a:sym typeface="Quicksand Bold"/>
              </a:rPr>
              <a:t>Key Concepts </a:t>
            </a:r>
          </a:p>
        </p:txBody>
      </p:sp>
      <p:sp>
        <p:nvSpPr>
          <p:cNvPr id="17" name="TextBox 17"/>
          <p:cNvSpPr txBox="1"/>
          <p:nvPr/>
        </p:nvSpPr>
        <p:spPr>
          <a:xfrm>
            <a:off x="6573973" y="2198460"/>
            <a:ext cx="12405162" cy="570865"/>
          </a:xfrm>
          <a:prstGeom prst="rect">
            <a:avLst/>
          </a:prstGeom>
        </p:spPr>
        <p:txBody>
          <a:bodyPr lIns="0" tIns="0" rIns="0" bIns="0" rtlCol="0" anchor="t">
            <a:spAutoFit/>
          </a:bodyPr>
          <a:lstStyle/>
          <a:p>
            <a:pPr algn="just">
              <a:lnSpc>
                <a:spcPts val="4760"/>
              </a:lnSpc>
            </a:pPr>
            <a:r>
              <a:rPr lang="en-US" sz="3400" b="1">
                <a:solidFill>
                  <a:srgbClr val="283618"/>
                </a:solidFill>
                <a:latin typeface="Nunito Sans Condensed Bold"/>
                <a:ea typeface="Nunito Sans Condensed Bold"/>
                <a:cs typeface="Nunito Sans Condensed Bold"/>
                <a:sym typeface="Nunito Sans Condensed Bold"/>
              </a:rPr>
              <a:t>Sustainable Development </a:t>
            </a:r>
          </a:p>
        </p:txBody>
      </p:sp>
      <p:sp>
        <p:nvSpPr>
          <p:cNvPr id="18" name="TextBox 18"/>
          <p:cNvSpPr txBox="1"/>
          <p:nvPr/>
        </p:nvSpPr>
        <p:spPr>
          <a:xfrm>
            <a:off x="8552654" y="3293200"/>
            <a:ext cx="8372388" cy="1353185"/>
          </a:xfrm>
          <a:prstGeom prst="rect">
            <a:avLst/>
          </a:prstGeom>
        </p:spPr>
        <p:txBody>
          <a:bodyPr lIns="0" tIns="0" rIns="0" bIns="0" rtlCol="0" anchor="t">
            <a:spAutoFit/>
          </a:bodyPr>
          <a:lstStyle/>
          <a:p>
            <a:pPr marL="561344" lvl="1" indent="-280672" algn="l">
              <a:lnSpc>
                <a:spcPts val="3640"/>
              </a:lnSpc>
              <a:buFont typeface="Arial"/>
              <a:buChar char="•"/>
            </a:pPr>
            <a:r>
              <a:rPr lang="en-US" sz="2600" b="1">
                <a:solidFill>
                  <a:srgbClr val="283618"/>
                </a:solidFill>
                <a:latin typeface="Nunito Sans Condensed Bold"/>
                <a:ea typeface="Nunito Sans Condensed Bold"/>
                <a:cs typeface="Nunito Sans Condensed Bold"/>
                <a:sym typeface="Nunito Sans Condensed Bold"/>
              </a:rPr>
              <a:t>Social Sustainability:</a:t>
            </a:r>
            <a:r>
              <a:rPr lang="en-US" sz="2600">
                <a:solidFill>
                  <a:srgbClr val="283618"/>
                </a:solidFill>
                <a:latin typeface="Nunito Sans Condensed"/>
                <a:ea typeface="Nunito Sans Condensed"/>
                <a:cs typeface="Nunito Sans Condensed"/>
                <a:sym typeface="Nunito Sans Condensed"/>
              </a:rPr>
              <a:t> Promoting equity, inclusion, community wellbeing, and fair access to health and social care services (United Nations, 2015).</a:t>
            </a:r>
          </a:p>
        </p:txBody>
      </p:sp>
      <p:sp>
        <p:nvSpPr>
          <p:cNvPr id="19" name="TextBox 19"/>
          <p:cNvSpPr txBox="1"/>
          <p:nvPr/>
        </p:nvSpPr>
        <p:spPr>
          <a:xfrm>
            <a:off x="996533" y="3166518"/>
            <a:ext cx="6793885" cy="1783621"/>
          </a:xfrm>
          <a:prstGeom prst="rect">
            <a:avLst/>
          </a:prstGeom>
        </p:spPr>
        <p:txBody>
          <a:bodyPr lIns="0" tIns="0" rIns="0" bIns="0" rtlCol="0" anchor="t">
            <a:spAutoFit/>
          </a:bodyPr>
          <a:lstStyle/>
          <a:p>
            <a:pPr marL="545945" lvl="1" indent="-272972" algn="l">
              <a:lnSpc>
                <a:spcPts val="3540"/>
              </a:lnSpc>
              <a:buFont typeface="Arial"/>
              <a:buChar char="•"/>
            </a:pPr>
            <a:r>
              <a:rPr lang="en-US" sz="2528" b="1">
                <a:solidFill>
                  <a:srgbClr val="283618"/>
                </a:solidFill>
                <a:latin typeface="Nunito Sans Condensed Bold"/>
                <a:ea typeface="Nunito Sans Condensed Bold"/>
                <a:cs typeface="Nunito Sans Condensed Bold"/>
                <a:sym typeface="Nunito Sans Condensed Bold"/>
              </a:rPr>
              <a:t>Environmental Sustainability:</a:t>
            </a:r>
            <a:r>
              <a:rPr lang="en-US" sz="2528">
                <a:solidFill>
                  <a:srgbClr val="283618"/>
                </a:solidFill>
                <a:latin typeface="Nunito Sans Condensed"/>
                <a:ea typeface="Nunito Sans Condensed"/>
                <a:cs typeface="Nunito Sans Condensed"/>
                <a:sym typeface="Nunito Sans Condensed"/>
              </a:rPr>
              <a:t> Protecting natural resources by reducing pollution, carbon emissions, and waste to support long‑term population health (NHS England, 2022).</a:t>
            </a:r>
          </a:p>
        </p:txBody>
      </p:sp>
      <p:sp>
        <p:nvSpPr>
          <p:cNvPr id="20" name="TextBox 20"/>
          <p:cNvSpPr txBox="1"/>
          <p:nvPr/>
        </p:nvSpPr>
        <p:spPr>
          <a:xfrm>
            <a:off x="8479279" y="5699758"/>
            <a:ext cx="8299013" cy="1353186"/>
          </a:xfrm>
          <a:prstGeom prst="rect">
            <a:avLst/>
          </a:prstGeom>
        </p:spPr>
        <p:txBody>
          <a:bodyPr lIns="0" tIns="0" rIns="0" bIns="0" rtlCol="0" anchor="t">
            <a:spAutoFit/>
          </a:bodyPr>
          <a:lstStyle/>
          <a:p>
            <a:pPr marL="561336" lvl="1" indent="-280668" algn="l">
              <a:lnSpc>
                <a:spcPts val="3639"/>
              </a:lnSpc>
              <a:buFont typeface="Arial"/>
              <a:buChar char="•"/>
            </a:pPr>
            <a:r>
              <a:rPr lang="en-US" sz="2599" b="1">
                <a:solidFill>
                  <a:srgbClr val="283618"/>
                </a:solidFill>
                <a:latin typeface="Nunito Sans Condensed Bold"/>
                <a:ea typeface="Nunito Sans Condensed Bold"/>
                <a:cs typeface="Nunito Sans Condensed Bold"/>
                <a:sym typeface="Nunito Sans Condensed Bold"/>
              </a:rPr>
              <a:t>Intergenerational Responsibility:</a:t>
            </a:r>
            <a:r>
              <a:rPr lang="en-US" sz="2599">
                <a:solidFill>
                  <a:srgbClr val="283618"/>
                </a:solidFill>
                <a:latin typeface="Nunito Sans Condensed"/>
                <a:ea typeface="Nunito Sans Condensed"/>
                <a:cs typeface="Nunito Sans Condensed"/>
                <a:sym typeface="Nunito Sans Condensed"/>
              </a:rPr>
              <a:t> Meeting present needs without compromising the ability of future generations to meet their own needs (United Nations, 2015).</a:t>
            </a:r>
          </a:p>
        </p:txBody>
      </p:sp>
      <p:sp>
        <p:nvSpPr>
          <p:cNvPr id="21" name="Freeform 21"/>
          <p:cNvSpPr/>
          <p:nvPr/>
        </p:nvSpPr>
        <p:spPr>
          <a:xfrm>
            <a:off x="13430897" y="1377705"/>
            <a:ext cx="3042743" cy="1266579"/>
          </a:xfrm>
          <a:custGeom>
            <a:avLst/>
            <a:gdLst/>
            <a:ahLst/>
            <a:cxnLst/>
            <a:rect l="l" t="t" r="r" b="b"/>
            <a:pathLst>
              <a:path w="3042743" h="1266579">
                <a:moveTo>
                  <a:pt x="0" y="0"/>
                </a:moveTo>
                <a:lnTo>
                  <a:pt x="3042743" y="0"/>
                </a:lnTo>
                <a:lnTo>
                  <a:pt x="3042743" y="1266579"/>
                </a:lnTo>
                <a:lnTo>
                  <a:pt x="0" y="126657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22" name="Group 22"/>
          <p:cNvGrpSpPr/>
          <p:nvPr/>
        </p:nvGrpSpPr>
        <p:grpSpPr>
          <a:xfrm>
            <a:off x="932198" y="5454964"/>
            <a:ext cx="7292425" cy="2277665"/>
            <a:chOff x="0" y="0"/>
            <a:chExt cx="1920639" cy="599879"/>
          </a:xfrm>
        </p:grpSpPr>
        <p:sp>
          <p:nvSpPr>
            <p:cNvPr id="23" name="Freeform 23"/>
            <p:cNvSpPr/>
            <p:nvPr/>
          </p:nvSpPr>
          <p:spPr>
            <a:xfrm>
              <a:off x="0" y="0"/>
              <a:ext cx="1920639" cy="599879"/>
            </a:xfrm>
            <a:custGeom>
              <a:avLst/>
              <a:gdLst/>
              <a:ahLst/>
              <a:cxnLst/>
              <a:rect l="l" t="t" r="r" b="b"/>
              <a:pathLst>
                <a:path w="1920639" h="599879">
                  <a:moveTo>
                    <a:pt x="21233" y="0"/>
                  </a:moveTo>
                  <a:lnTo>
                    <a:pt x="1899406" y="0"/>
                  </a:lnTo>
                  <a:cubicBezTo>
                    <a:pt x="1905037" y="0"/>
                    <a:pt x="1910438" y="2237"/>
                    <a:pt x="1914420" y="6219"/>
                  </a:cubicBezTo>
                  <a:cubicBezTo>
                    <a:pt x="1918402" y="10201"/>
                    <a:pt x="1920639" y="15601"/>
                    <a:pt x="1920639" y="21233"/>
                  </a:cubicBezTo>
                  <a:lnTo>
                    <a:pt x="1920639" y="578646"/>
                  </a:lnTo>
                  <a:cubicBezTo>
                    <a:pt x="1920639" y="590373"/>
                    <a:pt x="1911133" y="599879"/>
                    <a:pt x="1899406" y="599879"/>
                  </a:cubicBezTo>
                  <a:lnTo>
                    <a:pt x="21233" y="599879"/>
                  </a:lnTo>
                  <a:cubicBezTo>
                    <a:pt x="15601" y="599879"/>
                    <a:pt x="10201" y="597642"/>
                    <a:pt x="6219" y="593660"/>
                  </a:cubicBezTo>
                  <a:cubicBezTo>
                    <a:pt x="2237" y="589678"/>
                    <a:pt x="0" y="584277"/>
                    <a:pt x="0" y="578646"/>
                  </a:cubicBezTo>
                  <a:lnTo>
                    <a:pt x="0" y="21233"/>
                  </a:lnTo>
                  <a:cubicBezTo>
                    <a:pt x="0" y="9506"/>
                    <a:pt x="9506" y="0"/>
                    <a:pt x="21233" y="0"/>
                  </a:cubicBezTo>
                  <a:close/>
                </a:path>
              </a:pathLst>
            </a:custGeom>
            <a:solidFill>
              <a:srgbClr val="D5E1BD"/>
            </a:solidFill>
          </p:spPr>
          <p:txBody>
            <a:bodyPr/>
            <a:lstStyle/>
            <a:p>
              <a:endParaRPr lang="en-GB"/>
            </a:p>
          </p:txBody>
        </p:sp>
        <p:sp>
          <p:nvSpPr>
            <p:cNvPr id="24" name="TextBox 24"/>
            <p:cNvSpPr txBox="1"/>
            <p:nvPr/>
          </p:nvSpPr>
          <p:spPr>
            <a:xfrm>
              <a:off x="0" y="-38100"/>
              <a:ext cx="1920639" cy="637979"/>
            </a:xfrm>
            <a:prstGeom prst="rect">
              <a:avLst/>
            </a:prstGeom>
          </p:spPr>
          <p:txBody>
            <a:bodyPr lIns="50800" tIns="50800" rIns="50800" bIns="50800" rtlCol="0" anchor="ctr"/>
            <a:lstStyle/>
            <a:p>
              <a:pPr algn="ctr">
                <a:lnSpc>
                  <a:spcPts val="2659"/>
                </a:lnSpc>
                <a:spcBef>
                  <a:spcPct val="0"/>
                </a:spcBef>
              </a:pPr>
              <a:endParaRPr/>
            </a:p>
          </p:txBody>
        </p:sp>
      </p:grpSp>
      <p:sp>
        <p:nvSpPr>
          <p:cNvPr id="25" name="TextBox 25"/>
          <p:cNvSpPr txBox="1"/>
          <p:nvPr/>
        </p:nvSpPr>
        <p:spPr>
          <a:xfrm>
            <a:off x="932198" y="5693644"/>
            <a:ext cx="7089294" cy="1810386"/>
          </a:xfrm>
          <a:prstGeom prst="rect">
            <a:avLst/>
          </a:prstGeom>
        </p:spPr>
        <p:txBody>
          <a:bodyPr lIns="0" tIns="0" rIns="0" bIns="0" rtlCol="0" anchor="t">
            <a:spAutoFit/>
          </a:bodyPr>
          <a:lstStyle/>
          <a:p>
            <a:pPr marL="561336" lvl="1" indent="-280668" algn="l">
              <a:lnSpc>
                <a:spcPts val="3639"/>
              </a:lnSpc>
              <a:buFont typeface="Arial"/>
              <a:buChar char="•"/>
            </a:pPr>
            <a:r>
              <a:rPr lang="en-US" sz="2599" b="1">
                <a:solidFill>
                  <a:srgbClr val="283618"/>
                </a:solidFill>
                <a:latin typeface="Nunito Sans Condensed Bold"/>
                <a:ea typeface="Nunito Sans Condensed Bold"/>
                <a:cs typeface="Nunito Sans Condensed Bold"/>
                <a:sym typeface="Nunito Sans Condensed Bold"/>
              </a:rPr>
              <a:t>Economic Sustainability: </a:t>
            </a:r>
            <a:r>
              <a:rPr lang="en-US" sz="2599">
                <a:solidFill>
                  <a:srgbClr val="283618"/>
                </a:solidFill>
                <a:latin typeface="Nunito Sans Condensed"/>
                <a:ea typeface="Nunito Sans Condensed"/>
                <a:cs typeface="Nunito Sans Condensed"/>
                <a:sym typeface="Nunito Sans Condensed"/>
              </a:rPr>
              <a:t>Using resources efficiently, investing in prevention, and ensuring services remain affordable and resilient over time (NHS England, 2019).</a:t>
            </a:r>
          </a:p>
        </p:txBody>
      </p:sp>
      <p:sp>
        <p:nvSpPr>
          <p:cNvPr id="26" name="TextBox 26"/>
          <p:cNvSpPr txBox="1"/>
          <p:nvPr/>
        </p:nvSpPr>
        <p:spPr>
          <a:xfrm>
            <a:off x="2699470" y="8142205"/>
            <a:ext cx="12889059" cy="1353186"/>
          </a:xfrm>
          <a:prstGeom prst="rect">
            <a:avLst/>
          </a:prstGeom>
        </p:spPr>
        <p:txBody>
          <a:bodyPr lIns="0" tIns="0" rIns="0" bIns="0" rtlCol="0" anchor="t">
            <a:spAutoFit/>
          </a:bodyPr>
          <a:lstStyle/>
          <a:p>
            <a:pPr marL="561336" lvl="1" indent="-280668" algn="l">
              <a:lnSpc>
                <a:spcPts val="3639"/>
              </a:lnSpc>
              <a:spcBef>
                <a:spcPct val="0"/>
              </a:spcBef>
              <a:buFont typeface="Arial"/>
              <a:buChar char="•"/>
            </a:pPr>
            <a:r>
              <a:rPr lang="en-US" sz="2599" b="1">
                <a:solidFill>
                  <a:srgbClr val="283618"/>
                </a:solidFill>
                <a:latin typeface="Nunito Sans Condensed Bold"/>
                <a:ea typeface="Nunito Sans Condensed Bold"/>
                <a:cs typeface="Nunito Sans Condensed Bold"/>
                <a:sym typeface="Nunito Sans Condensed Bold"/>
              </a:rPr>
              <a:t>Health and Sustainability Link: </a:t>
            </a:r>
            <a:r>
              <a:rPr lang="en-US" sz="2599">
                <a:solidFill>
                  <a:srgbClr val="283618"/>
                </a:solidFill>
                <a:latin typeface="Nunito Sans Condensed"/>
                <a:ea typeface="Nunito Sans Condensed"/>
                <a:cs typeface="Nunito Sans Condensed"/>
                <a:sym typeface="Nunito Sans Condensed"/>
              </a:rPr>
              <a:t>Environmental and social conditions—such as clean air, safe housing, green spaces, and climate resilience—directly influence health and wellbeing (World Health Organization,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a:off x="11060273" y="1044443"/>
            <a:ext cx="584952" cy="584952"/>
          </a:xfrm>
          <a:custGeom>
            <a:avLst/>
            <a:gdLst/>
            <a:ahLst/>
            <a:cxnLst/>
            <a:rect l="l" t="t" r="r" b="b"/>
            <a:pathLst>
              <a:path w="584952" h="584952">
                <a:moveTo>
                  <a:pt x="0" y="0"/>
                </a:moveTo>
                <a:lnTo>
                  <a:pt x="584952" y="0"/>
                </a:lnTo>
                <a:lnTo>
                  <a:pt x="584952" y="584952"/>
                </a:lnTo>
                <a:lnTo>
                  <a:pt x="0" y="58495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H="1" flipV="1">
            <a:off x="-360758" y="-268942"/>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4635619">
            <a:off x="4112938" y="-519446"/>
            <a:ext cx="1023273" cy="3562027"/>
          </a:xfrm>
          <a:custGeom>
            <a:avLst/>
            <a:gdLst/>
            <a:ahLst/>
            <a:cxnLst/>
            <a:rect l="l" t="t" r="r" b="b"/>
            <a:pathLst>
              <a:path w="1023273" h="3562027">
                <a:moveTo>
                  <a:pt x="0" y="0"/>
                </a:moveTo>
                <a:lnTo>
                  <a:pt x="1023273" y="0"/>
                </a:lnTo>
                <a:lnTo>
                  <a:pt x="1023273" y="3562027"/>
                </a:lnTo>
                <a:lnTo>
                  <a:pt x="0" y="356202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11891426" y="723087"/>
            <a:ext cx="10102151" cy="962661"/>
          </a:xfrm>
          <a:prstGeom prst="rect">
            <a:avLst/>
          </a:prstGeom>
        </p:spPr>
        <p:txBody>
          <a:bodyPr lIns="0" tIns="0" rIns="0" bIns="0" rtlCol="0" anchor="t">
            <a:spAutoFit/>
          </a:bodyPr>
          <a:lstStyle/>
          <a:p>
            <a:pPr algn="l">
              <a:lnSpc>
                <a:spcPts val="7839"/>
              </a:lnSpc>
            </a:pPr>
            <a:r>
              <a:rPr lang="en-US" sz="5599" b="1">
                <a:solidFill>
                  <a:srgbClr val="283618"/>
                </a:solidFill>
                <a:latin typeface="Quicksand Bold"/>
                <a:ea typeface="Quicksand Bold"/>
                <a:cs typeface="Quicksand Bold"/>
                <a:sym typeface="Quicksand Bold"/>
              </a:rPr>
              <a:t>Theories</a:t>
            </a:r>
          </a:p>
        </p:txBody>
      </p:sp>
      <p:sp>
        <p:nvSpPr>
          <p:cNvPr id="7" name="TextBox 7"/>
          <p:cNvSpPr txBox="1"/>
          <p:nvPr/>
        </p:nvSpPr>
        <p:spPr>
          <a:xfrm>
            <a:off x="467523" y="2729310"/>
            <a:ext cx="5604631" cy="7940040"/>
          </a:xfrm>
          <a:prstGeom prst="rect">
            <a:avLst/>
          </a:prstGeom>
        </p:spPr>
        <p:txBody>
          <a:bodyPr lIns="0" tIns="0" rIns="0" bIns="0" rtlCol="0" anchor="t">
            <a:spAutoFit/>
          </a:bodyPr>
          <a:lstStyle/>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Biopsychosocial Model</a:t>
            </a:r>
          </a:p>
          <a:p>
            <a:pPr algn="l">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algn="l">
              <a:lnSpc>
                <a:spcPts val="3359"/>
              </a:lnSpc>
            </a:pPr>
            <a:r>
              <a:rPr lang="en-US" sz="2400">
                <a:solidFill>
                  <a:srgbClr val="283618"/>
                </a:solidFill>
                <a:latin typeface="Nunito Sans Condensed"/>
                <a:ea typeface="Nunito Sans Condensed"/>
                <a:cs typeface="Nunito Sans Condensed"/>
                <a:sym typeface="Nunito Sans Condensed"/>
              </a:rPr>
              <a:t>Health and wellbeing are shaped by the interaction of biological, psychological, and social factors (Engel, 1977).</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Influence on services:</a:t>
            </a:r>
          </a:p>
          <a:p>
            <a:pPr algn="l">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Encourages holistic assessments that consider mental health, lifestyle, and social circumstances.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Supports person‑centred care and prevention‑focused interventions.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Helps explain concepts like holistic health, determinants of health, and wellbeing.</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just">
              <a:lnSpc>
                <a:spcPts val="3359"/>
              </a:lnSpc>
            </a:pPr>
            <a:endParaRPr lang="en-US" sz="2400">
              <a:solidFill>
                <a:srgbClr val="283618"/>
              </a:solidFill>
              <a:latin typeface="Nunito Sans Condensed"/>
              <a:ea typeface="Nunito Sans Condensed"/>
              <a:cs typeface="Nunito Sans Condensed"/>
              <a:sym typeface="Nunito Sans Condensed"/>
            </a:endParaRPr>
          </a:p>
          <a:p>
            <a:pPr algn="just">
              <a:lnSpc>
                <a:spcPts val="3359"/>
              </a:lnSpc>
            </a:pPr>
            <a:endParaRPr lang="en-US" sz="2400">
              <a:solidFill>
                <a:srgbClr val="283618"/>
              </a:solidFill>
              <a:latin typeface="Nunito Sans Condensed"/>
              <a:ea typeface="Nunito Sans Condensed"/>
              <a:cs typeface="Nunito Sans Condensed"/>
              <a:sym typeface="Nunito Sans Condensed"/>
            </a:endParaRPr>
          </a:p>
        </p:txBody>
      </p:sp>
      <p:sp>
        <p:nvSpPr>
          <p:cNvPr id="8" name="TextBox 8"/>
          <p:cNvSpPr txBox="1"/>
          <p:nvPr/>
        </p:nvSpPr>
        <p:spPr>
          <a:xfrm>
            <a:off x="12470886" y="2319727"/>
            <a:ext cx="5433116" cy="7520940"/>
          </a:xfrm>
          <a:prstGeom prst="rect">
            <a:avLst/>
          </a:prstGeom>
        </p:spPr>
        <p:txBody>
          <a:bodyPr lIns="0" tIns="0" rIns="0" bIns="0" rtlCol="0" anchor="t">
            <a:spAutoFit/>
          </a:bodyPr>
          <a:lstStyle/>
          <a:p>
            <a:pPr algn="l">
              <a:lnSpc>
                <a:spcPts val="3360"/>
              </a:lnSpc>
            </a:pPr>
            <a:r>
              <a:rPr lang="en-US" sz="2400" b="1">
                <a:solidFill>
                  <a:srgbClr val="283618"/>
                </a:solidFill>
                <a:latin typeface="Nunito Sans Condensed Bold"/>
                <a:ea typeface="Nunito Sans Condensed Bold"/>
                <a:cs typeface="Nunito Sans Condensed Bold"/>
                <a:sym typeface="Nunito Sans Condensed Bold"/>
              </a:rPr>
              <a:t>Ecological Model</a:t>
            </a:r>
          </a:p>
          <a:p>
            <a:pPr algn="l">
              <a:lnSpc>
                <a:spcPts val="3360"/>
              </a:lnSpc>
            </a:pPr>
            <a:endParaRPr lang="en-US" sz="2400" b="1">
              <a:solidFill>
                <a:srgbClr val="283618"/>
              </a:solidFill>
              <a:latin typeface="Nunito Sans Condensed Bold"/>
              <a:ea typeface="Nunito Sans Condensed Bold"/>
              <a:cs typeface="Nunito Sans Condensed Bold"/>
              <a:sym typeface="Nunito Sans Condensed Bold"/>
            </a:endParaRPr>
          </a:p>
          <a:p>
            <a:pPr algn="l">
              <a:lnSpc>
                <a:spcPts val="3360"/>
              </a:lnSpc>
            </a:pPr>
            <a:r>
              <a:rPr lang="en-US" sz="2400">
                <a:solidFill>
                  <a:srgbClr val="283618"/>
                </a:solidFill>
                <a:latin typeface="Nunito Sans Condensed"/>
                <a:ea typeface="Nunito Sans Condensed"/>
                <a:cs typeface="Nunito Sans Condensed"/>
                <a:sym typeface="Nunito Sans Condensed"/>
              </a:rPr>
              <a:t>Health is influenced by multiple levels: individual, interpersonal, community, and societal (Bronfenbrenner, 1979).</a:t>
            </a:r>
          </a:p>
          <a:p>
            <a:pPr algn="l">
              <a:lnSpc>
                <a:spcPts val="3360"/>
              </a:lnSpc>
            </a:pPr>
            <a:r>
              <a:rPr lang="en-US" sz="2400">
                <a:solidFill>
                  <a:srgbClr val="283618"/>
                </a:solidFill>
                <a:latin typeface="Nunito Sans Condensed"/>
                <a:ea typeface="Nunito Sans Condensed"/>
                <a:cs typeface="Nunito Sans Condensed"/>
                <a:sym typeface="Nunito Sans Condensed"/>
              </a:rPr>
              <a:t> </a:t>
            </a:r>
          </a:p>
          <a:p>
            <a:pPr algn="l">
              <a:lnSpc>
                <a:spcPts val="3360"/>
              </a:lnSpc>
            </a:pPr>
            <a:r>
              <a:rPr lang="en-US" sz="2400" b="1">
                <a:solidFill>
                  <a:srgbClr val="283618"/>
                </a:solidFill>
                <a:latin typeface="Nunito Sans Condensed Bold"/>
                <a:ea typeface="Nunito Sans Condensed Bold"/>
                <a:cs typeface="Nunito Sans Condensed Bold"/>
                <a:sym typeface="Nunito Sans Condensed Bold"/>
              </a:rPr>
              <a:t>Influence on services:</a:t>
            </a:r>
          </a:p>
          <a:p>
            <a:pPr algn="l">
              <a:lnSpc>
                <a:spcPts val="3360"/>
              </a:lnSpc>
            </a:pPr>
            <a:endParaRPr lang="en-US" sz="2400" b="1">
              <a:solidFill>
                <a:srgbClr val="283618"/>
              </a:solidFill>
              <a:latin typeface="Nunito Sans Condensed Bold"/>
              <a:ea typeface="Nunito Sans Condensed Bold"/>
              <a:cs typeface="Nunito Sans Condensed Bold"/>
              <a:sym typeface="Nunito Sans Condensed Bold"/>
            </a:endParaRPr>
          </a:p>
          <a:p>
            <a:pPr marL="518163" lvl="1" indent="-259082" algn="l">
              <a:lnSpc>
                <a:spcPts val="3360"/>
              </a:lnSpc>
              <a:buFont typeface="Arial"/>
              <a:buChar char="•"/>
            </a:pPr>
            <a:r>
              <a:rPr lang="en-US" sz="2400">
                <a:solidFill>
                  <a:srgbClr val="283618"/>
                </a:solidFill>
                <a:latin typeface="Nunito Sans Condensed"/>
                <a:ea typeface="Nunito Sans Condensed"/>
                <a:cs typeface="Nunito Sans Condensed"/>
                <a:sym typeface="Nunito Sans Condensed"/>
              </a:rPr>
              <a:t>Highlights the importance of environment, housing, education, and community resources.</a:t>
            </a:r>
          </a:p>
          <a:p>
            <a:pPr marL="518163" lvl="1" indent="-259082" algn="l">
              <a:lnSpc>
                <a:spcPts val="3360"/>
              </a:lnSpc>
              <a:buFont typeface="Arial"/>
              <a:buChar char="•"/>
            </a:pPr>
            <a:r>
              <a:rPr lang="en-US" sz="2400">
                <a:solidFill>
                  <a:srgbClr val="283618"/>
                </a:solidFill>
                <a:latin typeface="Nunito Sans Condensed"/>
                <a:ea typeface="Nunito Sans Condensed"/>
                <a:cs typeface="Nunito Sans Condensed"/>
                <a:sym typeface="Nunito Sans Condensed"/>
              </a:rPr>
              <a:t>Supports public health strategies that target whole populations, not just individuals.</a:t>
            </a:r>
          </a:p>
          <a:p>
            <a:pPr marL="518163" lvl="1" indent="-259082" algn="l">
              <a:lnSpc>
                <a:spcPts val="3360"/>
              </a:lnSpc>
              <a:buFont typeface="Arial"/>
              <a:buChar char="•"/>
            </a:pPr>
            <a:r>
              <a:rPr lang="en-US" sz="2400">
                <a:solidFill>
                  <a:srgbClr val="283618"/>
                </a:solidFill>
                <a:latin typeface="Nunito Sans Condensed"/>
                <a:ea typeface="Nunito Sans Condensed"/>
                <a:cs typeface="Nunito Sans Condensed"/>
                <a:sym typeface="Nunito Sans Condensed"/>
              </a:rPr>
              <a:t>Links directly to sustainable development and reducing health inequalities.</a:t>
            </a:r>
          </a:p>
          <a:p>
            <a:pPr algn="l">
              <a:lnSpc>
                <a:spcPts val="3360"/>
              </a:lnSpc>
            </a:pPr>
            <a:endParaRPr lang="en-US" sz="2400">
              <a:solidFill>
                <a:srgbClr val="283618"/>
              </a:solidFill>
              <a:latin typeface="Nunito Sans Condensed"/>
              <a:ea typeface="Nunito Sans Condensed"/>
              <a:cs typeface="Nunito Sans Condensed"/>
              <a:sym typeface="Nunito Sans Condensed"/>
            </a:endParaRPr>
          </a:p>
        </p:txBody>
      </p:sp>
      <p:sp>
        <p:nvSpPr>
          <p:cNvPr id="9" name="TextBox 9"/>
          <p:cNvSpPr txBox="1"/>
          <p:nvPr/>
        </p:nvSpPr>
        <p:spPr>
          <a:xfrm>
            <a:off x="6474570" y="2319727"/>
            <a:ext cx="5416856" cy="5844540"/>
          </a:xfrm>
          <a:prstGeom prst="rect">
            <a:avLst/>
          </a:prstGeom>
        </p:spPr>
        <p:txBody>
          <a:bodyPr lIns="0" tIns="0" rIns="0" bIns="0" rtlCol="0" anchor="t">
            <a:spAutoFit/>
          </a:bodyPr>
          <a:lstStyle/>
          <a:p>
            <a:pPr algn="l">
              <a:lnSpc>
                <a:spcPts val="3359"/>
              </a:lnSpc>
            </a:pPr>
            <a:endParaRPr/>
          </a:p>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Holistic Model</a:t>
            </a:r>
          </a:p>
          <a:p>
            <a:pPr algn="l">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algn="l">
              <a:lnSpc>
                <a:spcPts val="3359"/>
              </a:lnSpc>
            </a:pPr>
            <a:r>
              <a:rPr lang="en-US" sz="2400">
                <a:solidFill>
                  <a:srgbClr val="283618"/>
                </a:solidFill>
                <a:latin typeface="Nunito Sans Condensed"/>
                <a:ea typeface="Nunito Sans Condensed"/>
                <a:cs typeface="Nunito Sans Condensed"/>
                <a:sym typeface="Nunito Sans Condensed"/>
              </a:rPr>
              <a:t>Focuses on the whole person, recognising physical, emotional, social, and spiritual needs (WHO, 2023). Influence on services:</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Promotes integrated care across health and social care sectors.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Encourages wellbeing‑focused support, empowerment, and personalised care.</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Aligns with prevention, person‑centred practice, and improving quality of life.</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p:txBody>
      </p:sp>
      <p:sp>
        <p:nvSpPr>
          <p:cNvPr id="10" name="Freeform 10"/>
          <p:cNvSpPr/>
          <p:nvPr/>
        </p:nvSpPr>
        <p:spPr>
          <a:xfrm>
            <a:off x="7200302" y="8164267"/>
            <a:ext cx="4152447" cy="1728506"/>
          </a:xfrm>
          <a:custGeom>
            <a:avLst/>
            <a:gdLst/>
            <a:ahLst/>
            <a:cxnLst/>
            <a:rect l="l" t="t" r="r" b="b"/>
            <a:pathLst>
              <a:path w="4152447" h="1728506">
                <a:moveTo>
                  <a:pt x="0" y="0"/>
                </a:moveTo>
                <a:lnTo>
                  <a:pt x="4152447" y="0"/>
                </a:lnTo>
                <a:lnTo>
                  <a:pt x="4152447" y="1728507"/>
                </a:lnTo>
                <a:lnTo>
                  <a:pt x="0" y="17285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926327" y="621717"/>
            <a:ext cx="13650900" cy="1835150"/>
          </a:xfrm>
          <a:prstGeom prst="rect">
            <a:avLst/>
          </a:prstGeom>
        </p:spPr>
        <p:txBody>
          <a:bodyPr lIns="0" tIns="0" rIns="0" bIns="0" rtlCol="0" anchor="t">
            <a:spAutoFit/>
          </a:bodyPr>
          <a:lstStyle/>
          <a:p>
            <a:pPr algn="ctr">
              <a:lnSpc>
                <a:spcPts val="4900"/>
              </a:lnSpc>
            </a:pPr>
            <a:r>
              <a:rPr lang="en-US" sz="3500" b="1">
                <a:solidFill>
                  <a:srgbClr val="283618"/>
                </a:solidFill>
                <a:latin typeface="Quicksand Bold"/>
                <a:ea typeface="Quicksand Bold"/>
                <a:cs typeface="Quicksand Bold"/>
                <a:sym typeface="Quicksand Bold"/>
              </a:rPr>
              <a:t>Sustainable Development Goals (SDGs) &amp; UK Health </a:t>
            </a:r>
          </a:p>
          <a:p>
            <a:pPr algn="ctr">
              <a:lnSpc>
                <a:spcPts val="4900"/>
              </a:lnSpc>
            </a:pPr>
            <a:r>
              <a:rPr lang="en-US" sz="3500" b="1">
                <a:solidFill>
                  <a:srgbClr val="283618"/>
                </a:solidFill>
                <a:latin typeface="Quicksand Bold"/>
                <a:ea typeface="Quicksand Bold"/>
                <a:cs typeface="Quicksand Bold"/>
                <a:sym typeface="Quicksand Bold"/>
              </a:rPr>
              <a:t>&amp; </a:t>
            </a:r>
          </a:p>
          <a:p>
            <a:pPr algn="ctr">
              <a:lnSpc>
                <a:spcPts val="4900"/>
              </a:lnSpc>
            </a:pPr>
            <a:r>
              <a:rPr lang="en-US" sz="3500" b="1">
                <a:solidFill>
                  <a:srgbClr val="283618"/>
                </a:solidFill>
                <a:latin typeface="Quicksand Bold"/>
                <a:ea typeface="Quicksand Bold"/>
                <a:cs typeface="Quicksand Bold"/>
                <a:sym typeface="Quicksand Bold"/>
              </a:rPr>
              <a:t>Social Care</a:t>
            </a:r>
          </a:p>
        </p:txBody>
      </p:sp>
      <p:sp>
        <p:nvSpPr>
          <p:cNvPr id="4" name="TextBox 4"/>
          <p:cNvSpPr txBox="1"/>
          <p:nvPr/>
        </p:nvSpPr>
        <p:spPr>
          <a:xfrm>
            <a:off x="0" y="3266260"/>
            <a:ext cx="18288000" cy="1353185"/>
          </a:xfrm>
          <a:prstGeom prst="rect">
            <a:avLst/>
          </a:prstGeom>
        </p:spPr>
        <p:txBody>
          <a:bodyPr lIns="0" tIns="0" rIns="0" bIns="0" rtlCol="0" anchor="t">
            <a:spAutoFit/>
          </a:bodyPr>
          <a:lstStyle/>
          <a:p>
            <a:pPr algn="ctr">
              <a:lnSpc>
                <a:spcPts val="3640"/>
              </a:lnSpc>
              <a:spcBef>
                <a:spcPct val="0"/>
              </a:spcBef>
            </a:pPr>
            <a:r>
              <a:rPr lang="en-US" sz="2600" b="1">
                <a:solidFill>
                  <a:srgbClr val="283618"/>
                </a:solidFill>
                <a:latin typeface="Nunito Sans Condensed Bold"/>
                <a:ea typeface="Nunito Sans Condensed Bold"/>
                <a:cs typeface="Nunito Sans Condensed Bold"/>
                <a:sym typeface="Nunito Sans Condensed Bold"/>
              </a:rPr>
              <a:t>What Are the SDGs?</a:t>
            </a:r>
          </a:p>
          <a:p>
            <a:pPr algn="ctr">
              <a:lnSpc>
                <a:spcPts val="3640"/>
              </a:lnSpc>
              <a:spcBef>
                <a:spcPct val="0"/>
              </a:spcBef>
            </a:pPr>
            <a:r>
              <a:rPr lang="en-US" sz="2600">
                <a:solidFill>
                  <a:srgbClr val="283618"/>
                </a:solidFill>
                <a:latin typeface="Nunito Sans Condensed"/>
                <a:ea typeface="Nunito Sans Condensed"/>
                <a:cs typeface="Nunito Sans Condensed"/>
                <a:sym typeface="Nunito Sans Condensed"/>
              </a:rPr>
              <a:t>The UN Sustainable Development Goals are a global framework aimed at improving health, reducing inequalities, and promoting environmental, social, and economic sustainability (United Nations, 2015).</a:t>
            </a:r>
          </a:p>
        </p:txBody>
      </p:sp>
      <p:sp>
        <p:nvSpPr>
          <p:cNvPr id="5" name="TextBox 5"/>
          <p:cNvSpPr txBox="1"/>
          <p:nvPr/>
        </p:nvSpPr>
        <p:spPr>
          <a:xfrm>
            <a:off x="727669" y="5095875"/>
            <a:ext cx="13272922" cy="4553585"/>
          </a:xfrm>
          <a:prstGeom prst="rect">
            <a:avLst/>
          </a:prstGeom>
        </p:spPr>
        <p:txBody>
          <a:bodyPr lIns="0" tIns="0" rIns="0" bIns="0" rtlCol="0" anchor="t">
            <a:spAutoFit/>
          </a:bodyPr>
          <a:lstStyle/>
          <a:p>
            <a:pPr algn="l">
              <a:lnSpc>
                <a:spcPts val="3640"/>
              </a:lnSpc>
              <a:spcBef>
                <a:spcPct val="0"/>
              </a:spcBef>
            </a:pPr>
            <a:r>
              <a:rPr lang="en-US" sz="2600" b="1">
                <a:solidFill>
                  <a:srgbClr val="283618"/>
                </a:solidFill>
                <a:latin typeface="Nunito Sans Condensed Bold"/>
                <a:ea typeface="Nunito Sans Condensed Bold"/>
                <a:cs typeface="Nunito Sans Condensed Bold"/>
                <a:sym typeface="Nunito Sans Condensed Bold"/>
              </a:rPr>
              <a:t>SDG 3 – Good Health and Wellbeing</a:t>
            </a:r>
          </a:p>
          <a:p>
            <a:pPr algn="l">
              <a:lnSpc>
                <a:spcPts val="3640"/>
              </a:lnSpc>
              <a:spcBef>
                <a:spcPct val="0"/>
              </a:spcBef>
            </a:pPr>
            <a:endParaRPr lang="en-US" sz="2600" b="1">
              <a:solidFill>
                <a:srgbClr val="283618"/>
              </a:solidFill>
              <a:latin typeface="Nunito Sans Condensed Bold"/>
              <a:ea typeface="Nunito Sans Condensed Bold"/>
              <a:cs typeface="Nunito Sans Condensed Bold"/>
              <a:sym typeface="Nunito Sans Condensed Bold"/>
            </a:endParaRPr>
          </a:p>
          <a:p>
            <a:pPr algn="l">
              <a:lnSpc>
                <a:spcPts val="3640"/>
              </a:lnSpc>
              <a:spcBef>
                <a:spcPct val="0"/>
              </a:spcBef>
            </a:pPr>
            <a:r>
              <a:rPr lang="en-US" sz="2600">
                <a:solidFill>
                  <a:srgbClr val="283618"/>
                </a:solidFill>
                <a:latin typeface="Nunito Sans Condensed"/>
                <a:ea typeface="Nunito Sans Condensed"/>
                <a:cs typeface="Nunito Sans Condensed"/>
                <a:sym typeface="Nunito Sans Condensed"/>
              </a:rPr>
              <a:t>SDG 3 focuses on ensuring healthy lives and promoting wellbeing for all at all ages.</a:t>
            </a:r>
          </a:p>
          <a:p>
            <a:pPr algn="l">
              <a:lnSpc>
                <a:spcPts val="3640"/>
              </a:lnSpc>
              <a:spcBef>
                <a:spcPct val="0"/>
              </a:spcBef>
            </a:pPr>
            <a:endParaRPr lang="en-US" sz="2600">
              <a:solidFill>
                <a:srgbClr val="283618"/>
              </a:solidFill>
              <a:latin typeface="Nunito Sans Condensed"/>
              <a:ea typeface="Nunito Sans Condensed"/>
              <a:cs typeface="Nunito Sans Condensed"/>
              <a:sym typeface="Nunito Sans Condensed"/>
            </a:endParaRPr>
          </a:p>
          <a:p>
            <a:pPr algn="l">
              <a:lnSpc>
                <a:spcPts val="3640"/>
              </a:lnSpc>
              <a:spcBef>
                <a:spcPct val="0"/>
              </a:spcBef>
            </a:pPr>
            <a:r>
              <a:rPr lang="en-US" sz="2600" b="1">
                <a:solidFill>
                  <a:srgbClr val="283618"/>
                </a:solidFill>
                <a:latin typeface="Nunito Sans Condensed Bold"/>
                <a:ea typeface="Nunito Sans Condensed Bold"/>
                <a:cs typeface="Nunito Sans Condensed Bold"/>
                <a:sym typeface="Nunito Sans Condensed Bold"/>
              </a:rPr>
              <a:t>It emphasises:</a:t>
            </a:r>
          </a:p>
          <a:p>
            <a:pPr algn="l">
              <a:lnSpc>
                <a:spcPts val="3640"/>
              </a:lnSpc>
              <a:spcBef>
                <a:spcPct val="0"/>
              </a:spcBef>
            </a:pPr>
            <a:endParaRPr lang="en-US" sz="2600" b="1">
              <a:solidFill>
                <a:srgbClr val="283618"/>
              </a:solidFill>
              <a:latin typeface="Nunito Sans Condensed Bold"/>
              <a:ea typeface="Nunito Sans Condensed Bold"/>
              <a:cs typeface="Nunito Sans Condensed Bold"/>
              <a:sym typeface="Nunito Sans Condensed Bold"/>
            </a:endParaRPr>
          </a:p>
          <a:p>
            <a:pPr marL="561341" lvl="1" indent="-280670" algn="l">
              <a:lnSpc>
                <a:spcPts val="3640"/>
              </a:lnSpc>
              <a:buFont typeface="Arial"/>
              <a:buChar char="•"/>
            </a:pPr>
            <a:r>
              <a:rPr lang="en-US" sz="2600">
                <a:solidFill>
                  <a:srgbClr val="283618"/>
                </a:solidFill>
                <a:latin typeface="Nunito Sans Condensed"/>
                <a:ea typeface="Nunito Sans Condensed"/>
                <a:cs typeface="Nunito Sans Condensed"/>
                <a:sym typeface="Nunito Sans Condensed"/>
              </a:rPr>
              <a:t>Prevention and early intervention</a:t>
            </a:r>
          </a:p>
          <a:p>
            <a:pPr marL="561341" lvl="1" indent="-280670" algn="l">
              <a:lnSpc>
                <a:spcPts val="3640"/>
              </a:lnSpc>
              <a:buFont typeface="Arial"/>
              <a:buChar char="•"/>
            </a:pPr>
            <a:r>
              <a:rPr lang="en-US" sz="2600">
                <a:solidFill>
                  <a:srgbClr val="283618"/>
                </a:solidFill>
                <a:latin typeface="Nunito Sans Condensed"/>
                <a:ea typeface="Nunito Sans Condensed"/>
                <a:cs typeface="Nunito Sans Condensed"/>
                <a:sym typeface="Nunito Sans Condensed"/>
              </a:rPr>
              <a:t>Reducing health inequalities</a:t>
            </a:r>
          </a:p>
          <a:p>
            <a:pPr marL="561341" lvl="1" indent="-280670" algn="l">
              <a:lnSpc>
                <a:spcPts val="3640"/>
              </a:lnSpc>
              <a:buFont typeface="Arial"/>
              <a:buChar char="•"/>
            </a:pPr>
            <a:r>
              <a:rPr lang="en-US" sz="2600">
                <a:solidFill>
                  <a:srgbClr val="283618"/>
                </a:solidFill>
                <a:latin typeface="Nunito Sans Condensed"/>
                <a:ea typeface="Nunito Sans Condensed"/>
                <a:cs typeface="Nunito Sans Condensed"/>
                <a:sym typeface="Nunito Sans Condensed"/>
              </a:rPr>
              <a:t>Strengthening health systems</a:t>
            </a:r>
          </a:p>
          <a:p>
            <a:pPr marL="561341" lvl="1" indent="-280670" algn="l">
              <a:lnSpc>
                <a:spcPts val="3640"/>
              </a:lnSpc>
              <a:buFont typeface="Arial"/>
              <a:buChar char="•"/>
            </a:pPr>
            <a:r>
              <a:rPr lang="en-US" sz="2600">
                <a:solidFill>
                  <a:srgbClr val="283618"/>
                </a:solidFill>
                <a:latin typeface="Nunito Sans Condensed"/>
                <a:ea typeface="Nunito Sans Condensed"/>
                <a:cs typeface="Nunito Sans Condensed"/>
                <a:sym typeface="Nunito Sans Condensed"/>
              </a:rPr>
              <a:t>Access to quality, person‑centred care (United Nations, 2015)</a:t>
            </a:r>
          </a:p>
        </p:txBody>
      </p:sp>
      <p:sp>
        <p:nvSpPr>
          <p:cNvPr id="6" name="Freeform 6"/>
          <p:cNvSpPr/>
          <p:nvPr/>
        </p:nvSpPr>
        <p:spPr>
          <a:xfrm>
            <a:off x="12467346" y="7396480"/>
            <a:ext cx="4152447" cy="1728506"/>
          </a:xfrm>
          <a:custGeom>
            <a:avLst/>
            <a:gdLst/>
            <a:ahLst/>
            <a:cxnLst/>
            <a:rect l="l" t="t" r="r" b="b"/>
            <a:pathLst>
              <a:path w="4152447" h="1728506">
                <a:moveTo>
                  <a:pt x="0" y="0"/>
                </a:moveTo>
                <a:lnTo>
                  <a:pt x="4152447" y="0"/>
                </a:lnTo>
                <a:lnTo>
                  <a:pt x="4152447" y="1728506"/>
                </a:lnTo>
                <a:lnTo>
                  <a:pt x="0" y="17285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1035890">
            <a:off x="1048857" y="520747"/>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2196214" y="535010"/>
            <a:ext cx="13650900" cy="1835150"/>
          </a:xfrm>
          <a:prstGeom prst="rect">
            <a:avLst/>
          </a:prstGeom>
        </p:spPr>
        <p:txBody>
          <a:bodyPr lIns="0" tIns="0" rIns="0" bIns="0" rtlCol="0" anchor="t">
            <a:spAutoFit/>
          </a:bodyPr>
          <a:lstStyle/>
          <a:p>
            <a:pPr algn="ctr">
              <a:lnSpc>
                <a:spcPts val="4900"/>
              </a:lnSpc>
            </a:pPr>
            <a:r>
              <a:rPr lang="en-US" sz="3500" b="1">
                <a:solidFill>
                  <a:srgbClr val="283618"/>
                </a:solidFill>
                <a:latin typeface="Quicksand Bold"/>
                <a:ea typeface="Quicksand Bold"/>
                <a:cs typeface="Quicksand Bold"/>
                <a:sym typeface="Quicksand Bold"/>
              </a:rPr>
              <a:t>Sustainable Development Goals (SDGs) &amp; UK Health </a:t>
            </a:r>
          </a:p>
          <a:p>
            <a:pPr algn="ctr">
              <a:lnSpc>
                <a:spcPts val="4900"/>
              </a:lnSpc>
            </a:pPr>
            <a:r>
              <a:rPr lang="en-US" sz="3500" b="1">
                <a:solidFill>
                  <a:srgbClr val="283618"/>
                </a:solidFill>
                <a:latin typeface="Quicksand Bold"/>
                <a:ea typeface="Quicksand Bold"/>
                <a:cs typeface="Quicksand Bold"/>
                <a:sym typeface="Quicksand Bold"/>
              </a:rPr>
              <a:t>&amp; </a:t>
            </a:r>
          </a:p>
          <a:p>
            <a:pPr algn="ctr">
              <a:lnSpc>
                <a:spcPts val="4900"/>
              </a:lnSpc>
            </a:pPr>
            <a:r>
              <a:rPr lang="en-US" sz="3500" b="1">
                <a:solidFill>
                  <a:srgbClr val="283618"/>
                </a:solidFill>
                <a:latin typeface="Quicksand Bold"/>
                <a:ea typeface="Quicksand Bold"/>
                <a:cs typeface="Quicksand Bold"/>
                <a:sym typeface="Quicksand Bold"/>
              </a:rPr>
              <a:t>Social Care</a:t>
            </a:r>
          </a:p>
        </p:txBody>
      </p:sp>
      <p:sp>
        <p:nvSpPr>
          <p:cNvPr id="4" name="TextBox 4"/>
          <p:cNvSpPr txBox="1"/>
          <p:nvPr/>
        </p:nvSpPr>
        <p:spPr>
          <a:xfrm>
            <a:off x="1163355" y="3625725"/>
            <a:ext cx="7348923" cy="6263640"/>
          </a:xfrm>
          <a:prstGeom prst="rect">
            <a:avLst/>
          </a:prstGeom>
        </p:spPr>
        <p:txBody>
          <a:bodyPr lIns="0" tIns="0" rIns="0" bIns="0" rtlCol="0" anchor="t">
            <a:spAutoFit/>
          </a:bodyPr>
          <a:lstStyle/>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How SDG 3 Links to UK Health &amp; Social Care</a:t>
            </a:r>
          </a:p>
          <a:p>
            <a:pPr algn="l">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1. Prevention and Early Intervention</a:t>
            </a:r>
          </a:p>
          <a:p>
            <a:pPr algn="l">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algn="l">
              <a:lnSpc>
                <a:spcPts val="3359"/>
              </a:lnSpc>
            </a:pPr>
            <a:r>
              <a:rPr lang="en-US" sz="2400">
                <a:solidFill>
                  <a:srgbClr val="283618"/>
                </a:solidFill>
                <a:latin typeface="Nunito Sans Condensed"/>
                <a:ea typeface="Nunito Sans Condensed"/>
                <a:cs typeface="Nunito Sans Condensed"/>
                <a:sym typeface="Nunito Sans Condensed"/>
              </a:rPr>
              <a:t>The NHS prioritises prevention to reduce long‑term illness and improve population health (NHS England, 2019). Example: Diabetes Prevention Programme (DPP)</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Targets people at high risk of Type 2 diabetes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Provides lifestyle support, nutrition advice, and physical activity programmes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Reduces future disease burden and supports SDG 3’s prevention goals (NHS England, 2020)</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spcBef>
                <a:spcPct val="0"/>
              </a:spcBef>
            </a:pPr>
            <a:endParaRPr lang="en-US" sz="2400">
              <a:solidFill>
                <a:srgbClr val="283618"/>
              </a:solidFill>
              <a:latin typeface="Nunito Sans Condensed"/>
              <a:ea typeface="Nunito Sans Condensed"/>
              <a:cs typeface="Nunito Sans Condensed"/>
              <a:sym typeface="Nunito Sans Condensed"/>
            </a:endParaRPr>
          </a:p>
        </p:txBody>
      </p:sp>
      <p:sp>
        <p:nvSpPr>
          <p:cNvPr id="5" name="TextBox 5"/>
          <p:cNvSpPr txBox="1"/>
          <p:nvPr/>
        </p:nvSpPr>
        <p:spPr>
          <a:xfrm>
            <a:off x="9772563" y="3625725"/>
            <a:ext cx="7486737" cy="4168140"/>
          </a:xfrm>
          <a:prstGeom prst="rect">
            <a:avLst/>
          </a:prstGeom>
        </p:spPr>
        <p:txBody>
          <a:bodyPr lIns="0" tIns="0" rIns="0" bIns="0" rtlCol="0" anchor="t">
            <a:spAutoFit/>
          </a:bodyPr>
          <a:lstStyle/>
          <a:p>
            <a:pPr algn="l">
              <a:lnSpc>
                <a:spcPts val="3359"/>
              </a:lnSpc>
              <a:spcBef>
                <a:spcPct val="0"/>
              </a:spcBef>
            </a:pPr>
            <a:r>
              <a:rPr lang="en-US" sz="2400" b="1">
                <a:solidFill>
                  <a:srgbClr val="283618"/>
                </a:solidFill>
                <a:latin typeface="Nunito Sans Condensed Bold"/>
                <a:ea typeface="Nunito Sans Condensed Bold"/>
                <a:cs typeface="Nunito Sans Condensed Bold"/>
                <a:sym typeface="Nunito Sans Condensed Bold"/>
              </a:rPr>
              <a:t>2. Reducing Health Inequalities</a:t>
            </a:r>
          </a:p>
          <a:p>
            <a:pPr algn="l">
              <a:lnSpc>
                <a:spcPts val="3359"/>
              </a:lnSpc>
              <a:spcBef>
                <a:spcPct val="0"/>
              </a:spcBef>
            </a:pPr>
            <a:endParaRPr lang="en-US" sz="2400" b="1">
              <a:solidFill>
                <a:srgbClr val="283618"/>
              </a:solidFill>
              <a:latin typeface="Nunito Sans Condensed Bold"/>
              <a:ea typeface="Nunito Sans Condensed Bold"/>
              <a:cs typeface="Nunito Sans Condensed Bold"/>
              <a:sym typeface="Nunito Sans Condensed Bold"/>
            </a:endParaRPr>
          </a:p>
          <a:p>
            <a:pPr algn="l">
              <a:lnSpc>
                <a:spcPts val="3359"/>
              </a:lnSpc>
              <a:spcBef>
                <a:spcPct val="0"/>
              </a:spcBef>
            </a:pPr>
            <a:r>
              <a:rPr lang="en-US" sz="2400">
                <a:solidFill>
                  <a:srgbClr val="283618"/>
                </a:solidFill>
                <a:latin typeface="Nunito Sans Condensed"/>
                <a:ea typeface="Nunito Sans Condensed"/>
                <a:cs typeface="Nunito Sans Condensed"/>
                <a:sym typeface="Nunito Sans Condensed"/>
              </a:rPr>
              <a:t>SDG 3 aligns with UK strategies to address social determinants such as income, housing, and education.</a:t>
            </a:r>
          </a:p>
          <a:p>
            <a:pPr algn="l">
              <a:lnSpc>
                <a:spcPts val="3359"/>
              </a:lnSpc>
              <a:spcBef>
                <a:spcPct val="0"/>
              </a:spcBef>
            </a:pPr>
            <a:r>
              <a:rPr lang="en-US" sz="2400">
                <a:solidFill>
                  <a:srgbClr val="283618"/>
                </a:solidFill>
                <a:latin typeface="Nunito Sans Condensed"/>
                <a:ea typeface="Nunito Sans Condensed"/>
                <a:cs typeface="Nunito Sans Condensed"/>
                <a:sym typeface="Nunito Sans Condensed"/>
              </a:rPr>
              <a:t>Public health policies target deprived communities</a:t>
            </a:r>
          </a:p>
          <a:p>
            <a:pPr algn="l">
              <a:lnSpc>
                <a:spcPts val="3359"/>
              </a:lnSpc>
              <a:spcBef>
                <a:spcPct val="0"/>
              </a:spcBef>
            </a:pPr>
            <a:r>
              <a:rPr lang="en-US" sz="2400">
                <a:solidFill>
                  <a:srgbClr val="283618"/>
                </a:solidFill>
                <a:latin typeface="Nunito Sans Condensed"/>
                <a:ea typeface="Nunito Sans Condensed"/>
                <a:cs typeface="Nunito Sans Condensed"/>
                <a:sym typeface="Nunito Sans Condensed"/>
              </a:rPr>
              <a:t>Services aim to improve access and reduce unfair health gaps (Marmot, 2020)</a:t>
            </a:r>
          </a:p>
          <a:p>
            <a:pPr algn="l">
              <a:lnSpc>
                <a:spcPts val="3359"/>
              </a:lnSpc>
              <a:spcBef>
                <a:spcPct val="0"/>
              </a:spcBef>
            </a:pPr>
            <a:endParaRPr lang="en-US" sz="2400">
              <a:solidFill>
                <a:srgbClr val="283618"/>
              </a:solidFill>
              <a:latin typeface="Nunito Sans Condensed"/>
              <a:ea typeface="Nunito Sans Condensed"/>
              <a:cs typeface="Nunito Sans Condensed"/>
              <a:sym typeface="Nunito Sans Condensed"/>
            </a:endParaRPr>
          </a:p>
          <a:p>
            <a:pPr algn="l">
              <a:lnSpc>
                <a:spcPts val="3359"/>
              </a:lnSpc>
              <a:spcBef>
                <a:spcPct val="0"/>
              </a:spcBef>
            </a:pPr>
            <a:endParaRPr lang="en-US" sz="2400">
              <a:solidFill>
                <a:srgbClr val="283618"/>
              </a:solidFill>
              <a:latin typeface="Nunito Sans Condensed"/>
              <a:ea typeface="Nunito Sans Condensed"/>
              <a:cs typeface="Nunito Sans Condensed"/>
              <a:sym typeface="Nunito Sans Condensed"/>
            </a:endParaRPr>
          </a:p>
          <a:p>
            <a:pPr algn="l">
              <a:lnSpc>
                <a:spcPts val="3359"/>
              </a:lnSpc>
              <a:spcBef>
                <a:spcPct val="0"/>
              </a:spcBef>
            </a:pPr>
            <a:endParaRPr lang="en-US" sz="2400">
              <a:solidFill>
                <a:srgbClr val="283618"/>
              </a:solidFill>
              <a:latin typeface="Nunito Sans Condensed"/>
              <a:ea typeface="Nunito Sans Condensed"/>
              <a:cs typeface="Nunito Sans Condensed"/>
              <a:sym typeface="Nunito Sans Condensed"/>
            </a:endParaRPr>
          </a:p>
        </p:txBody>
      </p:sp>
      <p:sp>
        <p:nvSpPr>
          <p:cNvPr id="6" name="AutoShape 6"/>
          <p:cNvSpPr/>
          <p:nvPr/>
        </p:nvSpPr>
        <p:spPr>
          <a:xfrm>
            <a:off x="8111054" y="4504310"/>
            <a:ext cx="1032946" cy="0"/>
          </a:xfrm>
          <a:prstGeom prst="line">
            <a:avLst/>
          </a:prstGeom>
          <a:ln w="38100" cap="flat">
            <a:solidFill>
              <a:srgbClr val="000000"/>
            </a:solidFill>
            <a:prstDash val="solid"/>
            <a:headEnd type="none" w="sm" len="sm"/>
            <a:tailEnd type="triangle" w="lg" len="med"/>
          </a:ln>
        </p:spPr>
        <p:txBody>
          <a:bodyPr/>
          <a:lstStyle/>
          <a:p>
            <a:endParaRPr lang="en-GB"/>
          </a:p>
        </p:txBody>
      </p:sp>
      <p:sp>
        <p:nvSpPr>
          <p:cNvPr id="7" name="Freeform 7"/>
          <p:cNvSpPr/>
          <p:nvPr/>
        </p:nvSpPr>
        <p:spPr>
          <a:xfrm>
            <a:off x="10646494" y="7081808"/>
            <a:ext cx="4152447" cy="1728506"/>
          </a:xfrm>
          <a:custGeom>
            <a:avLst/>
            <a:gdLst/>
            <a:ahLst/>
            <a:cxnLst/>
            <a:rect l="l" t="t" r="r" b="b"/>
            <a:pathLst>
              <a:path w="4152447" h="1728506">
                <a:moveTo>
                  <a:pt x="0" y="0"/>
                </a:moveTo>
                <a:lnTo>
                  <a:pt x="4152447" y="0"/>
                </a:lnTo>
                <a:lnTo>
                  <a:pt x="4152447" y="1728506"/>
                </a:lnTo>
                <a:lnTo>
                  <a:pt x="0" y="17285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1035890">
            <a:off x="321188" y="282171"/>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rot="2409359">
            <a:off x="15464704" y="124248"/>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2196214" y="586742"/>
            <a:ext cx="13650900" cy="1835150"/>
          </a:xfrm>
          <a:prstGeom prst="rect">
            <a:avLst/>
          </a:prstGeom>
        </p:spPr>
        <p:txBody>
          <a:bodyPr lIns="0" tIns="0" rIns="0" bIns="0" rtlCol="0" anchor="t">
            <a:spAutoFit/>
          </a:bodyPr>
          <a:lstStyle/>
          <a:p>
            <a:pPr algn="ctr">
              <a:lnSpc>
                <a:spcPts val="4900"/>
              </a:lnSpc>
            </a:pPr>
            <a:r>
              <a:rPr lang="en-US" sz="3500" b="1">
                <a:solidFill>
                  <a:srgbClr val="283618"/>
                </a:solidFill>
                <a:latin typeface="Quicksand Bold"/>
                <a:ea typeface="Quicksand Bold"/>
                <a:cs typeface="Quicksand Bold"/>
                <a:sym typeface="Quicksand Bold"/>
              </a:rPr>
              <a:t>Sustainable Development Goals (SDGs) &amp; UK Health </a:t>
            </a:r>
          </a:p>
          <a:p>
            <a:pPr algn="ctr">
              <a:lnSpc>
                <a:spcPts val="4900"/>
              </a:lnSpc>
            </a:pPr>
            <a:r>
              <a:rPr lang="en-US" sz="3500" b="1">
                <a:solidFill>
                  <a:srgbClr val="283618"/>
                </a:solidFill>
                <a:latin typeface="Quicksand Bold"/>
                <a:ea typeface="Quicksand Bold"/>
                <a:cs typeface="Quicksand Bold"/>
                <a:sym typeface="Quicksand Bold"/>
              </a:rPr>
              <a:t>&amp; </a:t>
            </a:r>
          </a:p>
          <a:p>
            <a:pPr algn="ctr">
              <a:lnSpc>
                <a:spcPts val="4900"/>
              </a:lnSpc>
            </a:pPr>
            <a:r>
              <a:rPr lang="en-US" sz="3500" b="1">
                <a:solidFill>
                  <a:srgbClr val="283618"/>
                </a:solidFill>
                <a:latin typeface="Quicksand Bold"/>
                <a:ea typeface="Quicksand Bold"/>
                <a:cs typeface="Quicksand Bold"/>
                <a:sym typeface="Quicksand Bold"/>
              </a:rPr>
              <a:t>Social Care</a:t>
            </a:r>
          </a:p>
        </p:txBody>
      </p:sp>
      <p:sp>
        <p:nvSpPr>
          <p:cNvPr id="4" name="TextBox 4"/>
          <p:cNvSpPr txBox="1"/>
          <p:nvPr/>
        </p:nvSpPr>
        <p:spPr>
          <a:xfrm>
            <a:off x="762131" y="3625725"/>
            <a:ext cx="7348923" cy="4587240"/>
          </a:xfrm>
          <a:prstGeom prst="rect">
            <a:avLst/>
          </a:prstGeom>
        </p:spPr>
        <p:txBody>
          <a:bodyPr lIns="0" tIns="0" rIns="0" bIns="0" rtlCol="0" anchor="t">
            <a:spAutoFit/>
          </a:bodyPr>
          <a:lstStyle/>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3. Sustainability in Health Services</a:t>
            </a:r>
          </a:p>
          <a:p>
            <a:pPr algn="l">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algn="l">
              <a:lnSpc>
                <a:spcPts val="3359"/>
              </a:lnSpc>
            </a:pPr>
            <a:r>
              <a:rPr lang="en-US" sz="2400">
                <a:solidFill>
                  <a:srgbClr val="283618"/>
                </a:solidFill>
                <a:latin typeface="Nunito Sans Condensed"/>
                <a:ea typeface="Nunito Sans Condensed"/>
                <a:cs typeface="Nunito Sans Condensed"/>
                <a:sym typeface="Nunito Sans Condensed"/>
              </a:rPr>
              <a:t>SDGs promote environmental sustainability, which the NHS supports through the Net Zero NHS strategy.</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Reducing carbon emissions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Improving air quality</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Designing climate‑resilient health services (NHS England, 2022)</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spcBef>
                <a:spcPct val="0"/>
              </a:spcBef>
            </a:pPr>
            <a:endParaRPr lang="en-US" sz="2400">
              <a:solidFill>
                <a:srgbClr val="283618"/>
              </a:solidFill>
              <a:latin typeface="Nunito Sans Condensed"/>
              <a:ea typeface="Nunito Sans Condensed"/>
              <a:cs typeface="Nunito Sans Condensed"/>
              <a:sym typeface="Nunito Sans Condensed"/>
            </a:endParaRPr>
          </a:p>
        </p:txBody>
      </p:sp>
      <p:sp>
        <p:nvSpPr>
          <p:cNvPr id="5" name="TextBox 5"/>
          <p:cNvSpPr txBox="1"/>
          <p:nvPr/>
        </p:nvSpPr>
        <p:spPr>
          <a:xfrm>
            <a:off x="9772563" y="3625725"/>
            <a:ext cx="7486737" cy="3749040"/>
          </a:xfrm>
          <a:prstGeom prst="rect">
            <a:avLst/>
          </a:prstGeom>
        </p:spPr>
        <p:txBody>
          <a:bodyPr lIns="0" tIns="0" rIns="0" bIns="0" rtlCol="0" anchor="t">
            <a:spAutoFit/>
          </a:bodyPr>
          <a:lstStyle/>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4. Integrated, Person‑Centred Care</a:t>
            </a:r>
          </a:p>
          <a:p>
            <a:pPr algn="l">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algn="l">
              <a:lnSpc>
                <a:spcPts val="3359"/>
              </a:lnSpc>
            </a:pPr>
            <a:r>
              <a:rPr lang="en-US" sz="2400">
                <a:solidFill>
                  <a:srgbClr val="283618"/>
                </a:solidFill>
                <a:latin typeface="Nunito Sans Condensed"/>
                <a:ea typeface="Nunito Sans Condensed"/>
                <a:cs typeface="Nunito Sans Condensed"/>
                <a:sym typeface="Nunito Sans Condensed"/>
              </a:rPr>
              <a:t>SDG 3 encourages systems that support wellbeing, empowerment, and long‑term health.</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UK services integrate physical, mental, and social care</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Focus on improving quality of life, not just treating illness (NICE, 2021)</a:t>
            </a:r>
          </a:p>
          <a:p>
            <a:pPr algn="l">
              <a:lnSpc>
                <a:spcPts val="3359"/>
              </a:lnSpc>
              <a:spcBef>
                <a:spcPct val="0"/>
              </a:spcBef>
            </a:pPr>
            <a:endParaRPr lang="en-US" sz="2400">
              <a:solidFill>
                <a:srgbClr val="283618"/>
              </a:solidFill>
              <a:latin typeface="Nunito Sans Condensed"/>
              <a:ea typeface="Nunito Sans Condensed"/>
              <a:cs typeface="Nunito Sans Condensed"/>
              <a:sym typeface="Nunito Sans Condensed"/>
            </a:endParaRPr>
          </a:p>
        </p:txBody>
      </p:sp>
      <p:sp>
        <p:nvSpPr>
          <p:cNvPr id="6" name="AutoShape 6"/>
          <p:cNvSpPr/>
          <p:nvPr/>
        </p:nvSpPr>
        <p:spPr>
          <a:xfrm>
            <a:off x="8111054" y="5500245"/>
            <a:ext cx="1032946" cy="0"/>
          </a:xfrm>
          <a:prstGeom prst="line">
            <a:avLst/>
          </a:prstGeom>
          <a:ln w="38100" cap="flat">
            <a:solidFill>
              <a:srgbClr val="000000"/>
            </a:solidFill>
            <a:prstDash val="solid"/>
            <a:headEnd type="none" w="sm" len="sm"/>
            <a:tailEnd type="triangle" w="lg" len="med"/>
          </a:ln>
        </p:spPr>
        <p:txBody>
          <a:bodyPr/>
          <a:lstStyle/>
          <a:p>
            <a:endParaRPr lang="en-GB"/>
          </a:p>
        </p:txBody>
      </p:sp>
      <p:sp>
        <p:nvSpPr>
          <p:cNvPr id="7" name="Freeform 7"/>
          <p:cNvSpPr/>
          <p:nvPr/>
        </p:nvSpPr>
        <p:spPr>
          <a:xfrm>
            <a:off x="6945441" y="7529794"/>
            <a:ext cx="4152447" cy="1728506"/>
          </a:xfrm>
          <a:custGeom>
            <a:avLst/>
            <a:gdLst/>
            <a:ahLst/>
            <a:cxnLst/>
            <a:rect l="l" t="t" r="r" b="b"/>
            <a:pathLst>
              <a:path w="4152447" h="1728506">
                <a:moveTo>
                  <a:pt x="0" y="0"/>
                </a:moveTo>
                <a:lnTo>
                  <a:pt x="4152446" y="0"/>
                </a:lnTo>
                <a:lnTo>
                  <a:pt x="4152446" y="1728506"/>
                </a:lnTo>
                <a:lnTo>
                  <a:pt x="0" y="17285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1035890">
            <a:off x="321188" y="282171"/>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rot="2483330">
            <a:off x="15460284" y="123292"/>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4110637" y="581287"/>
            <a:ext cx="10066727" cy="2180736"/>
          </a:xfrm>
          <a:prstGeom prst="rect">
            <a:avLst/>
          </a:prstGeom>
        </p:spPr>
        <p:txBody>
          <a:bodyPr lIns="0" tIns="0" rIns="0" bIns="0" rtlCol="0" anchor="t">
            <a:spAutoFit/>
          </a:bodyPr>
          <a:lstStyle/>
          <a:p>
            <a:pPr algn="ctr">
              <a:lnSpc>
                <a:spcPts val="5804"/>
              </a:lnSpc>
            </a:pPr>
            <a:r>
              <a:rPr lang="en-US" sz="4146" b="1">
                <a:solidFill>
                  <a:srgbClr val="283618"/>
                </a:solidFill>
                <a:latin typeface="Quicksand Bold"/>
                <a:ea typeface="Quicksand Bold"/>
                <a:cs typeface="Quicksand Bold"/>
                <a:sym typeface="Quicksand Bold"/>
              </a:rPr>
              <a:t>Policy and Governance in UK Health </a:t>
            </a:r>
          </a:p>
          <a:p>
            <a:pPr algn="ctr">
              <a:lnSpc>
                <a:spcPts val="5804"/>
              </a:lnSpc>
            </a:pPr>
            <a:r>
              <a:rPr lang="en-US" sz="4146" b="1">
                <a:solidFill>
                  <a:srgbClr val="283618"/>
                </a:solidFill>
                <a:latin typeface="Quicksand Bold"/>
                <a:ea typeface="Quicksand Bold"/>
                <a:cs typeface="Quicksand Bold"/>
                <a:sym typeface="Quicksand Bold"/>
              </a:rPr>
              <a:t>&amp;</a:t>
            </a:r>
          </a:p>
          <a:p>
            <a:pPr algn="ctr">
              <a:lnSpc>
                <a:spcPts val="5804"/>
              </a:lnSpc>
            </a:pPr>
            <a:r>
              <a:rPr lang="en-US" sz="4146" b="1">
                <a:solidFill>
                  <a:srgbClr val="283618"/>
                </a:solidFill>
                <a:latin typeface="Quicksand Bold"/>
                <a:ea typeface="Quicksand Bold"/>
                <a:cs typeface="Quicksand Bold"/>
                <a:sym typeface="Quicksand Bold"/>
              </a:rPr>
              <a:t> Social Care</a:t>
            </a:r>
          </a:p>
        </p:txBody>
      </p:sp>
      <p:sp>
        <p:nvSpPr>
          <p:cNvPr id="4" name="TextBox 4"/>
          <p:cNvSpPr txBox="1"/>
          <p:nvPr/>
        </p:nvSpPr>
        <p:spPr>
          <a:xfrm>
            <a:off x="423179" y="2500559"/>
            <a:ext cx="17132758" cy="3749040"/>
          </a:xfrm>
          <a:prstGeom prst="rect">
            <a:avLst/>
          </a:prstGeom>
        </p:spPr>
        <p:txBody>
          <a:bodyPr lIns="0" tIns="0" rIns="0" bIns="0" rtlCol="0" anchor="t">
            <a:spAutoFit/>
          </a:bodyPr>
          <a:lstStyle/>
          <a:p>
            <a:pPr algn="just">
              <a:lnSpc>
                <a:spcPts val="3359"/>
              </a:lnSpc>
            </a:pPr>
            <a:r>
              <a:rPr lang="en-US" sz="2400" b="1">
                <a:solidFill>
                  <a:srgbClr val="283618"/>
                </a:solidFill>
                <a:latin typeface="Nunito Sans Condensed Bold"/>
                <a:ea typeface="Nunito Sans Condensed Bold"/>
                <a:cs typeface="Nunito Sans Condensed Bold"/>
                <a:sym typeface="Nunito Sans Condensed Bold"/>
              </a:rPr>
              <a:t>NHS Long Term Plan (2019)</a:t>
            </a:r>
          </a:p>
          <a:p>
            <a:pPr algn="just">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algn="just">
              <a:lnSpc>
                <a:spcPts val="3359"/>
              </a:lnSpc>
            </a:pPr>
            <a:r>
              <a:rPr lang="en-US" sz="2400">
                <a:solidFill>
                  <a:srgbClr val="283618"/>
                </a:solidFill>
                <a:latin typeface="Nunito Sans Condensed"/>
                <a:ea typeface="Nunito Sans Condensed"/>
                <a:cs typeface="Nunito Sans Condensed"/>
                <a:sym typeface="Nunito Sans Condensed"/>
              </a:rPr>
              <a:t>A national strategy for focusing on prevention, personalised care, reducing inequalities, and improving sustainability (NHS England, 2019). Impact on practice:</a:t>
            </a:r>
          </a:p>
          <a:p>
            <a:pPr algn="just">
              <a:lnSpc>
                <a:spcPts val="3359"/>
              </a:lnSpc>
            </a:pPr>
            <a:endParaRPr lang="en-US" sz="2400">
              <a:solidFill>
                <a:srgbClr val="283618"/>
              </a:solidFill>
              <a:latin typeface="Nunito Sans Condensed"/>
              <a:ea typeface="Nunito Sans Condensed"/>
              <a:cs typeface="Nunito Sans Condensed"/>
              <a:sym typeface="Nunito Sans Condensed"/>
            </a:endParaRP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Expansion of prevention programmes (e.g., Diabetes Prevention Programme)</a:t>
            </a: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More integrated care systems (ICSs)</a:t>
            </a: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Greater focus on mental health, community care, and early intervention</a:t>
            </a:r>
          </a:p>
          <a:p>
            <a:pPr algn="just">
              <a:lnSpc>
                <a:spcPts val="3359"/>
              </a:lnSpc>
            </a:pPr>
            <a:endParaRPr lang="en-US" sz="2400">
              <a:solidFill>
                <a:srgbClr val="283618"/>
              </a:solidFill>
              <a:latin typeface="Nunito Sans Condensed"/>
              <a:ea typeface="Nunito Sans Condensed"/>
              <a:cs typeface="Nunito Sans Condensed"/>
              <a:sym typeface="Nunito Sans Condensed"/>
            </a:endParaRPr>
          </a:p>
        </p:txBody>
      </p:sp>
      <p:sp>
        <p:nvSpPr>
          <p:cNvPr id="5" name="TextBox 5"/>
          <p:cNvSpPr txBox="1"/>
          <p:nvPr/>
        </p:nvSpPr>
        <p:spPr>
          <a:xfrm>
            <a:off x="423179" y="6537960"/>
            <a:ext cx="17209622" cy="3749040"/>
          </a:xfrm>
          <a:prstGeom prst="rect">
            <a:avLst/>
          </a:prstGeom>
        </p:spPr>
        <p:txBody>
          <a:bodyPr lIns="0" tIns="0" rIns="0" bIns="0" rtlCol="0" anchor="t">
            <a:spAutoFit/>
          </a:bodyPr>
          <a:lstStyle/>
          <a:p>
            <a:pPr algn="just">
              <a:lnSpc>
                <a:spcPts val="3359"/>
              </a:lnSpc>
            </a:pPr>
            <a:r>
              <a:rPr lang="en-US" sz="2400" b="1">
                <a:solidFill>
                  <a:srgbClr val="283618"/>
                </a:solidFill>
                <a:latin typeface="Nunito Sans Condensed Bold"/>
                <a:ea typeface="Nunito Sans Condensed Bold"/>
                <a:cs typeface="Nunito Sans Condensed Bold"/>
                <a:sym typeface="Nunito Sans Condensed Bold"/>
              </a:rPr>
              <a:t>WHO – Health in All Policies (HiAP)</a:t>
            </a:r>
          </a:p>
          <a:p>
            <a:pPr algn="just">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algn="just">
              <a:lnSpc>
                <a:spcPts val="3359"/>
              </a:lnSpc>
            </a:pPr>
            <a:r>
              <a:rPr lang="en-US" sz="2400">
                <a:solidFill>
                  <a:srgbClr val="283618"/>
                </a:solidFill>
                <a:latin typeface="Nunito Sans Condensed"/>
                <a:ea typeface="Nunito Sans Condensed"/>
                <a:cs typeface="Nunito Sans Condensed"/>
                <a:sym typeface="Nunito Sans Condensed"/>
              </a:rPr>
              <a:t>A global framework that integrates health considerations into policymaking across sectors such as housing, transport, education, and the environment (World Health Organization, 2014). Impact UK practice:</a:t>
            </a:r>
          </a:p>
          <a:p>
            <a:pPr algn="just">
              <a:lnSpc>
                <a:spcPts val="3359"/>
              </a:lnSpc>
            </a:pPr>
            <a:endParaRPr lang="en-US" sz="2400">
              <a:solidFill>
                <a:srgbClr val="283618"/>
              </a:solidFill>
              <a:latin typeface="Nunito Sans Condensed"/>
              <a:ea typeface="Nunito Sans Condensed"/>
              <a:cs typeface="Nunito Sans Condensed"/>
              <a:sym typeface="Nunito Sans Condensed"/>
            </a:endParaRP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Encourages cross‑sector collaboration</a:t>
            </a: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Supports tackling social determinants of health</a:t>
            </a: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Aligns with prevention and reducing inequalities</a:t>
            </a:r>
          </a:p>
          <a:p>
            <a:pPr algn="just">
              <a:lnSpc>
                <a:spcPts val="3359"/>
              </a:lnSpc>
            </a:pPr>
            <a:endParaRPr lang="en-US" sz="2400">
              <a:solidFill>
                <a:srgbClr val="283618"/>
              </a:solidFill>
              <a:latin typeface="Nunito Sans Condensed"/>
              <a:ea typeface="Nunito Sans Condensed"/>
              <a:cs typeface="Nunito Sans Condensed"/>
              <a:sym typeface="Nunito Sans Condensed"/>
            </a:endParaRPr>
          </a:p>
        </p:txBody>
      </p:sp>
      <p:sp>
        <p:nvSpPr>
          <p:cNvPr id="6" name="Freeform 6"/>
          <p:cNvSpPr/>
          <p:nvPr/>
        </p:nvSpPr>
        <p:spPr>
          <a:xfrm>
            <a:off x="1028700"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4668809"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994626" y="552385"/>
            <a:ext cx="10066727" cy="2180736"/>
          </a:xfrm>
          <a:prstGeom prst="rect">
            <a:avLst/>
          </a:prstGeom>
        </p:spPr>
        <p:txBody>
          <a:bodyPr lIns="0" tIns="0" rIns="0" bIns="0" rtlCol="0" anchor="t">
            <a:spAutoFit/>
          </a:bodyPr>
          <a:lstStyle/>
          <a:p>
            <a:pPr algn="ctr">
              <a:lnSpc>
                <a:spcPts val="5804"/>
              </a:lnSpc>
            </a:pPr>
            <a:r>
              <a:rPr lang="en-US" sz="4146" b="1">
                <a:solidFill>
                  <a:srgbClr val="283618"/>
                </a:solidFill>
                <a:latin typeface="Quicksand Bold"/>
                <a:ea typeface="Quicksand Bold"/>
                <a:cs typeface="Quicksand Bold"/>
                <a:sym typeface="Quicksand Bold"/>
              </a:rPr>
              <a:t>Policy and Governance in UK Health </a:t>
            </a:r>
          </a:p>
          <a:p>
            <a:pPr algn="ctr">
              <a:lnSpc>
                <a:spcPts val="5804"/>
              </a:lnSpc>
            </a:pPr>
            <a:r>
              <a:rPr lang="en-US" sz="4146" b="1">
                <a:solidFill>
                  <a:srgbClr val="283618"/>
                </a:solidFill>
                <a:latin typeface="Quicksand Bold"/>
                <a:ea typeface="Quicksand Bold"/>
                <a:cs typeface="Quicksand Bold"/>
                <a:sym typeface="Quicksand Bold"/>
              </a:rPr>
              <a:t>&amp;</a:t>
            </a:r>
          </a:p>
          <a:p>
            <a:pPr algn="ctr">
              <a:lnSpc>
                <a:spcPts val="5804"/>
              </a:lnSpc>
            </a:pPr>
            <a:r>
              <a:rPr lang="en-US" sz="4146" b="1">
                <a:solidFill>
                  <a:srgbClr val="283618"/>
                </a:solidFill>
                <a:latin typeface="Quicksand Bold"/>
                <a:ea typeface="Quicksand Bold"/>
                <a:cs typeface="Quicksand Bold"/>
                <a:sym typeface="Quicksand Bold"/>
              </a:rPr>
              <a:t> Social Care</a:t>
            </a:r>
          </a:p>
        </p:txBody>
      </p:sp>
      <p:sp>
        <p:nvSpPr>
          <p:cNvPr id="4" name="TextBox 4"/>
          <p:cNvSpPr txBox="1"/>
          <p:nvPr/>
        </p:nvSpPr>
        <p:spPr>
          <a:xfrm>
            <a:off x="423179" y="3625024"/>
            <a:ext cx="17209622" cy="3749040"/>
          </a:xfrm>
          <a:prstGeom prst="rect">
            <a:avLst/>
          </a:prstGeom>
        </p:spPr>
        <p:txBody>
          <a:bodyPr lIns="0" tIns="0" rIns="0" bIns="0" rtlCol="0" anchor="t">
            <a:spAutoFit/>
          </a:bodyPr>
          <a:lstStyle/>
          <a:p>
            <a:pPr algn="just">
              <a:lnSpc>
                <a:spcPts val="3359"/>
              </a:lnSpc>
            </a:pPr>
            <a:r>
              <a:rPr lang="en-US" sz="2400" b="1">
                <a:solidFill>
                  <a:srgbClr val="283618"/>
                </a:solidFill>
                <a:latin typeface="Nunito Sans Condensed Bold"/>
                <a:ea typeface="Nunito Sans Condensed Bold"/>
                <a:cs typeface="Nunito Sans Condensed Bold"/>
                <a:sym typeface="Nunito Sans Condensed Bold"/>
              </a:rPr>
              <a:t>Legislation – Health and Social Care Act (2012)</a:t>
            </a:r>
          </a:p>
          <a:p>
            <a:pPr algn="just">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algn="just">
              <a:lnSpc>
                <a:spcPts val="3359"/>
              </a:lnSpc>
            </a:pPr>
            <a:r>
              <a:rPr lang="en-US" sz="2400">
                <a:solidFill>
                  <a:srgbClr val="283618"/>
                </a:solidFill>
                <a:latin typeface="Nunito Sans Condensed"/>
                <a:ea typeface="Nunito Sans Condensed"/>
                <a:cs typeface="Nunito Sans Condensed"/>
                <a:sym typeface="Nunito Sans Condensed"/>
              </a:rPr>
              <a:t>Defines responsibilities for public health, commissioning, and local authority roles (Department of Health and Social Care, 2012). Impact on practice:</a:t>
            </a:r>
          </a:p>
          <a:p>
            <a:pPr algn="just">
              <a:lnSpc>
                <a:spcPts val="3359"/>
              </a:lnSpc>
            </a:pPr>
            <a:endParaRPr lang="en-US" sz="2400">
              <a:solidFill>
                <a:srgbClr val="283618"/>
              </a:solidFill>
              <a:latin typeface="Nunito Sans Condensed"/>
              <a:ea typeface="Nunito Sans Condensed"/>
              <a:cs typeface="Nunito Sans Condensed"/>
              <a:sym typeface="Nunito Sans Condensed"/>
            </a:endParaRP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Local authorities lead public health services</a:t>
            </a: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Emphasis on accountability, efficiency, and patient choice</a:t>
            </a: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Supports targeted interventions to reduce inequalities</a:t>
            </a:r>
          </a:p>
          <a:p>
            <a:pPr algn="just">
              <a:lnSpc>
                <a:spcPts val="3359"/>
              </a:lnSpc>
            </a:pPr>
            <a:endParaRPr lang="en-US" sz="2400">
              <a:solidFill>
                <a:srgbClr val="283618"/>
              </a:solidFill>
              <a:latin typeface="Nunito Sans Condensed"/>
              <a:ea typeface="Nunito Sans Condensed"/>
              <a:cs typeface="Nunito Sans Condensed"/>
              <a:sym typeface="Nunito Sans Condensed"/>
            </a:endParaRPr>
          </a:p>
        </p:txBody>
      </p:sp>
      <p:sp>
        <p:nvSpPr>
          <p:cNvPr id="5" name="Freeform 5"/>
          <p:cNvSpPr/>
          <p:nvPr/>
        </p:nvSpPr>
        <p:spPr>
          <a:xfrm>
            <a:off x="1028700"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4061353"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994626" y="552385"/>
            <a:ext cx="10066727" cy="2180736"/>
          </a:xfrm>
          <a:prstGeom prst="rect">
            <a:avLst/>
          </a:prstGeom>
        </p:spPr>
        <p:txBody>
          <a:bodyPr lIns="0" tIns="0" rIns="0" bIns="0" rtlCol="0" anchor="t">
            <a:spAutoFit/>
          </a:bodyPr>
          <a:lstStyle/>
          <a:p>
            <a:pPr algn="ctr">
              <a:lnSpc>
                <a:spcPts val="5804"/>
              </a:lnSpc>
            </a:pPr>
            <a:r>
              <a:rPr lang="en-US" sz="4146" b="1">
                <a:solidFill>
                  <a:srgbClr val="283618"/>
                </a:solidFill>
                <a:latin typeface="Quicksand Bold"/>
                <a:ea typeface="Quicksand Bold"/>
                <a:cs typeface="Quicksand Bold"/>
                <a:sym typeface="Quicksand Bold"/>
              </a:rPr>
              <a:t>Policy and Governance in UK Health </a:t>
            </a:r>
          </a:p>
          <a:p>
            <a:pPr algn="ctr">
              <a:lnSpc>
                <a:spcPts val="5804"/>
              </a:lnSpc>
            </a:pPr>
            <a:r>
              <a:rPr lang="en-US" sz="4146" b="1">
                <a:solidFill>
                  <a:srgbClr val="283618"/>
                </a:solidFill>
                <a:latin typeface="Quicksand Bold"/>
                <a:ea typeface="Quicksand Bold"/>
                <a:cs typeface="Quicksand Bold"/>
                <a:sym typeface="Quicksand Bold"/>
              </a:rPr>
              <a:t>&amp;</a:t>
            </a:r>
          </a:p>
          <a:p>
            <a:pPr algn="ctr">
              <a:lnSpc>
                <a:spcPts val="5804"/>
              </a:lnSpc>
            </a:pPr>
            <a:r>
              <a:rPr lang="en-US" sz="4146" b="1">
                <a:solidFill>
                  <a:srgbClr val="283618"/>
                </a:solidFill>
                <a:latin typeface="Quicksand Bold"/>
                <a:ea typeface="Quicksand Bold"/>
                <a:cs typeface="Quicksand Bold"/>
                <a:sym typeface="Quicksand Bold"/>
              </a:rPr>
              <a:t> Social Care</a:t>
            </a:r>
          </a:p>
        </p:txBody>
      </p:sp>
      <p:sp>
        <p:nvSpPr>
          <p:cNvPr id="4" name="TextBox 4"/>
          <p:cNvSpPr txBox="1"/>
          <p:nvPr/>
        </p:nvSpPr>
        <p:spPr>
          <a:xfrm>
            <a:off x="1163355" y="3162585"/>
            <a:ext cx="7656472" cy="5844662"/>
          </a:xfrm>
          <a:prstGeom prst="rect">
            <a:avLst/>
          </a:prstGeom>
        </p:spPr>
        <p:txBody>
          <a:bodyPr lIns="0" tIns="0" rIns="0" bIns="0" rtlCol="0" anchor="t">
            <a:spAutoFit/>
          </a:bodyPr>
          <a:lstStyle/>
          <a:p>
            <a:pPr algn="just">
              <a:lnSpc>
                <a:spcPts val="3353"/>
              </a:lnSpc>
            </a:pPr>
            <a:r>
              <a:rPr lang="en-US" sz="2395" b="1">
                <a:solidFill>
                  <a:srgbClr val="283618"/>
                </a:solidFill>
                <a:latin typeface="Nunito Sans Condensed Bold"/>
                <a:ea typeface="Nunito Sans Condensed Bold"/>
                <a:cs typeface="Nunito Sans Condensed Bold"/>
                <a:sym typeface="Nunito Sans Condensed Bold"/>
              </a:rPr>
              <a:t>Prevailing Ideologies and Social Processes</a:t>
            </a:r>
          </a:p>
          <a:p>
            <a:pPr algn="just">
              <a:lnSpc>
                <a:spcPts val="3353"/>
              </a:lnSpc>
            </a:pPr>
            <a:endParaRPr lang="en-US" sz="2395" b="1">
              <a:solidFill>
                <a:srgbClr val="283618"/>
              </a:solidFill>
              <a:latin typeface="Nunito Sans Condensed Bold"/>
              <a:ea typeface="Nunito Sans Condensed Bold"/>
              <a:cs typeface="Nunito Sans Condensed Bold"/>
              <a:sym typeface="Nunito Sans Condensed Bold"/>
            </a:endParaRPr>
          </a:p>
          <a:p>
            <a:pPr algn="just">
              <a:lnSpc>
                <a:spcPts val="3353"/>
              </a:lnSpc>
            </a:pPr>
            <a:r>
              <a:rPr lang="en-US" sz="2395">
                <a:solidFill>
                  <a:srgbClr val="283618"/>
                </a:solidFill>
                <a:latin typeface="Nunito Sans Condensed"/>
                <a:ea typeface="Nunito Sans Condensed"/>
                <a:cs typeface="Nunito Sans Condensed"/>
                <a:sym typeface="Nunito Sans Condensed"/>
              </a:rPr>
              <a:t>UK health and social care is shaped by wider political and social values:</a:t>
            </a:r>
          </a:p>
          <a:p>
            <a:pPr algn="just">
              <a:lnSpc>
                <a:spcPts val="3353"/>
              </a:lnSpc>
            </a:pPr>
            <a:endParaRPr lang="en-US" sz="2395">
              <a:solidFill>
                <a:srgbClr val="283618"/>
              </a:solidFill>
              <a:latin typeface="Nunito Sans Condensed"/>
              <a:ea typeface="Nunito Sans Condensed"/>
              <a:cs typeface="Nunito Sans Condensed"/>
              <a:sym typeface="Nunito Sans Condensed"/>
            </a:endParaRPr>
          </a:p>
          <a:p>
            <a:pPr marL="517124" lvl="1" indent="-258562" algn="just">
              <a:lnSpc>
                <a:spcPts val="3353"/>
              </a:lnSpc>
              <a:buFont typeface="Arial"/>
              <a:buChar char="•"/>
            </a:pPr>
            <a:r>
              <a:rPr lang="en-US" sz="2395">
                <a:solidFill>
                  <a:srgbClr val="283618"/>
                </a:solidFill>
                <a:latin typeface="Nunito Sans Condensed"/>
                <a:ea typeface="Nunito Sans Condensed"/>
                <a:cs typeface="Nunito Sans Condensed"/>
                <a:sym typeface="Nunito Sans Condensed"/>
              </a:rPr>
              <a:t>Equity and universalism: NHS based on need, not ability to pay</a:t>
            </a:r>
          </a:p>
          <a:p>
            <a:pPr marL="517124" lvl="1" indent="-258562" algn="just">
              <a:lnSpc>
                <a:spcPts val="3353"/>
              </a:lnSpc>
              <a:buFont typeface="Arial"/>
              <a:buChar char="•"/>
            </a:pPr>
            <a:r>
              <a:rPr lang="en-US" sz="2395">
                <a:solidFill>
                  <a:srgbClr val="283618"/>
                </a:solidFill>
                <a:latin typeface="Nunito Sans Condensed"/>
                <a:ea typeface="Nunito Sans Condensed"/>
                <a:cs typeface="Nunito Sans Condensed"/>
                <a:sym typeface="Nunito Sans Condensed"/>
              </a:rPr>
              <a:t>Prevention and wellbeing: Shift from treatment to early intervention</a:t>
            </a:r>
          </a:p>
          <a:p>
            <a:pPr marL="517124" lvl="1" indent="-258562" algn="just">
              <a:lnSpc>
                <a:spcPts val="3353"/>
              </a:lnSpc>
              <a:buFont typeface="Arial"/>
              <a:buChar char="•"/>
            </a:pPr>
            <a:r>
              <a:rPr lang="en-US" sz="2395">
                <a:solidFill>
                  <a:srgbClr val="283618"/>
                </a:solidFill>
                <a:latin typeface="Nunito Sans Condensed"/>
                <a:ea typeface="Nunito Sans Condensed"/>
                <a:cs typeface="Nunito Sans Condensed"/>
                <a:sym typeface="Nunito Sans Condensed"/>
              </a:rPr>
              <a:t>Person‑centred care: Empowerment, choice, and co‑production (NICE, 2021)</a:t>
            </a:r>
          </a:p>
          <a:p>
            <a:pPr marL="517124" lvl="1" indent="-258562" algn="just">
              <a:lnSpc>
                <a:spcPts val="3353"/>
              </a:lnSpc>
              <a:buFont typeface="Arial"/>
              <a:buChar char="•"/>
            </a:pPr>
            <a:r>
              <a:rPr lang="en-US" sz="2395">
                <a:solidFill>
                  <a:srgbClr val="283618"/>
                </a:solidFill>
                <a:latin typeface="Nunito Sans Condensed"/>
                <a:ea typeface="Nunito Sans Condensed"/>
                <a:cs typeface="Nunito Sans Condensed"/>
                <a:sym typeface="Nunito Sans Condensed"/>
              </a:rPr>
              <a:t>Sustainability: Net Zero NHS and environmentally responsible care (NHS England, 2022)</a:t>
            </a:r>
          </a:p>
          <a:p>
            <a:pPr algn="just">
              <a:lnSpc>
                <a:spcPts val="3353"/>
              </a:lnSpc>
            </a:pPr>
            <a:endParaRPr lang="en-US" sz="2395">
              <a:solidFill>
                <a:srgbClr val="283618"/>
              </a:solidFill>
              <a:latin typeface="Nunito Sans Condensed"/>
              <a:ea typeface="Nunito Sans Condensed"/>
              <a:cs typeface="Nunito Sans Condensed"/>
              <a:sym typeface="Nunito Sans Condensed"/>
            </a:endParaRPr>
          </a:p>
        </p:txBody>
      </p:sp>
      <p:sp>
        <p:nvSpPr>
          <p:cNvPr id="5" name="TextBox 5"/>
          <p:cNvSpPr txBox="1"/>
          <p:nvPr/>
        </p:nvSpPr>
        <p:spPr>
          <a:xfrm>
            <a:off x="9594134" y="3162585"/>
            <a:ext cx="7665166" cy="4168140"/>
          </a:xfrm>
          <a:prstGeom prst="rect">
            <a:avLst/>
          </a:prstGeom>
        </p:spPr>
        <p:txBody>
          <a:bodyPr lIns="0" tIns="0" rIns="0" bIns="0" rtlCol="0" anchor="t">
            <a:spAutoFit/>
          </a:bodyPr>
          <a:lstStyle/>
          <a:p>
            <a:pPr algn="just">
              <a:lnSpc>
                <a:spcPts val="3359"/>
              </a:lnSpc>
            </a:pPr>
            <a:r>
              <a:rPr lang="en-US" sz="2400" b="1">
                <a:solidFill>
                  <a:srgbClr val="283618"/>
                </a:solidFill>
                <a:latin typeface="Nunito Sans Condensed Bold"/>
                <a:ea typeface="Nunito Sans Condensed Bold"/>
                <a:cs typeface="Nunito Sans Condensed Bold"/>
                <a:sym typeface="Nunito Sans Condensed Bold"/>
              </a:rPr>
              <a:t>How These Frameworks Shape Practice</a:t>
            </a:r>
          </a:p>
          <a:p>
            <a:pPr algn="just">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Promote integrated, holistic, and prevention‑focused services</a:t>
            </a: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Address social determinants of health</a:t>
            </a: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Reduce inequalities through targeted public health strategies</a:t>
            </a:r>
          </a:p>
          <a:p>
            <a:pPr marL="518160" lvl="1" indent="-259080" algn="just">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Support sustainable, resilient health systems aligned with SDGs</a:t>
            </a:r>
          </a:p>
          <a:p>
            <a:pPr algn="just">
              <a:lnSpc>
                <a:spcPts val="3359"/>
              </a:lnSpc>
            </a:pPr>
            <a:endParaRPr lang="en-US" sz="2400">
              <a:solidFill>
                <a:srgbClr val="283618"/>
              </a:solidFill>
              <a:latin typeface="Nunito Sans Condensed"/>
              <a:ea typeface="Nunito Sans Condensed"/>
              <a:cs typeface="Nunito Sans Condensed"/>
              <a:sym typeface="Nunito Sans Condensed"/>
            </a:endParaRPr>
          </a:p>
        </p:txBody>
      </p:sp>
      <p:sp>
        <p:nvSpPr>
          <p:cNvPr id="6" name="Freeform 6"/>
          <p:cNvSpPr/>
          <p:nvPr/>
        </p:nvSpPr>
        <p:spPr>
          <a:xfrm>
            <a:off x="14061353"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028700"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44485"/>
            <a:ext cx="11986740" cy="2672647"/>
          </a:xfrm>
          <a:prstGeom prst="rect">
            <a:avLst/>
          </a:prstGeom>
        </p:spPr>
        <p:txBody>
          <a:bodyPr lIns="0" tIns="0" rIns="0" bIns="0" rtlCol="0" anchor="t">
            <a:spAutoFit/>
          </a:bodyPr>
          <a:lstStyle/>
          <a:p>
            <a:pPr algn="ctr">
              <a:lnSpc>
                <a:spcPts val="7114"/>
              </a:lnSpc>
            </a:pPr>
            <a:r>
              <a:rPr lang="en-US" sz="5082" b="1">
                <a:solidFill>
                  <a:srgbClr val="283618"/>
                </a:solidFill>
                <a:latin typeface="Quicksand Bold"/>
                <a:ea typeface="Quicksand Bold"/>
                <a:cs typeface="Quicksand Bold"/>
                <a:sym typeface="Quicksand Bold"/>
              </a:rPr>
              <a:t>Case Study – </a:t>
            </a:r>
          </a:p>
          <a:p>
            <a:pPr algn="ctr">
              <a:lnSpc>
                <a:spcPts val="7114"/>
              </a:lnSpc>
            </a:pPr>
            <a:r>
              <a:rPr lang="en-US" sz="5082" b="1">
                <a:solidFill>
                  <a:srgbClr val="283618"/>
                </a:solidFill>
                <a:latin typeface="Quicksand Bold"/>
                <a:ea typeface="Quicksand Bold"/>
                <a:cs typeface="Quicksand Bold"/>
                <a:sym typeface="Quicksand Bold"/>
              </a:rPr>
              <a:t>NHS Diabetes Prevention Programme (NDPP)</a:t>
            </a:r>
          </a:p>
        </p:txBody>
      </p:sp>
      <p:sp>
        <p:nvSpPr>
          <p:cNvPr id="4" name="TextBox 4"/>
          <p:cNvSpPr txBox="1"/>
          <p:nvPr/>
        </p:nvSpPr>
        <p:spPr>
          <a:xfrm>
            <a:off x="4225477" y="3013530"/>
            <a:ext cx="12405162" cy="1471930"/>
          </a:xfrm>
          <a:prstGeom prst="rect">
            <a:avLst/>
          </a:prstGeom>
        </p:spPr>
        <p:txBody>
          <a:bodyPr lIns="0" tIns="0" rIns="0" bIns="0" rtlCol="0" anchor="t">
            <a:spAutoFit/>
          </a:bodyPr>
          <a:lstStyle/>
          <a:p>
            <a:pPr algn="just">
              <a:lnSpc>
                <a:spcPts val="3919"/>
              </a:lnSpc>
            </a:pPr>
            <a:r>
              <a:rPr lang="en-US" sz="2799" b="1">
                <a:solidFill>
                  <a:srgbClr val="283618"/>
                </a:solidFill>
                <a:latin typeface="Nunito Sans Condensed Bold"/>
                <a:ea typeface="Nunito Sans Condensed Bold"/>
                <a:cs typeface="Nunito Sans Condensed Bold"/>
                <a:sym typeface="Nunito Sans Condensed Bold"/>
              </a:rPr>
              <a:t>Using the Health Belief Model (HBM) to Explain Planning and Impact</a:t>
            </a:r>
          </a:p>
          <a:p>
            <a:pPr algn="just">
              <a:lnSpc>
                <a:spcPts val="3919"/>
              </a:lnSpc>
            </a:pPr>
            <a:endParaRPr lang="en-US" sz="2799" b="1">
              <a:solidFill>
                <a:srgbClr val="283618"/>
              </a:solidFill>
              <a:latin typeface="Nunito Sans Condensed Bold"/>
              <a:ea typeface="Nunito Sans Condensed Bold"/>
              <a:cs typeface="Nunito Sans Condensed Bold"/>
              <a:sym typeface="Nunito Sans Condensed Bold"/>
            </a:endParaRPr>
          </a:p>
          <a:p>
            <a:pPr algn="just">
              <a:lnSpc>
                <a:spcPts val="3919"/>
              </a:lnSpc>
            </a:pPr>
            <a:endParaRPr lang="en-US" sz="2799" b="1">
              <a:solidFill>
                <a:srgbClr val="283618"/>
              </a:solidFill>
              <a:latin typeface="Nunito Sans Condensed Bold"/>
              <a:ea typeface="Nunito Sans Condensed Bold"/>
              <a:cs typeface="Nunito Sans Condensed Bold"/>
              <a:sym typeface="Nunito Sans Condensed Bold"/>
            </a:endParaRPr>
          </a:p>
        </p:txBody>
      </p:sp>
      <p:sp>
        <p:nvSpPr>
          <p:cNvPr id="5" name="TextBox 5"/>
          <p:cNvSpPr txBox="1"/>
          <p:nvPr/>
        </p:nvSpPr>
        <p:spPr>
          <a:xfrm>
            <a:off x="1690041" y="4032427"/>
            <a:ext cx="14502948" cy="4587240"/>
          </a:xfrm>
          <a:prstGeom prst="rect">
            <a:avLst/>
          </a:prstGeom>
        </p:spPr>
        <p:txBody>
          <a:bodyPr lIns="0" tIns="0" rIns="0" bIns="0" rtlCol="0" anchor="t">
            <a:spAutoFit/>
          </a:bodyPr>
          <a:lstStyle/>
          <a:p>
            <a:pPr algn="l">
              <a:lnSpc>
                <a:spcPts val="3359"/>
              </a:lnSpc>
              <a:spcBef>
                <a:spcPct val="0"/>
              </a:spcBef>
            </a:pPr>
            <a:r>
              <a:rPr lang="en-US" sz="2400" b="1">
                <a:solidFill>
                  <a:srgbClr val="283618"/>
                </a:solidFill>
                <a:latin typeface="Nunito Sans Condensed Bold"/>
                <a:ea typeface="Nunito Sans Condensed Bold"/>
                <a:cs typeface="Nunito Sans Condensed Bold"/>
                <a:sym typeface="Nunito Sans Condensed Bold"/>
              </a:rPr>
              <a:t>Overview of the Programme</a:t>
            </a:r>
          </a:p>
          <a:p>
            <a:pPr algn="l">
              <a:lnSpc>
                <a:spcPts val="3359"/>
              </a:lnSpc>
              <a:spcBef>
                <a:spcPct val="0"/>
              </a:spcBef>
            </a:pPr>
            <a:endParaRPr lang="en-US" sz="2400" b="1">
              <a:solidFill>
                <a:srgbClr val="283618"/>
              </a:solidFill>
              <a:latin typeface="Nunito Sans Condensed Bold"/>
              <a:ea typeface="Nunito Sans Condensed Bold"/>
              <a:cs typeface="Nunito Sans Condensed Bold"/>
              <a:sym typeface="Nunito Sans Condensed Bold"/>
            </a:endParaRPr>
          </a:p>
          <a:p>
            <a:pPr algn="l">
              <a:lnSpc>
                <a:spcPts val="3359"/>
              </a:lnSpc>
              <a:spcBef>
                <a:spcPct val="0"/>
              </a:spcBef>
            </a:pPr>
            <a:r>
              <a:rPr lang="en-US" sz="2400">
                <a:solidFill>
                  <a:srgbClr val="283618"/>
                </a:solidFill>
                <a:latin typeface="Nunito Sans Condensed"/>
                <a:ea typeface="Nunito Sans Condensed"/>
                <a:cs typeface="Nunito Sans Condensed"/>
                <a:sym typeface="Nunito Sans Condensed"/>
              </a:rPr>
              <a:t>The NHS Diabetes Prevention Programme is a national initiative aimed at reducing the risk of Type 2 diabetes through lifestyle education, physical activity support, and behaviour‑change interventions (NHS England, 2020).</a:t>
            </a:r>
          </a:p>
          <a:p>
            <a:pPr algn="l">
              <a:lnSpc>
                <a:spcPts val="3359"/>
              </a:lnSpc>
              <a:spcBef>
                <a:spcPct val="0"/>
              </a:spcBef>
            </a:pPr>
            <a:endParaRPr lang="en-US" sz="2400">
              <a:solidFill>
                <a:srgbClr val="283618"/>
              </a:solidFill>
              <a:latin typeface="Nunito Sans Condensed"/>
              <a:ea typeface="Nunito Sans Condensed"/>
              <a:cs typeface="Nunito Sans Condensed"/>
              <a:sym typeface="Nunito Sans Condensed"/>
            </a:endParaRPr>
          </a:p>
          <a:p>
            <a:pPr algn="l">
              <a:lnSpc>
                <a:spcPts val="3359"/>
              </a:lnSpc>
              <a:spcBef>
                <a:spcPct val="0"/>
              </a:spcBef>
            </a:pPr>
            <a:r>
              <a:rPr lang="en-US" sz="2400" b="1">
                <a:solidFill>
                  <a:srgbClr val="283618"/>
                </a:solidFill>
                <a:latin typeface="Nunito Sans Condensed Bold"/>
                <a:ea typeface="Nunito Sans Condensed Bold"/>
                <a:cs typeface="Nunito Sans Condensed Bold"/>
                <a:sym typeface="Nunito Sans Condensed Bold"/>
              </a:rPr>
              <a:t>It integrates health, wellbeing, and sustainable development by:</a:t>
            </a:r>
          </a:p>
          <a:p>
            <a:pPr algn="l">
              <a:lnSpc>
                <a:spcPts val="3359"/>
              </a:lnSpc>
              <a:spcBef>
                <a:spcPct val="0"/>
              </a:spcBef>
            </a:pPr>
            <a:endParaRPr lang="en-US" sz="2400" b="1">
              <a:solidFill>
                <a:srgbClr val="283618"/>
              </a:solidFill>
              <a:latin typeface="Nunito Sans Condensed Bold"/>
              <a:ea typeface="Nunito Sans Condensed Bold"/>
              <a:cs typeface="Nunito Sans Condensed Bold"/>
              <a:sym typeface="Nunito Sans Condensed Bold"/>
            </a:endParaRP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Preventing long‑term illness (SDG 3)</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Reducing health inequalities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Supporting long‑term behaviour change</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Reducing future demand on NHS services (economic sustainability)</a:t>
            </a:r>
          </a:p>
        </p:txBody>
      </p:sp>
      <p:sp>
        <p:nvSpPr>
          <p:cNvPr id="6" name="Freeform 6"/>
          <p:cNvSpPr/>
          <p:nvPr/>
        </p:nvSpPr>
        <p:spPr>
          <a:xfrm>
            <a:off x="15335393"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360114"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44485"/>
            <a:ext cx="11986740" cy="2672647"/>
          </a:xfrm>
          <a:prstGeom prst="rect">
            <a:avLst/>
          </a:prstGeom>
        </p:spPr>
        <p:txBody>
          <a:bodyPr lIns="0" tIns="0" rIns="0" bIns="0" rtlCol="0" anchor="t">
            <a:spAutoFit/>
          </a:bodyPr>
          <a:lstStyle/>
          <a:p>
            <a:pPr algn="ctr">
              <a:lnSpc>
                <a:spcPts val="7114"/>
              </a:lnSpc>
            </a:pPr>
            <a:r>
              <a:rPr lang="en-US" sz="5082" b="1">
                <a:solidFill>
                  <a:srgbClr val="283618"/>
                </a:solidFill>
                <a:latin typeface="Quicksand Bold"/>
                <a:ea typeface="Quicksand Bold"/>
                <a:cs typeface="Quicksand Bold"/>
                <a:sym typeface="Quicksand Bold"/>
              </a:rPr>
              <a:t>Case Study – </a:t>
            </a:r>
          </a:p>
          <a:p>
            <a:pPr algn="ctr">
              <a:lnSpc>
                <a:spcPts val="7114"/>
              </a:lnSpc>
            </a:pPr>
            <a:r>
              <a:rPr lang="en-US" sz="5082" b="1">
                <a:solidFill>
                  <a:srgbClr val="283618"/>
                </a:solidFill>
                <a:latin typeface="Quicksand Bold"/>
                <a:ea typeface="Quicksand Bold"/>
                <a:cs typeface="Quicksand Bold"/>
                <a:sym typeface="Quicksand Bold"/>
              </a:rPr>
              <a:t>NHS Diabetes Prevention Programme (NDPP)</a:t>
            </a:r>
          </a:p>
        </p:txBody>
      </p:sp>
      <p:sp>
        <p:nvSpPr>
          <p:cNvPr id="4" name="TextBox 4"/>
          <p:cNvSpPr txBox="1"/>
          <p:nvPr/>
        </p:nvSpPr>
        <p:spPr>
          <a:xfrm>
            <a:off x="626881" y="2459538"/>
            <a:ext cx="17356808" cy="8157210"/>
          </a:xfrm>
          <a:prstGeom prst="rect">
            <a:avLst/>
          </a:prstGeom>
        </p:spPr>
        <p:txBody>
          <a:bodyPr lIns="0" tIns="0" rIns="0" bIns="0" rtlCol="0" anchor="t">
            <a:spAutoFit/>
          </a:bodyPr>
          <a:lstStyle/>
          <a:p>
            <a:pPr algn="l">
              <a:lnSpc>
                <a:spcPts val="2940"/>
              </a:lnSpc>
            </a:pPr>
            <a:r>
              <a:rPr lang="en-US" sz="2100" b="1">
                <a:solidFill>
                  <a:srgbClr val="283618"/>
                </a:solidFill>
                <a:latin typeface="Nunito Sans Condensed Bold"/>
                <a:ea typeface="Nunito Sans Condensed Bold"/>
                <a:cs typeface="Nunito Sans Condensed Bold"/>
                <a:sym typeface="Nunito Sans Condensed Bold"/>
              </a:rPr>
              <a:t>How the Health Belief Model (HBM) Informed Planning</a:t>
            </a:r>
          </a:p>
          <a:p>
            <a:pPr algn="l">
              <a:lnSpc>
                <a:spcPts val="2940"/>
              </a:lnSpc>
            </a:pPr>
            <a:endParaRPr lang="en-US" sz="2100" b="1">
              <a:solidFill>
                <a:srgbClr val="283618"/>
              </a:solidFill>
              <a:latin typeface="Nunito Sans Condensed Bold"/>
              <a:ea typeface="Nunito Sans Condensed Bold"/>
              <a:cs typeface="Nunito Sans Condensed Bold"/>
              <a:sym typeface="Nunito Sans Condensed Bold"/>
            </a:endParaRPr>
          </a:p>
          <a:p>
            <a:pPr algn="l">
              <a:lnSpc>
                <a:spcPts val="2940"/>
              </a:lnSpc>
            </a:pPr>
            <a:r>
              <a:rPr lang="en-US" sz="2100">
                <a:solidFill>
                  <a:srgbClr val="283618"/>
                </a:solidFill>
                <a:latin typeface="Nunito Sans Condensed"/>
                <a:ea typeface="Nunito Sans Condensed"/>
                <a:cs typeface="Nunito Sans Condensed"/>
                <a:sym typeface="Nunito Sans Condensed"/>
              </a:rPr>
              <a:t>The HBM explains how people make decisions about health behaviours. The NDPP uses each component:</a:t>
            </a:r>
          </a:p>
          <a:p>
            <a:pPr algn="l">
              <a:lnSpc>
                <a:spcPts val="2940"/>
              </a:lnSpc>
            </a:pPr>
            <a:endParaRPr lang="en-US" sz="2100">
              <a:solidFill>
                <a:srgbClr val="283618"/>
              </a:solidFill>
              <a:latin typeface="Nunito Sans Condensed"/>
              <a:ea typeface="Nunito Sans Condensed"/>
              <a:cs typeface="Nunito Sans Condensed"/>
              <a:sym typeface="Nunito Sans Condensed"/>
            </a:endParaRPr>
          </a:p>
          <a:p>
            <a:pPr algn="l">
              <a:lnSpc>
                <a:spcPts val="2940"/>
              </a:lnSpc>
            </a:pPr>
            <a:r>
              <a:rPr lang="en-US" sz="2100" b="1">
                <a:solidFill>
                  <a:srgbClr val="283618"/>
                </a:solidFill>
                <a:latin typeface="Nunito Sans Condensed Bold"/>
                <a:ea typeface="Nunito Sans Condensed Bold"/>
                <a:cs typeface="Nunito Sans Condensed Bold"/>
                <a:sym typeface="Nunito Sans Condensed Bold"/>
              </a:rPr>
              <a:t>1. Perceived Susceptibility</a:t>
            </a:r>
          </a:p>
          <a:p>
            <a:pPr algn="l">
              <a:lnSpc>
                <a:spcPts val="2940"/>
              </a:lnSpc>
            </a:pPr>
            <a:r>
              <a:rPr lang="en-US" sz="2100">
                <a:solidFill>
                  <a:srgbClr val="283618"/>
                </a:solidFill>
                <a:latin typeface="Nunito Sans Condensed"/>
                <a:ea typeface="Nunito Sans Condensed"/>
                <a:cs typeface="Nunito Sans Condensed"/>
                <a:sym typeface="Nunito Sans Condensed"/>
              </a:rPr>
              <a:t>Participants receive personalised risk scores (e.g., HbA1c results), increasing awareness of their risk of Type 2 diabetes.</a:t>
            </a:r>
          </a:p>
          <a:p>
            <a:pPr algn="l">
              <a:lnSpc>
                <a:spcPts val="2940"/>
              </a:lnSpc>
            </a:pPr>
            <a:r>
              <a:rPr lang="en-US" sz="2100" b="1">
                <a:solidFill>
                  <a:srgbClr val="283618"/>
                </a:solidFill>
                <a:latin typeface="Nunito Sans Condensed Bold"/>
                <a:ea typeface="Nunito Sans Condensed Bold"/>
                <a:cs typeface="Nunito Sans Condensed Bold"/>
                <a:sym typeface="Nunito Sans Condensed Bold"/>
              </a:rPr>
              <a:t>2. Perceived Severity</a:t>
            </a:r>
          </a:p>
          <a:p>
            <a:pPr algn="l">
              <a:lnSpc>
                <a:spcPts val="2940"/>
              </a:lnSpc>
            </a:pPr>
            <a:r>
              <a:rPr lang="en-US" sz="2100">
                <a:solidFill>
                  <a:srgbClr val="283618"/>
                </a:solidFill>
                <a:latin typeface="Nunito Sans Condensed"/>
                <a:ea typeface="Nunito Sans Condensed"/>
                <a:cs typeface="Nunito Sans Condensed"/>
                <a:sym typeface="Nunito Sans Condensed"/>
              </a:rPr>
              <a:t>Education sessions explain the long‑term consequences of diabetes (e.g., cardiovascular disease, amputations), increasing motivation to change.</a:t>
            </a:r>
          </a:p>
          <a:p>
            <a:pPr algn="l">
              <a:lnSpc>
                <a:spcPts val="2940"/>
              </a:lnSpc>
            </a:pPr>
            <a:r>
              <a:rPr lang="en-US" sz="2100" b="1">
                <a:solidFill>
                  <a:srgbClr val="283618"/>
                </a:solidFill>
                <a:latin typeface="Nunito Sans Condensed Bold"/>
                <a:ea typeface="Nunito Sans Condensed Bold"/>
                <a:cs typeface="Nunito Sans Condensed Bold"/>
                <a:sym typeface="Nunito Sans Condensed Bold"/>
              </a:rPr>
              <a:t>3. Perceived Benefits</a:t>
            </a:r>
          </a:p>
          <a:p>
            <a:pPr algn="l">
              <a:lnSpc>
                <a:spcPts val="2940"/>
              </a:lnSpc>
            </a:pPr>
            <a:r>
              <a:rPr lang="en-US" sz="2100">
                <a:solidFill>
                  <a:srgbClr val="283618"/>
                </a:solidFill>
                <a:latin typeface="Nunito Sans Condensed"/>
                <a:ea typeface="Nunito Sans Condensed"/>
                <a:cs typeface="Nunito Sans Condensed"/>
                <a:sym typeface="Nunito Sans Condensed"/>
              </a:rPr>
              <a:t>The programme highlights benefits such as weight loss, improved energy, reduced medication need, and better wellbeing.</a:t>
            </a:r>
          </a:p>
          <a:p>
            <a:pPr algn="l">
              <a:lnSpc>
                <a:spcPts val="2940"/>
              </a:lnSpc>
            </a:pPr>
            <a:r>
              <a:rPr lang="en-US" sz="2100" b="1">
                <a:solidFill>
                  <a:srgbClr val="283618"/>
                </a:solidFill>
                <a:latin typeface="Nunito Sans Condensed Bold"/>
                <a:ea typeface="Nunito Sans Condensed Bold"/>
                <a:cs typeface="Nunito Sans Condensed Bold"/>
                <a:sym typeface="Nunito Sans Condensed Bold"/>
              </a:rPr>
              <a:t>4. Perceived Barriers</a:t>
            </a:r>
          </a:p>
          <a:p>
            <a:pPr algn="l">
              <a:lnSpc>
                <a:spcPts val="2940"/>
              </a:lnSpc>
            </a:pPr>
            <a:r>
              <a:rPr lang="en-US" sz="2100">
                <a:solidFill>
                  <a:srgbClr val="283618"/>
                </a:solidFill>
                <a:latin typeface="Nunito Sans Condensed"/>
                <a:ea typeface="Nunito Sans Condensed"/>
                <a:cs typeface="Nunito Sans Condensed"/>
                <a:sym typeface="Nunito Sans Condensed"/>
              </a:rPr>
              <a:t>The NDPP reduces barriers by offering:</a:t>
            </a:r>
          </a:p>
          <a:p>
            <a:pPr marL="453390" lvl="1" indent="-226695" algn="l">
              <a:lnSpc>
                <a:spcPts val="2940"/>
              </a:lnSpc>
              <a:buFont typeface="Arial"/>
              <a:buChar char="•"/>
            </a:pPr>
            <a:r>
              <a:rPr lang="en-US" sz="2100">
                <a:solidFill>
                  <a:srgbClr val="283618"/>
                </a:solidFill>
                <a:latin typeface="Nunito Sans Condensed"/>
                <a:ea typeface="Nunito Sans Condensed"/>
                <a:cs typeface="Nunito Sans Condensed"/>
                <a:sym typeface="Nunito Sans Condensed"/>
              </a:rPr>
              <a:t>Free sessions</a:t>
            </a:r>
          </a:p>
          <a:p>
            <a:pPr marL="453390" lvl="1" indent="-226695" algn="l">
              <a:lnSpc>
                <a:spcPts val="2940"/>
              </a:lnSpc>
              <a:buFont typeface="Arial"/>
              <a:buChar char="•"/>
            </a:pPr>
            <a:r>
              <a:rPr lang="en-US" sz="2100">
                <a:solidFill>
                  <a:srgbClr val="283618"/>
                </a:solidFill>
                <a:latin typeface="Nunito Sans Condensed"/>
                <a:ea typeface="Nunito Sans Condensed"/>
                <a:cs typeface="Nunito Sans Condensed"/>
                <a:sym typeface="Nunito Sans Condensed"/>
              </a:rPr>
              <a:t>Local venues or remote options</a:t>
            </a:r>
          </a:p>
          <a:p>
            <a:pPr marL="453390" lvl="1" indent="-226695" algn="l">
              <a:lnSpc>
                <a:spcPts val="2940"/>
              </a:lnSpc>
              <a:buFont typeface="Arial"/>
              <a:buChar char="•"/>
            </a:pPr>
            <a:r>
              <a:rPr lang="en-US" sz="2100">
                <a:solidFill>
                  <a:srgbClr val="283618"/>
                </a:solidFill>
                <a:latin typeface="Nunito Sans Condensed"/>
                <a:ea typeface="Nunito Sans Condensed"/>
                <a:cs typeface="Nunito Sans Condensed"/>
                <a:sym typeface="Nunito Sans Condensed"/>
              </a:rPr>
              <a:t>Culturally adapted materials</a:t>
            </a:r>
          </a:p>
          <a:p>
            <a:pPr marL="453390" lvl="1" indent="-226695" algn="l">
              <a:lnSpc>
                <a:spcPts val="2940"/>
              </a:lnSpc>
              <a:buFont typeface="Arial"/>
              <a:buChar char="•"/>
            </a:pPr>
            <a:r>
              <a:rPr lang="en-US" sz="2100">
                <a:solidFill>
                  <a:srgbClr val="283618"/>
                </a:solidFill>
                <a:latin typeface="Nunito Sans Condensed"/>
                <a:ea typeface="Nunito Sans Condensed"/>
                <a:cs typeface="Nunito Sans Condensed"/>
                <a:sym typeface="Nunito Sans Condensed"/>
              </a:rPr>
              <a:t>Flexible scheduling</a:t>
            </a:r>
          </a:p>
          <a:p>
            <a:pPr algn="l">
              <a:lnSpc>
                <a:spcPts val="2940"/>
              </a:lnSpc>
            </a:pPr>
            <a:r>
              <a:rPr lang="en-US" sz="2100" b="1">
                <a:solidFill>
                  <a:srgbClr val="283618"/>
                </a:solidFill>
                <a:latin typeface="Nunito Sans Condensed Bold"/>
                <a:ea typeface="Nunito Sans Condensed Bold"/>
                <a:cs typeface="Nunito Sans Condensed Bold"/>
                <a:sym typeface="Nunito Sans Condensed Bold"/>
              </a:rPr>
              <a:t>5. Cues to Action</a:t>
            </a:r>
          </a:p>
          <a:p>
            <a:pPr algn="l">
              <a:lnSpc>
                <a:spcPts val="2940"/>
              </a:lnSpc>
            </a:pPr>
            <a:r>
              <a:rPr lang="en-US" sz="2100">
                <a:solidFill>
                  <a:srgbClr val="283618"/>
                </a:solidFill>
                <a:latin typeface="Nunito Sans Condensed"/>
                <a:ea typeface="Nunito Sans Condensed"/>
                <a:cs typeface="Nunito Sans Condensed"/>
                <a:sym typeface="Nunito Sans Condensed"/>
              </a:rPr>
              <a:t>GP referrals, screening results, and follow‑up reminders act as triggers for engagement.</a:t>
            </a:r>
          </a:p>
          <a:p>
            <a:pPr algn="l">
              <a:lnSpc>
                <a:spcPts val="2940"/>
              </a:lnSpc>
            </a:pPr>
            <a:r>
              <a:rPr lang="en-US" sz="2100" b="1">
                <a:solidFill>
                  <a:srgbClr val="283618"/>
                </a:solidFill>
                <a:latin typeface="Nunito Sans Condensed Bold"/>
                <a:ea typeface="Nunito Sans Condensed Bold"/>
                <a:cs typeface="Nunito Sans Condensed Bold"/>
                <a:sym typeface="Nunito Sans Condensed Bold"/>
              </a:rPr>
              <a:t>6. Self‑Efficacy</a:t>
            </a:r>
          </a:p>
          <a:p>
            <a:pPr algn="l">
              <a:lnSpc>
                <a:spcPts val="2940"/>
              </a:lnSpc>
            </a:pPr>
            <a:r>
              <a:rPr lang="en-US" sz="2100">
                <a:solidFill>
                  <a:srgbClr val="283618"/>
                </a:solidFill>
                <a:latin typeface="Nunito Sans Condensed"/>
                <a:ea typeface="Nunito Sans Condensed"/>
                <a:cs typeface="Nunito Sans Condensed"/>
                <a:sym typeface="Nunito Sans Condensed"/>
              </a:rPr>
              <a:t>Coaches support confidence‑building, goal‑setting, and long‑term behaviour change.</a:t>
            </a:r>
          </a:p>
          <a:p>
            <a:pPr algn="l">
              <a:lnSpc>
                <a:spcPts val="2940"/>
              </a:lnSpc>
            </a:pPr>
            <a:endParaRPr lang="en-US" sz="2100">
              <a:solidFill>
                <a:srgbClr val="283618"/>
              </a:solidFill>
              <a:latin typeface="Nunito Sans Condensed"/>
              <a:ea typeface="Nunito Sans Condensed"/>
              <a:cs typeface="Nunito Sans Condensed"/>
              <a:sym typeface="Nunito Sans Condensed"/>
            </a:endParaRPr>
          </a:p>
          <a:p>
            <a:pPr algn="l">
              <a:lnSpc>
                <a:spcPts val="2940"/>
              </a:lnSpc>
            </a:pPr>
            <a:endParaRPr lang="en-US" sz="2100">
              <a:solidFill>
                <a:srgbClr val="283618"/>
              </a:solidFill>
              <a:latin typeface="Nunito Sans Condensed"/>
              <a:ea typeface="Nunito Sans Condensed"/>
              <a:cs typeface="Nunito Sans Condensed"/>
              <a:sym typeface="Nunito Sans Condensed"/>
            </a:endParaRPr>
          </a:p>
        </p:txBody>
      </p:sp>
      <p:sp>
        <p:nvSpPr>
          <p:cNvPr id="5" name="Freeform 5"/>
          <p:cNvSpPr/>
          <p:nvPr/>
        </p:nvSpPr>
        <p:spPr>
          <a:xfrm>
            <a:off x="15393198"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302964"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44485"/>
            <a:ext cx="11986740" cy="2672647"/>
          </a:xfrm>
          <a:prstGeom prst="rect">
            <a:avLst/>
          </a:prstGeom>
        </p:spPr>
        <p:txBody>
          <a:bodyPr lIns="0" tIns="0" rIns="0" bIns="0" rtlCol="0" anchor="t">
            <a:spAutoFit/>
          </a:bodyPr>
          <a:lstStyle/>
          <a:p>
            <a:pPr algn="ctr">
              <a:lnSpc>
                <a:spcPts val="7114"/>
              </a:lnSpc>
            </a:pPr>
            <a:r>
              <a:rPr lang="en-US" sz="5082" b="1">
                <a:solidFill>
                  <a:srgbClr val="283618"/>
                </a:solidFill>
                <a:latin typeface="Quicksand Bold"/>
                <a:ea typeface="Quicksand Bold"/>
                <a:cs typeface="Quicksand Bold"/>
                <a:sym typeface="Quicksand Bold"/>
              </a:rPr>
              <a:t>Case Study – </a:t>
            </a:r>
          </a:p>
          <a:p>
            <a:pPr algn="ctr">
              <a:lnSpc>
                <a:spcPts val="7114"/>
              </a:lnSpc>
            </a:pPr>
            <a:r>
              <a:rPr lang="en-US" sz="5082" b="1">
                <a:solidFill>
                  <a:srgbClr val="283618"/>
                </a:solidFill>
                <a:latin typeface="Quicksand Bold"/>
                <a:ea typeface="Quicksand Bold"/>
                <a:cs typeface="Quicksand Bold"/>
                <a:sym typeface="Quicksand Bold"/>
              </a:rPr>
              <a:t>NHS Diabetes Prevention Programme (NDPP)</a:t>
            </a:r>
          </a:p>
        </p:txBody>
      </p:sp>
      <p:sp>
        <p:nvSpPr>
          <p:cNvPr id="4" name="TextBox 4"/>
          <p:cNvSpPr txBox="1"/>
          <p:nvPr/>
        </p:nvSpPr>
        <p:spPr>
          <a:xfrm>
            <a:off x="1028700" y="3297833"/>
            <a:ext cx="14697786" cy="6556375"/>
          </a:xfrm>
          <a:prstGeom prst="rect">
            <a:avLst/>
          </a:prstGeom>
        </p:spPr>
        <p:txBody>
          <a:bodyPr lIns="0" tIns="0" rIns="0" bIns="0" rtlCol="0" anchor="t">
            <a:spAutoFit/>
          </a:bodyPr>
          <a:lstStyle/>
          <a:p>
            <a:pPr algn="l">
              <a:lnSpc>
                <a:spcPts val="3499"/>
              </a:lnSpc>
            </a:pPr>
            <a:r>
              <a:rPr lang="en-US" sz="2499" b="1">
                <a:solidFill>
                  <a:srgbClr val="283618"/>
                </a:solidFill>
                <a:latin typeface="Nunito Sans Condensed Bold"/>
                <a:ea typeface="Nunito Sans Condensed Bold"/>
                <a:cs typeface="Nunito Sans Condensed Bold"/>
                <a:sym typeface="Nunito Sans Condensed Bold"/>
              </a:rPr>
              <a:t>Successes (Quantitative &amp; Qualitative Data)</a:t>
            </a:r>
          </a:p>
          <a:p>
            <a:pPr algn="l">
              <a:lnSpc>
                <a:spcPts val="3499"/>
              </a:lnSpc>
            </a:pPr>
            <a:endParaRPr lang="en-US" sz="2499" b="1">
              <a:solidFill>
                <a:srgbClr val="283618"/>
              </a:solidFill>
              <a:latin typeface="Nunito Sans Condensed Bold"/>
              <a:ea typeface="Nunito Sans Condensed Bold"/>
              <a:cs typeface="Nunito Sans Condensed Bold"/>
              <a:sym typeface="Nunito Sans Condensed Bold"/>
            </a:endParaRPr>
          </a:p>
          <a:p>
            <a:pPr algn="l">
              <a:lnSpc>
                <a:spcPts val="3499"/>
              </a:lnSpc>
            </a:pPr>
            <a:r>
              <a:rPr lang="en-US" sz="2499" b="1">
                <a:solidFill>
                  <a:srgbClr val="283618"/>
                </a:solidFill>
                <a:latin typeface="Nunito Sans Condensed Bold"/>
                <a:ea typeface="Nunito Sans Condensed Bold"/>
                <a:cs typeface="Nunito Sans Condensed Bold"/>
                <a:sym typeface="Nunito Sans Condensed Bold"/>
              </a:rPr>
              <a:t>Quantitative Outcomes</a:t>
            </a:r>
          </a:p>
          <a:p>
            <a:pPr algn="l">
              <a:lnSpc>
                <a:spcPts val="3499"/>
              </a:lnSpc>
            </a:pPr>
            <a:endParaRPr lang="en-US" sz="2499" b="1">
              <a:solidFill>
                <a:srgbClr val="283618"/>
              </a:solidFill>
              <a:latin typeface="Nunito Sans Condensed Bold"/>
              <a:ea typeface="Nunito Sans Condensed Bold"/>
              <a:cs typeface="Nunito Sans Condensed Bold"/>
              <a:sym typeface="Nunito Sans Condensed Bold"/>
            </a:endParaRP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Over 1 million people have been referred since launch (NHS England, 2020).</a:t>
            </a: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Participants who complete the programme lose an average of 3.3 kg.</a:t>
            </a: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Risk of developing Type 2 diabetes is reduced by up to 37% for engaged participants.</a:t>
            </a: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53% of participants come from the most deprived communities — helping reduce inequalities.</a:t>
            </a:r>
          </a:p>
          <a:p>
            <a:pPr algn="l">
              <a:lnSpc>
                <a:spcPts val="3499"/>
              </a:lnSpc>
            </a:pPr>
            <a:endParaRPr lang="en-US" sz="2499">
              <a:solidFill>
                <a:srgbClr val="283618"/>
              </a:solidFill>
              <a:latin typeface="Nunito Sans Condensed"/>
              <a:ea typeface="Nunito Sans Condensed"/>
              <a:cs typeface="Nunito Sans Condensed"/>
              <a:sym typeface="Nunito Sans Condensed"/>
            </a:endParaRPr>
          </a:p>
          <a:p>
            <a:pPr algn="l">
              <a:lnSpc>
                <a:spcPts val="3499"/>
              </a:lnSpc>
            </a:pPr>
            <a:r>
              <a:rPr lang="en-US" sz="2499" b="1">
                <a:solidFill>
                  <a:srgbClr val="283618"/>
                </a:solidFill>
                <a:latin typeface="Nunito Sans Condensed Bold"/>
                <a:ea typeface="Nunito Sans Condensed Bold"/>
                <a:cs typeface="Nunito Sans Condensed Bold"/>
                <a:sym typeface="Nunito Sans Condensed Bold"/>
              </a:rPr>
              <a:t>Qualitative Outcomes</a:t>
            </a:r>
          </a:p>
          <a:p>
            <a:pPr algn="l">
              <a:lnSpc>
                <a:spcPts val="3499"/>
              </a:lnSpc>
            </a:pPr>
            <a:endParaRPr lang="en-US" sz="2499" b="1">
              <a:solidFill>
                <a:srgbClr val="283618"/>
              </a:solidFill>
              <a:latin typeface="Nunito Sans Condensed Bold"/>
              <a:ea typeface="Nunito Sans Condensed Bold"/>
              <a:cs typeface="Nunito Sans Condensed Bold"/>
              <a:sym typeface="Nunito Sans Condensed Bold"/>
            </a:endParaRP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Participants report improved confidence, motivation, and emotional wellbeing.</a:t>
            </a: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Many describe feeling “more in control” of their health and lifestyle.</a:t>
            </a: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Social support from group sessions increases motivation and reduces isolation.</a:t>
            </a:r>
          </a:p>
          <a:p>
            <a:pPr algn="l">
              <a:lnSpc>
                <a:spcPts val="3499"/>
              </a:lnSpc>
            </a:pPr>
            <a:endParaRPr lang="en-US" sz="2499">
              <a:solidFill>
                <a:srgbClr val="283618"/>
              </a:solidFill>
              <a:latin typeface="Nunito Sans Condensed"/>
              <a:ea typeface="Nunito Sans Condensed"/>
              <a:cs typeface="Nunito Sans Condensed"/>
              <a:sym typeface="Nunito Sans Condensed"/>
            </a:endParaRPr>
          </a:p>
        </p:txBody>
      </p:sp>
      <p:sp>
        <p:nvSpPr>
          <p:cNvPr id="5" name="Freeform 5"/>
          <p:cNvSpPr/>
          <p:nvPr/>
        </p:nvSpPr>
        <p:spPr>
          <a:xfrm>
            <a:off x="335042"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5365970"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44485"/>
            <a:ext cx="11986740" cy="2672647"/>
          </a:xfrm>
          <a:prstGeom prst="rect">
            <a:avLst/>
          </a:prstGeom>
        </p:spPr>
        <p:txBody>
          <a:bodyPr lIns="0" tIns="0" rIns="0" bIns="0" rtlCol="0" anchor="t">
            <a:spAutoFit/>
          </a:bodyPr>
          <a:lstStyle/>
          <a:p>
            <a:pPr algn="ctr">
              <a:lnSpc>
                <a:spcPts val="7114"/>
              </a:lnSpc>
            </a:pPr>
            <a:r>
              <a:rPr lang="en-US" sz="5082" b="1">
                <a:solidFill>
                  <a:srgbClr val="283618"/>
                </a:solidFill>
                <a:latin typeface="Quicksand Bold"/>
                <a:ea typeface="Quicksand Bold"/>
                <a:cs typeface="Quicksand Bold"/>
                <a:sym typeface="Quicksand Bold"/>
              </a:rPr>
              <a:t>Case Study – </a:t>
            </a:r>
          </a:p>
          <a:p>
            <a:pPr algn="ctr">
              <a:lnSpc>
                <a:spcPts val="7114"/>
              </a:lnSpc>
            </a:pPr>
            <a:r>
              <a:rPr lang="en-US" sz="5082" b="1">
                <a:solidFill>
                  <a:srgbClr val="283618"/>
                </a:solidFill>
                <a:latin typeface="Quicksand Bold"/>
                <a:ea typeface="Quicksand Bold"/>
                <a:cs typeface="Quicksand Bold"/>
                <a:sym typeface="Quicksand Bold"/>
              </a:rPr>
              <a:t>NHS Diabetes Prevention Programme (NDPP)</a:t>
            </a:r>
          </a:p>
        </p:txBody>
      </p:sp>
      <p:sp>
        <p:nvSpPr>
          <p:cNvPr id="4" name="TextBox 4"/>
          <p:cNvSpPr txBox="1"/>
          <p:nvPr/>
        </p:nvSpPr>
        <p:spPr>
          <a:xfrm>
            <a:off x="512098" y="2769507"/>
            <a:ext cx="17263804" cy="6994525"/>
          </a:xfrm>
          <a:prstGeom prst="rect">
            <a:avLst/>
          </a:prstGeom>
        </p:spPr>
        <p:txBody>
          <a:bodyPr lIns="0" tIns="0" rIns="0" bIns="0" rtlCol="0" anchor="t">
            <a:spAutoFit/>
          </a:bodyPr>
          <a:lstStyle/>
          <a:p>
            <a:pPr algn="l">
              <a:lnSpc>
                <a:spcPts val="3499"/>
              </a:lnSpc>
            </a:pPr>
            <a:r>
              <a:rPr lang="en-US" sz="2499" b="1">
                <a:solidFill>
                  <a:srgbClr val="283618"/>
                </a:solidFill>
                <a:latin typeface="Nunito Sans Condensed Bold"/>
                <a:ea typeface="Nunito Sans Condensed Bold"/>
                <a:cs typeface="Nunito Sans Condensed Bold"/>
                <a:sym typeface="Nunito Sans Condensed Bold"/>
              </a:rPr>
              <a:t>Challenges</a:t>
            </a:r>
          </a:p>
          <a:p>
            <a:pPr algn="l">
              <a:lnSpc>
                <a:spcPts val="3499"/>
              </a:lnSpc>
            </a:pPr>
            <a:endParaRPr lang="en-US" sz="2499" b="1">
              <a:solidFill>
                <a:srgbClr val="283618"/>
              </a:solidFill>
              <a:latin typeface="Nunito Sans Condensed Bold"/>
              <a:ea typeface="Nunito Sans Condensed Bold"/>
              <a:cs typeface="Nunito Sans Condensed Bold"/>
              <a:sym typeface="Nunito Sans Condensed Bold"/>
            </a:endParaRP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Engagement and Drop‑Out</a:t>
            </a: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Attendance drops over time, especially in younger adults and deprived communities.</a:t>
            </a: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Some participants struggle with long‑term behaviour change.</a:t>
            </a:r>
          </a:p>
          <a:p>
            <a:pPr algn="l">
              <a:lnSpc>
                <a:spcPts val="3499"/>
              </a:lnSpc>
            </a:pPr>
            <a:endParaRPr lang="en-US" sz="2499">
              <a:solidFill>
                <a:srgbClr val="283618"/>
              </a:solidFill>
              <a:latin typeface="Nunito Sans Condensed"/>
              <a:ea typeface="Nunito Sans Condensed"/>
              <a:cs typeface="Nunito Sans Condensed"/>
              <a:sym typeface="Nunito Sans Condensed"/>
            </a:endParaRPr>
          </a:p>
          <a:p>
            <a:pPr algn="l">
              <a:lnSpc>
                <a:spcPts val="3499"/>
              </a:lnSpc>
            </a:pPr>
            <a:r>
              <a:rPr lang="en-US" sz="2499" b="1">
                <a:solidFill>
                  <a:srgbClr val="283618"/>
                </a:solidFill>
                <a:latin typeface="Nunito Sans Condensed Bold"/>
                <a:ea typeface="Nunito Sans Condensed Bold"/>
                <a:cs typeface="Nunito Sans Condensed Bold"/>
                <a:sym typeface="Nunito Sans Condensed Bold"/>
              </a:rPr>
              <a:t>Accessibility</a:t>
            </a:r>
          </a:p>
          <a:p>
            <a:pPr algn="l">
              <a:lnSpc>
                <a:spcPts val="3499"/>
              </a:lnSpc>
            </a:pPr>
            <a:endParaRPr lang="en-US" sz="2499" b="1">
              <a:solidFill>
                <a:srgbClr val="283618"/>
              </a:solidFill>
              <a:latin typeface="Nunito Sans Condensed Bold"/>
              <a:ea typeface="Nunito Sans Condensed Bold"/>
              <a:cs typeface="Nunito Sans Condensed Bold"/>
              <a:sym typeface="Nunito Sans Condensed Bold"/>
            </a:endParaRP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Digital exclusion affects older adults or those without internet access.</a:t>
            </a: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Language and cultural barriers still exist despite improvements.</a:t>
            </a:r>
          </a:p>
          <a:p>
            <a:pPr algn="l">
              <a:lnSpc>
                <a:spcPts val="3499"/>
              </a:lnSpc>
            </a:pPr>
            <a:endParaRPr lang="en-US" sz="2499">
              <a:solidFill>
                <a:srgbClr val="283618"/>
              </a:solidFill>
              <a:latin typeface="Nunito Sans Condensed"/>
              <a:ea typeface="Nunito Sans Condensed"/>
              <a:cs typeface="Nunito Sans Condensed"/>
              <a:sym typeface="Nunito Sans Condensed"/>
            </a:endParaRPr>
          </a:p>
          <a:p>
            <a:pPr algn="l">
              <a:lnSpc>
                <a:spcPts val="3499"/>
              </a:lnSpc>
            </a:pPr>
            <a:r>
              <a:rPr lang="en-US" sz="2499" b="1">
                <a:solidFill>
                  <a:srgbClr val="283618"/>
                </a:solidFill>
                <a:latin typeface="Nunito Sans Condensed Bold"/>
                <a:ea typeface="Nunito Sans Condensed Bold"/>
                <a:cs typeface="Nunito Sans Condensed Bold"/>
                <a:sym typeface="Nunito Sans Condensed Bold"/>
              </a:rPr>
              <a:t>Structural Barriers</a:t>
            </a:r>
          </a:p>
          <a:p>
            <a:pPr algn="l">
              <a:lnSpc>
                <a:spcPts val="3499"/>
              </a:lnSpc>
            </a:pPr>
            <a:endParaRPr lang="en-US" sz="2499" b="1">
              <a:solidFill>
                <a:srgbClr val="283618"/>
              </a:solidFill>
              <a:latin typeface="Nunito Sans Condensed Bold"/>
              <a:ea typeface="Nunito Sans Condensed Bold"/>
              <a:cs typeface="Nunito Sans Condensed Bold"/>
              <a:sym typeface="Nunito Sans Condensed Bold"/>
            </a:endParaRPr>
          </a:p>
          <a:p>
            <a:pPr marL="539749" lvl="1" indent="-269875" algn="l">
              <a:lnSpc>
                <a:spcPts val="3499"/>
              </a:lnSpc>
              <a:buFont typeface="Arial"/>
              <a:buChar char="•"/>
            </a:pPr>
            <a:r>
              <a:rPr lang="en-US" sz="2499">
                <a:solidFill>
                  <a:srgbClr val="283618"/>
                </a:solidFill>
                <a:latin typeface="Nunito Sans Condensed"/>
                <a:ea typeface="Nunito Sans Condensed"/>
                <a:cs typeface="Nunito Sans Condensed"/>
                <a:sym typeface="Nunito Sans Condensed"/>
              </a:rPr>
              <a:t>Social determinants (e.g., low income, poor housing, limited access to safe exercise spaces) limit the ability to sustain lifestyle changes.</a:t>
            </a:r>
          </a:p>
          <a:p>
            <a:pPr algn="l">
              <a:lnSpc>
                <a:spcPts val="3499"/>
              </a:lnSpc>
            </a:pPr>
            <a:endParaRPr lang="en-US" sz="2499">
              <a:solidFill>
                <a:srgbClr val="283618"/>
              </a:solidFill>
              <a:latin typeface="Nunito Sans Condensed"/>
              <a:ea typeface="Nunito Sans Condensed"/>
              <a:cs typeface="Nunito Sans Condensed"/>
              <a:sym typeface="Nunito Sans Condensed"/>
            </a:endParaRPr>
          </a:p>
        </p:txBody>
      </p:sp>
      <p:sp>
        <p:nvSpPr>
          <p:cNvPr id="5" name="Freeform 5"/>
          <p:cNvSpPr/>
          <p:nvPr/>
        </p:nvSpPr>
        <p:spPr>
          <a:xfrm>
            <a:off x="15447075"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245814"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82585"/>
            <a:ext cx="11986740" cy="1944370"/>
          </a:xfrm>
          <a:prstGeom prst="rect">
            <a:avLst/>
          </a:prstGeom>
        </p:spPr>
        <p:txBody>
          <a:bodyPr lIns="0" tIns="0" rIns="0" bIns="0" rtlCol="0" anchor="t">
            <a:spAutoFit/>
          </a:bodyPr>
          <a:lstStyle/>
          <a:p>
            <a:pPr algn="ctr">
              <a:lnSpc>
                <a:spcPts val="5179"/>
              </a:lnSpc>
            </a:pPr>
            <a:r>
              <a:rPr lang="en-US" sz="3699" b="1">
                <a:solidFill>
                  <a:srgbClr val="283618"/>
                </a:solidFill>
                <a:latin typeface="Quicksand Bold"/>
                <a:ea typeface="Quicksand Bold"/>
                <a:cs typeface="Quicksand Bold"/>
                <a:sym typeface="Quicksand Bold"/>
              </a:rPr>
              <a:t>Equity and Access in UK Health </a:t>
            </a:r>
          </a:p>
          <a:p>
            <a:pPr algn="ctr">
              <a:lnSpc>
                <a:spcPts val="5179"/>
              </a:lnSpc>
            </a:pPr>
            <a:r>
              <a:rPr lang="en-US" sz="3699" b="1">
                <a:solidFill>
                  <a:srgbClr val="283618"/>
                </a:solidFill>
                <a:latin typeface="Quicksand Bold"/>
                <a:ea typeface="Quicksand Bold"/>
                <a:cs typeface="Quicksand Bold"/>
                <a:sym typeface="Quicksand Bold"/>
              </a:rPr>
              <a:t>&amp; </a:t>
            </a:r>
          </a:p>
          <a:p>
            <a:pPr algn="ctr">
              <a:lnSpc>
                <a:spcPts val="5179"/>
              </a:lnSpc>
            </a:pPr>
            <a:r>
              <a:rPr lang="en-US" sz="3699" b="1">
                <a:solidFill>
                  <a:srgbClr val="283618"/>
                </a:solidFill>
                <a:latin typeface="Quicksand Bold"/>
                <a:ea typeface="Quicksand Bold"/>
                <a:cs typeface="Quicksand Bold"/>
                <a:sym typeface="Quicksand Bold"/>
              </a:rPr>
              <a:t>Social Care</a:t>
            </a:r>
          </a:p>
        </p:txBody>
      </p:sp>
      <p:sp>
        <p:nvSpPr>
          <p:cNvPr id="4" name="TextBox 4"/>
          <p:cNvSpPr txBox="1"/>
          <p:nvPr/>
        </p:nvSpPr>
        <p:spPr>
          <a:xfrm>
            <a:off x="512098" y="3037210"/>
            <a:ext cx="9402349" cy="7940040"/>
          </a:xfrm>
          <a:prstGeom prst="rect">
            <a:avLst/>
          </a:prstGeom>
        </p:spPr>
        <p:txBody>
          <a:bodyPr lIns="0" tIns="0" rIns="0" bIns="0" rtlCol="0" anchor="t">
            <a:spAutoFit/>
          </a:bodyPr>
          <a:lstStyle/>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Health Inequalities</a:t>
            </a:r>
          </a:p>
          <a:p>
            <a:pPr algn="l">
              <a:lnSpc>
                <a:spcPts val="3359"/>
              </a:lnSpc>
            </a:pPr>
            <a:r>
              <a:rPr lang="en-US" sz="2400">
                <a:solidFill>
                  <a:srgbClr val="283618"/>
                </a:solidFill>
                <a:latin typeface="Nunito Sans Condensed"/>
                <a:ea typeface="Nunito Sans Condensed"/>
                <a:cs typeface="Nunito Sans Condensed"/>
                <a:sym typeface="Nunito Sans Condensed"/>
              </a:rPr>
              <a:t>Health outcomes differ across groups due to social, economic, and structural factors (Marmot, 2020).</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Ethnic Disparities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Higher Type 2 diabetes rates in South Asian and Black groups.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Black women have a four‑times higher maternal mortality risk (MBRRACE, 2022).</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Deprivation</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People in the most deprived areas live around 10 years less than the least deprived (Public Health England, 2019).</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Digital Exclusion</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Limited digital skills restrict access to online health services, especially for older and low‑income groups (ONS, 2021).</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pPr>
            <a:endParaRPr lang="en-US" sz="2400">
              <a:solidFill>
                <a:srgbClr val="283618"/>
              </a:solidFill>
              <a:latin typeface="Nunito Sans Condensed"/>
              <a:ea typeface="Nunito Sans Condensed"/>
              <a:cs typeface="Nunito Sans Condensed"/>
              <a:sym typeface="Nunito Sans Condensed"/>
            </a:endParaRPr>
          </a:p>
        </p:txBody>
      </p:sp>
      <p:sp>
        <p:nvSpPr>
          <p:cNvPr id="5" name="Freeform 5"/>
          <p:cNvSpPr/>
          <p:nvPr/>
        </p:nvSpPr>
        <p:spPr>
          <a:xfrm rot="2483330">
            <a:off x="14948186" y="123292"/>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1246243">
            <a:off x="883149" y="414599"/>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10833899" y="4176543"/>
            <a:ext cx="6425401" cy="4168140"/>
          </a:xfrm>
          <a:prstGeom prst="rect">
            <a:avLst/>
          </a:prstGeom>
        </p:spPr>
        <p:txBody>
          <a:bodyPr lIns="0" tIns="0" rIns="0" bIns="0" rtlCol="0" anchor="t">
            <a:spAutoFit/>
          </a:bodyPr>
          <a:lstStyle/>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Barriers to Access</a:t>
            </a:r>
          </a:p>
          <a:p>
            <a:pPr algn="l">
              <a:lnSpc>
                <a:spcPts val="3359"/>
              </a:lnSpc>
            </a:pPr>
            <a:r>
              <a:rPr lang="en-US" sz="2400">
                <a:solidFill>
                  <a:srgbClr val="283618"/>
                </a:solidFill>
                <a:latin typeface="Nunito Sans Condensed"/>
                <a:ea typeface="Nunito Sans Condensed"/>
                <a:cs typeface="Nunito Sans Condensed"/>
                <a:sym typeface="Nunito Sans Condensed"/>
              </a:rPr>
              <a:t> </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Structural: long waits, workforce shortages, regional variation.</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Cultural/Language: limited culturally appropriate services.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Financial/Social: transport costs, childcare, unsafe neighbourhoods.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Systemic: institutional racism and bias.</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82585"/>
            <a:ext cx="11986740" cy="1944370"/>
          </a:xfrm>
          <a:prstGeom prst="rect">
            <a:avLst/>
          </a:prstGeom>
        </p:spPr>
        <p:txBody>
          <a:bodyPr lIns="0" tIns="0" rIns="0" bIns="0" rtlCol="0" anchor="t">
            <a:spAutoFit/>
          </a:bodyPr>
          <a:lstStyle/>
          <a:p>
            <a:pPr algn="ctr">
              <a:lnSpc>
                <a:spcPts val="5179"/>
              </a:lnSpc>
            </a:pPr>
            <a:r>
              <a:rPr lang="en-US" sz="3699" b="1">
                <a:solidFill>
                  <a:srgbClr val="283618"/>
                </a:solidFill>
                <a:latin typeface="Quicksand Bold"/>
                <a:ea typeface="Quicksand Bold"/>
                <a:cs typeface="Quicksand Bold"/>
                <a:sym typeface="Quicksand Bold"/>
              </a:rPr>
              <a:t>Equity and Access in UK Health </a:t>
            </a:r>
          </a:p>
          <a:p>
            <a:pPr algn="ctr">
              <a:lnSpc>
                <a:spcPts val="5179"/>
              </a:lnSpc>
            </a:pPr>
            <a:r>
              <a:rPr lang="en-US" sz="3699" b="1">
                <a:solidFill>
                  <a:srgbClr val="283618"/>
                </a:solidFill>
                <a:latin typeface="Quicksand Bold"/>
                <a:ea typeface="Quicksand Bold"/>
                <a:cs typeface="Quicksand Bold"/>
                <a:sym typeface="Quicksand Bold"/>
              </a:rPr>
              <a:t>&amp; </a:t>
            </a:r>
          </a:p>
          <a:p>
            <a:pPr algn="ctr">
              <a:lnSpc>
                <a:spcPts val="5179"/>
              </a:lnSpc>
            </a:pPr>
            <a:r>
              <a:rPr lang="en-US" sz="3699" b="1">
                <a:solidFill>
                  <a:srgbClr val="283618"/>
                </a:solidFill>
                <a:latin typeface="Quicksand Bold"/>
                <a:ea typeface="Quicksand Bold"/>
                <a:cs typeface="Quicksand Bold"/>
                <a:sym typeface="Quicksand Bold"/>
              </a:rPr>
              <a:t>Social Care</a:t>
            </a:r>
          </a:p>
        </p:txBody>
      </p:sp>
      <p:sp>
        <p:nvSpPr>
          <p:cNvPr id="4" name="TextBox 4"/>
          <p:cNvSpPr txBox="1"/>
          <p:nvPr/>
        </p:nvSpPr>
        <p:spPr>
          <a:xfrm>
            <a:off x="493114" y="2647831"/>
            <a:ext cx="8304057" cy="7101840"/>
          </a:xfrm>
          <a:prstGeom prst="rect">
            <a:avLst/>
          </a:prstGeom>
        </p:spPr>
        <p:txBody>
          <a:bodyPr lIns="0" tIns="0" rIns="0" bIns="0" rtlCol="0" anchor="t">
            <a:spAutoFit/>
          </a:bodyPr>
          <a:lstStyle/>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Barriers to Access</a:t>
            </a:r>
          </a:p>
          <a:p>
            <a:pPr algn="l">
              <a:lnSpc>
                <a:spcPts val="3359"/>
              </a:lnSpc>
            </a:pPr>
            <a:r>
              <a:rPr lang="en-US" sz="2400">
                <a:solidFill>
                  <a:srgbClr val="283618"/>
                </a:solidFill>
                <a:latin typeface="Nunito Sans Condensed"/>
                <a:ea typeface="Nunito Sans Condensed"/>
                <a:cs typeface="Nunito Sans Condensed"/>
                <a:sym typeface="Nunito Sans Condensed"/>
              </a:rPr>
              <a:t> </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Structural: long waits, workforce shortages, regional variation.</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Cultural/Language: limited culturally appropriate services.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Financial/Social: transport costs, childcare, unsafe neighbourhoods.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Systemic: institutional racism and bias.</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pPr>
            <a:r>
              <a:rPr lang="en-US" sz="2400" b="1">
                <a:solidFill>
                  <a:srgbClr val="283618"/>
                </a:solidFill>
                <a:latin typeface="Nunito Sans Condensed Bold"/>
                <a:ea typeface="Nunito Sans Condensed Bold"/>
                <a:cs typeface="Nunito Sans Condensed Bold"/>
                <a:sym typeface="Nunito Sans Condensed Bold"/>
              </a:rPr>
              <a:t>Policies and Initiatives</a:t>
            </a:r>
          </a:p>
          <a:p>
            <a:pPr algn="l">
              <a:lnSpc>
                <a:spcPts val="3359"/>
              </a:lnSpc>
            </a:pPr>
            <a:endParaRPr lang="en-US" sz="2400" b="1">
              <a:solidFill>
                <a:srgbClr val="283618"/>
              </a:solidFill>
              <a:latin typeface="Nunito Sans Condensed Bold"/>
              <a:ea typeface="Nunito Sans Condensed Bold"/>
              <a:cs typeface="Nunito Sans Condensed Bold"/>
              <a:sym typeface="Nunito Sans Condensed Bold"/>
            </a:endParaRP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NHS Long Term Plan: prevention and reducing inequalities.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Health in All Policies: cross‑sector action on social determinants.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Digital inclusion programmes: improving access and skills.</a:t>
            </a: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pPr>
            <a:endParaRPr lang="en-US" sz="2400">
              <a:solidFill>
                <a:srgbClr val="283618"/>
              </a:solidFill>
              <a:latin typeface="Nunito Sans Condensed"/>
              <a:ea typeface="Nunito Sans Condensed"/>
              <a:cs typeface="Nunito Sans Condensed"/>
              <a:sym typeface="Nunito Sans Condensed"/>
            </a:endParaRPr>
          </a:p>
          <a:p>
            <a:pPr algn="l">
              <a:lnSpc>
                <a:spcPts val="3359"/>
              </a:lnSpc>
            </a:pPr>
            <a:endParaRPr lang="en-US" sz="2400">
              <a:solidFill>
                <a:srgbClr val="283618"/>
              </a:solidFill>
              <a:latin typeface="Nunito Sans Condensed"/>
              <a:ea typeface="Nunito Sans Condensed"/>
              <a:cs typeface="Nunito Sans Condensed"/>
              <a:sym typeface="Nunito Sans Condensed"/>
            </a:endParaRPr>
          </a:p>
        </p:txBody>
      </p:sp>
      <p:sp>
        <p:nvSpPr>
          <p:cNvPr id="5" name="TextBox 5"/>
          <p:cNvSpPr txBox="1"/>
          <p:nvPr/>
        </p:nvSpPr>
        <p:spPr>
          <a:xfrm>
            <a:off x="9144000" y="6179701"/>
            <a:ext cx="8490092" cy="3329940"/>
          </a:xfrm>
          <a:prstGeom prst="rect">
            <a:avLst/>
          </a:prstGeom>
        </p:spPr>
        <p:txBody>
          <a:bodyPr lIns="0" tIns="0" rIns="0" bIns="0" rtlCol="0" anchor="t">
            <a:spAutoFit/>
          </a:bodyPr>
          <a:lstStyle/>
          <a:p>
            <a:pPr algn="ctr">
              <a:lnSpc>
                <a:spcPts val="3359"/>
              </a:lnSpc>
              <a:spcBef>
                <a:spcPct val="0"/>
              </a:spcBef>
            </a:pPr>
            <a:r>
              <a:rPr lang="en-US" sz="2400" b="1">
                <a:solidFill>
                  <a:srgbClr val="283618"/>
                </a:solidFill>
                <a:latin typeface="Nunito Sans Condensed Bold"/>
                <a:ea typeface="Nunito Sans Condensed Bold"/>
                <a:cs typeface="Nunito Sans Condensed Bold"/>
                <a:sym typeface="Nunito Sans Condensed Bold"/>
              </a:rPr>
              <a:t>Future Recommendations</a:t>
            </a:r>
          </a:p>
          <a:p>
            <a:pPr algn="ctr">
              <a:lnSpc>
                <a:spcPts val="3359"/>
              </a:lnSpc>
              <a:spcBef>
                <a:spcPct val="0"/>
              </a:spcBef>
            </a:pPr>
            <a:endParaRPr lang="en-US" sz="2400" b="1">
              <a:solidFill>
                <a:srgbClr val="283618"/>
              </a:solidFill>
              <a:latin typeface="Nunito Sans Condensed Bold"/>
              <a:ea typeface="Nunito Sans Condensed Bold"/>
              <a:cs typeface="Nunito Sans Condensed Bold"/>
              <a:sym typeface="Nunito Sans Condensed Bold"/>
            </a:endParaRP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Expand prevention and screening in deprived areas.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Improve cultural competence and anti‑racism training.</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Reduce digital exclusion with skills support and non‑digital options.</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Invest in housing, transport, and education.</a:t>
            </a:r>
          </a:p>
          <a:p>
            <a:pPr marL="518160" lvl="1" indent="-259080" algn="l">
              <a:lnSpc>
                <a:spcPts val="3359"/>
              </a:lnSpc>
              <a:buFont typeface="Arial"/>
              <a:buChar char="•"/>
            </a:pPr>
            <a:r>
              <a:rPr lang="en-US" sz="2400">
                <a:solidFill>
                  <a:srgbClr val="283618"/>
                </a:solidFill>
                <a:latin typeface="Nunito Sans Condensed"/>
                <a:ea typeface="Nunito Sans Condensed"/>
                <a:cs typeface="Nunito Sans Condensed"/>
                <a:sym typeface="Nunito Sans Condensed"/>
              </a:rPr>
              <a:t>Co‑produce services with communities.</a:t>
            </a:r>
          </a:p>
        </p:txBody>
      </p:sp>
      <p:sp>
        <p:nvSpPr>
          <p:cNvPr id="6" name="Freeform 6"/>
          <p:cNvSpPr/>
          <p:nvPr/>
        </p:nvSpPr>
        <p:spPr>
          <a:xfrm>
            <a:off x="10888679" y="2685931"/>
            <a:ext cx="5000734" cy="2081616"/>
          </a:xfrm>
          <a:custGeom>
            <a:avLst/>
            <a:gdLst/>
            <a:ahLst/>
            <a:cxnLst/>
            <a:rect l="l" t="t" r="r" b="b"/>
            <a:pathLst>
              <a:path w="5000734" h="2081616">
                <a:moveTo>
                  <a:pt x="0" y="0"/>
                </a:moveTo>
                <a:lnTo>
                  <a:pt x="5000734" y="0"/>
                </a:lnTo>
                <a:lnTo>
                  <a:pt x="5000734" y="2081616"/>
                </a:lnTo>
                <a:lnTo>
                  <a:pt x="0" y="20816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1246243">
            <a:off x="1284663" y="476486"/>
            <a:ext cx="1605065" cy="1765571"/>
          </a:xfrm>
          <a:custGeom>
            <a:avLst/>
            <a:gdLst/>
            <a:ahLst/>
            <a:cxnLst/>
            <a:rect l="l" t="t" r="r" b="b"/>
            <a:pathLst>
              <a:path w="1605065" h="1765571">
                <a:moveTo>
                  <a:pt x="0" y="0"/>
                </a:moveTo>
                <a:lnTo>
                  <a:pt x="1605064" y="0"/>
                </a:lnTo>
                <a:lnTo>
                  <a:pt x="1605064" y="1765571"/>
                </a:lnTo>
                <a:lnTo>
                  <a:pt x="0" y="176557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rot="2592712">
            <a:off x="14674367" y="610256"/>
            <a:ext cx="1605065" cy="1765571"/>
          </a:xfrm>
          <a:custGeom>
            <a:avLst/>
            <a:gdLst/>
            <a:ahLst/>
            <a:cxnLst/>
            <a:rect l="l" t="t" r="r" b="b"/>
            <a:pathLst>
              <a:path w="1605065" h="1765571">
                <a:moveTo>
                  <a:pt x="0" y="0"/>
                </a:moveTo>
                <a:lnTo>
                  <a:pt x="1605064" y="0"/>
                </a:lnTo>
                <a:lnTo>
                  <a:pt x="1605064" y="1765571"/>
                </a:lnTo>
                <a:lnTo>
                  <a:pt x="0" y="176557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V="1">
            <a:off x="-392146" y="-3006161"/>
            <a:ext cx="19072293" cy="6148907"/>
          </a:xfrm>
          <a:custGeom>
            <a:avLst/>
            <a:gdLst/>
            <a:ahLst/>
            <a:cxnLst/>
            <a:rect l="l" t="t" r="r" b="b"/>
            <a:pathLst>
              <a:path w="19072293" h="6148907">
                <a:moveTo>
                  <a:pt x="0" y="6148907"/>
                </a:moveTo>
                <a:lnTo>
                  <a:pt x="19072292" y="6148907"/>
                </a:lnTo>
                <a:lnTo>
                  <a:pt x="19072292" y="0"/>
                </a:lnTo>
                <a:lnTo>
                  <a:pt x="0" y="0"/>
                </a:lnTo>
                <a:lnTo>
                  <a:pt x="0" y="6148907"/>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V="1">
            <a:off x="-1007486" y="7546203"/>
            <a:ext cx="5506745" cy="3424194"/>
          </a:xfrm>
          <a:custGeom>
            <a:avLst/>
            <a:gdLst/>
            <a:ahLst/>
            <a:cxnLst/>
            <a:rect l="l" t="t" r="r" b="b"/>
            <a:pathLst>
              <a:path w="5506745" h="3424194">
                <a:moveTo>
                  <a:pt x="0" y="3424194"/>
                </a:moveTo>
                <a:lnTo>
                  <a:pt x="5506745" y="3424194"/>
                </a:lnTo>
                <a:lnTo>
                  <a:pt x="5506745" y="0"/>
                </a:lnTo>
                <a:lnTo>
                  <a:pt x="0" y="0"/>
                </a:lnTo>
                <a:lnTo>
                  <a:pt x="0"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flipV="1">
            <a:off x="13788741" y="7546203"/>
            <a:ext cx="5506745" cy="3424194"/>
          </a:xfrm>
          <a:custGeom>
            <a:avLst/>
            <a:gdLst/>
            <a:ahLst/>
            <a:cxnLst/>
            <a:rect l="l" t="t" r="r" b="b"/>
            <a:pathLst>
              <a:path w="5506745" h="3424194">
                <a:moveTo>
                  <a:pt x="5506745" y="3424194"/>
                </a:moveTo>
                <a:lnTo>
                  <a:pt x="0" y="3424194"/>
                </a:lnTo>
                <a:lnTo>
                  <a:pt x="0" y="0"/>
                </a:lnTo>
                <a:lnTo>
                  <a:pt x="5506745" y="0"/>
                </a:lnTo>
                <a:lnTo>
                  <a:pt x="5506745"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38814" y="7679731"/>
            <a:ext cx="2335028" cy="2698037"/>
          </a:xfrm>
          <a:custGeom>
            <a:avLst/>
            <a:gdLst/>
            <a:ahLst/>
            <a:cxnLst/>
            <a:rect l="l" t="t" r="r" b="b"/>
            <a:pathLst>
              <a:path w="2335028" h="2698037">
                <a:moveTo>
                  <a:pt x="0" y="0"/>
                </a:moveTo>
                <a:lnTo>
                  <a:pt x="2335028" y="0"/>
                </a:lnTo>
                <a:lnTo>
                  <a:pt x="2335028" y="2698037"/>
                </a:lnTo>
                <a:lnTo>
                  <a:pt x="0" y="269803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flipH="1">
            <a:off x="16091786" y="7679731"/>
            <a:ext cx="2335028" cy="2698037"/>
          </a:xfrm>
          <a:custGeom>
            <a:avLst/>
            <a:gdLst/>
            <a:ahLst/>
            <a:cxnLst/>
            <a:rect l="l" t="t" r="r" b="b"/>
            <a:pathLst>
              <a:path w="2335028" h="2698037">
                <a:moveTo>
                  <a:pt x="2335028" y="0"/>
                </a:moveTo>
                <a:lnTo>
                  <a:pt x="0" y="0"/>
                </a:lnTo>
                <a:lnTo>
                  <a:pt x="0" y="2698037"/>
                </a:lnTo>
                <a:lnTo>
                  <a:pt x="2335028" y="2698037"/>
                </a:lnTo>
                <a:lnTo>
                  <a:pt x="2335028"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8851524" y="2178738"/>
            <a:ext cx="584952" cy="584952"/>
          </a:xfrm>
          <a:custGeom>
            <a:avLst/>
            <a:gdLst/>
            <a:ahLst/>
            <a:cxnLst/>
            <a:rect l="l" t="t" r="r" b="b"/>
            <a:pathLst>
              <a:path w="584952" h="584952">
                <a:moveTo>
                  <a:pt x="0" y="0"/>
                </a:moveTo>
                <a:lnTo>
                  <a:pt x="584952" y="0"/>
                </a:lnTo>
                <a:lnTo>
                  <a:pt x="584952" y="584952"/>
                </a:lnTo>
                <a:lnTo>
                  <a:pt x="0" y="58495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9"/>
          <p:cNvSpPr txBox="1"/>
          <p:nvPr/>
        </p:nvSpPr>
        <p:spPr>
          <a:xfrm>
            <a:off x="6815950" y="2862059"/>
            <a:ext cx="4656100" cy="962661"/>
          </a:xfrm>
          <a:prstGeom prst="rect">
            <a:avLst/>
          </a:prstGeom>
        </p:spPr>
        <p:txBody>
          <a:bodyPr lIns="0" tIns="0" rIns="0" bIns="0" rtlCol="0" anchor="t">
            <a:spAutoFit/>
          </a:bodyPr>
          <a:lstStyle/>
          <a:p>
            <a:pPr algn="ctr">
              <a:lnSpc>
                <a:spcPts val="7839"/>
              </a:lnSpc>
            </a:pPr>
            <a:r>
              <a:rPr lang="en-US" sz="5599" b="1">
                <a:solidFill>
                  <a:srgbClr val="283618"/>
                </a:solidFill>
                <a:latin typeface="Quicksand Bold"/>
                <a:ea typeface="Quicksand Bold"/>
                <a:cs typeface="Quicksand Bold"/>
                <a:sym typeface="Quicksand Bold"/>
              </a:rPr>
              <a:t>Conclusion</a:t>
            </a:r>
          </a:p>
        </p:txBody>
      </p:sp>
      <p:sp>
        <p:nvSpPr>
          <p:cNvPr id="10" name="Freeform 10"/>
          <p:cNvSpPr/>
          <p:nvPr/>
        </p:nvSpPr>
        <p:spPr>
          <a:xfrm>
            <a:off x="16183463" y="231963"/>
            <a:ext cx="1854103" cy="1453785"/>
          </a:xfrm>
          <a:custGeom>
            <a:avLst/>
            <a:gdLst/>
            <a:ahLst/>
            <a:cxnLst/>
            <a:rect l="l" t="t" r="r" b="b"/>
            <a:pathLst>
              <a:path w="1854103" h="1453785">
                <a:moveTo>
                  <a:pt x="0" y="0"/>
                </a:moveTo>
                <a:lnTo>
                  <a:pt x="1854103" y="0"/>
                </a:lnTo>
                <a:lnTo>
                  <a:pt x="1854103" y="1453785"/>
                </a:lnTo>
                <a:lnTo>
                  <a:pt x="0" y="1453785"/>
                </a:lnTo>
                <a:lnTo>
                  <a:pt x="0" y="0"/>
                </a:lnTo>
                <a:close/>
              </a:path>
            </a:pathLst>
          </a:custGeom>
          <a:blipFill>
            <a:blip r:embed="rId11"/>
            <a:stretch>
              <a:fillRect/>
            </a:stretch>
          </a:blipFill>
        </p:spPr>
        <p:txBody>
          <a:bodyPr/>
          <a:lstStyle/>
          <a:p>
            <a:endParaRPr lang="en-GB"/>
          </a:p>
        </p:txBody>
      </p:sp>
      <p:sp>
        <p:nvSpPr>
          <p:cNvPr id="11" name="Freeform 11"/>
          <p:cNvSpPr/>
          <p:nvPr/>
        </p:nvSpPr>
        <p:spPr>
          <a:xfrm flipH="1">
            <a:off x="236303" y="231963"/>
            <a:ext cx="1854103" cy="1453785"/>
          </a:xfrm>
          <a:custGeom>
            <a:avLst/>
            <a:gdLst/>
            <a:ahLst/>
            <a:cxnLst/>
            <a:rect l="l" t="t" r="r" b="b"/>
            <a:pathLst>
              <a:path w="1854103" h="1453785">
                <a:moveTo>
                  <a:pt x="1854103" y="0"/>
                </a:moveTo>
                <a:lnTo>
                  <a:pt x="0" y="0"/>
                </a:lnTo>
                <a:lnTo>
                  <a:pt x="0" y="1453785"/>
                </a:lnTo>
                <a:lnTo>
                  <a:pt x="1854103" y="1453785"/>
                </a:lnTo>
                <a:lnTo>
                  <a:pt x="1854103" y="0"/>
                </a:lnTo>
                <a:close/>
              </a:path>
            </a:pathLst>
          </a:custGeom>
          <a:blipFill>
            <a:blip r:embed="rId12"/>
            <a:stretch>
              <a:fillRect/>
            </a:stretch>
          </a:blipFill>
        </p:spPr>
        <p:txBody>
          <a:bodyPr/>
          <a:lstStyle/>
          <a:p>
            <a:endParaRPr lang="en-GB"/>
          </a:p>
        </p:txBody>
      </p:sp>
      <p:sp>
        <p:nvSpPr>
          <p:cNvPr id="12" name="TextBox 12"/>
          <p:cNvSpPr txBox="1"/>
          <p:nvPr/>
        </p:nvSpPr>
        <p:spPr>
          <a:xfrm>
            <a:off x="3179260" y="4371901"/>
            <a:ext cx="11929479" cy="5425440"/>
          </a:xfrm>
          <a:prstGeom prst="rect">
            <a:avLst/>
          </a:prstGeom>
        </p:spPr>
        <p:txBody>
          <a:bodyPr lIns="0" tIns="0" rIns="0" bIns="0" rtlCol="0" anchor="t">
            <a:spAutoFit/>
          </a:bodyPr>
          <a:lstStyle/>
          <a:p>
            <a:pPr algn="ctr">
              <a:lnSpc>
                <a:spcPts val="3359"/>
              </a:lnSpc>
            </a:pPr>
            <a:r>
              <a:rPr lang="en-US" sz="2400">
                <a:solidFill>
                  <a:srgbClr val="283618"/>
                </a:solidFill>
                <a:latin typeface="Nunito Sans Condensed"/>
                <a:ea typeface="Nunito Sans Condensed"/>
                <a:cs typeface="Nunito Sans Condensed"/>
                <a:sym typeface="Nunito Sans Condensed"/>
              </a:rPr>
              <a:t>Overall, the evidence shows that health, wellbeing, and sustainable development are closely connected, and improving outcomes requires holistic, person‑centred, and prevention‑focused approaches. </a:t>
            </a:r>
          </a:p>
          <a:p>
            <a:pPr algn="ctr">
              <a:lnSpc>
                <a:spcPts val="3359"/>
              </a:lnSpc>
            </a:pPr>
            <a:endParaRPr lang="en-US" sz="2400">
              <a:solidFill>
                <a:srgbClr val="283618"/>
              </a:solidFill>
              <a:latin typeface="Nunito Sans Condensed"/>
              <a:ea typeface="Nunito Sans Condensed"/>
              <a:cs typeface="Nunito Sans Condensed"/>
              <a:sym typeface="Nunito Sans Condensed"/>
            </a:endParaRPr>
          </a:p>
          <a:p>
            <a:pPr algn="ctr">
              <a:lnSpc>
                <a:spcPts val="3359"/>
              </a:lnSpc>
            </a:pPr>
            <a:r>
              <a:rPr lang="en-US" sz="2400">
                <a:solidFill>
                  <a:srgbClr val="283618"/>
                </a:solidFill>
                <a:latin typeface="Nunito Sans Condensed"/>
                <a:ea typeface="Nunito Sans Condensed"/>
                <a:cs typeface="Nunito Sans Condensed"/>
                <a:sym typeface="Nunito Sans Condensed"/>
              </a:rPr>
              <a:t>Additionally, UK frameworks such as the SDGs, Health in All Policies, and the NHS Long Term Plan guide services toward reducing inequalities, strengthening early intervention, and promoting sustainability. The Diabetes Prevention Programme demonstrates how behaviour‑change models can support effective planning and improve long‑term health. </a:t>
            </a:r>
          </a:p>
          <a:p>
            <a:pPr algn="ctr">
              <a:lnSpc>
                <a:spcPts val="3359"/>
              </a:lnSpc>
            </a:pPr>
            <a:endParaRPr lang="en-US" sz="2400">
              <a:solidFill>
                <a:srgbClr val="283618"/>
              </a:solidFill>
              <a:latin typeface="Nunito Sans Condensed"/>
              <a:ea typeface="Nunito Sans Condensed"/>
              <a:cs typeface="Nunito Sans Condensed"/>
              <a:sym typeface="Nunito Sans Condensed"/>
            </a:endParaRPr>
          </a:p>
          <a:p>
            <a:pPr algn="ctr">
              <a:lnSpc>
                <a:spcPts val="3359"/>
              </a:lnSpc>
            </a:pPr>
            <a:r>
              <a:rPr lang="en-US" sz="2400">
                <a:solidFill>
                  <a:srgbClr val="283618"/>
                </a:solidFill>
                <a:latin typeface="Nunito Sans Condensed"/>
                <a:ea typeface="Nunito Sans Condensed"/>
                <a:cs typeface="Nunito Sans Condensed"/>
                <a:sym typeface="Nunito Sans Condensed"/>
              </a:rPr>
              <a:t>However, persistent inequalities linked to ethnicity, deprivation, and digital exclusion highlight the need for more accessible, culturally competent, and equitable services. Moving forward, tackling social determinants, expanding prevention, and co‑producing services with communities will be essential for creating a fairer and more sustainable health and social care system.</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82585"/>
            <a:ext cx="11986740" cy="629920"/>
          </a:xfrm>
          <a:prstGeom prst="rect">
            <a:avLst/>
          </a:prstGeom>
        </p:spPr>
        <p:txBody>
          <a:bodyPr lIns="0" tIns="0" rIns="0" bIns="0" rtlCol="0" anchor="t">
            <a:spAutoFit/>
          </a:bodyPr>
          <a:lstStyle/>
          <a:p>
            <a:pPr algn="ctr">
              <a:lnSpc>
                <a:spcPts val="5179"/>
              </a:lnSpc>
            </a:pPr>
            <a:r>
              <a:rPr lang="en-US" sz="3699" b="1">
                <a:solidFill>
                  <a:srgbClr val="283618"/>
                </a:solidFill>
                <a:latin typeface="Quicksand Bold"/>
                <a:ea typeface="Quicksand Bold"/>
                <a:cs typeface="Quicksand Bold"/>
                <a:sym typeface="Quicksand Bold"/>
              </a:rPr>
              <a:t>References</a:t>
            </a:r>
          </a:p>
        </p:txBody>
      </p:sp>
      <p:sp>
        <p:nvSpPr>
          <p:cNvPr id="4" name="TextBox 4"/>
          <p:cNvSpPr txBox="1"/>
          <p:nvPr/>
        </p:nvSpPr>
        <p:spPr>
          <a:xfrm>
            <a:off x="512098" y="1428200"/>
            <a:ext cx="16747202" cy="8469630"/>
          </a:xfrm>
          <a:prstGeom prst="rect">
            <a:avLst/>
          </a:prstGeom>
        </p:spPr>
        <p:txBody>
          <a:bodyPr lIns="0" tIns="0" rIns="0" bIns="0" rtlCol="0" anchor="t">
            <a:spAutoFit/>
          </a:bodyPr>
          <a:lstStyle/>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Bronfenbrenner, U. (1979) The ecology of human development. Cambridge, MA: Harvard University Press. Available at: https://www.hup.harvard.edu/books/9780674224575 (hup.harvard.edu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Department of Health and Social Care (2012) Health and Social Care Act 2012. London: DHSC. Available at: https://www.legislation.gov.uk/ukpga/2012/7/contents (legislation.gov.uk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Engel, G.L. (1977) ‘The need for a new medical model: A challenge for biomedicine’, Science, 196(4286), pp. 129–136. Available at: https://www.science.org/doi/10.1126/science.847460 (science.org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MBRRACE-UK (2022) Mothers and babies: Reducing risk through audits and confidential enquiries. Oxford: National Perinatal Epidemiology Unit. Available at: https://www.npeu.ox.ac.uk/mbrrace-uk (npeu.ox.ac.uk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Marmot, M. (2020) Health equity in England: The Marmot Review 10 years on. London: Institute of Health Equity. Available at: https://www.health.org.uk/publications/reports/the-marmot-review-10-years-on (health.org.uk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National Institute for Health and Care Excellence (2021) Person-centred care guidelines. London: NICE. Available at: https://www.nice.org.uk/about/what-we-do/our-programmes/nice-guidance (nice.org.uk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NHS England (2019) The NHS long term plan. London: NHS England. Available at: https://www.longtermplan.nhs.uk (longtermplan.nhs.uk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NHS England (2020) NHS Diabetes Prevention Programme: Progress and impact report. London: NHS England. Available at: https://www.england.nhs.uk/diabetes/diabetes-prevention (england.nhs.uk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NHS England (2022) Delivering a net zero NHS. London: NHS England. Available at: https://www.england.nhs.uk/greenernhs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Office for National Statistics (2021) Digital inclusion in the UK. Newport: ONS. Available at: https://www.ons.gov.uk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Office for National Statistics (2021) Measuring national wellbeing. Newport: ONS. Available at: https://www.ons.gov.uk/peoplepopulationandcommunity/wellbeing (ons.gov.uk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Public Health England (2019) Health profile for England. London: PHE. Available at: https://www.gov.uk/government/publications/health-profile-for-england (gov.uk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United Nations (2015) Transforming our world: The 2030 agenda for sustainable development. New York: United Nations. Available at: https://sdgs.un.org/2030agenda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World Health Organization (2014) Health in all policies: Framework for country action. Geneva: WHO. Available at: https://www.who.int/publications/i/item/9789241506908 (who.int in Bing) (Accessed: 15 February 2026).</a:t>
            </a:r>
          </a:p>
          <a:p>
            <a:pPr marL="388620" lvl="1" indent="-194310" algn="l">
              <a:lnSpc>
                <a:spcPts val="2520"/>
              </a:lnSpc>
              <a:buFont typeface="Arial"/>
              <a:buChar char="•"/>
            </a:pPr>
            <a:r>
              <a:rPr lang="en-US" sz="1800">
                <a:solidFill>
                  <a:srgbClr val="283618"/>
                </a:solidFill>
                <a:latin typeface="Nunito Sans Condensed"/>
                <a:ea typeface="Nunito Sans Condensed"/>
                <a:cs typeface="Nunito Sans Condensed"/>
                <a:sym typeface="Nunito Sans Condensed"/>
              </a:rPr>
              <a:t>World Health Organization (2023) Health and wellbeing. Geneva: WHO. Available at: https://www.who.int (Accessed: 15 February 2026).</a:t>
            </a:r>
          </a:p>
          <a:p>
            <a:pPr algn="l">
              <a:lnSpc>
                <a:spcPts val="2520"/>
              </a:lnSpc>
            </a:pPr>
            <a:endParaRPr lang="en-US" sz="1800">
              <a:solidFill>
                <a:srgbClr val="283618"/>
              </a:solidFill>
              <a:latin typeface="Nunito Sans Condensed"/>
              <a:ea typeface="Nunito Sans Condensed"/>
              <a:cs typeface="Nunito Sans Condensed"/>
              <a:sym typeface="Nunito Sans Condensed"/>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V="1">
            <a:off x="-392146" y="-2673347"/>
            <a:ext cx="19072293" cy="6148907"/>
          </a:xfrm>
          <a:custGeom>
            <a:avLst/>
            <a:gdLst/>
            <a:ahLst/>
            <a:cxnLst/>
            <a:rect l="l" t="t" r="r" b="b"/>
            <a:pathLst>
              <a:path w="19072293" h="6148907">
                <a:moveTo>
                  <a:pt x="0" y="6148908"/>
                </a:moveTo>
                <a:lnTo>
                  <a:pt x="19072292" y="6148908"/>
                </a:lnTo>
                <a:lnTo>
                  <a:pt x="19072292" y="0"/>
                </a:lnTo>
                <a:lnTo>
                  <a:pt x="0" y="0"/>
                </a:lnTo>
                <a:lnTo>
                  <a:pt x="0" y="6148908"/>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V="1">
            <a:off x="-1007486" y="7546203"/>
            <a:ext cx="5506745" cy="3424194"/>
          </a:xfrm>
          <a:custGeom>
            <a:avLst/>
            <a:gdLst/>
            <a:ahLst/>
            <a:cxnLst/>
            <a:rect l="l" t="t" r="r" b="b"/>
            <a:pathLst>
              <a:path w="5506745" h="3424194">
                <a:moveTo>
                  <a:pt x="0" y="3424194"/>
                </a:moveTo>
                <a:lnTo>
                  <a:pt x="5506745" y="3424194"/>
                </a:lnTo>
                <a:lnTo>
                  <a:pt x="5506745" y="0"/>
                </a:lnTo>
                <a:lnTo>
                  <a:pt x="0" y="0"/>
                </a:lnTo>
                <a:lnTo>
                  <a:pt x="0"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flipV="1">
            <a:off x="13788741" y="7546203"/>
            <a:ext cx="5506745" cy="3424194"/>
          </a:xfrm>
          <a:custGeom>
            <a:avLst/>
            <a:gdLst/>
            <a:ahLst/>
            <a:cxnLst/>
            <a:rect l="l" t="t" r="r" b="b"/>
            <a:pathLst>
              <a:path w="5506745" h="3424194">
                <a:moveTo>
                  <a:pt x="5506745" y="3424194"/>
                </a:moveTo>
                <a:lnTo>
                  <a:pt x="0" y="3424194"/>
                </a:lnTo>
                <a:lnTo>
                  <a:pt x="0" y="0"/>
                </a:lnTo>
                <a:lnTo>
                  <a:pt x="5506745" y="0"/>
                </a:lnTo>
                <a:lnTo>
                  <a:pt x="5506745"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38814" y="7679731"/>
            <a:ext cx="2335028" cy="2698037"/>
          </a:xfrm>
          <a:custGeom>
            <a:avLst/>
            <a:gdLst/>
            <a:ahLst/>
            <a:cxnLst/>
            <a:rect l="l" t="t" r="r" b="b"/>
            <a:pathLst>
              <a:path w="2335028" h="2698037">
                <a:moveTo>
                  <a:pt x="0" y="0"/>
                </a:moveTo>
                <a:lnTo>
                  <a:pt x="2335028" y="0"/>
                </a:lnTo>
                <a:lnTo>
                  <a:pt x="2335028" y="2698037"/>
                </a:lnTo>
                <a:lnTo>
                  <a:pt x="0" y="269803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flipH="1">
            <a:off x="16091786" y="7679731"/>
            <a:ext cx="2335028" cy="2698037"/>
          </a:xfrm>
          <a:custGeom>
            <a:avLst/>
            <a:gdLst/>
            <a:ahLst/>
            <a:cxnLst/>
            <a:rect l="l" t="t" r="r" b="b"/>
            <a:pathLst>
              <a:path w="2335028" h="2698037">
                <a:moveTo>
                  <a:pt x="2335028" y="0"/>
                </a:moveTo>
                <a:lnTo>
                  <a:pt x="0" y="0"/>
                </a:lnTo>
                <a:lnTo>
                  <a:pt x="0" y="2698037"/>
                </a:lnTo>
                <a:lnTo>
                  <a:pt x="2335028" y="2698037"/>
                </a:lnTo>
                <a:lnTo>
                  <a:pt x="2335028"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12915724" y="3091756"/>
            <a:ext cx="1746032" cy="1920636"/>
          </a:xfrm>
          <a:custGeom>
            <a:avLst/>
            <a:gdLst/>
            <a:ahLst/>
            <a:cxnLst/>
            <a:rect l="l" t="t" r="r" b="b"/>
            <a:pathLst>
              <a:path w="1746032" h="1920636">
                <a:moveTo>
                  <a:pt x="0" y="0"/>
                </a:moveTo>
                <a:lnTo>
                  <a:pt x="1746033" y="0"/>
                </a:lnTo>
                <a:lnTo>
                  <a:pt x="1746033" y="1920635"/>
                </a:lnTo>
                <a:lnTo>
                  <a:pt x="0" y="192063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a:off x="3191798" y="5143500"/>
            <a:ext cx="3042743" cy="1266579"/>
          </a:xfrm>
          <a:custGeom>
            <a:avLst/>
            <a:gdLst/>
            <a:ahLst/>
            <a:cxnLst/>
            <a:rect l="l" t="t" r="r" b="b"/>
            <a:pathLst>
              <a:path w="3042743" h="1266579">
                <a:moveTo>
                  <a:pt x="0" y="0"/>
                </a:moveTo>
                <a:lnTo>
                  <a:pt x="3042743" y="0"/>
                </a:lnTo>
                <a:lnTo>
                  <a:pt x="3042743" y="1266579"/>
                </a:lnTo>
                <a:lnTo>
                  <a:pt x="0" y="126657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TextBox 10"/>
          <p:cNvSpPr txBox="1"/>
          <p:nvPr/>
        </p:nvSpPr>
        <p:spPr>
          <a:xfrm>
            <a:off x="5126666" y="4173780"/>
            <a:ext cx="8034669" cy="969720"/>
          </a:xfrm>
          <a:prstGeom prst="rect">
            <a:avLst/>
          </a:prstGeom>
        </p:spPr>
        <p:txBody>
          <a:bodyPr lIns="0" tIns="0" rIns="0" bIns="0" rtlCol="0" anchor="t">
            <a:spAutoFit/>
          </a:bodyPr>
          <a:lstStyle/>
          <a:p>
            <a:pPr algn="ctr">
              <a:lnSpc>
                <a:spcPts val="7979"/>
              </a:lnSpc>
            </a:pPr>
            <a:r>
              <a:rPr lang="en-US" sz="5699" b="1">
                <a:solidFill>
                  <a:srgbClr val="283618"/>
                </a:solidFill>
                <a:latin typeface="Quicksand Bold"/>
                <a:ea typeface="Quicksand Bold"/>
                <a:cs typeface="Quicksand Bold"/>
                <a:sym typeface="Quicksand Bold"/>
              </a:rPr>
              <a:t>Thank You</a:t>
            </a:r>
          </a:p>
        </p:txBody>
      </p:sp>
      <p:sp>
        <p:nvSpPr>
          <p:cNvPr id="11" name="Freeform 11"/>
          <p:cNvSpPr/>
          <p:nvPr/>
        </p:nvSpPr>
        <p:spPr>
          <a:xfrm>
            <a:off x="8851524" y="3183085"/>
            <a:ext cx="584952" cy="584952"/>
          </a:xfrm>
          <a:custGeom>
            <a:avLst/>
            <a:gdLst/>
            <a:ahLst/>
            <a:cxnLst/>
            <a:rect l="l" t="t" r="r" b="b"/>
            <a:pathLst>
              <a:path w="584952" h="584952">
                <a:moveTo>
                  <a:pt x="0" y="0"/>
                </a:moveTo>
                <a:lnTo>
                  <a:pt x="584952" y="0"/>
                </a:lnTo>
                <a:lnTo>
                  <a:pt x="584952" y="584952"/>
                </a:lnTo>
                <a:lnTo>
                  <a:pt x="0" y="58495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2" name="Freeform 12"/>
          <p:cNvSpPr/>
          <p:nvPr/>
        </p:nvSpPr>
        <p:spPr>
          <a:xfrm>
            <a:off x="16183463" y="231963"/>
            <a:ext cx="1854103" cy="1453785"/>
          </a:xfrm>
          <a:custGeom>
            <a:avLst/>
            <a:gdLst/>
            <a:ahLst/>
            <a:cxnLst/>
            <a:rect l="l" t="t" r="r" b="b"/>
            <a:pathLst>
              <a:path w="1854103" h="1453785">
                <a:moveTo>
                  <a:pt x="0" y="0"/>
                </a:moveTo>
                <a:lnTo>
                  <a:pt x="1854103" y="0"/>
                </a:lnTo>
                <a:lnTo>
                  <a:pt x="1854103" y="1453785"/>
                </a:lnTo>
                <a:lnTo>
                  <a:pt x="0" y="1453785"/>
                </a:lnTo>
                <a:lnTo>
                  <a:pt x="0" y="0"/>
                </a:lnTo>
                <a:close/>
              </a:path>
            </a:pathLst>
          </a:custGeom>
          <a:blipFill>
            <a:blip r:embed="rId15"/>
            <a:stretch>
              <a:fillRect/>
            </a:stretch>
          </a:blipFill>
        </p:spPr>
        <p:txBody>
          <a:bodyPr/>
          <a:lstStyle/>
          <a:p>
            <a:endParaRPr lang="en-GB"/>
          </a:p>
        </p:txBody>
      </p:sp>
      <p:sp>
        <p:nvSpPr>
          <p:cNvPr id="13" name="Freeform 13"/>
          <p:cNvSpPr/>
          <p:nvPr/>
        </p:nvSpPr>
        <p:spPr>
          <a:xfrm flipH="1">
            <a:off x="236303" y="231963"/>
            <a:ext cx="1854103" cy="1453785"/>
          </a:xfrm>
          <a:custGeom>
            <a:avLst/>
            <a:gdLst/>
            <a:ahLst/>
            <a:cxnLst/>
            <a:rect l="l" t="t" r="r" b="b"/>
            <a:pathLst>
              <a:path w="1854103" h="1453785">
                <a:moveTo>
                  <a:pt x="1854103" y="0"/>
                </a:moveTo>
                <a:lnTo>
                  <a:pt x="0" y="0"/>
                </a:lnTo>
                <a:lnTo>
                  <a:pt x="0" y="1453785"/>
                </a:lnTo>
                <a:lnTo>
                  <a:pt x="1854103" y="1453785"/>
                </a:lnTo>
                <a:lnTo>
                  <a:pt x="1854103" y="0"/>
                </a:lnTo>
                <a:close/>
              </a:path>
            </a:pathLst>
          </a:custGeom>
          <a:blipFill>
            <a:blip r:embed="rId16"/>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3273</Words>
  <Application>Microsoft Office PowerPoint</Application>
  <PresentationFormat>Custom</PresentationFormat>
  <Paragraphs>298</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Nunito Sans Condensed</vt:lpstr>
      <vt:lpstr>Arial</vt:lpstr>
      <vt:lpstr>Calibri</vt:lpstr>
      <vt:lpstr>Quicksand Bold</vt:lpstr>
      <vt:lpstr>Nunito Sans Condensed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Illustrated Rising Health Trends Presentation</dc:title>
  <dc:creator>Bethany Patricia Ann Pittaway (2241972)</dc:creator>
  <cp:lastModifiedBy>Bethany Patricia Ann Pittaway (2241972)</cp:lastModifiedBy>
  <cp:revision>1</cp:revision>
  <dcterms:created xsi:type="dcterms:W3CDTF">2006-08-16T00:00:00Z</dcterms:created>
  <dcterms:modified xsi:type="dcterms:W3CDTF">2026-02-15T10:06:41Z</dcterms:modified>
  <dc:identifier>DAHA7FsnKS4</dc:identifier>
</cp:coreProperties>
</file>