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59" r:id="rId5"/>
    <p:sldId id="260"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0015"/>
  </p:normalViewPr>
  <p:slideViewPr>
    <p:cSldViewPr snapToGrid="0" snapToObjects="1">
      <p:cViewPr>
        <p:scale>
          <a:sx n="100" d="100"/>
          <a:sy n="100" d="100"/>
        </p:scale>
        <p:origin x="1000"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77E6E6-4034-1748-A97D-23B5D98BEACC}" type="datetimeFigureOut">
              <a:rPr lang="en-US" smtClean="0"/>
              <a:t>3/26/19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E837B6-4F9B-3840-872F-5391415C0C9C}" type="slidenum">
              <a:rPr lang="en-US" smtClean="0"/>
              <a:t>‹#›</a:t>
            </a:fld>
            <a:endParaRPr lang="en-US"/>
          </a:p>
        </p:txBody>
      </p:sp>
    </p:spTree>
    <p:extLst>
      <p:ext uri="{BB962C8B-B14F-4D97-AF65-F5344CB8AC3E}">
        <p14:creationId xmlns:p14="http://schemas.microsoft.com/office/powerpoint/2010/main" val="2181973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remind ourselves what the upcoming exam question is</a:t>
            </a:r>
          </a:p>
          <a:p>
            <a:r>
              <a:rPr lang="en-US" dirty="0"/>
              <a:t>There’ll be a multitude of ways you can approach this question, so to give you a place to possibly start, this revision session will focus on reminding us what we have covered within the module which pertains to this question, and therein where you can continue your research should this perspective of the question pique your interest enough for you to want to include in your exam answer.</a:t>
            </a:r>
          </a:p>
        </p:txBody>
      </p:sp>
      <p:sp>
        <p:nvSpPr>
          <p:cNvPr id="4" name="Slide Number Placeholder 3"/>
          <p:cNvSpPr>
            <a:spLocks noGrp="1"/>
          </p:cNvSpPr>
          <p:nvPr>
            <p:ph type="sldNum" sz="quarter" idx="5"/>
          </p:nvPr>
        </p:nvSpPr>
        <p:spPr/>
        <p:txBody>
          <a:bodyPr/>
          <a:lstStyle/>
          <a:p>
            <a:fld id="{EFE837B6-4F9B-3840-872F-5391415C0C9C}" type="slidenum">
              <a:rPr lang="en-US" smtClean="0"/>
              <a:t>2</a:t>
            </a:fld>
            <a:endParaRPr lang="en-US"/>
          </a:p>
        </p:txBody>
      </p:sp>
    </p:spTree>
    <p:extLst>
      <p:ext uri="{BB962C8B-B14F-4D97-AF65-F5344CB8AC3E}">
        <p14:creationId xmlns:p14="http://schemas.microsoft.com/office/powerpoint/2010/main" val="1965565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Scottish Natural Heritage, </a:t>
            </a:r>
            <a:r>
              <a:rPr lang="en-US" b="0" dirty="0"/>
              <a:t>Documents - https://</a:t>
            </a:r>
            <a:r>
              <a:rPr lang="en-US" b="0" dirty="0" err="1"/>
              <a:t>www.nature.scot</a:t>
            </a:r>
            <a:r>
              <a:rPr lang="en-US" b="0" dirty="0"/>
              <a:t>/</a:t>
            </a:r>
            <a:r>
              <a:rPr lang="en-US" b="0" dirty="0" err="1"/>
              <a:t>scotlands</a:t>
            </a:r>
            <a:r>
              <a:rPr lang="en-US" b="0" dirty="0"/>
              <a:t>-indicators-freshwater </a:t>
            </a:r>
          </a:p>
          <a:p>
            <a:r>
              <a:rPr lang="en-US" b="1" dirty="0" err="1"/>
              <a:t>Buglife</a:t>
            </a:r>
            <a:r>
              <a:rPr lang="en-US" b="1" dirty="0"/>
              <a:t>, </a:t>
            </a:r>
            <a:r>
              <a:rPr lang="en-US" b="0" dirty="0"/>
              <a:t>Freshwaters for the Future – https://</a:t>
            </a:r>
            <a:r>
              <a:rPr lang="en-US" b="0" dirty="0" err="1"/>
              <a:t>www.buglife.org.uk</a:t>
            </a:r>
            <a:r>
              <a:rPr lang="en-US" b="0" dirty="0"/>
              <a:t>/sites/default/files/Freshwater%20strategy%20full%20report_0.pdf  </a:t>
            </a:r>
          </a:p>
          <a:p>
            <a:r>
              <a:rPr lang="en-US" b="1" dirty="0"/>
              <a:t>Duke of Edinburgh’s Award</a:t>
            </a:r>
            <a:r>
              <a:rPr lang="en-US" b="0" dirty="0"/>
              <a:t>, Expedition Aim for Inland Waters - https://</a:t>
            </a:r>
            <a:r>
              <a:rPr lang="en-US" b="0" dirty="0" err="1"/>
              <a:t>www.dofe.org</a:t>
            </a:r>
            <a:r>
              <a:rPr lang="en-US" b="0" dirty="0"/>
              <a:t>/</a:t>
            </a:r>
            <a:r>
              <a:rPr lang="en-US" b="0" dirty="0" err="1"/>
              <a:t>wp</a:t>
            </a:r>
            <a:r>
              <a:rPr lang="en-US" b="0" dirty="0"/>
              <a:t>-content/uploads/2017/08/</a:t>
            </a:r>
            <a:r>
              <a:rPr lang="en-US" b="0" dirty="0" err="1"/>
              <a:t>Surveying_Invertebrates_to_determine_water-quality.pdf</a:t>
            </a:r>
            <a:r>
              <a:rPr lang="en-US" b="0" dirty="0"/>
              <a:t> </a:t>
            </a:r>
            <a:r>
              <a:rPr lang="en-US" b="1" dirty="0"/>
              <a:t> </a:t>
            </a:r>
          </a:p>
        </p:txBody>
      </p:sp>
      <p:sp>
        <p:nvSpPr>
          <p:cNvPr id="4" name="Slide Number Placeholder 3"/>
          <p:cNvSpPr>
            <a:spLocks noGrp="1"/>
          </p:cNvSpPr>
          <p:nvPr>
            <p:ph type="sldNum" sz="quarter" idx="5"/>
          </p:nvPr>
        </p:nvSpPr>
        <p:spPr/>
        <p:txBody>
          <a:bodyPr/>
          <a:lstStyle/>
          <a:p>
            <a:fld id="{EFE837B6-4F9B-3840-872F-5391415C0C9C}" type="slidenum">
              <a:rPr lang="en-US" smtClean="0"/>
              <a:t>4</a:t>
            </a:fld>
            <a:endParaRPr lang="en-US"/>
          </a:p>
        </p:txBody>
      </p:sp>
    </p:spTree>
    <p:extLst>
      <p:ext uri="{BB962C8B-B14F-4D97-AF65-F5344CB8AC3E}">
        <p14:creationId xmlns:p14="http://schemas.microsoft.com/office/powerpoint/2010/main" val="3465561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Science Direct, </a:t>
            </a:r>
            <a:r>
              <a:rPr lang="en-US" b="1" dirty="0"/>
              <a:t>Keystone Species </a:t>
            </a:r>
            <a:r>
              <a:rPr lang="en-US" b="0" dirty="0"/>
              <a:t>- https://</a:t>
            </a:r>
            <a:r>
              <a:rPr lang="en-US" b="0" dirty="0" err="1"/>
              <a:t>www.sciencedirect.com</a:t>
            </a:r>
            <a:r>
              <a:rPr lang="en-US" b="0" dirty="0"/>
              <a:t>/topics/agricultural-and-biological-sciences/keystone-species </a:t>
            </a:r>
            <a:endParaRPr lang="en-US" dirty="0"/>
          </a:p>
        </p:txBody>
      </p:sp>
      <p:sp>
        <p:nvSpPr>
          <p:cNvPr id="4" name="Slide Number Placeholder 3"/>
          <p:cNvSpPr>
            <a:spLocks noGrp="1"/>
          </p:cNvSpPr>
          <p:nvPr>
            <p:ph type="sldNum" sz="quarter" idx="5"/>
          </p:nvPr>
        </p:nvSpPr>
        <p:spPr/>
        <p:txBody>
          <a:bodyPr/>
          <a:lstStyle/>
          <a:p>
            <a:fld id="{EFE837B6-4F9B-3840-872F-5391415C0C9C}" type="slidenum">
              <a:rPr lang="en-US" smtClean="0"/>
              <a:t>5</a:t>
            </a:fld>
            <a:endParaRPr lang="en-US"/>
          </a:p>
        </p:txBody>
      </p:sp>
    </p:spTree>
    <p:extLst>
      <p:ext uri="{BB962C8B-B14F-4D97-AF65-F5344CB8AC3E}">
        <p14:creationId xmlns:p14="http://schemas.microsoft.com/office/powerpoint/2010/main" val="26525298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JNCC Invasive non-native species and wildlife disease </a:t>
            </a:r>
            <a:r>
              <a:rPr lang="en-US" b="0" dirty="0"/>
              <a:t>– http://</a:t>
            </a:r>
            <a:r>
              <a:rPr lang="en-US" b="0" dirty="0" err="1"/>
              <a:t>jncc.defra.gov.uk</a:t>
            </a:r>
            <a:r>
              <a:rPr lang="en-US" b="0" dirty="0"/>
              <a:t>/page-5150</a:t>
            </a:r>
          </a:p>
          <a:p>
            <a:r>
              <a:rPr lang="en-US" b="1" dirty="0"/>
              <a:t>Pressure from invasive species </a:t>
            </a:r>
            <a:r>
              <a:rPr lang="en-US" b="0" dirty="0"/>
              <a:t>– http://</a:t>
            </a:r>
            <a:r>
              <a:rPr lang="en-US" b="0" dirty="0" err="1"/>
              <a:t>jncc.defra.gov.uk</a:t>
            </a:r>
            <a:r>
              <a:rPr lang="en-US" b="0" dirty="0"/>
              <a:t>/page-4246 </a:t>
            </a:r>
            <a:endParaRPr lang="en-US" b="1" u="sng" dirty="0"/>
          </a:p>
          <a:p>
            <a:r>
              <a:rPr lang="en-US" b="1" u="none" dirty="0"/>
              <a:t>UK Parliament, Invasive non-native species (2018)</a:t>
            </a:r>
            <a:r>
              <a:rPr lang="en-US" b="0" u="none" dirty="0"/>
              <a:t> – https://</a:t>
            </a:r>
            <a:r>
              <a:rPr lang="en-US" b="0" u="none" dirty="0" err="1"/>
              <a:t>www.parliament.uk</a:t>
            </a:r>
            <a:r>
              <a:rPr lang="en-US" b="0" u="none" dirty="0"/>
              <a:t>/documents/post/postpn303.pdf</a:t>
            </a:r>
            <a:br>
              <a:rPr lang="en-US" b="0" u="none" dirty="0"/>
            </a:br>
            <a:r>
              <a:rPr lang="en-US" b="1" u="none" dirty="0"/>
              <a:t>GB Non-Native Species Secretariat </a:t>
            </a:r>
            <a:r>
              <a:rPr lang="en-US" b="0" u="none" dirty="0"/>
              <a:t>– http://</a:t>
            </a:r>
            <a:r>
              <a:rPr lang="en-US" b="0" u="none" dirty="0" err="1"/>
              <a:t>www.nonnativespecies.org</a:t>
            </a:r>
            <a:r>
              <a:rPr lang="en-US" b="0" u="none" dirty="0"/>
              <a:t>/home/</a:t>
            </a:r>
            <a:r>
              <a:rPr lang="en-US" b="0" u="none" dirty="0" err="1"/>
              <a:t>index.cfm</a:t>
            </a:r>
            <a:r>
              <a:rPr lang="en-US" b="0" u="none" dirty="0"/>
              <a:t> </a:t>
            </a:r>
            <a:endParaRPr lang="en-US" b="1" u="none" dirty="0"/>
          </a:p>
        </p:txBody>
      </p:sp>
      <p:sp>
        <p:nvSpPr>
          <p:cNvPr id="4" name="Slide Number Placeholder 3"/>
          <p:cNvSpPr>
            <a:spLocks noGrp="1"/>
          </p:cNvSpPr>
          <p:nvPr>
            <p:ph type="sldNum" sz="quarter" idx="5"/>
          </p:nvPr>
        </p:nvSpPr>
        <p:spPr/>
        <p:txBody>
          <a:bodyPr/>
          <a:lstStyle/>
          <a:p>
            <a:fld id="{EFE837B6-4F9B-3840-872F-5391415C0C9C}" type="slidenum">
              <a:rPr lang="en-US" smtClean="0"/>
              <a:t>7</a:t>
            </a:fld>
            <a:endParaRPr lang="en-US"/>
          </a:p>
        </p:txBody>
      </p:sp>
    </p:spTree>
    <p:extLst>
      <p:ext uri="{BB962C8B-B14F-4D97-AF65-F5344CB8AC3E}">
        <p14:creationId xmlns:p14="http://schemas.microsoft.com/office/powerpoint/2010/main" val="1226880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3/26/19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3/26/19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3/26/19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3/26/19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3/26/19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3/26/19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3/26/19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3/26/19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unesdoc.unesco.org/ark:/48223/pf0000261424" TargetMode="External"/><Relationship Id="rId2" Type="http://schemas.openxmlformats.org/officeDocument/2006/relationships/hyperlink" Target="https://www.worldwaterday.org/" TargetMode="External"/><Relationship Id="rId1" Type="http://schemas.openxmlformats.org/officeDocument/2006/relationships/slideLayout" Target="../slideLayouts/slideLayout2.xml"/><Relationship Id="rId5" Type="http://schemas.openxmlformats.org/officeDocument/2006/relationships/hyperlink" Target="https://www.buglife.org.uk/campaigns-and-our-work/habitat-projects/freshwater" TargetMode="External"/><Relationship Id="rId4" Type="http://schemas.openxmlformats.org/officeDocument/2006/relationships/hyperlink" Target="http://jncc.defra.gov.uk/page-66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E6D94-BA40-994C-A4D3-9E0317EF29A8}"/>
              </a:ext>
            </a:extLst>
          </p:cNvPr>
          <p:cNvSpPr>
            <a:spLocks noGrp="1"/>
          </p:cNvSpPr>
          <p:nvPr>
            <p:ph type="ctrTitle"/>
          </p:nvPr>
        </p:nvSpPr>
        <p:spPr/>
        <p:txBody>
          <a:bodyPr/>
          <a:lstStyle/>
          <a:p>
            <a:r>
              <a:rPr lang="en-US" cap="none" dirty="0">
                <a:latin typeface="Arial Unicode MS" panose="020B0604020202020204" pitchFamily="34" charset="-128"/>
                <a:ea typeface="Arial Unicode MS" panose="020B0604020202020204" pitchFamily="34" charset="-128"/>
                <a:cs typeface="Arial Unicode MS" panose="020B0604020202020204" pitchFamily="34" charset="-128"/>
              </a:rPr>
              <a:t>Revision Session</a:t>
            </a:r>
          </a:p>
        </p:txBody>
      </p:sp>
      <p:sp>
        <p:nvSpPr>
          <p:cNvPr id="3" name="Subtitle 2">
            <a:extLst>
              <a:ext uri="{FF2B5EF4-FFF2-40B4-BE49-F238E27FC236}">
                <a16:creationId xmlns:a16="http://schemas.microsoft.com/office/drawing/2014/main" id="{3AF56413-021D-E644-801B-CCDA57DC590D}"/>
              </a:ext>
            </a:extLst>
          </p:cNvPr>
          <p:cNvSpPr>
            <a:spLocks noGrp="1"/>
          </p:cNvSpPr>
          <p:nvPr>
            <p:ph type="subTitle" idx="1"/>
          </p:nvPr>
        </p:nvSpPr>
        <p:spPr/>
        <p:txBody>
          <a:bodyPr/>
          <a:lstStyle/>
          <a:p>
            <a:r>
              <a:rPr lang="en-US" dirty="0"/>
              <a:t>Freshwater conservation</a:t>
            </a:r>
          </a:p>
        </p:txBody>
      </p:sp>
    </p:spTree>
    <p:extLst>
      <p:ext uri="{BB962C8B-B14F-4D97-AF65-F5344CB8AC3E}">
        <p14:creationId xmlns:p14="http://schemas.microsoft.com/office/powerpoint/2010/main" val="21768071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4E4E5-D805-8543-938D-E8799F668D32}"/>
              </a:ext>
            </a:extLst>
          </p:cNvPr>
          <p:cNvSpPr>
            <a:spLocks noGrp="1"/>
          </p:cNvSpPr>
          <p:nvPr>
            <p:ph type="title"/>
          </p:nvPr>
        </p:nvSpPr>
        <p:spPr/>
        <p:txBody>
          <a:bodyPr/>
          <a:lstStyle/>
          <a:p>
            <a:r>
              <a:rPr lang="en-US" b="1" dirty="0"/>
              <a:t>Exam question</a:t>
            </a:r>
          </a:p>
        </p:txBody>
      </p:sp>
      <p:sp>
        <p:nvSpPr>
          <p:cNvPr id="3" name="Content Placeholder 2">
            <a:extLst>
              <a:ext uri="{FF2B5EF4-FFF2-40B4-BE49-F238E27FC236}">
                <a16:creationId xmlns:a16="http://schemas.microsoft.com/office/drawing/2014/main" id="{1D1FA89C-6BDA-6148-A512-2A6BB1408F87}"/>
              </a:ext>
            </a:extLst>
          </p:cNvPr>
          <p:cNvSpPr>
            <a:spLocks noGrp="1"/>
          </p:cNvSpPr>
          <p:nvPr>
            <p:ph idx="1"/>
          </p:nvPr>
        </p:nvSpPr>
        <p:spPr>
          <a:xfrm>
            <a:off x="1451579" y="2555310"/>
            <a:ext cx="9603275" cy="2911035"/>
          </a:xfrm>
        </p:spPr>
        <p:txBody>
          <a:bodyPr/>
          <a:lstStyle/>
          <a:p>
            <a:pPr marL="0" indent="0">
              <a:buNone/>
            </a:pPr>
            <a:r>
              <a:rPr lang="en-GB" sz="2500" i="1" dirty="0"/>
              <a:t>Discuss the importance and benefits of monitoring and maintaining freshwater biota, their habitats and the anthropogenic-influenced impacts upon them.</a:t>
            </a:r>
            <a:br>
              <a:rPr lang="en-GB" i="1" dirty="0"/>
            </a:br>
            <a:r>
              <a:rPr lang="en-GB" i="1" dirty="0"/>
              <a:t> </a:t>
            </a:r>
            <a:br>
              <a:rPr lang="en-GB" i="1" dirty="0"/>
            </a:br>
            <a:r>
              <a:rPr lang="en-GB" sz="2500" i="1" dirty="0"/>
              <a:t>Consider biota of all trophic levels, and the different ways in which freshwater fauna, flora and their related habitats are and/or should be valued.</a:t>
            </a:r>
            <a:endParaRPr lang="en-GB" sz="2500" dirty="0"/>
          </a:p>
          <a:p>
            <a:pPr marL="0" indent="0">
              <a:buNone/>
            </a:pPr>
            <a:endParaRPr lang="en-US" dirty="0"/>
          </a:p>
        </p:txBody>
      </p:sp>
    </p:spTree>
    <p:extLst>
      <p:ext uri="{BB962C8B-B14F-4D97-AF65-F5344CB8AC3E}">
        <p14:creationId xmlns:p14="http://schemas.microsoft.com/office/powerpoint/2010/main" val="3055004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F87F2-DFB5-614D-B794-41EE7AFB819A}"/>
              </a:ext>
            </a:extLst>
          </p:cNvPr>
          <p:cNvSpPr>
            <a:spLocks noGrp="1"/>
          </p:cNvSpPr>
          <p:nvPr>
            <p:ph type="title"/>
          </p:nvPr>
        </p:nvSpPr>
        <p:spPr>
          <a:xfrm>
            <a:off x="1451579" y="826718"/>
            <a:ext cx="9603275" cy="1027036"/>
          </a:xfrm>
        </p:spPr>
        <p:txBody>
          <a:bodyPr>
            <a:normAutofit/>
          </a:bodyPr>
          <a:lstStyle/>
          <a:p>
            <a:r>
              <a:rPr lang="en-US" b="1" dirty="0"/>
              <a:t>Water quality </a:t>
            </a:r>
            <a:br>
              <a:rPr lang="en-US" dirty="0"/>
            </a:br>
            <a:r>
              <a:rPr lang="en-US" cap="none" dirty="0"/>
              <a:t>Human, ecological and wider environmental benefits</a:t>
            </a:r>
            <a:endParaRPr lang="en-US" dirty="0"/>
          </a:p>
        </p:txBody>
      </p:sp>
      <p:sp>
        <p:nvSpPr>
          <p:cNvPr id="3" name="Content Placeholder 2">
            <a:extLst>
              <a:ext uri="{FF2B5EF4-FFF2-40B4-BE49-F238E27FC236}">
                <a16:creationId xmlns:a16="http://schemas.microsoft.com/office/drawing/2014/main" id="{A2B75E6D-02F8-014A-8823-23D44B6D6824}"/>
              </a:ext>
            </a:extLst>
          </p:cNvPr>
          <p:cNvSpPr>
            <a:spLocks noGrp="1"/>
          </p:cNvSpPr>
          <p:nvPr>
            <p:ph idx="1"/>
          </p:nvPr>
        </p:nvSpPr>
        <p:spPr/>
        <p:txBody>
          <a:bodyPr>
            <a:normAutofit fontScale="92500" lnSpcReduction="10000"/>
          </a:bodyPr>
          <a:lstStyle/>
          <a:p>
            <a:r>
              <a:rPr lang="en-US" dirty="0"/>
              <a:t>Trophic states of freshwater (TSI Index)</a:t>
            </a:r>
            <a:br>
              <a:rPr lang="en-US" b="1" dirty="0"/>
            </a:br>
            <a:r>
              <a:rPr lang="en-US" dirty="0"/>
              <a:t>Relationship to light penetration &amp; nutrients levels.</a:t>
            </a:r>
          </a:p>
          <a:p>
            <a:r>
              <a:rPr lang="en-US" dirty="0"/>
              <a:t>Water ‘purity’… what does it mean?</a:t>
            </a:r>
          </a:p>
          <a:p>
            <a:r>
              <a:rPr lang="en-US" b="1" dirty="0"/>
              <a:t>Lecture #6 – </a:t>
            </a:r>
            <a:r>
              <a:rPr lang="en-US" dirty="0"/>
              <a:t>Monitoring Freshwater</a:t>
            </a:r>
            <a:endParaRPr lang="en-US" b="1" dirty="0"/>
          </a:p>
          <a:p>
            <a:r>
              <a:rPr lang="en-US" b="1" dirty="0"/>
              <a:t>Tutorial #6 – </a:t>
            </a:r>
            <a:r>
              <a:rPr lang="en-GB" dirty="0"/>
              <a:t>Waterborne diseases, their vectors and/or carriers, and risks to Europe with regard to climate change and waterborne diseases.</a:t>
            </a:r>
            <a:br>
              <a:rPr lang="en-GB" dirty="0"/>
            </a:br>
            <a:r>
              <a:rPr lang="en-GB" dirty="0"/>
              <a:t>Impacts of the most important waterborne diseases in around the world.</a:t>
            </a:r>
          </a:p>
          <a:p>
            <a:r>
              <a:rPr lang="en-US" b="1" dirty="0"/>
              <a:t>Tutorial #7 – </a:t>
            </a:r>
            <a:r>
              <a:rPr lang="en-GB" dirty="0"/>
              <a:t>Conserving, cutting waste and finding new sources/technology to save water supplies (</a:t>
            </a:r>
            <a:r>
              <a:rPr lang="en-GB" i="1" dirty="0"/>
              <a:t>The Future of Water </a:t>
            </a:r>
            <a:r>
              <a:rPr lang="en-GB" dirty="0"/>
              <a:t>short documentary).</a:t>
            </a:r>
            <a:endParaRPr lang="en-US" b="1" dirty="0"/>
          </a:p>
        </p:txBody>
      </p:sp>
    </p:spTree>
    <p:extLst>
      <p:ext uri="{BB962C8B-B14F-4D97-AF65-F5344CB8AC3E}">
        <p14:creationId xmlns:p14="http://schemas.microsoft.com/office/powerpoint/2010/main" val="3440891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7EDFA-FABB-FB4C-AEC6-8F52F1937406}"/>
              </a:ext>
            </a:extLst>
          </p:cNvPr>
          <p:cNvSpPr>
            <a:spLocks noGrp="1"/>
          </p:cNvSpPr>
          <p:nvPr>
            <p:ph type="title"/>
          </p:nvPr>
        </p:nvSpPr>
        <p:spPr/>
        <p:txBody>
          <a:bodyPr/>
          <a:lstStyle/>
          <a:p>
            <a:r>
              <a:rPr lang="en-US" b="1" dirty="0"/>
              <a:t>Freshwater indicator species</a:t>
            </a:r>
            <a:br>
              <a:rPr lang="en-US" b="1" dirty="0"/>
            </a:br>
            <a:r>
              <a:rPr lang="en-US" cap="none" dirty="0"/>
              <a:t>Roles, niches and purpose</a:t>
            </a:r>
            <a:endParaRPr lang="en-US" b="1" dirty="0"/>
          </a:p>
        </p:txBody>
      </p:sp>
      <p:sp>
        <p:nvSpPr>
          <p:cNvPr id="3" name="Content Placeholder 2">
            <a:extLst>
              <a:ext uri="{FF2B5EF4-FFF2-40B4-BE49-F238E27FC236}">
                <a16:creationId xmlns:a16="http://schemas.microsoft.com/office/drawing/2014/main" id="{6625170B-E369-AD48-959F-205380B685A0}"/>
              </a:ext>
            </a:extLst>
          </p:cNvPr>
          <p:cNvSpPr>
            <a:spLocks noGrp="1"/>
          </p:cNvSpPr>
          <p:nvPr>
            <p:ph idx="1"/>
          </p:nvPr>
        </p:nvSpPr>
        <p:spPr>
          <a:xfrm>
            <a:off x="1451579" y="2514600"/>
            <a:ext cx="9787921" cy="2951745"/>
          </a:xfrm>
        </p:spPr>
        <p:txBody>
          <a:bodyPr>
            <a:normAutofit/>
          </a:bodyPr>
          <a:lstStyle/>
          <a:p>
            <a:r>
              <a:rPr lang="en-US" dirty="0"/>
              <a:t>Ecosystem roles of species we have dubbed ‘indicator species’ – what makes them special?</a:t>
            </a:r>
            <a:br>
              <a:rPr lang="en-US" dirty="0"/>
            </a:br>
            <a:r>
              <a:rPr lang="en-US" dirty="0"/>
              <a:t>Are they linked to the life cycles of any other biota in their habitat(s)?</a:t>
            </a:r>
          </a:p>
          <a:p>
            <a:r>
              <a:rPr lang="en-US" dirty="0"/>
              <a:t>Chemical/physical composition of freshwater habitats.</a:t>
            </a:r>
          </a:p>
          <a:p>
            <a:r>
              <a:rPr lang="en-US" b="1" dirty="0"/>
              <a:t>Lecture 6 – </a:t>
            </a:r>
            <a:r>
              <a:rPr lang="en-US" dirty="0"/>
              <a:t>Monitoring Freshwater</a:t>
            </a:r>
            <a:endParaRPr lang="en-US" b="1" dirty="0"/>
          </a:p>
        </p:txBody>
      </p:sp>
    </p:spTree>
    <p:extLst>
      <p:ext uri="{BB962C8B-B14F-4D97-AF65-F5344CB8AC3E}">
        <p14:creationId xmlns:p14="http://schemas.microsoft.com/office/powerpoint/2010/main" val="3594219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F41F6-34E2-DA44-8992-51DF3172786D}"/>
              </a:ext>
            </a:extLst>
          </p:cNvPr>
          <p:cNvSpPr>
            <a:spLocks noGrp="1"/>
          </p:cNvSpPr>
          <p:nvPr>
            <p:ph type="title"/>
          </p:nvPr>
        </p:nvSpPr>
        <p:spPr/>
        <p:txBody>
          <a:bodyPr/>
          <a:lstStyle/>
          <a:p>
            <a:r>
              <a:rPr lang="en-US" b="1" dirty="0"/>
              <a:t>Keystone species</a:t>
            </a:r>
            <a:br>
              <a:rPr lang="en-US" b="1" dirty="0"/>
            </a:br>
            <a:r>
              <a:rPr lang="en-US" cap="none" dirty="0"/>
              <a:t>Importance and ecological purpose</a:t>
            </a:r>
            <a:endParaRPr lang="en-US" b="1" dirty="0"/>
          </a:p>
        </p:txBody>
      </p:sp>
      <p:sp>
        <p:nvSpPr>
          <p:cNvPr id="3" name="Content Placeholder 2">
            <a:extLst>
              <a:ext uri="{FF2B5EF4-FFF2-40B4-BE49-F238E27FC236}">
                <a16:creationId xmlns:a16="http://schemas.microsoft.com/office/drawing/2014/main" id="{6C620C8E-EFB0-4A44-91F3-16DAD675D786}"/>
              </a:ext>
            </a:extLst>
          </p:cNvPr>
          <p:cNvSpPr>
            <a:spLocks noGrp="1"/>
          </p:cNvSpPr>
          <p:nvPr>
            <p:ph idx="1"/>
          </p:nvPr>
        </p:nvSpPr>
        <p:spPr>
          <a:xfrm>
            <a:off x="1451579" y="2260600"/>
            <a:ext cx="9603275" cy="3632200"/>
          </a:xfrm>
        </p:spPr>
        <p:txBody>
          <a:bodyPr>
            <a:normAutofit lnSpcReduction="10000"/>
          </a:bodyPr>
          <a:lstStyle/>
          <a:p>
            <a:r>
              <a:rPr lang="en-US" dirty="0"/>
              <a:t>Native species that uphold an ecological role, building or maintaining a habitat…</a:t>
            </a:r>
          </a:p>
          <a:p>
            <a:r>
              <a:rPr lang="en-US" b="1" dirty="0"/>
              <a:t>Biota built – </a:t>
            </a:r>
            <a:r>
              <a:rPr lang="en-US" dirty="0"/>
              <a:t>Habitats produced/maintained by or in conjunction with natural biota (flora &amp; fauna).</a:t>
            </a:r>
          </a:p>
          <a:p>
            <a:r>
              <a:rPr lang="en-US" dirty="0"/>
              <a:t>Mammal examples – Beavers,  water voles, otters</a:t>
            </a:r>
          </a:p>
          <a:p>
            <a:r>
              <a:rPr lang="en-US" dirty="0"/>
              <a:t>Fish examples – Predatory fish (river/stream </a:t>
            </a:r>
            <a:r>
              <a:rPr lang="en-US" dirty="0" err="1"/>
              <a:t>foodwebs</a:t>
            </a:r>
            <a:r>
              <a:rPr lang="en-US" dirty="0"/>
              <a:t>), </a:t>
            </a:r>
            <a:r>
              <a:rPr lang="en-US" dirty="0" err="1"/>
              <a:t>piscivorious</a:t>
            </a:r>
            <a:r>
              <a:rPr lang="en-US" dirty="0"/>
              <a:t> fish (lakes with a variety of trophic levels), </a:t>
            </a:r>
            <a:r>
              <a:rPr lang="en-US" dirty="0" err="1"/>
              <a:t>planktivourous</a:t>
            </a:r>
            <a:r>
              <a:rPr lang="en-US" dirty="0"/>
              <a:t> fish (manage zooplankton communities), </a:t>
            </a:r>
          </a:p>
          <a:p>
            <a:r>
              <a:rPr lang="en-US" dirty="0"/>
              <a:t>or even insects – Weevil (debated for it’s appetite for Eurasian Water Milfoil)</a:t>
            </a:r>
          </a:p>
          <a:p>
            <a:r>
              <a:rPr lang="en-US" b="1" dirty="0"/>
              <a:t>Lecture #5 – </a:t>
            </a:r>
            <a:r>
              <a:rPr lang="en-US" altLang="en-US" dirty="0">
                <a:cs typeface="Calibri" panose="020F0502020204030204" pitchFamily="34" charset="0"/>
              </a:rPr>
              <a:t>Lakes produced by the complex activities of higher animals.</a:t>
            </a:r>
            <a:endParaRPr lang="en-US" dirty="0"/>
          </a:p>
          <a:p>
            <a:endParaRPr lang="en-US" dirty="0"/>
          </a:p>
        </p:txBody>
      </p:sp>
    </p:spTree>
    <p:extLst>
      <p:ext uri="{BB962C8B-B14F-4D97-AF65-F5344CB8AC3E}">
        <p14:creationId xmlns:p14="http://schemas.microsoft.com/office/powerpoint/2010/main" val="3740574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E9832-5B59-314B-9809-4C9ACD6EFCFD}"/>
              </a:ext>
            </a:extLst>
          </p:cNvPr>
          <p:cNvSpPr>
            <a:spLocks noGrp="1"/>
          </p:cNvSpPr>
          <p:nvPr>
            <p:ph type="title"/>
          </p:nvPr>
        </p:nvSpPr>
        <p:spPr>
          <a:xfrm>
            <a:off x="1451579" y="914401"/>
            <a:ext cx="9859424" cy="939354"/>
          </a:xfrm>
        </p:spPr>
        <p:txBody>
          <a:bodyPr>
            <a:normAutofit fontScale="90000"/>
          </a:bodyPr>
          <a:lstStyle/>
          <a:p>
            <a:r>
              <a:rPr lang="en-US" b="1" dirty="0"/>
              <a:t>Ecosystem services</a:t>
            </a:r>
            <a:br>
              <a:rPr lang="en-US" b="1" dirty="0"/>
            </a:br>
            <a:r>
              <a:rPr lang="en-US" cap="none" dirty="0"/>
              <a:t>Ecological roles and economic value of freshwater environments </a:t>
            </a:r>
            <a:endParaRPr lang="en-US" b="1" dirty="0"/>
          </a:p>
        </p:txBody>
      </p:sp>
      <p:sp>
        <p:nvSpPr>
          <p:cNvPr id="3" name="Content Placeholder 2">
            <a:extLst>
              <a:ext uri="{FF2B5EF4-FFF2-40B4-BE49-F238E27FC236}">
                <a16:creationId xmlns:a16="http://schemas.microsoft.com/office/drawing/2014/main" id="{7B5FE961-FB85-DF46-AB77-77FD69FE00C6}"/>
              </a:ext>
            </a:extLst>
          </p:cNvPr>
          <p:cNvSpPr>
            <a:spLocks noGrp="1"/>
          </p:cNvSpPr>
          <p:nvPr>
            <p:ph idx="1"/>
          </p:nvPr>
        </p:nvSpPr>
        <p:spPr>
          <a:xfrm>
            <a:off x="1451579" y="2298700"/>
            <a:ext cx="9603275" cy="3167645"/>
          </a:xfrm>
        </p:spPr>
        <p:txBody>
          <a:bodyPr/>
          <a:lstStyle/>
          <a:p>
            <a:r>
              <a:rPr lang="en-US" dirty="0"/>
              <a:t>Flood retention/barrier habitats </a:t>
            </a:r>
          </a:p>
          <a:p>
            <a:r>
              <a:rPr lang="en-US" dirty="0"/>
              <a:t>Filtration – heavy metals, pollutants &amp; nitrates</a:t>
            </a:r>
          </a:p>
          <a:p>
            <a:r>
              <a:rPr lang="en-US" dirty="0"/>
              <a:t>Dynamic habitats for a variety of flora and fauna</a:t>
            </a:r>
          </a:p>
          <a:p>
            <a:r>
              <a:rPr lang="en-US" b="1" dirty="0"/>
              <a:t>Tutorial #1 </a:t>
            </a:r>
            <a:r>
              <a:rPr lang="en-US" dirty="0"/>
              <a:t>– Role of media in the Environment, are we doing enough? </a:t>
            </a:r>
            <a:br>
              <a:rPr lang="en-US" dirty="0"/>
            </a:br>
            <a:r>
              <a:rPr lang="en-US" dirty="0"/>
              <a:t>Are our messages and scientific works influencing decision makers and consumers?</a:t>
            </a:r>
          </a:p>
          <a:p>
            <a:r>
              <a:rPr lang="en-US" b="1" dirty="0"/>
              <a:t>Tutorial #4 </a:t>
            </a:r>
            <a:r>
              <a:rPr lang="en-US" dirty="0"/>
              <a:t>–</a:t>
            </a:r>
            <a:r>
              <a:rPr lang="en-GB" dirty="0"/>
              <a:t> What ecosystem services freshwater environments provide.</a:t>
            </a:r>
            <a:br>
              <a:rPr lang="en-GB" dirty="0"/>
            </a:br>
            <a:r>
              <a:rPr lang="en-GB" dirty="0"/>
              <a:t>Can a monetary value be put on them, and if so is it justified or should be more/less?</a:t>
            </a:r>
          </a:p>
          <a:p>
            <a:endParaRPr lang="en-US" dirty="0"/>
          </a:p>
        </p:txBody>
      </p:sp>
    </p:spTree>
    <p:extLst>
      <p:ext uri="{BB962C8B-B14F-4D97-AF65-F5344CB8AC3E}">
        <p14:creationId xmlns:p14="http://schemas.microsoft.com/office/powerpoint/2010/main" val="4289593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7BD86-1AE4-8744-87B1-14D6E59F5E5A}"/>
              </a:ext>
            </a:extLst>
          </p:cNvPr>
          <p:cNvSpPr>
            <a:spLocks noGrp="1"/>
          </p:cNvSpPr>
          <p:nvPr>
            <p:ph type="title"/>
          </p:nvPr>
        </p:nvSpPr>
        <p:spPr/>
        <p:txBody>
          <a:bodyPr/>
          <a:lstStyle/>
          <a:p>
            <a:r>
              <a:rPr lang="en-US" b="1" dirty="0"/>
              <a:t>Invasive species</a:t>
            </a:r>
            <a:br>
              <a:rPr lang="en-US" b="1" dirty="0"/>
            </a:br>
            <a:r>
              <a:rPr lang="en-US" cap="none" dirty="0"/>
              <a:t>Of multiple trophic levels</a:t>
            </a:r>
            <a:endParaRPr lang="en-US" b="1" dirty="0"/>
          </a:p>
        </p:txBody>
      </p:sp>
      <p:sp>
        <p:nvSpPr>
          <p:cNvPr id="3" name="Content Placeholder 2">
            <a:extLst>
              <a:ext uri="{FF2B5EF4-FFF2-40B4-BE49-F238E27FC236}">
                <a16:creationId xmlns:a16="http://schemas.microsoft.com/office/drawing/2014/main" id="{9010034F-45B9-0447-B74D-8E2762FBEF79}"/>
              </a:ext>
            </a:extLst>
          </p:cNvPr>
          <p:cNvSpPr>
            <a:spLocks noGrp="1"/>
          </p:cNvSpPr>
          <p:nvPr>
            <p:ph idx="1"/>
          </p:nvPr>
        </p:nvSpPr>
        <p:spPr>
          <a:xfrm>
            <a:off x="1451579" y="2015732"/>
            <a:ext cx="9603275" cy="3940568"/>
          </a:xfrm>
        </p:spPr>
        <p:txBody>
          <a:bodyPr>
            <a:normAutofit fontScale="92500" lnSpcReduction="10000"/>
          </a:bodyPr>
          <a:lstStyle/>
          <a:p>
            <a:r>
              <a:rPr lang="en-GB" sz="2100" dirty="0">
                <a:solidFill>
                  <a:schemeClr val="tx1">
                    <a:lumMod val="95000"/>
                  </a:schemeClr>
                </a:solidFill>
              </a:rPr>
              <a:t>Monitoring impacts on native environments, native fauna &amp; flora, water quality, and anthropogenic &amp; economic impacts.</a:t>
            </a:r>
          </a:p>
          <a:p>
            <a:r>
              <a:rPr lang="en-GB" b="1" dirty="0">
                <a:solidFill>
                  <a:srgbClr val="000000"/>
                </a:solidFill>
                <a:latin typeface="Helvetica" pitchFamily="2" charset="0"/>
              </a:rPr>
              <a:t>Lecture 9 – </a:t>
            </a:r>
            <a:r>
              <a:rPr lang="en-US" dirty="0">
                <a:solidFill>
                  <a:schemeClr val="tx1">
                    <a:lumMod val="95000"/>
                  </a:schemeClr>
                </a:solidFill>
              </a:rPr>
              <a:t>Pollution and its impacts on Freshwater environments</a:t>
            </a:r>
            <a:br>
              <a:rPr lang="en-US" dirty="0">
                <a:solidFill>
                  <a:schemeClr val="tx1">
                    <a:lumMod val="95000"/>
                  </a:schemeClr>
                </a:solidFill>
              </a:rPr>
            </a:br>
            <a:endParaRPr lang="en-US" dirty="0">
              <a:solidFill>
                <a:schemeClr val="tx1">
                  <a:lumMod val="95000"/>
                </a:schemeClr>
              </a:solidFill>
            </a:endParaRPr>
          </a:p>
          <a:p>
            <a:pPr marL="0" indent="0">
              <a:buNone/>
            </a:pPr>
            <a:r>
              <a:rPr lang="en-US" dirty="0">
                <a:solidFill>
                  <a:schemeClr val="tx1">
                    <a:lumMod val="95000"/>
                  </a:schemeClr>
                </a:solidFill>
              </a:rPr>
              <a:t>Examples of invasive species which may interest you to research more (within the UK)…</a:t>
            </a:r>
          </a:p>
          <a:p>
            <a:r>
              <a:rPr lang="en-GB" dirty="0">
                <a:solidFill>
                  <a:schemeClr val="tx1">
                    <a:lumMod val="95000"/>
                  </a:schemeClr>
                </a:solidFill>
              </a:rPr>
              <a:t>Vegetation – Water primrose, </a:t>
            </a:r>
            <a:r>
              <a:rPr lang="en-GB" dirty="0" err="1">
                <a:solidFill>
                  <a:schemeClr val="tx1">
                    <a:lumMod val="95000"/>
                  </a:schemeClr>
                </a:solidFill>
              </a:rPr>
              <a:t>crassula</a:t>
            </a:r>
            <a:r>
              <a:rPr lang="en-GB" dirty="0">
                <a:solidFill>
                  <a:schemeClr val="tx1">
                    <a:lumMod val="95000"/>
                  </a:schemeClr>
                </a:solidFill>
              </a:rPr>
              <a:t>, horsetail, floating pennywort, parrot’s feather</a:t>
            </a:r>
          </a:p>
          <a:p>
            <a:r>
              <a:rPr lang="en-GB" dirty="0">
                <a:solidFill>
                  <a:schemeClr val="tx1">
                    <a:lumMod val="95000"/>
                  </a:schemeClr>
                </a:solidFill>
              </a:rPr>
              <a:t>Mammals (within freshwater environment) – American mink</a:t>
            </a:r>
          </a:p>
          <a:p>
            <a:r>
              <a:rPr lang="en-GB" dirty="0">
                <a:solidFill>
                  <a:schemeClr val="tx1">
                    <a:lumMod val="95000"/>
                  </a:schemeClr>
                </a:solidFill>
              </a:rPr>
              <a:t>Fish &amp; crustacea – Asian </a:t>
            </a:r>
            <a:r>
              <a:rPr lang="en-GB" dirty="0" err="1">
                <a:solidFill>
                  <a:schemeClr val="tx1">
                    <a:lumMod val="95000"/>
                  </a:schemeClr>
                </a:solidFill>
              </a:rPr>
              <a:t>topmouth</a:t>
            </a:r>
            <a:r>
              <a:rPr lang="en-GB" dirty="0">
                <a:solidFill>
                  <a:schemeClr val="tx1">
                    <a:lumMod val="95000"/>
                  </a:schemeClr>
                </a:solidFill>
              </a:rPr>
              <a:t> </a:t>
            </a:r>
            <a:r>
              <a:rPr lang="en-GB" dirty="0" err="1">
                <a:solidFill>
                  <a:schemeClr val="tx1">
                    <a:lumMod val="95000"/>
                  </a:schemeClr>
                </a:solidFill>
              </a:rPr>
              <a:t>gudgeon</a:t>
            </a:r>
            <a:r>
              <a:rPr lang="en-GB" dirty="0">
                <a:solidFill>
                  <a:schemeClr val="tx1">
                    <a:lumMod val="95000"/>
                  </a:schemeClr>
                </a:solidFill>
              </a:rPr>
              <a:t>, North American signal crayfish</a:t>
            </a:r>
          </a:p>
          <a:p>
            <a:r>
              <a:rPr lang="en-GB" dirty="0">
                <a:solidFill>
                  <a:schemeClr val="tx1">
                    <a:lumMod val="95000"/>
                  </a:schemeClr>
                </a:solidFill>
              </a:rPr>
              <a:t>Molluscs – Quagga mussel, Zebra mussel </a:t>
            </a:r>
          </a:p>
        </p:txBody>
      </p:sp>
    </p:spTree>
    <p:extLst>
      <p:ext uri="{BB962C8B-B14F-4D97-AF65-F5344CB8AC3E}">
        <p14:creationId xmlns:p14="http://schemas.microsoft.com/office/powerpoint/2010/main" val="3922745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321D5-1CB1-CD48-B7A8-3958FE266745}"/>
              </a:ext>
            </a:extLst>
          </p:cNvPr>
          <p:cNvSpPr>
            <a:spLocks noGrp="1"/>
          </p:cNvSpPr>
          <p:nvPr>
            <p:ph type="title"/>
          </p:nvPr>
        </p:nvSpPr>
        <p:spPr/>
        <p:txBody>
          <a:bodyPr>
            <a:normAutofit/>
          </a:bodyPr>
          <a:lstStyle/>
          <a:p>
            <a:r>
              <a:rPr lang="en-US" b="1" dirty="0"/>
              <a:t>Anthropogenic Influences</a:t>
            </a:r>
            <a:br>
              <a:rPr lang="en-US" b="1" dirty="0"/>
            </a:br>
            <a:r>
              <a:rPr lang="en-US" cap="none" dirty="0"/>
              <a:t>Alteration of communities, habitats, and ecosystems</a:t>
            </a:r>
            <a:endParaRPr lang="en-US" b="1" dirty="0"/>
          </a:p>
        </p:txBody>
      </p:sp>
      <p:sp>
        <p:nvSpPr>
          <p:cNvPr id="3" name="Content Placeholder 2">
            <a:extLst>
              <a:ext uri="{FF2B5EF4-FFF2-40B4-BE49-F238E27FC236}">
                <a16:creationId xmlns:a16="http://schemas.microsoft.com/office/drawing/2014/main" id="{883A65D9-0FDE-3F45-A519-7EFD32716057}"/>
              </a:ext>
            </a:extLst>
          </p:cNvPr>
          <p:cNvSpPr>
            <a:spLocks noGrp="1"/>
          </p:cNvSpPr>
          <p:nvPr>
            <p:ph idx="1"/>
          </p:nvPr>
        </p:nvSpPr>
        <p:spPr>
          <a:xfrm>
            <a:off x="1451579" y="2324100"/>
            <a:ext cx="9603275" cy="3416300"/>
          </a:xfrm>
        </p:spPr>
        <p:txBody>
          <a:bodyPr>
            <a:normAutofit fontScale="92500" lnSpcReduction="10000"/>
          </a:bodyPr>
          <a:lstStyle/>
          <a:p>
            <a:r>
              <a:rPr lang="en-GB" dirty="0"/>
              <a:t>Freshwater pollution impacts on water systems…</a:t>
            </a:r>
            <a:br>
              <a:rPr lang="en-GB" dirty="0"/>
            </a:br>
            <a:r>
              <a:rPr lang="en-GB" dirty="0"/>
              <a:t>Built infrastructure (Dams etc), the production of goods,  and agricultural influences.</a:t>
            </a:r>
          </a:p>
          <a:p>
            <a:r>
              <a:rPr lang="en-GB" b="1" dirty="0"/>
              <a:t>Lecture #9 – </a:t>
            </a:r>
            <a:r>
              <a:rPr lang="en-US" dirty="0">
                <a:solidFill>
                  <a:schemeClr val="tx1">
                    <a:lumMod val="95000"/>
                  </a:schemeClr>
                </a:solidFill>
              </a:rPr>
              <a:t>Pollution and its impacts on Freshwater environments</a:t>
            </a:r>
            <a:endParaRPr lang="en-GB" dirty="0"/>
          </a:p>
          <a:p>
            <a:r>
              <a:rPr lang="en-GB" b="1" dirty="0">
                <a:solidFill>
                  <a:srgbClr val="000000"/>
                </a:solidFill>
                <a:latin typeface="Helvetica" pitchFamily="2" charset="0"/>
              </a:rPr>
              <a:t>Tutorial #3 – </a:t>
            </a:r>
            <a:r>
              <a:rPr lang="en-GB" dirty="0"/>
              <a:t>Developing sustainable watershed management and hydrology engineering methods. Working with the water cycle, considering water retention times of an area’s geographic location/geology.</a:t>
            </a:r>
          </a:p>
          <a:p>
            <a:r>
              <a:rPr lang="en-US" b="1" dirty="0"/>
              <a:t>Tutorial #9 – </a:t>
            </a:r>
            <a:r>
              <a:rPr lang="en-GB" dirty="0"/>
              <a:t>Designing our urban environments with the water cycle in mind.</a:t>
            </a:r>
            <a:br>
              <a:rPr lang="en-GB" dirty="0"/>
            </a:br>
            <a:r>
              <a:rPr lang="en-GB" dirty="0"/>
              <a:t>Interconnecting benefits for people, wider communities/towns &amp; city drainage or treatment systems, and for local/regional biodiversity.</a:t>
            </a:r>
            <a:endParaRPr lang="en-US" dirty="0"/>
          </a:p>
        </p:txBody>
      </p:sp>
    </p:spTree>
    <p:extLst>
      <p:ext uri="{BB962C8B-B14F-4D97-AF65-F5344CB8AC3E}">
        <p14:creationId xmlns:p14="http://schemas.microsoft.com/office/powerpoint/2010/main" val="1653675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2B778-BD18-BF4D-AB30-CFAEE1646FB1}"/>
              </a:ext>
            </a:extLst>
          </p:cNvPr>
          <p:cNvSpPr>
            <a:spLocks noGrp="1"/>
          </p:cNvSpPr>
          <p:nvPr>
            <p:ph type="title"/>
          </p:nvPr>
        </p:nvSpPr>
        <p:spPr>
          <a:xfrm>
            <a:off x="1451579" y="1130300"/>
            <a:ext cx="9603275" cy="723454"/>
          </a:xfrm>
        </p:spPr>
        <p:txBody>
          <a:bodyPr/>
          <a:lstStyle/>
          <a:p>
            <a:r>
              <a:rPr lang="en-US" dirty="0"/>
              <a:t>Helpful resources</a:t>
            </a:r>
          </a:p>
        </p:txBody>
      </p:sp>
      <p:sp>
        <p:nvSpPr>
          <p:cNvPr id="3" name="Content Placeholder 2">
            <a:extLst>
              <a:ext uri="{FF2B5EF4-FFF2-40B4-BE49-F238E27FC236}">
                <a16:creationId xmlns:a16="http://schemas.microsoft.com/office/drawing/2014/main" id="{406F7E1D-3E0A-6744-AD41-088E6A5018D0}"/>
              </a:ext>
            </a:extLst>
          </p:cNvPr>
          <p:cNvSpPr>
            <a:spLocks noGrp="1"/>
          </p:cNvSpPr>
          <p:nvPr>
            <p:ph idx="1"/>
          </p:nvPr>
        </p:nvSpPr>
        <p:spPr>
          <a:xfrm>
            <a:off x="1451579" y="2015732"/>
            <a:ext cx="9953021" cy="3450613"/>
          </a:xfrm>
        </p:spPr>
        <p:txBody>
          <a:bodyPr>
            <a:normAutofit fontScale="92500" lnSpcReduction="10000"/>
          </a:bodyPr>
          <a:lstStyle/>
          <a:p>
            <a:r>
              <a:rPr lang="en-US" b="1" dirty="0"/>
              <a:t>UN World Water Day </a:t>
            </a:r>
            <a:r>
              <a:rPr lang="en-US" dirty="0"/>
              <a:t>(22</a:t>
            </a:r>
            <a:r>
              <a:rPr lang="en-US" baseline="30000" dirty="0"/>
              <a:t>nd</a:t>
            </a:r>
            <a:r>
              <a:rPr lang="en-US" dirty="0"/>
              <a:t> March) </a:t>
            </a:r>
            <a:br>
              <a:rPr lang="en-US" dirty="0"/>
            </a:br>
            <a:r>
              <a:rPr lang="en-US" dirty="0">
                <a:hlinkClick r:id="rId2"/>
              </a:rPr>
              <a:t>https://www.worldwaterday.org</a:t>
            </a:r>
            <a:r>
              <a:rPr lang="en-US" dirty="0"/>
              <a:t> </a:t>
            </a:r>
          </a:p>
          <a:p>
            <a:r>
              <a:rPr lang="en-US" altLang="en-US" b="1" dirty="0">
                <a:cs typeface="Calibri" panose="020F0502020204030204" pitchFamily="34" charset="0"/>
              </a:rPr>
              <a:t>The United Nations World Water Development Report 2018</a:t>
            </a:r>
            <a:br>
              <a:rPr lang="en-US" altLang="en-US" b="1" dirty="0">
                <a:cs typeface="Calibri" panose="020F0502020204030204" pitchFamily="34" charset="0"/>
              </a:rPr>
            </a:br>
            <a:r>
              <a:rPr lang="en-US" altLang="en-US" b="1" dirty="0">
                <a:cs typeface="Calibri" panose="020F0502020204030204" pitchFamily="34" charset="0"/>
              </a:rPr>
              <a:t>Nature-Based Solutions for Water </a:t>
            </a:r>
            <a:r>
              <a:rPr lang="en-US" altLang="en-US" dirty="0">
                <a:cs typeface="Calibri" panose="020F0502020204030204" pitchFamily="34" charset="0"/>
              </a:rPr>
              <a:t>(WWDR, 2018) </a:t>
            </a:r>
            <a:r>
              <a:rPr lang="en-US" dirty="0">
                <a:hlinkClick r:id="rId3"/>
              </a:rPr>
              <a:t>https://unesdoc.unesco.org/ark:/48223/pf0000261424</a:t>
            </a:r>
            <a:endParaRPr lang="en-US" dirty="0"/>
          </a:p>
          <a:p>
            <a:r>
              <a:rPr lang="en-US" b="1" dirty="0"/>
              <a:t>JNCC Management of UK Freshwater Habitats</a:t>
            </a:r>
            <a:br>
              <a:rPr lang="en-US" b="1" dirty="0"/>
            </a:br>
            <a:r>
              <a:rPr lang="en-US" dirty="0">
                <a:hlinkClick r:id="rId4"/>
              </a:rPr>
              <a:t>http://jncc.defra.gov.uk/page-6697</a:t>
            </a:r>
            <a:r>
              <a:rPr lang="en-US" dirty="0"/>
              <a:t> </a:t>
            </a:r>
          </a:p>
          <a:p>
            <a:r>
              <a:rPr lang="en-US" b="1" dirty="0" err="1"/>
              <a:t>Buglife</a:t>
            </a:r>
            <a:r>
              <a:rPr lang="en-US" dirty="0"/>
              <a:t> </a:t>
            </a:r>
            <a:r>
              <a:rPr lang="en-US" b="1" dirty="0"/>
              <a:t>Freshwater, their projects and surveys </a:t>
            </a:r>
            <a:br>
              <a:rPr lang="en-US" dirty="0"/>
            </a:br>
            <a:r>
              <a:rPr lang="en-US" dirty="0">
                <a:hlinkClick r:id="rId5"/>
              </a:rPr>
              <a:t>https://www.buglife.org.uk/campaigns-and-our-work/habitat-projects/freshwater</a:t>
            </a:r>
            <a:r>
              <a:rPr lang="en-US" dirty="0"/>
              <a:t> </a:t>
            </a:r>
            <a:endParaRPr lang="en-US" b="1" dirty="0"/>
          </a:p>
        </p:txBody>
      </p:sp>
    </p:spTree>
    <p:extLst>
      <p:ext uri="{BB962C8B-B14F-4D97-AF65-F5344CB8AC3E}">
        <p14:creationId xmlns:p14="http://schemas.microsoft.com/office/powerpoint/2010/main" val="75879037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116</TotalTime>
  <Words>499</Words>
  <Application>Microsoft Macintosh PowerPoint</Application>
  <PresentationFormat>Widescreen</PresentationFormat>
  <Paragraphs>58</Paragraphs>
  <Slides>9</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 Unicode MS</vt:lpstr>
      <vt:lpstr>Arial</vt:lpstr>
      <vt:lpstr>Calibri</vt:lpstr>
      <vt:lpstr>Gill Sans MT</vt:lpstr>
      <vt:lpstr>Helvetica</vt:lpstr>
      <vt:lpstr>Gallery</vt:lpstr>
      <vt:lpstr>Revision Session</vt:lpstr>
      <vt:lpstr>Exam question</vt:lpstr>
      <vt:lpstr>Water quality  Human, ecological and wider environmental benefits</vt:lpstr>
      <vt:lpstr>Freshwater indicator species Roles, niches and purpose</vt:lpstr>
      <vt:lpstr>Keystone species Importance and ecological purpose</vt:lpstr>
      <vt:lpstr>Ecosystem services Ecological roles and economic value of freshwater environments </vt:lpstr>
      <vt:lpstr>Invasive species Of multiple trophic levels</vt:lpstr>
      <vt:lpstr>Anthropogenic Influences Alteration of communities, habitats, and ecosystems</vt:lpstr>
      <vt:lpstr>Helpful resources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Revision Session</dc:title>
  <dc:creator>Sam! Sam!</dc:creator>
  <cp:lastModifiedBy>Sam! Sam!</cp:lastModifiedBy>
  <cp:revision>16</cp:revision>
  <dcterms:created xsi:type="dcterms:W3CDTF">2019-03-26T21:05:50Z</dcterms:created>
  <dcterms:modified xsi:type="dcterms:W3CDTF">2019-03-26T23:01:53Z</dcterms:modified>
</cp:coreProperties>
</file>