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9" r:id="rId4"/>
    <p:sldId id="260" r:id="rId5"/>
    <p:sldId id="262" r:id="rId6"/>
    <p:sldId id="263" r:id="rId7"/>
    <p:sldId id="264" r:id="rId8"/>
    <p:sldId id="265" r:id="rId9"/>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7432" autoAdjust="0"/>
  </p:normalViewPr>
  <p:slideViewPr>
    <p:cSldViewPr>
      <p:cViewPr varScale="1">
        <p:scale>
          <a:sx n="46" d="100"/>
          <a:sy n="46" d="100"/>
        </p:scale>
        <p:origin x="1114" y="48"/>
      </p:cViewPr>
      <p:guideLst>
        <p:guide orient="horz" pos="2184"/>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56" d="100"/>
          <a:sy n="56" d="100"/>
        </p:scale>
        <p:origin x="2856" y="7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020BBC-A020-4A66-9592-25C89FD8D501}" type="datetimeFigureOut">
              <a:rPr lang="en-GB" smtClean="0"/>
              <a:t>08/08/2026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76C5F8-04DE-4708-B0D8-87A4C3C138D8}" type="slidenum">
              <a:rPr lang="en-GB" smtClean="0"/>
              <a:t>‹#›</a:t>
            </a:fld>
            <a:endParaRPr lang="en-GB"/>
          </a:p>
        </p:txBody>
      </p:sp>
    </p:spTree>
    <p:extLst>
      <p:ext uri="{BB962C8B-B14F-4D97-AF65-F5344CB8AC3E}">
        <p14:creationId xmlns:p14="http://schemas.microsoft.com/office/powerpoint/2010/main" val="1992251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According to me, Flight Foods is unable to maintain its quality with superior foods affecting to increase market share. </a:t>
            </a:r>
            <a:r>
              <a:rPr lang="en-US" sz="1200" b="0" i="0" u="none" strike="noStrike" kern="1200" dirty="0" err="1">
                <a:solidFill>
                  <a:schemeClr val="tx1"/>
                </a:solidFill>
                <a:effectLst/>
                <a:latin typeface="+mn-lt"/>
                <a:ea typeface="+mn-ea"/>
                <a:cs typeface="+mn-cs"/>
              </a:rPr>
              <a:t>Murtaza</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 </a:t>
            </a:r>
            <a:r>
              <a:rPr lang="en-US" sz="1200" b="0" i="0" u="none" strike="noStrike" kern="1200" dirty="0">
                <a:solidFill>
                  <a:schemeClr val="tx1"/>
                </a:solidFill>
                <a:effectLst/>
                <a:latin typeface="+mn-lt"/>
                <a:ea typeface="+mn-ea"/>
                <a:cs typeface="+mn-cs"/>
              </a:rPr>
              <a:t>(2024) stated that communication in business is necessary to ensure message flow effectively. I believe the rise in airline complaints regarding poor food standards, undercooked foods, poor packaging affecting the business to maintain its reputation. This presentation will discuss the operational challenges faced by the company and draw on potential suggestions to improve these barriers using relevant theoretical applications.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3776C5F8-04DE-4708-B0D8-87A4C3C138D8}" type="slidenum">
              <a:rPr lang="en-GB" smtClean="0"/>
              <a:t>2</a:t>
            </a:fld>
            <a:endParaRPr lang="en-GB"/>
          </a:p>
        </p:txBody>
      </p:sp>
    </p:spTree>
    <p:extLst>
      <p:ext uri="{BB962C8B-B14F-4D97-AF65-F5344CB8AC3E}">
        <p14:creationId xmlns:p14="http://schemas.microsoft.com/office/powerpoint/2010/main" val="994690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my opinion, frequent language barriers and level of language competency affect the job satisfaction among employees within a multilingual workplace setting. For Flight Foods Ltd. Gary has experienced a generational gap among workers ranging from 16-60 years old creating a work  and communication gap among workers to maintain quality standards, inconstant customer experiences. I have observed that Gary has failed to manage standards and practices among immigrants from 5 distinct groups lacking communication and training in food and hygiene which causes compliance violations.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3776C5F8-04DE-4708-B0D8-87A4C3C138D8}" type="slidenum">
              <a:rPr lang="en-GB" smtClean="0"/>
              <a:t>3</a:t>
            </a:fld>
            <a:endParaRPr lang="en-GB"/>
          </a:p>
        </p:txBody>
      </p:sp>
    </p:spTree>
    <p:extLst>
      <p:ext uri="{BB962C8B-B14F-4D97-AF65-F5344CB8AC3E}">
        <p14:creationId xmlns:p14="http://schemas.microsoft.com/office/powerpoint/2010/main" val="2412300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As of my understanding, the communication model explains breaking information transfer into a linear path to ensure information is understood. Mortensen </a:t>
            </a:r>
            <a:r>
              <a:rPr lang="en-US" sz="1200" b="0" i="0" u="none" strike="noStrike" kern="1200" dirty="0" err="1">
                <a:solidFill>
                  <a:schemeClr val="tx1"/>
                </a:solidFill>
                <a:effectLst/>
                <a:latin typeface="+mn-lt"/>
                <a:ea typeface="+mn-ea"/>
                <a:cs typeface="+mn-cs"/>
              </a:rPr>
              <a:t>Ernits</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 </a:t>
            </a:r>
            <a:r>
              <a:rPr lang="en-US" sz="1200" b="0" i="0" u="none" strike="noStrike" kern="1200" dirty="0">
                <a:solidFill>
                  <a:schemeClr val="tx1"/>
                </a:solidFill>
                <a:effectLst/>
                <a:latin typeface="+mn-lt"/>
                <a:ea typeface="+mn-ea"/>
                <a:cs typeface="+mn-cs"/>
              </a:rPr>
              <a:t>(2022, p. 5) stated that in flight food operations, communication and coordination is essential to ground-handling activities accurately from airlines to avoid operational delays. The existing barriers in language and different cultural perspectives failed workers to understand the core implications of operations leading to failure to observe the role of Food hygiene and hair management protocol. This issue has stemmed in passenger’s disappointment and anxiety over poor food quality, along with poor management of Food Hygiene -hair management, stems from unmet customer expectations.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3776C5F8-04DE-4708-B0D8-87A4C3C138D8}" type="slidenum">
              <a:rPr lang="en-GB" smtClean="0"/>
              <a:t>4</a:t>
            </a:fld>
            <a:endParaRPr lang="en-GB"/>
          </a:p>
        </p:txBody>
      </p:sp>
    </p:spTree>
    <p:extLst>
      <p:ext uri="{BB962C8B-B14F-4D97-AF65-F5344CB8AC3E}">
        <p14:creationId xmlns:p14="http://schemas.microsoft.com/office/powerpoint/2010/main" val="3278135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my opinion, Flight Foods Ltd. can introduce a checkpoint for quality control measures by introducing sign off boards for workers from different cultural backgrounds. Along with that, visual job aids such as visual photo charts, hazard signs can notify workers from any safety issues and are able to maintain protocols of Food Hygiene -hair management.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3776C5F8-04DE-4708-B0D8-87A4C3C138D8}" type="slidenum">
              <a:rPr lang="en-GB" smtClean="0"/>
              <a:t>5</a:t>
            </a:fld>
            <a:endParaRPr lang="en-GB"/>
          </a:p>
        </p:txBody>
      </p:sp>
    </p:spTree>
    <p:extLst>
      <p:ext uri="{BB962C8B-B14F-4D97-AF65-F5344CB8AC3E}">
        <p14:creationId xmlns:p14="http://schemas.microsoft.com/office/powerpoint/2010/main" val="15516026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 have observed that managers in Flight Foods Ltd. have to deal with a multilingual workforce where employees from different cultural backgrounds fail to understand the verbal cues of operations. In this situation, introducing quality control checkpoints and visual job aids can prevent communication barriers by captivating workers' attention with visual diagrams to ensure food and hygiene standards, meeting customer satisfaction level.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3776C5F8-04DE-4708-B0D8-87A4C3C138D8}" type="slidenum">
              <a:rPr lang="en-GB" smtClean="0"/>
              <a:t>6</a:t>
            </a:fld>
            <a:endParaRPr lang="en-GB"/>
          </a:p>
        </p:txBody>
      </p:sp>
    </p:spTree>
    <p:extLst>
      <p:ext uri="{BB962C8B-B14F-4D97-AF65-F5344CB8AC3E}">
        <p14:creationId xmlns:p14="http://schemas.microsoft.com/office/powerpoint/2010/main" val="19542645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hyperlink" Target="https://journals.sagepub.com/doi/abs/10.1177/10525629231182156" TargetMode="External"/><Relationship Id="rId2" Type="http://schemas.openxmlformats.org/officeDocument/2006/relationships/image" Target="../media/image1.svg"/><Relationship Id="rId1" Type="http://schemas.openxmlformats.org/officeDocument/2006/relationships/slideLayout" Target="../slideLayouts/slideLayout7.xml"/><Relationship Id="rId6" Type="http://schemas.openxmlformats.org/officeDocument/2006/relationships/hyperlink" Target="https://link.springer.com/article/10.1007/s44288-026-00645-9" TargetMode="External"/><Relationship Id="rId5" Type="http://schemas.openxmlformats.org/officeDocument/2006/relationships/hyperlink" Target="https://ieeexplore.ieee.org/abstract/document/10649558/" TargetMode="External"/><Relationship Id="rId4" Type="http://schemas.openxmlformats.org/officeDocument/2006/relationships/hyperlink" Target="https://www.mdpi.com/2226-4310/9/11/736"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EBFFF"/>
        </a:solidFill>
        <a:effectLst/>
      </p:bgPr>
    </p:bg>
    <p:spTree>
      <p:nvGrpSpPr>
        <p:cNvPr id="1" name=""/>
        <p:cNvGrpSpPr/>
        <p:nvPr/>
      </p:nvGrpSpPr>
      <p:grpSpPr>
        <a:xfrm>
          <a:off x="0" y="0"/>
          <a:ext cx="0" cy="0"/>
          <a:chOff x="0" y="0"/>
          <a:chExt cx="0" cy="0"/>
        </a:xfrm>
      </p:grpSpPr>
      <p:sp>
        <p:nvSpPr>
          <p:cNvPr id="2" name="Freeform 2"/>
          <p:cNvSpPr/>
          <p:nvPr/>
        </p:nvSpPr>
        <p:spPr>
          <a:xfrm>
            <a:off x="2804886" y="1638300"/>
            <a:ext cx="13072289" cy="6232282"/>
          </a:xfrm>
          <a:custGeom>
            <a:avLst/>
            <a:gdLst/>
            <a:ahLst/>
            <a:cxnLst/>
            <a:rect l="l" t="t" r="r" b="b"/>
            <a:pathLst>
              <a:path w="15388351" h="6232282">
                <a:moveTo>
                  <a:pt x="0" y="0"/>
                </a:moveTo>
                <a:lnTo>
                  <a:pt x="15388350" y="0"/>
                </a:lnTo>
                <a:lnTo>
                  <a:pt x="15388350" y="6232282"/>
                </a:lnTo>
                <a:lnTo>
                  <a:pt x="0" y="623228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dirty="0"/>
          </a:p>
        </p:txBody>
      </p:sp>
      <p:sp>
        <p:nvSpPr>
          <p:cNvPr id="3" name="Freeform 3"/>
          <p:cNvSpPr/>
          <p:nvPr/>
        </p:nvSpPr>
        <p:spPr>
          <a:xfrm>
            <a:off x="11049000" y="5864948"/>
            <a:ext cx="10058400" cy="421552"/>
          </a:xfrm>
          <a:custGeom>
            <a:avLst/>
            <a:gdLst/>
            <a:ahLst/>
            <a:cxnLst/>
            <a:rect l="l" t="t" r="r" b="b"/>
            <a:pathLst>
              <a:path w="15388351" h="6232282">
                <a:moveTo>
                  <a:pt x="0" y="0"/>
                </a:moveTo>
                <a:lnTo>
                  <a:pt x="15388351" y="0"/>
                </a:lnTo>
                <a:lnTo>
                  <a:pt x="15388351" y="6232281"/>
                </a:lnTo>
                <a:lnTo>
                  <a:pt x="0" y="623228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dirty="0"/>
          </a:p>
        </p:txBody>
      </p:sp>
      <p:sp>
        <p:nvSpPr>
          <p:cNvPr id="4" name="TextBox 4"/>
          <p:cNvSpPr txBox="1"/>
          <p:nvPr/>
        </p:nvSpPr>
        <p:spPr>
          <a:xfrm>
            <a:off x="3001919" y="3484132"/>
            <a:ext cx="12678225" cy="1846659"/>
          </a:xfrm>
          <a:prstGeom prst="rect">
            <a:avLst/>
          </a:prstGeom>
        </p:spPr>
        <p:txBody>
          <a:bodyPr lIns="0" tIns="0" rIns="0" bIns="0" rtlCol="0" anchor="t">
            <a:spAutoFit/>
          </a:bodyPr>
          <a:lstStyle/>
          <a:p>
            <a:pPr algn="ctr">
              <a:lnSpc>
                <a:spcPct val="150000"/>
              </a:lnSpc>
            </a:pPr>
            <a:r>
              <a:rPr lang="en-GB" sz="4000" b="1" dirty="0"/>
              <a:t>LCLM4003 Effective Teamwork and Communication</a:t>
            </a:r>
            <a:endParaRPr lang="en-IN" sz="4000" dirty="0"/>
          </a:p>
          <a:p>
            <a:pPr algn="ctr">
              <a:lnSpc>
                <a:spcPct val="150000"/>
              </a:lnSpc>
            </a:pPr>
            <a:r>
              <a:rPr lang="en-US" sz="4000" b="1" dirty="0"/>
              <a:t>Group Presentation – Flight Foods Ltd</a:t>
            </a:r>
            <a:endParaRPr lang="en-US" sz="4000" dirty="0"/>
          </a:p>
        </p:txBody>
      </p:sp>
      <p:sp>
        <p:nvSpPr>
          <p:cNvPr id="5" name="TextBox 5"/>
          <p:cNvSpPr txBox="1"/>
          <p:nvPr/>
        </p:nvSpPr>
        <p:spPr>
          <a:xfrm>
            <a:off x="4316079" y="5864948"/>
            <a:ext cx="10364938" cy="1039515"/>
          </a:xfrm>
          <a:prstGeom prst="rect">
            <a:avLst/>
          </a:prstGeom>
        </p:spPr>
        <p:txBody>
          <a:bodyPr lIns="0" tIns="0" rIns="0" bIns="0" rtlCol="0" anchor="t">
            <a:spAutoFit/>
          </a:bodyPr>
          <a:lstStyle/>
          <a:p>
            <a:pPr algn="ctr">
              <a:lnSpc>
                <a:spcPct val="150000"/>
              </a:lnSpc>
            </a:pPr>
            <a:r>
              <a:rPr lang="en-US" sz="2400" b="1" dirty="0"/>
              <a:t>Student Name: ALEXANDRA-EVA GRIGORE</a:t>
            </a:r>
          </a:p>
          <a:p>
            <a:pPr algn="ctr">
              <a:lnSpc>
                <a:spcPct val="150000"/>
              </a:lnSpc>
            </a:pPr>
            <a:r>
              <a:rPr lang="en-US" sz="2400" b="1" dirty="0"/>
              <a:t>Student ID:2524889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EBFFF"/>
        </a:solidFill>
        <a:effectLst/>
      </p:bgPr>
    </p:bg>
    <p:spTree>
      <p:nvGrpSpPr>
        <p:cNvPr id="1" name=""/>
        <p:cNvGrpSpPr/>
        <p:nvPr/>
      </p:nvGrpSpPr>
      <p:grpSpPr>
        <a:xfrm>
          <a:off x="0" y="0"/>
          <a:ext cx="0" cy="0"/>
          <a:chOff x="0" y="0"/>
          <a:chExt cx="0" cy="0"/>
        </a:xfrm>
      </p:grpSpPr>
      <p:sp>
        <p:nvSpPr>
          <p:cNvPr id="2" name="Freeform 2"/>
          <p:cNvSpPr/>
          <p:nvPr/>
        </p:nvSpPr>
        <p:spPr>
          <a:xfrm rot="61681">
            <a:off x="545502" y="153606"/>
            <a:ext cx="17210046" cy="9719723"/>
          </a:xfrm>
          <a:custGeom>
            <a:avLst/>
            <a:gdLst/>
            <a:ahLst/>
            <a:cxnLst/>
            <a:rect l="l" t="t" r="r" b="b"/>
            <a:pathLst>
              <a:path w="26605027" h="10775036">
                <a:moveTo>
                  <a:pt x="0" y="0"/>
                </a:moveTo>
                <a:lnTo>
                  <a:pt x="26605028" y="0"/>
                </a:lnTo>
                <a:lnTo>
                  <a:pt x="26605028" y="10775036"/>
                </a:lnTo>
                <a:lnTo>
                  <a:pt x="0" y="1077503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4495800" y="1252721"/>
            <a:ext cx="9585591" cy="647421"/>
          </a:xfrm>
          <a:prstGeom prst="rect">
            <a:avLst/>
          </a:prstGeom>
        </p:spPr>
        <p:txBody>
          <a:bodyPr lIns="0" tIns="0" rIns="0" bIns="0" rtlCol="0" anchor="t">
            <a:spAutoFit/>
          </a:bodyPr>
          <a:lstStyle/>
          <a:p>
            <a:pPr algn="ctr">
              <a:lnSpc>
                <a:spcPct val="150000"/>
              </a:lnSpc>
            </a:pPr>
            <a:r>
              <a:rPr lang="en-GB" sz="3200" b="1" dirty="0"/>
              <a:t>Introduction</a:t>
            </a:r>
            <a:endParaRPr lang="en-GB" sz="3200" dirty="0"/>
          </a:p>
        </p:txBody>
      </p:sp>
      <p:sp>
        <p:nvSpPr>
          <p:cNvPr id="4" name="TextBox 4"/>
          <p:cNvSpPr txBox="1"/>
          <p:nvPr/>
        </p:nvSpPr>
        <p:spPr>
          <a:xfrm>
            <a:off x="1226852" y="3152861"/>
            <a:ext cx="8858475" cy="4985980"/>
          </a:xfrm>
          <a:prstGeom prst="rect">
            <a:avLst/>
          </a:prstGeom>
        </p:spPr>
        <p:txBody>
          <a:bodyPr lIns="0" tIns="0" rIns="0" bIns="0" rtlCol="0" anchor="t">
            <a:spAutoFit/>
          </a:bodyPr>
          <a:lstStyle/>
          <a:p>
            <a:pPr algn="just">
              <a:lnSpc>
                <a:spcPct val="150000"/>
              </a:lnSpc>
            </a:pPr>
            <a:r>
              <a:rPr lang="en-US" sz="2400" b="1" i="1" dirty="0"/>
              <a:t>Overview of key components of the presentation</a:t>
            </a:r>
            <a:r>
              <a:rPr lang="en-US" sz="2400" dirty="0"/>
              <a:t>  </a:t>
            </a:r>
          </a:p>
          <a:p>
            <a:pPr marL="342900" indent="-342900" algn="just" fontAlgn="base">
              <a:lnSpc>
                <a:spcPct val="150000"/>
              </a:lnSpc>
              <a:buFont typeface="Arial" panose="020B0604020202020204" pitchFamily="34" charset="0"/>
              <a:buChar char="•"/>
            </a:pPr>
            <a:r>
              <a:rPr lang="en-US" sz="2400" dirty="0"/>
              <a:t>Flight Foods Ltd. is a medium sized manufacturer and sells ready meals to Airlines which face significant challenges regarding increased market share, as airlines have complained about poor food standards.</a:t>
            </a:r>
          </a:p>
          <a:p>
            <a:pPr marL="342900" indent="-342900" algn="just" fontAlgn="base">
              <a:lnSpc>
                <a:spcPct val="150000"/>
              </a:lnSpc>
              <a:buFont typeface="Arial" panose="020B0604020202020204" pitchFamily="34" charset="0"/>
              <a:buChar char="•"/>
            </a:pPr>
            <a:endParaRPr lang="en-US" sz="2400" dirty="0"/>
          </a:p>
          <a:p>
            <a:pPr marL="342900" indent="-342900" algn="just" fontAlgn="base">
              <a:lnSpc>
                <a:spcPct val="150000"/>
              </a:lnSpc>
              <a:buFont typeface="Arial" panose="020B0604020202020204" pitchFamily="34" charset="0"/>
              <a:buChar char="•"/>
            </a:pPr>
            <a:r>
              <a:rPr lang="en-US" sz="2400" dirty="0"/>
              <a:t>The following presentation will discuss the operational problems affecting Flight Foods Ltd. market share and potential suggestions to overcome these barriers.</a:t>
            </a:r>
          </a:p>
        </p:txBody>
      </p:sp>
      <p:pic>
        <p:nvPicPr>
          <p:cNvPr id="5" name="Picture 4"/>
          <p:cNvPicPr>
            <a:picLocks noChangeAspect="1"/>
          </p:cNvPicPr>
          <p:nvPr/>
        </p:nvPicPr>
        <p:blipFill>
          <a:blip r:embed="rId4"/>
          <a:stretch>
            <a:fillRect/>
          </a:stretch>
        </p:blipFill>
        <p:spPr>
          <a:xfrm>
            <a:off x="10591800" y="3126793"/>
            <a:ext cx="5867400" cy="5293307"/>
          </a:xfrm>
          <a:prstGeom prst="rect">
            <a:avLst/>
          </a:prstGeom>
          <a:ln>
            <a:solidFill>
              <a:schemeClr val="tx1"/>
            </a:solid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EBFFF"/>
        </a:solidFill>
        <a:effectLst/>
      </p:bgPr>
    </p:bg>
    <p:spTree>
      <p:nvGrpSpPr>
        <p:cNvPr id="1" name=""/>
        <p:cNvGrpSpPr/>
        <p:nvPr/>
      </p:nvGrpSpPr>
      <p:grpSpPr>
        <a:xfrm>
          <a:off x="0" y="0"/>
          <a:ext cx="0" cy="0"/>
          <a:chOff x="0" y="0"/>
          <a:chExt cx="0" cy="0"/>
        </a:xfrm>
      </p:grpSpPr>
      <p:sp>
        <p:nvSpPr>
          <p:cNvPr id="2" name="Freeform 2"/>
          <p:cNvSpPr/>
          <p:nvPr/>
        </p:nvSpPr>
        <p:spPr>
          <a:xfrm>
            <a:off x="1752600" y="1159453"/>
            <a:ext cx="14859000" cy="5003486"/>
          </a:xfrm>
          <a:custGeom>
            <a:avLst/>
            <a:gdLst/>
            <a:ahLst/>
            <a:cxnLst/>
            <a:rect l="l" t="t" r="r" b="b"/>
            <a:pathLst>
              <a:path w="12354287" h="5003486">
                <a:moveTo>
                  <a:pt x="0" y="0"/>
                </a:moveTo>
                <a:lnTo>
                  <a:pt x="12354288" y="0"/>
                </a:lnTo>
                <a:lnTo>
                  <a:pt x="12354288" y="5003486"/>
                </a:lnTo>
                <a:lnTo>
                  <a:pt x="0" y="500348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2133600" y="4330578"/>
            <a:ext cx="14478000" cy="5003486"/>
          </a:xfrm>
          <a:custGeom>
            <a:avLst/>
            <a:gdLst/>
            <a:ahLst/>
            <a:cxnLst/>
            <a:rect l="l" t="t" r="r" b="b"/>
            <a:pathLst>
              <a:path w="12354287" h="5003486">
                <a:moveTo>
                  <a:pt x="0" y="0"/>
                </a:moveTo>
                <a:lnTo>
                  <a:pt x="12354288" y="0"/>
                </a:lnTo>
                <a:lnTo>
                  <a:pt x="12354288" y="5003487"/>
                </a:lnTo>
                <a:lnTo>
                  <a:pt x="0" y="50034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4351204" y="2196315"/>
            <a:ext cx="9585591" cy="666144"/>
          </a:xfrm>
          <a:prstGeom prst="rect">
            <a:avLst/>
          </a:prstGeom>
        </p:spPr>
        <p:txBody>
          <a:bodyPr lIns="0" tIns="0" rIns="0" bIns="0" rtlCol="0" anchor="t">
            <a:spAutoFit/>
          </a:bodyPr>
          <a:lstStyle/>
          <a:p>
            <a:pPr algn="ctr">
              <a:lnSpc>
                <a:spcPct val="150000"/>
              </a:lnSpc>
            </a:pPr>
            <a:r>
              <a:rPr lang="en-US" sz="3200" b="1" dirty="0"/>
              <a:t>Key barrier presented in the case study</a:t>
            </a:r>
            <a:endParaRPr lang="en-US" sz="3200" dirty="0">
              <a:solidFill>
                <a:srgbClr val="000000"/>
              </a:solidFill>
              <a:latin typeface="More Sugar"/>
              <a:ea typeface="More Sugar"/>
              <a:cs typeface="More Sugar"/>
              <a:sym typeface="More Sugar"/>
            </a:endParaRPr>
          </a:p>
        </p:txBody>
      </p:sp>
      <p:sp>
        <p:nvSpPr>
          <p:cNvPr id="6" name="TextBox 6"/>
          <p:cNvSpPr txBox="1"/>
          <p:nvPr/>
        </p:nvSpPr>
        <p:spPr>
          <a:xfrm>
            <a:off x="3162300" y="3687264"/>
            <a:ext cx="12039599" cy="4431983"/>
          </a:xfrm>
          <a:prstGeom prst="rect">
            <a:avLst/>
          </a:prstGeom>
        </p:spPr>
        <p:txBody>
          <a:bodyPr wrap="square" lIns="0" tIns="0" rIns="0" bIns="0" rtlCol="0" anchor="t">
            <a:spAutoFit/>
          </a:bodyPr>
          <a:lstStyle/>
          <a:p>
            <a:pPr algn="just">
              <a:lnSpc>
                <a:spcPct val="150000"/>
              </a:lnSpc>
            </a:pPr>
            <a:r>
              <a:rPr lang="en-US" sz="2400" b="1" dirty="0"/>
              <a:t>Language/Communication/Body language barrier </a:t>
            </a:r>
            <a:endParaRPr lang="en-US" sz="2400" dirty="0"/>
          </a:p>
          <a:p>
            <a:pPr marL="342900" indent="-342900" algn="just" fontAlgn="base">
              <a:lnSpc>
                <a:spcPct val="150000"/>
              </a:lnSpc>
              <a:buFont typeface="Arial" panose="020B0604020202020204" pitchFamily="34" charset="0"/>
              <a:buChar char="•"/>
            </a:pPr>
            <a:r>
              <a:rPr lang="en-US" sz="2400" dirty="0"/>
              <a:t>The workforce of Flight Foods Ltd. has language barriers who are unable to communicate using English language which lead to communication delays in order errors, reduced customer satisfaction. </a:t>
            </a:r>
          </a:p>
          <a:p>
            <a:pPr marL="342900" indent="-342900" algn="just" fontAlgn="base">
              <a:lnSpc>
                <a:spcPct val="150000"/>
              </a:lnSpc>
              <a:buFont typeface="Arial" panose="020B0604020202020204" pitchFamily="34" charset="0"/>
              <a:buChar char="•"/>
            </a:pPr>
            <a:endParaRPr lang="en-US" sz="2400" b="1" dirty="0"/>
          </a:p>
          <a:p>
            <a:pPr marL="342900" indent="-342900" algn="just" fontAlgn="base">
              <a:lnSpc>
                <a:spcPct val="150000"/>
              </a:lnSpc>
              <a:buFont typeface="Arial" panose="020B0604020202020204" pitchFamily="34" charset="0"/>
              <a:buChar char="•"/>
            </a:pPr>
            <a:r>
              <a:rPr lang="en-US" sz="2400" dirty="0"/>
              <a:t>The principle of </a:t>
            </a:r>
            <a:r>
              <a:rPr lang="en-US" sz="2400" i="1" dirty="0"/>
              <a:t>Shannon and Weaver model of communication</a:t>
            </a:r>
            <a:r>
              <a:rPr lang="en-US" sz="2400" dirty="0"/>
              <a:t> can be applied for Flight Foods Ltd. to identify the breakdown points, mapping technical and operational obstacles that disrupt clear message transmission between staff and management.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EBFFF"/>
        </a:solidFill>
        <a:effectLst/>
      </p:bgPr>
    </p:bg>
    <p:spTree>
      <p:nvGrpSpPr>
        <p:cNvPr id="1" name=""/>
        <p:cNvGrpSpPr/>
        <p:nvPr/>
      </p:nvGrpSpPr>
      <p:grpSpPr>
        <a:xfrm>
          <a:off x="0" y="0"/>
          <a:ext cx="0" cy="0"/>
          <a:chOff x="0" y="0"/>
          <a:chExt cx="0" cy="0"/>
        </a:xfrm>
      </p:grpSpPr>
      <p:sp>
        <p:nvSpPr>
          <p:cNvPr id="2" name="Freeform 2"/>
          <p:cNvSpPr/>
          <p:nvPr/>
        </p:nvSpPr>
        <p:spPr>
          <a:xfrm rot="61681">
            <a:off x="544177" y="155037"/>
            <a:ext cx="17370995" cy="9866006"/>
          </a:xfrm>
          <a:custGeom>
            <a:avLst/>
            <a:gdLst/>
            <a:ahLst/>
            <a:cxnLst/>
            <a:rect l="l" t="t" r="r" b="b"/>
            <a:pathLst>
              <a:path w="26605027" h="10775036">
                <a:moveTo>
                  <a:pt x="0" y="0"/>
                </a:moveTo>
                <a:lnTo>
                  <a:pt x="26605028" y="0"/>
                </a:lnTo>
                <a:lnTo>
                  <a:pt x="26605028" y="10775036"/>
                </a:lnTo>
                <a:lnTo>
                  <a:pt x="0" y="1077503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4289700" y="1104900"/>
            <a:ext cx="9577611" cy="647421"/>
          </a:xfrm>
          <a:prstGeom prst="rect">
            <a:avLst/>
          </a:prstGeom>
        </p:spPr>
        <p:txBody>
          <a:bodyPr lIns="0" tIns="0" rIns="0" bIns="0" rtlCol="0" anchor="t">
            <a:spAutoFit/>
          </a:bodyPr>
          <a:lstStyle/>
          <a:p>
            <a:pPr algn="ctr">
              <a:lnSpc>
                <a:spcPct val="150000"/>
              </a:lnSpc>
            </a:pPr>
            <a:r>
              <a:rPr lang="en-US" sz="3200" b="1" dirty="0"/>
              <a:t>Key barrier presented in the case study</a:t>
            </a:r>
            <a:endParaRPr lang="en-US" sz="3200" dirty="0"/>
          </a:p>
        </p:txBody>
      </p:sp>
      <p:sp>
        <p:nvSpPr>
          <p:cNvPr id="4" name="TextBox 4"/>
          <p:cNvSpPr txBox="1"/>
          <p:nvPr/>
        </p:nvSpPr>
        <p:spPr>
          <a:xfrm>
            <a:off x="1219200" y="3049137"/>
            <a:ext cx="8858475" cy="4431983"/>
          </a:xfrm>
          <a:prstGeom prst="rect">
            <a:avLst/>
          </a:prstGeom>
        </p:spPr>
        <p:txBody>
          <a:bodyPr lIns="0" tIns="0" rIns="0" bIns="0" rtlCol="0" anchor="t">
            <a:spAutoFit/>
          </a:bodyPr>
          <a:lstStyle/>
          <a:p>
            <a:pPr marL="342900" indent="-342900" algn="just" fontAlgn="base">
              <a:lnSpc>
                <a:spcPct val="150000"/>
              </a:lnSpc>
              <a:buFont typeface="Arial" panose="020B0604020202020204" pitchFamily="34" charset="0"/>
              <a:buChar char="•"/>
            </a:pPr>
            <a:r>
              <a:rPr lang="en-US" sz="2400" dirty="0"/>
              <a:t>The Shannon and Weaver model of communication is a process model which is used to understand communication between receiver and sender (Getchell, Dubinsky and Lentz, 2023, p. 478). </a:t>
            </a:r>
          </a:p>
          <a:p>
            <a:pPr marL="342900" indent="-342900" algn="just" fontAlgn="base">
              <a:lnSpc>
                <a:spcPct val="150000"/>
              </a:lnSpc>
              <a:buFont typeface="Arial" panose="020B0604020202020204" pitchFamily="34" charset="0"/>
              <a:buChar char="•"/>
            </a:pPr>
            <a:endParaRPr lang="en-US" sz="2400" dirty="0"/>
          </a:p>
          <a:p>
            <a:pPr marL="342900" indent="-342900" algn="just" fontAlgn="base">
              <a:lnSpc>
                <a:spcPct val="150000"/>
              </a:lnSpc>
              <a:buFont typeface="Arial" panose="020B0604020202020204" pitchFamily="34" charset="0"/>
              <a:buChar char="•"/>
            </a:pPr>
            <a:r>
              <a:rPr lang="en-US" sz="2400" dirty="0"/>
              <a:t>Flight Foods Ltd. has experienced language barriers among 16-60 aged workforce from handling operations among multi-national Cabin crews, ground catering staff and management. </a:t>
            </a:r>
          </a:p>
        </p:txBody>
      </p:sp>
      <p:pic>
        <p:nvPicPr>
          <p:cNvPr id="6" name="Picture 5"/>
          <p:cNvPicPr>
            <a:picLocks noChangeAspect="1"/>
          </p:cNvPicPr>
          <p:nvPr/>
        </p:nvPicPr>
        <p:blipFill>
          <a:blip r:embed="rId4"/>
          <a:stretch>
            <a:fillRect/>
          </a:stretch>
        </p:blipFill>
        <p:spPr>
          <a:xfrm>
            <a:off x="11049000" y="2778474"/>
            <a:ext cx="4953000" cy="5260625"/>
          </a:xfrm>
          <a:prstGeom prst="rect">
            <a:avLst/>
          </a:prstGeom>
          <a:ln>
            <a:solidFill>
              <a:schemeClr val="tx1"/>
            </a:solidFill>
          </a:ln>
        </p:spPr>
      </p:pic>
      <p:sp>
        <p:nvSpPr>
          <p:cNvPr id="7" name="Rectangle 6"/>
          <p:cNvSpPr/>
          <p:nvPr/>
        </p:nvSpPr>
        <p:spPr>
          <a:xfrm>
            <a:off x="11049000" y="8415589"/>
            <a:ext cx="5105400" cy="338554"/>
          </a:xfrm>
          <a:prstGeom prst="rect">
            <a:avLst/>
          </a:prstGeom>
        </p:spPr>
        <p:txBody>
          <a:bodyPr wrap="square">
            <a:spAutoFit/>
          </a:bodyPr>
          <a:lstStyle/>
          <a:p>
            <a:pPr algn="ctr"/>
            <a:r>
              <a:rPr lang="en-GB" sz="1600" dirty="0">
                <a:solidFill>
                  <a:srgbClr val="000000"/>
                </a:solidFill>
                <a:latin typeface="+mj-lt"/>
              </a:rPr>
              <a:t>(Source: Shipley </a:t>
            </a:r>
            <a:r>
              <a:rPr lang="en-GB" sz="1600" i="1" dirty="0">
                <a:solidFill>
                  <a:srgbClr val="000000"/>
                </a:solidFill>
                <a:latin typeface="+mj-lt"/>
              </a:rPr>
              <a:t>et al. </a:t>
            </a:r>
            <a:r>
              <a:rPr lang="en-GB" sz="1600" dirty="0">
                <a:solidFill>
                  <a:srgbClr val="000000"/>
                </a:solidFill>
                <a:latin typeface="+mj-lt"/>
              </a:rPr>
              <a:t>2026)</a:t>
            </a:r>
            <a:endParaRPr lang="en-GB" sz="1600" dirty="0">
              <a:latin typeface="+mj-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EBFFF"/>
        </a:solidFill>
        <a:effectLst/>
      </p:bgPr>
    </p:bg>
    <p:spTree>
      <p:nvGrpSpPr>
        <p:cNvPr id="1" name=""/>
        <p:cNvGrpSpPr/>
        <p:nvPr/>
      </p:nvGrpSpPr>
      <p:grpSpPr>
        <a:xfrm>
          <a:off x="0" y="0"/>
          <a:ext cx="0" cy="0"/>
          <a:chOff x="0" y="0"/>
          <a:chExt cx="0" cy="0"/>
        </a:xfrm>
      </p:grpSpPr>
      <p:sp>
        <p:nvSpPr>
          <p:cNvPr id="2" name="Freeform 2"/>
          <p:cNvSpPr/>
          <p:nvPr/>
        </p:nvSpPr>
        <p:spPr>
          <a:xfrm>
            <a:off x="990600" y="1159453"/>
            <a:ext cx="16230600" cy="5003486"/>
          </a:xfrm>
          <a:custGeom>
            <a:avLst/>
            <a:gdLst/>
            <a:ahLst/>
            <a:cxnLst/>
            <a:rect l="l" t="t" r="r" b="b"/>
            <a:pathLst>
              <a:path w="12354287" h="5003486">
                <a:moveTo>
                  <a:pt x="0" y="0"/>
                </a:moveTo>
                <a:lnTo>
                  <a:pt x="12354288" y="0"/>
                </a:lnTo>
                <a:lnTo>
                  <a:pt x="12354288" y="5003486"/>
                </a:lnTo>
                <a:lnTo>
                  <a:pt x="0" y="500348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762000" y="4330578"/>
            <a:ext cx="16916400" cy="5003486"/>
          </a:xfrm>
          <a:custGeom>
            <a:avLst/>
            <a:gdLst/>
            <a:ahLst/>
            <a:cxnLst/>
            <a:rect l="l" t="t" r="r" b="b"/>
            <a:pathLst>
              <a:path w="12354287" h="5003486">
                <a:moveTo>
                  <a:pt x="0" y="0"/>
                </a:moveTo>
                <a:lnTo>
                  <a:pt x="12354288" y="0"/>
                </a:lnTo>
                <a:lnTo>
                  <a:pt x="12354288" y="5003487"/>
                </a:lnTo>
                <a:lnTo>
                  <a:pt x="0" y="50034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TextBox 4"/>
          <p:cNvSpPr txBox="1"/>
          <p:nvPr/>
        </p:nvSpPr>
        <p:spPr>
          <a:xfrm>
            <a:off x="4351204" y="2196315"/>
            <a:ext cx="9585591" cy="738664"/>
          </a:xfrm>
          <a:prstGeom prst="rect">
            <a:avLst/>
          </a:prstGeom>
        </p:spPr>
        <p:txBody>
          <a:bodyPr lIns="0" tIns="0" rIns="0" bIns="0" rtlCol="0" anchor="t">
            <a:spAutoFit/>
          </a:bodyPr>
          <a:lstStyle/>
          <a:p>
            <a:pPr algn="ctr">
              <a:lnSpc>
                <a:spcPct val="150000"/>
              </a:lnSpc>
            </a:pPr>
            <a:r>
              <a:rPr lang="en-US" sz="3200" b="1" dirty="0"/>
              <a:t> Suggestions on how to </a:t>
            </a:r>
            <a:r>
              <a:rPr lang="en-US" sz="3200" b="1"/>
              <a:t>reduce this </a:t>
            </a:r>
            <a:r>
              <a:rPr lang="en-US" sz="3200" b="1" dirty="0"/>
              <a:t>barrier</a:t>
            </a:r>
            <a:endParaRPr lang="en-US" sz="3200" dirty="0"/>
          </a:p>
        </p:txBody>
      </p:sp>
      <p:sp>
        <p:nvSpPr>
          <p:cNvPr id="5" name="TextBox 5"/>
          <p:cNvSpPr txBox="1"/>
          <p:nvPr/>
        </p:nvSpPr>
        <p:spPr>
          <a:xfrm>
            <a:off x="1524000" y="3661196"/>
            <a:ext cx="8048074" cy="4431983"/>
          </a:xfrm>
          <a:prstGeom prst="rect">
            <a:avLst/>
          </a:prstGeom>
        </p:spPr>
        <p:txBody>
          <a:bodyPr wrap="square" lIns="0" tIns="0" rIns="0" bIns="0" rtlCol="0" anchor="t">
            <a:spAutoFit/>
          </a:bodyPr>
          <a:lstStyle/>
          <a:p>
            <a:pPr marL="457200" indent="-457200" algn="just" fontAlgn="base">
              <a:lnSpc>
                <a:spcPct val="150000"/>
              </a:lnSpc>
              <a:buFont typeface="Arial" panose="020B0604020202020204" pitchFamily="34" charset="0"/>
              <a:buChar char="•"/>
            </a:pPr>
            <a:r>
              <a:rPr lang="en-US" sz="2400" b="1" dirty="0"/>
              <a:t>Quality control checkpoints: </a:t>
            </a:r>
            <a:r>
              <a:rPr lang="en-US" sz="2400" dirty="0"/>
              <a:t>Flight Foods Ltd. can introduce multi-language visual sign-off boards at the food packaging stage to ensure product quality integrity. </a:t>
            </a:r>
          </a:p>
          <a:p>
            <a:pPr marL="457200" indent="-457200" algn="just" fontAlgn="base">
              <a:lnSpc>
                <a:spcPct val="150000"/>
              </a:lnSpc>
              <a:buFont typeface="Arial" panose="020B0604020202020204" pitchFamily="34" charset="0"/>
              <a:buChar char="•"/>
            </a:pPr>
            <a:endParaRPr lang="en-US" sz="2400" dirty="0"/>
          </a:p>
          <a:p>
            <a:pPr marL="457200" indent="-457200" algn="just" fontAlgn="base">
              <a:lnSpc>
                <a:spcPct val="150000"/>
              </a:lnSpc>
              <a:buFont typeface="Arial" panose="020B0604020202020204" pitchFamily="34" charset="0"/>
              <a:buChar char="•"/>
            </a:pPr>
            <a:r>
              <a:rPr lang="en-US" sz="2400" b="1" dirty="0"/>
              <a:t>Visual Job aids: </a:t>
            </a:r>
            <a:r>
              <a:rPr lang="en-US" sz="2400" dirty="0"/>
              <a:t>Gary, as manager can replace heavy text instructions with color-coded symbols, photo charts at kitchen and food packaging stations. </a:t>
            </a:r>
            <a:endParaRPr lang="en-US" sz="2400" b="1" dirty="0"/>
          </a:p>
        </p:txBody>
      </p:sp>
      <p:pic>
        <p:nvPicPr>
          <p:cNvPr id="6" name="Picture 5"/>
          <p:cNvPicPr>
            <a:picLocks noChangeAspect="1"/>
          </p:cNvPicPr>
          <p:nvPr/>
        </p:nvPicPr>
        <p:blipFill>
          <a:blip r:embed="rId4"/>
          <a:stretch>
            <a:fillRect/>
          </a:stretch>
        </p:blipFill>
        <p:spPr>
          <a:xfrm>
            <a:off x="10105474" y="3784295"/>
            <a:ext cx="6274742" cy="4308884"/>
          </a:xfrm>
          <a:prstGeom prst="rect">
            <a:avLst/>
          </a:prstGeom>
          <a:ln>
            <a:solidFill>
              <a:schemeClr val="tx1"/>
            </a:solid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EBFFF"/>
        </a:solidFill>
        <a:effectLst/>
      </p:bgPr>
    </p:bg>
    <p:spTree>
      <p:nvGrpSpPr>
        <p:cNvPr id="1" name=""/>
        <p:cNvGrpSpPr/>
        <p:nvPr/>
      </p:nvGrpSpPr>
      <p:grpSpPr>
        <a:xfrm>
          <a:off x="0" y="0"/>
          <a:ext cx="0" cy="0"/>
          <a:chOff x="0" y="0"/>
          <a:chExt cx="0" cy="0"/>
        </a:xfrm>
      </p:grpSpPr>
      <p:sp>
        <p:nvSpPr>
          <p:cNvPr id="2" name="Freeform 2"/>
          <p:cNvSpPr/>
          <p:nvPr/>
        </p:nvSpPr>
        <p:spPr>
          <a:xfrm rot="61681">
            <a:off x="991047" y="412973"/>
            <a:ext cx="16707603" cy="9408596"/>
          </a:xfrm>
          <a:custGeom>
            <a:avLst/>
            <a:gdLst/>
            <a:ahLst/>
            <a:cxnLst/>
            <a:rect l="l" t="t" r="r" b="b"/>
            <a:pathLst>
              <a:path w="26605027" h="10775036">
                <a:moveTo>
                  <a:pt x="0" y="0"/>
                </a:moveTo>
                <a:lnTo>
                  <a:pt x="26605028" y="0"/>
                </a:lnTo>
                <a:lnTo>
                  <a:pt x="26605028" y="10775036"/>
                </a:lnTo>
                <a:lnTo>
                  <a:pt x="0" y="1077503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3657600" y="1638300"/>
            <a:ext cx="9585591" cy="647421"/>
          </a:xfrm>
          <a:prstGeom prst="rect">
            <a:avLst/>
          </a:prstGeom>
        </p:spPr>
        <p:txBody>
          <a:bodyPr lIns="0" tIns="0" rIns="0" bIns="0" rtlCol="0" anchor="t">
            <a:spAutoFit/>
          </a:bodyPr>
          <a:lstStyle/>
          <a:p>
            <a:pPr algn="ctr">
              <a:lnSpc>
                <a:spcPct val="150000"/>
              </a:lnSpc>
            </a:pPr>
            <a:r>
              <a:rPr lang="en-GB" sz="3200" b="1" dirty="0"/>
              <a:t>Conclusion</a:t>
            </a:r>
            <a:endParaRPr lang="en-GB" sz="3200" dirty="0"/>
          </a:p>
        </p:txBody>
      </p:sp>
      <p:sp>
        <p:nvSpPr>
          <p:cNvPr id="4" name="TextBox 4"/>
          <p:cNvSpPr txBox="1"/>
          <p:nvPr/>
        </p:nvSpPr>
        <p:spPr>
          <a:xfrm>
            <a:off x="1578948" y="3388895"/>
            <a:ext cx="8077200" cy="3877985"/>
          </a:xfrm>
          <a:prstGeom prst="rect">
            <a:avLst/>
          </a:prstGeom>
        </p:spPr>
        <p:txBody>
          <a:bodyPr wrap="square" lIns="0" tIns="0" rIns="0" bIns="0" rtlCol="0" anchor="t">
            <a:spAutoFit/>
          </a:bodyPr>
          <a:lstStyle/>
          <a:p>
            <a:pPr marL="342900" indent="-342900" algn="just" fontAlgn="base">
              <a:lnSpc>
                <a:spcPct val="150000"/>
              </a:lnSpc>
              <a:buFont typeface="Arial" panose="020B0604020202020204" pitchFamily="34" charset="0"/>
              <a:buChar char="•"/>
            </a:pPr>
            <a:r>
              <a:rPr lang="en-US" sz="2400" dirty="0"/>
              <a:t>The following presentation has discussed language barriers affecting brand reputation of Flight Foods Ltd. to maintain food quality. </a:t>
            </a:r>
          </a:p>
          <a:p>
            <a:pPr algn="just" fontAlgn="base">
              <a:lnSpc>
                <a:spcPct val="150000"/>
              </a:lnSpc>
            </a:pPr>
            <a:endParaRPr lang="en-US" sz="2400" dirty="0"/>
          </a:p>
          <a:p>
            <a:pPr marL="342900" indent="-342900" algn="just" fontAlgn="base">
              <a:lnSpc>
                <a:spcPct val="150000"/>
              </a:lnSpc>
              <a:buFont typeface="Arial" panose="020B0604020202020204" pitchFamily="34" charset="0"/>
              <a:buChar char="•"/>
            </a:pPr>
            <a:r>
              <a:rPr lang="en-US" sz="2400" dirty="0"/>
              <a:t>Visual job aids and quality control checkpoints have been identified as suggestions to address this issue within business operation.    </a:t>
            </a:r>
          </a:p>
        </p:txBody>
      </p:sp>
      <p:pic>
        <p:nvPicPr>
          <p:cNvPr id="7" name="Picture 6"/>
          <p:cNvPicPr>
            <a:picLocks noChangeAspect="1"/>
          </p:cNvPicPr>
          <p:nvPr/>
        </p:nvPicPr>
        <p:blipFill>
          <a:blip r:embed="rId4"/>
          <a:stretch>
            <a:fillRect/>
          </a:stretch>
        </p:blipFill>
        <p:spPr>
          <a:xfrm>
            <a:off x="10089976" y="3380713"/>
            <a:ext cx="6750224" cy="3886167"/>
          </a:xfrm>
          <a:prstGeom prst="rect">
            <a:avLst/>
          </a:prstGeom>
          <a:ln>
            <a:solidFill>
              <a:schemeClr val="tx1"/>
            </a:solidFill>
          </a:ln>
        </p:spPr>
      </p:pic>
      <p:sp>
        <p:nvSpPr>
          <p:cNvPr id="8" name="Rectangle 7"/>
          <p:cNvSpPr/>
          <p:nvPr/>
        </p:nvSpPr>
        <p:spPr>
          <a:xfrm>
            <a:off x="12226726" y="7658100"/>
            <a:ext cx="2032929" cy="338554"/>
          </a:xfrm>
          <a:prstGeom prst="rect">
            <a:avLst/>
          </a:prstGeom>
        </p:spPr>
        <p:txBody>
          <a:bodyPr wrap="none">
            <a:spAutoFit/>
          </a:bodyPr>
          <a:lstStyle/>
          <a:p>
            <a:pPr algn="ctr"/>
            <a:r>
              <a:rPr lang="en-GB" sz="1600" dirty="0">
                <a:solidFill>
                  <a:srgbClr val="000000"/>
                </a:solidFill>
                <a:latin typeface="+mj-lt"/>
                <a:ea typeface="Times New Roman" panose="02020603050405020304" pitchFamily="18" charset="0"/>
              </a:rPr>
              <a:t>(Source: Hub, 2024)</a:t>
            </a:r>
            <a:endParaRPr lang="en-GB" sz="1600" dirty="0">
              <a:latin typeface="+mj-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EBFFF"/>
        </a:solidFill>
        <a:effectLst/>
      </p:bgPr>
    </p:bg>
    <p:spTree>
      <p:nvGrpSpPr>
        <p:cNvPr id="1" name=""/>
        <p:cNvGrpSpPr/>
        <p:nvPr/>
      </p:nvGrpSpPr>
      <p:grpSpPr>
        <a:xfrm>
          <a:off x="0" y="0"/>
          <a:ext cx="0" cy="0"/>
          <a:chOff x="0" y="0"/>
          <a:chExt cx="0" cy="0"/>
        </a:xfrm>
      </p:grpSpPr>
      <p:sp>
        <p:nvSpPr>
          <p:cNvPr id="2" name="Freeform 2"/>
          <p:cNvSpPr/>
          <p:nvPr/>
        </p:nvSpPr>
        <p:spPr>
          <a:xfrm rot="61681">
            <a:off x="1828607" y="553054"/>
            <a:ext cx="14914997" cy="5373788"/>
          </a:xfrm>
          <a:custGeom>
            <a:avLst/>
            <a:gdLst/>
            <a:ahLst/>
            <a:cxnLst/>
            <a:rect l="l" t="t" r="r" b="b"/>
            <a:pathLst>
              <a:path w="20048483" h="8119635">
                <a:moveTo>
                  <a:pt x="0" y="0"/>
                </a:moveTo>
                <a:lnTo>
                  <a:pt x="20048482" y="0"/>
                </a:lnTo>
                <a:lnTo>
                  <a:pt x="20048482" y="8119636"/>
                </a:lnTo>
                <a:lnTo>
                  <a:pt x="0" y="811963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rot="61681">
            <a:off x="2055629" y="3814735"/>
            <a:ext cx="14632147" cy="6186533"/>
          </a:xfrm>
          <a:custGeom>
            <a:avLst/>
            <a:gdLst/>
            <a:ahLst/>
            <a:cxnLst/>
            <a:rect l="l" t="t" r="r" b="b"/>
            <a:pathLst>
              <a:path w="20048483" h="8119635">
                <a:moveTo>
                  <a:pt x="0" y="0"/>
                </a:moveTo>
                <a:lnTo>
                  <a:pt x="20048482" y="0"/>
                </a:lnTo>
                <a:lnTo>
                  <a:pt x="20048482" y="8119635"/>
                </a:lnTo>
                <a:lnTo>
                  <a:pt x="0" y="8119635"/>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4" name="TextBox 4"/>
          <p:cNvSpPr txBox="1"/>
          <p:nvPr/>
        </p:nvSpPr>
        <p:spPr>
          <a:xfrm>
            <a:off x="4129367" y="1417170"/>
            <a:ext cx="10269096" cy="647421"/>
          </a:xfrm>
          <a:prstGeom prst="rect">
            <a:avLst/>
          </a:prstGeom>
        </p:spPr>
        <p:txBody>
          <a:bodyPr lIns="0" tIns="0" rIns="0" bIns="0" rtlCol="0" anchor="t">
            <a:spAutoFit/>
          </a:bodyPr>
          <a:lstStyle/>
          <a:p>
            <a:pPr algn="ctr">
              <a:lnSpc>
                <a:spcPct val="150000"/>
              </a:lnSpc>
            </a:pPr>
            <a:r>
              <a:rPr lang="en-GB" sz="3200" b="1" dirty="0"/>
              <a:t>Reference List </a:t>
            </a:r>
            <a:endParaRPr lang="en-GB" sz="3200" dirty="0"/>
          </a:p>
        </p:txBody>
      </p:sp>
      <p:sp>
        <p:nvSpPr>
          <p:cNvPr id="5" name="TextBox 5"/>
          <p:cNvSpPr txBox="1"/>
          <p:nvPr/>
        </p:nvSpPr>
        <p:spPr>
          <a:xfrm>
            <a:off x="2895600" y="2514667"/>
            <a:ext cx="12725400" cy="4924425"/>
          </a:xfrm>
          <a:prstGeom prst="rect">
            <a:avLst/>
          </a:prstGeom>
        </p:spPr>
        <p:txBody>
          <a:bodyPr wrap="square" lIns="0" tIns="0" rIns="0" bIns="0" rtlCol="0" anchor="t">
            <a:spAutoFit/>
          </a:bodyPr>
          <a:lstStyle/>
          <a:p>
            <a:pPr algn="just"/>
            <a:r>
              <a:rPr lang="en-GB" sz="2000" dirty="0"/>
              <a:t>Getchell, K., Dubinsky, J. and Lentz, P., (2023) ‘A critique of transmission communication models in introductory management and organizational </a:t>
            </a:r>
            <a:r>
              <a:rPr lang="en-GB" sz="2000" dirty="0" err="1"/>
              <a:t>behavior</a:t>
            </a:r>
            <a:r>
              <a:rPr lang="en-GB" sz="2000" dirty="0"/>
              <a:t> textbooks’. </a:t>
            </a:r>
            <a:r>
              <a:rPr lang="en-GB" sz="2000" i="1" dirty="0"/>
              <a:t>Journal of Management Education</a:t>
            </a:r>
            <a:r>
              <a:rPr lang="en-GB" sz="2000" dirty="0"/>
              <a:t>, </a:t>
            </a:r>
            <a:r>
              <a:rPr lang="en-GB" sz="2000" i="1" dirty="0"/>
              <a:t>47</a:t>
            </a:r>
            <a:r>
              <a:rPr lang="en-GB" sz="2000" dirty="0"/>
              <a:t>(5), pp.477-504.</a:t>
            </a:r>
            <a:r>
              <a:rPr lang="en-GB" sz="2000" dirty="0">
                <a:hlinkClick r:id="rId3"/>
              </a:rPr>
              <a:t> </a:t>
            </a:r>
            <a:r>
              <a:rPr lang="en-GB" sz="2000" u="sng" dirty="0">
                <a:hlinkClick r:id="rId3"/>
              </a:rPr>
              <a:t>https://journals.sagepub.com/doi/abs/10.1177/10525629231182156</a:t>
            </a:r>
            <a:endParaRPr lang="en-IN" sz="2000" dirty="0"/>
          </a:p>
          <a:p>
            <a:pPr algn="just"/>
            <a:r>
              <a:rPr lang="en-IN" sz="2000" dirty="0" err="1"/>
              <a:t>Gravell</a:t>
            </a:r>
            <a:r>
              <a:rPr lang="en-IN" sz="2000" dirty="0"/>
              <a:t>, R., (2024). </a:t>
            </a:r>
            <a:r>
              <a:rPr lang="en-IN" sz="2000" i="1" dirty="0"/>
              <a:t>Communication problems in elderly people: Practical approaches to management</a:t>
            </a:r>
            <a:r>
              <a:rPr lang="en-IN" sz="2000" dirty="0"/>
              <a:t>. Taylor &amp; Francis.</a:t>
            </a:r>
          </a:p>
          <a:p>
            <a:pPr algn="just"/>
            <a:r>
              <a:rPr lang="en-GB" sz="2000" dirty="0"/>
              <a:t>Hub, T.L. (2024) </a:t>
            </a:r>
            <a:r>
              <a:rPr lang="en-GB" sz="2000" i="1" dirty="0"/>
              <a:t>Essential Communication Skills for Working in Airlines</a:t>
            </a:r>
            <a:r>
              <a:rPr lang="en-GB" sz="2000" dirty="0"/>
              <a:t>. [Online] Travel Learning Hub. Available at: https://travellearninghub.com/essential-communication-skills-for-working-in-airlines/ [Accessed 3 Aug. 2026].</a:t>
            </a:r>
            <a:endParaRPr lang="en-IN" sz="2000" dirty="0"/>
          </a:p>
          <a:p>
            <a:pPr algn="just"/>
            <a:r>
              <a:rPr lang="en-GB" sz="2000" dirty="0"/>
              <a:t>Mortensen </a:t>
            </a:r>
            <a:r>
              <a:rPr lang="en-GB" sz="2000" dirty="0" err="1"/>
              <a:t>Ernits</a:t>
            </a:r>
            <a:r>
              <a:rPr lang="en-GB" sz="2000" dirty="0"/>
              <a:t>, R., </a:t>
            </a:r>
            <a:r>
              <a:rPr lang="en-GB" sz="2000" dirty="0" err="1"/>
              <a:t>Reiß</a:t>
            </a:r>
            <a:r>
              <a:rPr lang="en-GB" sz="2000" dirty="0"/>
              <a:t>, M., Bauer, M., Becker, A. and </a:t>
            </a:r>
            <a:r>
              <a:rPr lang="en-GB" sz="2000" dirty="0" err="1"/>
              <a:t>Freitag</a:t>
            </a:r>
            <a:r>
              <a:rPr lang="en-GB" sz="2000" dirty="0"/>
              <a:t>, M., (2022) ‘Individualisation of Inflight Catering Meals—An Automation Concept for Integrating Pre-Ordered Meals during the Flight for All Passengers’. </a:t>
            </a:r>
            <a:r>
              <a:rPr lang="en-GB" sz="2000" i="1" dirty="0"/>
              <a:t>Aerospace</a:t>
            </a:r>
            <a:r>
              <a:rPr lang="en-GB" sz="2000" dirty="0"/>
              <a:t>, </a:t>
            </a:r>
            <a:r>
              <a:rPr lang="en-GB" sz="2000" i="1" dirty="0"/>
              <a:t>9</a:t>
            </a:r>
            <a:r>
              <a:rPr lang="en-GB" sz="2000" dirty="0"/>
              <a:t>(11), p.736.</a:t>
            </a:r>
            <a:r>
              <a:rPr lang="en-GB" sz="2000" dirty="0">
                <a:hlinkClick r:id="rId4"/>
              </a:rPr>
              <a:t> </a:t>
            </a:r>
            <a:r>
              <a:rPr lang="en-GB" sz="2000" u="sng" dirty="0">
                <a:hlinkClick r:id="rId4"/>
              </a:rPr>
              <a:t>https://www.mdpi.com/2226-4310/9/11/736</a:t>
            </a:r>
            <a:endParaRPr lang="en-IN" sz="2000" dirty="0"/>
          </a:p>
          <a:p>
            <a:pPr algn="just"/>
            <a:r>
              <a:rPr lang="en-GB" sz="2000" dirty="0" err="1"/>
              <a:t>Murtaza</a:t>
            </a:r>
            <a:r>
              <a:rPr lang="en-GB" sz="2000" dirty="0"/>
              <a:t>, A., </a:t>
            </a:r>
            <a:r>
              <a:rPr lang="en-GB" sz="2000" dirty="0" err="1"/>
              <a:t>Rehman</a:t>
            </a:r>
            <a:r>
              <a:rPr lang="en-GB" sz="2000" dirty="0"/>
              <a:t>, A., Malik, S.U.R., Ahmed, G., Abbas, A. and Khan, M.A., (2024) ‘A model-based approach to enhance the communication between the participants of collaborative business processes’. </a:t>
            </a:r>
            <a:r>
              <a:rPr lang="en-GB" sz="2000" i="1" dirty="0"/>
              <a:t>IEEE Access</a:t>
            </a:r>
            <a:r>
              <a:rPr lang="en-GB" sz="2000" dirty="0"/>
              <a:t>, </a:t>
            </a:r>
            <a:r>
              <a:rPr lang="en-GB" sz="2000" i="1" dirty="0"/>
              <a:t>12</a:t>
            </a:r>
            <a:r>
              <a:rPr lang="en-GB" sz="2000" dirty="0"/>
              <a:t>, pp.121780-121791.</a:t>
            </a:r>
            <a:r>
              <a:rPr lang="en-GB" sz="2000" dirty="0">
                <a:hlinkClick r:id="rId5"/>
              </a:rPr>
              <a:t> </a:t>
            </a:r>
            <a:r>
              <a:rPr lang="en-GB" sz="2000" u="sng" dirty="0">
                <a:hlinkClick r:id="rId5"/>
              </a:rPr>
              <a:t>https://ieeexplore.ieee.org/abstract/document/10649558/</a:t>
            </a:r>
            <a:endParaRPr lang="en-IN" sz="2000" dirty="0"/>
          </a:p>
          <a:p>
            <a:pPr algn="just"/>
            <a:r>
              <a:rPr lang="en-GB" sz="2000" dirty="0"/>
              <a:t>Shipley, T.F., </a:t>
            </a:r>
            <a:r>
              <a:rPr lang="en-GB" sz="2000" dirty="0" err="1"/>
              <a:t>Tikoff</a:t>
            </a:r>
            <a:r>
              <a:rPr lang="en-GB" sz="2000" dirty="0"/>
              <a:t>, B., Nelson, E.M. and Wilson, C.G., (2026) ‘A communication theory framework to improve scientific trust and dissemination’. </a:t>
            </a:r>
            <a:r>
              <a:rPr lang="en-GB" sz="2000" i="1" dirty="0"/>
              <a:t>Discover Geoscience</a:t>
            </a:r>
            <a:r>
              <a:rPr lang="en-GB" sz="2000" dirty="0"/>
              <a:t>, </a:t>
            </a:r>
            <a:r>
              <a:rPr lang="en-GB" sz="2000" i="1" dirty="0"/>
              <a:t>4</a:t>
            </a:r>
            <a:r>
              <a:rPr lang="en-GB" sz="2000" dirty="0"/>
              <a:t>(1), p.273.</a:t>
            </a:r>
            <a:r>
              <a:rPr lang="en-GB" sz="2000" dirty="0">
                <a:hlinkClick r:id="rId6"/>
              </a:rPr>
              <a:t> </a:t>
            </a:r>
            <a:r>
              <a:rPr lang="en-GB" sz="2000" u="sng" dirty="0">
                <a:hlinkClick r:id="rId6"/>
              </a:rPr>
              <a:t>https://link.springer.com/article/10.1007/s44288-026-00645-9</a:t>
            </a:r>
            <a:endParaRPr lang="en-IN"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EBFFF"/>
        </a:solidFill>
        <a:effectLst/>
      </p:bgPr>
    </p:bg>
    <p:spTree>
      <p:nvGrpSpPr>
        <p:cNvPr id="1" name=""/>
        <p:cNvGrpSpPr/>
        <p:nvPr/>
      </p:nvGrpSpPr>
      <p:grpSpPr>
        <a:xfrm>
          <a:off x="0" y="0"/>
          <a:ext cx="0" cy="0"/>
          <a:chOff x="0" y="0"/>
          <a:chExt cx="0" cy="0"/>
        </a:xfrm>
      </p:grpSpPr>
      <p:sp>
        <p:nvSpPr>
          <p:cNvPr id="2" name="Freeform 2"/>
          <p:cNvSpPr/>
          <p:nvPr/>
        </p:nvSpPr>
        <p:spPr>
          <a:xfrm>
            <a:off x="2966856" y="1159453"/>
            <a:ext cx="12354287" cy="5003486"/>
          </a:xfrm>
          <a:custGeom>
            <a:avLst/>
            <a:gdLst/>
            <a:ahLst/>
            <a:cxnLst/>
            <a:rect l="l" t="t" r="r" b="b"/>
            <a:pathLst>
              <a:path w="12354287" h="5003486">
                <a:moveTo>
                  <a:pt x="0" y="0"/>
                </a:moveTo>
                <a:lnTo>
                  <a:pt x="12354288" y="0"/>
                </a:lnTo>
                <a:lnTo>
                  <a:pt x="12354288" y="5003486"/>
                </a:lnTo>
                <a:lnTo>
                  <a:pt x="0" y="500348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2966856" y="4330578"/>
            <a:ext cx="12354287" cy="5003486"/>
          </a:xfrm>
          <a:custGeom>
            <a:avLst/>
            <a:gdLst/>
            <a:ahLst/>
            <a:cxnLst/>
            <a:rect l="l" t="t" r="r" b="b"/>
            <a:pathLst>
              <a:path w="12354287" h="5003486">
                <a:moveTo>
                  <a:pt x="0" y="0"/>
                </a:moveTo>
                <a:lnTo>
                  <a:pt x="12354288" y="0"/>
                </a:lnTo>
                <a:lnTo>
                  <a:pt x="12354288" y="5003487"/>
                </a:lnTo>
                <a:lnTo>
                  <a:pt x="0" y="500348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4" name="TextBox 4"/>
          <p:cNvSpPr txBox="1"/>
          <p:nvPr/>
        </p:nvSpPr>
        <p:spPr>
          <a:xfrm>
            <a:off x="4135894" y="4244400"/>
            <a:ext cx="10016210" cy="1918539"/>
          </a:xfrm>
          <a:prstGeom prst="rect">
            <a:avLst/>
          </a:prstGeom>
        </p:spPr>
        <p:txBody>
          <a:bodyPr lIns="0" tIns="0" rIns="0" bIns="0" rtlCol="0" anchor="t">
            <a:spAutoFit/>
          </a:bodyPr>
          <a:lstStyle/>
          <a:p>
            <a:pPr algn="ctr">
              <a:lnSpc>
                <a:spcPts val="7344"/>
              </a:lnSpc>
            </a:pPr>
            <a:endParaRPr lang="en-US" sz="9600" b="1" dirty="0">
              <a:solidFill>
                <a:srgbClr val="000000"/>
              </a:solidFill>
              <a:latin typeface="+mj-lt"/>
              <a:ea typeface="More Sugar"/>
              <a:cs typeface="More Sugar"/>
              <a:sym typeface="More Sugar"/>
            </a:endParaRPr>
          </a:p>
          <a:p>
            <a:pPr algn="ctr">
              <a:lnSpc>
                <a:spcPts val="7344"/>
              </a:lnSpc>
            </a:pPr>
            <a:r>
              <a:rPr lang="en-US" sz="9600" b="1" i="1" dirty="0">
                <a:solidFill>
                  <a:srgbClr val="000000"/>
                </a:solidFill>
                <a:latin typeface="+mj-lt"/>
                <a:ea typeface="More Sugar"/>
                <a:cs typeface="More Sugar"/>
                <a:sym typeface="More Sugar"/>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TotalTime>
  <Words>1113</Words>
  <Application>Microsoft Office PowerPoint</Application>
  <PresentationFormat>Custom</PresentationFormat>
  <Paragraphs>52</Paragraphs>
  <Slides>8</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More Sugar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Purple Yellow and Green Playful Communication Presentation</dc:title>
  <dc:creator>user</dc:creator>
  <cp:lastModifiedBy>Alexandra-Eva Grigore</cp:lastModifiedBy>
  <cp:revision>28</cp:revision>
  <dcterms:created xsi:type="dcterms:W3CDTF">2006-08-16T00:00:00Z</dcterms:created>
  <dcterms:modified xsi:type="dcterms:W3CDTF">2026-08-08T14:37:24Z</dcterms:modified>
  <dc:identifier>DAHRNxqLToo</dc:identifier>
</cp:coreProperties>
</file>