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2" r:id="rId8"/>
    <p:sldId id="260" r:id="rId9"/>
    <p:sldId id="259" r:id="rId10"/>
    <p:sldId id="261"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5FFE56-FF47-32B3-239F-2EAD52EC11CF}" v="46" dt="2026-02-19T15:37:48.041"/>
    <p1510:client id="{31D75E81-67BC-8CDB-831B-F168E976929E}" v="194" dt="2026-02-19T16:10:39.322"/>
    <p1510:client id="{847A1B90-4E00-3493-CD57-3F148C43AC62}" v="54" dt="2026-02-19T16:41:39.308"/>
    <p1510:client id="{D4AFD36D-923E-8B9D-F018-400A59A95E17}" v="44" dt="2026-02-19T15:33:09.3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94660"/>
  </p:normalViewPr>
  <p:slideViewPr>
    <p:cSldViewPr snapToGrid="0">
      <p:cViewPr>
        <p:scale>
          <a:sx n="72" d="100"/>
          <a:sy n="72" d="100"/>
        </p:scale>
        <p:origin x="96" y="654"/>
      </p:cViewPr>
      <p:guideLst/>
    </p:cSldViewPr>
  </p:slideViewPr>
  <p:notesTextViewPr>
    <p:cViewPr>
      <p:scale>
        <a:sx n="1" d="1"/>
        <a:sy n="1" d="1"/>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4.xml" Id="rId8" /><Relationship Type="http://schemas.openxmlformats.org/officeDocument/2006/relationships/presProps" Target="presProps.xml" Id="rId13" /><Relationship Type="http://schemas.microsoft.com/office/2015/10/relationships/revisionInfo" Target="revisionInfo.xml" Id="rId18" /><Relationship Type="http://schemas.openxmlformats.org/officeDocument/2006/relationships/customXml" Target="../customXml/item3.xml" Id="rId3" /><Relationship Type="http://schemas.openxmlformats.org/officeDocument/2006/relationships/slide" Target="slides/slide3.xml" Id="rId7" /><Relationship Type="http://schemas.openxmlformats.org/officeDocument/2006/relationships/slide" Target="slides/slide8.xml" Id="rId12" /><Relationship Type="http://schemas.openxmlformats.org/officeDocument/2006/relationships/customXml" Target="../customXml/item2.xml" Id="rId2" /><Relationship Type="http://schemas.openxmlformats.org/officeDocument/2006/relationships/tableStyles" Target="tableStyles.xml" Id="rId16"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1.xml" Id="rId5" /><Relationship Type="http://schemas.openxmlformats.org/officeDocument/2006/relationships/theme" Target="theme/theme1.xml" Id="rId15" /><Relationship Type="http://schemas.openxmlformats.org/officeDocument/2006/relationships/slide" Target="slides/slide6.xml" Id="rId10"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viewProps" Target="viewProps.xml" Id="rId14" /></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910C22-1BD2-460B-A304-325F8500ED6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70231FD-A88B-4B67-976E-4450BC0C17DA}">
      <dgm:prSet/>
      <dgm:spPr/>
      <dgm:t>
        <a:bodyPr/>
        <a:lstStyle/>
        <a:p>
          <a:r>
            <a:rPr lang="en-GB" b="1" i="0" u="sng">
              <a:latin typeface="Arial"/>
              <a:ea typeface="+mn-ea"/>
              <a:cs typeface="+mn-cs"/>
            </a:rPr>
            <a:t>Content Page</a:t>
          </a:r>
          <a:r>
            <a:rPr lang="en-GB" b="0" i="0">
              <a:latin typeface="Arial"/>
              <a:ea typeface="+mn-ea"/>
              <a:cs typeface="+mn-cs"/>
            </a:rPr>
            <a:t> </a:t>
          </a:r>
          <a:endParaRPr lang="en-US">
            <a:latin typeface="Arial"/>
            <a:ea typeface="+mn-ea"/>
            <a:cs typeface="+mn-cs"/>
          </a:endParaRPr>
        </a:p>
      </dgm:t>
    </dgm:pt>
    <dgm:pt modelId="{7EA04F0B-179F-49A5-A9CD-0DD6673F0F42}" type="parTrans" cxnId="{B9D81FFA-E98A-4DB2-99DF-DB2E4C222E20}">
      <dgm:prSet/>
      <dgm:spPr/>
      <dgm:t>
        <a:bodyPr/>
        <a:lstStyle/>
        <a:p>
          <a:endParaRPr lang="en-US"/>
        </a:p>
      </dgm:t>
    </dgm:pt>
    <dgm:pt modelId="{EEE8D90D-C9AE-4602-96CA-3E10CECFFE9F}" type="sibTrans" cxnId="{B9D81FFA-E98A-4DB2-99DF-DB2E4C222E20}">
      <dgm:prSet/>
      <dgm:spPr/>
      <dgm:t>
        <a:bodyPr/>
        <a:lstStyle/>
        <a:p>
          <a:endParaRPr lang="en-US"/>
        </a:p>
      </dgm:t>
    </dgm:pt>
    <dgm:pt modelId="{747D4065-671F-45CD-98D8-EC3CA5F784D4}">
      <dgm:prSet/>
      <dgm:spPr/>
      <dgm:t>
        <a:bodyPr/>
        <a:lstStyle/>
        <a:p>
          <a:r>
            <a:rPr lang="en-GB" b="0" i="0">
              <a:latin typeface="Arial"/>
              <a:ea typeface="+mn-ea"/>
              <a:cs typeface="+mn-cs"/>
            </a:rPr>
            <a:t>What skill I have chosen </a:t>
          </a:r>
          <a:endParaRPr lang="en-US">
            <a:latin typeface="Arial"/>
            <a:ea typeface="+mn-ea"/>
            <a:cs typeface="+mn-cs"/>
          </a:endParaRPr>
        </a:p>
      </dgm:t>
    </dgm:pt>
    <dgm:pt modelId="{84E63255-0348-45DD-B053-0CAD504AA3F6}" type="parTrans" cxnId="{090F8E2B-247C-41D3-82F8-962173871158}">
      <dgm:prSet/>
      <dgm:spPr/>
      <dgm:t>
        <a:bodyPr/>
        <a:lstStyle/>
        <a:p>
          <a:endParaRPr lang="en-US"/>
        </a:p>
      </dgm:t>
    </dgm:pt>
    <dgm:pt modelId="{9E22EC1A-B90E-49CF-9B31-D4C7A8E1E759}" type="sibTrans" cxnId="{090F8E2B-247C-41D3-82F8-962173871158}">
      <dgm:prSet/>
      <dgm:spPr/>
      <dgm:t>
        <a:bodyPr/>
        <a:lstStyle/>
        <a:p>
          <a:endParaRPr lang="en-US"/>
        </a:p>
      </dgm:t>
    </dgm:pt>
    <dgm:pt modelId="{E5A81FE2-D131-4496-B405-8D8D0A6ED3DD}">
      <dgm:prSet/>
      <dgm:spPr/>
      <dgm:t>
        <a:bodyPr/>
        <a:lstStyle/>
        <a:p>
          <a:r>
            <a:rPr lang="en-GB" b="0" i="0">
              <a:latin typeface="Arial"/>
              <a:ea typeface="+mn-ea"/>
              <a:cs typeface="+mn-cs"/>
            </a:rPr>
            <a:t>Communication Skill</a:t>
          </a:r>
          <a:endParaRPr lang="en-US">
            <a:latin typeface="Arial"/>
            <a:ea typeface="+mn-ea"/>
            <a:cs typeface="+mn-cs"/>
          </a:endParaRPr>
        </a:p>
      </dgm:t>
    </dgm:pt>
    <dgm:pt modelId="{7114783A-FE9F-4625-BA0A-C41AA2D214AE}" type="parTrans" cxnId="{4031FF1E-7BD6-46E1-87CF-6193BBB4DDBC}">
      <dgm:prSet/>
      <dgm:spPr/>
      <dgm:t>
        <a:bodyPr/>
        <a:lstStyle/>
        <a:p>
          <a:endParaRPr lang="en-US"/>
        </a:p>
      </dgm:t>
    </dgm:pt>
    <dgm:pt modelId="{69F5E589-9E3A-4D60-9D88-08A4840920C6}" type="sibTrans" cxnId="{4031FF1E-7BD6-46E1-87CF-6193BBB4DDBC}">
      <dgm:prSet/>
      <dgm:spPr/>
      <dgm:t>
        <a:bodyPr/>
        <a:lstStyle/>
        <a:p>
          <a:endParaRPr lang="en-US"/>
        </a:p>
      </dgm:t>
    </dgm:pt>
    <dgm:pt modelId="{920B88B7-3510-451C-92D7-CC60DD43CDDE}">
      <dgm:prSet/>
      <dgm:spPr/>
      <dgm:t>
        <a:bodyPr/>
        <a:lstStyle/>
        <a:p>
          <a:r>
            <a:rPr lang="en-GB" b="0" i="0">
              <a:latin typeface="Arial"/>
              <a:ea typeface="+mn-ea"/>
              <a:cs typeface="+mn-cs"/>
            </a:rPr>
            <a:t>Aims and objectives </a:t>
          </a:r>
          <a:endParaRPr lang="en-US">
            <a:latin typeface="Arial"/>
            <a:ea typeface="+mn-ea"/>
            <a:cs typeface="+mn-cs"/>
          </a:endParaRPr>
        </a:p>
      </dgm:t>
    </dgm:pt>
    <dgm:pt modelId="{3C0EC078-D516-4EDB-B289-C3E8B51F0659}" type="parTrans" cxnId="{E5E26A89-1F79-44F4-8E25-419A88729BEF}">
      <dgm:prSet/>
      <dgm:spPr/>
      <dgm:t>
        <a:bodyPr/>
        <a:lstStyle/>
        <a:p>
          <a:endParaRPr lang="en-US"/>
        </a:p>
      </dgm:t>
    </dgm:pt>
    <dgm:pt modelId="{20F47C5C-6297-49E1-9D40-ED93F195A436}" type="sibTrans" cxnId="{E5E26A89-1F79-44F4-8E25-419A88729BEF}">
      <dgm:prSet/>
      <dgm:spPr/>
      <dgm:t>
        <a:bodyPr/>
        <a:lstStyle/>
        <a:p>
          <a:endParaRPr lang="en-US"/>
        </a:p>
      </dgm:t>
    </dgm:pt>
    <dgm:pt modelId="{D8EF239F-B9EE-45E2-B1A5-3E0CCC7A1C60}">
      <dgm:prSet/>
      <dgm:spPr/>
      <dgm:t>
        <a:bodyPr/>
        <a:lstStyle/>
        <a:p>
          <a:pPr rtl="0"/>
          <a:r>
            <a:rPr lang="en-GB" b="0" i="0">
              <a:latin typeface="Arial"/>
              <a:ea typeface="+mn-ea"/>
              <a:cs typeface="+mn-cs"/>
            </a:rPr>
            <a:t>Why is the communication skill important in a health and social care setting</a:t>
          </a:r>
          <a:endParaRPr lang="en-US">
            <a:latin typeface="Arial"/>
            <a:ea typeface="+mn-ea"/>
            <a:cs typeface="+mn-cs"/>
          </a:endParaRPr>
        </a:p>
      </dgm:t>
    </dgm:pt>
    <dgm:pt modelId="{21733512-6371-4095-9A54-A83A67D83993}" type="parTrans" cxnId="{B94B2694-9CD3-4364-8A88-AB59D77645A8}">
      <dgm:prSet/>
      <dgm:spPr/>
      <dgm:t>
        <a:bodyPr/>
        <a:lstStyle/>
        <a:p>
          <a:endParaRPr lang="en-US"/>
        </a:p>
      </dgm:t>
    </dgm:pt>
    <dgm:pt modelId="{5A25EA1D-D10B-4E7A-B0B0-5C12C1031C0D}" type="sibTrans" cxnId="{B94B2694-9CD3-4364-8A88-AB59D77645A8}">
      <dgm:prSet/>
      <dgm:spPr/>
      <dgm:t>
        <a:bodyPr/>
        <a:lstStyle/>
        <a:p>
          <a:endParaRPr lang="en-US"/>
        </a:p>
      </dgm:t>
    </dgm:pt>
    <dgm:pt modelId="{FDFBA8D5-6D88-437C-B225-3CC59543DD61}">
      <dgm:prSet/>
      <dgm:spPr/>
      <dgm:t>
        <a:bodyPr/>
        <a:lstStyle/>
        <a:p>
          <a:r>
            <a:rPr lang="en-GB" b="0" i="0">
              <a:latin typeface="Arial"/>
              <a:ea typeface="+mn-ea"/>
              <a:cs typeface="+mn-cs"/>
            </a:rPr>
            <a:t>Examples of communication skill for example given scenario </a:t>
          </a:r>
          <a:endParaRPr lang="en-US">
            <a:latin typeface="Arial"/>
            <a:ea typeface="+mn-ea"/>
            <a:cs typeface="+mn-cs"/>
          </a:endParaRPr>
        </a:p>
      </dgm:t>
    </dgm:pt>
    <dgm:pt modelId="{ECD791D7-8130-4561-B5C7-13AF8967D3F8}" type="parTrans" cxnId="{3F3C7DB1-BA07-4C23-8A00-5FDA633ED156}">
      <dgm:prSet/>
      <dgm:spPr/>
      <dgm:t>
        <a:bodyPr/>
        <a:lstStyle/>
        <a:p>
          <a:endParaRPr lang="en-US"/>
        </a:p>
      </dgm:t>
    </dgm:pt>
    <dgm:pt modelId="{43368BF4-90D5-4F44-ABD9-6E10D3ECA2EF}" type="sibTrans" cxnId="{3F3C7DB1-BA07-4C23-8A00-5FDA633ED156}">
      <dgm:prSet/>
      <dgm:spPr/>
      <dgm:t>
        <a:bodyPr/>
        <a:lstStyle/>
        <a:p>
          <a:endParaRPr lang="en-US"/>
        </a:p>
      </dgm:t>
    </dgm:pt>
    <dgm:pt modelId="{942887C2-B4C9-4C3D-AC43-57D2F3F3459E}">
      <dgm:prSet/>
      <dgm:spPr/>
      <dgm:t>
        <a:bodyPr/>
        <a:lstStyle/>
        <a:p>
          <a:r>
            <a:rPr lang="en-GB" b="0" i="0">
              <a:latin typeface="Arial"/>
              <a:ea typeface="+mn-ea"/>
              <a:cs typeface="+mn-cs"/>
            </a:rPr>
            <a:t>Conclusion </a:t>
          </a:r>
          <a:endParaRPr lang="en-US">
            <a:latin typeface="Arial"/>
            <a:ea typeface="+mn-ea"/>
            <a:cs typeface="+mn-cs"/>
          </a:endParaRPr>
        </a:p>
      </dgm:t>
    </dgm:pt>
    <dgm:pt modelId="{89A86635-5793-4DF8-8FE7-B57B9E40F3EA}" type="parTrans" cxnId="{0CD50266-6CBD-43EB-98C9-63F2E436EFD5}">
      <dgm:prSet/>
      <dgm:spPr/>
      <dgm:t>
        <a:bodyPr/>
        <a:lstStyle/>
        <a:p>
          <a:endParaRPr lang="en-US"/>
        </a:p>
      </dgm:t>
    </dgm:pt>
    <dgm:pt modelId="{374DB609-AEC2-4F90-8DAD-663F18CC3C14}" type="sibTrans" cxnId="{0CD50266-6CBD-43EB-98C9-63F2E436EFD5}">
      <dgm:prSet/>
      <dgm:spPr/>
      <dgm:t>
        <a:bodyPr/>
        <a:lstStyle/>
        <a:p>
          <a:endParaRPr lang="en-US"/>
        </a:p>
      </dgm:t>
    </dgm:pt>
    <dgm:pt modelId="{1F5B5806-C6AA-44D0-80ED-AE39E10D5C82}">
      <dgm:prSet/>
      <dgm:spPr/>
      <dgm:t>
        <a:bodyPr/>
        <a:lstStyle/>
        <a:p>
          <a:r>
            <a:rPr lang="en-GB" b="0" i="0">
              <a:latin typeface="Arial"/>
              <a:ea typeface="+mn-ea"/>
              <a:cs typeface="+mn-cs"/>
            </a:rPr>
            <a:t>References  </a:t>
          </a:r>
          <a:endParaRPr lang="en-US">
            <a:latin typeface="Arial"/>
            <a:ea typeface="+mn-ea"/>
            <a:cs typeface="+mn-cs"/>
          </a:endParaRPr>
        </a:p>
      </dgm:t>
    </dgm:pt>
    <dgm:pt modelId="{939C20C2-E6AE-47DE-91EB-FAC7E68A72AA}" type="parTrans" cxnId="{A24BA601-C0B1-4DDB-BC3D-E4DD8C9F6F53}">
      <dgm:prSet/>
      <dgm:spPr/>
      <dgm:t>
        <a:bodyPr/>
        <a:lstStyle/>
        <a:p>
          <a:endParaRPr lang="en-US"/>
        </a:p>
      </dgm:t>
    </dgm:pt>
    <dgm:pt modelId="{CE56C2A3-ECE7-4CB1-B7D4-EBB5E0CBB4AF}" type="sibTrans" cxnId="{A24BA601-C0B1-4DDB-BC3D-E4DD8C9F6F53}">
      <dgm:prSet/>
      <dgm:spPr/>
      <dgm:t>
        <a:bodyPr/>
        <a:lstStyle/>
        <a:p>
          <a:endParaRPr lang="en-US"/>
        </a:p>
      </dgm:t>
    </dgm:pt>
    <dgm:pt modelId="{D03523FA-7B57-4CEF-BF7F-9A789760F0B7}" type="pres">
      <dgm:prSet presAssocID="{78910C22-1BD2-460B-A304-325F8500ED6C}" presName="linear" presStyleCnt="0">
        <dgm:presLayoutVars>
          <dgm:animLvl val="lvl"/>
          <dgm:resizeHandles val="exact"/>
        </dgm:presLayoutVars>
      </dgm:prSet>
      <dgm:spPr/>
    </dgm:pt>
    <dgm:pt modelId="{04C58AF3-F22F-472A-AC1F-24E7913DC843}" type="pres">
      <dgm:prSet presAssocID="{D70231FD-A88B-4B67-976E-4450BC0C17DA}" presName="parentText" presStyleLbl="node1" presStyleIdx="0" presStyleCnt="8">
        <dgm:presLayoutVars>
          <dgm:chMax val="0"/>
          <dgm:bulletEnabled val="1"/>
        </dgm:presLayoutVars>
      </dgm:prSet>
      <dgm:spPr/>
    </dgm:pt>
    <dgm:pt modelId="{56831B50-EF42-4949-9B29-DDDB979FFA5D}" type="pres">
      <dgm:prSet presAssocID="{EEE8D90D-C9AE-4602-96CA-3E10CECFFE9F}" presName="spacer" presStyleCnt="0"/>
      <dgm:spPr/>
    </dgm:pt>
    <dgm:pt modelId="{9D9824E5-EDE6-4B5C-B447-80663B3EB604}" type="pres">
      <dgm:prSet presAssocID="{747D4065-671F-45CD-98D8-EC3CA5F784D4}" presName="parentText" presStyleLbl="node1" presStyleIdx="1" presStyleCnt="8">
        <dgm:presLayoutVars>
          <dgm:chMax val="0"/>
          <dgm:bulletEnabled val="1"/>
        </dgm:presLayoutVars>
      </dgm:prSet>
      <dgm:spPr/>
    </dgm:pt>
    <dgm:pt modelId="{59A85A0A-2591-46D0-8147-545F14A2AD1F}" type="pres">
      <dgm:prSet presAssocID="{9E22EC1A-B90E-49CF-9B31-D4C7A8E1E759}" presName="spacer" presStyleCnt="0"/>
      <dgm:spPr/>
    </dgm:pt>
    <dgm:pt modelId="{EC3836A5-5C2E-4B4C-B35D-2029875C1127}" type="pres">
      <dgm:prSet presAssocID="{E5A81FE2-D131-4496-B405-8D8D0A6ED3DD}" presName="parentText" presStyleLbl="node1" presStyleIdx="2" presStyleCnt="8">
        <dgm:presLayoutVars>
          <dgm:chMax val="0"/>
          <dgm:bulletEnabled val="1"/>
        </dgm:presLayoutVars>
      </dgm:prSet>
      <dgm:spPr/>
    </dgm:pt>
    <dgm:pt modelId="{14132460-35A2-4714-B55B-EDBB22E49738}" type="pres">
      <dgm:prSet presAssocID="{69F5E589-9E3A-4D60-9D88-08A4840920C6}" presName="spacer" presStyleCnt="0"/>
      <dgm:spPr/>
    </dgm:pt>
    <dgm:pt modelId="{DE8C5C98-CEC0-492C-BF38-47178EA7C16A}" type="pres">
      <dgm:prSet presAssocID="{920B88B7-3510-451C-92D7-CC60DD43CDDE}" presName="parentText" presStyleLbl="node1" presStyleIdx="3" presStyleCnt="8">
        <dgm:presLayoutVars>
          <dgm:chMax val="0"/>
          <dgm:bulletEnabled val="1"/>
        </dgm:presLayoutVars>
      </dgm:prSet>
      <dgm:spPr/>
    </dgm:pt>
    <dgm:pt modelId="{173727E2-BCF1-45E6-B27C-A4F792B1F9FD}" type="pres">
      <dgm:prSet presAssocID="{20F47C5C-6297-49E1-9D40-ED93F195A436}" presName="spacer" presStyleCnt="0"/>
      <dgm:spPr/>
    </dgm:pt>
    <dgm:pt modelId="{1EAF2E67-D549-4CA2-B6D5-48FC8D9AE9D1}" type="pres">
      <dgm:prSet presAssocID="{D8EF239F-B9EE-45E2-B1A5-3E0CCC7A1C60}" presName="parentText" presStyleLbl="node1" presStyleIdx="4" presStyleCnt="8">
        <dgm:presLayoutVars>
          <dgm:chMax val="0"/>
          <dgm:bulletEnabled val="1"/>
        </dgm:presLayoutVars>
      </dgm:prSet>
      <dgm:spPr/>
    </dgm:pt>
    <dgm:pt modelId="{200395CC-2BA7-4ABC-A932-A0521C0836D6}" type="pres">
      <dgm:prSet presAssocID="{5A25EA1D-D10B-4E7A-B0B0-5C12C1031C0D}" presName="spacer" presStyleCnt="0"/>
      <dgm:spPr/>
    </dgm:pt>
    <dgm:pt modelId="{9A91EE00-C964-4CC1-9852-9486A73A2BA0}" type="pres">
      <dgm:prSet presAssocID="{FDFBA8D5-6D88-437C-B225-3CC59543DD61}" presName="parentText" presStyleLbl="node1" presStyleIdx="5" presStyleCnt="8">
        <dgm:presLayoutVars>
          <dgm:chMax val="0"/>
          <dgm:bulletEnabled val="1"/>
        </dgm:presLayoutVars>
      </dgm:prSet>
      <dgm:spPr/>
    </dgm:pt>
    <dgm:pt modelId="{86C2E4A1-11EA-4CF3-B815-F2C99836FA89}" type="pres">
      <dgm:prSet presAssocID="{43368BF4-90D5-4F44-ABD9-6E10D3ECA2EF}" presName="spacer" presStyleCnt="0"/>
      <dgm:spPr/>
    </dgm:pt>
    <dgm:pt modelId="{DFDBBECA-A6EB-4A43-860D-2F29A7831E1E}" type="pres">
      <dgm:prSet presAssocID="{942887C2-B4C9-4C3D-AC43-57D2F3F3459E}" presName="parentText" presStyleLbl="node1" presStyleIdx="6" presStyleCnt="8">
        <dgm:presLayoutVars>
          <dgm:chMax val="0"/>
          <dgm:bulletEnabled val="1"/>
        </dgm:presLayoutVars>
      </dgm:prSet>
      <dgm:spPr/>
    </dgm:pt>
    <dgm:pt modelId="{0D40D325-1AE3-4A9C-B49C-14BE3848AC83}" type="pres">
      <dgm:prSet presAssocID="{374DB609-AEC2-4F90-8DAD-663F18CC3C14}" presName="spacer" presStyleCnt="0"/>
      <dgm:spPr/>
    </dgm:pt>
    <dgm:pt modelId="{B4C36143-AE02-4EED-9127-3FB3AC57AE37}" type="pres">
      <dgm:prSet presAssocID="{1F5B5806-C6AA-44D0-80ED-AE39E10D5C82}" presName="parentText" presStyleLbl="node1" presStyleIdx="7" presStyleCnt="8">
        <dgm:presLayoutVars>
          <dgm:chMax val="0"/>
          <dgm:bulletEnabled val="1"/>
        </dgm:presLayoutVars>
      </dgm:prSet>
      <dgm:spPr/>
    </dgm:pt>
  </dgm:ptLst>
  <dgm:cxnLst>
    <dgm:cxn modelId="{A24BA601-C0B1-4DDB-BC3D-E4DD8C9F6F53}" srcId="{78910C22-1BD2-460B-A304-325F8500ED6C}" destId="{1F5B5806-C6AA-44D0-80ED-AE39E10D5C82}" srcOrd="7" destOrd="0" parTransId="{939C20C2-E6AE-47DE-91EB-FAC7E68A72AA}" sibTransId="{CE56C2A3-ECE7-4CB1-B7D4-EBB5E0CBB4AF}"/>
    <dgm:cxn modelId="{BECEB011-99B9-4C69-B7B4-B79CD6269D8F}" type="presOf" srcId="{920B88B7-3510-451C-92D7-CC60DD43CDDE}" destId="{DE8C5C98-CEC0-492C-BF38-47178EA7C16A}" srcOrd="0" destOrd="0" presId="urn:microsoft.com/office/officeart/2005/8/layout/vList2"/>
    <dgm:cxn modelId="{1228C114-7409-4991-AD23-B69C4A8EBBB8}" type="presOf" srcId="{E5A81FE2-D131-4496-B405-8D8D0A6ED3DD}" destId="{EC3836A5-5C2E-4B4C-B35D-2029875C1127}" srcOrd="0" destOrd="0" presId="urn:microsoft.com/office/officeart/2005/8/layout/vList2"/>
    <dgm:cxn modelId="{F499EE18-426D-49FD-A27D-ED23496FF054}" type="presOf" srcId="{D70231FD-A88B-4B67-976E-4450BC0C17DA}" destId="{04C58AF3-F22F-472A-AC1F-24E7913DC843}" srcOrd="0" destOrd="0" presId="urn:microsoft.com/office/officeart/2005/8/layout/vList2"/>
    <dgm:cxn modelId="{4031FF1E-7BD6-46E1-87CF-6193BBB4DDBC}" srcId="{78910C22-1BD2-460B-A304-325F8500ED6C}" destId="{E5A81FE2-D131-4496-B405-8D8D0A6ED3DD}" srcOrd="2" destOrd="0" parTransId="{7114783A-FE9F-4625-BA0A-C41AA2D214AE}" sibTransId="{69F5E589-9E3A-4D60-9D88-08A4840920C6}"/>
    <dgm:cxn modelId="{E0D51523-208C-4D40-AFEE-BE93A3B0CFE2}" type="presOf" srcId="{942887C2-B4C9-4C3D-AC43-57D2F3F3459E}" destId="{DFDBBECA-A6EB-4A43-860D-2F29A7831E1E}" srcOrd="0" destOrd="0" presId="urn:microsoft.com/office/officeart/2005/8/layout/vList2"/>
    <dgm:cxn modelId="{090F8E2B-247C-41D3-82F8-962173871158}" srcId="{78910C22-1BD2-460B-A304-325F8500ED6C}" destId="{747D4065-671F-45CD-98D8-EC3CA5F784D4}" srcOrd="1" destOrd="0" parTransId="{84E63255-0348-45DD-B053-0CAD504AA3F6}" sibTransId="{9E22EC1A-B90E-49CF-9B31-D4C7A8E1E759}"/>
    <dgm:cxn modelId="{0CD50266-6CBD-43EB-98C9-63F2E436EFD5}" srcId="{78910C22-1BD2-460B-A304-325F8500ED6C}" destId="{942887C2-B4C9-4C3D-AC43-57D2F3F3459E}" srcOrd="6" destOrd="0" parTransId="{89A86635-5793-4DF8-8FE7-B57B9E40F3EA}" sibTransId="{374DB609-AEC2-4F90-8DAD-663F18CC3C14}"/>
    <dgm:cxn modelId="{4884324B-757A-492C-B4C2-52F65C47EF75}" type="presOf" srcId="{FDFBA8D5-6D88-437C-B225-3CC59543DD61}" destId="{9A91EE00-C964-4CC1-9852-9486A73A2BA0}" srcOrd="0" destOrd="0" presId="urn:microsoft.com/office/officeart/2005/8/layout/vList2"/>
    <dgm:cxn modelId="{E5E26A89-1F79-44F4-8E25-419A88729BEF}" srcId="{78910C22-1BD2-460B-A304-325F8500ED6C}" destId="{920B88B7-3510-451C-92D7-CC60DD43CDDE}" srcOrd="3" destOrd="0" parTransId="{3C0EC078-D516-4EDB-B289-C3E8B51F0659}" sibTransId="{20F47C5C-6297-49E1-9D40-ED93F195A436}"/>
    <dgm:cxn modelId="{B94B2694-9CD3-4364-8A88-AB59D77645A8}" srcId="{78910C22-1BD2-460B-A304-325F8500ED6C}" destId="{D8EF239F-B9EE-45E2-B1A5-3E0CCC7A1C60}" srcOrd="4" destOrd="0" parTransId="{21733512-6371-4095-9A54-A83A67D83993}" sibTransId="{5A25EA1D-D10B-4E7A-B0B0-5C12C1031C0D}"/>
    <dgm:cxn modelId="{6ABD1197-964A-4A77-B084-C5D6F9DF92F6}" type="presOf" srcId="{747D4065-671F-45CD-98D8-EC3CA5F784D4}" destId="{9D9824E5-EDE6-4B5C-B447-80663B3EB604}" srcOrd="0" destOrd="0" presId="urn:microsoft.com/office/officeart/2005/8/layout/vList2"/>
    <dgm:cxn modelId="{AE75AEA5-5C59-453D-A628-1822F58DE77E}" type="presOf" srcId="{1F5B5806-C6AA-44D0-80ED-AE39E10D5C82}" destId="{B4C36143-AE02-4EED-9127-3FB3AC57AE37}" srcOrd="0" destOrd="0" presId="urn:microsoft.com/office/officeart/2005/8/layout/vList2"/>
    <dgm:cxn modelId="{3F3C7DB1-BA07-4C23-8A00-5FDA633ED156}" srcId="{78910C22-1BD2-460B-A304-325F8500ED6C}" destId="{FDFBA8D5-6D88-437C-B225-3CC59543DD61}" srcOrd="5" destOrd="0" parTransId="{ECD791D7-8130-4561-B5C7-13AF8967D3F8}" sibTransId="{43368BF4-90D5-4F44-ABD9-6E10D3ECA2EF}"/>
    <dgm:cxn modelId="{4FE982C5-B5EC-4028-A6AF-41E209ED726E}" type="presOf" srcId="{78910C22-1BD2-460B-A304-325F8500ED6C}" destId="{D03523FA-7B57-4CEF-BF7F-9A789760F0B7}" srcOrd="0" destOrd="0" presId="urn:microsoft.com/office/officeart/2005/8/layout/vList2"/>
    <dgm:cxn modelId="{16EA8BE1-F0AD-4182-ACE6-8B330F26D580}" type="presOf" srcId="{D8EF239F-B9EE-45E2-B1A5-3E0CCC7A1C60}" destId="{1EAF2E67-D549-4CA2-B6D5-48FC8D9AE9D1}" srcOrd="0" destOrd="0" presId="urn:microsoft.com/office/officeart/2005/8/layout/vList2"/>
    <dgm:cxn modelId="{B9D81FFA-E98A-4DB2-99DF-DB2E4C222E20}" srcId="{78910C22-1BD2-460B-A304-325F8500ED6C}" destId="{D70231FD-A88B-4B67-976E-4450BC0C17DA}" srcOrd="0" destOrd="0" parTransId="{7EA04F0B-179F-49A5-A9CD-0DD6673F0F42}" sibTransId="{EEE8D90D-C9AE-4602-96CA-3E10CECFFE9F}"/>
    <dgm:cxn modelId="{054AD7A1-8925-488C-ACD4-A6E04AC5DF9E}" type="presParOf" srcId="{D03523FA-7B57-4CEF-BF7F-9A789760F0B7}" destId="{04C58AF3-F22F-472A-AC1F-24E7913DC843}" srcOrd="0" destOrd="0" presId="urn:microsoft.com/office/officeart/2005/8/layout/vList2"/>
    <dgm:cxn modelId="{77122E42-AD16-41B0-B909-C567CE07B5F4}" type="presParOf" srcId="{D03523FA-7B57-4CEF-BF7F-9A789760F0B7}" destId="{56831B50-EF42-4949-9B29-DDDB979FFA5D}" srcOrd="1" destOrd="0" presId="urn:microsoft.com/office/officeart/2005/8/layout/vList2"/>
    <dgm:cxn modelId="{7EDF90BC-30CB-42A6-9AF4-523674FE1F60}" type="presParOf" srcId="{D03523FA-7B57-4CEF-BF7F-9A789760F0B7}" destId="{9D9824E5-EDE6-4B5C-B447-80663B3EB604}" srcOrd="2" destOrd="0" presId="urn:microsoft.com/office/officeart/2005/8/layout/vList2"/>
    <dgm:cxn modelId="{46263C80-22AD-4C27-97AD-45E3D9B70558}" type="presParOf" srcId="{D03523FA-7B57-4CEF-BF7F-9A789760F0B7}" destId="{59A85A0A-2591-46D0-8147-545F14A2AD1F}" srcOrd="3" destOrd="0" presId="urn:microsoft.com/office/officeart/2005/8/layout/vList2"/>
    <dgm:cxn modelId="{3DA283E5-C836-4CB2-AEFA-7DA84E88A1B9}" type="presParOf" srcId="{D03523FA-7B57-4CEF-BF7F-9A789760F0B7}" destId="{EC3836A5-5C2E-4B4C-B35D-2029875C1127}" srcOrd="4" destOrd="0" presId="urn:microsoft.com/office/officeart/2005/8/layout/vList2"/>
    <dgm:cxn modelId="{2B8470E2-1F85-4D50-8C60-AA8DAC1E561B}" type="presParOf" srcId="{D03523FA-7B57-4CEF-BF7F-9A789760F0B7}" destId="{14132460-35A2-4714-B55B-EDBB22E49738}" srcOrd="5" destOrd="0" presId="urn:microsoft.com/office/officeart/2005/8/layout/vList2"/>
    <dgm:cxn modelId="{86845EF8-C703-495A-A11A-DFA0D21FDCA0}" type="presParOf" srcId="{D03523FA-7B57-4CEF-BF7F-9A789760F0B7}" destId="{DE8C5C98-CEC0-492C-BF38-47178EA7C16A}" srcOrd="6" destOrd="0" presId="urn:microsoft.com/office/officeart/2005/8/layout/vList2"/>
    <dgm:cxn modelId="{9DE876AA-82B8-4A74-AADF-6B106B5500BD}" type="presParOf" srcId="{D03523FA-7B57-4CEF-BF7F-9A789760F0B7}" destId="{173727E2-BCF1-45E6-B27C-A4F792B1F9FD}" srcOrd="7" destOrd="0" presId="urn:microsoft.com/office/officeart/2005/8/layout/vList2"/>
    <dgm:cxn modelId="{CB976D76-D396-4209-9133-94B17DC3E459}" type="presParOf" srcId="{D03523FA-7B57-4CEF-BF7F-9A789760F0B7}" destId="{1EAF2E67-D549-4CA2-B6D5-48FC8D9AE9D1}" srcOrd="8" destOrd="0" presId="urn:microsoft.com/office/officeart/2005/8/layout/vList2"/>
    <dgm:cxn modelId="{50821FB8-D4DB-4654-BC6C-632B3D21A486}" type="presParOf" srcId="{D03523FA-7B57-4CEF-BF7F-9A789760F0B7}" destId="{200395CC-2BA7-4ABC-A932-A0521C0836D6}" srcOrd="9" destOrd="0" presId="urn:microsoft.com/office/officeart/2005/8/layout/vList2"/>
    <dgm:cxn modelId="{21087484-C499-45AD-99C6-D43BC10935C0}" type="presParOf" srcId="{D03523FA-7B57-4CEF-BF7F-9A789760F0B7}" destId="{9A91EE00-C964-4CC1-9852-9486A73A2BA0}" srcOrd="10" destOrd="0" presId="urn:microsoft.com/office/officeart/2005/8/layout/vList2"/>
    <dgm:cxn modelId="{A3E99ABE-4D47-48E4-A401-71F5ED08810C}" type="presParOf" srcId="{D03523FA-7B57-4CEF-BF7F-9A789760F0B7}" destId="{86C2E4A1-11EA-4CF3-B815-F2C99836FA89}" srcOrd="11" destOrd="0" presId="urn:microsoft.com/office/officeart/2005/8/layout/vList2"/>
    <dgm:cxn modelId="{BDE749A1-2015-4A0A-8333-C3F595D4A20A}" type="presParOf" srcId="{D03523FA-7B57-4CEF-BF7F-9A789760F0B7}" destId="{DFDBBECA-A6EB-4A43-860D-2F29A7831E1E}" srcOrd="12" destOrd="0" presId="urn:microsoft.com/office/officeart/2005/8/layout/vList2"/>
    <dgm:cxn modelId="{E40E2E4B-1EE8-4FCC-A748-FAD083AC9733}" type="presParOf" srcId="{D03523FA-7B57-4CEF-BF7F-9A789760F0B7}" destId="{0D40D325-1AE3-4A9C-B49C-14BE3848AC83}" srcOrd="13" destOrd="0" presId="urn:microsoft.com/office/officeart/2005/8/layout/vList2"/>
    <dgm:cxn modelId="{1E7A0DB5-AABB-4F7B-BE62-CFAD0721740C}" type="presParOf" srcId="{D03523FA-7B57-4CEF-BF7F-9A789760F0B7}" destId="{B4C36143-AE02-4EED-9127-3FB3AC57AE37}" srcOrd="1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CCE2AA-AA54-400D-A874-8896BB31E0F2}"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A787A1CF-7809-46FA-ADE9-DC638B0D090C}">
      <dgm:prSet/>
      <dgm:spPr/>
      <dgm:t>
        <a:bodyPr/>
        <a:lstStyle/>
        <a:p>
          <a:pPr rtl="0">
            <a:lnSpc>
              <a:spcPct val="100000"/>
            </a:lnSpc>
          </a:pPr>
          <a:r>
            <a:rPr lang="en-GB" dirty="0"/>
            <a:t>In </a:t>
          </a:r>
          <a:r>
            <a:rPr lang="en-GB" dirty="0">
              <a:latin typeface="Aptos Display" panose="02110004020202020204"/>
            </a:rPr>
            <a:t>conclusion effective communication is a very essential skill in health and social care </a:t>
          </a:r>
          <a:r>
            <a:rPr lang="en-GB">
              <a:latin typeface="Aptos Display" panose="02110004020202020204"/>
            </a:rPr>
            <a:t>setting.</a:t>
          </a:r>
          <a:endParaRPr lang="en-US" dirty="0">
            <a:latin typeface="Aptos Display" panose="02110004020202020204"/>
          </a:endParaRPr>
        </a:p>
      </dgm:t>
    </dgm:pt>
    <dgm:pt modelId="{CC0C2170-7F94-4177-88A7-3E121DB23AF3}" type="parTrans" cxnId="{37FA16DC-3B96-4240-85BE-DA1E41CE4C66}">
      <dgm:prSet/>
      <dgm:spPr/>
      <dgm:t>
        <a:bodyPr/>
        <a:lstStyle/>
        <a:p>
          <a:endParaRPr lang="en-US"/>
        </a:p>
      </dgm:t>
    </dgm:pt>
    <dgm:pt modelId="{1321229B-9D36-4E3C-BD6E-E03F7A3128A5}" type="sibTrans" cxnId="{37FA16DC-3B96-4240-85BE-DA1E41CE4C66}">
      <dgm:prSet/>
      <dgm:spPr/>
      <dgm:t>
        <a:bodyPr/>
        <a:lstStyle/>
        <a:p>
          <a:endParaRPr lang="en-US"/>
        </a:p>
      </dgm:t>
    </dgm:pt>
    <dgm:pt modelId="{88DE6EE9-A8F3-41E9-9025-A74B776B1C49}">
      <dgm:prSet/>
      <dgm:spPr/>
      <dgm:t>
        <a:bodyPr/>
        <a:lstStyle/>
        <a:p>
          <a:pPr>
            <a:lnSpc>
              <a:spcPct val="100000"/>
            </a:lnSpc>
          </a:pPr>
          <a:r>
            <a:rPr lang="en-GB" dirty="0"/>
            <a:t>It's showing </a:t>
          </a:r>
          <a:r>
            <a:rPr lang="en-GB" dirty="0">
              <a:latin typeface="Arial"/>
              <a:cs typeface="Arial"/>
            </a:rPr>
            <a:t>that</a:t>
          </a:r>
          <a:r>
            <a:rPr lang="en-GB" dirty="0"/>
            <a:t> individuals are being heard, feeling valued, respected, understood and safe. By using appropriate verbal and non-verbal communication and active listening and other communication methods to meet individual's needs. </a:t>
          </a:r>
          <a:endParaRPr lang="en-US" dirty="0"/>
        </a:p>
      </dgm:t>
    </dgm:pt>
    <dgm:pt modelId="{D320252F-4372-4810-9271-0D05EC9308E7}" type="parTrans" cxnId="{7D282590-EC6F-4D3D-80F0-A2657E26BB52}">
      <dgm:prSet/>
      <dgm:spPr/>
      <dgm:t>
        <a:bodyPr/>
        <a:lstStyle/>
        <a:p>
          <a:endParaRPr lang="en-US"/>
        </a:p>
      </dgm:t>
    </dgm:pt>
    <dgm:pt modelId="{864C575B-81CC-45BD-84AA-14D8AFCC64FD}" type="sibTrans" cxnId="{7D282590-EC6F-4D3D-80F0-A2657E26BB52}">
      <dgm:prSet/>
      <dgm:spPr/>
      <dgm:t>
        <a:bodyPr/>
        <a:lstStyle/>
        <a:p>
          <a:endParaRPr lang="en-US"/>
        </a:p>
      </dgm:t>
    </dgm:pt>
    <dgm:pt modelId="{AA7FF231-711D-4B68-AF61-F315FA6E0C08}">
      <dgm:prSet phldr="0"/>
      <dgm:spPr/>
      <dgm:t>
        <a:bodyPr/>
        <a:lstStyle/>
        <a:p>
          <a:pPr>
            <a:lnSpc>
              <a:spcPct val="100000"/>
            </a:lnSpc>
          </a:pPr>
          <a:r>
            <a:rPr lang="en-US" dirty="0">
              <a:latin typeface="Aptos Display" panose="02110004020202020204"/>
            </a:rPr>
            <a:t>This then delivers high quality health and social care services.</a:t>
          </a:r>
          <a:endParaRPr lang="en-GB" dirty="0">
            <a:latin typeface="Aptos Display" panose="02110004020202020204"/>
          </a:endParaRPr>
        </a:p>
      </dgm:t>
    </dgm:pt>
    <dgm:pt modelId="{69F53C62-7743-4292-8537-069D34B478D4}" type="parTrans" cxnId="{73E154E7-1931-42E5-AEBD-8B5411699F8E}">
      <dgm:prSet/>
      <dgm:spPr/>
    </dgm:pt>
    <dgm:pt modelId="{125C17C6-6E77-49DE-84C3-AC87BE0F8C55}" type="sibTrans" cxnId="{73E154E7-1931-42E5-AEBD-8B5411699F8E}">
      <dgm:prSet/>
      <dgm:spPr/>
    </dgm:pt>
    <dgm:pt modelId="{29CC0278-DDDF-4D9C-A739-1A028D56D01C}">
      <dgm:prSet phldr="0"/>
      <dgm:spPr/>
      <dgm:t>
        <a:bodyPr/>
        <a:lstStyle/>
        <a:p>
          <a:pPr>
            <a:lnSpc>
              <a:spcPct val="100000"/>
            </a:lnSpc>
          </a:pPr>
          <a:r>
            <a:rPr lang="en-GB">
              <a:latin typeface="Aptos Display" panose="02110004020202020204"/>
            </a:rPr>
            <a:t>It</a:t>
          </a:r>
          <a:r>
            <a:rPr lang="en-GB" dirty="0"/>
            <a:t> plays a vital </a:t>
          </a:r>
          <a:r>
            <a:rPr lang="en-GB" dirty="0">
              <a:latin typeface="Aptos Display" panose="02110004020202020204"/>
            </a:rPr>
            <a:t>role in</a:t>
          </a:r>
          <a:r>
            <a:rPr lang="en-GB" dirty="0"/>
            <a:t> building trust, showing empathy and compassion. </a:t>
          </a:r>
          <a:endParaRPr lang="en-US" dirty="0"/>
        </a:p>
      </dgm:t>
    </dgm:pt>
    <dgm:pt modelId="{3FDE5700-EBC7-4E87-A7B9-D90A1B51463F}" type="parTrans" cxnId="{173894C2-6D3B-4D95-A08B-C30EBDA9C093}">
      <dgm:prSet/>
      <dgm:spPr/>
    </dgm:pt>
    <dgm:pt modelId="{2DC6EEEC-61E3-4B39-8C72-1A94C0007002}" type="sibTrans" cxnId="{173894C2-6D3B-4D95-A08B-C30EBDA9C093}">
      <dgm:prSet/>
      <dgm:spPr/>
    </dgm:pt>
    <dgm:pt modelId="{3395B63A-4CF9-4803-9A35-B1C5A943E083}" type="pres">
      <dgm:prSet presAssocID="{C3CCE2AA-AA54-400D-A874-8896BB31E0F2}" presName="root" presStyleCnt="0">
        <dgm:presLayoutVars>
          <dgm:dir/>
          <dgm:resizeHandles val="exact"/>
        </dgm:presLayoutVars>
      </dgm:prSet>
      <dgm:spPr/>
    </dgm:pt>
    <dgm:pt modelId="{3B2A18F1-F40A-4A50-BFB5-16538E3F019C}" type="pres">
      <dgm:prSet presAssocID="{A787A1CF-7809-46FA-ADE9-DC638B0D090C}" presName="compNode" presStyleCnt="0"/>
      <dgm:spPr/>
    </dgm:pt>
    <dgm:pt modelId="{ED81A824-8A37-41F2-8C9C-AE01213E98E2}" type="pres">
      <dgm:prSet presAssocID="{A787A1CF-7809-46FA-ADE9-DC638B0D090C}" presName="bgRect" presStyleLbl="bgShp" presStyleIdx="0" presStyleCnt="4"/>
      <dgm:spPr/>
    </dgm:pt>
    <dgm:pt modelId="{4FCAEA34-FD2A-4254-BA44-A2313D07DBFE}" type="pres">
      <dgm:prSet presAssocID="{A787A1CF-7809-46FA-ADE9-DC638B0D090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46D3CE8C-AEEA-4573-BC09-28F7A39CF747}" type="pres">
      <dgm:prSet presAssocID="{A787A1CF-7809-46FA-ADE9-DC638B0D090C}" presName="spaceRect" presStyleCnt="0"/>
      <dgm:spPr/>
    </dgm:pt>
    <dgm:pt modelId="{6A3F810F-D4A4-44E3-92F0-8681C841C7F3}" type="pres">
      <dgm:prSet presAssocID="{A787A1CF-7809-46FA-ADE9-DC638B0D090C}" presName="parTx" presStyleLbl="revTx" presStyleIdx="0" presStyleCnt="4">
        <dgm:presLayoutVars>
          <dgm:chMax val="0"/>
          <dgm:chPref val="0"/>
        </dgm:presLayoutVars>
      </dgm:prSet>
      <dgm:spPr/>
    </dgm:pt>
    <dgm:pt modelId="{73353816-C00D-491C-AD4B-BAB72F1F633C}" type="pres">
      <dgm:prSet presAssocID="{1321229B-9D36-4E3C-BD6E-E03F7A3128A5}" presName="sibTrans" presStyleCnt="0"/>
      <dgm:spPr/>
    </dgm:pt>
    <dgm:pt modelId="{7CE95E7E-A0BB-4AF5-B57F-57D9DACC8CA8}" type="pres">
      <dgm:prSet presAssocID="{29CC0278-DDDF-4D9C-A739-1A028D56D01C}" presName="compNode" presStyleCnt="0"/>
      <dgm:spPr/>
    </dgm:pt>
    <dgm:pt modelId="{334CACB8-8573-47DB-B50F-AB382DC25314}" type="pres">
      <dgm:prSet presAssocID="{29CC0278-DDDF-4D9C-A739-1A028D56D01C}" presName="bgRect" presStyleLbl="bgShp" presStyleIdx="1" presStyleCnt="4"/>
      <dgm:spPr/>
    </dgm:pt>
    <dgm:pt modelId="{5EEB5D4A-05E5-4FEA-856C-926FC074A3F0}" type="pres">
      <dgm:prSet presAssocID="{29CC0278-DDDF-4D9C-A739-1A028D56D01C}" presName="iconRect" presStyleLbl="node1" presStyleIdx="1" presStyleCnt="4"/>
      <dgm:spPr/>
    </dgm:pt>
    <dgm:pt modelId="{D1458866-D5A2-4659-8162-7B76B03CF301}" type="pres">
      <dgm:prSet presAssocID="{29CC0278-DDDF-4D9C-A739-1A028D56D01C}" presName="spaceRect" presStyleCnt="0"/>
      <dgm:spPr/>
    </dgm:pt>
    <dgm:pt modelId="{97C1404A-7760-42F3-809D-169FBDBCD0BB}" type="pres">
      <dgm:prSet presAssocID="{29CC0278-DDDF-4D9C-A739-1A028D56D01C}" presName="parTx" presStyleLbl="revTx" presStyleIdx="1" presStyleCnt="4">
        <dgm:presLayoutVars>
          <dgm:chMax val="0"/>
          <dgm:chPref val="0"/>
        </dgm:presLayoutVars>
      </dgm:prSet>
      <dgm:spPr/>
    </dgm:pt>
    <dgm:pt modelId="{517A7FFE-B87C-4DE6-9284-1F368A597951}" type="pres">
      <dgm:prSet presAssocID="{2DC6EEEC-61E3-4B39-8C72-1A94C0007002}" presName="sibTrans" presStyleCnt="0"/>
      <dgm:spPr/>
    </dgm:pt>
    <dgm:pt modelId="{06E3D716-6212-4A6C-ABFB-075EB4F537CA}" type="pres">
      <dgm:prSet presAssocID="{88DE6EE9-A8F3-41E9-9025-A74B776B1C49}" presName="compNode" presStyleCnt="0"/>
      <dgm:spPr/>
    </dgm:pt>
    <dgm:pt modelId="{85320DC5-F838-472E-A287-B1CC64B6E59C}" type="pres">
      <dgm:prSet presAssocID="{88DE6EE9-A8F3-41E9-9025-A74B776B1C49}" presName="bgRect" presStyleLbl="bgShp" presStyleIdx="2" presStyleCnt="4"/>
      <dgm:spPr/>
    </dgm:pt>
    <dgm:pt modelId="{6C28FCDC-646D-4032-A1AB-DE0B31197AAD}" type="pres">
      <dgm:prSet presAssocID="{88DE6EE9-A8F3-41E9-9025-A74B776B1C49}" presName="iconRect" presStyleLbl="node1" presStyleIdx="2"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D5385968-BDD3-4FB7-A1D9-6EBE55A89DF1}" type="pres">
      <dgm:prSet presAssocID="{88DE6EE9-A8F3-41E9-9025-A74B776B1C49}" presName="spaceRect" presStyleCnt="0"/>
      <dgm:spPr/>
    </dgm:pt>
    <dgm:pt modelId="{D7BBE479-8A4A-4145-8E46-77867C4138D2}" type="pres">
      <dgm:prSet presAssocID="{88DE6EE9-A8F3-41E9-9025-A74B776B1C49}" presName="parTx" presStyleLbl="revTx" presStyleIdx="2" presStyleCnt="4">
        <dgm:presLayoutVars>
          <dgm:chMax val="0"/>
          <dgm:chPref val="0"/>
        </dgm:presLayoutVars>
      </dgm:prSet>
      <dgm:spPr/>
    </dgm:pt>
    <dgm:pt modelId="{10F8A0E9-0C5D-419C-9ABA-3BD9E8D58DDC}" type="pres">
      <dgm:prSet presAssocID="{864C575B-81CC-45BD-84AA-14D8AFCC64FD}" presName="sibTrans" presStyleCnt="0"/>
      <dgm:spPr/>
    </dgm:pt>
    <dgm:pt modelId="{01703D0C-21BB-46DA-9C89-7E087DC9E6AD}" type="pres">
      <dgm:prSet presAssocID="{AA7FF231-711D-4B68-AF61-F315FA6E0C08}" presName="compNode" presStyleCnt="0"/>
      <dgm:spPr/>
    </dgm:pt>
    <dgm:pt modelId="{29159439-79E8-4A1A-990E-F41E995C245C}" type="pres">
      <dgm:prSet presAssocID="{AA7FF231-711D-4B68-AF61-F315FA6E0C08}" presName="bgRect" presStyleLbl="bgShp" presStyleIdx="3" presStyleCnt="4"/>
      <dgm:spPr/>
    </dgm:pt>
    <dgm:pt modelId="{EDE26A0C-F2CE-490F-9A4F-24EC750CC012}" type="pres">
      <dgm:prSet presAssocID="{AA7FF231-711D-4B68-AF61-F315FA6E0C08}" presName="iconRect" presStyleLbl="node1" presStyleIdx="3" presStyleCnt="4"/>
      <dgm:spPr/>
    </dgm:pt>
    <dgm:pt modelId="{AD0EFF8C-2D78-42BB-93D6-FC1FEAF2DAC1}" type="pres">
      <dgm:prSet presAssocID="{AA7FF231-711D-4B68-AF61-F315FA6E0C08}" presName="spaceRect" presStyleCnt="0"/>
      <dgm:spPr/>
    </dgm:pt>
    <dgm:pt modelId="{B4CA20AE-A775-47B7-9D2D-E1B75B8E5735}" type="pres">
      <dgm:prSet presAssocID="{AA7FF231-711D-4B68-AF61-F315FA6E0C08}" presName="parTx" presStyleLbl="revTx" presStyleIdx="3" presStyleCnt="4">
        <dgm:presLayoutVars>
          <dgm:chMax val="0"/>
          <dgm:chPref val="0"/>
        </dgm:presLayoutVars>
      </dgm:prSet>
      <dgm:spPr/>
    </dgm:pt>
  </dgm:ptLst>
  <dgm:cxnLst>
    <dgm:cxn modelId="{D0408722-B30A-4F6F-B7CA-A27BB2B53071}" type="presOf" srcId="{29CC0278-DDDF-4D9C-A739-1A028D56D01C}" destId="{97C1404A-7760-42F3-809D-169FBDBCD0BB}" srcOrd="0" destOrd="0" presId="urn:microsoft.com/office/officeart/2018/2/layout/IconVerticalSolidList"/>
    <dgm:cxn modelId="{0C113F3E-F7CA-4926-B70F-57F51CF7AD2C}" type="presOf" srcId="{C3CCE2AA-AA54-400D-A874-8896BB31E0F2}" destId="{3395B63A-4CF9-4803-9A35-B1C5A943E083}" srcOrd="0" destOrd="0" presId="urn:microsoft.com/office/officeart/2018/2/layout/IconVerticalSolidList"/>
    <dgm:cxn modelId="{7D282590-EC6F-4D3D-80F0-A2657E26BB52}" srcId="{C3CCE2AA-AA54-400D-A874-8896BB31E0F2}" destId="{88DE6EE9-A8F3-41E9-9025-A74B776B1C49}" srcOrd="2" destOrd="0" parTransId="{D320252F-4372-4810-9271-0D05EC9308E7}" sibTransId="{864C575B-81CC-45BD-84AA-14D8AFCC64FD}"/>
    <dgm:cxn modelId="{90B0DA99-3AC4-4D25-B1EB-F7DAEC97EC39}" type="presOf" srcId="{88DE6EE9-A8F3-41E9-9025-A74B776B1C49}" destId="{D7BBE479-8A4A-4145-8E46-77867C4138D2}" srcOrd="0" destOrd="0" presId="urn:microsoft.com/office/officeart/2018/2/layout/IconVerticalSolidList"/>
    <dgm:cxn modelId="{CBE2E4A1-A28E-4688-900B-DBE4C85B30CE}" type="presOf" srcId="{A787A1CF-7809-46FA-ADE9-DC638B0D090C}" destId="{6A3F810F-D4A4-44E3-92F0-8681C841C7F3}" srcOrd="0" destOrd="0" presId="urn:microsoft.com/office/officeart/2018/2/layout/IconVerticalSolidList"/>
    <dgm:cxn modelId="{20E4DDA7-8B48-45E1-A5A3-E29AE8B36291}" type="presOf" srcId="{AA7FF231-711D-4B68-AF61-F315FA6E0C08}" destId="{B4CA20AE-A775-47B7-9D2D-E1B75B8E5735}" srcOrd="0" destOrd="0" presId="urn:microsoft.com/office/officeart/2018/2/layout/IconVerticalSolidList"/>
    <dgm:cxn modelId="{173894C2-6D3B-4D95-A08B-C30EBDA9C093}" srcId="{C3CCE2AA-AA54-400D-A874-8896BB31E0F2}" destId="{29CC0278-DDDF-4D9C-A739-1A028D56D01C}" srcOrd="1" destOrd="0" parTransId="{3FDE5700-EBC7-4E87-A7B9-D90A1B51463F}" sibTransId="{2DC6EEEC-61E3-4B39-8C72-1A94C0007002}"/>
    <dgm:cxn modelId="{37FA16DC-3B96-4240-85BE-DA1E41CE4C66}" srcId="{C3CCE2AA-AA54-400D-A874-8896BB31E0F2}" destId="{A787A1CF-7809-46FA-ADE9-DC638B0D090C}" srcOrd="0" destOrd="0" parTransId="{CC0C2170-7F94-4177-88A7-3E121DB23AF3}" sibTransId="{1321229B-9D36-4E3C-BD6E-E03F7A3128A5}"/>
    <dgm:cxn modelId="{73E154E7-1931-42E5-AEBD-8B5411699F8E}" srcId="{C3CCE2AA-AA54-400D-A874-8896BB31E0F2}" destId="{AA7FF231-711D-4B68-AF61-F315FA6E0C08}" srcOrd="3" destOrd="0" parTransId="{69F53C62-7743-4292-8537-069D34B478D4}" sibTransId="{125C17C6-6E77-49DE-84C3-AC87BE0F8C55}"/>
    <dgm:cxn modelId="{1A7969D2-C580-4CA1-B99A-F9F7A901F6A1}" type="presParOf" srcId="{3395B63A-4CF9-4803-9A35-B1C5A943E083}" destId="{3B2A18F1-F40A-4A50-BFB5-16538E3F019C}" srcOrd="0" destOrd="0" presId="urn:microsoft.com/office/officeart/2018/2/layout/IconVerticalSolidList"/>
    <dgm:cxn modelId="{7106814C-30F8-4DB4-958E-8AEC75A8B2BB}" type="presParOf" srcId="{3B2A18F1-F40A-4A50-BFB5-16538E3F019C}" destId="{ED81A824-8A37-41F2-8C9C-AE01213E98E2}" srcOrd="0" destOrd="0" presId="urn:microsoft.com/office/officeart/2018/2/layout/IconVerticalSolidList"/>
    <dgm:cxn modelId="{5C1A0653-8040-497E-A502-7CA573628357}" type="presParOf" srcId="{3B2A18F1-F40A-4A50-BFB5-16538E3F019C}" destId="{4FCAEA34-FD2A-4254-BA44-A2313D07DBFE}" srcOrd="1" destOrd="0" presId="urn:microsoft.com/office/officeart/2018/2/layout/IconVerticalSolidList"/>
    <dgm:cxn modelId="{8E8B51DF-B012-4583-B771-F78120CC9325}" type="presParOf" srcId="{3B2A18F1-F40A-4A50-BFB5-16538E3F019C}" destId="{46D3CE8C-AEEA-4573-BC09-28F7A39CF747}" srcOrd="2" destOrd="0" presId="urn:microsoft.com/office/officeart/2018/2/layout/IconVerticalSolidList"/>
    <dgm:cxn modelId="{83944648-C2B1-4C5D-A1EF-466B0A66D466}" type="presParOf" srcId="{3B2A18F1-F40A-4A50-BFB5-16538E3F019C}" destId="{6A3F810F-D4A4-44E3-92F0-8681C841C7F3}" srcOrd="3" destOrd="0" presId="urn:microsoft.com/office/officeart/2018/2/layout/IconVerticalSolidList"/>
    <dgm:cxn modelId="{8B7CBD5F-79F8-48A2-A65F-462D799D917E}" type="presParOf" srcId="{3395B63A-4CF9-4803-9A35-B1C5A943E083}" destId="{73353816-C00D-491C-AD4B-BAB72F1F633C}" srcOrd="1" destOrd="0" presId="urn:microsoft.com/office/officeart/2018/2/layout/IconVerticalSolidList"/>
    <dgm:cxn modelId="{9B3B9128-C1FA-4FEA-AD3D-FDCD6A94FC28}" type="presParOf" srcId="{3395B63A-4CF9-4803-9A35-B1C5A943E083}" destId="{7CE95E7E-A0BB-4AF5-B57F-57D9DACC8CA8}" srcOrd="2" destOrd="0" presId="urn:microsoft.com/office/officeart/2018/2/layout/IconVerticalSolidList"/>
    <dgm:cxn modelId="{7AC07BDC-6254-46FF-A8BF-B6765BB35295}" type="presParOf" srcId="{7CE95E7E-A0BB-4AF5-B57F-57D9DACC8CA8}" destId="{334CACB8-8573-47DB-B50F-AB382DC25314}" srcOrd="0" destOrd="0" presId="urn:microsoft.com/office/officeart/2018/2/layout/IconVerticalSolidList"/>
    <dgm:cxn modelId="{C62B1598-80BD-4732-BA58-A738BDD47B69}" type="presParOf" srcId="{7CE95E7E-A0BB-4AF5-B57F-57D9DACC8CA8}" destId="{5EEB5D4A-05E5-4FEA-856C-926FC074A3F0}" srcOrd="1" destOrd="0" presId="urn:microsoft.com/office/officeart/2018/2/layout/IconVerticalSolidList"/>
    <dgm:cxn modelId="{F53A37C6-8104-4443-A367-5B7A5B310A88}" type="presParOf" srcId="{7CE95E7E-A0BB-4AF5-B57F-57D9DACC8CA8}" destId="{D1458866-D5A2-4659-8162-7B76B03CF301}" srcOrd="2" destOrd="0" presId="urn:microsoft.com/office/officeart/2018/2/layout/IconVerticalSolidList"/>
    <dgm:cxn modelId="{4C5B0757-3B84-4BD8-B965-DB4E5B9A4FB4}" type="presParOf" srcId="{7CE95E7E-A0BB-4AF5-B57F-57D9DACC8CA8}" destId="{97C1404A-7760-42F3-809D-169FBDBCD0BB}" srcOrd="3" destOrd="0" presId="urn:microsoft.com/office/officeart/2018/2/layout/IconVerticalSolidList"/>
    <dgm:cxn modelId="{7CEAFCB5-B68E-48F5-B584-BCE13492A6C8}" type="presParOf" srcId="{3395B63A-4CF9-4803-9A35-B1C5A943E083}" destId="{517A7FFE-B87C-4DE6-9284-1F368A597951}" srcOrd="3" destOrd="0" presId="urn:microsoft.com/office/officeart/2018/2/layout/IconVerticalSolidList"/>
    <dgm:cxn modelId="{97A9ABEB-44B4-4B10-A21A-614D60411C7A}" type="presParOf" srcId="{3395B63A-4CF9-4803-9A35-B1C5A943E083}" destId="{06E3D716-6212-4A6C-ABFB-075EB4F537CA}" srcOrd="4" destOrd="0" presId="urn:microsoft.com/office/officeart/2018/2/layout/IconVerticalSolidList"/>
    <dgm:cxn modelId="{518B201C-883D-4016-AD2A-34BA9E1709CB}" type="presParOf" srcId="{06E3D716-6212-4A6C-ABFB-075EB4F537CA}" destId="{85320DC5-F838-472E-A287-B1CC64B6E59C}" srcOrd="0" destOrd="0" presId="urn:microsoft.com/office/officeart/2018/2/layout/IconVerticalSolidList"/>
    <dgm:cxn modelId="{59F4CA9A-3522-4283-BD71-6E3FE639A425}" type="presParOf" srcId="{06E3D716-6212-4A6C-ABFB-075EB4F537CA}" destId="{6C28FCDC-646D-4032-A1AB-DE0B31197AAD}" srcOrd="1" destOrd="0" presId="urn:microsoft.com/office/officeart/2018/2/layout/IconVerticalSolidList"/>
    <dgm:cxn modelId="{A209EEF7-F010-43E0-9AB2-D8A8F1540648}" type="presParOf" srcId="{06E3D716-6212-4A6C-ABFB-075EB4F537CA}" destId="{D5385968-BDD3-4FB7-A1D9-6EBE55A89DF1}" srcOrd="2" destOrd="0" presId="urn:microsoft.com/office/officeart/2018/2/layout/IconVerticalSolidList"/>
    <dgm:cxn modelId="{758F0D44-24EB-449F-B94D-041C4AB8A64F}" type="presParOf" srcId="{06E3D716-6212-4A6C-ABFB-075EB4F537CA}" destId="{D7BBE479-8A4A-4145-8E46-77867C4138D2}" srcOrd="3" destOrd="0" presId="urn:microsoft.com/office/officeart/2018/2/layout/IconVerticalSolidList"/>
    <dgm:cxn modelId="{E2576E54-8F63-45AD-8641-C13E858764EB}" type="presParOf" srcId="{3395B63A-4CF9-4803-9A35-B1C5A943E083}" destId="{10F8A0E9-0C5D-419C-9ABA-3BD9E8D58DDC}" srcOrd="5" destOrd="0" presId="urn:microsoft.com/office/officeart/2018/2/layout/IconVerticalSolidList"/>
    <dgm:cxn modelId="{3F9246A4-8B13-4A9B-97BB-8ACCB5F57AC9}" type="presParOf" srcId="{3395B63A-4CF9-4803-9A35-B1C5A943E083}" destId="{01703D0C-21BB-46DA-9C89-7E087DC9E6AD}" srcOrd="6" destOrd="0" presId="urn:microsoft.com/office/officeart/2018/2/layout/IconVerticalSolidList"/>
    <dgm:cxn modelId="{75EF6309-17CC-4D36-B241-620915EF1112}" type="presParOf" srcId="{01703D0C-21BB-46DA-9C89-7E087DC9E6AD}" destId="{29159439-79E8-4A1A-990E-F41E995C245C}" srcOrd="0" destOrd="0" presId="urn:microsoft.com/office/officeart/2018/2/layout/IconVerticalSolidList"/>
    <dgm:cxn modelId="{8DB8DB78-2102-4E40-A680-22177BBFD1E4}" type="presParOf" srcId="{01703D0C-21BB-46DA-9C89-7E087DC9E6AD}" destId="{EDE26A0C-F2CE-490F-9A4F-24EC750CC012}" srcOrd="1" destOrd="0" presId="urn:microsoft.com/office/officeart/2018/2/layout/IconVerticalSolidList"/>
    <dgm:cxn modelId="{600EB828-6EA0-4E5E-AD8E-776EE5D15610}" type="presParOf" srcId="{01703D0C-21BB-46DA-9C89-7E087DC9E6AD}" destId="{AD0EFF8C-2D78-42BB-93D6-FC1FEAF2DAC1}" srcOrd="2" destOrd="0" presId="urn:microsoft.com/office/officeart/2018/2/layout/IconVerticalSolidList"/>
    <dgm:cxn modelId="{5D76FC37-1F23-4FEC-8BE9-41FF6E09B475}" type="presParOf" srcId="{01703D0C-21BB-46DA-9C89-7E087DC9E6AD}" destId="{B4CA20AE-A775-47B7-9D2D-E1B75B8E573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C58AF3-F22F-472A-AC1F-24E7913DC843}">
      <dsp:nvSpPr>
        <dsp:cNvPr id="0" name=""/>
        <dsp:cNvSpPr/>
      </dsp:nvSpPr>
      <dsp:spPr>
        <a:xfrm>
          <a:off x="0" y="35749"/>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i="0" u="sng" kern="1200">
              <a:latin typeface="Arial"/>
              <a:ea typeface="+mn-ea"/>
              <a:cs typeface="+mn-cs"/>
            </a:rPr>
            <a:t>Content Page</a:t>
          </a:r>
          <a:r>
            <a:rPr lang="en-GB" sz="1700" b="0" i="0" kern="1200">
              <a:latin typeface="Arial"/>
              <a:ea typeface="+mn-ea"/>
              <a:cs typeface="+mn-cs"/>
            </a:rPr>
            <a:t> </a:t>
          </a:r>
          <a:endParaRPr lang="en-US" sz="1700" kern="1200">
            <a:latin typeface="Arial"/>
            <a:ea typeface="+mn-ea"/>
            <a:cs typeface="+mn-cs"/>
          </a:endParaRPr>
        </a:p>
      </dsp:txBody>
      <dsp:txXfrm>
        <a:off x="31556" y="67305"/>
        <a:ext cx="6843379" cy="583313"/>
      </dsp:txXfrm>
    </dsp:sp>
    <dsp:sp modelId="{9D9824E5-EDE6-4B5C-B447-80663B3EB604}">
      <dsp:nvSpPr>
        <dsp:cNvPr id="0" name=""/>
        <dsp:cNvSpPr/>
      </dsp:nvSpPr>
      <dsp:spPr>
        <a:xfrm>
          <a:off x="0" y="731134"/>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What skill I have chosen </a:t>
          </a:r>
          <a:endParaRPr lang="en-US" sz="1700" kern="1200">
            <a:latin typeface="Arial"/>
            <a:ea typeface="+mn-ea"/>
            <a:cs typeface="+mn-cs"/>
          </a:endParaRPr>
        </a:p>
      </dsp:txBody>
      <dsp:txXfrm>
        <a:off x="31556" y="762690"/>
        <a:ext cx="6843379" cy="583313"/>
      </dsp:txXfrm>
    </dsp:sp>
    <dsp:sp modelId="{EC3836A5-5C2E-4B4C-B35D-2029875C1127}">
      <dsp:nvSpPr>
        <dsp:cNvPr id="0" name=""/>
        <dsp:cNvSpPr/>
      </dsp:nvSpPr>
      <dsp:spPr>
        <a:xfrm>
          <a:off x="0" y="1426519"/>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Communication Skill</a:t>
          </a:r>
          <a:endParaRPr lang="en-US" sz="1700" kern="1200">
            <a:latin typeface="Arial"/>
            <a:ea typeface="+mn-ea"/>
            <a:cs typeface="+mn-cs"/>
          </a:endParaRPr>
        </a:p>
      </dsp:txBody>
      <dsp:txXfrm>
        <a:off x="31556" y="1458075"/>
        <a:ext cx="6843379" cy="583313"/>
      </dsp:txXfrm>
    </dsp:sp>
    <dsp:sp modelId="{DE8C5C98-CEC0-492C-BF38-47178EA7C16A}">
      <dsp:nvSpPr>
        <dsp:cNvPr id="0" name=""/>
        <dsp:cNvSpPr/>
      </dsp:nvSpPr>
      <dsp:spPr>
        <a:xfrm>
          <a:off x="0" y="2121904"/>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Aims and objectives </a:t>
          </a:r>
          <a:endParaRPr lang="en-US" sz="1700" kern="1200">
            <a:latin typeface="Arial"/>
            <a:ea typeface="+mn-ea"/>
            <a:cs typeface="+mn-cs"/>
          </a:endParaRPr>
        </a:p>
      </dsp:txBody>
      <dsp:txXfrm>
        <a:off x="31556" y="2153460"/>
        <a:ext cx="6843379" cy="583313"/>
      </dsp:txXfrm>
    </dsp:sp>
    <dsp:sp modelId="{1EAF2E67-D549-4CA2-B6D5-48FC8D9AE9D1}">
      <dsp:nvSpPr>
        <dsp:cNvPr id="0" name=""/>
        <dsp:cNvSpPr/>
      </dsp:nvSpPr>
      <dsp:spPr>
        <a:xfrm>
          <a:off x="0" y="2817289"/>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rtl="0">
            <a:lnSpc>
              <a:spcPct val="90000"/>
            </a:lnSpc>
            <a:spcBef>
              <a:spcPct val="0"/>
            </a:spcBef>
            <a:spcAft>
              <a:spcPct val="35000"/>
            </a:spcAft>
            <a:buNone/>
          </a:pPr>
          <a:r>
            <a:rPr lang="en-GB" sz="1700" b="0" i="0" kern="1200">
              <a:latin typeface="Arial"/>
              <a:ea typeface="+mn-ea"/>
              <a:cs typeface="+mn-cs"/>
            </a:rPr>
            <a:t>Why is the communication skill important in a health and social care setting</a:t>
          </a:r>
          <a:endParaRPr lang="en-US" sz="1700" kern="1200">
            <a:latin typeface="Arial"/>
            <a:ea typeface="+mn-ea"/>
            <a:cs typeface="+mn-cs"/>
          </a:endParaRPr>
        </a:p>
      </dsp:txBody>
      <dsp:txXfrm>
        <a:off x="31556" y="2848845"/>
        <a:ext cx="6843379" cy="583313"/>
      </dsp:txXfrm>
    </dsp:sp>
    <dsp:sp modelId="{9A91EE00-C964-4CC1-9852-9486A73A2BA0}">
      <dsp:nvSpPr>
        <dsp:cNvPr id="0" name=""/>
        <dsp:cNvSpPr/>
      </dsp:nvSpPr>
      <dsp:spPr>
        <a:xfrm>
          <a:off x="0" y="3512674"/>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Examples of communication skill for example given scenario </a:t>
          </a:r>
          <a:endParaRPr lang="en-US" sz="1700" kern="1200">
            <a:latin typeface="Arial"/>
            <a:ea typeface="+mn-ea"/>
            <a:cs typeface="+mn-cs"/>
          </a:endParaRPr>
        </a:p>
      </dsp:txBody>
      <dsp:txXfrm>
        <a:off x="31556" y="3544230"/>
        <a:ext cx="6843379" cy="583313"/>
      </dsp:txXfrm>
    </dsp:sp>
    <dsp:sp modelId="{DFDBBECA-A6EB-4A43-860D-2F29A7831E1E}">
      <dsp:nvSpPr>
        <dsp:cNvPr id="0" name=""/>
        <dsp:cNvSpPr/>
      </dsp:nvSpPr>
      <dsp:spPr>
        <a:xfrm>
          <a:off x="0" y="4208059"/>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Conclusion </a:t>
          </a:r>
          <a:endParaRPr lang="en-US" sz="1700" kern="1200">
            <a:latin typeface="Arial"/>
            <a:ea typeface="+mn-ea"/>
            <a:cs typeface="+mn-cs"/>
          </a:endParaRPr>
        </a:p>
      </dsp:txBody>
      <dsp:txXfrm>
        <a:off x="31556" y="4239615"/>
        <a:ext cx="6843379" cy="583313"/>
      </dsp:txXfrm>
    </dsp:sp>
    <dsp:sp modelId="{B4C36143-AE02-4EED-9127-3FB3AC57AE37}">
      <dsp:nvSpPr>
        <dsp:cNvPr id="0" name=""/>
        <dsp:cNvSpPr/>
      </dsp:nvSpPr>
      <dsp:spPr>
        <a:xfrm>
          <a:off x="0" y="4903444"/>
          <a:ext cx="6906491" cy="64642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latin typeface="Arial"/>
              <a:ea typeface="+mn-ea"/>
              <a:cs typeface="+mn-cs"/>
            </a:rPr>
            <a:t>References  </a:t>
          </a:r>
          <a:endParaRPr lang="en-US" sz="1700" kern="1200">
            <a:latin typeface="Arial"/>
            <a:ea typeface="+mn-ea"/>
            <a:cs typeface="+mn-cs"/>
          </a:endParaRPr>
        </a:p>
      </dsp:txBody>
      <dsp:txXfrm>
        <a:off x="31556" y="4935000"/>
        <a:ext cx="6843379" cy="5833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81A824-8A37-41F2-8C9C-AE01213E98E2}">
      <dsp:nvSpPr>
        <dsp:cNvPr id="0" name=""/>
        <dsp:cNvSpPr/>
      </dsp:nvSpPr>
      <dsp:spPr>
        <a:xfrm>
          <a:off x="0" y="3359"/>
          <a:ext cx="6263640" cy="1161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CAEA34-FD2A-4254-BA44-A2313D07DBFE}">
      <dsp:nvSpPr>
        <dsp:cNvPr id="0" name=""/>
        <dsp:cNvSpPr/>
      </dsp:nvSpPr>
      <dsp:spPr>
        <a:xfrm>
          <a:off x="351473" y="264785"/>
          <a:ext cx="639667" cy="6390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3F810F-D4A4-44E3-92F0-8681C841C7F3}">
      <dsp:nvSpPr>
        <dsp:cNvPr id="0" name=""/>
        <dsp:cNvSpPr/>
      </dsp:nvSpPr>
      <dsp:spPr>
        <a:xfrm>
          <a:off x="1342614" y="3359"/>
          <a:ext cx="4622660" cy="1163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088" tIns="123088" rIns="123088" bIns="123088" numCol="1" spcCol="1270" anchor="ctr" anchorCtr="0">
          <a:noAutofit/>
        </a:bodyPr>
        <a:lstStyle/>
        <a:p>
          <a:pPr marL="0" lvl="0" indent="0" algn="l" defTabSz="622300" rtl="0">
            <a:lnSpc>
              <a:spcPct val="100000"/>
            </a:lnSpc>
            <a:spcBef>
              <a:spcPct val="0"/>
            </a:spcBef>
            <a:spcAft>
              <a:spcPct val="35000"/>
            </a:spcAft>
            <a:buNone/>
          </a:pPr>
          <a:r>
            <a:rPr lang="en-GB" sz="1400" kern="1200" dirty="0"/>
            <a:t>In </a:t>
          </a:r>
          <a:r>
            <a:rPr lang="en-GB" sz="1400" kern="1200" dirty="0">
              <a:latin typeface="Aptos Display" panose="02110004020202020204"/>
            </a:rPr>
            <a:t>conclusion effective communication is a very essential skill in health and social care </a:t>
          </a:r>
          <a:r>
            <a:rPr lang="en-GB" sz="1400" kern="1200">
              <a:latin typeface="Aptos Display" panose="02110004020202020204"/>
            </a:rPr>
            <a:t>setting.</a:t>
          </a:r>
          <a:endParaRPr lang="en-US" sz="1400" kern="1200" dirty="0">
            <a:latin typeface="Aptos Display" panose="02110004020202020204"/>
          </a:endParaRPr>
        </a:p>
      </dsp:txBody>
      <dsp:txXfrm>
        <a:off x="1342614" y="3359"/>
        <a:ext cx="4622660" cy="1163032"/>
      </dsp:txXfrm>
    </dsp:sp>
    <dsp:sp modelId="{334CACB8-8573-47DB-B50F-AB382DC25314}">
      <dsp:nvSpPr>
        <dsp:cNvPr id="0" name=""/>
        <dsp:cNvSpPr/>
      </dsp:nvSpPr>
      <dsp:spPr>
        <a:xfrm>
          <a:off x="0" y="1448338"/>
          <a:ext cx="6263640" cy="1161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EB5D4A-05E5-4FEA-856C-926FC074A3F0}">
      <dsp:nvSpPr>
        <dsp:cNvPr id="0" name=""/>
        <dsp:cNvSpPr/>
      </dsp:nvSpPr>
      <dsp:spPr>
        <a:xfrm>
          <a:off x="351473" y="1709765"/>
          <a:ext cx="639667" cy="639042"/>
        </a:xfrm>
        <a:prstGeom prst="rect">
          <a:avLst/>
        </a:prstGeom>
        <a:solidFill>
          <a:schemeClr val="accent1">
            <a:hueOff val="0"/>
            <a:satOff val="0"/>
            <a:lumOff val="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C1404A-7760-42F3-809D-169FBDBCD0BB}">
      <dsp:nvSpPr>
        <dsp:cNvPr id="0" name=""/>
        <dsp:cNvSpPr/>
      </dsp:nvSpPr>
      <dsp:spPr>
        <a:xfrm>
          <a:off x="1342614" y="1448338"/>
          <a:ext cx="4622660" cy="1163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088" tIns="123088" rIns="123088" bIns="123088" numCol="1" spcCol="1270" anchor="ctr" anchorCtr="0">
          <a:noAutofit/>
        </a:bodyPr>
        <a:lstStyle/>
        <a:p>
          <a:pPr marL="0" lvl="0" indent="0" algn="l" defTabSz="622300">
            <a:lnSpc>
              <a:spcPct val="100000"/>
            </a:lnSpc>
            <a:spcBef>
              <a:spcPct val="0"/>
            </a:spcBef>
            <a:spcAft>
              <a:spcPct val="35000"/>
            </a:spcAft>
            <a:buNone/>
          </a:pPr>
          <a:r>
            <a:rPr lang="en-GB" sz="1400" kern="1200">
              <a:latin typeface="Aptos Display" panose="02110004020202020204"/>
            </a:rPr>
            <a:t>It</a:t>
          </a:r>
          <a:r>
            <a:rPr lang="en-GB" sz="1400" kern="1200" dirty="0"/>
            <a:t> plays a vital </a:t>
          </a:r>
          <a:r>
            <a:rPr lang="en-GB" sz="1400" kern="1200" dirty="0">
              <a:latin typeface="Aptos Display" panose="02110004020202020204"/>
            </a:rPr>
            <a:t>role in</a:t>
          </a:r>
          <a:r>
            <a:rPr lang="en-GB" sz="1400" kern="1200" dirty="0"/>
            <a:t> building trust, showing empathy and compassion. </a:t>
          </a:r>
          <a:endParaRPr lang="en-US" sz="1400" kern="1200" dirty="0"/>
        </a:p>
      </dsp:txBody>
      <dsp:txXfrm>
        <a:off x="1342614" y="1448338"/>
        <a:ext cx="4622660" cy="1163032"/>
      </dsp:txXfrm>
    </dsp:sp>
    <dsp:sp modelId="{85320DC5-F838-472E-A287-B1CC64B6E59C}">
      <dsp:nvSpPr>
        <dsp:cNvPr id="0" name=""/>
        <dsp:cNvSpPr/>
      </dsp:nvSpPr>
      <dsp:spPr>
        <a:xfrm>
          <a:off x="0" y="2893317"/>
          <a:ext cx="6263640" cy="1161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28FCDC-646D-4032-A1AB-DE0B31197AAD}">
      <dsp:nvSpPr>
        <dsp:cNvPr id="0" name=""/>
        <dsp:cNvSpPr/>
      </dsp:nvSpPr>
      <dsp:spPr>
        <a:xfrm>
          <a:off x="351473" y="3154744"/>
          <a:ext cx="639667" cy="6390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BBE479-8A4A-4145-8E46-77867C4138D2}">
      <dsp:nvSpPr>
        <dsp:cNvPr id="0" name=""/>
        <dsp:cNvSpPr/>
      </dsp:nvSpPr>
      <dsp:spPr>
        <a:xfrm>
          <a:off x="1342614" y="2893317"/>
          <a:ext cx="4622660" cy="1163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088" tIns="123088" rIns="123088" bIns="123088" numCol="1" spcCol="1270" anchor="ctr" anchorCtr="0">
          <a:noAutofit/>
        </a:bodyPr>
        <a:lstStyle/>
        <a:p>
          <a:pPr marL="0" lvl="0" indent="0" algn="l" defTabSz="622300">
            <a:lnSpc>
              <a:spcPct val="100000"/>
            </a:lnSpc>
            <a:spcBef>
              <a:spcPct val="0"/>
            </a:spcBef>
            <a:spcAft>
              <a:spcPct val="35000"/>
            </a:spcAft>
            <a:buNone/>
          </a:pPr>
          <a:r>
            <a:rPr lang="en-GB" sz="1400" kern="1200" dirty="0"/>
            <a:t>It's showing </a:t>
          </a:r>
          <a:r>
            <a:rPr lang="en-GB" sz="1400" kern="1200" dirty="0">
              <a:latin typeface="Arial"/>
              <a:cs typeface="Arial"/>
            </a:rPr>
            <a:t>that</a:t>
          </a:r>
          <a:r>
            <a:rPr lang="en-GB" sz="1400" kern="1200" dirty="0"/>
            <a:t> individuals are being heard, feeling valued, respected, understood and safe. By using appropriate verbal and non-verbal communication and active listening and other communication methods to meet individual's needs. </a:t>
          </a:r>
          <a:endParaRPr lang="en-US" sz="1400" kern="1200" dirty="0"/>
        </a:p>
      </dsp:txBody>
      <dsp:txXfrm>
        <a:off x="1342614" y="2893317"/>
        <a:ext cx="4622660" cy="1163032"/>
      </dsp:txXfrm>
    </dsp:sp>
    <dsp:sp modelId="{29159439-79E8-4A1A-990E-F41E995C245C}">
      <dsp:nvSpPr>
        <dsp:cNvPr id="0" name=""/>
        <dsp:cNvSpPr/>
      </dsp:nvSpPr>
      <dsp:spPr>
        <a:xfrm>
          <a:off x="0" y="4338296"/>
          <a:ext cx="6263640" cy="11618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E26A0C-F2CE-490F-9A4F-24EC750CC012}">
      <dsp:nvSpPr>
        <dsp:cNvPr id="0" name=""/>
        <dsp:cNvSpPr/>
      </dsp:nvSpPr>
      <dsp:spPr>
        <a:xfrm>
          <a:off x="351473" y="4599723"/>
          <a:ext cx="639667" cy="639042"/>
        </a:xfrm>
        <a:prstGeom prst="rect">
          <a:avLst/>
        </a:prstGeom>
        <a:solidFill>
          <a:schemeClr val="accent1">
            <a:hueOff val="0"/>
            <a:satOff val="0"/>
            <a:lumOff val="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CA20AE-A775-47B7-9D2D-E1B75B8E5735}">
      <dsp:nvSpPr>
        <dsp:cNvPr id="0" name=""/>
        <dsp:cNvSpPr/>
      </dsp:nvSpPr>
      <dsp:spPr>
        <a:xfrm>
          <a:off x="1342614" y="4338296"/>
          <a:ext cx="4622660" cy="11630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088" tIns="123088" rIns="123088" bIns="123088"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ptos Display" panose="02110004020202020204"/>
            </a:rPr>
            <a:t>This then delivers high quality health and social care services.</a:t>
          </a:r>
          <a:endParaRPr lang="en-GB" sz="1400" kern="1200" dirty="0">
            <a:latin typeface="Aptos Display" panose="02110004020202020204"/>
          </a:endParaRPr>
        </a:p>
      </dsp:txBody>
      <dsp:txXfrm>
        <a:off x="1342614" y="4338296"/>
        <a:ext cx="4622660" cy="11630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5889-D699-927F-F240-8DD09519A28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640CAF1-F2D2-8A52-E965-46915B518E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9CA1396-CC58-32CF-E9D8-FCFB6BA365CE}"/>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016C9C81-7222-0CED-B523-78B09E1111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63B158-3DF6-E303-E64C-6B9D7037BEB6}"/>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2407784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96088-2D7D-08D5-2D14-56CA6BF5AF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9DB4EB-1C50-DCA3-2B5A-0EFBB6D1F1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0BE6DF-AD17-819B-DAE3-4EFCE9377679}"/>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87257D37-72B6-3FC5-BD48-94F7823946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A8F71D-A123-BD76-654B-356078C2777E}"/>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1372841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9AE7-402C-379D-5986-D81C6539BF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C191CDF-DB48-7E43-9DD4-9C6B20101F6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C9A3B1-833A-AAB9-B52E-97AE034B8C7E}"/>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AE61B3CE-2D3D-11E6-AEDC-67656E5A01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6753E4-FD27-A198-09B2-7F78E3F6A3ED}"/>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385962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C4F8D-5C50-678C-F9BD-8B4B4E1883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355E82-20F4-9EAE-EFA7-111659224A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C48801-528E-DE35-AB26-A1BC8345F0A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5E4A92-5B22-1BCB-A9E3-704E5EA5FEB7}"/>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6" name="Footer Placeholder 5">
            <a:extLst>
              <a:ext uri="{FF2B5EF4-FFF2-40B4-BE49-F238E27FC236}">
                <a16:creationId xmlns:a16="http://schemas.microsoft.com/office/drawing/2014/main" id="{CBD75D01-1525-A922-79DE-24C79AD20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37A051-5061-26BE-3CD9-3C3274DF16E8}"/>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1694940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80E38-57A2-26BB-6F71-C7135B3B8CB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15F020-863B-5C3D-27CE-79E86080F8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26FE607-872C-6F87-21AD-F981DFB4D9A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50364F-5667-9FD8-056C-0A4715DFFF3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9B2EF0-C9D7-CE0D-7A1D-8A0DB0D8CC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A60BDF-4EDA-CA44-1F30-B7CC7DA89C76}"/>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8" name="Footer Placeholder 7">
            <a:extLst>
              <a:ext uri="{FF2B5EF4-FFF2-40B4-BE49-F238E27FC236}">
                <a16:creationId xmlns:a16="http://schemas.microsoft.com/office/drawing/2014/main" id="{3855CC19-70FD-D36F-AF17-52DB6B0AF6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798362-B90B-F21D-A40C-4B6D8720FBBF}"/>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4127182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8881A-B9AF-45C4-D819-DAB9ABFCF17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EAB1EE8-63E3-6EDC-88E8-2351ED092D89}"/>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4" name="Footer Placeholder 3">
            <a:extLst>
              <a:ext uri="{FF2B5EF4-FFF2-40B4-BE49-F238E27FC236}">
                <a16:creationId xmlns:a16="http://schemas.microsoft.com/office/drawing/2014/main" id="{13F9F612-77D5-DA32-9D16-787B8C36084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68A52E-EF59-799E-1D85-5DE24BA71D8E}"/>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758967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6831057-047E-2054-2E4F-DAEE019AE8CF}"/>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3" name="Footer Placeholder 2">
            <a:extLst>
              <a:ext uri="{FF2B5EF4-FFF2-40B4-BE49-F238E27FC236}">
                <a16:creationId xmlns:a16="http://schemas.microsoft.com/office/drawing/2014/main" id="{E1D272E8-11FE-38E3-86EF-8278780E208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1B84DB-2BDD-E5CE-1DAE-4815BA13EDAE}"/>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4260350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07C96-0B0F-2045-CF78-431758EA73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B45203F-071E-7757-6474-4B72289FC2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1F6CF26-9D3A-0AF4-67DA-7678FCB6B9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303B02-5E45-550A-86FE-1AD67E9B9AE8}"/>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6" name="Footer Placeholder 5">
            <a:extLst>
              <a:ext uri="{FF2B5EF4-FFF2-40B4-BE49-F238E27FC236}">
                <a16:creationId xmlns:a16="http://schemas.microsoft.com/office/drawing/2014/main" id="{84E445D4-8A6E-D17C-5CE2-2235A63F4E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25DC2B-BCEE-021C-D7B1-6F685A07BABD}"/>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953875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3BF8E-31F6-8BB5-C775-37DBCB835E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A64378D-9338-700D-5638-75565D1682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1E949B1-B46D-C615-4DD9-D6BBEE8CDC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30DABD-99CA-87E7-D469-95F56FFFBFF5}"/>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6" name="Footer Placeholder 5">
            <a:extLst>
              <a:ext uri="{FF2B5EF4-FFF2-40B4-BE49-F238E27FC236}">
                <a16:creationId xmlns:a16="http://schemas.microsoft.com/office/drawing/2014/main" id="{1844D5B8-FE0A-45AD-5388-761B2A1A47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1AC65F2-5C7E-7979-4A8F-0F3DFEA86919}"/>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30369890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7AA19-250F-0ACF-C198-5D5FB31522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E89C44-D946-F78F-9513-D9878AD4D9A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D3C03E-6866-2CEE-5AC3-A2C50FC5257B}"/>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7B43F41C-A370-2590-F260-31386AFE96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6150FD-35A1-6496-C3CD-5384BC72F32A}"/>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4102756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9F31B8-7A80-0164-7C74-755277D372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518234-D8B1-647A-190A-F2D72AB542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4AF005-30D9-5730-3EB8-8D6DA4F22C3B}"/>
              </a:ext>
            </a:extLst>
          </p:cNvPr>
          <p:cNvSpPr>
            <a:spLocks noGrp="1"/>
          </p:cNvSpPr>
          <p:nvPr>
            <p:ph type="dt" sz="half" idx="10"/>
          </p:nvPr>
        </p:nvSpPr>
        <p:spPr/>
        <p:txBody>
          <a:body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D056B81C-0957-763B-ED48-4B88ABB77B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5156B4-ECD4-A431-6F82-889C3537A27E}"/>
              </a:ext>
            </a:extLst>
          </p:cNvPr>
          <p:cNvSpPr>
            <a:spLocks noGrp="1"/>
          </p:cNvSpPr>
          <p:nvPr>
            <p:ph type="sldNum" sz="quarter" idx="12"/>
          </p:nvPr>
        </p:nvSpPr>
        <p:spPr/>
        <p:txBody>
          <a:bodyPr/>
          <a:lstStyle/>
          <a:p>
            <a:fld id="{D57A0C8B-3239-467D-B13E-7FF630FC3346}" type="slidenum">
              <a:rPr lang="en-GB" smtClean="0"/>
              <a:t>‹#›</a:t>
            </a:fld>
            <a:endParaRPr lang="en-GB"/>
          </a:p>
        </p:txBody>
      </p:sp>
    </p:spTree>
    <p:extLst>
      <p:ext uri="{BB962C8B-B14F-4D97-AF65-F5344CB8AC3E}">
        <p14:creationId xmlns:p14="http://schemas.microsoft.com/office/powerpoint/2010/main" val="4206658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0D666D7-9E74-9E4B-E080-071E75B8BF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9936FA-0BC8-0C01-42DD-125CA1BE0A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AFE5F0-54FC-65F0-1D64-A178519F60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07EAC7E-B750-4775-911E-F3DBA9277C2C}" type="datetimeFigureOut">
              <a:rPr lang="en-GB" smtClean="0"/>
              <a:t>19/02/2026</a:t>
            </a:fld>
            <a:endParaRPr lang="en-GB"/>
          </a:p>
        </p:txBody>
      </p:sp>
      <p:sp>
        <p:nvSpPr>
          <p:cNvPr id="5" name="Footer Placeholder 4">
            <a:extLst>
              <a:ext uri="{FF2B5EF4-FFF2-40B4-BE49-F238E27FC236}">
                <a16:creationId xmlns:a16="http://schemas.microsoft.com/office/drawing/2014/main" id="{EC67C4E6-6105-4F13-2B14-CFEA2AA424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C8AA322-45AE-890D-1D9D-DF7A40240E8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7A0C8B-3239-467D-B13E-7FF630FC3346}" type="slidenum">
              <a:rPr lang="en-GB" smtClean="0"/>
              <a:t>‹#›</a:t>
            </a:fld>
            <a:endParaRPr lang="en-GB"/>
          </a:p>
        </p:txBody>
      </p:sp>
    </p:spTree>
    <p:extLst>
      <p:ext uri="{BB962C8B-B14F-4D97-AF65-F5344CB8AC3E}">
        <p14:creationId xmlns:p14="http://schemas.microsoft.com/office/powerpoint/2010/main" val="1382548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hyperlink" Target="https://freepngimg.com/png/6137-open-book-png-image" TargetMode="External"/><Relationship Id="rId7" Type="http://schemas.openxmlformats.org/officeDocument/2006/relationships/diagramQuickStyle" Target="../diagrams/quickStyle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https://creativecommons.org/licenses/by-nc/3.0/" TargetMode="Externa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hyperlink" Target="https://wtcs.pressbooks.pub/nursingfundamentals/chapter/2-3-communicating-with-patients/" TargetMode="External"/><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technofaq.org/posts/2020/08/tips-for-developing-effective-healthcare-teams/" TargetMode="External"/><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pxhere.com/en/photo/1559737" TargetMode="External"/><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hyperlink" Target="https://academic.oup.com/psq/article-abstract/70/2/290/7149361" TargetMode="External"/><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hyperlink" Target="https://www.nice.org.uk/guidance/cg138/chapter/Recommendations" TargetMode="External"/><Relationship Id="rId5" Type="http://schemas.openxmlformats.org/officeDocument/2006/relationships/hyperlink" Target="https://mylearningcloud.org.uk/effective-communication-health-and-social-care/" TargetMode="External"/><Relationship Id="rId4" Type="http://schemas.openxmlformats.org/officeDocument/2006/relationships/hyperlink" Target="https://www.qcs.co.uk/effective-communication-in-health-and-social-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41C2EF5-0472-01C2-51B0-05693A89C7AE}"/>
              </a:ext>
            </a:extLst>
          </p:cNvPr>
          <p:cNvSpPr txBox="1"/>
          <p:nvPr/>
        </p:nvSpPr>
        <p:spPr>
          <a:xfrm>
            <a:off x="3048000" y="2279401"/>
            <a:ext cx="7040880" cy="2305824"/>
          </a:xfrm>
          <a:prstGeom prst="rect">
            <a:avLst/>
          </a:prstGeom>
          <a:noFill/>
        </p:spPr>
        <p:txBody>
          <a:bodyPr wrap="square">
            <a:spAutoFit/>
          </a:bodyPr>
          <a:lstStyle/>
          <a:p>
            <a:pPr algn="ctr" rtl="0" fontAlgn="base">
              <a:lnSpc>
                <a:spcPts val="6429"/>
              </a:lnSpc>
              <a:buNone/>
            </a:pPr>
            <a:r>
              <a:rPr lang="en-GB" sz="4000" b="1" i="0" dirty="0">
                <a:solidFill>
                  <a:srgbClr val="000000"/>
                </a:solidFill>
                <a:effectLst/>
                <a:latin typeface="Aptos Display" panose="020F0502020204030204" pitchFamily="34" charset="0"/>
              </a:rPr>
              <a:t>LCHS4009_BIRM</a:t>
            </a:r>
            <a:r>
              <a:rPr lang="en-GB" sz="4000" b="0" i="0" dirty="0">
                <a:solidFill>
                  <a:srgbClr val="000000"/>
                </a:solidFill>
                <a:effectLst/>
                <a:latin typeface="Aptos Display" panose="020F0502020204030204" pitchFamily="34" charset="0"/>
              </a:rPr>
              <a:t> </a:t>
            </a:r>
            <a:endParaRPr lang="en-GB" b="0" i="0" dirty="0">
              <a:solidFill>
                <a:srgbClr val="0F4761"/>
              </a:solidFill>
              <a:effectLst/>
              <a:latin typeface="Segoe UI" panose="020B0502040204020203" pitchFamily="34" charset="0"/>
            </a:endParaRPr>
          </a:p>
          <a:p>
            <a:pPr algn="ctr" rtl="0" fontAlgn="base">
              <a:lnSpc>
                <a:spcPts val="3214"/>
              </a:lnSpc>
              <a:spcAft>
                <a:spcPts val="800"/>
              </a:spcAft>
              <a:buNone/>
            </a:pPr>
            <a:r>
              <a:rPr lang="en-GB" sz="1800" b="1" i="0" dirty="0">
                <a:solidFill>
                  <a:srgbClr val="000000"/>
                </a:solidFill>
                <a:effectLst/>
                <a:latin typeface="Aptos" panose="020F0502020204030204" pitchFamily="34" charset="0"/>
              </a:rPr>
              <a:t>FARAH PARVEEN</a:t>
            </a:r>
            <a:r>
              <a:rPr lang="en-GB" sz="1800" b="0" i="0" dirty="0">
                <a:solidFill>
                  <a:srgbClr val="000000"/>
                </a:solidFill>
                <a:effectLst/>
                <a:latin typeface="Aptos" panose="020F0502020204030204" pitchFamily="34" charset="0"/>
              </a:rPr>
              <a:t> </a:t>
            </a:r>
            <a:endParaRPr lang="en-GB" b="0" i="0" dirty="0">
              <a:solidFill>
                <a:srgbClr val="000000"/>
              </a:solidFill>
              <a:effectLst/>
              <a:latin typeface="Segoe UI" panose="020B0502040204020203" pitchFamily="34" charset="0"/>
            </a:endParaRPr>
          </a:p>
          <a:p>
            <a:pPr algn="ctr" rtl="0" fontAlgn="base">
              <a:lnSpc>
                <a:spcPts val="3214"/>
              </a:lnSpc>
              <a:spcAft>
                <a:spcPts val="800"/>
              </a:spcAft>
              <a:buNone/>
            </a:pPr>
            <a:r>
              <a:rPr lang="en-GB" sz="1800" b="1" i="0" dirty="0">
                <a:solidFill>
                  <a:srgbClr val="000000"/>
                </a:solidFill>
                <a:effectLst/>
                <a:latin typeface="Aptos" panose="020F0502020204030204" pitchFamily="34" charset="0"/>
              </a:rPr>
              <a:t>2440156</a:t>
            </a:r>
            <a:r>
              <a:rPr lang="en-GB" sz="1800" b="0" i="0" dirty="0">
                <a:solidFill>
                  <a:srgbClr val="000000"/>
                </a:solidFill>
                <a:effectLst/>
                <a:latin typeface="Aptos" panose="020F0502020204030204" pitchFamily="34" charset="0"/>
              </a:rPr>
              <a:t> </a:t>
            </a:r>
            <a:endParaRPr lang="en-GB" b="0" i="0" dirty="0">
              <a:solidFill>
                <a:srgbClr val="000000"/>
              </a:solidFill>
              <a:effectLst/>
              <a:latin typeface="Segoe UI" panose="020B0502040204020203" pitchFamily="34" charset="0"/>
            </a:endParaRPr>
          </a:p>
          <a:p>
            <a:pPr algn="ctr" rtl="0" fontAlgn="base">
              <a:lnSpc>
                <a:spcPts val="3214"/>
              </a:lnSpc>
              <a:spcAft>
                <a:spcPts val="800"/>
              </a:spcAft>
              <a:buNone/>
            </a:pPr>
            <a:r>
              <a:rPr lang="en-GB" sz="1800" b="1" i="0" dirty="0">
                <a:solidFill>
                  <a:srgbClr val="000000"/>
                </a:solidFill>
                <a:effectLst/>
                <a:latin typeface="Aptos" panose="020F0502020204030204" pitchFamily="34" charset="0"/>
              </a:rPr>
              <a:t>ANIKA TASIN AHMED</a:t>
            </a:r>
            <a:r>
              <a:rPr lang="en-GB" sz="1800" b="0" i="0" dirty="0">
                <a:solidFill>
                  <a:srgbClr val="000000"/>
                </a:solidFill>
                <a:effectLst/>
                <a:latin typeface="Aptos" panose="020F0502020204030204" pitchFamily="34" charset="0"/>
              </a:rPr>
              <a:t> </a:t>
            </a:r>
            <a:endParaRPr lang="en-GB"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4043034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a:extLst>
              <a:ext uri="{FF2B5EF4-FFF2-40B4-BE49-F238E27FC236}">
                <a16:creationId xmlns:a16="http://schemas.microsoft.com/office/drawing/2014/main" id="{362810D9-2C5A-477D-949C-C191895477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blank open book with black background&#10;&#10;AI-generated content may be incorrect.">
            <a:extLst>
              <a:ext uri="{FF2B5EF4-FFF2-40B4-BE49-F238E27FC236}">
                <a16:creationId xmlns:a16="http://schemas.microsoft.com/office/drawing/2014/main" id="{08A948ED-9878-9BDC-5152-C331DDB35179}"/>
              </a:ext>
            </a:extLst>
          </p:cNvPr>
          <p:cNvPicPr>
            <a:picLocks noChangeAspect="1"/>
          </p:cNvPicPr>
          <p:nvPr/>
        </p:nvPicPr>
        <p:blipFill>
          <a:blip r:embed="rId2">
            <a:alphaModFix amt="5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0862" r="-10" b="10059"/>
          <a:stretch>
            <a:fillRect/>
          </a:stretch>
        </p:blipFill>
        <p:spPr>
          <a:xfrm flipV="1">
            <a:off x="20" y="-9107"/>
            <a:ext cx="12191980" cy="6858000"/>
          </a:xfrm>
          <a:prstGeom prst="rect">
            <a:avLst/>
          </a:prstGeom>
        </p:spPr>
      </p:pic>
      <p:sp>
        <p:nvSpPr>
          <p:cNvPr id="28" name="Arc 2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8BB78646-335F-7F3B-8684-8BE376EB9844}"/>
              </a:ext>
            </a:extLst>
          </p:cNvPr>
          <p:cNvSpPr txBox="1"/>
          <p:nvPr/>
        </p:nvSpPr>
        <p:spPr>
          <a:xfrm>
            <a:off x="9737482" y="6648838"/>
            <a:ext cx="2454518"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freepngimg.com/png/6137-open-book-png-image">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3.0/">
                  <a:extLst>
                    <a:ext uri="{A12FA001-AC4F-418D-AE19-62706E023703}">
                      <ahyp:hlinkClr xmlns:ahyp="http://schemas.microsoft.com/office/drawing/2018/hyperlinkcolor" val="tx"/>
                    </a:ext>
                  </a:extLst>
                </a:hlinkClick>
              </a:rPr>
              <a:t>CC BY-NC</a:t>
            </a:r>
            <a:endParaRPr lang="en-GB" sz="700">
              <a:solidFill>
                <a:srgbClr val="FFFFFF"/>
              </a:solidFill>
            </a:endParaRPr>
          </a:p>
        </p:txBody>
      </p:sp>
      <p:graphicFrame>
        <p:nvGraphicFramePr>
          <p:cNvPr id="10" name="TextBox 4">
            <a:extLst>
              <a:ext uri="{FF2B5EF4-FFF2-40B4-BE49-F238E27FC236}">
                <a16:creationId xmlns:a16="http://schemas.microsoft.com/office/drawing/2014/main" id="{76D6DDFF-CE31-25A8-355B-30368D768599}"/>
              </a:ext>
            </a:extLst>
          </p:cNvPr>
          <p:cNvGraphicFramePr/>
          <p:nvPr>
            <p:extLst>
              <p:ext uri="{D42A27DB-BD31-4B8C-83A1-F6EECF244321}">
                <p14:modId xmlns:p14="http://schemas.microsoft.com/office/powerpoint/2010/main" val="3218554166"/>
              </p:ext>
            </p:extLst>
          </p:nvPr>
        </p:nvGraphicFramePr>
        <p:xfrm>
          <a:off x="4447308" y="591344"/>
          <a:ext cx="6906491" cy="558561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0244811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48D3F-15BD-9F72-60FA-AF1D8BE5FA62}"/>
              </a:ext>
            </a:extLst>
          </p:cNvPr>
          <p:cNvSpPr>
            <a:spLocks noGrp="1"/>
          </p:cNvSpPr>
          <p:nvPr>
            <p:ph type="title"/>
          </p:nvPr>
        </p:nvSpPr>
        <p:spPr>
          <a:xfrm>
            <a:off x="6417733" y="490537"/>
            <a:ext cx="5291663" cy="1628775"/>
          </a:xfrm>
        </p:spPr>
        <p:txBody>
          <a:bodyPr anchor="b">
            <a:normAutofit/>
          </a:bodyPr>
          <a:lstStyle/>
          <a:p>
            <a:r>
              <a:rPr lang="en-GB" sz="4000" b="1" u="sng"/>
              <a:t>Aims and objectives </a:t>
            </a:r>
            <a:r>
              <a:rPr lang="en-GB" sz="4000" u="sng"/>
              <a:t> </a:t>
            </a:r>
          </a:p>
        </p:txBody>
      </p:sp>
      <p:pic>
        <p:nvPicPr>
          <p:cNvPr id="5" name="Picture 4" descr="A nurse standing next to an old person&#10;&#10;AI-generated content may be incorrect.">
            <a:extLst>
              <a:ext uri="{FF2B5EF4-FFF2-40B4-BE49-F238E27FC236}">
                <a16:creationId xmlns:a16="http://schemas.microsoft.com/office/drawing/2014/main" id="{A03BA358-D9AA-6850-364A-AF01500BC3B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012" r="11639"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3" name="Content Placeholder 2">
            <a:extLst>
              <a:ext uri="{FF2B5EF4-FFF2-40B4-BE49-F238E27FC236}">
                <a16:creationId xmlns:a16="http://schemas.microsoft.com/office/drawing/2014/main" id="{AAC706B5-DE61-0C44-6D05-201443AFC4FD}"/>
              </a:ext>
            </a:extLst>
          </p:cNvPr>
          <p:cNvSpPr>
            <a:spLocks noGrp="1"/>
          </p:cNvSpPr>
          <p:nvPr>
            <p:ph idx="1"/>
          </p:nvPr>
        </p:nvSpPr>
        <p:spPr>
          <a:xfrm>
            <a:off x="6417734" y="2614612"/>
            <a:ext cx="5291663" cy="3752849"/>
          </a:xfrm>
        </p:spPr>
        <p:txBody>
          <a:bodyPr vert="horz" lIns="91440" tIns="45720" rIns="91440" bIns="45720" rtlCol="0" anchor="t">
            <a:normAutofit/>
          </a:bodyPr>
          <a:lstStyle/>
          <a:p>
            <a:pPr fontAlgn="base"/>
            <a:r>
              <a:rPr lang="en-GB" sz="1700">
                <a:latin typeface="Arial"/>
                <a:cs typeface="Arial"/>
              </a:rPr>
              <a:t>The main aim of communication in a health and social care setting is to ensure that information is shared clearly and safely. This is to provide safe and effective patient care.  </a:t>
            </a:r>
          </a:p>
          <a:p>
            <a:pPr fontAlgn="base"/>
            <a:endParaRPr lang="en-GB" sz="1700">
              <a:latin typeface="Arial" panose="020B0604020202020204" pitchFamily="34" charset="0"/>
              <a:cs typeface="Arial" panose="020B0604020202020204" pitchFamily="34" charset="0"/>
            </a:endParaRPr>
          </a:p>
          <a:p>
            <a:pPr fontAlgn="base"/>
            <a:r>
              <a:rPr lang="en-GB" sz="1700" dirty="0">
                <a:latin typeface="Arial"/>
                <a:cs typeface="Arial"/>
              </a:rPr>
              <a:t>A few communication objectives we can look at in health and social care are:</a:t>
            </a:r>
          </a:p>
          <a:p>
            <a:pPr fontAlgn="base"/>
            <a:r>
              <a:rPr lang="en-GB" sz="1700">
                <a:latin typeface="Arial"/>
                <a:cs typeface="Arial"/>
              </a:rPr>
              <a:t>To promote person-centred care</a:t>
            </a:r>
            <a:endParaRPr lang="en-GB" sz="1700">
              <a:latin typeface="Arial" panose="020B0604020202020204" pitchFamily="34" charset="0"/>
              <a:cs typeface="Arial" panose="020B0604020202020204" pitchFamily="34" charset="0"/>
            </a:endParaRPr>
          </a:p>
          <a:p>
            <a:pPr fontAlgn="base"/>
            <a:r>
              <a:rPr lang="en-GB" sz="1700">
                <a:latin typeface="Arial"/>
                <a:cs typeface="Arial"/>
              </a:rPr>
              <a:t>To build trust and positive relationships</a:t>
            </a:r>
            <a:endParaRPr lang="en-GB" sz="1700">
              <a:latin typeface="Arial" panose="020B0604020202020204" pitchFamily="34" charset="0"/>
              <a:cs typeface="Arial" panose="020B0604020202020204" pitchFamily="34" charset="0"/>
            </a:endParaRPr>
          </a:p>
          <a:p>
            <a:pPr fontAlgn="base"/>
            <a:r>
              <a:rPr lang="en-GB" sz="1700">
                <a:latin typeface="Arial"/>
                <a:cs typeface="Arial"/>
              </a:rPr>
              <a:t>To understand and empathise with the needs of service users</a:t>
            </a:r>
          </a:p>
          <a:p>
            <a:pPr marL="0" indent="0" fontAlgn="base">
              <a:buNone/>
            </a:pPr>
            <a:r>
              <a:rPr lang="en-GB" sz="1700" dirty="0">
                <a:latin typeface="Arial"/>
                <a:cs typeface="Arial"/>
              </a:rPr>
              <a:t>(</a:t>
            </a:r>
            <a:r>
              <a:rPr lang="en-GB" sz="1700" dirty="0" err="1">
                <a:latin typeface="Arial"/>
                <a:cs typeface="Arial"/>
              </a:rPr>
              <a:t>Mylearningcloud</a:t>
            </a:r>
            <a:r>
              <a:rPr lang="en-GB" sz="1700" dirty="0">
                <a:latin typeface="Arial"/>
                <a:cs typeface="Arial"/>
              </a:rPr>
              <a:t>, 2025).</a:t>
            </a:r>
          </a:p>
          <a:p>
            <a:pPr marL="0" indent="0" fontAlgn="base">
              <a:buNone/>
            </a:pPr>
            <a:endParaRPr lang="en-GB" sz="1700">
              <a:latin typeface="Arial" panose="020B0604020202020204" pitchFamily="34" charset="0"/>
              <a:cs typeface="Arial" panose="020B0604020202020204" pitchFamily="34" charset="0"/>
            </a:endParaRPr>
          </a:p>
          <a:p>
            <a:pPr marL="0" indent="0" fontAlgn="base">
              <a:buNone/>
            </a:pPr>
            <a:endParaRPr lang="en-GB" sz="170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418516CE-E77F-5BE2-718A-3F4A19473E9E}"/>
              </a:ext>
            </a:extLst>
          </p:cNvPr>
          <p:cNvSpPr txBox="1"/>
          <p:nvPr/>
        </p:nvSpPr>
        <p:spPr>
          <a:xfrm>
            <a:off x="9894576" y="6657945"/>
            <a:ext cx="229742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tcs.pressbooks.pub/nursingfundamentals/chapter/2-3-communicating-with-patient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3988978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F4D5922-434B-4829-B93E-02DC38A29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35FBA24-5C01-4635-A984-1DB6E340B0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a:extLst>
              <a:ext uri="{FF2B5EF4-FFF2-40B4-BE49-F238E27FC236}">
                <a16:creationId xmlns:a16="http://schemas.microsoft.com/office/drawing/2014/main" id="{D89A5114-55F8-4976-BBE9-EB03D13143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16" name="Oval 15">
              <a:extLst>
                <a:ext uri="{FF2B5EF4-FFF2-40B4-BE49-F238E27FC236}">
                  <a16:creationId xmlns:a16="http://schemas.microsoft.com/office/drawing/2014/main" id="{B68E7F15-1BC6-438A-8D72-8DC7AED512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61641807-6842-4066-AF10-93EC82C9F3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F982CAD2-2793-4D56-BE4D-E6CEF77D76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2ADA1AD-25F7-4EE1-9E91-CB4534B565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07625553-33A6-42A6-BA58-B6F60A4E5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75B990D2-1682-41A9-850F-4DC602C318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5819102A-0400-4C1F-8614-973F5262EF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EA8FBDFC-CF2A-4A9A-88B1-15D45D68BC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26" name="Straight Connector 25">
              <a:extLst>
                <a:ext uri="{FF2B5EF4-FFF2-40B4-BE49-F238E27FC236}">
                  <a16:creationId xmlns:a16="http://schemas.microsoft.com/office/drawing/2014/main" id="{4EC299EF-4D18-40D1-AAB9-5082B26ABFB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649880C-55B6-4C46-A7F6-6A2856231B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C809907-F418-42B7-B7DA-7578B44AAB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F71152CA-C7C6-498B-AC68-B4620D2421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1" name="Rectangle 30">
            <a:extLst>
              <a:ext uri="{FF2B5EF4-FFF2-40B4-BE49-F238E27FC236}">
                <a16:creationId xmlns:a16="http://schemas.microsoft.com/office/drawing/2014/main" id="{CF1485CA-41D2-421F-B28D-15EF845D5F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04ED96A1-E6CA-493F-8610-6B8B7A28E3E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34" name="Straight Connector 33">
              <a:extLst>
                <a:ext uri="{FF2B5EF4-FFF2-40B4-BE49-F238E27FC236}">
                  <a16:creationId xmlns:a16="http://schemas.microsoft.com/office/drawing/2014/main" id="{3C9231B8-0812-4FDE-9AC6-94984E20AC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BF59FE3-7AD8-46E8-9440-D268639942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EEEDF00-F676-4147-BAF0-64840E2857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4D3F73A-55E6-4A58-872D-BE9E9C7C30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5" name="Picture 4" descr="A group of people sitting in a circle&#10;&#10;AI-generated content may be incorrect.">
            <a:extLst>
              <a:ext uri="{FF2B5EF4-FFF2-40B4-BE49-F238E27FC236}">
                <a16:creationId xmlns:a16="http://schemas.microsoft.com/office/drawing/2014/main" id="{2BD43A0F-BF55-8A7D-447B-AF0AB0B20CB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3491" r="25229" b="-1"/>
          <a:stretch>
            <a:fillRect/>
          </a:stretch>
        </p:blipFill>
        <p:spPr>
          <a:xfrm>
            <a:off x="6997974" y="706170"/>
            <a:ext cx="4492357" cy="5431517"/>
          </a:xfrm>
          <a:prstGeom prst="rect">
            <a:avLst/>
          </a:prstGeom>
        </p:spPr>
      </p:pic>
      <p:grpSp>
        <p:nvGrpSpPr>
          <p:cNvPr id="39" name="Group 38">
            <a:extLst>
              <a:ext uri="{FF2B5EF4-FFF2-40B4-BE49-F238E27FC236}">
                <a16:creationId xmlns:a16="http://schemas.microsoft.com/office/drawing/2014/main" id="{8D2BC472-0671-410F-BA77-E46AA621063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6867670" y="850149"/>
            <a:ext cx="304800" cy="429768"/>
            <a:chOff x="215328" y="-46937"/>
            <a:chExt cx="304800" cy="2773841"/>
          </a:xfrm>
        </p:grpSpPr>
        <p:cxnSp>
          <p:nvCxnSpPr>
            <p:cNvPr id="40" name="Straight Connector 39">
              <a:extLst>
                <a:ext uri="{FF2B5EF4-FFF2-40B4-BE49-F238E27FC236}">
                  <a16:creationId xmlns:a16="http://schemas.microsoft.com/office/drawing/2014/main" id="{DC68B2A3-267E-4DE4-8DD5-C0378482D2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6474CC6-D7FB-4A38-8991-680F048CFF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5825D0E-A1E4-4466-81B2-33325B3B3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A1BD1E16-C3EF-4A05-9C71-590A55BFC5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9D1786B-6412-85BA-7995-C85CFCF14AF6}"/>
              </a:ext>
            </a:extLst>
          </p:cNvPr>
          <p:cNvSpPr>
            <a:spLocks noGrp="1"/>
          </p:cNvSpPr>
          <p:nvPr>
            <p:ph type="ctrTitle"/>
          </p:nvPr>
        </p:nvSpPr>
        <p:spPr>
          <a:xfrm>
            <a:off x="630936" y="609600"/>
            <a:ext cx="6171202" cy="2819399"/>
          </a:xfrm>
          <a:noFill/>
        </p:spPr>
        <p:txBody>
          <a:bodyPr anchor="b">
            <a:normAutofit fontScale="90000"/>
          </a:bodyPr>
          <a:lstStyle/>
          <a:p>
            <a:pPr algn="l"/>
            <a:r>
              <a:rPr lang="en-GB" sz="4800" b="1" u="sng">
                <a:solidFill>
                  <a:schemeClr val="bg1"/>
                </a:solidFill>
              </a:rPr>
              <a:t>Why is the skill communication important in a Health and Social Care setting?</a:t>
            </a:r>
            <a:endParaRPr lang="en-GB" sz="4800" b="1" u="sng" dirty="0">
              <a:solidFill>
                <a:schemeClr val="bg1"/>
              </a:solidFill>
            </a:endParaRPr>
          </a:p>
        </p:txBody>
      </p:sp>
      <p:sp>
        <p:nvSpPr>
          <p:cNvPr id="3" name="Subtitle 2">
            <a:extLst>
              <a:ext uri="{FF2B5EF4-FFF2-40B4-BE49-F238E27FC236}">
                <a16:creationId xmlns:a16="http://schemas.microsoft.com/office/drawing/2014/main" id="{00593ABF-2131-20AB-079F-823C22234BBE}"/>
              </a:ext>
            </a:extLst>
          </p:cNvPr>
          <p:cNvSpPr>
            <a:spLocks noGrp="1"/>
          </p:cNvSpPr>
          <p:nvPr>
            <p:ph type="subTitle" idx="1"/>
          </p:nvPr>
        </p:nvSpPr>
        <p:spPr>
          <a:xfrm>
            <a:off x="630936" y="3570927"/>
            <a:ext cx="6171202" cy="2580903"/>
          </a:xfrm>
          <a:noFill/>
        </p:spPr>
        <p:txBody>
          <a:bodyPr anchor="t">
            <a:normAutofit fontScale="92500" lnSpcReduction="10000"/>
          </a:bodyPr>
          <a:lstStyle/>
          <a:p>
            <a:pPr algn="l"/>
            <a:r>
              <a:rPr lang="en-GB" sz="1900" dirty="0">
                <a:solidFill>
                  <a:schemeClr val="bg1"/>
                </a:solidFill>
                <a:latin typeface="Arial"/>
                <a:cs typeface="Arial"/>
              </a:rPr>
              <a:t>Clear communication helps professionals understand symptoms, needs and risks. If information is misunderstood or not shared accurately it can lead to medication errors, misdiagnosed treatments or missed warning signs. It builds trust and relationships. People often using the services are vulnerable, distressed, anxious and can require constant re-assurance. Listening and explaining things clearly and responding with empathy and compassion can build trust. </a:t>
            </a:r>
          </a:p>
          <a:p>
            <a:pPr algn="l"/>
            <a:r>
              <a:rPr lang="en-GB" sz="1900">
                <a:solidFill>
                  <a:schemeClr val="bg1"/>
                </a:solidFill>
                <a:latin typeface="Arial"/>
                <a:cs typeface="Arial"/>
              </a:rPr>
              <a:t>(QCS, 2024).</a:t>
            </a:r>
            <a:endParaRPr lang="en-GB" sz="1900" dirty="0">
              <a:solidFill>
                <a:schemeClr val="bg1"/>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FC1AD6CE-3B0A-9F1D-9AB7-86AC3AAA4402}"/>
              </a:ext>
            </a:extLst>
          </p:cNvPr>
          <p:cNvSpPr txBox="1"/>
          <p:nvPr/>
        </p:nvSpPr>
        <p:spPr>
          <a:xfrm>
            <a:off x="8901161" y="5937632"/>
            <a:ext cx="2589170"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technofaq.org/posts/2020/08/tips-for-developing-effective-healthcare-team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1743012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FFA2CD-2B3A-BB4D-AA7E-BD3F60316903}"/>
              </a:ext>
            </a:extLst>
          </p:cNvPr>
          <p:cNvSpPr>
            <a:spLocks noGrp="1"/>
          </p:cNvSpPr>
          <p:nvPr>
            <p:ph type="ctrTitle"/>
          </p:nvPr>
        </p:nvSpPr>
        <p:spPr>
          <a:xfrm>
            <a:off x="1136396" y="218991"/>
            <a:ext cx="5312830" cy="1316399"/>
          </a:xfrm>
        </p:spPr>
        <p:txBody>
          <a:bodyPr vert="horz" lIns="91440" tIns="45720" rIns="91440" bIns="45720" rtlCol="0" anchor="b">
            <a:normAutofit fontScale="90000"/>
          </a:bodyPr>
          <a:lstStyle/>
          <a:p>
            <a:pPr algn="l"/>
            <a:r>
              <a:rPr lang="en-US" sz="3700" b="1" u="sng" kern="1200">
                <a:solidFill>
                  <a:schemeClr val="tx1"/>
                </a:solidFill>
                <a:latin typeface="+mj-lt"/>
                <a:ea typeface="+mj-ea"/>
                <a:cs typeface="+mj-cs"/>
              </a:rPr>
              <a:t>Example of a scenario in a health and social care setting</a:t>
            </a:r>
            <a:r>
              <a:rPr lang="en-US" sz="3700" kern="1200">
                <a:solidFill>
                  <a:schemeClr val="tx1"/>
                </a:solidFill>
                <a:latin typeface="+mj-lt"/>
                <a:ea typeface="+mj-ea"/>
                <a:cs typeface="+mj-cs"/>
              </a:rPr>
              <a:t> </a:t>
            </a:r>
          </a:p>
        </p:txBody>
      </p:sp>
      <p:sp>
        <p:nvSpPr>
          <p:cNvPr id="5" name="TextBox 4">
            <a:extLst>
              <a:ext uri="{FF2B5EF4-FFF2-40B4-BE49-F238E27FC236}">
                <a16:creationId xmlns:a16="http://schemas.microsoft.com/office/drawing/2014/main" id="{87FD08D5-D8A2-0E15-7DA0-F85D6AA84797}"/>
              </a:ext>
            </a:extLst>
          </p:cNvPr>
          <p:cNvSpPr txBox="1"/>
          <p:nvPr/>
        </p:nvSpPr>
        <p:spPr>
          <a:xfrm>
            <a:off x="970751" y="1426180"/>
            <a:ext cx="5315189" cy="5429197"/>
          </a:xfrm>
          <a:prstGeom prst="rect">
            <a:avLst/>
          </a:prstGeom>
        </p:spPr>
        <p:txBody>
          <a:bodyPr vert="horz" lIns="91440" tIns="45720" rIns="91440" bIns="45720" rtlCol="0" anchor="t">
            <a:noAutofit/>
          </a:bodyPr>
          <a:lstStyle/>
          <a:p>
            <a:pPr fontAlgn="base">
              <a:lnSpc>
                <a:spcPct val="90000"/>
              </a:lnSpc>
            </a:pPr>
            <a:r>
              <a:rPr lang="en-US" sz="1400">
                <a:latin typeface="Arial"/>
                <a:cs typeface="Arial"/>
              </a:rPr>
              <a:t>So here we are going to use the Interactive model of Communication (Schramm 1954).</a:t>
            </a:r>
            <a:endParaRPr lang="en-US" sz="1400" b="0" i="0" u="none" strike="noStrike" dirty="0">
              <a:effectLst/>
              <a:latin typeface="Arial"/>
              <a:cs typeface="Arial"/>
            </a:endParaRPr>
          </a:p>
          <a:p>
            <a:pPr fontAlgn="base">
              <a:lnSpc>
                <a:spcPct val="90000"/>
              </a:lnSpc>
            </a:pPr>
            <a:endParaRPr lang="en-US" sz="1400" dirty="0">
              <a:latin typeface="Arial"/>
              <a:cs typeface="Arial"/>
            </a:endParaRPr>
          </a:p>
          <a:p>
            <a:pPr>
              <a:lnSpc>
                <a:spcPct val="90000"/>
              </a:lnSpc>
            </a:pPr>
            <a:r>
              <a:rPr lang="en-US" sz="1400" b="0" i="0" u="none" strike="noStrike">
                <a:effectLst/>
                <a:latin typeface="Arial"/>
                <a:cs typeface="Arial"/>
              </a:rPr>
              <a:t>So, my example would be, we have a patient who is not from the UK they </a:t>
            </a:r>
            <a:r>
              <a:rPr lang="en-US" sz="1400">
                <a:latin typeface="Arial"/>
                <a:cs typeface="Arial"/>
              </a:rPr>
              <a:t>have not</a:t>
            </a:r>
            <a:r>
              <a:rPr lang="en-US" sz="1400" b="0" i="0" u="none" strike="noStrike">
                <a:effectLst/>
                <a:latin typeface="Arial"/>
                <a:cs typeface="Arial"/>
              </a:rPr>
              <a:t> been in this country for long. They are sick and need medical attention but have a language barrier</a:t>
            </a:r>
            <a:r>
              <a:rPr lang="en-US" sz="1400">
                <a:latin typeface="Arial"/>
                <a:cs typeface="Arial"/>
              </a:rPr>
              <a:t> which is also a communication barrier. </a:t>
            </a:r>
          </a:p>
          <a:p>
            <a:pPr>
              <a:lnSpc>
                <a:spcPct val="90000"/>
              </a:lnSpc>
            </a:pPr>
            <a:endParaRPr lang="en-US" sz="1400" dirty="0">
              <a:latin typeface="Arial"/>
              <a:cs typeface="Arial"/>
            </a:endParaRPr>
          </a:p>
          <a:p>
            <a:pPr>
              <a:lnSpc>
                <a:spcPct val="90000"/>
              </a:lnSpc>
            </a:pPr>
            <a:r>
              <a:rPr lang="en-US" sz="1400" b="0" i="0" u="none" strike="noStrike">
                <a:effectLst/>
                <a:latin typeface="Arial"/>
                <a:cs typeface="Arial"/>
              </a:rPr>
              <a:t>When there is a language barrier in an HSC care setting, communication skills must be adapted to make sure the patient feels safe, understood</a:t>
            </a:r>
            <a:r>
              <a:rPr lang="en-US" sz="1400">
                <a:latin typeface="Arial"/>
                <a:cs typeface="Arial"/>
              </a:rPr>
              <a:t>,</a:t>
            </a:r>
            <a:r>
              <a:rPr lang="en-US" sz="1400" b="0" i="0" u="none" strike="noStrike">
                <a:effectLst/>
                <a:latin typeface="Arial"/>
                <a:cs typeface="Arial"/>
              </a:rPr>
              <a:t> and respected.</a:t>
            </a:r>
            <a:r>
              <a:rPr lang="en-US" sz="1400" b="0" i="0">
                <a:effectLst/>
                <a:latin typeface="Arial"/>
                <a:cs typeface="Arial"/>
              </a:rPr>
              <a:t> </a:t>
            </a:r>
            <a:endParaRPr lang="en-US" sz="1400">
              <a:latin typeface="Arial"/>
              <a:cs typeface="Arial"/>
            </a:endParaRPr>
          </a:p>
          <a:p>
            <a:pPr fontAlgn="base">
              <a:lnSpc>
                <a:spcPct val="90000"/>
              </a:lnSpc>
            </a:pPr>
            <a:endParaRPr lang="en-US" sz="1400" b="0" i="0" dirty="0">
              <a:effectLst/>
              <a:latin typeface="Arial"/>
              <a:cs typeface="Arial"/>
            </a:endParaRPr>
          </a:p>
          <a:p>
            <a:pPr fontAlgn="base">
              <a:lnSpc>
                <a:spcPct val="90000"/>
              </a:lnSpc>
            </a:pPr>
            <a:r>
              <a:rPr lang="en-US" sz="1400" b="0" i="0" u="none" strike="noStrike">
                <a:effectLst/>
                <a:latin typeface="Arial"/>
                <a:cs typeface="Arial"/>
              </a:rPr>
              <a:t> For example;</a:t>
            </a:r>
            <a:r>
              <a:rPr lang="en-US" sz="1400" b="0" i="0">
                <a:effectLst/>
                <a:latin typeface="Arial"/>
                <a:cs typeface="Arial"/>
              </a:rPr>
              <a:t> </a:t>
            </a:r>
          </a:p>
          <a:p>
            <a:pPr fontAlgn="base">
              <a:lnSpc>
                <a:spcPct val="90000"/>
              </a:lnSpc>
            </a:pPr>
            <a:r>
              <a:rPr lang="en-US" sz="1400" b="0" i="0" u="none" strike="noStrike">
                <a:effectLst/>
                <a:latin typeface="Arial"/>
                <a:cs typeface="Arial"/>
              </a:rPr>
              <a:t>Speak slowly and clearly, use short sentences</a:t>
            </a:r>
            <a:r>
              <a:rPr lang="en-US" sz="1400" b="0" i="0">
                <a:effectLst/>
                <a:latin typeface="Arial"/>
                <a:cs typeface="Arial"/>
              </a:rPr>
              <a:t> </a:t>
            </a:r>
          </a:p>
          <a:p>
            <a:pPr fontAlgn="base">
              <a:lnSpc>
                <a:spcPct val="90000"/>
              </a:lnSpc>
            </a:pPr>
            <a:endParaRPr lang="en-US" sz="1400" b="0" i="0" u="none" strike="noStrike" dirty="0">
              <a:effectLst/>
              <a:latin typeface="Arial"/>
              <a:cs typeface="Arial"/>
            </a:endParaRPr>
          </a:p>
          <a:p>
            <a:pPr fontAlgn="base">
              <a:lnSpc>
                <a:spcPct val="90000"/>
              </a:lnSpc>
            </a:pPr>
            <a:r>
              <a:rPr lang="en-US" sz="1400" b="0" i="0" u="none" strike="noStrike">
                <a:effectLst/>
                <a:latin typeface="Arial"/>
                <a:cs typeface="Arial"/>
              </a:rPr>
              <a:t>Use gestures, hand signs, facial expressions to support what </a:t>
            </a:r>
            <a:r>
              <a:rPr lang="en-US" sz="1400">
                <a:latin typeface="Arial"/>
                <a:cs typeface="Arial"/>
              </a:rPr>
              <a:t>you are</a:t>
            </a:r>
            <a:r>
              <a:rPr lang="en-US" sz="1400" b="0" i="0" u="none" strike="noStrike">
                <a:effectLst/>
                <a:latin typeface="Arial"/>
                <a:cs typeface="Arial"/>
              </a:rPr>
              <a:t> saying</a:t>
            </a:r>
            <a:r>
              <a:rPr lang="en-US" sz="1400" b="0" i="0">
                <a:effectLst/>
                <a:latin typeface="Arial"/>
                <a:cs typeface="Arial"/>
              </a:rPr>
              <a:t> </a:t>
            </a:r>
          </a:p>
          <a:p>
            <a:pPr fontAlgn="base">
              <a:lnSpc>
                <a:spcPct val="90000"/>
              </a:lnSpc>
            </a:pPr>
            <a:endParaRPr lang="en-US" sz="1400" b="0" i="0" u="none" strike="noStrike" dirty="0">
              <a:effectLst/>
              <a:latin typeface="Arial"/>
              <a:cs typeface="Arial"/>
            </a:endParaRPr>
          </a:p>
          <a:p>
            <a:pPr fontAlgn="base">
              <a:lnSpc>
                <a:spcPct val="90000"/>
              </a:lnSpc>
            </a:pPr>
            <a:r>
              <a:rPr lang="en-US" sz="1400" dirty="0">
                <a:latin typeface="Arial"/>
                <a:cs typeface="Arial"/>
              </a:rPr>
              <a:t>You can also check understanding by asking the patient if they understand. Encoding (Sender/Encoder). The process of turning thoughts into a </a:t>
            </a:r>
            <a:r>
              <a:rPr lang="en-US" sz="1400">
                <a:latin typeface="Arial"/>
                <a:cs typeface="Arial"/>
              </a:rPr>
              <a:t>communicable message (verbal, non-verbal, or visual).</a:t>
            </a:r>
            <a:endParaRPr lang="en-US" sz="1400" dirty="0">
              <a:solidFill>
                <a:srgbClr val="000000"/>
              </a:solidFill>
              <a:latin typeface="Arial"/>
              <a:ea typeface="+mn-lt"/>
              <a:cs typeface="Arial"/>
            </a:endParaRPr>
          </a:p>
          <a:p>
            <a:pPr>
              <a:lnSpc>
                <a:spcPct val="90000"/>
              </a:lnSpc>
            </a:pPr>
            <a:endParaRPr lang="en-US" sz="1200" dirty="0">
              <a:solidFill>
                <a:srgbClr val="0A0A0A"/>
              </a:solidFill>
              <a:highlight>
                <a:srgbClr val="FFFFFF"/>
              </a:highlight>
              <a:latin typeface="Aptos"/>
              <a:ea typeface="+mn-lt"/>
              <a:cs typeface="Arial"/>
            </a:endParaRPr>
          </a:p>
          <a:p>
            <a:pPr>
              <a:lnSpc>
                <a:spcPct val="90000"/>
              </a:lnSpc>
            </a:pPr>
            <a:r>
              <a:rPr lang="en-US" sz="1400" dirty="0">
                <a:solidFill>
                  <a:srgbClr val="0A0A0A"/>
                </a:solidFill>
                <a:highlight>
                  <a:srgbClr val="FFFFFF"/>
                </a:highlight>
                <a:latin typeface="Arial"/>
                <a:ea typeface="+mn-lt"/>
                <a:cs typeface="Arial"/>
              </a:rPr>
              <a:t>Decoding (Receiver/Decoder); The process of interpreting the message based on the recip</a:t>
            </a:r>
            <a:r>
              <a:rPr lang="en-US" sz="1400">
                <a:solidFill>
                  <a:srgbClr val="0A0A0A"/>
                </a:solidFill>
                <a:highlight>
                  <a:srgbClr val="FFFFFF"/>
                </a:highlight>
                <a:latin typeface="Arial"/>
                <a:ea typeface="+mn-lt"/>
                <a:cs typeface="Arial"/>
              </a:rPr>
              <a:t>ient</a:t>
            </a:r>
            <a:r>
              <a:rPr lang="en-US" sz="1400" dirty="0">
                <a:solidFill>
                  <a:srgbClr val="0A0A0A"/>
                </a:solidFill>
                <a:highlight>
                  <a:srgbClr val="FFFFFF"/>
                </a:highlight>
                <a:latin typeface="Arial"/>
                <a:ea typeface="+mn-lt"/>
                <a:cs typeface="Arial"/>
              </a:rPr>
              <a:t> own field of experience.</a:t>
            </a:r>
            <a:endParaRPr lang="en-US" dirty="0"/>
          </a:p>
          <a:p>
            <a:pPr>
              <a:lnSpc>
                <a:spcPct val="90000"/>
              </a:lnSpc>
            </a:pPr>
            <a:endParaRPr lang="en-US" sz="1400" dirty="0">
              <a:solidFill>
                <a:srgbClr val="0A0A0A"/>
              </a:solidFill>
              <a:highlight>
                <a:srgbClr val="FFFFFF"/>
              </a:highlight>
              <a:latin typeface="Arial"/>
              <a:ea typeface="+mn-lt"/>
              <a:cs typeface="Arial"/>
            </a:endParaRPr>
          </a:p>
          <a:p>
            <a:pPr>
              <a:lnSpc>
                <a:spcPct val="90000"/>
              </a:lnSpc>
            </a:pPr>
            <a:r>
              <a:rPr lang="en-US" sz="1400">
                <a:latin typeface="Arial"/>
                <a:cs typeface="Arial"/>
              </a:rPr>
              <a:t>You can even have an interpreter for assistant</a:t>
            </a:r>
            <a:endParaRPr lang="en-US" sz="1400"/>
          </a:p>
          <a:p>
            <a:pPr>
              <a:lnSpc>
                <a:spcPct val="90000"/>
              </a:lnSpc>
              <a:spcAft>
                <a:spcPts val="800"/>
              </a:spcAft>
            </a:pPr>
            <a:r>
              <a:rPr lang="en-US" sz="1400">
                <a:latin typeface="Arial"/>
                <a:cs typeface="Arial"/>
              </a:rPr>
              <a:t>(NICE,2024).  (Schramm 1954).</a:t>
            </a:r>
            <a:endParaRPr lang="en-US" sz="1400" dirty="0">
              <a:latin typeface="Arial"/>
              <a:cs typeface="Arial"/>
            </a:endParaRPr>
          </a:p>
        </p:txBody>
      </p:sp>
      <p:sp>
        <p:nvSpPr>
          <p:cNvPr id="19" name="Rectangle 18">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Schramm Model of Communication - The Comm Spot">
            <a:extLst>
              <a:ext uri="{FF2B5EF4-FFF2-40B4-BE49-F238E27FC236}">
                <a16:creationId xmlns:a16="http://schemas.microsoft.com/office/drawing/2014/main" id="{90D0ED74-B483-F5AF-2A02-FE702294E15F}"/>
              </a:ext>
            </a:extLst>
          </p:cNvPr>
          <p:cNvPicPr>
            <a:picLocks noChangeAspect="1"/>
          </p:cNvPicPr>
          <p:nvPr/>
        </p:nvPicPr>
        <p:blipFill>
          <a:blip r:embed="rId2"/>
          <a:stretch>
            <a:fillRect/>
          </a:stretch>
        </p:blipFill>
        <p:spPr>
          <a:xfrm>
            <a:off x="7075967" y="2053032"/>
            <a:ext cx="4170530" cy="2783828"/>
          </a:xfrm>
          <a:prstGeom prst="rect">
            <a:avLst/>
          </a:prstGeom>
        </p:spPr>
      </p:pic>
    </p:spTree>
    <p:extLst>
      <p:ext uri="{BB962C8B-B14F-4D97-AF65-F5344CB8AC3E}">
        <p14:creationId xmlns:p14="http://schemas.microsoft.com/office/powerpoint/2010/main" val="3729175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37B2035-1FCB-439A-B421-095E136C7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76D6CDF-C512-4739-B158-55EE955E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3"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4B2131-FCC4-F51D-0F2D-F43C2E95DC6E}"/>
              </a:ext>
            </a:extLst>
          </p:cNvPr>
          <p:cNvSpPr>
            <a:spLocks noGrp="1"/>
          </p:cNvSpPr>
          <p:nvPr>
            <p:ph type="title"/>
          </p:nvPr>
        </p:nvSpPr>
        <p:spPr>
          <a:xfrm>
            <a:off x="1137033" y="670559"/>
            <a:ext cx="4683321" cy="2148841"/>
          </a:xfrm>
        </p:spPr>
        <p:txBody>
          <a:bodyPr anchor="t">
            <a:normAutofit/>
          </a:bodyPr>
          <a:lstStyle/>
          <a:p>
            <a:r>
              <a:rPr lang="en-GB" b="1" u="sng" dirty="0"/>
              <a:t>The skill that I have chosen is Communication</a:t>
            </a:r>
            <a:r>
              <a:rPr lang="en-GB" dirty="0"/>
              <a:t> </a:t>
            </a:r>
          </a:p>
        </p:txBody>
      </p:sp>
      <p:pic>
        <p:nvPicPr>
          <p:cNvPr id="5" name="Picture 4" descr="A close-up of people shaking hands&#10;&#10;AI-generated content may be incorrect.">
            <a:extLst>
              <a:ext uri="{FF2B5EF4-FFF2-40B4-BE49-F238E27FC236}">
                <a16:creationId xmlns:a16="http://schemas.microsoft.com/office/drawing/2014/main" id="{AF31A410-38A5-171C-5DB3-D9611C03F55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812"/>
          <a:stretch>
            <a:fillRect/>
          </a:stretch>
        </p:blipFill>
        <p:spPr>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p:spPr>
      </p:pic>
      <p:sp>
        <p:nvSpPr>
          <p:cNvPr id="3" name="Content Placeholder 2">
            <a:extLst>
              <a:ext uri="{FF2B5EF4-FFF2-40B4-BE49-F238E27FC236}">
                <a16:creationId xmlns:a16="http://schemas.microsoft.com/office/drawing/2014/main" id="{49044C1D-F5E9-41CC-A4F5-C10C1E3E72F0}"/>
              </a:ext>
            </a:extLst>
          </p:cNvPr>
          <p:cNvSpPr>
            <a:spLocks noGrp="1"/>
          </p:cNvSpPr>
          <p:nvPr>
            <p:ph idx="1"/>
          </p:nvPr>
        </p:nvSpPr>
        <p:spPr>
          <a:xfrm>
            <a:off x="6797004" y="670559"/>
            <a:ext cx="4555782" cy="5445076"/>
          </a:xfrm>
        </p:spPr>
        <p:txBody>
          <a:bodyPr anchor="t">
            <a:normAutofit/>
          </a:bodyPr>
          <a:lstStyle/>
          <a:p>
            <a:pPr marL="0" indent="0" fontAlgn="base">
              <a:buNone/>
            </a:pPr>
            <a:r>
              <a:rPr lang="en-GB" sz="1600" dirty="0"/>
              <a:t>Communication skill in health and social care is an ability that helps professionals share information clearly and build trust with people who use our services. It helps you listen properly and understand families and other professionals. Communication could also be through body language and active listening. </a:t>
            </a:r>
            <a:r>
              <a:rPr lang="en-US" sz="1600" dirty="0"/>
              <a:t> </a:t>
            </a:r>
          </a:p>
          <a:p>
            <a:pPr marL="0" indent="0" fontAlgn="base">
              <a:buNone/>
            </a:pPr>
            <a:endParaRPr lang="en-US" sz="1600" dirty="0"/>
          </a:p>
          <a:p>
            <a:pPr fontAlgn="base"/>
            <a:r>
              <a:rPr lang="en-GB" sz="1600" dirty="0"/>
              <a:t>One key example is active listening such as; </a:t>
            </a:r>
            <a:r>
              <a:rPr lang="en-US" sz="1600" dirty="0"/>
              <a:t> </a:t>
            </a:r>
          </a:p>
          <a:p>
            <a:pPr fontAlgn="base"/>
            <a:r>
              <a:rPr lang="en-GB" sz="1600" dirty="0"/>
              <a:t>Eye contact</a:t>
            </a:r>
            <a:r>
              <a:rPr lang="en-US" sz="1600" dirty="0"/>
              <a:t> </a:t>
            </a:r>
          </a:p>
          <a:p>
            <a:pPr fontAlgn="base"/>
            <a:r>
              <a:rPr lang="en-GB" sz="1600" dirty="0"/>
              <a:t>Positive body language </a:t>
            </a:r>
            <a:r>
              <a:rPr lang="en-US" sz="1600" dirty="0"/>
              <a:t> </a:t>
            </a:r>
          </a:p>
          <a:p>
            <a:pPr fontAlgn="base"/>
            <a:r>
              <a:rPr lang="en-GB" sz="1600" dirty="0"/>
              <a:t>Showing full attention</a:t>
            </a:r>
            <a:r>
              <a:rPr lang="en-US" sz="1600" dirty="0"/>
              <a:t> </a:t>
            </a:r>
          </a:p>
          <a:p>
            <a:pPr fontAlgn="base"/>
            <a:r>
              <a:rPr lang="en-GB" sz="1600" dirty="0"/>
              <a:t>Nodding</a:t>
            </a:r>
            <a:r>
              <a:rPr lang="en-US" sz="1600" dirty="0"/>
              <a:t> </a:t>
            </a:r>
          </a:p>
          <a:p>
            <a:pPr fontAlgn="base"/>
            <a:r>
              <a:rPr lang="en-GB" sz="1600" dirty="0"/>
              <a:t>Verbal responses</a:t>
            </a:r>
            <a:r>
              <a:rPr lang="en-US" sz="1600" dirty="0"/>
              <a:t> </a:t>
            </a:r>
          </a:p>
          <a:p>
            <a:pPr fontAlgn="base"/>
            <a:r>
              <a:rPr lang="en-GB" sz="1600" dirty="0"/>
              <a:t>Responding as given response</a:t>
            </a:r>
            <a:r>
              <a:rPr lang="en-US" sz="1600" dirty="0"/>
              <a:t> </a:t>
            </a:r>
          </a:p>
          <a:p>
            <a:pPr fontAlgn="base"/>
            <a:r>
              <a:rPr lang="en-GB" sz="1600" dirty="0"/>
              <a:t>Not interrupting</a:t>
            </a:r>
            <a:r>
              <a:rPr lang="en-US" sz="1600" dirty="0"/>
              <a:t> </a:t>
            </a:r>
          </a:p>
          <a:p>
            <a:pPr marL="0" indent="0" fontAlgn="base">
              <a:buNone/>
            </a:pPr>
            <a:endParaRPr lang="en-US" sz="1600" dirty="0"/>
          </a:p>
          <a:p>
            <a:r>
              <a:rPr lang="en-GB" sz="1600" dirty="0">
                <a:latin typeface="Arial"/>
                <a:cs typeface="Arial"/>
              </a:rPr>
              <a:t>(</a:t>
            </a:r>
            <a:r>
              <a:rPr lang="en-GB" sz="1600" dirty="0" err="1">
                <a:latin typeface="Arial"/>
                <a:cs typeface="Arial"/>
              </a:rPr>
              <a:t>Mylearningcloud</a:t>
            </a:r>
            <a:r>
              <a:rPr lang="en-GB" sz="1600" dirty="0">
                <a:latin typeface="Arial"/>
                <a:cs typeface="Arial"/>
              </a:rPr>
              <a:t>, 2025).</a:t>
            </a:r>
          </a:p>
          <a:p>
            <a:endParaRPr lang="en-GB" sz="1600" dirty="0"/>
          </a:p>
        </p:txBody>
      </p:sp>
    </p:spTree>
    <p:extLst>
      <p:ext uri="{BB962C8B-B14F-4D97-AF65-F5344CB8AC3E}">
        <p14:creationId xmlns:p14="http://schemas.microsoft.com/office/powerpoint/2010/main" val="3067606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2" name="Rectangle 51">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EB7DC5-861A-B07C-037D-07F159882A17}"/>
              </a:ext>
            </a:extLst>
          </p:cNvPr>
          <p:cNvSpPr>
            <a:spLocks noGrp="1"/>
          </p:cNvSpPr>
          <p:nvPr>
            <p:ph type="title"/>
          </p:nvPr>
        </p:nvSpPr>
        <p:spPr>
          <a:xfrm>
            <a:off x="838200" y="557189"/>
            <a:ext cx="3374136" cy="5567891"/>
          </a:xfrm>
        </p:spPr>
        <p:txBody>
          <a:bodyPr>
            <a:normAutofit/>
          </a:bodyPr>
          <a:lstStyle/>
          <a:p>
            <a:r>
              <a:rPr lang="en-GB" sz="4800" b="1" u="sng"/>
              <a:t>Conclusion</a:t>
            </a:r>
            <a:r>
              <a:rPr lang="en-GB" sz="4800"/>
              <a:t> </a:t>
            </a:r>
          </a:p>
        </p:txBody>
      </p:sp>
      <p:graphicFrame>
        <p:nvGraphicFramePr>
          <p:cNvPr id="5" name="Content Placeholder 2">
            <a:extLst>
              <a:ext uri="{FF2B5EF4-FFF2-40B4-BE49-F238E27FC236}">
                <a16:creationId xmlns:a16="http://schemas.microsoft.com/office/drawing/2014/main" id="{919CD168-3C4C-A45A-0863-F39D432F365F}"/>
              </a:ext>
            </a:extLst>
          </p:cNvPr>
          <p:cNvGraphicFramePr>
            <a:graphicFrameLocks noGrp="1"/>
          </p:cNvGraphicFramePr>
          <p:nvPr>
            <p:ph idx="1"/>
            <p:extLst>
              <p:ext uri="{D42A27DB-BD31-4B8C-83A1-F6EECF244321}">
                <p14:modId xmlns:p14="http://schemas.microsoft.com/office/powerpoint/2010/main" val="2301054975"/>
              </p:ext>
            </p:extLst>
          </p:nvPr>
        </p:nvGraphicFramePr>
        <p:xfrm>
          <a:off x="5073670" y="630161"/>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59207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2790FC-1B76-368D-E052-D0D431166DA1}"/>
              </a:ext>
            </a:extLst>
          </p:cNvPr>
          <p:cNvSpPr>
            <a:spLocks noGrp="1"/>
          </p:cNvSpPr>
          <p:nvPr>
            <p:ph type="title"/>
          </p:nvPr>
        </p:nvSpPr>
        <p:spPr>
          <a:xfrm>
            <a:off x="2197101" y="735283"/>
            <a:ext cx="4978399" cy="3165045"/>
          </a:xfrm>
        </p:spPr>
        <p:txBody>
          <a:bodyPr vert="horz" lIns="91440" tIns="45720" rIns="91440" bIns="45720" rtlCol="0" anchor="b">
            <a:normAutofit/>
          </a:bodyPr>
          <a:lstStyle/>
          <a:p>
            <a:r>
              <a:rPr lang="en-US" sz="5200" b="1" u="sng" kern="1200" dirty="0">
                <a:solidFill>
                  <a:schemeClr val="tx1"/>
                </a:solidFill>
                <a:latin typeface="+mj-lt"/>
                <a:ea typeface="+mj-ea"/>
                <a:cs typeface="+mj-cs"/>
              </a:rPr>
              <a:t>References</a:t>
            </a:r>
          </a:p>
        </p:txBody>
      </p:sp>
      <p:pic>
        <p:nvPicPr>
          <p:cNvPr id="6" name="Graphic 5" descr="Books">
            <a:extLst>
              <a:ext uri="{FF2B5EF4-FFF2-40B4-BE49-F238E27FC236}">
                <a16:creationId xmlns:a16="http://schemas.microsoft.com/office/drawing/2014/main" id="{906FBB22-4318-425F-0482-7C1D82C96AD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7549" y="2776619"/>
            <a:ext cx="1289051" cy="1289051"/>
          </a:xfrm>
          <a:prstGeom prst="rect">
            <a:avLst/>
          </a:prstGeom>
        </p:spPr>
      </p:pic>
      <p:pic>
        <p:nvPicPr>
          <p:cNvPr id="11" name="Graphic 10" descr="Books">
            <a:extLst>
              <a:ext uri="{FF2B5EF4-FFF2-40B4-BE49-F238E27FC236}">
                <a16:creationId xmlns:a16="http://schemas.microsoft.com/office/drawing/2014/main" id="{EEB93648-4EEA-4F39-AD0C-C03533DF657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07815" y="716407"/>
            <a:ext cx="5411343" cy="5411343"/>
          </a:xfrm>
          <a:prstGeom prst="rect">
            <a:avLst/>
          </a:prstGeom>
        </p:spPr>
      </p:pic>
      <p:sp>
        <p:nvSpPr>
          <p:cNvPr id="15" name="TextBox 14">
            <a:extLst>
              <a:ext uri="{FF2B5EF4-FFF2-40B4-BE49-F238E27FC236}">
                <a16:creationId xmlns:a16="http://schemas.microsoft.com/office/drawing/2014/main" id="{2CD7D1B0-E586-59A8-A83C-C7A9C68A8320}"/>
              </a:ext>
            </a:extLst>
          </p:cNvPr>
          <p:cNvSpPr txBox="1"/>
          <p:nvPr/>
        </p:nvSpPr>
        <p:spPr>
          <a:xfrm>
            <a:off x="6763959" y="322035"/>
            <a:ext cx="5105400" cy="69865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Arial"/>
              </a:rPr>
              <a:t>THE QCS (2024) </a:t>
            </a:r>
            <a:r>
              <a:rPr lang="en-GB" sz="1600" i="1" dirty="0">
                <a:latin typeface="Arial"/>
                <a:cs typeface="Arial"/>
              </a:rPr>
              <a:t>Effective Communication In Health and Social care. Available</a:t>
            </a:r>
            <a:r>
              <a:rPr lang="en-GB" sz="1600" dirty="0">
                <a:latin typeface="Arial"/>
                <a:cs typeface="Arial"/>
              </a:rPr>
              <a:t> at: </a:t>
            </a:r>
            <a:r>
              <a:rPr lang="en-GB" sz="1600" dirty="0">
                <a:ea typeface="+mn-lt"/>
                <a:cs typeface="+mn-lt"/>
                <a:hlinkClick r:id="rId4"/>
              </a:rPr>
              <a:t>https://www.qcs.co.uk/effective-communication-in-health-and-social-care</a:t>
            </a:r>
            <a:r>
              <a:rPr lang="en-GB" sz="1600" dirty="0">
                <a:latin typeface="Aptos"/>
                <a:ea typeface="+mn-lt"/>
                <a:cs typeface="Arial"/>
                <a:hlinkClick r:id="rId4"/>
              </a:rPr>
              <a:t>/</a:t>
            </a:r>
            <a:r>
              <a:rPr lang="en-GB" sz="1600" dirty="0">
                <a:latin typeface="Aptos"/>
                <a:ea typeface="+mn-lt"/>
                <a:cs typeface="Arial"/>
              </a:rPr>
              <a:t> </a:t>
            </a:r>
            <a:r>
              <a:rPr lang="en-GB" sz="1600" dirty="0">
                <a:latin typeface="Arial"/>
                <a:ea typeface="+mn-lt"/>
                <a:cs typeface="Arial"/>
              </a:rPr>
              <a:t> (Accessed at 17th February 2026).</a:t>
            </a:r>
            <a:endParaRPr lang="en-GB" sz="1600" dirty="0">
              <a:latin typeface="Arial"/>
              <a:cs typeface="Arial"/>
            </a:endParaRPr>
          </a:p>
          <a:p>
            <a:endParaRPr lang="en-GB" sz="1600" dirty="0">
              <a:solidFill>
                <a:srgbClr val="0F4146"/>
              </a:solidFill>
              <a:highlight>
                <a:srgbClr val="EEF7F1"/>
              </a:highlight>
              <a:latin typeface="Arial"/>
              <a:ea typeface="Roboto"/>
              <a:cs typeface="Roboto"/>
            </a:endParaRPr>
          </a:p>
          <a:p>
            <a:r>
              <a:rPr lang="en-GB" sz="1600" dirty="0">
                <a:latin typeface="Arial"/>
                <a:cs typeface="Arial"/>
              </a:rPr>
              <a:t>My Learning Cloud (2025) </a:t>
            </a:r>
            <a:r>
              <a:rPr lang="en-GB" sz="1600" i="1" dirty="0">
                <a:latin typeface="Arial"/>
                <a:cs typeface="Arial"/>
              </a:rPr>
              <a:t>What is Effective Communication in Health and Social Care</a:t>
            </a:r>
            <a:r>
              <a:rPr lang="en-GB" sz="1600" dirty="0">
                <a:latin typeface="Arial"/>
                <a:cs typeface="Arial"/>
              </a:rPr>
              <a:t>. Available at: </a:t>
            </a:r>
            <a:r>
              <a:rPr lang="en-GB" sz="1600" dirty="0">
                <a:latin typeface="Arial"/>
                <a:ea typeface="+mn-lt"/>
                <a:cs typeface="+mn-lt"/>
                <a:hlinkClick r:id="rId5"/>
              </a:rPr>
              <a:t>What is Effective Communication in Health and Social Care?</a:t>
            </a:r>
            <a:r>
              <a:rPr lang="en-GB" sz="1600" dirty="0">
                <a:latin typeface="Arial"/>
                <a:ea typeface="+mn-lt"/>
                <a:cs typeface="Arial"/>
              </a:rPr>
              <a:t> (Accessed at 10th February 19, 2026). </a:t>
            </a:r>
            <a:endParaRPr lang="en-GB" sz="1600" dirty="0">
              <a:latin typeface="Arial"/>
              <a:cs typeface="Arial"/>
            </a:endParaRPr>
          </a:p>
          <a:p>
            <a:endParaRPr lang="en-US" sz="1600" dirty="0">
              <a:latin typeface="Arial"/>
              <a:cs typeface="Arial"/>
            </a:endParaRPr>
          </a:p>
          <a:p>
            <a:endParaRPr lang="en-US" sz="1600" dirty="0">
              <a:latin typeface="Arial"/>
              <a:cs typeface="Arial"/>
            </a:endParaRPr>
          </a:p>
          <a:p>
            <a:r>
              <a:rPr lang="en-US" sz="1600" dirty="0">
                <a:latin typeface="Arial"/>
                <a:cs typeface="Arial"/>
              </a:rPr>
              <a:t>Nation Institute for Health and Care Excellence (2021) </a:t>
            </a:r>
            <a:r>
              <a:rPr lang="en-US" sz="1600" i="1" dirty="0">
                <a:latin typeface="Arial"/>
                <a:ea typeface="+mn-lt"/>
                <a:cs typeface="Arial"/>
              </a:rPr>
              <a:t>L</a:t>
            </a:r>
            <a:r>
              <a:rPr lang="en-US" sz="1600" i="1" dirty="0">
                <a:latin typeface="Arial"/>
                <a:ea typeface="+mn-lt"/>
                <a:cs typeface="+mn-lt"/>
              </a:rPr>
              <a:t>anguage Barrier Communication.</a:t>
            </a:r>
            <a:r>
              <a:rPr lang="en-US" sz="1600" dirty="0">
                <a:latin typeface="Arial"/>
                <a:ea typeface="+mn-lt"/>
                <a:cs typeface="+mn-lt"/>
              </a:rPr>
              <a:t> Available at: </a:t>
            </a:r>
            <a:r>
              <a:rPr lang="en-US" sz="1600" dirty="0">
                <a:latin typeface="Arial"/>
                <a:ea typeface="+mn-lt"/>
                <a:cs typeface="+mn-lt"/>
                <a:hlinkClick r:id="rId6"/>
              </a:rPr>
              <a:t>Recommendations | Patient experience in adult NHS services: improving the experience of care for people using adult NHS services | Guidance | NICE</a:t>
            </a:r>
            <a:r>
              <a:rPr lang="en-US" sz="1600" dirty="0">
                <a:latin typeface="Arial"/>
                <a:ea typeface="+mn-lt"/>
                <a:cs typeface="+mn-lt"/>
              </a:rPr>
              <a:t> (Accessed at 17th February 2026).</a:t>
            </a:r>
          </a:p>
          <a:p>
            <a:endParaRPr lang="en-US" sz="1600" dirty="0">
              <a:latin typeface="Arial"/>
              <a:cs typeface="Arial"/>
            </a:endParaRPr>
          </a:p>
          <a:p>
            <a:r>
              <a:rPr lang="en-US" sz="1600" dirty="0">
                <a:solidFill>
                  <a:srgbClr val="2A2A2A"/>
                </a:solidFill>
                <a:highlight>
                  <a:srgbClr val="FFFFFF"/>
                </a:highlight>
                <a:latin typeface="Arial"/>
                <a:ea typeface="Source Sans Pro"/>
                <a:cs typeface="+mn-lt"/>
              </a:rPr>
              <a:t>The Process and Effects of Mass Communication (1955). </a:t>
            </a:r>
            <a:r>
              <a:rPr lang="en-US" sz="1600" dirty="0">
                <a:latin typeface="Arial"/>
                <a:ea typeface="+mn-lt"/>
                <a:cs typeface="+mn-lt"/>
              </a:rPr>
              <a:t>Wilbur Schramm’s 1954 book, </a:t>
            </a:r>
            <a:r>
              <a:rPr lang="en-US" sz="1600" i="1" dirty="0">
                <a:latin typeface="Arial"/>
                <a:ea typeface="+mn-lt"/>
                <a:cs typeface="+mn-lt"/>
              </a:rPr>
              <a:t>The Process and Effects of Mass Communication</a:t>
            </a:r>
            <a:r>
              <a:rPr lang="en-US" sz="1600" dirty="0">
                <a:solidFill>
                  <a:srgbClr val="0A0A0A"/>
                </a:solidFill>
                <a:highlight>
                  <a:srgbClr val="FFFFFF"/>
                </a:highlight>
                <a:latin typeface="Arial"/>
                <a:ea typeface="+mn-lt"/>
                <a:cs typeface="+mn-lt"/>
              </a:rPr>
              <a:t>. K. Available at: </a:t>
            </a:r>
            <a:r>
              <a:rPr lang="en-US" sz="1600" dirty="0">
                <a:solidFill>
                  <a:srgbClr val="0A0A0A"/>
                </a:solidFill>
                <a:highlight>
                  <a:srgbClr val="FFFFFF"/>
                </a:highlight>
                <a:latin typeface="Arial"/>
                <a:ea typeface="+mn-lt"/>
                <a:cs typeface="+mn-lt"/>
                <a:hlinkClick r:id="rId7"/>
              </a:rPr>
              <a:t>Process and Effects of Mass Communication, by Wilbur Schramm | Political Science Quarterly | Oxford Academic</a:t>
            </a:r>
            <a:r>
              <a:rPr lang="en-US" sz="1600" dirty="0">
                <a:solidFill>
                  <a:srgbClr val="000000"/>
                </a:solidFill>
                <a:latin typeface="Arial"/>
                <a:ea typeface="+mn-lt"/>
                <a:cs typeface="Arial"/>
              </a:rPr>
              <a:t> (Accessed at 15th February, 2026).</a:t>
            </a:r>
            <a:endParaRPr lang="en-US" sz="1600" dirty="0">
              <a:latin typeface="Arial"/>
              <a:cs typeface="Arial"/>
            </a:endParaRPr>
          </a:p>
          <a:p>
            <a:endParaRPr lang="en-GB" sz="1600" dirty="0">
              <a:latin typeface="Arial"/>
              <a:cs typeface="Arial"/>
            </a:endParaRPr>
          </a:p>
          <a:p>
            <a:endParaRPr lang="en-GB" sz="1600" dirty="0">
              <a:latin typeface="Arial"/>
              <a:cs typeface="Arial"/>
            </a:endParaRPr>
          </a:p>
          <a:p>
            <a:endParaRPr lang="en-GB" sz="1600" dirty="0">
              <a:latin typeface="Arial"/>
              <a:cs typeface="Arial"/>
            </a:endParaRPr>
          </a:p>
        </p:txBody>
      </p:sp>
    </p:spTree>
    <p:extLst>
      <p:ext uri="{BB962C8B-B14F-4D97-AF65-F5344CB8AC3E}">
        <p14:creationId xmlns:p14="http://schemas.microsoft.com/office/powerpoint/2010/main" val="28353240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A43605AFCE4AD44AFD2866DE116F034" ma:contentTypeVersion="5" ma:contentTypeDescription="Create a new document." ma:contentTypeScope="" ma:versionID="a388621aec2f2869d2ef8d1ada3155f0">
  <xsd:schema xmlns:xsd="http://www.w3.org/2001/XMLSchema" xmlns:xs="http://www.w3.org/2001/XMLSchema" xmlns:p="http://schemas.microsoft.com/office/2006/metadata/properties" xmlns:ns3="f799553d-1ac0-48da-9ae3-fe400ced9c3b" targetNamespace="http://schemas.microsoft.com/office/2006/metadata/properties" ma:root="true" ma:fieldsID="21a40cdcd80cc3b4ec1d19088fce209c" ns3:_="">
    <xsd:import namespace="f799553d-1ac0-48da-9ae3-fe400ced9c3b"/>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99553d-1ac0-48da-9ae3-fe400ced9c3b"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f799553d-1ac0-48da-9ae3-fe400ced9c3b" xsi:nil="true"/>
  </documentManagement>
</p:properties>
</file>

<file path=customXml/itemProps1.xml><?xml version="1.0" encoding="utf-8"?>
<ds:datastoreItem xmlns:ds="http://schemas.openxmlformats.org/officeDocument/2006/customXml" ds:itemID="{F04575F3-8C85-456B-BFB0-C7C248DB4390}">
  <ds:schemaRefs>
    <ds:schemaRef ds:uri="http://schemas.microsoft.com/sharepoint/v3/contenttype/forms"/>
  </ds:schemaRefs>
</ds:datastoreItem>
</file>

<file path=customXml/itemProps2.xml><?xml version="1.0" encoding="utf-8"?>
<ds:datastoreItem xmlns:ds="http://schemas.openxmlformats.org/officeDocument/2006/customXml" ds:itemID="{237321D6-623F-4855-A952-B0A7F67F80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799553d-1ac0-48da-9ae3-fe400ced9c3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1E9884-8CF7-4EEC-A6AA-2010A436510E}">
  <ds:schemaRefs>
    <ds:schemaRef ds:uri="http://schemas.microsoft.com/office/infopath/2007/PartnerControls"/>
    <ds:schemaRef ds:uri="http://purl.org/dc/terms/"/>
    <ds:schemaRef ds:uri="http://schemas.microsoft.com/office/2006/documentManagement/types"/>
    <ds:schemaRef ds:uri="http://www.w3.org/XML/1998/namespace"/>
    <ds:schemaRef ds:uri="http://purl.org/dc/elements/1.1/"/>
    <ds:schemaRef ds:uri="http://schemas.openxmlformats.org/package/2006/metadata/core-properties"/>
    <ds:schemaRef ds:uri="f799553d-1ac0-48da-9ae3-fe400ced9c3b"/>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81</TotalTime>
  <Words>608</Words>
  <Application>Microsoft Office PowerPoint</Application>
  <PresentationFormat>Widescreen</PresentationFormat>
  <Paragraphs>69</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PowerPoint Presentation</vt:lpstr>
      <vt:lpstr>Aims and objectives  </vt:lpstr>
      <vt:lpstr>Why is the skill communication important in a Health and Social Care setting?</vt:lpstr>
      <vt:lpstr>Example of a scenario in a health and social care setting </vt:lpstr>
      <vt:lpstr>The skill that I have chosen is Communication </vt:lpstr>
      <vt:lpstr>Conclusion </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Parveen (2440156)</dc:creator>
  <cp:lastModifiedBy>Farah Parveen (2440156)</cp:lastModifiedBy>
  <cp:revision>436</cp:revision>
  <dcterms:created xsi:type="dcterms:W3CDTF">2026-02-07T02:23:56Z</dcterms:created>
  <dcterms:modified xsi:type="dcterms:W3CDTF">2026-02-19T16:41:45Z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0x010100CA43605AFCE4AD44AFD2866DE116F034</vt:lpwstr>
  </property>
</Properties>
</file>