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Maven Pro" panose="020B0604020202020204" charset="0"/>
      <p:regular r:id="rId15"/>
      <p:bold r:id="rId16"/>
    </p:embeddedFont>
    <p:embeddedFont>
      <p:font typeface="Nunito" pitchFamily="2"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552"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966" y="102"/>
      </p:cViewPr>
      <p:guideLst>
        <p:guide orient="horz" pos="1552"/>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7956595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1193cab1862_0_4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1193cab1862_0_4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0" name="Google Shape;28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purpose of the study is to evaluate the staff absenteeism in the workplace. Mid Cheshire Hospitals NHS Foundation Trust has faced the problem of staff absenteeism (Shrm,  2022). In workplaces, staff absenteeism is a huge problem for organizations. It refers to the habitual non presence of employees in their job.</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1193cab1862_0_3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1193cab1862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workplace absenteeism affects the individual's productivity. However, excessive absenteeism develops the chances of dropping from the work to the employees that leads to the long term consequences for employees such as higher incidences of unemployment, lower average income and many more things.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1193cab1862_0_3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1193cab1862_0_3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Political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organization there are several factors that determine the stability of government like effectiveness of government policies, low corruption, control and rules of the laws (Mcht, 2022). In the UK, the government has several rules that motivate their employees in their workplace and reduce absenteeism.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Economic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year of 2019, the GDP rate of the country is almost 2.744 trillion in US dollars that puts the country's economy in 6th position globally. In the organization the tax rate is almost 19%. In the UK, the inflation is almost 1.94% (Pestleanalysis,  2022). The unemployment or the absenteeism rate in the UK's economy is approximately 3.8%.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1193cab1862_0_3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1193cab1862_0_3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Social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UK, people spend a huge amount of money on their health insurance. The health care organizations have progressed in recent years in providing quality service to their patients as well as it prefers the British health care system for complicated, serious diseases or injuries (</a:t>
            </a:r>
            <a:r>
              <a:rPr lang="en" sz="1200">
                <a:solidFill>
                  <a:srgbClr val="222222"/>
                </a:solidFill>
                <a:highlight>
                  <a:srgbClr val="FFFFFF"/>
                </a:highlight>
                <a:latin typeface="Times New Roman"/>
                <a:ea typeface="Times New Roman"/>
                <a:cs typeface="Times New Roman"/>
                <a:sym typeface="Times New Roman"/>
              </a:rPr>
              <a:t>Taibi,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2021)</a:t>
            </a: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Technological skills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country has the world's leading development and research institutes and it always strives to break the barriers in every field. However the economy provides several great opportunities for organizations. The development and invention contributes to the economy of the country.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1193cab1862_0_3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1193cab1862_0_3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Legal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UK, the organization operates their business to follow their employees act (Attendanceworks, 2022). In this factor organizations have to protect their rights such as sick pay, paternity or maternity leave, holiday pay, minimum wage and more things. </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b="1" i="1">
                <a:solidFill>
                  <a:schemeClr val="dk1"/>
                </a:solidFill>
                <a:latin typeface="Times New Roman"/>
                <a:ea typeface="Times New Roman"/>
                <a:cs typeface="Times New Roman"/>
                <a:sym typeface="Times New Roman"/>
              </a:rPr>
              <a:t>Environmental factors</a:t>
            </a:r>
            <a:endParaRPr sz="1200" b="1" i="1">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organization has faced some serious environmental issues (Neuprofessionals, 2022). However, private corporations, government as well as other organizations have taken some steps and they spread some information about services, eco-friendly products, less plastic waste and recycling.  </a:t>
            </a:r>
            <a:endParaRPr sz="1200" b="1" i="1">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1193cab1862_0_3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5" name="Google Shape;315;g1193cab1862_0_3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workplace Absenteeism is a term while the employees could not provide any legitimate reason for missing their work. Depression is the leading cause of absenteeism in the workplace. Besides this there are several causes such as a challenging curriculum, negative self image, lack of interest in work and more things (Neuprofessionals, 2022). Effects are higher incidences of unemployment, lower average income and more things.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1193cab1862_0_3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2" name="Google Shape;322;g1193cab1862_0_3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the workplace there are several solutions to absenteeism such as reducing workplace stress, rewards for good attendance, providing feedback and several alternative things that reduce absenteeism from the workplace.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1193cab1862_0_3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1193cab1862_0_3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organizations choose the alternative solution to reduce the absenteeism in their workplace because it is the trend by tracking the absence to improve the absence management policies and programs (</a:t>
            </a:r>
            <a:r>
              <a:rPr lang="en" sz="1200">
                <a:solidFill>
                  <a:srgbClr val="222222"/>
                </a:solidFill>
                <a:highlight>
                  <a:srgbClr val="FFFFFF"/>
                </a:highlight>
                <a:latin typeface="Times New Roman"/>
                <a:ea typeface="Times New Roman"/>
                <a:cs typeface="Times New Roman"/>
                <a:sym typeface="Times New Roman"/>
              </a:rPr>
              <a:t>Tarro,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2020</a:t>
            </a:r>
            <a:r>
              <a:rPr lang="en" sz="1200">
                <a:solidFill>
                  <a:schemeClr val="dk1"/>
                </a:solidFill>
                <a:latin typeface="Times New Roman"/>
                <a:ea typeface="Times New Roman"/>
                <a:cs typeface="Times New Roman"/>
                <a:sym typeface="Times New Roman"/>
              </a:rPr>
              <a:t>).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1193cab1862_0_3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1193cab1862_0_3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above study has shown that the absenteeism in the workplace affects badly. Sometimes it refers to the absence from the work that is considered customary and reasonable due to occasional illness, personal time and vacation. There are several reasons for absenteeism among employees in the workplace. </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1193cab1862_0_3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1193cab1862_0_3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1193cab1862_0_39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1193cab1862_0_3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rm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0"/>
              </a:spcBef>
              <a:spcAft>
                <a:spcPts val="0"/>
              </a:spcAft>
              <a:buClr>
                <a:schemeClr val="lt1"/>
              </a:buClr>
              <a:buSzPts val="1100"/>
              <a:buChar char="○"/>
              <a:defRPr>
                <a:solidFill>
                  <a:schemeClr val="lt1"/>
                </a:solidFill>
              </a:defRPr>
            </a:lvl2pPr>
            <a:lvl3pPr marL="1371600" lvl="2" indent="-298450" algn="ctr">
              <a:spcBef>
                <a:spcPts val="0"/>
              </a:spcBef>
              <a:spcAft>
                <a:spcPts val="0"/>
              </a:spcAft>
              <a:buClr>
                <a:schemeClr val="lt1"/>
              </a:buClr>
              <a:buSzPts val="1100"/>
              <a:buChar char="■"/>
              <a:defRPr>
                <a:solidFill>
                  <a:schemeClr val="lt1"/>
                </a:solidFill>
              </a:defRPr>
            </a:lvl3pPr>
            <a:lvl4pPr marL="1828800" lvl="3" indent="-298450" algn="ctr">
              <a:spcBef>
                <a:spcPts val="0"/>
              </a:spcBef>
              <a:spcAft>
                <a:spcPts val="0"/>
              </a:spcAft>
              <a:buClr>
                <a:schemeClr val="lt1"/>
              </a:buClr>
              <a:buSzPts val="1100"/>
              <a:buChar char="●"/>
              <a:defRPr>
                <a:solidFill>
                  <a:schemeClr val="lt1"/>
                </a:solidFill>
              </a:defRPr>
            </a:lvl4pPr>
            <a:lvl5pPr marL="2286000" lvl="4" indent="-298450" algn="ctr">
              <a:spcBef>
                <a:spcPts val="0"/>
              </a:spcBef>
              <a:spcAft>
                <a:spcPts val="0"/>
              </a:spcAft>
              <a:buClr>
                <a:schemeClr val="lt1"/>
              </a:buClr>
              <a:buSzPts val="1100"/>
              <a:buChar char="○"/>
              <a:defRPr>
                <a:solidFill>
                  <a:schemeClr val="lt1"/>
                </a:solidFill>
              </a:defRPr>
            </a:lvl5pPr>
            <a:lvl6pPr marL="2743200" lvl="5" indent="-298450" algn="ctr">
              <a:spcBef>
                <a:spcPts val="0"/>
              </a:spcBef>
              <a:spcAft>
                <a:spcPts val="0"/>
              </a:spcAft>
              <a:buClr>
                <a:schemeClr val="lt1"/>
              </a:buClr>
              <a:buSzPts val="1100"/>
              <a:buChar char="■"/>
              <a:defRPr>
                <a:solidFill>
                  <a:schemeClr val="lt1"/>
                </a:solidFill>
              </a:defRPr>
            </a:lvl6pPr>
            <a:lvl7pPr marL="3200400" lvl="6" indent="-298450" algn="ctr">
              <a:spcBef>
                <a:spcPts val="0"/>
              </a:spcBef>
              <a:spcAft>
                <a:spcPts val="0"/>
              </a:spcAft>
              <a:buClr>
                <a:schemeClr val="lt1"/>
              </a:buClr>
              <a:buSzPts val="1100"/>
              <a:buChar char="●"/>
              <a:defRPr>
                <a:solidFill>
                  <a:schemeClr val="lt1"/>
                </a:solidFill>
              </a:defRPr>
            </a:lvl7pPr>
            <a:lvl8pPr marL="3657600" lvl="7" indent="-298450" algn="ctr">
              <a:spcBef>
                <a:spcPts val="0"/>
              </a:spcBef>
              <a:spcAft>
                <a:spcPts val="0"/>
              </a:spcAft>
              <a:buClr>
                <a:schemeClr val="lt1"/>
              </a:buClr>
              <a:buSzPts val="1100"/>
              <a:buChar char="○"/>
              <a:defRPr>
                <a:solidFill>
                  <a:schemeClr val="lt1"/>
                </a:solidFill>
              </a:defRPr>
            </a:lvl8pPr>
            <a:lvl9pPr marL="4114800" lvl="8" indent="-298450" algn="ctr">
              <a:spcBef>
                <a:spcPts val="0"/>
              </a:spcBef>
              <a:spcAft>
                <a:spcPts val="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hyperlink" Target="https://pestleanalysis.com/nhs-pestle-analysis/" TargetMode="External"/><Relationship Id="rId3" Type="http://schemas.openxmlformats.org/officeDocument/2006/relationships/hyperlink" Target="https://www.mcht.nhs.uk/" TargetMode="External"/><Relationship Id="rId7" Type="http://schemas.openxmlformats.org/officeDocument/2006/relationships/hyperlink" Target="https://neuprofessionals.com/our-current-and-historic-trusts/mid-cheshire/"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hyperlink" Target="https://www.forbes.com/sites/investopedia/2013/07/10/the-causes-and-costs-of-absenteeism-in-the-workplace/" TargetMode="External"/><Relationship Id="rId5" Type="http://schemas.openxmlformats.org/officeDocument/2006/relationships/hyperlink" Target="https://www.attendanceworks.org/chronic-absence/the-problem/" TargetMode="External"/><Relationship Id="rId4" Type="http://schemas.openxmlformats.org/officeDocument/2006/relationships/hyperlink" Target="https://www.shrm.org/resourcesandtools/tools-and-samples/toolkits/pages/managingemployeeattendance.aspx"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1128800" y="0"/>
            <a:ext cx="6818578" cy="4560711"/>
          </a:xfrm>
          <a:prstGeom prst="rect">
            <a:avLst/>
          </a:prstGeom>
        </p:spPr>
        <p:txBody>
          <a:bodyPr spcFirstLastPara="1" wrap="square" lIns="91425" tIns="91425" rIns="91425" bIns="91425" anchor="ctr" anchorCtr="0">
            <a:normAutofit/>
          </a:bodyPr>
          <a:lstStyle/>
          <a:p>
            <a:pPr algn="ctr">
              <a:lnSpc>
                <a:spcPct val="150000"/>
              </a:lnSpc>
            </a:pPr>
            <a:r>
              <a:rPr lang="en" sz="1600" dirty="0">
                <a:latin typeface="+mj-lt"/>
              </a:rPr>
              <a:t>Problem Solving and Decision Making</a:t>
            </a:r>
            <a:br>
              <a:rPr lang="en" sz="1600" dirty="0">
                <a:latin typeface="+mj-lt"/>
              </a:rPr>
            </a:br>
            <a:r>
              <a:rPr lang="en-US" sz="1400" dirty="0">
                <a:latin typeface="Arial" panose="020B0604020202020204" pitchFamily="34" charset="0"/>
              </a:rPr>
              <a:t>Name</a:t>
            </a:r>
            <a:r>
              <a:rPr lang="en-US" sz="1800" dirty="0">
                <a:latin typeface="Arial" panose="020B0604020202020204" pitchFamily="34" charset="0"/>
              </a:rPr>
              <a:t> </a:t>
            </a:r>
            <a:r>
              <a:rPr lang="en-US" sz="1400" dirty="0">
                <a:latin typeface="Arial" panose="020B0604020202020204" pitchFamily="34" charset="0"/>
              </a:rPr>
              <a:t>Alexandru Dragomir</a:t>
            </a:r>
            <a:br>
              <a:rPr lang="en-US" sz="1400" dirty="0">
                <a:latin typeface="Arial" panose="020B0604020202020204" pitchFamily="34" charset="0"/>
              </a:rPr>
            </a:br>
            <a:r>
              <a:rPr lang="en-US" sz="1400" dirty="0">
                <a:latin typeface="Arial" panose="020B0604020202020204" pitchFamily="34" charset="0"/>
              </a:rPr>
              <a:t>Student ID 2107400</a:t>
            </a:r>
            <a:br>
              <a:rPr lang="en-US" sz="1400" dirty="0">
                <a:latin typeface="Arial" panose="020B0604020202020204" pitchFamily="34" charset="0"/>
              </a:rPr>
            </a:br>
            <a:r>
              <a:rPr lang="en-US" sz="1400" dirty="0">
                <a:latin typeface="Arial" panose="020B0604020202020204" pitchFamily="34" charset="0"/>
              </a:rPr>
              <a:t>Module Code BMSW4004</a:t>
            </a:r>
            <a:br>
              <a:rPr lang="en-US" sz="1400" dirty="0">
                <a:latin typeface="Arial" panose="020B0604020202020204" pitchFamily="34" charset="0"/>
              </a:rPr>
            </a:br>
            <a:r>
              <a:rPr lang="en-US" sz="1400" dirty="0">
                <a:latin typeface="Arial" panose="020B0604020202020204" pitchFamily="34" charset="0"/>
              </a:rPr>
              <a:t>Lecturer name </a:t>
            </a:r>
            <a:r>
              <a:rPr lang="en-US" sz="1400" dirty="0" err="1">
                <a:latin typeface="Arial" panose="020B0604020202020204" pitchFamily="34" charset="0"/>
              </a:rPr>
              <a:t>Chijioke</a:t>
            </a:r>
            <a:r>
              <a:rPr lang="en-US" sz="1400" dirty="0">
                <a:latin typeface="Arial" panose="020B0604020202020204" pitchFamily="34" charset="0"/>
              </a:rPr>
              <a:t> Uba</a:t>
            </a:r>
            <a:br>
              <a:rPr lang="en" sz="1600" dirty="0">
                <a:latin typeface="+mj-lt"/>
              </a:rPr>
            </a:br>
            <a:endParaRPr sz="1600" dirty="0">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14"/>
          <p:cNvSpPr txBox="1">
            <a:spLocks noGrp="1"/>
          </p:cNvSpPr>
          <p:nvPr>
            <p:ph type="ctrTitle"/>
          </p:nvPr>
        </p:nvSpPr>
        <p:spPr>
          <a:xfrm>
            <a:off x="3318025" y="547767"/>
            <a:ext cx="3179700" cy="739500"/>
          </a:xfrm>
          <a:prstGeom prst="rect">
            <a:avLst/>
          </a:prstGeom>
        </p:spPr>
        <p:txBody>
          <a:bodyPr spcFirstLastPara="1" wrap="square" lIns="91425" tIns="91425" rIns="91425" bIns="91425" anchor="ctr" anchorCtr="0">
            <a:normAutofit/>
          </a:bodyPr>
          <a:lstStyle/>
          <a:p>
            <a:pPr marL="0" lvl="0" indent="0" algn="just"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Introduction</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283" name="Google Shape;283;p14"/>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purpose of the study is to evaluate the staff absenteeism in the workplace. </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Mid Cheshire Hospitals NHS Foundation Trust has faced the problem of staff absenteeism (Mcht, 2022).</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It refers to the habitual non presence of employees in their job.</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284" name="Google Shape;284;p14"/>
          <p:cNvPicPr preferRelativeResize="0"/>
          <p:nvPr/>
        </p:nvPicPr>
        <p:blipFill>
          <a:blip r:embed="rId3">
            <a:alphaModFix/>
          </a:blip>
          <a:stretch>
            <a:fillRect/>
          </a:stretch>
        </p:blipFill>
        <p:spPr>
          <a:xfrm>
            <a:off x="4994975" y="1624702"/>
            <a:ext cx="3508325" cy="1964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5"/>
          <p:cNvSpPr txBox="1">
            <a:spLocks noGrp="1"/>
          </p:cNvSpPr>
          <p:nvPr>
            <p:ph type="ctrTitle"/>
          </p:nvPr>
        </p:nvSpPr>
        <p:spPr>
          <a:xfrm>
            <a:off x="2940600" y="547767"/>
            <a:ext cx="3179700" cy="739500"/>
          </a:xfrm>
          <a:prstGeom prst="rect">
            <a:avLst/>
          </a:prstGeom>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The nature and the impact of the complex problem on employees and their organizations</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290" name="Google Shape;290;p15"/>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In the workplace absenteeism affects the individual's productivity.</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Excessive absenteeism develops the chances of dropping from the work to the employees.</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positive impact is that individuals can rest and they can reduce their stress from their mind (Shrm,  2022). </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291" name="Google Shape;291;p15"/>
          <p:cNvPicPr preferRelativeResize="0"/>
          <p:nvPr/>
        </p:nvPicPr>
        <p:blipFill>
          <a:blip r:embed="rId3">
            <a:alphaModFix/>
          </a:blip>
          <a:stretch>
            <a:fillRect/>
          </a:stretch>
        </p:blipFill>
        <p:spPr>
          <a:xfrm>
            <a:off x="4906175" y="1439679"/>
            <a:ext cx="3723075" cy="2788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16"/>
          <p:cNvSpPr txBox="1">
            <a:spLocks noGrp="1"/>
          </p:cNvSpPr>
          <p:nvPr>
            <p:ph type="ctrTitle"/>
          </p:nvPr>
        </p:nvSpPr>
        <p:spPr>
          <a:xfrm>
            <a:off x="3456125" y="547651"/>
            <a:ext cx="3041400" cy="739800"/>
          </a:xfrm>
          <a:prstGeom prst="rect">
            <a:avLst/>
          </a:prstGeom>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PESTLE analysis of the macro-environmental factors in Mid Cheshire Hospitals NHS Foundation Trust-</a:t>
            </a:r>
            <a:endParaRPr sz="1200">
              <a:solidFill>
                <a:srgbClr val="000000"/>
              </a:solidFill>
              <a:latin typeface="Times New Roman"/>
              <a:ea typeface="Times New Roman"/>
              <a:cs typeface="Times New Roman"/>
              <a:sym typeface="Times New Roman"/>
            </a:endParaRPr>
          </a:p>
          <a:p>
            <a:pPr marL="0" lvl="0" indent="0" algn="ctr"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0" lvl="0" indent="0" algn="ctr"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297" name="Google Shape;297;p16"/>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fontScale="85000" lnSpcReduction="20000"/>
          </a:bodyPr>
          <a:lstStyle/>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Political factors</a:t>
            </a:r>
            <a:endParaRPr sz="1200" b="1" i="1">
              <a:solidFill>
                <a:srgbClr val="000000"/>
              </a:solidFill>
              <a:latin typeface="Times New Roman"/>
              <a:ea typeface="Times New Roman"/>
              <a:cs typeface="Times New Roman"/>
              <a:sym typeface="Times New Roman"/>
            </a:endParaRPr>
          </a:p>
          <a:p>
            <a:pPr marL="457200" lvl="0" indent="-28194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government has several rules that motivate their employees in their workplace and reduce absenteeism. </a:t>
            </a:r>
            <a:endParaRPr sz="1200">
              <a:solidFill>
                <a:srgbClr val="000000"/>
              </a:solidFill>
              <a:latin typeface="Times New Roman"/>
              <a:ea typeface="Times New Roman"/>
              <a:cs typeface="Times New Roman"/>
              <a:sym typeface="Times New Roman"/>
            </a:endParaRPr>
          </a:p>
          <a:p>
            <a:pPr marL="457200" lvl="0" indent="-28194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In the year of 2017, the UK government has topped in terms of political stability  (</a:t>
            </a:r>
            <a:r>
              <a:rPr lang="en" sz="1200">
                <a:solidFill>
                  <a:srgbClr val="222222"/>
                </a:solidFill>
                <a:highlight>
                  <a:srgbClr val="FFFFFF"/>
                </a:highlight>
                <a:latin typeface="Times New Roman"/>
                <a:ea typeface="Times New Roman"/>
                <a:cs typeface="Times New Roman"/>
                <a:sym typeface="Times New Roman"/>
              </a:rPr>
              <a:t>Tarro,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2020</a:t>
            </a:r>
            <a:r>
              <a:rPr lang="en" sz="1200">
                <a:solidFill>
                  <a:srgbClr val="000000"/>
                </a:solidFill>
                <a:latin typeface="Times New Roman"/>
                <a:ea typeface="Times New Roman"/>
                <a:cs typeface="Times New Roman"/>
                <a:sym typeface="Times New Roman"/>
              </a:rPr>
              <a:t>). </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Economic factors</a:t>
            </a:r>
            <a:endParaRPr sz="1200" b="1" i="1">
              <a:solidFill>
                <a:srgbClr val="000000"/>
              </a:solidFill>
              <a:latin typeface="Times New Roman"/>
              <a:ea typeface="Times New Roman"/>
              <a:cs typeface="Times New Roman"/>
              <a:sym typeface="Times New Roman"/>
            </a:endParaRPr>
          </a:p>
          <a:p>
            <a:pPr marL="457200" lvl="0" indent="-28194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In the year of 2019, the GDP rate of the country is almost 2.744 trillion in US dollars.</a:t>
            </a:r>
            <a:endParaRPr sz="1200">
              <a:solidFill>
                <a:srgbClr val="000000"/>
              </a:solidFill>
              <a:latin typeface="Times New Roman"/>
              <a:ea typeface="Times New Roman"/>
              <a:cs typeface="Times New Roman"/>
              <a:sym typeface="Times New Roman"/>
            </a:endParaRPr>
          </a:p>
          <a:p>
            <a:pPr marL="457200" lvl="0" indent="-28194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It puts the country's economy in 6th position globally. </a:t>
            </a:r>
            <a:endParaRPr sz="1200">
              <a:solidFill>
                <a:srgbClr val="000000"/>
              </a:solidFill>
              <a:latin typeface="Times New Roman"/>
              <a:ea typeface="Times New Roman"/>
              <a:cs typeface="Times New Roman"/>
              <a:sym typeface="Times New Roman"/>
            </a:endParaRPr>
          </a:p>
          <a:p>
            <a:pPr marL="457200" lvl="0" indent="-28194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unemployment or the absenteeism rate in the UK's economy is approximately 3.8% (Pestleanalysis,  2022). </a:t>
            </a:r>
            <a:endParaRPr sz="1200">
              <a:solidFill>
                <a:srgbClr val="000000"/>
              </a:solidFill>
              <a:latin typeface="Times New Roman"/>
              <a:ea typeface="Times New Roman"/>
              <a:cs typeface="Times New Roman"/>
              <a:sym typeface="Times New Roman"/>
            </a:endParaRPr>
          </a:p>
          <a:p>
            <a:pPr marL="457200" lvl="0" indent="-28194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In the organization the tax rate is almost 19%. </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298" name="Google Shape;298;p16"/>
          <p:cNvPicPr preferRelativeResize="0"/>
          <p:nvPr/>
        </p:nvPicPr>
        <p:blipFill>
          <a:blip r:embed="rId3">
            <a:alphaModFix/>
          </a:blip>
          <a:stretch>
            <a:fillRect/>
          </a:stretch>
        </p:blipFill>
        <p:spPr>
          <a:xfrm>
            <a:off x="4906175" y="1439850"/>
            <a:ext cx="4169100" cy="217168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17"/>
          <p:cNvSpPr txBox="1">
            <a:spLocks noGrp="1"/>
          </p:cNvSpPr>
          <p:nvPr>
            <p:ph type="ctrTitle"/>
          </p:nvPr>
        </p:nvSpPr>
        <p:spPr>
          <a:xfrm>
            <a:off x="3251425" y="436767"/>
            <a:ext cx="3179700" cy="739500"/>
          </a:xfrm>
          <a:prstGeom prst="rect">
            <a:avLst/>
          </a:prstGeom>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PESTLE analysis of the macro-environmental factors in Mid Cheshire Hospitals NHS Foundation Trust-</a:t>
            </a:r>
            <a:endParaRPr sz="1200">
              <a:solidFill>
                <a:srgbClr val="000000"/>
              </a:solidFill>
              <a:latin typeface="Times New Roman"/>
              <a:ea typeface="Times New Roman"/>
              <a:cs typeface="Times New Roman"/>
              <a:sym typeface="Times New Roman"/>
            </a:endParaRPr>
          </a:p>
          <a:p>
            <a:pPr marL="0" lvl="0" indent="0" algn="ctr"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304" name="Google Shape;304;p17"/>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fontScale="85000" lnSpcReduction="10000"/>
          </a:bodyPr>
          <a:lstStyle/>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Social factors</a:t>
            </a:r>
            <a:endParaRPr sz="1200" b="1" i="1">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health care organizations have progressed in recent years in providing quality service to their patients (Attendanceworks, 2022).</a:t>
            </a:r>
            <a:endParaRPr sz="1200">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It prefers the British health care system for complicated, serious diseases or injuries. </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Technological skills</a:t>
            </a:r>
            <a:endParaRPr sz="1200" b="1" i="1">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 The country has the world's leading development and research institutes.</a:t>
            </a:r>
            <a:endParaRPr sz="1200">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 The economy provides several great opportunities for organizations. </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305" name="Google Shape;305;p17"/>
          <p:cNvPicPr preferRelativeResize="0"/>
          <p:nvPr/>
        </p:nvPicPr>
        <p:blipFill>
          <a:blip r:embed="rId3">
            <a:alphaModFix/>
          </a:blip>
          <a:stretch>
            <a:fillRect/>
          </a:stretch>
        </p:blipFill>
        <p:spPr>
          <a:xfrm>
            <a:off x="5113400" y="988231"/>
            <a:ext cx="3663850" cy="37463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18"/>
          <p:cNvSpPr txBox="1">
            <a:spLocks noGrp="1"/>
          </p:cNvSpPr>
          <p:nvPr>
            <p:ph type="ctrTitle"/>
          </p:nvPr>
        </p:nvSpPr>
        <p:spPr>
          <a:xfrm>
            <a:off x="3318025" y="547767"/>
            <a:ext cx="3179700" cy="739500"/>
          </a:xfrm>
          <a:prstGeom prst="rect">
            <a:avLst/>
          </a:prstGeom>
        </p:spPr>
        <p:txBody>
          <a:bodyPr spcFirstLastPara="1" wrap="square" lIns="91425" tIns="91425" rIns="91425" bIns="91425" anchor="ctr" anchorCtr="0">
            <a:normAutofit fontScale="90000"/>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PESTLE analysis of the macro-environmental factors in Mid Cheshire Hospitals NHS Foundation Trust</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311" name="Google Shape;311;p18"/>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fontScale="92500" lnSpcReduction="20000"/>
          </a:bodyPr>
          <a:lstStyle/>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Legal factors</a:t>
            </a:r>
            <a:endParaRPr sz="1200" b="1" i="1">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organization operates their business to follow their employees act.</a:t>
            </a:r>
            <a:endParaRPr sz="1200">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Policies help the organization to develop their management system in business. </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Environmental factors</a:t>
            </a:r>
            <a:endParaRPr sz="1200" b="1" i="1">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The organization has faced some serious environmental issues.</a:t>
            </a:r>
            <a:endParaRPr sz="1200">
              <a:solidFill>
                <a:srgbClr val="000000"/>
              </a:solidFill>
              <a:latin typeface="Times New Roman"/>
              <a:ea typeface="Times New Roman"/>
              <a:cs typeface="Times New Roman"/>
              <a:sym typeface="Times New Roman"/>
            </a:endParaRPr>
          </a:p>
          <a:p>
            <a:pPr marL="457200" lvl="0" indent="-293370" algn="just" rtl="0">
              <a:lnSpc>
                <a:spcPct val="150000"/>
              </a:lnSpc>
              <a:spcBef>
                <a:spcPts val="0"/>
              </a:spcBef>
              <a:spcAft>
                <a:spcPts val="0"/>
              </a:spcAft>
              <a:buClr>
                <a:srgbClr val="000000"/>
              </a:buClr>
              <a:buSzPct val="100000"/>
              <a:buFont typeface="Times New Roman"/>
              <a:buChar char="●"/>
            </a:pPr>
            <a:r>
              <a:rPr lang="en" sz="1200">
                <a:solidFill>
                  <a:srgbClr val="000000"/>
                </a:solidFill>
                <a:latin typeface="Times New Roman"/>
                <a:ea typeface="Times New Roman"/>
                <a:cs typeface="Times New Roman"/>
                <a:sym typeface="Times New Roman"/>
              </a:rPr>
              <a:t>Organizations have taken some steps and they spread some information about services, eco-friendly products, less plastic waste and recycling (</a:t>
            </a:r>
            <a:r>
              <a:rPr lang="en" sz="1200">
                <a:solidFill>
                  <a:srgbClr val="222222"/>
                </a:solidFill>
                <a:highlight>
                  <a:srgbClr val="FFFFFF"/>
                </a:highlight>
                <a:latin typeface="Times New Roman"/>
                <a:ea typeface="Times New Roman"/>
                <a:cs typeface="Times New Roman"/>
                <a:sym typeface="Times New Roman"/>
              </a:rPr>
              <a:t>Taibi,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2021)</a:t>
            </a:r>
            <a:r>
              <a:rPr lang="en" sz="1200">
                <a:solidFill>
                  <a:srgbClr val="000000"/>
                </a:solidFill>
                <a:latin typeface="Times New Roman"/>
                <a:ea typeface="Times New Roman"/>
                <a:cs typeface="Times New Roman"/>
                <a:sym typeface="Times New Roman"/>
              </a:rPr>
              <a:t>.  </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312" name="Google Shape;312;p18"/>
          <p:cNvPicPr preferRelativeResize="0"/>
          <p:nvPr/>
        </p:nvPicPr>
        <p:blipFill>
          <a:blip r:embed="rId3">
            <a:alphaModFix/>
          </a:blip>
          <a:stretch>
            <a:fillRect/>
          </a:stretch>
        </p:blipFill>
        <p:spPr>
          <a:xfrm>
            <a:off x="4906175" y="1439679"/>
            <a:ext cx="3841475" cy="28774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19"/>
          <p:cNvSpPr txBox="1">
            <a:spLocks noGrp="1"/>
          </p:cNvSpPr>
          <p:nvPr>
            <p:ph type="ctrTitle"/>
          </p:nvPr>
        </p:nvSpPr>
        <p:spPr>
          <a:xfrm>
            <a:off x="3318025" y="547767"/>
            <a:ext cx="3179700" cy="739500"/>
          </a:xfrm>
          <a:prstGeom prst="rect">
            <a:avLst/>
          </a:prstGeom>
        </p:spPr>
        <p:txBody>
          <a:bodyPr spcFirstLastPara="1" wrap="square" lIns="91425" tIns="91425" rIns="91425" bIns="91425" anchor="ctr" anchorCtr="0">
            <a:normAutofit/>
          </a:bodyPr>
          <a:lstStyle/>
          <a:p>
            <a:pPr marL="0" lvl="0" indent="0" algn="ctr" rtl="0">
              <a:lnSpc>
                <a:spcPct val="150000"/>
              </a:lnSpc>
              <a:spcBef>
                <a:spcPts val="0"/>
              </a:spcBef>
              <a:spcAft>
                <a:spcPts val="0"/>
              </a:spcAft>
              <a:buNone/>
            </a:pPr>
            <a:r>
              <a:rPr lang="en" sz="1200" dirty="0">
                <a:solidFill>
                  <a:srgbClr val="000000"/>
                </a:solidFill>
                <a:latin typeface="Times New Roman"/>
                <a:ea typeface="Times New Roman"/>
                <a:cs typeface="Times New Roman"/>
                <a:sym typeface="Times New Roman"/>
              </a:rPr>
              <a:t>Cause-and-effect analysis of the complex problem</a:t>
            </a:r>
            <a:endParaRPr sz="1200" dirty="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dirty="0">
              <a:latin typeface="Times New Roman"/>
              <a:ea typeface="Times New Roman"/>
              <a:cs typeface="Times New Roman"/>
              <a:sym typeface="Times New Roman"/>
            </a:endParaRPr>
          </a:p>
        </p:txBody>
      </p:sp>
      <p:sp>
        <p:nvSpPr>
          <p:cNvPr id="318" name="Google Shape;318;p19"/>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a:bodyPr>
          <a:lstStyle/>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Causes</a:t>
            </a:r>
            <a:endParaRPr sz="1200" b="1" i="1">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Challenging curriculum.</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Negative self image.</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r>
              <a:rPr lang="en" sz="1200" b="1" i="1">
                <a:solidFill>
                  <a:srgbClr val="000000"/>
                </a:solidFill>
                <a:latin typeface="Times New Roman"/>
                <a:ea typeface="Times New Roman"/>
                <a:cs typeface="Times New Roman"/>
                <a:sym typeface="Times New Roman"/>
              </a:rPr>
              <a:t>Effect</a:t>
            </a:r>
            <a:endParaRPr sz="1200" b="1" i="1">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Higher incidences of unemployment.</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Lower average income (Forbes,  2022). </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3015" y="1389419"/>
            <a:ext cx="3671230" cy="190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20"/>
          <p:cNvSpPr txBox="1">
            <a:spLocks noGrp="1"/>
          </p:cNvSpPr>
          <p:nvPr>
            <p:ph type="ctrTitle"/>
          </p:nvPr>
        </p:nvSpPr>
        <p:spPr>
          <a:xfrm>
            <a:off x="3318025" y="547767"/>
            <a:ext cx="3179700" cy="739500"/>
          </a:xfrm>
          <a:prstGeom prst="rect">
            <a:avLst/>
          </a:prstGeom>
        </p:spPr>
        <p:txBody>
          <a:bodyPr spcFirstLastPara="1" wrap="square" lIns="91425" tIns="91425" rIns="91425" bIns="91425" anchor="ctr" anchorCtr="0">
            <a:normAutofit/>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An evaluation of alternative solutions to absenteeism</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325" name="Google Shape;325;p20"/>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Rewards for good attendance.</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Providing feedback (</a:t>
            </a:r>
            <a:r>
              <a:rPr lang="en" sz="1200">
                <a:solidFill>
                  <a:srgbClr val="222222"/>
                </a:solidFill>
                <a:highlight>
                  <a:srgbClr val="FFFFFF"/>
                </a:highlight>
                <a:latin typeface="Times New Roman"/>
                <a:ea typeface="Times New Roman"/>
                <a:cs typeface="Times New Roman"/>
                <a:sym typeface="Times New Roman"/>
              </a:rPr>
              <a:t>Tarro, </a:t>
            </a:r>
            <a:r>
              <a:rPr lang="en" sz="1200" i="1">
                <a:solidFill>
                  <a:srgbClr val="222222"/>
                </a:solidFill>
                <a:highlight>
                  <a:srgbClr val="FFFFFF"/>
                </a:highlight>
                <a:latin typeface="Times New Roman"/>
                <a:ea typeface="Times New Roman"/>
                <a:cs typeface="Times New Roman"/>
                <a:sym typeface="Times New Roman"/>
              </a:rPr>
              <a:t>et al.</a:t>
            </a:r>
            <a:r>
              <a:rPr lang="en" sz="1200">
                <a:solidFill>
                  <a:srgbClr val="222222"/>
                </a:solidFill>
                <a:highlight>
                  <a:srgbClr val="FFFFFF"/>
                </a:highlight>
                <a:latin typeface="Times New Roman"/>
                <a:ea typeface="Times New Roman"/>
                <a:cs typeface="Times New Roman"/>
                <a:sym typeface="Times New Roman"/>
              </a:rPr>
              <a:t> 2020</a:t>
            </a:r>
            <a:r>
              <a:rPr lang="en" sz="1200">
                <a:solidFill>
                  <a:srgbClr val="000000"/>
                </a:solidFill>
                <a:latin typeface="Times New Roman"/>
                <a:ea typeface="Times New Roman"/>
                <a:cs typeface="Times New Roman"/>
                <a:sym typeface="Times New Roman"/>
              </a:rPr>
              <a:t>).</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Reducing workplace stress. </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326" name="Google Shape;326;p20"/>
          <p:cNvPicPr preferRelativeResize="0"/>
          <p:nvPr/>
        </p:nvPicPr>
        <p:blipFill>
          <a:blip r:embed="rId3">
            <a:alphaModFix/>
          </a:blip>
          <a:stretch>
            <a:fillRect/>
          </a:stretch>
        </p:blipFill>
        <p:spPr>
          <a:xfrm>
            <a:off x="4906175" y="1439679"/>
            <a:ext cx="3992650" cy="26233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1"/>
          <p:cNvSpPr txBox="1">
            <a:spLocks noGrp="1"/>
          </p:cNvSpPr>
          <p:nvPr>
            <p:ph type="ctrTitle"/>
          </p:nvPr>
        </p:nvSpPr>
        <p:spPr>
          <a:xfrm>
            <a:off x="3318025" y="547767"/>
            <a:ext cx="3179700" cy="739500"/>
          </a:xfrm>
          <a:prstGeom prst="rect">
            <a:avLst/>
          </a:prstGeom>
        </p:spPr>
        <p:txBody>
          <a:bodyPr spcFirstLastPara="1" wrap="square" lIns="91425" tIns="91425" rIns="91425" bIns="91425" anchor="ctr" anchorCtr="0">
            <a:normAutofit/>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An aim of choosing the most appropriate solution among these alternatives</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332" name="Google Shape;332;p21"/>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Management policies and programs. </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Decision making (Neuprofessionals, 2022).</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Return to work support.</a:t>
            </a:r>
            <a:endParaRPr/>
          </a:p>
        </p:txBody>
      </p:sp>
      <p:pic>
        <p:nvPicPr>
          <p:cNvPr id="333" name="Google Shape;333;p21"/>
          <p:cNvPicPr preferRelativeResize="0"/>
          <p:nvPr/>
        </p:nvPicPr>
        <p:blipFill>
          <a:blip r:embed="rId3">
            <a:alphaModFix/>
          </a:blip>
          <a:stretch>
            <a:fillRect/>
          </a:stretch>
        </p:blipFill>
        <p:spPr>
          <a:xfrm>
            <a:off x="4906175" y="1439679"/>
            <a:ext cx="3630725" cy="27195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22"/>
          <p:cNvSpPr txBox="1">
            <a:spLocks noGrp="1"/>
          </p:cNvSpPr>
          <p:nvPr>
            <p:ph type="ctrTitle"/>
          </p:nvPr>
        </p:nvSpPr>
        <p:spPr>
          <a:xfrm>
            <a:off x="3318025" y="547767"/>
            <a:ext cx="3179700" cy="739500"/>
          </a:xfrm>
          <a:prstGeom prst="rect">
            <a:avLst/>
          </a:prstGeom>
        </p:spPr>
        <p:txBody>
          <a:bodyPr spcFirstLastPara="1" wrap="square" lIns="91425" tIns="91425" rIns="91425" bIns="91425" anchor="ctr" anchorCtr="0">
            <a:normAutofit/>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Conclusion</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339" name="Google Shape;339;p22"/>
          <p:cNvSpPr txBox="1">
            <a:spLocks noGrp="1"/>
          </p:cNvSpPr>
          <p:nvPr>
            <p:ph type="subTitle" idx="1"/>
          </p:nvPr>
        </p:nvSpPr>
        <p:spPr>
          <a:xfrm>
            <a:off x="584675" y="1287275"/>
            <a:ext cx="4169100" cy="25092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Absenteeism in the workplace affects badly (Forbes,  2022).</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absence from the work that is considered customary and reasonable due to occasional illness, personal time and vacation.</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It affects individual productivity. </a:t>
            </a:r>
            <a:endParaRPr sz="1200">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pic>
        <p:nvPicPr>
          <p:cNvPr id="340" name="Google Shape;340;p22"/>
          <p:cNvPicPr preferRelativeResize="0"/>
          <p:nvPr/>
        </p:nvPicPr>
        <p:blipFill>
          <a:blip r:embed="rId3">
            <a:alphaModFix/>
          </a:blip>
          <a:stretch>
            <a:fillRect/>
          </a:stretch>
        </p:blipFill>
        <p:spPr>
          <a:xfrm>
            <a:off x="4906175" y="1439679"/>
            <a:ext cx="3818450" cy="28601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23"/>
          <p:cNvSpPr txBox="1">
            <a:spLocks noGrp="1"/>
          </p:cNvSpPr>
          <p:nvPr>
            <p:ph type="ctrTitle"/>
          </p:nvPr>
        </p:nvSpPr>
        <p:spPr>
          <a:xfrm>
            <a:off x="3273625" y="547767"/>
            <a:ext cx="3179700" cy="739500"/>
          </a:xfrm>
          <a:prstGeom prst="rect">
            <a:avLst/>
          </a:prstGeom>
        </p:spPr>
        <p:txBody>
          <a:bodyPr spcFirstLastPara="1" wrap="square" lIns="91425" tIns="91425" rIns="91425" bIns="91425" anchor="ctr" anchorCtr="0">
            <a:normAutofit/>
          </a:bodyPr>
          <a:lstStyle/>
          <a:p>
            <a:pPr marL="0" lvl="0" indent="0" algn="ctr" rtl="0">
              <a:lnSpc>
                <a:spcPct val="150000"/>
              </a:lnSpc>
              <a:spcBef>
                <a:spcPts val="0"/>
              </a:spcBef>
              <a:spcAft>
                <a:spcPts val="0"/>
              </a:spcAft>
              <a:buNone/>
            </a:pPr>
            <a:r>
              <a:rPr lang="en" sz="1200">
                <a:solidFill>
                  <a:srgbClr val="000000"/>
                </a:solidFill>
                <a:latin typeface="Times New Roman"/>
                <a:ea typeface="Times New Roman"/>
                <a:cs typeface="Times New Roman"/>
                <a:sym typeface="Times New Roman"/>
              </a:rPr>
              <a:t>References</a:t>
            </a: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None/>
            </a:pPr>
            <a:endParaRPr sz="1200">
              <a:latin typeface="Times New Roman"/>
              <a:ea typeface="Times New Roman"/>
              <a:cs typeface="Times New Roman"/>
              <a:sym typeface="Times New Roman"/>
            </a:endParaRPr>
          </a:p>
        </p:txBody>
      </p:sp>
      <p:sp>
        <p:nvSpPr>
          <p:cNvPr id="346" name="Google Shape;346;p23"/>
          <p:cNvSpPr txBox="1">
            <a:spLocks noGrp="1"/>
          </p:cNvSpPr>
          <p:nvPr>
            <p:ph type="subTitle" idx="1"/>
          </p:nvPr>
        </p:nvSpPr>
        <p:spPr>
          <a:xfrm>
            <a:off x="229450" y="1057850"/>
            <a:ext cx="8525700" cy="38562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Mcht, (2022). Mid Cheshire Hospitals NHS Foundation Trust. Available in- </a:t>
            </a:r>
            <a:r>
              <a:rPr lang="en" sz="860" u="sng">
                <a:solidFill>
                  <a:srgbClr val="1155CC"/>
                </a:solid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https://www.mcht.nhs.uk/  </a:t>
            </a:r>
            <a:r>
              <a:rPr lang="en" sz="860">
                <a:solidFill>
                  <a:srgbClr val="000000"/>
                </a:solidFill>
                <a:latin typeface="Times New Roman"/>
                <a:ea typeface="Times New Roman"/>
                <a:cs typeface="Times New Roman"/>
                <a:sym typeface="Times New Roman"/>
              </a:rPr>
              <a:t>( accessed on 27th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Shrm,  (2022)</a:t>
            </a:r>
            <a:r>
              <a:rPr lang="en" sz="860" i="1">
                <a:solidFill>
                  <a:srgbClr val="000000"/>
                </a:solidFill>
                <a:latin typeface="Times New Roman"/>
                <a:ea typeface="Times New Roman"/>
                <a:cs typeface="Times New Roman"/>
                <a:sym typeface="Times New Roman"/>
              </a:rPr>
              <a:t>. Managing Employee Attendance</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https://www.shrm.org/resourcesandtools/tools-and-samples/toolkits/pages/managingemployeeattendance.aspx</a:t>
            </a:r>
            <a:r>
              <a:rPr lang="en" sz="860">
                <a:solidFill>
                  <a:srgbClr val="000000"/>
                </a:solidFill>
                <a:latin typeface="Times New Roman"/>
                <a:ea typeface="Times New Roman"/>
                <a:cs typeface="Times New Roman"/>
                <a:sym typeface="Times New Roman"/>
              </a:rPr>
              <a:t>( accessed on 18th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Attendanceworks, (2022). </a:t>
            </a:r>
            <a:r>
              <a:rPr lang="en" sz="860" i="1">
                <a:solidFill>
                  <a:srgbClr val="000000"/>
                </a:solidFill>
                <a:latin typeface="Times New Roman"/>
                <a:ea typeface="Times New Roman"/>
                <a:cs typeface="Times New Roman"/>
                <a:sym typeface="Times New Roman"/>
              </a:rPr>
              <a:t>The Problem.</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https://www.attendanceworks.org/chronic-absence/the-problem/</a:t>
            </a:r>
            <a:r>
              <a:rPr lang="en" sz="860">
                <a:solidFill>
                  <a:srgbClr val="000000"/>
                </a:solidFill>
                <a:latin typeface="Times New Roman"/>
                <a:ea typeface="Times New Roman"/>
                <a:cs typeface="Times New Roman"/>
                <a:sym typeface="Times New Roman"/>
              </a:rPr>
              <a:t>( accessed on 15th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100"/>
              </a:spcBef>
              <a:spcAft>
                <a:spcPts val="0"/>
              </a:spcAft>
              <a:buSzPts val="605"/>
              <a:buNone/>
            </a:pPr>
            <a:r>
              <a:rPr lang="en" sz="860">
                <a:solidFill>
                  <a:srgbClr val="000000"/>
                </a:solidFill>
                <a:latin typeface="Times New Roman"/>
                <a:ea typeface="Times New Roman"/>
                <a:cs typeface="Times New Roman"/>
                <a:sym typeface="Times New Roman"/>
              </a:rPr>
              <a:t>Forbes,  (2022). </a:t>
            </a:r>
            <a:r>
              <a:rPr lang="en" sz="860" i="1">
                <a:solidFill>
                  <a:srgbClr val="333333"/>
                </a:solidFill>
                <a:latin typeface="Times New Roman"/>
                <a:ea typeface="Times New Roman"/>
                <a:cs typeface="Times New Roman"/>
                <a:sym typeface="Times New Roman"/>
              </a:rPr>
              <a:t>The Causes And Costs Of Absenteeism In The Workplace</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https://www.forbes.com/sites/investopedia/2013/07/10/the-causes-and-costs-of-absenteeism-in-the-workplace/</a:t>
            </a:r>
            <a:r>
              <a:rPr lang="en" sz="860">
                <a:solidFill>
                  <a:srgbClr val="000000"/>
                </a:solidFill>
                <a:latin typeface="Times New Roman"/>
                <a:ea typeface="Times New Roman"/>
                <a:cs typeface="Times New Roman"/>
                <a:sym typeface="Times New Roman"/>
              </a:rPr>
              <a:t>( accessed on 22th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100"/>
              </a:spcBef>
              <a:spcAft>
                <a:spcPts val="0"/>
              </a:spcAft>
              <a:buSzPts val="605"/>
              <a:buNone/>
            </a:pPr>
            <a:r>
              <a:rPr lang="en" sz="860">
                <a:solidFill>
                  <a:srgbClr val="000000"/>
                </a:solidFill>
                <a:latin typeface="Times New Roman"/>
                <a:ea typeface="Times New Roman"/>
                <a:cs typeface="Times New Roman"/>
                <a:sym typeface="Times New Roman"/>
              </a:rPr>
              <a:t>Neuprofessionals, (2022). </a:t>
            </a:r>
            <a:r>
              <a:rPr lang="en" sz="860" i="1">
                <a:solidFill>
                  <a:srgbClr val="000000"/>
                </a:solidFill>
                <a:latin typeface="Times New Roman"/>
                <a:ea typeface="Times New Roman"/>
                <a:cs typeface="Times New Roman"/>
                <a:sym typeface="Times New Roman"/>
              </a:rPr>
              <a:t>Mid Cheshire Hospitals NHS Foundation Trust (MCHFT)</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https://neuprofessionals.com/our-current-and-historic-trusts/mid-cheshire/  </a:t>
            </a:r>
            <a:r>
              <a:rPr lang="en" sz="860">
                <a:solidFill>
                  <a:srgbClr val="000000"/>
                </a:solidFill>
                <a:latin typeface="Times New Roman"/>
                <a:ea typeface="Times New Roman"/>
                <a:cs typeface="Times New Roman"/>
                <a:sym typeface="Times New Roman"/>
              </a:rPr>
              <a:t> ( accessed on  25th february 2021)</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000000"/>
                </a:solidFill>
                <a:latin typeface="Times New Roman"/>
                <a:ea typeface="Times New Roman"/>
                <a:cs typeface="Times New Roman"/>
                <a:sym typeface="Times New Roman"/>
              </a:rPr>
              <a:t>Pestleanalysis,  (2022). </a:t>
            </a:r>
            <a:r>
              <a:rPr lang="en" sz="860" i="1">
                <a:solidFill>
                  <a:srgbClr val="000000"/>
                </a:solidFill>
                <a:latin typeface="Times New Roman"/>
                <a:ea typeface="Times New Roman"/>
                <a:cs typeface="Times New Roman"/>
                <a:sym typeface="Times New Roman"/>
              </a:rPr>
              <a:t>PESTLE Analysis of the NHS.</a:t>
            </a:r>
            <a:r>
              <a:rPr lang="en" sz="860">
                <a:solidFill>
                  <a:srgbClr val="000000"/>
                </a:solidFill>
                <a:latin typeface="Times New Roman"/>
                <a:ea typeface="Times New Roman"/>
                <a:cs typeface="Times New Roman"/>
                <a:sym typeface="Times New Roman"/>
              </a:rPr>
              <a:t> Available in- </a:t>
            </a:r>
            <a:r>
              <a:rPr lang="en" sz="860" u="sng">
                <a:solidFill>
                  <a:srgbClr val="1155CC"/>
                </a:solid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https://pestleanalysis.com/nhs-pestle-analysis/</a:t>
            </a:r>
            <a:r>
              <a:rPr lang="en" sz="860">
                <a:solidFill>
                  <a:srgbClr val="000000"/>
                </a:solidFill>
                <a:latin typeface="Times New Roman"/>
                <a:ea typeface="Times New Roman"/>
                <a:cs typeface="Times New Roman"/>
                <a:sym typeface="Times New Roman"/>
              </a:rPr>
              <a:t> ( accessed on 23th february 2022)</a:t>
            </a: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SzPts val="605"/>
              <a:buNone/>
            </a:pPr>
            <a:r>
              <a:rPr lang="en" sz="860">
                <a:solidFill>
                  <a:srgbClr val="222222"/>
                </a:solidFill>
                <a:highlight>
                  <a:srgbClr val="FFFFFF"/>
                </a:highlight>
                <a:latin typeface="Times New Roman"/>
                <a:ea typeface="Times New Roman"/>
                <a:cs typeface="Times New Roman"/>
                <a:sym typeface="Times New Roman"/>
              </a:rPr>
              <a:t>Taibi, Y., Metzler, Y.A., Bellingrath, S. and Müller, A., 2021. A systematic overview on the risk effects of psychosocial work characteristics on musculoskeletal disorders, absenteeism, and workplace accidents. </a:t>
            </a:r>
            <a:r>
              <a:rPr lang="en" sz="860" i="1">
                <a:solidFill>
                  <a:srgbClr val="222222"/>
                </a:solidFill>
                <a:highlight>
                  <a:srgbClr val="FFFFFF"/>
                </a:highlight>
                <a:latin typeface="Times New Roman"/>
                <a:ea typeface="Times New Roman"/>
                <a:cs typeface="Times New Roman"/>
                <a:sym typeface="Times New Roman"/>
              </a:rPr>
              <a:t>Applied ergonomics</a:t>
            </a:r>
            <a:r>
              <a:rPr lang="en" sz="860">
                <a:solidFill>
                  <a:srgbClr val="222222"/>
                </a:solidFill>
                <a:highlight>
                  <a:srgbClr val="FFFFFF"/>
                </a:highlight>
                <a:latin typeface="Times New Roman"/>
                <a:ea typeface="Times New Roman"/>
                <a:cs typeface="Times New Roman"/>
                <a:sym typeface="Times New Roman"/>
              </a:rPr>
              <a:t>, </a:t>
            </a:r>
            <a:r>
              <a:rPr lang="en" sz="860" i="1">
                <a:solidFill>
                  <a:srgbClr val="222222"/>
                </a:solidFill>
                <a:highlight>
                  <a:srgbClr val="FFFFFF"/>
                </a:highlight>
                <a:latin typeface="Times New Roman"/>
                <a:ea typeface="Times New Roman"/>
                <a:cs typeface="Times New Roman"/>
                <a:sym typeface="Times New Roman"/>
              </a:rPr>
              <a:t>95</a:t>
            </a:r>
            <a:r>
              <a:rPr lang="en" sz="860">
                <a:solidFill>
                  <a:srgbClr val="222222"/>
                </a:solidFill>
                <a:highlight>
                  <a:srgbClr val="FFFFFF"/>
                </a:highlight>
                <a:latin typeface="Times New Roman"/>
                <a:ea typeface="Times New Roman"/>
                <a:cs typeface="Times New Roman"/>
                <a:sym typeface="Times New Roman"/>
              </a:rPr>
              <a:t>, p.103434.</a:t>
            </a:r>
            <a:endParaRPr sz="86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r>
              <a:rPr lang="en" sz="860">
                <a:solidFill>
                  <a:srgbClr val="222222"/>
                </a:solidFill>
                <a:highlight>
                  <a:srgbClr val="FFFFFF"/>
                </a:highlight>
                <a:latin typeface="Times New Roman"/>
                <a:ea typeface="Times New Roman"/>
                <a:cs typeface="Times New Roman"/>
                <a:sym typeface="Times New Roman"/>
              </a:rPr>
              <a:t>Tarro, L., Llauradó, E., Ulldemolins, G., Hermoso, P. and Solà, R., 2020. Effectiveness of workplace interventions for improving absenteeism, productivity, and work ability of employees: a systematic review and meta-analysis of randomized controlled trials. </a:t>
            </a:r>
            <a:r>
              <a:rPr lang="en" sz="860" i="1">
                <a:solidFill>
                  <a:srgbClr val="222222"/>
                </a:solidFill>
                <a:highlight>
                  <a:srgbClr val="FFFFFF"/>
                </a:highlight>
                <a:latin typeface="Times New Roman"/>
                <a:ea typeface="Times New Roman"/>
                <a:cs typeface="Times New Roman"/>
                <a:sym typeface="Times New Roman"/>
              </a:rPr>
              <a:t>International journal of environmental research and public health</a:t>
            </a:r>
            <a:r>
              <a:rPr lang="en" sz="860">
                <a:solidFill>
                  <a:srgbClr val="222222"/>
                </a:solidFill>
                <a:highlight>
                  <a:srgbClr val="FFFFFF"/>
                </a:highlight>
                <a:latin typeface="Times New Roman"/>
                <a:ea typeface="Times New Roman"/>
                <a:cs typeface="Times New Roman"/>
                <a:sym typeface="Times New Roman"/>
              </a:rPr>
              <a:t>, </a:t>
            </a:r>
            <a:r>
              <a:rPr lang="en" sz="860" i="1">
                <a:solidFill>
                  <a:srgbClr val="222222"/>
                </a:solidFill>
                <a:highlight>
                  <a:srgbClr val="FFFFFF"/>
                </a:highlight>
                <a:latin typeface="Times New Roman"/>
                <a:ea typeface="Times New Roman"/>
                <a:cs typeface="Times New Roman"/>
                <a:sym typeface="Times New Roman"/>
              </a:rPr>
              <a:t>17</a:t>
            </a:r>
            <a:r>
              <a:rPr lang="en" sz="860">
                <a:solidFill>
                  <a:srgbClr val="222222"/>
                </a:solidFill>
                <a:highlight>
                  <a:srgbClr val="FFFFFF"/>
                </a:highlight>
                <a:latin typeface="Times New Roman"/>
                <a:ea typeface="Times New Roman"/>
                <a:cs typeface="Times New Roman"/>
                <a:sym typeface="Times New Roman"/>
              </a:rPr>
              <a:t>(6), p.1901.</a:t>
            </a:r>
            <a:endParaRPr sz="860">
              <a:solidFill>
                <a:srgbClr val="222222"/>
              </a:solidFill>
              <a:highlight>
                <a:srgbClr val="FFFFFF"/>
              </a:highlight>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just" rtl="0">
              <a:lnSpc>
                <a:spcPct val="150000"/>
              </a:lnSpc>
              <a:spcBef>
                <a:spcPts val="0"/>
              </a:spcBef>
              <a:spcAft>
                <a:spcPts val="0"/>
              </a:spcAft>
              <a:buSzPts val="605"/>
              <a:buNone/>
            </a:pPr>
            <a:endParaRPr sz="860">
              <a:solidFill>
                <a:srgbClr val="000000"/>
              </a:solidFill>
              <a:latin typeface="Times New Roman"/>
              <a:ea typeface="Times New Roman"/>
              <a:cs typeface="Times New Roman"/>
              <a:sym typeface="Times New Roman"/>
            </a:endParaRPr>
          </a:p>
          <a:p>
            <a:pPr marL="0" lvl="0" indent="0" algn="l" rtl="0">
              <a:spcBef>
                <a:spcPts val="0"/>
              </a:spcBef>
              <a:spcAft>
                <a:spcPts val="0"/>
              </a:spcAft>
              <a:buSzPts val="605"/>
              <a:buNone/>
            </a:pPr>
            <a:endParaRPr sz="108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pic>
        <p:nvPicPr>
          <p:cNvPr id="351" name="Google Shape;351;p24"/>
          <p:cNvPicPr preferRelativeResize="0"/>
          <p:nvPr/>
        </p:nvPicPr>
        <p:blipFill>
          <a:blip r:embed="rId3">
            <a:alphaModFix/>
          </a:blip>
          <a:stretch>
            <a:fillRect/>
          </a:stretch>
        </p:blipFill>
        <p:spPr>
          <a:xfrm>
            <a:off x="-82515" y="0"/>
            <a:ext cx="9226515" cy="5985650"/>
          </a:xfrm>
          <a:prstGeom prst="rect">
            <a:avLst/>
          </a:prstGeom>
          <a:noFill/>
          <a:ln>
            <a:noFill/>
          </a:ln>
        </p:spPr>
      </p:pic>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1459</Words>
  <Application>Microsoft Office PowerPoint</Application>
  <PresentationFormat>On-screen Show (16:9)</PresentationFormat>
  <Paragraphs>87</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Maven Pro</vt:lpstr>
      <vt:lpstr>Times New Roman</vt:lpstr>
      <vt:lpstr>Nunito</vt:lpstr>
      <vt:lpstr>Arial</vt:lpstr>
      <vt:lpstr>Momentum</vt:lpstr>
      <vt:lpstr>Problem Solving and Decision Making Name Alexandru Dragomir Student ID 2107400 Module Code BMSW4004 Lecturer name Chijioke Uba </vt:lpstr>
      <vt:lpstr>Introduction </vt:lpstr>
      <vt:lpstr>The nature and the impact of the complex problem on employees and their organizations </vt:lpstr>
      <vt:lpstr>PESTLE analysis of the macro-environmental factors in Mid Cheshire Hospitals NHS Foundation Trust-  </vt:lpstr>
      <vt:lpstr>PESTLE analysis of the macro-environmental factors in Mid Cheshire Hospitals NHS Foundation Trust-  </vt:lpstr>
      <vt:lpstr>PESTLE analysis of the macro-environmental factors in Mid Cheshire Hospitals NHS Foundation Trust  </vt:lpstr>
      <vt:lpstr>Cause-and-effect analysis of the complex problem </vt:lpstr>
      <vt:lpstr>An evaluation of alternative solutions to absenteeism  </vt:lpstr>
      <vt:lpstr>An aim of choosing the most appropriate solution among these alternatives  </vt:lpstr>
      <vt:lpstr>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dc:title>
  <cp:lastModifiedBy>Alexandru Dragomir</cp:lastModifiedBy>
  <cp:revision>2</cp:revision>
  <dcterms:modified xsi:type="dcterms:W3CDTF">2022-03-12T18:50:42Z</dcterms:modified>
</cp:coreProperties>
</file>