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3650" r:id="rId6"/>
    <p:sldMasterId id="2147483656" r:id="rId7"/>
    <p:sldMasterId id="2147483664" r:id="rId8"/>
    <p:sldMasterId id="2147483667" r:id="rId9"/>
    <p:sldMasterId id="2147483671" r:id="rId10"/>
    <p:sldMasterId id="2147483675" r:id="rId11"/>
  </p:sldMasterIdLst>
  <p:notesMasterIdLst>
    <p:notesMasterId r:id="rId47"/>
  </p:notesMasterIdLst>
  <p:sldIdLst>
    <p:sldId id="256" r:id="rId12"/>
    <p:sldId id="257"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 id="279" r:id="rId35"/>
    <p:sldId id="297" r:id="rId36"/>
    <p:sldId id="299" r:id="rId37"/>
    <p:sldId id="300" r:id="rId38"/>
    <p:sldId id="280" r:id="rId39"/>
    <p:sldId id="281" r:id="rId40"/>
    <p:sldId id="283" r:id="rId41"/>
    <p:sldId id="284" r:id="rId42"/>
    <p:sldId id="285" r:id="rId43"/>
    <p:sldId id="286" r:id="rId44"/>
    <p:sldId id="287" r:id="rId45"/>
    <p:sldId id="288" r:id="rId46"/>
  </p:sldIdLst>
  <p:sldSz cx="12192000" cy="6858000"/>
  <p:notesSz cx="7104063" cy="10234613"/>
  <p:custDataLst>
    <p:custData r:id="rId3"/>
    <p:custData r:id="rId2"/>
  </p:custDataLst>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65" dt="2026-09-04T15:13:57.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729" autoAdjust="0"/>
  </p:normalViewPr>
  <p:slideViewPr>
    <p:cSldViewPr snapToGrid="0" snapToObjects="1">
      <p:cViewPr varScale="1">
        <p:scale>
          <a:sx n="81" d="100"/>
          <a:sy n="81" d="100"/>
        </p:scale>
        <p:origin x="1716"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7.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microsoft.com/office/2015/10/relationships/revisionInfo" Target="revisionInfo.xml"/><Relationship Id="rId5" Type="http://schemas.openxmlformats.org/officeDocument/2006/relationships/slideMaster" Target="slideMasters/slideMaster1.xml"/><Relationship Id="rId10" Type="http://schemas.openxmlformats.org/officeDocument/2006/relationships/slideMaster" Target="slideMasters/slideMaster6.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presProps" Target="presProps.xml"/><Relationship Id="rId8" Type="http://schemas.openxmlformats.org/officeDocument/2006/relationships/slideMaster" Target="slideMasters/slideMaster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00000000-0000-0000-0000-000000000000}"/>
    <pc:docChg chg="addSld delSld modSld sldOrd">
      <pc:chgData name="Martin Svejda" userId="S::m.svejda@uwtsd.ac.uk::8cc0682a-1f17-4534-acee-9b898a7be1ec" providerId="AD" clId="Web-{00000000-0000-0000-0000-000000000000}" dt="2026-09-04T15:13:56.950" v="260"/>
      <pc:docMkLst>
        <pc:docMk/>
      </pc:docMkLst>
      <pc:sldChg chg="modSp">
        <pc:chgData name="Martin Svejda" userId="S::m.svejda@uwtsd.ac.uk::8cc0682a-1f17-4534-acee-9b898a7be1ec" providerId="AD" clId="Web-{00000000-0000-0000-0000-000000000000}" dt="2026-09-04T14:31:51.761" v="3" actId="20577"/>
        <pc:sldMkLst>
          <pc:docMk/>
          <pc:sldMk cId="0" sldId="264"/>
        </pc:sldMkLst>
        <pc:spChg chg="mod">
          <ac:chgData name="Martin Svejda" userId="S::m.svejda@uwtsd.ac.uk::8cc0682a-1f17-4534-acee-9b898a7be1ec" providerId="AD" clId="Web-{00000000-0000-0000-0000-000000000000}" dt="2026-09-04T14:31:51.761" v="3" actId="20577"/>
          <ac:spMkLst>
            <pc:docMk/>
            <pc:sldMk cId="0" sldId="264"/>
            <ac:spMk id="1949514276" creationId="{00000000-0000-0000-0000-000000000000}"/>
          </ac:spMkLst>
        </pc:spChg>
      </pc:sldChg>
      <pc:sldChg chg="modSp modNotes">
        <pc:chgData name="Martin Svejda" userId="S::m.svejda@uwtsd.ac.uk::8cc0682a-1f17-4534-acee-9b898a7be1ec" providerId="AD" clId="Web-{00000000-0000-0000-0000-000000000000}" dt="2026-09-04T14:37:07.490" v="47" actId="20577"/>
        <pc:sldMkLst>
          <pc:docMk/>
          <pc:sldMk cId="0" sldId="275"/>
        </pc:sldMkLst>
        <pc:spChg chg="mod">
          <ac:chgData name="Martin Svejda" userId="S::m.svejda@uwtsd.ac.uk::8cc0682a-1f17-4534-acee-9b898a7be1ec" providerId="AD" clId="Web-{00000000-0000-0000-0000-000000000000}" dt="2026-09-04T14:35:11.731" v="16" actId="20577"/>
          <ac:spMkLst>
            <pc:docMk/>
            <pc:sldMk cId="0" sldId="275"/>
            <ac:spMk id="301358145" creationId="{00000000-0000-0000-0000-000000000000}"/>
          </ac:spMkLst>
        </pc:spChg>
        <pc:spChg chg="mod">
          <ac:chgData name="Martin Svejda" userId="S::m.svejda@uwtsd.ac.uk::8cc0682a-1f17-4534-acee-9b898a7be1ec" providerId="AD" clId="Web-{00000000-0000-0000-0000-000000000000}" dt="2026-09-04T14:37:07.490" v="47" actId="20577"/>
          <ac:spMkLst>
            <pc:docMk/>
            <pc:sldMk cId="0" sldId="275"/>
            <ac:spMk id="2030730752" creationId="{00000000-0000-0000-0000-000000000000}"/>
          </ac:spMkLst>
        </pc:spChg>
      </pc:sldChg>
      <pc:sldChg chg="addSp delSp modSp ord delAnim modNotes">
        <pc:chgData name="Martin Svejda" userId="S::m.svejda@uwtsd.ac.uk::8cc0682a-1f17-4534-acee-9b898a7be1ec" providerId="AD" clId="Web-{00000000-0000-0000-0000-000000000000}" dt="2026-09-04T15:13:50.153" v="258"/>
        <pc:sldMkLst>
          <pc:docMk/>
          <pc:sldMk cId="0" sldId="280"/>
        </pc:sldMkLst>
        <pc:spChg chg="add del mod">
          <ac:chgData name="Martin Svejda" userId="S::m.svejda@uwtsd.ac.uk::8cc0682a-1f17-4534-acee-9b898a7be1ec" providerId="AD" clId="Web-{00000000-0000-0000-0000-000000000000}" dt="2026-09-04T15:04:52.891" v="161"/>
          <ac:spMkLst>
            <pc:docMk/>
            <pc:sldMk cId="0" sldId="280"/>
            <ac:spMk id="3" creationId="{93976041-D95C-3CB0-2FD2-C56AC1E9EE36}"/>
          </ac:spMkLst>
        </pc:spChg>
        <pc:spChg chg="del">
          <ac:chgData name="Martin Svejda" userId="S::m.svejda@uwtsd.ac.uk::8cc0682a-1f17-4534-acee-9b898a7be1ec" providerId="AD" clId="Web-{00000000-0000-0000-0000-000000000000}" dt="2026-09-04T15:04:48.922" v="160"/>
          <ac:spMkLst>
            <pc:docMk/>
            <pc:sldMk cId="0" sldId="280"/>
            <ac:spMk id="91098433" creationId="{00000000-0000-0000-0000-000000000000}"/>
          </ac:spMkLst>
        </pc:spChg>
        <pc:spChg chg="del">
          <ac:chgData name="Martin Svejda" userId="S::m.svejda@uwtsd.ac.uk::8cc0682a-1f17-4534-acee-9b898a7be1ec" providerId="AD" clId="Web-{00000000-0000-0000-0000-000000000000}" dt="2026-09-04T15:05:42.579" v="173"/>
          <ac:spMkLst>
            <pc:docMk/>
            <pc:sldMk cId="0" sldId="280"/>
            <ac:spMk id="149362920" creationId="{00000000-0000-0000-0000-000000000000}"/>
          </ac:spMkLst>
        </pc:spChg>
        <pc:spChg chg="mod">
          <ac:chgData name="Martin Svejda" userId="S::m.svejda@uwtsd.ac.uk::8cc0682a-1f17-4534-acee-9b898a7be1ec" providerId="AD" clId="Web-{00000000-0000-0000-0000-000000000000}" dt="2026-09-04T15:06:03.751" v="180" actId="20577"/>
          <ac:spMkLst>
            <pc:docMk/>
            <pc:sldMk cId="0" sldId="280"/>
            <ac:spMk id="240576560" creationId="{00000000-0000-0000-0000-000000000000}"/>
          </ac:spMkLst>
        </pc:spChg>
        <pc:spChg chg="mod">
          <ac:chgData name="Martin Svejda" userId="S::m.svejda@uwtsd.ac.uk::8cc0682a-1f17-4534-acee-9b898a7be1ec" providerId="AD" clId="Web-{00000000-0000-0000-0000-000000000000}" dt="2026-09-04T15:06:06.955" v="182" actId="20577"/>
          <ac:spMkLst>
            <pc:docMk/>
            <pc:sldMk cId="0" sldId="280"/>
            <ac:spMk id="429295864" creationId="{00000000-0000-0000-0000-000000000000}"/>
          </ac:spMkLst>
        </pc:spChg>
        <pc:spChg chg="mod">
          <ac:chgData name="Martin Svejda" userId="S::m.svejda@uwtsd.ac.uk::8cc0682a-1f17-4534-acee-9b898a7be1ec" providerId="AD" clId="Web-{00000000-0000-0000-0000-000000000000}" dt="2026-09-04T15:06:08.236" v="183" actId="20577"/>
          <ac:spMkLst>
            <pc:docMk/>
            <pc:sldMk cId="0" sldId="280"/>
            <ac:spMk id="573709233" creationId="{00000000-0000-0000-0000-000000000000}"/>
          </ac:spMkLst>
        </pc:spChg>
        <pc:spChg chg="mod">
          <ac:chgData name="Martin Svejda" userId="S::m.svejda@uwtsd.ac.uk::8cc0682a-1f17-4534-acee-9b898a7be1ec" providerId="AD" clId="Web-{00000000-0000-0000-0000-000000000000}" dt="2026-09-04T15:05:09.547" v="164" actId="14100"/>
          <ac:spMkLst>
            <pc:docMk/>
            <pc:sldMk cId="0" sldId="280"/>
            <ac:spMk id="728446941" creationId="{00000000-0000-0000-0000-000000000000}"/>
          </ac:spMkLst>
        </pc:spChg>
        <pc:spChg chg="mod">
          <ac:chgData name="Martin Svejda" userId="S::m.svejda@uwtsd.ac.uk::8cc0682a-1f17-4534-acee-9b898a7be1ec" providerId="AD" clId="Web-{00000000-0000-0000-0000-000000000000}" dt="2026-09-04T15:06:05.705" v="181" actId="20577"/>
          <ac:spMkLst>
            <pc:docMk/>
            <pc:sldMk cId="0" sldId="280"/>
            <ac:spMk id="1044135192" creationId="{00000000-0000-0000-0000-000000000000}"/>
          </ac:spMkLst>
        </pc:spChg>
        <pc:spChg chg="mod">
          <ac:chgData name="Martin Svejda" userId="S::m.svejda@uwtsd.ac.uk::8cc0682a-1f17-4534-acee-9b898a7be1ec" providerId="AD" clId="Web-{00000000-0000-0000-0000-000000000000}" dt="2026-09-04T15:06:10.736" v="185" actId="20577"/>
          <ac:spMkLst>
            <pc:docMk/>
            <pc:sldMk cId="0" sldId="280"/>
            <ac:spMk id="1287825259" creationId="{00000000-0000-0000-0000-000000000000}"/>
          </ac:spMkLst>
        </pc:spChg>
        <pc:spChg chg="mod">
          <ac:chgData name="Martin Svejda" userId="S::m.svejda@uwtsd.ac.uk::8cc0682a-1f17-4534-acee-9b898a7be1ec" providerId="AD" clId="Web-{00000000-0000-0000-0000-000000000000}" dt="2026-09-04T15:06:09.658" v="184" actId="20577"/>
          <ac:spMkLst>
            <pc:docMk/>
            <pc:sldMk cId="0" sldId="280"/>
            <ac:spMk id="1401732232" creationId="{00000000-0000-0000-0000-000000000000}"/>
          </ac:spMkLst>
        </pc:spChg>
        <pc:spChg chg="del">
          <ac:chgData name="Martin Svejda" userId="S::m.svejda@uwtsd.ac.uk::8cc0682a-1f17-4534-acee-9b898a7be1ec" providerId="AD" clId="Web-{00000000-0000-0000-0000-000000000000}" dt="2026-09-04T15:05:42.579" v="172"/>
          <ac:spMkLst>
            <pc:docMk/>
            <pc:sldMk cId="0" sldId="280"/>
            <ac:spMk id="1424144143" creationId="{00000000-0000-0000-0000-000000000000}"/>
          </ac:spMkLst>
        </pc:spChg>
        <pc:spChg chg="del">
          <ac:chgData name="Martin Svejda" userId="S::m.svejda@uwtsd.ac.uk::8cc0682a-1f17-4534-acee-9b898a7be1ec" providerId="AD" clId="Web-{00000000-0000-0000-0000-000000000000}" dt="2026-09-04T15:05:43.923" v="174"/>
          <ac:spMkLst>
            <pc:docMk/>
            <pc:sldMk cId="0" sldId="280"/>
            <ac:spMk id="1443201970" creationId="{00000000-0000-0000-0000-000000000000}"/>
          </ac:spMkLst>
        </pc:spChg>
        <pc:spChg chg="del">
          <ac:chgData name="Martin Svejda" userId="S::m.svejda@uwtsd.ac.uk::8cc0682a-1f17-4534-acee-9b898a7be1ec" providerId="AD" clId="Web-{00000000-0000-0000-0000-000000000000}" dt="2026-09-04T15:05:42.579" v="171"/>
          <ac:spMkLst>
            <pc:docMk/>
            <pc:sldMk cId="0" sldId="280"/>
            <ac:spMk id="1899608201" creationId="{00000000-0000-0000-0000-000000000000}"/>
          </ac:spMkLst>
        </pc:spChg>
      </pc:sldChg>
      <pc:sldChg chg="addSp delSp modSp delAnim modNotes">
        <pc:chgData name="Martin Svejda" userId="S::m.svejda@uwtsd.ac.uk::8cc0682a-1f17-4534-acee-9b898a7be1ec" providerId="AD" clId="Web-{00000000-0000-0000-0000-000000000000}" dt="2026-09-04T15:13:41.231" v="256"/>
        <pc:sldMkLst>
          <pc:docMk/>
          <pc:sldMk cId="0" sldId="281"/>
        </pc:sldMkLst>
        <pc:spChg chg="add del mod">
          <ac:chgData name="Martin Svejda" userId="S::m.svejda@uwtsd.ac.uk::8cc0682a-1f17-4534-acee-9b898a7be1ec" providerId="AD" clId="Web-{00000000-0000-0000-0000-000000000000}" dt="2026-09-04T15:06:46.955" v="187"/>
          <ac:spMkLst>
            <pc:docMk/>
            <pc:sldMk cId="0" sldId="281"/>
            <ac:spMk id="3" creationId="{09DED356-E38C-0585-4842-ADBF6156B42F}"/>
          </ac:spMkLst>
        </pc:spChg>
        <pc:spChg chg="del mod">
          <ac:chgData name="Martin Svejda" userId="S::m.svejda@uwtsd.ac.uk::8cc0682a-1f17-4534-acee-9b898a7be1ec" providerId="AD" clId="Web-{00000000-0000-0000-0000-000000000000}" dt="2026-09-04T15:06:32.767" v="186"/>
          <ac:spMkLst>
            <pc:docMk/>
            <pc:sldMk cId="0" sldId="281"/>
            <ac:spMk id="279665697" creationId="{00000000-0000-0000-0000-000000000000}"/>
          </ac:spMkLst>
        </pc:spChg>
        <pc:spChg chg="del">
          <ac:chgData name="Martin Svejda" userId="S::m.svejda@uwtsd.ac.uk::8cc0682a-1f17-4534-acee-9b898a7be1ec" providerId="AD" clId="Web-{00000000-0000-0000-0000-000000000000}" dt="2026-09-04T15:08:11.722" v="210"/>
          <ac:spMkLst>
            <pc:docMk/>
            <pc:sldMk cId="0" sldId="281"/>
            <ac:spMk id="372494843" creationId="{00000000-0000-0000-0000-000000000000}"/>
          </ac:spMkLst>
        </pc:spChg>
        <pc:spChg chg="del">
          <ac:chgData name="Martin Svejda" userId="S::m.svejda@uwtsd.ac.uk::8cc0682a-1f17-4534-acee-9b898a7be1ec" providerId="AD" clId="Web-{00000000-0000-0000-0000-000000000000}" dt="2026-09-04T15:08:11.722" v="213"/>
          <ac:spMkLst>
            <pc:docMk/>
            <pc:sldMk cId="0" sldId="281"/>
            <ac:spMk id="378601897" creationId="{00000000-0000-0000-0000-000000000000}"/>
          </ac:spMkLst>
        </pc:spChg>
        <pc:spChg chg="mod">
          <ac:chgData name="Martin Svejda" userId="S::m.svejda@uwtsd.ac.uk::8cc0682a-1f17-4534-acee-9b898a7be1ec" providerId="AD" clId="Web-{00000000-0000-0000-0000-000000000000}" dt="2026-09-04T15:07:27.080" v="197" actId="1076"/>
          <ac:spMkLst>
            <pc:docMk/>
            <pc:sldMk cId="0" sldId="281"/>
            <ac:spMk id="395140510" creationId="{00000000-0000-0000-0000-000000000000}"/>
          </ac:spMkLst>
        </pc:spChg>
        <pc:spChg chg="del">
          <ac:chgData name="Martin Svejda" userId="S::m.svejda@uwtsd.ac.uk::8cc0682a-1f17-4534-acee-9b898a7be1ec" providerId="AD" clId="Web-{00000000-0000-0000-0000-000000000000}" dt="2026-09-04T15:08:11.722" v="215"/>
          <ac:spMkLst>
            <pc:docMk/>
            <pc:sldMk cId="0" sldId="281"/>
            <ac:spMk id="401772304" creationId="{00000000-0000-0000-0000-000000000000}"/>
          </ac:spMkLst>
        </pc:spChg>
        <pc:spChg chg="del">
          <ac:chgData name="Martin Svejda" userId="S::m.svejda@uwtsd.ac.uk::8cc0682a-1f17-4534-acee-9b898a7be1ec" providerId="AD" clId="Web-{00000000-0000-0000-0000-000000000000}" dt="2026-09-04T15:08:11.722" v="209"/>
          <ac:spMkLst>
            <pc:docMk/>
            <pc:sldMk cId="0" sldId="281"/>
            <ac:spMk id="654195192" creationId="{00000000-0000-0000-0000-000000000000}"/>
          </ac:spMkLst>
        </pc:spChg>
        <pc:spChg chg="mod">
          <ac:chgData name="Martin Svejda" userId="S::m.svejda@uwtsd.ac.uk::8cc0682a-1f17-4534-acee-9b898a7be1ec" providerId="AD" clId="Web-{00000000-0000-0000-0000-000000000000}" dt="2026-09-04T15:10:20.182" v="249" actId="1076"/>
          <ac:spMkLst>
            <pc:docMk/>
            <pc:sldMk cId="0" sldId="281"/>
            <ac:spMk id="708166150" creationId="{00000000-0000-0000-0000-000000000000}"/>
          </ac:spMkLst>
        </pc:spChg>
        <pc:spChg chg="del">
          <ac:chgData name="Martin Svejda" userId="S::m.svejda@uwtsd.ac.uk::8cc0682a-1f17-4534-acee-9b898a7be1ec" providerId="AD" clId="Web-{00000000-0000-0000-0000-000000000000}" dt="2026-09-04T15:08:11.722" v="216"/>
          <ac:spMkLst>
            <pc:docMk/>
            <pc:sldMk cId="0" sldId="281"/>
            <ac:spMk id="748322850" creationId="{00000000-0000-0000-0000-000000000000}"/>
          </ac:spMkLst>
        </pc:spChg>
        <pc:spChg chg="del">
          <ac:chgData name="Martin Svejda" userId="S::m.svejda@uwtsd.ac.uk::8cc0682a-1f17-4534-acee-9b898a7be1ec" providerId="AD" clId="Web-{00000000-0000-0000-0000-000000000000}" dt="2026-09-04T15:08:11.737" v="217"/>
          <ac:spMkLst>
            <pc:docMk/>
            <pc:sldMk cId="0" sldId="281"/>
            <ac:spMk id="941540832" creationId="{00000000-0000-0000-0000-000000000000}"/>
          </ac:spMkLst>
        </pc:spChg>
        <pc:spChg chg="mod">
          <ac:chgData name="Martin Svejda" userId="S::m.svejda@uwtsd.ac.uk::8cc0682a-1f17-4534-acee-9b898a7be1ec" providerId="AD" clId="Web-{00000000-0000-0000-0000-000000000000}" dt="2026-09-04T15:10:00.025" v="243" actId="14100"/>
          <ac:spMkLst>
            <pc:docMk/>
            <pc:sldMk cId="0" sldId="281"/>
            <ac:spMk id="1036943227" creationId="{00000000-0000-0000-0000-000000000000}"/>
          </ac:spMkLst>
        </pc:spChg>
        <pc:spChg chg="del">
          <ac:chgData name="Martin Svejda" userId="S::m.svejda@uwtsd.ac.uk::8cc0682a-1f17-4534-acee-9b898a7be1ec" providerId="AD" clId="Web-{00000000-0000-0000-0000-000000000000}" dt="2026-09-04T15:08:11.722" v="211"/>
          <ac:spMkLst>
            <pc:docMk/>
            <pc:sldMk cId="0" sldId="281"/>
            <ac:spMk id="1230071586" creationId="{00000000-0000-0000-0000-000000000000}"/>
          </ac:spMkLst>
        </pc:spChg>
        <pc:spChg chg="mod">
          <ac:chgData name="Martin Svejda" userId="S::m.svejda@uwtsd.ac.uk::8cc0682a-1f17-4534-acee-9b898a7be1ec" providerId="AD" clId="Web-{00000000-0000-0000-0000-000000000000}" dt="2026-09-04T15:09:49.181" v="240" actId="1076"/>
          <ac:spMkLst>
            <pc:docMk/>
            <pc:sldMk cId="0" sldId="281"/>
            <ac:spMk id="1343642782" creationId="{00000000-0000-0000-0000-000000000000}"/>
          </ac:spMkLst>
        </pc:spChg>
        <pc:spChg chg="del">
          <ac:chgData name="Martin Svejda" userId="S::m.svejda@uwtsd.ac.uk::8cc0682a-1f17-4534-acee-9b898a7be1ec" providerId="AD" clId="Web-{00000000-0000-0000-0000-000000000000}" dt="2026-09-04T15:08:11.722" v="208"/>
          <ac:spMkLst>
            <pc:docMk/>
            <pc:sldMk cId="0" sldId="281"/>
            <ac:spMk id="1440940612" creationId="{00000000-0000-0000-0000-000000000000}"/>
          </ac:spMkLst>
        </pc:spChg>
        <pc:spChg chg="del">
          <ac:chgData name="Martin Svejda" userId="S::m.svejda@uwtsd.ac.uk::8cc0682a-1f17-4534-acee-9b898a7be1ec" providerId="AD" clId="Web-{00000000-0000-0000-0000-000000000000}" dt="2026-09-04T15:08:11.722" v="214"/>
          <ac:spMkLst>
            <pc:docMk/>
            <pc:sldMk cId="0" sldId="281"/>
            <ac:spMk id="1466924159" creationId="{00000000-0000-0000-0000-000000000000}"/>
          </ac:spMkLst>
        </pc:spChg>
        <pc:spChg chg="mod">
          <ac:chgData name="Martin Svejda" userId="S::m.svejda@uwtsd.ac.uk::8cc0682a-1f17-4534-acee-9b898a7be1ec" providerId="AD" clId="Web-{00000000-0000-0000-0000-000000000000}" dt="2026-09-04T15:10:10.322" v="247" actId="14100"/>
          <ac:spMkLst>
            <pc:docMk/>
            <pc:sldMk cId="0" sldId="281"/>
            <ac:spMk id="1548610136" creationId="{00000000-0000-0000-0000-000000000000}"/>
          </ac:spMkLst>
        </pc:spChg>
        <pc:spChg chg="mod">
          <ac:chgData name="Martin Svejda" userId="S::m.svejda@uwtsd.ac.uk::8cc0682a-1f17-4534-acee-9b898a7be1ec" providerId="AD" clId="Web-{00000000-0000-0000-0000-000000000000}" dt="2026-09-04T15:08:42.458" v="228" actId="14100"/>
          <ac:spMkLst>
            <pc:docMk/>
            <pc:sldMk cId="0" sldId="281"/>
            <ac:spMk id="1587720412" creationId="{00000000-0000-0000-0000-000000000000}"/>
          </ac:spMkLst>
        </pc:spChg>
        <pc:spChg chg="del">
          <ac:chgData name="Martin Svejda" userId="S::m.svejda@uwtsd.ac.uk::8cc0682a-1f17-4534-acee-9b898a7be1ec" providerId="AD" clId="Web-{00000000-0000-0000-0000-000000000000}" dt="2026-09-04T15:08:11.722" v="212"/>
          <ac:spMkLst>
            <pc:docMk/>
            <pc:sldMk cId="0" sldId="281"/>
            <ac:spMk id="1816777733" creationId="{00000000-0000-0000-0000-000000000000}"/>
          </ac:spMkLst>
        </pc:spChg>
        <pc:spChg chg="mod">
          <ac:chgData name="Martin Svejda" userId="S::m.svejda@uwtsd.ac.uk::8cc0682a-1f17-4534-acee-9b898a7be1ec" providerId="AD" clId="Web-{00000000-0000-0000-0000-000000000000}" dt="2026-09-04T15:09:21.867" v="236" actId="14100"/>
          <ac:spMkLst>
            <pc:docMk/>
            <pc:sldMk cId="0" sldId="281"/>
            <ac:spMk id="1846253543" creationId="{00000000-0000-0000-0000-000000000000}"/>
          </ac:spMkLst>
        </pc:spChg>
        <pc:spChg chg="mod">
          <ac:chgData name="Martin Svejda" userId="S::m.svejda@uwtsd.ac.uk::8cc0682a-1f17-4534-acee-9b898a7be1ec" providerId="AD" clId="Web-{00000000-0000-0000-0000-000000000000}" dt="2026-09-04T15:09:42.509" v="239" actId="14100"/>
          <ac:spMkLst>
            <pc:docMk/>
            <pc:sldMk cId="0" sldId="281"/>
            <ac:spMk id="1897734350" creationId="{00000000-0000-0000-0000-000000000000}"/>
          </ac:spMkLst>
        </pc:spChg>
        <pc:spChg chg="mod">
          <ac:chgData name="Martin Svejda" userId="S::m.svejda@uwtsd.ac.uk::8cc0682a-1f17-4534-acee-9b898a7be1ec" providerId="AD" clId="Web-{00000000-0000-0000-0000-000000000000}" dt="2026-09-04T15:09:26.664" v="238" actId="14100"/>
          <ac:spMkLst>
            <pc:docMk/>
            <pc:sldMk cId="0" sldId="281"/>
            <ac:spMk id="1901165156" creationId="{00000000-0000-0000-0000-000000000000}"/>
          </ac:spMkLst>
        </pc:spChg>
        <pc:spChg chg="mod">
          <ac:chgData name="Martin Svejda" userId="S::m.svejda@uwtsd.ac.uk::8cc0682a-1f17-4534-acee-9b898a7be1ec" providerId="AD" clId="Web-{00000000-0000-0000-0000-000000000000}" dt="2026-09-04T15:10:10.322" v="246" actId="14100"/>
          <ac:spMkLst>
            <pc:docMk/>
            <pc:sldMk cId="0" sldId="281"/>
            <ac:spMk id="1924728889" creationId="{00000000-0000-0000-0000-000000000000}"/>
          </ac:spMkLst>
        </pc:spChg>
        <pc:spChg chg="mod">
          <ac:chgData name="Martin Svejda" userId="S::m.svejda@uwtsd.ac.uk::8cc0682a-1f17-4534-acee-9b898a7be1ec" providerId="AD" clId="Web-{00000000-0000-0000-0000-000000000000}" dt="2026-09-04T15:10:20.182" v="250" actId="1076"/>
          <ac:spMkLst>
            <pc:docMk/>
            <pc:sldMk cId="0" sldId="281"/>
            <ac:spMk id="2018028382" creationId="{00000000-0000-0000-0000-000000000000}"/>
          </ac:spMkLst>
        </pc:spChg>
        <pc:spChg chg="mod">
          <ac:chgData name="Martin Svejda" userId="S::m.svejda@uwtsd.ac.uk::8cc0682a-1f17-4534-acee-9b898a7be1ec" providerId="AD" clId="Web-{00000000-0000-0000-0000-000000000000}" dt="2026-09-04T15:08:53.146" v="229" actId="1076"/>
          <ac:spMkLst>
            <pc:docMk/>
            <pc:sldMk cId="0" sldId="281"/>
            <ac:spMk id="2048927911" creationId="{00000000-0000-0000-0000-000000000000}"/>
          </ac:spMkLst>
        </pc:spChg>
      </pc:sldChg>
      <pc:sldChg chg="del">
        <pc:chgData name="Martin Svejda" userId="S::m.svejda@uwtsd.ac.uk::8cc0682a-1f17-4534-acee-9b898a7be1ec" providerId="AD" clId="Web-{00000000-0000-0000-0000-000000000000}" dt="2026-09-04T15:11:01.497" v="251"/>
        <pc:sldMkLst>
          <pc:docMk/>
          <pc:sldMk cId="0" sldId="282"/>
        </pc:sldMkLst>
      </pc:sldChg>
      <pc:sldChg chg="add del">
        <pc:chgData name="Martin Svejda" userId="S::m.svejda@uwtsd.ac.uk::8cc0682a-1f17-4534-acee-9b898a7be1ec" providerId="AD" clId="Web-{00000000-0000-0000-0000-000000000000}" dt="2026-09-04T14:43:49.059" v="57"/>
        <pc:sldMkLst>
          <pc:docMk/>
          <pc:sldMk cId="0" sldId="296"/>
        </pc:sldMkLst>
      </pc:sldChg>
      <pc:sldChg chg="addSp delSp modSp add del mod modClrScheme chgLayout">
        <pc:chgData name="Martin Svejda" userId="S::m.svejda@uwtsd.ac.uk::8cc0682a-1f17-4534-acee-9b898a7be1ec" providerId="AD" clId="Web-{00000000-0000-0000-0000-000000000000}" dt="2026-09-04T15:03:49.312" v="157" actId="14100"/>
        <pc:sldMkLst>
          <pc:docMk/>
          <pc:sldMk cId="0" sldId="297"/>
        </pc:sldMkLst>
        <pc:spChg chg="add mod">
          <ac:chgData name="Martin Svejda" userId="S::m.svejda@uwtsd.ac.uk::8cc0682a-1f17-4534-acee-9b898a7be1ec" providerId="AD" clId="Web-{00000000-0000-0000-0000-000000000000}" dt="2026-09-04T14:53:39.855" v="96" actId="14100"/>
          <ac:spMkLst>
            <pc:docMk/>
            <pc:sldMk cId="0" sldId="297"/>
            <ac:spMk id="2" creationId="{4BDD2407-2714-02C6-9187-1F4B71DC0537}"/>
          </ac:spMkLst>
        </pc:spChg>
        <pc:spChg chg="mod ord">
          <ac:chgData name="Martin Svejda" userId="S::m.svejda@uwtsd.ac.uk::8cc0682a-1f17-4534-acee-9b898a7be1ec" providerId="AD" clId="Web-{00000000-0000-0000-0000-000000000000}" dt="2026-09-04T15:03:49.312" v="157" actId="14100"/>
          <ac:spMkLst>
            <pc:docMk/>
            <pc:sldMk cId="0" sldId="297"/>
            <ac:spMk id="1807714420" creationId="{00000000-0000-0000-0000-000000000000}"/>
          </ac:spMkLst>
        </pc:spChg>
        <pc:spChg chg="mod ord">
          <ac:chgData name="Martin Svejda" userId="S::m.svejda@uwtsd.ac.uk::8cc0682a-1f17-4534-acee-9b898a7be1ec" providerId="AD" clId="Web-{00000000-0000-0000-0000-000000000000}" dt="2026-09-04T14:40:33.447" v="49"/>
          <ac:spMkLst>
            <pc:docMk/>
            <pc:sldMk cId="0" sldId="297"/>
            <ac:spMk id="2141739011" creationId="{00000000-0000-0000-0000-000000000000}"/>
          </ac:spMkLst>
        </pc:spChg>
        <pc:picChg chg="del mod">
          <ac:chgData name="Martin Svejda" userId="S::m.svejda@uwtsd.ac.uk::8cc0682a-1f17-4534-acee-9b898a7be1ec" providerId="AD" clId="Web-{00000000-0000-0000-0000-000000000000}" dt="2026-09-04T15:03:43.140" v="156"/>
          <ac:picMkLst>
            <pc:docMk/>
            <pc:sldMk cId="0" sldId="297"/>
            <ac:picMk id="1236640594" creationId="{00000000-0000-0000-0000-000000000000}"/>
          </ac:picMkLst>
        </pc:picChg>
      </pc:sldChg>
      <pc:sldChg chg="add del">
        <pc:chgData name="Martin Svejda" userId="S::m.svejda@uwtsd.ac.uk::8cc0682a-1f17-4534-acee-9b898a7be1ec" providerId="AD" clId="Web-{00000000-0000-0000-0000-000000000000}" dt="2026-09-04T14:48:17.813" v="59"/>
        <pc:sldMkLst>
          <pc:docMk/>
          <pc:sldMk cId="0" sldId="298"/>
        </pc:sldMkLst>
      </pc:sldChg>
      <pc:sldChg chg="add">
        <pc:chgData name="Martin Svejda" userId="S::m.svejda@uwtsd.ac.uk::8cc0682a-1f17-4534-acee-9b898a7be1ec" providerId="AD" clId="Web-{00000000-0000-0000-0000-000000000000}" dt="2026-09-04T14:43:41.042" v="55"/>
        <pc:sldMkLst>
          <pc:docMk/>
          <pc:sldMk cId="0" sldId="299"/>
        </pc:sldMkLst>
      </pc:sldChg>
      <pc:sldChg chg="addSp delSp modSp add del delAnim modNotes">
        <pc:chgData name="Martin Svejda" userId="S::m.svejda@uwtsd.ac.uk::8cc0682a-1f17-4534-acee-9b898a7be1ec" providerId="AD" clId="Web-{00000000-0000-0000-0000-000000000000}" dt="2026-09-04T15:13:56.950" v="260"/>
        <pc:sldMkLst>
          <pc:docMk/>
          <pc:sldMk cId="0" sldId="300"/>
        </pc:sldMkLst>
        <pc:spChg chg="add mod">
          <ac:chgData name="Martin Svejda" userId="S::m.svejda@uwtsd.ac.uk::8cc0682a-1f17-4534-acee-9b898a7be1ec" providerId="AD" clId="Web-{00000000-0000-0000-0000-000000000000}" dt="2026-09-04T15:02:59.342" v="154" actId="1076"/>
          <ac:spMkLst>
            <pc:docMk/>
            <pc:sldMk cId="0" sldId="300"/>
            <ac:spMk id="2" creationId="{B675F2AC-09B4-6802-BCC0-64AC017FEF29}"/>
          </ac:spMkLst>
        </pc:spChg>
        <pc:spChg chg="mod">
          <ac:chgData name="Martin Svejda" userId="S::m.svejda@uwtsd.ac.uk::8cc0682a-1f17-4534-acee-9b898a7be1ec" providerId="AD" clId="Web-{00000000-0000-0000-0000-000000000000}" dt="2026-09-04T14:59:46.211" v="123" actId="20577"/>
          <ac:spMkLst>
            <pc:docMk/>
            <pc:sldMk cId="0" sldId="300"/>
            <ac:spMk id="268706754" creationId="{00000000-0000-0000-0000-000000000000}"/>
          </ac:spMkLst>
        </pc:spChg>
        <pc:spChg chg="del">
          <ac:chgData name="Martin Svejda" userId="S::m.svejda@uwtsd.ac.uk::8cc0682a-1f17-4534-acee-9b898a7be1ec" providerId="AD" clId="Web-{00000000-0000-0000-0000-000000000000}" dt="2026-09-04T14:59:55.852" v="124"/>
          <ac:spMkLst>
            <pc:docMk/>
            <pc:sldMk cId="0" sldId="300"/>
            <ac:spMk id="866656578" creationId="{00000000-0000-0000-0000-000000000000}"/>
          </ac:spMkLst>
        </pc:spChg>
        <pc:spChg chg="mod">
          <ac:chgData name="Martin Svejda" userId="S::m.svejda@uwtsd.ac.uk::8cc0682a-1f17-4534-acee-9b898a7be1ec" providerId="AD" clId="Web-{00000000-0000-0000-0000-000000000000}" dt="2026-09-04T15:01:00.964" v="133" actId="14100"/>
          <ac:spMkLst>
            <pc:docMk/>
            <pc:sldMk cId="0" sldId="300"/>
            <ac:spMk id="1046396595" creationId="{00000000-0000-0000-0000-000000000000}"/>
          </ac:spMkLst>
        </pc:spChg>
        <pc:picChg chg="del">
          <ac:chgData name="Martin Svejda" userId="S::m.svejda@uwtsd.ac.uk::8cc0682a-1f17-4534-acee-9b898a7be1ec" providerId="AD" clId="Web-{00000000-0000-0000-0000-000000000000}" dt="2026-09-04T15:02:44.310" v="152"/>
          <ac:picMkLst>
            <pc:docMk/>
            <pc:sldMk cId="0" sldId="300"/>
            <ac:picMk id="1949686454"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6E61F-8FCD-47F7-AF4C-A2DC0F608B15}" type="doc">
      <dgm:prSet loTypeId="urn:microsoft.com/office/officeart/2008/layout/LinedList#1" loCatId="list" qsTypeId="urn:microsoft.com/office/officeart/2005/8/quickstyle/simple1#1" qsCatId="simple" csTypeId="urn:microsoft.com/office/officeart/2005/8/colors/accent1_2" csCatId="accent1"/>
      <dgm:spPr bwMode="auto"/>
      <dgm:t>
        <a:bodyPr/>
        <a:lstStyle/>
        <a:p>
          <a:pPr>
            <a:defRPr/>
          </a:pPr>
          <a:endParaRPr lang="en-US"/>
        </a:p>
      </dgm:t>
    </dgm:pt>
    <dgm:pt modelId="{B7B9BDF7-F792-4A5B-A9CB-5DEF21E39D42}">
      <dgm:prSet/>
      <dgm:spPr bwMode="auto"/>
      <dgm:t>
        <a:bodyPr/>
        <a:lstStyle/>
        <a:p>
          <a:pPr>
            <a:defRPr/>
          </a:pPr>
          <a:r>
            <a:rPr lang="en-GB" b="1"/>
            <a:t>For Patients:</a:t>
          </a:r>
          <a:endParaRPr lang="en-US"/>
        </a:p>
      </dgm:t>
    </dgm:pt>
    <dgm:pt modelId="{E4B96EE0-0360-440B-B9F8-C4FF2849CA33}" type="parTrans" cxnId="{C5A53443-4C41-4BA4-A6DC-7953F5CE261A}">
      <dgm:prSet/>
      <dgm:spPr bwMode="auto"/>
      <dgm:t>
        <a:bodyPr/>
        <a:lstStyle/>
        <a:p>
          <a:pPr>
            <a:defRPr/>
          </a:pPr>
          <a:endParaRPr lang="en-US"/>
        </a:p>
      </dgm:t>
    </dgm:pt>
    <dgm:pt modelId="{096B52A9-65B5-4ECC-AAA9-165C3127771C}" type="sibTrans" cxnId="{C5A53443-4C41-4BA4-A6DC-7953F5CE261A}">
      <dgm:prSet/>
      <dgm:spPr bwMode="auto"/>
      <dgm:t>
        <a:bodyPr/>
        <a:lstStyle/>
        <a:p>
          <a:pPr>
            <a:defRPr/>
          </a:pPr>
          <a:endParaRPr lang="en-US"/>
        </a:p>
      </dgm:t>
    </dgm:pt>
    <dgm:pt modelId="{5D56CB60-79A6-438F-A39C-4D53F2BE517E}">
      <dgm:prSet custT="1"/>
      <dgm:spPr bwMode="auto"/>
      <dgm:t>
        <a:bodyPr/>
        <a:lstStyle/>
        <a:p>
          <a:pPr>
            <a:defRPr/>
          </a:pPr>
          <a:r>
            <a:rPr lang="en-GB" sz="2000" b="1">
              <a:solidFill>
                <a:srgbClr val="002060"/>
              </a:solidFill>
            </a:rPr>
            <a:t>Empowerment and Control: </a:t>
          </a:r>
          <a:r>
            <a:rPr lang="en-GB" sz="2000"/>
            <a:t>Easy access to health records, prescriptions, and appointments promotes independence and self-management.</a:t>
          </a:r>
          <a:endParaRPr lang="en-US" sz="2000"/>
        </a:p>
      </dgm:t>
    </dgm:pt>
    <dgm:pt modelId="{68E043D9-2EEF-42DA-A7D2-A8198FCDEE50}" type="parTrans" cxnId="{64EEBC9D-9DBB-4F09-8AB8-B927726EEA9D}">
      <dgm:prSet/>
      <dgm:spPr bwMode="auto"/>
      <dgm:t>
        <a:bodyPr/>
        <a:lstStyle/>
        <a:p>
          <a:pPr>
            <a:defRPr/>
          </a:pPr>
          <a:endParaRPr lang="en-US"/>
        </a:p>
      </dgm:t>
    </dgm:pt>
    <dgm:pt modelId="{1C9896A8-AA17-4B97-98FC-52C65B1AD83A}" type="sibTrans" cxnId="{64EEBC9D-9DBB-4F09-8AB8-B927726EEA9D}">
      <dgm:prSet/>
      <dgm:spPr bwMode="auto"/>
      <dgm:t>
        <a:bodyPr/>
        <a:lstStyle/>
        <a:p>
          <a:pPr>
            <a:defRPr/>
          </a:pPr>
          <a:endParaRPr lang="en-US"/>
        </a:p>
      </dgm:t>
    </dgm:pt>
    <dgm:pt modelId="{BE254B8C-C2F5-453A-AB64-6BF932C52352}">
      <dgm:prSet custT="1"/>
      <dgm:spPr bwMode="auto"/>
      <dgm:t>
        <a:bodyPr/>
        <a:lstStyle/>
        <a:p>
          <a:pPr>
            <a:defRPr/>
          </a:pPr>
          <a:r>
            <a:rPr lang="en-GB" sz="2000" b="1">
              <a:solidFill>
                <a:srgbClr val="002060"/>
              </a:solidFill>
            </a:rPr>
            <a:t>Improved Access: </a:t>
          </a:r>
          <a:r>
            <a:rPr lang="en-GB" sz="2000"/>
            <a:t>Remote services and online communication reduce barriers for those with mobility, work, or location challenges.</a:t>
          </a:r>
          <a:endParaRPr lang="en-US" sz="2000"/>
        </a:p>
      </dgm:t>
    </dgm:pt>
    <dgm:pt modelId="{23936BBD-0030-43C9-A2A6-F3A6E7F28042}" type="parTrans" cxnId="{25B65095-35CA-4E36-96D9-78BC6A42D36D}">
      <dgm:prSet/>
      <dgm:spPr bwMode="auto"/>
      <dgm:t>
        <a:bodyPr/>
        <a:lstStyle/>
        <a:p>
          <a:pPr>
            <a:defRPr/>
          </a:pPr>
          <a:endParaRPr lang="en-US"/>
        </a:p>
      </dgm:t>
    </dgm:pt>
    <dgm:pt modelId="{3CFE98AB-FCC7-484D-85F7-78F17FE633CA}" type="sibTrans" cxnId="{25B65095-35CA-4E36-96D9-78BC6A42D36D}">
      <dgm:prSet/>
      <dgm:spPr bwMode="auto"/>
      <dgm:t>
        <a:bodyPr/>
        <a:lstStyle/>
        <a:p>
          <a:pPr>
            <a:defRPr/>
          </a:pPr>
          <a:endParaRPr lang="en-US"/>
        </a:p>
      </dgm:t>
    </dgm:pt>
    <dgm:pt modelId="{0DECA20C-12B2-4FB2-85BA-4017CA286F07}">
      <dgm:prSet custT="1"/>
      <dgm:spPr bwMode="auto"/>
      <dgm:t>
        <a:bodyPr/>
        <a:lstStyle/>
        <a:p>
          <a:pPr>
            <a:defRPr/>
          </a:pPr>
          <a:r>
            <a:rPr lang="en-GB" sz="2000" b="1">
              <a:solidFill>
                <a:srgbClr val="002060"/>
              </a:solidFill>
            </a:rPr>
            <a:t>Health Awareness: </a:t>
          </a:r>
          <a:r>
            <a:rPr lang="en-GB" sz="2000"/>
            <a:t>Preventive reminders and information encourage healthy behaviours and early intervention.</a:t>
          </a:r>
          <a:endParaRPr lang="en-US" sz="2000"/>
        </a:p>
      </dgm:t>
    </dgm:pt>
    <dgm:pt modelId="{704EEF79-6D28-476A-9659-7A8CA1B8890A}" type="parTrans" cxnId="{0B5E0392-88A0-4CD2-B2E6-0FA325BCFF61}">
      <dgm:prSet/>
      <dgm:spPr bwMode="auto"/>
      <dgm:t>
        <a:bodyPr/>
        <a:lstStyle/>
        <a:p>
          <a:pPr>
            <a:defRPr/>
          </a:pPr>
          <a:endParaRPr lang="en-US"/>
        </a:p>
      </dgm:t>
    </dgm:pt>
    <dgm:pt modelId="{958BB754-5865-4104-AC4C-A70BE4F1F99F}" type="sibTrans" cxnId="{0B5E0392-88A0-4CD2-B2E6-0FA325BCFF61}">
      <dgm:prSet/>
      <dgm:spPr bwMode="auto"/>
      <dgm:t>
        <a:bodyPr/>
        <a:lstStyle/>
        <a:p>
          <a:pPr>
            <a:defRPr/>
          </a:pPr>
          <a:endParaRPr lang="en-US"/>
        </a:p>
      </dgm:t>
    </dgm:pt>
    <dgm:pt modelId="{FEFD7543-F54F-432A-885B-E2C187CBEA0F}">
      <dgm:prSet/>
      <dgm:spPr bwMode="auto"/>
      <dgm:t>
        <a:bodyPr/>
        <a:lstStyle/>
        <a:p>
          <a:pPr>
            <a:defRPr/>
          </a:pPr>
          <a:r>
            <a:rPr lang="en-GB" b="1"/>
            <a:t>For the Healthcare Workforce:</a:t>
          </a:r>
          <a:endParaRPr lang="en-US"/>
        </a:p>
      </dgm:t>
    </dgm:pt>
    <dgm:pt modelId="{3D459D64-C5FA-4B10-810D-66223B01AAE1}" type="parTrans" cxnId="{95FF8616-FD09-4DF4-B1D1-AE2DAF30ED2C}">
      <dgm:prSet/>
      <dgm:spPr bwMode="auto"/>
      <dgm:t>
        <a:bodyPr/>
        <a:lstStyle/>
        <a:p>
          <a:pPr>
            <a:defRPr/>
          </a:pPr>
          <a:endParaRPr lang="en-US"/>
        </a:p>
      </dgm:t>
    </dgm:pt>
    <dgm:pt modelId="{0B960A01-3E3E-481F-B680-612F16069CAD}" type="sibTrans" cxnId="{95FF8616-FD09-4DF4-B1D1-AE2DAF30ED2C}">
      <dgm:prSet/>
      <dgm:spPr bwMode="auto"/>
      <dgm:t>
        <a:bodyPr/>
        <a:lstStyle/>
        <a:p>
          <a:pPr>
            <a:defRPr/>
          </a:pPr>
          <a:endParaRPr lang="en-US"/>
        </a:p>
      </dgm:t>
    </dgm:pt>
    <dgm:pt modelId="{36CD325A-749E-46E3-9B2E-433C604868DA}">
      <dgm:prSet custT="1"/>
      <dgm:spPr bwMode="auto"/>
      <dgm:t>
        <a:bodyPr/>
        <a:lstStyle/>
        <a:p>
          <a:pPr>
            <a:defRPr/>
          </a:pPr>
          <a:r>
            <a:rPr lang="en-GB" sz="2000" b="1">
              <a:solidFill>
                <a:srgbClr val="002060"/>
              </a:solidFill>
            </a:rPr>
            <a:t>Efficiency and Time Savings: </a:t>
          </a:r>
          <a:r>
            <a:rPr lang="en-GB" sz="2000"/>
            <a:t>Digital booking, messaging, and prescriptions reduce administrative workload.</a:t>
          </a:r>
          <a:endParaRPr lang="en-US" sz="2000"/>
        </a:p>
      </dgm:t>
    </dgm:pt>
    <dgm:pt modelId="{A5C90EBA-483F-4FAC-B4D7-063ED25F03E6}" type="parTrans" cxnId="{5D4F1A62-563B-44EC-82BF-605FD9AB4610}">
      <dgm:prSet/>
      <dgm:spPr bwMode="auto"/>
      <dgm:t>
        <a:bodyPr/>
        <a:lstStyle/>
        <a:p>
          <a:pPr>
            <a:defRPr/>
          </a:pPr>
          <a:endParaRPr lang="en-US"/>
        </a:p>
      </dgm:t>
    </dgm:pt>
    <dgm:pt modelId="{D3697AB7-0524-44BA-AA47-E1D1CA90869D}" type="sibTrans" cxnId="{5D4F1A62-563B-44EC-82BF-605FD9AB4610}">
      <dgm:prSet/>
      <dgm:spPr bwMode="auto"/>
      <dgm:t>
        <a:bodyPr/>
        <a:lstStyle/>
        <a:p>
          <a:pPr>
            <a:defRPr/>
          </a:pPr>
          <a:endParaRPr lang="en-US"/>
        </a:p>
      </dgm:t>
    </dgm:pt>
    <dgm:pt modelId="{593635F7-7E71-4BF8-802A-A02A01EE3987}">
      <dgm:prSet custT="1"/>
      <dgm:spPr bwMode="auto"/>
      <dgm:t>
        <a:bodyPr/>
        <a:lstStyle/>
        <a:p>
          <a:pPr>
            <a:defRPr/>
          </a:pPr>
          <a:r>
            <a:rPr lang="en-GB" sz="2000" b="1">
              <a:solidFill>
                <a:srgbClr val="002060"/>
              </a:solidFill>
            </a:rPr>
            <a:t>Enhanced Communication: </a:t>
          </a:r>
          <a:r>
            <a:rPr lang="en-GB" sz="2000"/>
            <a:t>Direct engagement with patients supports continuity of care and faster updates.</a:t>
          </a:r>
          <a:endParaRPr lang="en-US" sz="2000"/>
        </a:p>
      </dgm:t>
    </dgm:pt>
    <dgm:pt modelId="{8B3790C6-0EA2-4D11-BB9F-892DB7094602}" type="parTrans" cxnId="{F22AE9AB-A2E7-4184-B8C9-2C55C4F90C0A}">
      <dgm:prSet/>
      <dgm:spPr bwMode="auto"/>
      <dgm:t>
        <a:bodyPr/>
        <a:lstStyle/>
        <a:p>
          <a:pPr>
            <a:defRPr/>
          </a:pPr>
          <a:endParaRPr lang="en-US"/>
        </a:p>
      </dgm:t>
    </dgm:pt>
    <dgm:pt modelId="{68BF8218-D268-4DD4-ABC2-9CD442268FFF}" type="sibTrans" cxnId="{F22AE9AB-A2E7-4184-B8C9-2C55C4F90C0A}">
      <dgm:prSet/>
      <dgm:spPr bwMode="auto"/>
      <dgm:t>
        <a:bodyPr/>
        <a:lstStyle/>
        <a:p>
          <a:pPr>
            <a:defRPr/>
          </a:pPr>
          <a:endParaRPr lang="en-US"/>
        </a:p>
      </dgm:t>
    </dgm:pt>
    <dgm:pt modelId="{60D2753B-E4BE-4DB4-9593-FC8465B1D95E}">
      <dgm:prSet custT="1"/>
      <dgm:spPr bwMode="auto"/>
      <dgm:t>
        <a:bodyPr/>
        <a:lstStyle/>
        <a:p>
          <a:pPr>
            <a:defRPr/>
          </a:pPr>
          <a:r>
            <a:rPr lang="en-GB" sz="2000" b="1">
              <a:solidFill>
                <a:srgbClr val="002060"/>
              </a:solidFill>
            </a:rPr>
            <a:t>Better Resource Management: </a:t>
          </a:r>
          <a:r>
            <a:rPr lang="en-GB" sz="2000"/>
            <a:t>Reduced missed appointments and improved data sharing help services run more smoothly.</a:t>
          </a:r>
          <a:endParaRPr lang="en-US" sz="2000"/>
        </a:p>
      </dgm:t>
    </dgm:pt>
    <dgm:pt modelId="{5CBD130C-299E-4BF2-8A32-F56523CA7158}" type="parTrans" cxnId="{14CD0C2C-7AF0-47A6-B755-2199588D60F8}">
      <dgm:prSet/>
      <dgm:spPr bwMode="auto"/>
      <dgm:t>
        <a:bodyPr/>
        <a:lstStyle/>
        <a:p>
          <a:pPr>
            <a:defRPr/>
          </a:pPr>
          <a:endParaRPr lang="en-US"/>
        </a:p>
      </dgm:t>
    </dgm:pt>
    <dgm:pt modelId="{42F633B2-B35E-4AEA-A13D-176853EC36F8}" type="sibTrans" cxnId="{14CD0C2C-7AF0-47A6-B755-2199588D60F8}">
      <dgm:prSet/>
      <dgm:spPr bwMode="auto"/>
      <dgm:t>
        <a:bodyPr/>
        <a:lstStyle/>
        <a:p>
          <a:pPr>
            <a:defRPr/>
          </a:pPr>
          <a:endParaRPr lang="en-US"/>
        </a:p>
      </dgm:t>
    </dgm:pt>
    <dgm:pt modelId="{275D50CD-C88F-4ECD-AE6B-9D781FF33CFE}" type="pres">
      <dgm:prSet presAssocID="{8D26E61F-8FCD-47F7-AF4C-A2DC0F608B15}" presName="vert0" presStyleCnt="0">
        <dgm:presLayoutVars>
          <dgm:dir/>
          <dgm:animOne val="branch"/>
          <dgm:animLvl val="lvl"/>
        </dgm:presLayoutVars>
      </dgm:prSet>
      <dgm:spPr bwMode="auto"/>
    </dgm:pt>
    <dgm:pt modelId="{1211AFFF-803A-4C40-A1ED-B74EFFE7A15F}" type="pres">
      <dgm:prSet presAssocID="{B7B9BDF7-F792-4A5B-A9CB-5DEF21E39D42}" presName="thickLine" presStyleLbl="alignNode1" presStyleIdx="0" presStyleCnt="2"/>
      <dgm:spPr bwMode="auto"/>
    </dgm:pt>
    <dgm:pt modelId="{962E4ED3-9A3C-4726-8421-C7B0DC3F8332}" type="pres">
      <dgm:prSet presAssocID="{B7B9BDF7-F792-4A5B-A9CB-5DEF21E39D42}" presName="horz1" presStyleCnt="0"/>
      <dgm:spPr bwMode="auto"/>
    </dgm:pt>
    <dgm:pt modelId="{81DD148A-F918-4C58-AFDE-6B9714FD7914}" type="pres">
      <dgm:prSet presAssocID="{B7B9BDF7-F792-4A5B-A9CB-5DEF21E39D42}" presName="tx1" presStyleLbl="revTx" presStyleIdx="0" presStyleCnt="8"/>
      <dgm:spPr bwMode="auto"/>
    </dgm:pt>
    <dgm:pt modelId="{E9865471-2085-440D-AEE2-C12D8D8D8CCF}" type="pres">
      <dgm:prSet presAssocID="{B7B9BDF7-F792-4A5B-A9CB-5DEF21E39D42}" presName="vert1" presStyleCnt="0"/>
      <dgm:spPr bwMode="auto"/>
    </dgm:pt>
    <dgm:pt modelId="{1F7B5F49-5708-4747-BF8E-3592B0D5FF5E}" type="pres">
      <dgm:prSet presAssocID="{5D56CB60-79A6-438F-A39C-4D53F2BE517E}" presName="vertSpace2a" presStyleCnt="0"/>
      <dgm:spPr bwMode="auto"/>
    </dgm:pt>
    <dgm:pt modelId="{4A05FD4D-19B4-47A1-BD05-1D329DAAE498}" type="pres">
      <dgm:prSet presAssocID="{5D56CB60-79A6-438F-A39C-4D53F2BE517E}" presName="horz2" presStyleCnt="0"/>
      <dgm:spPr bwMode="auto"/>
    </dgm:pt>
    <dgm:pt modelId="{05507DF4-E41F-47F7-924C-B292C413259D}" type="pres">
      <dgm:prSet presAssocID="{5D56CB60-79A6-438F-A39C-4D53F2BE517E}" presName="horzSpace2" presStyleCnt="0"/>
      <dgm:spPr bwMode="auto"/>
    </dgm:pt>
    <dgm:pt modelId="{5360F1A8-E20C-4A9C-9F95-96A3FA071976}" type="pres">
      <dgm:prSet presAssocID="{5D56CB60-79A6-438F-A39C-4D53F2BE517E}" presName="tx2" presStyleLbl="revTx" presStyleIdx="1" presStyleCnt="8" custLinFactNeighborX="-137" custLinFactNeighborY="-78651"/>
      <dgm:spPr bwMode="auto"/>
    </dgm:pt>
    <dgm:pt modelId="{24604210-047D-42BD-9F00-12C3E49C1088}" type="pres">
      <dgm:prSet presAssocID="{5D56CB60-79A6-438F-A39C-4D53F2BE517E}" presName="vert2" presStyleCnt="0"/>
      <dgm:spPr bwMode="auto"/>
    </dgm:pt>
    <dgm:pt modelId="{0C09A5A1-4B43-41D5-8234-32862B0E8D44}" type="pres">
      <dgm:prSet presAssocID="{5D56CB60-79A6-438F-A39C-4D53F2BE517E}" presName="thinLine2b" presStyleLbl="callout" presStyleIdx="0" presStyleCnt="6"/>
      <dgm:spPr bwMode="auto"/>
    </dgm:pt>
    <dgm:pt modelId="{87461B46-77FE-4B7C-AF50-2E8330FC197B}" type="pres">
      <dgm:prSet presAssocID="{5D56CB60-79A6-438F-A39C-4D53F2BE517E}" presName="vertSpace2b" presStyleCnt="0"/>
      <dgm:spPr bwMode="auto"/>
    </dgm:pt>
    <dgm:pt modelId="{D23769A9-4909-4CC0-8476-E5DE18E4E91A}" type="pres">
      <dgm:prSet presAssocID="{BE254B8C-C2F5-453A-AB64-6BF932C52352}" presName="horz2" presStyleCnt="0"/>
      <dgm:spPr bwMode="auto"/>
    </dgm:pt>
    <dgm:pt modelId="{89A1F03B-1183-424E-AF47-C36522A39088}" type="pres">
      <dgm:prSet presAssocID="{BE254B8C-C2F5-453A-AB64-6BF932C52352}" presName="horzSpace2" presStyleCnt="0"/>
      <dgm:spPr bwMode="auto"/>
    </dgm:pt>
    <dgm:pt modelId="{34C9FF20-467B-4C6D-A2FA-78DE8D731609}" type="pres">
      <dgm:prSet presAssocID="{BE254B8C-C2F5-453A-AB64-6BF932C52352}" presName="tx2" presStyleLbl="revTx" presStyleIdx="2" presStyleCnt="8"/>
      <dgm:spPr bwMode="auto"/>
    </dgm:pt>
    <dgm:pt modelId="{153683E9-393A-4474-8115-6D4E0C02F60D}" type="pres">
      <dgm:prSet presAssocID="{BE254B8C-C2F5-453A-AB64-6BF932C52352}" presName="vert2" presStyleCnt="0"/>
      <dgm:spPr bwMode="auto"/>
    </dgm:pt>
    <dgm:pt modelId="{54D02622-F9D3-4994-83F0-CBAAEAB8E2F3}" type="pres">
      <dgm:prSet presAssocID="{BE254B8C-C2F5-453A-AB64-6BF932C52352}" presName="thinLine2b" presStyleLbl="callout" presStyleIdx="1" presStyleCnt="6"/>
      <dgm:spPr bwMode="auto"/>
    </dgm:pt>
    <dgm:pt modelId="{5D110208-03F7-496F-B4AD-8E80D4BFB4AF}" type="pres">
      <dgm:prSet presAssocID="{BE254B8C-C2F5-453A-AB64-6BF932C52352}" presName="vertSpace2b" presStyleCnt="0"/>
      <dgm:spPr bwMode="auto"/>
    </dgm:pt>
    <dgm:pt modelId="{AAB0FCFE-3180-48DF-8014-FEA79081CDB6}" type="pres">
      <dgm:prSet presAssocID="{0DECA20C-12B2-4FB2-85BA-4017CA286F07}" presName="horz2" presStyleCnt="0"/>
      <dgm:spPr bwMode="auto"/>
    </dgm:pt>
    <dgm:pt modelId="{AD8D4AF5-CB64-4973-A4FA-B8EFB683BE52}" type="pres">
      <dgm:prSet presAssocID="{0DECA20C-12B2-4FB2-85BA-4017CA286F07}" presName="horzSpace2" presStyleCnt="0"/>
      <dgm:spPr bwMode="auto"/>
    </dgm:pt>
    <dgm:pt modelId="{46AB54A6-F0F8-485E-972A-F76515843DA9}" type="pres">
      <dgm:prSet presAssocID="{0DECA20C-12B2-4FB2-85BA-4017CA286F07}" presName="tx2" presStyleLbl="revTx" presStyleIdx="3" presStyleCnt="8"/>
      <dgm:spPr bwMode="auto"/>
    </dgm:pt>
    <dgm:pt modelId="{97F9559F-5F7B-40BC-B507-98B3400B916F}" type="pres">
      <dgm:prSet presAssocID="{0DECA20C-12B2-4FB2-85BA-4017CA286F07}" presName="vert2" presStyleCnt="0"/>
      <dgm:spPr bwMode="auto"/>
    </dgm:pt>
    <dgm:pt modelId="{F5541412-817C-4B7D-8FEB-864E21834609}" type="pres">
      <dgm:prSet presAssocID="{0DECA20C-12B2-4FB2-85BA-4017CA286F07}" presName="thinLine2b" presStyleLbl="callout" presStyleIdx="2" presStyleCnt="6"/>
      <dgm:spPr bwMode="auto"/>
    </dgm:pt>
    <dgm:pt modelId="{84A614C4-4B64-4CA7-848B-5D6607C2F433}" type="pres">
      <dgm:prSet presAssocID="{0DECA20C-12B2-4FB2-85BA-4017CA286F07}" presName="vertSpace2b" presStyleCnt="0"/>
      <dgm:spPr bwMode="auto"/>
    </dgm:pt>
    <dgm:pt modelId="{63DCBEE7-A599-41DB-8B3C-979EFBA2C9A5}" type="pres">
      <dgm:prSet presAssocID="{FEFD7543-F54F-432A-885B-E2C187CBEA0F}" presName="thickLine" presStyleLbl="alignNode1" presStyleIdx="1" presStyleCnt="2"/>
      <dgm:spPr bwMode="auto"/>
    </dgm:pt>
    <dgm:pt modelId="{3078AF58-225A-4DAE-9706-153E99CAABDB}" type="pres">
      <dgm:prSet presAssocID="{FEFD7543-F54F-432A-885B-E2C187CBEA0F}" presName="horz1" presStyleCnt="0"/>
      <dgm:spPr bwMode="auto"/>
    </dgm:pt>
    <dgm:pt modelId="{CD314545-52AD-45FC-A932-A6712FA76297}" type="pres">
      <dgm:prSet presAssocID="{FEFD7543-F54F-432A-885B-E2C187CBEA0F}" presName="tx1" presStyleLbl="revTx" presStyleIdx="4" presStyleCnt="8"/>
      <dgm:spPr bwMode="auto"/>
    </dgm:pt>
    <dgm:pt modelId="{FD717505-8F6A-45B7-AB42-BD9002B57D88}" type="pres">
      <dgm:prSet presAssocID="{FEFD7543-F54F-432A-885B-E2C187CBEA0F}" presName="vert1" presStyleCnt="0"/>
      <dgm:spPr bwMode="auto"/>
    </dgm:pt>
    <dgm:pt modelId="{33ABA007-253A-4F27-B17C-60EAE0BD668A}" type="pres">
      <dgm:prSet presAssocID="{36CD325A-749E-46E3-9B2E-433C604868DA}" presName="vertSpace2a" presStyleCnt="0"/>
      <dgm:spPr bwMode="auto"/>
    </dgm:pt>
    <dgm:pt modelId="{09964FA6-A3D9-4F79-9BDB-CEB4885B5793}" type="pres">
      <dgm:prSet presAssocID="{36CD325A-749E-46E3-9B2E-433C604868DA}" presName="horz2" presStyleCnt="0"/>
      <dgm:spPr bwMode="auto"/>
    </dgm:pt>
    <dgm:pt modelId="{643FED41-E259-4BFD-8DE8-EF6E5EC2D453}" type="pres">
      <dgm:prSet presAssocID="{36CD325A-749E-46E3-9B2E-433C604868DA}" presName="horzSpace2" presStyleCnt="0"/>
      <dgm:spPr bwMode="auto"/>
    </dgm:pt>
    <dgm:pt modelId="{266B15BB-66C1-4AFB-9E5B-1F53316F0309}" type="pres">
      <dgm:prSet presAssocID="{36CD325A-749E-46E3-9B2E-433C604868DA}" presName="tx2" presStyleLbl="revTx" presStyleIdx="5" presStyleCnt="8"/>
      <dgm:spPr bwMode="auto"/>
    </dgm:pt>
    <dgm:pt modelId="{34952C7F-C53B-49E1-97A2-05B190253D58}" type="pres">
      <dgm:prSet presAssocID="{36CD325A-749E-46E3-9B2E-433C604868DA}" presName="vert2" presStyleCnt="0"/>
      <dgm:spPr bwMode="auto"/>
    </dgm:pt>
    <dgm:pt modelId="{5501B439-0F7A-485F-9E7E-492CA88439D0}" type="pres">
      <dgm:prSet presAssocID="{36CD325A-749E-46E3-9B2E-433C604868DA}" presName="thinLine2b" presStyleLbl="callout" presStyleIdx="3" presStyleCnt="6"/>
      <dgm:spPr bwMode="auto"/>
    </dgm:pt>
    <dgm:pt modelId="{5435A2B8-DC0E-48E0-985B-0C341E69B132}" type="pres">
      <dgm:prSet presAssocID="{36CD325A-749E-46E3-9B2E-433C604868DA}" presName="vertSpace2b" presStyleCnt="0"/>
      <dgm:spPr bwMode="auto"/>
    </dgm:pt>
    <dgm:pt modelId="{9D42C99C-99B4-48A8-B495-30861E7A2C76}" type="pres">
      <dgm:prSet presAssocID="{593635F7-7E71-4BF8-802A-A02A01EE3987}" presName="horz2" presStyleCnt="0"/>
      <dgm:spPr bwMode="auto"/>
    </dgm:pt>
    <dgm:pt modelId="{26BB25AF-ED3F-4A43-8117-F10712E86A3D}" type="pres">
      <dgm:prSet presAssocID="{593635F7-7E71-4BF8-802A-A02A01EE3987}" presName="horzSpace2" presStyleCnt="0"/>
      <dgm:spPr bwMode="auto"/>
    </dgm:pt>
    <dgm:pt modelId="{6BA3D6FD-151C-48DD-B20F-5F318745A18A}" type="pres">
      <dgm:prSet presAssocID="{593635F7-7E71-4BF8-802A-A02A01EE3987}" presName="tx2" presStyleLbl="revTx" presStyleIdx="6" presStyleCnt="8"/>
      <dgm:spPr bwMode="auto"/>
    </dgm:pt>
    <dgm:pt modelId="{05261F14-4414-496D-9B36-7DE3264C726B}" type="pres">
      <dgm:prSet presAssocID="{593635F7-7E71-4BF8-802A-A02A01EE3987}" presName="vert2" presStyleCnt="0"/>
      <dgm:spPr bwMode="auto"/>
    </dgm:pt>
    <dgm:pt modelId="{4D14050F-5DC4-4646-94D8-AE9E600D4D6E}" type="pres">
      <dgm:prSet presAssocID="{593635F7-7E71-4BF8-802A-A02A01EE3987}" presName="thinLine2b" presStyleLbl="callout" presStyleIdx="4" presStyleCnt="6"/>
      <dgm:spPr bwMode="auto"/>
    </dgm:pt>
    <dgm:pt modelId="{8AE3CF99-3D6C-4F96-89EF-BCA1992A0657}" type="pres">
      <dgm:prSet presAssocID="{593635F7-7E71-4BF8-802A-A02A01EE3987}" presName="vertSpace2b" presStyleCnt="0"/>
      <dgm:spPr bwMode="auto"/>
    </dgm:pt>
    <dgm:pt modelId="{66551417-99B1-46A9-AC62-86C26D8E0545}" type="pres">
      <dgm:prSet presAssocID="{60D2753B-E4BE-4DB4-9593-FC8465B1D95E}" presName="horz2" presStyleCnt="0"/>
      <dgm:spPr bwMode="auto"/>
    </dgm:pt>
    <dgm:pt modelId="{B22BE8C3-6F24-49CE-BD58-CAE123AE18B6}" type="pres">
      <dgm:prSet presAssocID="{60D2753B-E4BE-4DB4-9593-FC8465B1D95E}" presName="horzSpace2" presStyleCnt="0"/>
      <dgm:spPr bwMode="auto"/>
    </dgm:pt>
    <dgm:pt modelId="{20F8F20C-93F7-499B-83F9-E6AA63741948}" type="pres">
      <dgm:prSet presAssocID="{60D2753B-E4BE-4DB4-9593-FC8465B1D95E}" presName="tx2" presStyleLbl="revTx" presStyleIdx="7" presStyleCnt="8"/>
      <dgm:spPr bwMode="auto"/>
    </dgm:pt>
    <dgm:pt modelId="{23F69095-6F96-404D-BAB0-B183EBF209DE}" type="pres">
      <dgm:prSet presAssocID="{60D2753B-E4BE-4DB4-9593-FC8465B1D95E}" presName="vert2" presStyleCnt="0"/>
      <dgm:spPr bwMode="auto"/>
    </dgm:pt>
    <dgm:pt modelId="{ED799755-DD72-4D67-ABA0-5952C13DBF5A}" type="pres">
      <dgm:prSet presAssocID="{60D2753B-E4BE-4DB4-9593-FC8465B1D95E}" presName="thinLine2b" presStyleLbl="callout" presStyleIdx="5" presStyleCnt="6"/>
      <dgm:spPr bwMode="auto"/>
    </dgm:pt>
    <dgm:pt modelId="{C7C59301-9968-49A7-AFBC-0BB1E08ACFC6}" type="pres">
      <dgm:prSet presAssocID="{60D2753B-E4BE-4DB4-9593-FC8465B1D95E}" presName="vertSpace2b" presStyleCnt="0"/>
      <dgm:spPr bwMode="auto"/>
    </dgm:pt>
  </dgm:ptLst>
  <dgm:cxnLst>
    <dgm:cxn modelId="{95FF8616-FD09-4DF4-B1D1-AE2DAF30ED2C}" srcId="{8D26E61F-8FCD-47F7-AF4C-A2DC0F608B15}" destId="{FEFD7543-F54F-432A-885B-E2C187CBEA0F}" srcOrd="1" destOrd="0" parTransId="{3D459D64-C5FA-4B10-810D-66223B01AAE1}" sibTransId="{0B960A01-3E3E-481F-B680-612F16069CAD}"/>
    <dgm:cxn modelId="{92A12428-1079-486A-8CA9-4BE315AF7AF6}" type="presOf" srcId="{60D2753B-E4BE-4DB4-9593-FC8465B1D95E}" destId="{20F8F20C-93F7-499B-83F9-E6AA63741948}" srcOrd="0" destOrd="0" presId="urn:microsoft.com/office/officeart/2008/layout/LinedList#1"/>
    <dgm:cxn modelId="{14CD0C2C-7AF0-47A6-B755-2199588D60F8}" srcId="{FEFD7543-F54F-432A-885B-E2C187CBEA0F}" destId="{60D2753B-E4BE-4DB4-9593-FC8465B1D95E}" srcOrd="2" destOrd="0" parTransId="{5CBD130C-299E-4BF2-8A32-F56523CA7158}" sibTransId="{42F633B2-B35E-4AEA-A13D-176853EC36F8}"/>
    <dgm:cxn modelId="{5D4F1A62-563B-44EC-82BF-605FD9AB4610}" srcId="{FEFD7543-F54F-432A-885B-E2C187CBEA0F}" destId="{36CD325A-749E-46E3-9B2E-433C604868DA}" srcOrd="0" destOrd="0" parTransId="{A5C90EBA-483F-4FAC-B4D7-063ED25F03E6}" sibTransId="{D3697AB7-0524-44BA-AA47-E1D1CA90869D}"/>
    <dgm:cxn modelId="{C5A53443-4C41-4BA4-A6DC-7953F5CE261A}" srcId="{8D26E61F-8FCD-47F7-AF4C-A2DC0F608B15}" destId="{B7B9BDF7-F792-4A5B-A9CB-5DEF21E39D42}" srcOrd="0" destOrd="0" parTransId="{E4B96EE0-0360-440B-B9F8-C4FF2849CA33}" sibTransId="{096B52A9-65B5-4ECC-AAA9-165C3127771C}"/>
    <dgm:cxn modelId="{6F8D9A6D-2145-4B5C-B246-16BEE5D23637}" type="presOf" srcId="{BE254B8C-C2F5-453A-AB64-6BF932C52352}" destId="{34C9FF20-467B-4C6D-A2FA-78DE8D731609}" srcOrd="0" destOrd="0" presId="urn:microsoft.com/office/officeart/2008/layout/LinedList#1"/>
    <dgm:cxn modelId="{23C92874-805D-4121-BDC6-2A9007E574EB}" type="presOf" srcId="{5D56CB60-79A6-438F-A39C-4D53F2BE517E}" destId="{5360F1A8-E20C-4A9C-9F95-96A3FA071976}" srcOrd="0" destOrd="0" presId="urn:microsoft.com/office/officeart/2008/layout/LinedList#1"/>
    <dgm:cxn modelId="{0B5E0392-88A0-4CD2-B2E6-0FA325BCFF61}" srcId="{B7B9BDF7-F792-4A5B-A9CB-5DEF21E39D42}" destId="{0DECA20C-12B2-4FB2-85BA-4017CA286F07}" srcOrd="2" destOrd="0" parTransId="{704EEF79-6D28-476A-9659-7A8CA1B8890A}" sibTransId="{958BB754-5865-4104-AC4C-A70BE4F1F99F}"/>
    <dgm:cxn modelId="{25B65095-35CA-4E36-96D9-78BC6A42D36D}" srcId="{B7B9BDF7-F792-4A5B-A9CB-5DEF21E39D42}" destId="{BE254B8C-C2F5-453A-AB64-6BF932C52352}" srcOrd="1" destOrd="0" parTransId="{23936BBD-0030-43C9-A2A6-F3A6E7F28042}" sibTransId="{3CFE98AB-FCC7-484D-85F7-78F17FE633CA}"/>
    <dgm:cxn modelId="{64EEBC9D-9DBB-4F09-8AB8-B927726EEA9D}" srcId="{B7B9BDF7-F792-4A5B-A9CB-5DEF21E39D42}" destId="{5D56CB60-79A6-438F-A39C-4D53F2BE517E}" srcOrd="0" destOrd="0" parTransId="{68E043D9-2EEF-42DA-A7D2-A8198FCDEE50}" sibTransId="{1C9896A8-AA17-4B97-98FC-52C65B1AD83A}"/>
    <dgm:cxn modelId="{F22AE9AB-A2E7-4184-B8C9-2C55C4F90C0A}" srcId="{FEFD7543-F54F-432A-885B-E2C187CBEA0F}" destId="{593635F7-7E71-4BF8-802A-A02A01EE3987}" srcOrd="1" destOrd="0" parTransId="{8B3790C6-0EA2-4D11-BB9F-892DB7094602}" sibTransId="{68BF8218-D268-4DD4-ABC2-9CD442268FFF}"/>
    <dgm:cxn modelId="{F38ACAB1-1FBF-416E-9EF3-75329A2ED961}" type="presOf" srcId="{8D26E61F-8FCD-47F7-AF4C-A2DC0F608B15}" destId="{275D50CD-C88F-4ECD-AE6B-9D781FF33CFE}" srcOrd="0" destOrd="0" presId="urn:microsoft.com/office/officeart/2008/layout/LinedList#1"/>
    <dgm:cxn modelId="{E6D820CF-8728-4EB9-A792-E6930762ABC3}" type="presOf" srcId="{FEFD7543-F54F-432A-885B-E2C187CBEA0F}" destId="{CD314545-52AD-45FC-A932-A6712FA76297}" srcOrd="0" destOrd="0" presId="urn:microsoft.com/office/officeart/2008/layout/LinedList#1"/>
    <dgm:cxn modelId="{0AF5F3D3-B1D2-49CE-9DE4-53B9DA349996}" type="presOf" srcId="{593635F7-7E71-4BF8-802A-A02A01EE3987}" destId="{6BA3D6FD-151C-48DD-B20F-5F318745A18A}" srcOrd="0" destOrd="0" presId="urn:microsoft.com/office/officeart/2008/layout/LinedList#1"/>
    <dgm:cxn modelId="{C4127CD7-AF95-4A24-BA54-842EC729043C}" type="presOf" srcId="{0DECA20C-12B2-4FB2-85BA-4017CA286F07}" destId="{46AB54A6-F0F8-485E-972A-F76515843DA9}" srcOrd="0" destOrd="0" presId="urn:microsoft.com/office/officeart/2008/layout/LinedList#1"/>
    <dgm:cxn modelId="{A397BCF6-5B1E-4905-98E5-BC6FB2C273FB}" type="presOf" srcId="{B7B9BDF7-F792-4A5B-A9CB-5DEF21E39D42}" destId="{81DD148A-F918-4C58-AFDE-6B9714FD7914}" srcOrd="0" destOrd="0" presId="urn:microsoft.com/office/officeart/2008/layout/LinedList#1"/>
    <dgm:cxn modelId="{475C80FD-8C64-434D-BD0F-40DE75852CFE}" type="presOf" srcId="{36CD325A-749E-46E3-9B2E-433C604868DA}" destId="{266B15BB-66C1-4AFB-9E5B-1F53316F0309}" srcOrd="0" destOrd="0" presId="urn:microsoft.com/office/officeart/2008/layout/LinedList#1"/>
    <dgm:cxn modelId="{16005A79-C8E3-47A3-94AF-880F729FED5D}" type="presParOf" srcId="{275D50CD-C88F-4ECD-AE6B-9D781FF33CFE}" destId="{1211AFFF-803A-4C40-A1ED-B74EFFE7A15F}" srcOrd="0" destOrd="0" presId="urn:microsoft.com/office/officeart/2008/layout/LinedList#1"/>
    <dgm:cxn modelId="{8AD69A12-2304-4C08-9116-2258630BCFDB}" type="presParOf" srcId="{275D50CD-C88F-4ECD-AE6B-9D781FF33CFE}" destId="{962E4ED3-9A3C-4726-8421-C7B0DC3F8332}" srcOrd="1" destOrd="0" presId="urn:microsoft.com/office/officeart/2008/layout/LinedList#1"/>
    <dgm:cxn modelId="{28BE602D-4BE5-4013-AB3F-1C5012998C19}" type="presParOf" srcId="{962E4ED3-9A3C-4726-8421-C7B0DC3F8332}" destId="{81DD148A-F918-4C58-AFDE-6B9714FD7914}" srcOrd="0" destOrd="0" presId="urn:microsoft.com/office/officeart/2008/layout/LinedList#1"/>
    <dgm:cxn modelId="{CBC712C7-57C4-4997-98B4-54E68004E627}" type="presParOf" srcId="{962E4ED3-9A3C-4726-8421-C7B0DC3F8332}" destId="{E9865471-2085-440D-AEE2-C12D8D8D8CCF}" srcOrd="1" destOrd="0" presId="urn:microsoft.com/office/officeart/2008/layout/LinedList#1"/>
    <dgm:cxn modelId="{15077E1F-3482-44A6-8756-A8F230E199BA}" type="presParOf" srcId="{E9865471-2085-440D-AEE2-C12D8D8D8CCF}" destId="{1F7B5F49-5708-4747-BF8E-3592B0D5FF5E}" srcOrd="0" destOrd="0" presId="urn:microsoft.com/office/officeart/2008/layout/LinedList#1"/>
    <dgm:cxn modelId="{96D48D3A-18FF-4E3F-AB59-031288ED6DBF}" type="presParOf" srcId="{E9865471-2085-440D-AEE2-C12D8D8D8CCF}" destId="{4A05FD4D-19B4-47A1-BD05-1D329DAAE498}" srcOrd="1" destOrd="0" presId="urn:microsoft.com/office/officeart/2008/layout/LinedList#1"/>
    <dgm:cxn modelId="{DC9FE6B5-6534-4A5A-B4F6-15E9C0BF7F2E}" type="presParOf" srcId="{4A05FD4D-19B4-47A1-BD05-1D329DAAE498}" destId="{05507DF4-E41F-47F7-924C-B292C413259D}" srcOrd="0" destOrd="0" presId="urn:microsoft.com/office/officeart/2008/layout/LinedList#1"/>
    <dgm:cxn modelId="{13E30F66-AF68-4CEF-A9A8-1605FF0B5B5A}" type="presParOf" srcId="{4A05FD4D-19B4-47A1-BD05-1D329DAAE498}" destId="{5360F1A8-E20C-4A9C-9F95-96A3FA071976}" srcOrd="1" destOrd="0" presId="urn:microsoft.com/office/officeart/2008/layout/LinedList#1"/>
    <dgm:cxn modelId="{8955ABE8-5755-463B-8412-CC94CEE69EF8}" type="presParOf" srcId="{4A05FD4D-19B4-47A1-BD05-1D329DAAE498}" destId="{24604210-047D-42BD-9F00-12C3E49C1088}" srcOrd="2" destOrd="0" presId="urn:microsoft.com/office/officeart/2008/layout/LinedList#1"/>
    <dgm:cxn modelId="{30FCC7FB-A446-4A2B-BBF0-4FF1DAEE4B2D}" type="presParOf" srcId="{E9865471-2085-440D-AEE2-C12D8D8D8CCF}" destId="{0C09A5A1-4B43-41D5-8234-32862B0E8D44}" srcOrd="2" destOrd="0" presId="urn:microsoft.com/office/officeart/2008/layout/LinedList#1"/>
    <dgm:cxn modelId="{F67C1D8D-C36F-4DE3-A188-D245FADF0842}" type="presParOf" srcId="{E9865471-2085-440D-AEE2-C12D8D8D8CCF}" destId="{87461B46-77FE-4B7C-AF50-2E8330FC197B}" srcOrd="3" destOrd="0" presId="urn:microsoft.com/office/officeart/2008/layout/LinedList#1"/>
    <dgm:cxn modelId="{8569FF43-0A6D-412A-B746-C77CE47569BD}" type="presParOf" srcId="{E9865471-2085-440D-AEE2-C12D8D8D8CCF}" destId="{D23769A9-4909-4CC0-8476-E5DE18E4E91A}" srcOrd="4" destOrd="0" presId="urn:microsoft.com/office/officeart/2008/layout/LinedList#1"/>
    <dgm:cxn modelId="{2B80F0DF-0C41-4073-898B-432983E1EA25}" type="presParOf" srcId="{D23769A9-4909-4CC0-8476-E5DE18E4E91A}" destId="{89A1F03B-1183-424E-AF47-C36522A39088}" srcOrd="0" destOrd="0" presId="urn:microsoft.com/office/officeart/2008/layout/LinedList#1"/>
    <dgm:cxn modelId="{00A8D414-8908-447C-8257-D623E8896005}" type="presParOf" srcId="{D23769A9-4909-4CC0-8476-E5DE18E4E91A}" destId="{34C9FF20-467B-4C6D-A2FA-78DE8D731609}" srcOrd="1" destOrd="0" presId="urn:microsoft.com/office/officeart/2008/layout/LinedList#1"/>
    <dgm:cxn modelId="{392CB1AE-BB94-4510-B099-D234EA207A78}" type="presParOf" srcId="{D23769A9-4909-4CC0-8476-E5DE18E4E91A}" destId="{153683E9-393A-4474-8115-6D4E0C02F60D}" srcOrd="2" destOrd="0" presId="urn:microsoft.com/office/officeart/2008/layout/LinedList#1"/>
    <dgm:cxn modelId="{19BA2604-74C3-44F2-82A4-2CDB33165195}" type="presParOf" srcId="{E9865471-2085-440D-AEE2-C12D8D8D8CCF}" destId="{54D02622-F9D3-4994-83F0-CBAAEAB8E2F3}" srcOrd="5" destOrd="0" presId="urn:microsoft.com/office/officeart/2008/layout/LinedList#1"/>
    <dgm:cxn modelId="{181B0358-C5DC-42E3-B4BF-4C2AC423D238}" type="presParOf" srcId="{E9865471-2085-440D-AEE2-C12D8D8D8CCF}" destId="{5D110208-03F7-496F-B4AD-8E80D4BFB4AF}" srcOrd="6" destOrd="0" presId="urn:microsoft.com/office/officeart/2008/layout/LinedList#1"/>
    <dgm:cxn modelId="{6E7D742C-14BF-45A5-ACE8-D4F4C11E7418}" type="presParOf" srcId="{E9865471-2085-440D-AEE2-C12D8D8D8CCF}" destId="{AAB0FCFE-3180-48DF-8014-FEA79081CDB6}" srcOrd="7" destOrd="0" presId="urn:microsoft.com/office/officeart/2008/layout/LinedList#1"/>
    <dgm:cxn modelId="{902C9D4B-D39A-4C2D-9A7B-2518DC2C500C}" type="presParOf" srcId="{AAB0FCFE-3180-48DF-8014-FEA79081CDB6}" destId="{AD8D4AF5-CB64-4973-A4FA-B8EFB683BE52}" srcOrd="0" destOrd="0" presId="urn:microsoft.com/office/officeart/2008/layout/LinedList#1"/>
    <dgm:cxn modelId="{4ED2837A-CC8F-446A-AC6C-DF364488394E}" type="presParOf" srcId="{AAB0FCFE-3180-48DF-8014-FEA79081CDB6}" destId="{46AB54A6-F0F8-485E-972A-F76515843DA9}" srcOrd="1" destOrd="0" presId="urn:microsoft.com/office/officeart/2008/layout/LinedList#1"/>
    <dgm:cxn modelId="{DF0F5DB6-4058-4BC2-8A98-E3325811484A}" type="presParOf" srcId="{AAB0FCFE-3180-48DF-8014-FEA79081CDB6}" destId="{97F9559F-5F7B-40BC-B507-98B3400B916F}" srcOrd="2" destOrd="0" presId="urn:microsoft.com/office/officeart/2008/layout/LinedList#1"/>
    <dgm:cxn modelId="{58D9B7D1-2283-4150-B6C4-A5A7425C53D8}" type="presParOf" srcId="{E9865471-2085-440D-AEE2-C12D8D8D8CCF}" destId="{F5541412-817C-4B7D-8FEB-864E21834609}" srcOrd="8" destOrd="0" presId="urn:microsoft.com/office/officeart/2008/layout/LinedList#1"/>
    <dgm:cxn modelId="{5A4826A5-6A32-4A01-B829-C59B3B30B225}" type="presParOf" srcId="{E9865471-2085-440D-AEE2-C12D8D8D8CCF}" destId="{84A614C4-4B64-4CA7-848B-5D6607C2F433}" srcOrd="9" destOrd="0" presId="urn:microsoft.com/office/officeart/2008/layout/LinedList#1"/>
    <dgm:cxn modelId="{22163764-10EC-4D4D-A34D-E5C4378A6DC6}" type="presParOf" srcId="{275D50CD-C88F-4ECD-AE6B-9D781FF33CFE}" destId="{63DCBEE7-A599-41DB-8B3C-979EFBA2C9A5}" srcOrd="2" destOrd="0" presId="urn:microsoft.com/office/officeart/2008/layout/LinedList#1"/>
    <dgm:cxn modelId="{963B38FC-E0D0-47AA-BFA6-0FF3AF655D18}" type="presParOf" srcId="{275D50CD-C88F-4ECD-AE6B-9D781FF33CFE}" destId="{3078AF58-225A-4DAE-9706-153E99CAABDB}" srcOrd="3" destOrd="0" presId="urn:microsoft.com/office/officeart/2008/layout/LinedList#1"/>
    <dgm:cxn modelId="{E1206A10-AE3B-485A-A249-C901FE17A0D6}" type="presParOf" srcId="{3078AF58-225A-4DAE-9706-153E99CAABDB}" destId="{CD314545-52AD-45FC-A932-A6712FA76297}" srcOrd="0" destOrd="0" presId="urn:microsoft.com/office/officeart/2008/layout/LinedList#1"/>
    <dgm:cxn modelId="{98124B5E-469E-4F84-B94B-E35C4755E1D7}" type="presParOf" srcId="{3078AF58-225A-4DAE-9706-153E99CAABDB}" destId="{FD717505-8F6A-45B7-AB42-BD9002B57D88}" srcOrd="1" destOrd="0" presId="urn:microsoft.com/office/officeart/2008/layout/LinedList#1"/>
    <dgm:cxn modelId="{0ED49A10-B161-47BE-BAB7-3C62663D83BA}" type="presParOf" srcId="{FD717505-8F6A-45B7-AB42-BD9002B57D88}" destId="{33ABA007-253A-4F27-B17C-60EAE0BD668A}" srcOrd="0" destOrd="0" presId="urn:microsoft.com/office/officeart/2008/layout/LinedList#1"/>
    <dgm:cxn modelId="{3BF46ED5-E51A-4FCC-9E8C-91A2F153BF42}" type="presParOf" srcId="{FD717505-8F6A-45B7-AB42-BD9002B57D88}" destId="{09964FA6-A3D9-4F79-9BDB-CEB4885B5793}" srcOrd="1" destOrd="0" presId="urn:microsoft.com/office/officeart/2008/layout/LinedList#1"/>
    <dgm:cxn modelId="{3399A13D-F2D7-4D84-86F8-2C91E0BCCE18}" type="presParOf" srcId="{09964FA6-A3D9-4F79-9BDB-CEB4885B5793}" destId="{643FED41-E259-4BFD-8DE8-EF6E5EC2D453}" srcOrd="0" destOrd="0" presId="urn:microsoft.com/office/officeart/2008/layout/LinedList#1"/>
    <dgm:cxn modelId="{8018FF82-D1ED-4E25-9F1E-0C9E0C7B6A36}" type="presParOf" srcId="{09964FA6-A3D9-4F79-9BDB-CEB4885B5793}" destId="{266B15BB-66C1-4AFB-9E5B-1F53316F0309}" srcOrd="1" destOrd="0" presId="urn:microsoft.com/office/officeart/2008/layout/LinedList#1"/>
    <dgm:cxn modelId="{AE80BA4D-852C-4AFC-8F92-E9C993FD4E0C}" type="presParOf" srcId="{09964FA6-A3D9-4F79-9BDB-CEB4885B5793}" destId="{34952C7F-C53B-49E1-97A2-05B190253D58}" srcOrd="2" destOrd="0" presId="urn:microsoft.com/office/officeart/2008/layout/LinedList#1"/>
    <dgm:cxn modelId="{F53C1A0A-F1A4-455E-9117-B263386A9381}" type="presParOf" srcId="{FD717505-8F6A-45B7-AB42-BD9002B57D88}" destId="{5501B439-0F7A-485F-9E7E-492CA88439D0}" srcOrd="2" destOrd="0" presId="urn:microsoft.com/office/officeart/2008/layout/LinedList#1"/>
    <dgm:cxn modelId="{503BAEB9-7F86-4F7C-A5B5-C413CE8EE57E}" type="presParOf" srcId="{FD717505-8F6A-45B7-AB42-BD9002B57D88}" destId="{5435A2B8-DC0E-48E0-985B-0C341E69B132}" srcOrd="3" destOrd="0" presId="urn:microsoft.com/office/officeart/2008/layout/LinedList#1"/>
    <dgm:cxn modelId="{C1C4C395-B436-4276-B0DE-E69AC75C45B8}" type="presParOf" srcId="{FD717505-8F6A-45B7-AB42-BD9002B57D88}" destId="{9D42C99C-99B4-48A8-B495-30861E7A2C76}" srcOrd="4" destOrd="0" presId="urn:microsoft.com/office/officeart/2008/layout/LinedList#1"/>
    <dgm:cxn modelId="{C4904ED7-2A28-49B5-9817-9B47EC042F9A}" type="presParOf" srcId="{9D42C99C-99B4-48A8-B495-30861E7A2C76}" destId="{26BB25AF-ED3F-4A43-8117-F10712E86A3D}" srcOrd="0" destOrd="0" presId="urn:microsoft.com/office/officeart/2008/layout/LinedList#1"/>
    <dgm:cxn modelId="{2E7B2E92-735C-450B-A5AC-35E5FBC7DD95}" type="presParOf" srcId="{9D42C99C-99B4-48A8-B495-30861E7A2C76}" destId="{6BA3D6FD-151C-48DD-B20F-5F318745A18A}" srcOrd="1" destOrd="0" presId="urn:microsoft.com/office/officeart/2008/layout/LinedList#1"/>
    <dgm:cxn modelId="{4ABC9388-D6F6-4240-BDE1-82D7D62EC850}" type="presParOf" srcId="{9D42C99C-99B4-48A8-B495-30861E7A2C76}" destId="{05261F14-4414-496D-9B36-7DE3264C726B}" srcOrd="2" destOrd="0" presId="urn:microsoft.com/office/officeart/2008/layout/LinedList#1"/>
    <dgm:cxn modelId="{CD8468BB-F64B-4651-BB95-B4DAE4EAC61B}" type="presParOf" srcId="{FD717505-8F6A-45B7-AB42-BD9002B57D88}" destId="{4D14050F-5DC4-4646-94D8-AE9E600D4D6E}" srcOrd="5" destOrd="0" presId="urn:microsoft.com/office/officeart/2008/layout/LinedList#1"/>
    <dgm:cxn modelId="{52CFE17F-03BB-4D91-BC2F-3C20FD056607}" type="presParOf" srcId="{FD717505-8F6A-45B7-AB42-BD9002B57D88}" destId="{8AE3CF99-3D6C-4F96-89EF-BCA1992A0657}" srcOrd="6" destOrd="0" presId="urn:microsoft.com/office/officeart/2008/layout/LinedList#1"/>
    <dgm:cxn modelId="{99A2E97F-502C-448C-BCB2-98B864968FFE}" type="presParOf" srcId="{FD717505-8F6A-45B7-AB42-BD9002B57D88}" destId="{66551417-99B1-46A9-AC62-86C26D8E0545}" srcOrd="7" destOrd="0" presId="urn:microsoft.com/office/officeart/2008/layout/LinedList#1"/>
    <dgm:cxn modelId="{3BE92853-791F-434A-97CD-3F1E2DDF7BCB}" type="presParOf" srcId="{66551417-99B1-46A9-AC62-86C26D8E0545}" destId="{B22BE8C3-6F24-49CE-BD58-CAE123AE18B6}" srcOrd="0" destOrd="0" presId="urn:microsoft.com/office/officeart/2008/layout/LinedList#1"/>
    <dgm:cxn modelId="{4DA4316E-4133-4608-9517-F2CB48469074}" type="presParOf" srcId="{66551417-99B1-46A9-AC62-86C26D8E0545}" destId="{20F8F20C-93F7-499B-83F9-E6AA63741948}" srcOrd="1" destOrd="0" presId="urn:microsoft.com/office/officeart/2008/layout/LinedList#1"/>
    <dgm:cxn modelId="{1D75DDEA-0D30-4269-BFE5-1D32D016B3D0}" type="presParOf" srcId="{66551417-99B1-46A9-AC62-86C26D8E0545}" destId="{23F69095-6F96-404D-BAB0-B183EBF209DE}" srcOrd="2" destOrd="0" presId="urn:microsoft.com/office/officeart/2008/layout/LinedList#1"/>
    <dgm:cxn modelId="{1F924418-63B9-4DB0-8C72-1D239E5C6EFA}" type="presParOf" srcId="{FD717505-8F6A-45B7-AB42-BD9002B57D88}" destId="{ED799755-DD72-4D67-ABA0-5952C13DBF5A}" srcOrd="8" destOrd="0" presId="urn:microsoft.com/office/officeart/2008/layout/LinedList#1"/>
    <dgm:cxn modelId="{834DE770-3BCE-44B6-A3AC-378916280BA7}" type="presParOf" srcId="{FD717505-8F6A-45B7-AB42-BD9002B57D88}" destId="{C7C59301-9968-49A7-AFBC-0BB1E08ACFC6}" srcOrd="9"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AFFF-803A-4C40-A1ED-B74EFFE7A15F}">
      <dsp:nvSpPr>
        <dsp:cNvPr id="0" name=""/>
        <dsp:cNvSpPr/>
      </dsp:nvSpPr>
      <dsp:spPr bwMode="auto">
        <a:xfrm>
          <a:off x="0" y="0"/>
          <a:ext cx="11594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1DD148A-F918-4C58-AFDE-6B9714FD7914}">
      <dsp:nvSpPr>
        <dsp:cNvPr id="0" name=""/>
        <dsp:cNvSpPr/>
      </dsp:nvSpPr>
      <dsp:spPr bwMode="auto">
        <a:xfrm>
          <a:off x="0" y="0"/>
          <a:ext cx="2318993" cy="223068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defRPr/>
          </a:pPr>
          <a:r>
            <a:rPr lang="en-GB" sz="3400" b="1" kern="1200"/>
            <a:t>For Patients:</a:t>
          </a:r>
          <a:endParaRPr lang="en-US" sz="3400" kern="1200"/>
        </a:p>
      </dsp:txBody>
      <dsp:txXfrm>
        <a:off x="0" y="0"/>
        <a:ext cx="2318993" cy="2230689"/>
      </dsp:txXfrm>
    </dsp:sp>
    <dsp:sp modelId="{5360F1A8-E20C-4A9C-9F95-96A3FA071976}">
      <dsp:nvSpPr>
        <dsp:cNvPr id="0" name=""/>
        <dsp:cNvSpPr/>
      </dsp:nvSpPr>
      <dsp:spPr bwMode="auto">
        <a:xfrm>
          <a:off x="2480448" y="0"/>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Empowerment and Control: </a:t>
          </a:r>
          <a:r>
            <a:rPr lang="en-GB" sz="2000" kern="1200"/>
            <a:t>Easy access to health records, prescriptions, and appointments promotes independence and self-management.</a:t>
          </a:r>
          <a:endParaRPr lang="en-US" sz="2000" kern="1200"/>
        </a:p>
      </dsp:txBody>
      <dsp:txXfrm>
        <a:off x="2480448" y="0"/>
        <a:ext cx="9102049" cy="697090"/>
      </dsp:txXfrm>
    </dsp:sp>
    <dsp:sp modelId="{0C09A5A1-4B43-41D5-8234-32862B0E8D44}">
      <dsp:nvSpPr>
        <dsp:cNvPr id="0" name=""/>
        <dsp:cNvSpPr/>
      </dsp:nvSpPr>
      <dsp:spPr bwMode="auto">
        <a:xfrm>
          <a:off x="2318993" y="73194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34C9FF20-467B-4C6D-A2FA-78DE8D731609}">
      <dsp:nvSpPr>
        <dsp:cNvPr id="0" name=""/>
        <dsp:cNvSpPr/>
      </dsp:nvSpPr>
      <dsp:spPr bwMode="auto">
        <a:xfrm>
          <a:off x="2492918" y="766799"/>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Improved Access: </a:t>
          </a:r>
          <a:r>
            <a:rPr lang="en-GB" sz="2000" kern="1200"/>
            <a:t>Remote services and online communication reduce barriers for those with mobility, work, or location challenges.</a:t>
          </a:r>
          <a:endParaRPr lang="en-US" sz="2000" kern="1200"/>
        </a:p>
      </dsp:txBody>
      <dsp:txXfrm>
        <a:off x="2492918" y="766799"/>
        <a:ext cx="9102049" cy="697090"/>
      </dsp:txXfrm>
    </dsp:sp>
    <dsp:sp modelId="{54D02622-F9D3-4994-83F0-CBAAEAB8E2F3}">
      <dsp:nvSpPr>
        <dsp:cNvPr id="0" name=""/>
        <dsp:cNvSpPr/>
      </dsp:nvSpPr>
      <dsp:spPr bwMode="auto">
        <a:xfrm>
          <a:off x="2318993" y="1463889"/>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46AB54A6-F0F8-485E-972A-F76515843DA9}">
      <dsp:nvSpPr>
        <dsp:cNvPr id="0" name=""/>
        <dsp:cNvSpPr/>
      </dsp:nvSpPr>
      <dsp:spPr bwMode="auto">
        <a:xfrm>
          <a:off x="2492918" y="1498744"/>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Health Awareness: </a:t>
          </a:r>
          <a:r>
            <a:rPr lang="en-GB" sz="2000" kern="1200"/>
            <a:t>Preventive reminders and information encourage healthy behaviours and early intervention.</a:t>
          </a:r>
          <a:endParaRPr lang="en-US" sz="2000" kern="1200"/>
        </a:p>
      </dsp:txBody>
      <dsp:txXfrm>
        <a:off x="2492918" y="1498744"/>
        <a:ext cx="9102049" cy="697090"/>
      </dsp:txXfrm>
    </dsp:sp>
    <dsp:sp modelId="{F5541412-817C-4B7D-8FEB-864E21834609}">
      <dsp:nvSpPr>
        <dsp:cNvPr id="0" name=""/>
        <dsp:cNvSpPr/>
      </dsp:nvSpPr>
      <dsp:spPr bwMode="auto">
        <a:xfrm>
          <a:off x="2318993" y="219583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63DCBEE7-A599-41DB-8B3C-979EFBA2C9A5}">
      <dsp:nvSpPr>
        <dsp:cNvPr id="0" name=""/>
        <dsp:cNvSpPr/>
      </dsp:nvSpPr>
      <dsp:spPr bwMode="auto">
        <a:xfrm>
          <a:off x="0" y="2230689"/>
          <a:ext cx="11594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CD314545-52AD-45FC-A932-A6712FA76297}">
      <dsp:nvSpPr>
        <dsp:cNvPr id="0" name=""/>
        <dsp:cNvSpPr/>
      </dsp:nvSpPr>
      <dsp:spPr bwMode="auto">
        <a:xfrm>
          <a:off x="0" y="2230689"/>
          <a:ext cx="2318993" cy="223068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defRPr/>
          </a:pPr>
          <a:r>
            <a:rPr lang="en-GB" sz="3400" b="1" kern="1200"/>
            <a:t>For the Healthcare Workforce:</a:t>
          </a:r>
          <a:endParaRPr lang="en-US" sz="3400" kern="1200"/>
        </a:p>
      </dsp:txBody>
      <dsp:txXfrm>
        <a:off x="0" y="2230689"/>
        <a:ext cx="2318993" cy="2230689"/>
      </dsp:txXfrm>
    </dsp:sp>
    <dsp:sp modelId="{266B15BB-66C1-4AFB-9E5B-1F53316F0309}">
      <dsp:nvSpPr>
        <dsp:cNvPr id="0" name=""/>
        <dsp:cNvSpPr/>
      </dsp:nvSpPr>
      <dsp:spPr bwMode="auto">
        <a:xfrm>
          <a:off x="2492918" y="2265544"/>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Efficiency and Time Savings: </a:t>
          </a:r>
          <a:r>
            <a:rPr lang="en-GB" sz="2000" kern="1200"/>
            <a:t>Digital booking, messaging, and prescriptions reduce administrative workload.</a:t>
          </a:r>
          <a:endParaRPr lang="en-US" sz="2000" kern="1200"/>
        </a:p>
      </dsp:txBody>
      <dsp:txXfrm>
        <a:off x="2492918" y="2265544"/>
        <a:ext cx="9102049" cy="697090"/>
      </dsp:txXfrm>
    </dsp:sp>
    <dsp:sp modelId="{5501B439-0F7A-485F-9E7E-492CA88439D0}">
      <dsp:nvSpPr>
        <dsp:cNvPr id="0" name=""/>
        <dsp:cNvSpPr/>
      </dsp:nvSpPr>
      <dsp:spPr bwMode="auto">
        <a:xfrm>
          <a:off x="2318993" y="296263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6BA3D6FD-151C-48DD-B20F-5F318745A18A}">
      <dsp:nvSpPr>
        <dsp:cNvPr id="0" name=""/>
        <dsp:cNvSpPr/>
      </dsp:nvSpPr>
      <dsp:spPr bwMode="auto">
        <a:xfrm>
          <a:off x="2492918" y="2997489"/>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Enhanced Communication: </a:t>
          </a:r>
          <a:r>
            <a:rPr lang="en-GB" sz="2000" kern="1200"/>
            <a:t>Direct engagement with patients supports continuity of care and faster updates.</a:t>
          </a:r>
          <a:endParaRPr lang="en-US" sz="2000" kern="1200"/>
        </a:p>
      </dsp:txBody>
      <dsp:txXfrm>
        <a:off x="2492918" y="2997489"/>
        <a:ext cx="9102049" cy="697090"/>
      </dsp:txXfrm>
    </dsp:sp>
    <dsp:sp modelId="{4D14050F-5DC4-4646-94D8-AE9E600D4D6E}">
      <dsp:nvSpPr>
        <dsp:cNvPr id="0" name=""/>
        <dsp:cNvSpPr/>
      </dsp:nvSpPr>
      <dsp:spPr bwMode="auto">
        <a:xfrm>
          <a:off x="2318993" y="3694579"/>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20F8F20C-93F7-499B-83F9-E6AA63741948}">
      <dsp:nvSpPr>
        <dsp:cNvPr id="0" name=""/>
        <dsp:cNvSpPr/>
      </dsp:nvSpPr>
      <dsp:spPr bwMode="auto">
        <a:xfrm>
          <a:off x="2492918" y="3729434"/>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Better Resource Management: </a:t>
          </a:r>
          <a:r>
            <a:rPr lang="en-GB" sz="2000" kern="1200"/>
            <a:t>Reduced missed appointments and improved data sharing help services run more smoothly.</a:t>
          </a:r>
          <a:endParaRPr lang="en-US" sz="2000" kern="1200"/>
        </a:p>
      </dsp:txBody>
      <dsp:txXfrm>
        <a:off x="2492918" y="3729434"/>
        <a:ext cx="9102049" cy="697090"/>
      </dsp:txXfrm>
    </dsp:sp>
    <dsp:sp modelId="{ED799755-DD72-4D67-ABA0-5952C13DBF5A}">
      <dsp:nvSpPr>
        <dsp:cNvPr id="0" name=""/>
        <dsp:cNvSpPr/>
      </dsp:nvSpPr>
      <dsp:spPr bwMode="auto">
        <a:xfrm>
          <a:off x="2318993" y="442652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6917482"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723219862"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416040649"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889581150"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500352436"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1511874261"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nhs-covid-19-app-statistic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QMYIfTmw8U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47043050" name="Slide Image Placeholder 1"/>
          <p:cNvSpPr>
            <a:spLocks noGrp="1" noRot="1" noChangeAspect="1"/>
          </p:cNvSpPr>
          <p:nvPr>
            <p:ph type="sldImg"/>
          </p:nvPr>
        </p:nvSpPr>
        <p:spPr bwMode="auto"/>
      </p:sp>
      <p:sp>
        <p:nvSpPr>
          <p:cNvPr id="559810006" name="Notes Placeholder 2"/>
          <p:cNvSpPr>
            <a:spLocks noGrp="1"/>
          </p:cNvSpPr>
          <p:nvPr>
            <p:ph type="body" idx="1"/>
          </p:nvPr>
        </p:nvSpPr>
        <p:spPr bwMode="auto"/>
        <p:txBody>
          <a:bodyPr/>
          <a:lstStyle/>
          <a:p>
            <a:pPr>
              <a:defRPr/>
            </a:pPr>
            <a:endParaRPr lang="en-GB"/>
          </a:p>
        </p:txBody>
      </p:sp>
      <p:sp>
        <p:nvSpPr>
          <p:cNvPr id="1889659857"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1446151" name="Slide Image Placeholder 1"/>
          <p:cNvSpPr>
            <a:spLocks noGrp="1" noRot="1" noChangeAspect="1"/>
          </p:cNvSpPr>
          <p:nvPr>
            <p:ph type="sldImg"/>
          </p:nvPr>
        </p:nvSpPr>
        <p:spPr bwMode="auto"/>
      </p:sp>
      <p:sp>
        <p:nvSpPr>
          <p:cNvPr id="1348311660" name="Notes Placeholder 2"/>
          <p:cNvSpPr>
            <a:spLocks noGrp="1"/>
          </p:cNvSpPr>
          <p:nvPr>
            <p:ph type="body" idx="1"/>
          </p:nvPr>
        </p:nvSpPr>
        <p:spPr bwMode="auto"/>
        <p:txBody>
          <a:bodyPr/>
          <a:lstStyle/>
          <a:p>
            <a:pPr>
              <a:defRPr/>
            </a:pPr>
            <a:endParaRPr lang="en-GB"/>
          </a:p>
        </p:txBody>
      </p:sp>
      <p:sp>
        <p:nvSpPr>
          <p:cNvPr id="1978842229"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7633307" name="Slide Image Placeholder 1"/>
          <p:cNvSpPr>
            <a:spLocks noGrp="1" noRot="1" noChangeAspect="1"/>
          </p:cNvSpPr>
          <p:nvPr>
            <p:ph type="sldImg"/>
          </p:nvPr>
        </p:nvSpPr>
        <p:spPr bwMode="auto"/>
      </p:sp>
      <p:sp>
        <p:nvSpPr>
          <p:cNvPr id="947952969" name="Notes Placeholder 2"/>
          <p:cNvSpPr>
            <a:spLocks noGrp="1"/>
          </p:cNvSpPr>
          <p:nvPr>
            <p:ph type="body" idx="1"/>
          </p:nvPr>
        </p:nvSpPr>
        <p:spPr bwMode="auto"/>
        <p:txBody>
          <a:bodyPr/>
          <a:lstStyle/>
          <a:p>
            <a:pPr>
              <a:defRPr/>
            </a:pPr>
            <a:r>
              <a:rPr sz="1200" b="1" i="0" u="none">
                <a:solidFill>
                  <a:srgbClr val="000000"/>
                </a:solidFill>
                <a:latin typeface="Times New Roman"/>
                <a:ea typeface="Times New Roman"/>
                <a:cs typeface="Times New Roman"/>
              </a:rPr>
              <a:t>NHS App:</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Provides a national digital platform enabling patients to access NHS services such as appointments, prescriptions, and health records, supporting self-management and more efficient interaction with NHS services.</a:t>
            </a:r>
            <a:endParaRPr/>
          </a:p>
          <a:p>
            <a:pPr>
              <a:defRPr/>
            </a:pPr>
            <a:r>
              <a:rPr sz="1200" b="1" i="0" u="none">
                <a:solidFill>
                  <a:srgbClr val="000000"/>
                </a:solidFill>
                <a:latin typeface="Times New Roman"/>
                <a:ea typeface="Times New Roman"/>
                <a:cs typeface="Times New Roman"/>
              </a:rPr>
              <a:t>Freestyle Libre:</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continuous glucose monitoring system adopted within the NHS that enables people with diabetes to track glucose levels in real time, supporting self-management and informing clinical decision-making.</a:t>
            </a:r>
            <a:endParaRPr/>
          </a:p>
          <a:p>
            <a:pPr>
              <a:defRPr/>
            </a:pPr>
            <a:r>
              <a:rPr sz="1200" b="1" i="0" u="none">
                <a:solidFill>
                  <a:srgbClr val="000000"/>
                </a:solidFill>
                <a:latin typeface="Times New Roman"/>
                <a:ea typeface="Times New Roman"/>
                <a:cs typeface="Times New Roman"/>
              </a:rPr>
              <a:t>KardiaMobile:</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portable, patient-operated ECG device that allows individuals to record heart rhythm data and share it with clinicians, supporting early detection and monitoring of cardiac conditions.</a:t>
            </a:r>
            <a:endParaRPr/>
          </a:p>
          <a:p>
            <a:pPr>
              <a:defRPr/>
            </a:pPr>
            <a:r>
              <a:rPr sz="1200" b="1" i="0" u="none">
                <a:solidFill>
                  <a:srgbClr val="000000"/>
                </a:solidFill>
                <a:latin typeface="Times New Roman"/>
                <a:ea typeface="Times New Roman"/>
                <a:cs typeface="Times New Roman"/>
              </a:rPr>
              <a:t>NHS COVID-19 Contact Tracing App:</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digital public health tool designed to notify individuals of potential COVID-19 exposure and provide guidance on testing and self-isolation, supporting individual risk awareness and behaviour change.</a:t>
            </a:r>
            <a:endParaRPr lang="en-GB"/>
          </a:p>
        </p:txBody>
      </p:sp>
      <p:sp>
        <p:nvSpPr>
          <p:cNvPr id="1442296839"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25934648" name="Slide Image Placeholder 1"/>
          <p:cNvSpPr>
            <a:spLocks noGrp="1" noRot="1" noChangeAspect="1"/>
          </p:cNvSpPr>
          <p:nvPr>
            <p:ph type="sldImg"/>
          </p:nvPr>
        </p:nvSpPr>
        <p:spPr bwMode="auto"/>
      </p:sp>
      <p:sp>
        <p:nvSpPr>
          <p:cNvPr id="1760944128" name="Notes Placeholder 2"/>
          <p:cNvSpPr>
            <a:spLocks noGrp="1"/>
          </p:cNvSpPr>
          <p:nvPr>
            <p:ph type="body" idx="1"/>
          </p:nvPr>
        </p:nvSpPr>
        <p:spPr bwMode="auto"/>
        <p:txBody>
          <a:bodyPr/>
          <a:lstStyle/>
          <a:p>
            <a:pPr>
              <a:defRPr/>
            </a:pPr>
            <a:endParaRPr lang="en-GB"/>
          </a:p>
        </p:txBody>
      </p:sp>
      <p:sp>
        <p:nvSpPr>
          <p:cNvPr id="1431592766"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55767975" name="Slide Image Placeholder 1"/>
          <p:cNvSpPr>
            <a:spLocks noGrp="1" noRot="1" noChangeAspect="1"/>
          </p:cNvSpPr>
          <p:nvPr>
            <p:ph type="sldImg"/>
          </p:nvPr>
        </p:nvSpPr>
        <p:spPr bwMode="auto"/>
      </p:sp>
      <p:sp>
        <p:nvSpPr>
          <p:cNvPr id="2034261086" name="Notes Placeholder 2"/>
          <p:cNvSpPr>
            <a:spLocks noGrp="1"/>
          </p:cNvSpPr>
          <p:nvPr>
            <p:ph type="body" idx="1"/>
          </p:nvPr>
        </p:nvSpPr>
        <p:spPr bwMode="auto"/>
        <p:txBody>
          <a:bodyPr/>
          <a:lstStyle/>
          <a:p>
            <a:pPr>
              <a:defRPr/>
            </a:pPr>
            <a:endParaRPr lang="en-GB"/>
          </a:p>
        </p:txBody>
      </p:sp>
      <p:sp>
        <p:nvSpPr>
          <p:cNvPr id="805761647"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00781665" name="Slide Image Placeholder 1"/>
          <p:cNvSpPr>
            <a:spLocks noGrp="1" noRot="1" noChangeAspect="1"/>
          </p:cNvSpPr>
          <p:nvPr>
            <p:ph type="sldImg"/>
          </p:nvPr>
        </p:nvSpPr>
        <p:spPr bwMode="auto"/>
      </p:sp>
      <p:sp>
        <p:nvSpPr>
          <p:cNvPr id="619042919" name="Notes Placeholder 2"/>
          <p:cNvSpPr>
            <a:spLocks noGrp="1"/>
          </p:cNvSpPr>
          <p:nvPr>
            <p:ph type="body" idx="1"/>
          </p:nvPr>
        </p:nvSpPr>
        <p:spPr bwMode="auto"/>
        <p:txBody>
          <a:bodyPr/>
          <a:lstStyle/>
          <a:p>
            <a:pPr algn="l">
              <a:defRPr/>
            </a:pPr>
            <a:r>
              <a:rPr lang="en-GB" b="0" i="0">
                <a:solidFill>
                  <a:srgbClr val="000000"/>
                </a:solidFill>
                <a:latin typeface="Georgia"/>
              </a:rPr>
              <a:t>Notes from - https://ico.org.uk/for-organisations/uk-gdpr-guidance-and-resources/data-protection-principles/a-guide-to-the-data-protection-principles/</a:t>
            </a:r>
            <a:endParaRPr/>
          </a:p>
          <a:p>
            <a:pPr algn="l">
              <a:defRPr/>
            </a:pPr>
            <a:endParaRPr lang="en-GB" b="0" i="0">
              <a:solidFill>
                <a:srgbClr val="000000"/>
              </a:solidFill>
              <a:latin typeface="Georgia"/>
            </a:endParaRPr>
          </a:p>
          <a:p>
            <a:pPr algn="l">
              <a:defRPr/>
            </a:pPr>
            <a:r>
              <a:rPr lang="en-GB" b="0" i="0">
                <a:solidFill>
                  <a:srgbClr val="000000"/>
                </a:solidFill>
                <a:latin typeface="Georgia"/>
              </a:rPr>
              <a:t>What are the principles? </a:t>
            </a:r>
            <a:endParaRPr/>
          </a:p>
          <a:p>
            <a:pPr algn="l">
              <a:defRPr/>
            </a:pPr>
            <a:r>
              <a:rPr lang="en-GB" b="0" i="0">
                <a:solidFill>
                  <a:srgbClr val="000000"/>
                </a:solidFill>
                <a:latin typeface="Verdana"/>
              </a:rPr>
              <a:t>Article 5 of the UK GDPR sets out seven key principles which lie at the heart of the general data protection regime.</a:t>
            </a:r>
            <a:endParaRPr/>
          </a:p>
          <a:p>
            <a:pPr algn="l">
              <a:defRPr/>
            </a:pPr>
            <a:r>
              <a:rPr lang="en-GB" b="0" i="0">
                <a:solidFill>
                  <a:srgbClr val="000000"/>
                </a:solidFill>
                <a:latin typeface="Verdana"/>
              </a:rPr>
              <a:t>Article 5(1) requires that personal data shall be: </a:t>
            </a:r>
            <a:r>
              <a:rPr lang="en-GB" b="1" i="0">
                <a:solidFill>
                  <a:srgbClr val="000000"/>
                </a:solidFill>
                <a:latin typeface="Verdana"/>
              </a:rPr>
              <a:t> </a:t>
            </a:r>
            <a:endParaRPr lang="en-GB" b="0" i="0">
              <a:solidFill>
                <a:srgbClr val="000000"/>
              </a:solidFill>
              <a:latin typeface="Verdana"/>
            </a:endParaRPr>
          </a:p>
          <a:p>
            <a:pPr algn="l">
              <a:defRPr/>
            </a:pPr>
            <a:endParaRPr lang="en-GB" b="0" i="0">
              <a:solidFill>
                <a:srgbClr val="000000"/>
              </a:solidFill>
              <a:latin typeface="Verdana"/>
            </a:endParaRPr>
          </a:p>
          <a:p>
            <a:pPr algn="l">
              <a:defRPr/>
            </a:pPr>
            <a:r>
              <a:rPr lang="en-GB" b="0" i="0">
                <a:solidFill>
                  <a:srgbClr val="000000"/>
                </a:solidFill>
                <a:latin typeface="Verdana"/>
              </a:rPr>
              <a:t>“(a) processed lawfully, fairly and in a transparent manner in relation to individuals (‘lawfulness, fairness and transparency’);</a:t>
            </a:r>
            <a:endParaRPr/>
          </a:p>
          <a:p>
            <a:pPr algn="l">
              <a:defRPr/>
            </a:pPr>
            <a:r>
              <a:rPr lang="en-GB" b="0" i="0">
                <a:solidFill>
                  <a:srgbClr val="000000"/>
                </a:solidFill>
                <a:latin typeface="Verdana"/>
              </a:rPr>
              <a:t>(b) collected for specified, explicit and legitimate purposes and not further processed in a manner that is incompatible with those purposes; further processing for archiving purposes in the public interest, scientific or historical research purposes or statistical purposes shall not be considered to be incompatible with the initial purposes (‘purpose limitation’);</a:t>
            </a:r>
            <a:endParaRPr/>
          </a:p>
          <a:p>
            <a:pPr algn="l">
              <a:defRPr/>
            </a:pPr>
            <a:r>
              <a:rPr lang="en-GB" b="0" i="0">
                <a:solidFill>
                  <a:srgbClr val="000000"/>
                </a:solidFill>
                <a:latin typeface="Verdana"/>
              </a:rPr>
              <a:t>(c) adequate, relevant and limited to what is necessary in relation to the purposes for which they are processed (‘data minimisation’);</a:t>
            </a:r>
            <a:endParaRPr/>
          </a:p>
          <a:p>
            <a:pPr algn="l">
              <a:defRPr/>
            </a:pPr>
            <a:r>
              <a:rPr lang="en-GB" b="0" i="0">
                <a:solidFill>
                  <a:srgbClr val="000000"/>
                </a:solidFill>
                <a:latin typeface="Verdana"/>
              </a:rPr>
              <a:t>(d) accurate and, where necessary, kept up to date; every reasonable step must be taken to ensure that personal data that are inaccurate, having regard to the purposes for which they are processed, are erased or rectified without delay (‘accuracy’);</a:t>
            </a:r>
            <a:endParaRPr/>
          </a:p>
          <a:p>
            <a:pPr algn="l">
              <a:defRPr/>
            </a:pPr>
            <a:r>
              <a:rPr lang="en-GB" b="0" i="0">
                <a:solidFill>
                  <a:srgbClr val="000000"/>
                </a:solidFill>
                <a:latin typeface="Verdana"/>
              </a:rPr>
              <a:t>(e) kept in a form which permits identification of data subjects for no longer than is necessary for the purposes for which the personal data are processed; personal data may be stored for longer periods insofar as the personal data will be processed solely for archiving purposes in the public interest, scientific or historical research purposes or statistical purposes subject to implementation of the appropriate technical and organisational measures required by the GDPR in order to safeguard the rights and freedoms of individuals (‘storage limitation’);</a:t>
            </a:r>
            <a:endParaRPr/>
          </a:p>
          <a:p>
            <a:pPr algn="l">
              <a:defRPr/>
            </a:pPr>
            <a:r>
              <a:rPr lang="en-GB" b="0" i="0">
                <a:solidFill>
                  <a:srgbClr val="000000"/>
                </a:solidFill>
                <a:latin typeface="Verdana"/>
              </a:rPr>
              <a:t>(f) processed in a manner that ensures appropriate security of the personal data, including protection against unauthorised or unlawful processing and against accidental loss, destruction or damage, using appropriate technical or organisational measures (‘integrity and confidentiality’).”</a:t>
            </a:r>
            <a:endParaRPr/>
          </a:p>
          <a:p>
            <a:pPr algn="l">
              <a:defRPr/>
            </a:pPr>
            <a:r>
              <a:rPr lang="en-GB" b="0" i="0">
                <a:solidFill>
                  <a:srgbClr val="000000"/>
                </a:solidFill>
                <a:latin typeface="Verdana"/>
              </a:rPr>
              <a:t>Article 5(2) adds that:</a:t>
            </a:r>
            <a:endParaRPr/>
          </a:p>
          <a:p>
            <a:pPr>
              <a:defRPr/>
            </a:pPr>
            <a:r>
              <a:rPr lang="en-GB"/>
              <a:t>“The controller shall be responsible for, and be able to demonstrate compliance with, paragraph 1 (‘accountability’).</a:t>
            </a:r>
            <a:endParaRPr/>
          </a:p>
          <a:p>
            <a:pPr>
              <a:defRPr/>
            </a:pPr>
            <a:endParaRPr lang="en-GB"/>
          </a:p>
        </p:txBody>
      </p:sp>
      <p:sp>
        <p:nvSpPr>
          <p:cNvPr id="195830248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12716944" name="Slide Image Placeholder 1"/>
          <p:cNvSpPr>
            <a:spLocks noGrp="1" noRot="1" noChangeAspect="1"/>
          </p:cNvSpPr>
          <p:nvPr>
            <p:ph type="sldImg"/>
          </p:nvPr>
        </p:nvSpPr>
        <p:spPr bwMode="auto"/>
      </p:sp>
      <p:sp>
        <p:nvSpPr>
          <p:cNvPr id="9059438" name="Notes Placeholder 2"/>
          <p:cNvSpPr>
            <a:spLocks noGrp="1"/>
          </p:cNvSpPr>
          <p:nvPr>
            <p:ph type="body" idx="1"/>
          </p:nvPr>
        </p:nvSpPr>
        <p:spPr bwMode="auto"/>
        <p:txBody>
          <a:bodyPr/>
          <a:lstStyle/>
          <a:p>
            <a:pPr>
              <a:defRPr/>
            </a:pPr>
            <a:endParaRPr/>
          </a:p>
        </p:txBody>
      </p:sp>
      <p:sp>
        <p:nvSpPr>
          <p:cNvPr id="912396817" name="Slide Number Placeholder 3"/>
          <p:cNvSpPr>
            <a:spLocks noGrp="1"/>
          </p:cNvSpPr>
          <p:nvPr>
            <p:ph type="sldNum" sz="quarter" idx="10"/>
          </p:nvPr>
        </p:nvSpPr>
        <p:spPr bwMode="auto"/>
        <p:txBody>
          <a:bodyPr/>
          <a:lstStyle/>
          <a:p>
            <a:pPr>
              <a:defRPr/>
            </a:pPr>
            <a:fld id="{B6CD6DA7-7906-BEB9-7655-F27CD8EFEDDE}"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53224420" name="Slide Image Placeholder 1"/>
          <p:cNvSpPr>
            <a:spLocks noGrp="1" noRot="1" noChangeAspect="1"/>
          </p:cNvSpPr>
          <p:nvPr>
            <p:ph type="sldImg"/>
          </p:nvPr>
        </p:nvSpPr>
        <p:spPr bwMode="auto"/>
      </p:sp>
      <p:sp>
        <p:nvSpPr>
          <p:cNvPr id="210761533" name="Notes Placeholder 2"/>
          <p:cNvSpPr>
            <a:spLocks noGrp="1"/>
          </p:cNvSpPr>
          <p:nvPr>
            <p:ph type="body" idx="1"/>
          </p:nvPr>
        </p:nvSpPr>
        <p:spPr bwMode="auto"/>
        <p:txBody>
          <a:bodyPr/>
          <a:lstStyle/>
          <a:p>
            <a:pPr>
              <a:defRPr/>
            </a:pPr>
            <a:r>
              <a:rPr lang="en-GB" dirty="0"/>
              <a:t>https://www.youtube.com/watch?v=421wy0ND9Ls</a:t>
            </a:r>
            <a:endParaRPr dirty="0"/>
          </a:p>
        </p:txBody>
      </p:sp>
      <p:sp>
        <p:nvSpPr>
          <p:cNvPr id="1078325545" name="Slide Number Placeholder 3"/>
          <p:cNvSpPr>
            <a:spLocks noGrp="1"/>
          </p:cNvSpPr>
          <p:nvPr>
            <p:ph type="sldNum" sz="quarter" idx="5"/>
          </p:nvPr>
        </p:nvSpPr>
        <p:spPr bwMode="auto"/>
        <p:txBody>
          <a:bodyPr/>
          <a:lstStyle/>
          <a:p>
            <a:pPr>
              <a:defRPr/>
            </a:pPr>
            <a:fld id="{2DA112DA-1D88-E1B9-2305-F328C9A91762}"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84233884" name="Slide Image Placeholder 1"/>
          <p:cNvSpPr>
            <a:spLocks noGrp="1" noRot="1" noChangeAspect="1"/>
          </p:cNvSpPr>
          <p:nvPr>
            <p:ph type="sldImg"/>
          </p:nvPr>
        </p:nvSpPr>
        <p:spPr bwMode="auto"/>
      </p:sp>
      <p:sp>
        <p:nvSpPr>
          <p:cNvPr id="495187282" name="Notes Placeholder 2"/>
          <p:cNvSpPr>
            <a:spLocks noGrp="1"/>
          </p:cNvSpPr>
          <p:nvPr>
            <p:ph type="body" idx="1"/>
          </p:nvPr>
        </p:nvSpPr>
        <p:spPr bwMode="auto"/>
        <p:txBody>
          <a:bodyPr/>
          <a:lstStyle/>
          <a:p>
            <a:pPr>
              <a:buFont typeface="Arial"/>
              <a:buNone/>
              <a:defRPr/>
            </a:pPr>
            <a:r>
              <a:rPr lang="en-GB" sz="1400"/>
              <a:t>The NHS App supports public health by improving access to services and encouraging preventive care.</a:t>
            </a:r>
            <a:endParaRPr/>
          </a:p>
          <a:p>
            <a:pPr>
              <a:buNone/>
              <a:defRPr/>
            </a:pPr>
            <a:r>
              <a:rPr lang="en-GB" b="1"/>
              <a:t>Better Access to Information</a:t>
            </a:r>
            <a:endParaRPr lang="en-GB"/>
          </a:p>
          <a:p>
            <a:pPr lvl="1">
              <a:buFont typeface="Arial"/>
              <a:buChar char="•"/>
              <a:defRPr/>
            </a:pPr>
            <a:r>
              <a:rPr lang="en-GB"/>
              <a:t>Users can view their health records, prescriptions, test results, and appointments.</a:t>
            </a:r>
            <a:endParaRPr/>
          </a:p>
          <a:p>
            <a:pPr lvl="1">
              <a:buFont typeface="Arial"/>
              <a:buChar char="•"/>
              <a:defRPr/>
            </a:pPr>
            <a:r>
              <a:rPr lang="en-GB"/>
              <a:t>This helps people manage their own health and chronic conditions such as diabetes or hypertension.</a:t>
            </a:r>
            <a:endParaRPr/>
          </a:p>
          <a:p>
            <a:pPr lvl="1">
              <a:buFont typeface="Arial"/>
              <a:buChar char="•"/>
              <a:defRPr/>
            </a:pPr>
            <a:r>
              <a:rPr lang="en-GB"/>
              <a:t>Patients can also see immunisations, allergies, and medications, which builds transparency and awareness.</a:t>
            </a:r>
            <a:endParaRPr/>
          </a:p>
          <a:p>
            <a:pPr>
              <a:buNone/>
              <a:defRPr/>
            </a:pPr>
            <a:r>
              <a:rPr lang="en-GB" b="1"/>
              <a:t>Symptom Checking and Health Advice</a:t>
            </a:r>
            <a:endParaRPr lang="en-GB"/>
          </a:p>
          <a:p>
            <a:pPr lvl="1">
              <a:buFont typeface="Arial"/>
              <a:buChar char="•"/>
              <a:defRPr/>
            </a:pPr>
            <a:r>
              <a:rPr lang="en-GB"/>
              <a:t>The app includes NHS 111 online and a symptom checker that guides users on when to seek medical help.</a:t>
            </a:r>
            <a:endParaRPr/>
          </a:p>
          <a:p>
            <a:pPr lvl="1">
              <a:buFont typeface="Arial"/>
              <a:buChar char="•"/>
              <a:defRPr/>
            </a:pPr>
            <a:r>
              <a:rPr lang="en-GB"/>
              <a:t>This reduces unnecessary GP or emergency visits and promotes early intervention.</a:t>
            </a:r>
            <a:endParaRPr/>
          </a:p>
          <a:p>
            <a:pPr lvl="1">
              <a:buFont typeface="Arial"/>
              <a:buChar char="•"/>
              <a:defRPr/>
            </a:pPr>
            <a:r>
              <a:rPr lang="en-GB"/>
              <a:t>During COVID-19, the app’s vaccine passport helped streamline travel and supported national vaccination efforts.</a:t>
            </a:r>
            <a:endParaRPr/>
          </a:p>
          <a:p>
            <a:pPr>
              <a:buNone/>
              <a:defRPr/>
            </a:pPr>
            <a:r>
              <a:rPr lang="en-GB" b="1"/>
              <a:t>Health Data Integration and Preventive Care</a:t>
            </a:r>
            <a:endParaRPr lang="en-GB"/>
          </a:p>
          <a:p>
            <a:pPr lvl="1">
              <a:buFont typeface="Arial"/>
              <a:buChar char="•"/>
              <a:defRPr/>
            </a:pPr>
            <a:r>
              <a:rPr lang="en-GB"/>
              <a:t>The app connects multiple health services, including mental health and social care, giving a more holistic view of well-being.</a:t>
            </a:r>
            <a:endParaRPr/>
          </a:p>
          <a:p>
            <a:pPr lvl="1">
              <a:buFont typeface="Arial"/>
              <a:buChar char="•"/>
              <a:defRPr/>
            </a:pPr>
            <a:r>
              <a:rPr lang="en-GB"/>
              <a:t>Health reminders, such as for flu vaccines or cancer screenings, encourage prevention and reduce disease burden.</a:t>
            </a:r>
            <a:endParaRPr/>
          </a:p>
          <a:p>
            <a:pPr>
              <a:buNone/>
              <a:defRPr/>
            </a:pPr>
            <a:r>
              <a:rPr lang="en-GB" b="1"/>
              <a:t>Organ Donation Management</a:t>
            </a:r>
            <a:endParaRPr lang="en-GB"/>
          </a:p>
          <a:p>
            <a:pPr lvl="1">
              <a:buFont typeface="Arial"/>
              <a:buChar char="•"/>
              <a:defRPr/>
            </a:pPr>
            <a:r>
              <a:rPr lang="en-GB"/>
              <a:t>Users can easily register or update their organ donation preferences through the app, helping increase participation in the donor register.</a:t>
            </a:r>
            <a:endParaRPr/>
          </a:p>
          <a:p>
            <a:pPr>
              <a:buNone/>
              <a:defRPr/>
            </a:pPr>
            <a:r>
              <a:rPr lang="en-GB" b="1"/>
              <a:t>Data Privacy and Security</a:t>
            </a:r>
            <a:endParaRPr lang="en-GB"/>
          </a:p>
          <a:p>
            <a:pPr lvl="1">
              <a:buFont typeface="Arial"/>
              <a:buChar char="•"/>
              <a:defRPr/>
            </a:pPr>
            <a:r>
              <a:rPr lang="en-GB"/>
              <a:t>The app uses strong encryption and multi-factor authentication to protect patient information.</a:t>
            </a:r>
            <a:endParaRPr/>
          </a:p>
          <a:p>
            <a:pPr lvl="1">
              <a:buFont typeface="Arial"/>
              <a:buChar char="•"/>
              <a:defRPr/>
            </a:pPr>
            <a:r>
              <a:rPr lang="en-GB"/>
              <a:t>Users can control who accesses their data and review how it is being used.</a:t>
            </a:r>
            <a:endParaRPr/>
          </a:p>
          <a:p>
            <a:pPr>
              <a:defRPr/>
            </a:pPr>
            <a:endParaRPr lang="en-GB"/>
          </a:p>
        </p:txBody>
      </p:sp>
      <p:sp>
        <p:nvSpPr>
          <p:cNvPr id="764709917" name="Slide Number Placeholder 3"/>
          <p:cNvSpPr>
            <a:spLocks noGrp="1"/>
          </p:cNvSpPr>
          <p:nvPr>
            <p:ph type="sldNum" sz="quarter" idx="5"/>
          </p:nvPr>
        </p:nvSpPr>
        <p:spPr bwMode="auto"/>
        <p:txBody>
          <a:bodyPr/>
          <a:lstStyle/>
          <a:p>
            <a:pPr>
              <a:defRPr/>
            </a:pPr>
            <a:fld id="{8DFB20D5-DE6C-BEEB-EAF2-E423668CFF5F}"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0986473" name="Slide Image Placeholder 1"/>
          <p:cNvSpPr>
            <a:spLocks noGrp="1" noRot="1" noChangeAspect="1"/>
          </p:cNvSpPr>
          <p:nvPr>
            <p:ph type="sldImg"/>
          </p:nvPr>
        </p:nvSpPr>
        <p:spPr bwMode="auto"/>
      </p:sp>
      <p:sp>
        <p:nvSpPr>
          <p:cNvPr id="1221614418" name="Notes Placeholder 2"/>
          <p:cNvSpPr>
            <a:spLocks noGrp="1"/>
          </p:cNvSpPr>
          <p:nvPr>
            <p:ph type="body" idx="1"/>
          </p:nvPr>
        </p:nvSpPr>
        <p:spPr bwMode="auto"/>
        <p:txBody>
          <a:bodyPr/>
          <a:lstStyle/>
          <a:p>
            <a:pPr>
              <a:buFont typeface="Arial"/>
              <a:buNone/>
              <a:defRPr/>
            </a:pPr>
            <a:r>
              <a:rPr lang="en-GB" sz="1400"/>
              <a:t>The NHS App has become a key digital tool for healthcare delivery, supporting efficiency, improving communication, and helping staff manage increasing service demands.</a:t>
            </a:r>
            <a:br>
              <a:rPr lang="en-GB" sz="1400"/>
            </a:br>
            <a:endParaRPr lang="en-GB" sz="1400"/>
          </a:p>
          <a:p>
            <a:pPr>
              <a:buNone/>
              <a:defRPr/>
            </a:pPr>
            <a:r>
              <a:rPr lang="en-GB" b="1"/>
              <a:t>Streamlined Appointment Management</a:t>
            </a:r>
            <a:endParaRPr lang="en-GB"/>
          </a:p>
          <a:p>
            <a:pPr lvl="1">
              <a:buFont typeface="Arial"/>
              <a:buChar char="•"/>
              <a:defRPr/>
            </a:pPr>
            <a:r>
              <a:rPr lang="en-GB"/>
              <a:t>Online booking and cancellation systems reduce administrative work and the number of missed appointments (DNAs).</a:t>
            </a:r>
            <a:endParaRPr/>
          </a:p>
          <a:p>
            <a:pPr lvl="1">
              <a:buFont typeface="Arial"/>
              <a:buChar char="•"/>
              <a:defRPr/>
            </a:pPr>
            <a:r>
              <a:rPr lang="en-GB"/>
              <a:t>This helps clinics operate more efficiently and frees up time for patient care.</a:t>
            </a:r>
            <a:endParaRPr/>
          </a:p>
          <a:p>
            <a:pPr>
              <a:buNone/>
              <a:defRPr/>
            </a:pPr>
            <a:r>
              <a:rPr lang="en-GB" b="1"/>
              <a:t>Improved Communication with Patients</a:t>
            </a:r>
            <a:endParaRPr lang="en-GB"/>
          </a:p>
          <a:p>
            <a:pPr lvl="1">
              <a:buFont typeface="Arial"/>
              <a:buChar char="•"/>
              <a:defRPr/>
            </a:pPr>
            <a:r>
              <a:rPr lang="en-GB"/>
              <a:t>Repeat prescriptions can be managed electronically, cutting down on paperwork and phone calls.</a:t>
            </a:r>
            <a:endParaRPr/>
          </a:p>
          <a:p>
            <a:pPr lvl="1">
              <a:buFont typeface="Arial"/>
              <a:buChar char="•"/>
              <a:defRPr/>
            </a:pPr>
            <a:r>
              <a:rPr lang="en-GB"/>
              <a:t>GPs can share test results and updates directly with patients, promoting more active self-management.</a:t>
            </a:r>
            <a:endParaRPr/>
          </a:p>
          <a:p>
            <a:pPr>
              <a:buNone/>
              <a:defRPr/>
            </a:pPr>
            <a:r>
              <a:rPr lang="en-GB" b="1"/>
              <a:t>Reduced Administrative Burden</a:t>
            </a:r>
            <a:endParaRPr lang="en-GB"/>
          </a:p>
          <a:p>
            <a:pPr lvl="1">
              <a:buFont typeface="Arial"/>
              <a:buChar char="•"/>
              <a:defRPr/>
            </a:pPr>
            <a:r>
              <a:rPr lang="en-GB"/>
              <a:t>Electronic prescriptions and patient access to their own records lessen the need for manual paperwork and record requests.</a:t>
            </a:r>
            <a:endParaRPr/>
          </a:p>
          <a:p>
            <a:pPr lvl="1">
              <a:buFont typeface="Arial"/>
              <a:buChar char="•"/>
              <a:defRPr/>
            </a:pPr>
            <a:r>
              <a:rPr lang="en-GB"/>
              <a:t>Staff can spend more time on clinical responsibilities rather than administrative tasks.</a:t>
            </a:r>
            <a:endParaRPr/>
          </a:p>
          <a:p>
            <a:pPr>
              <a:buNone/>
              <a:defRPr/>
            </a:pPr>
            <a:r>
              <a:rPr lang="en-GB" b="1"/>
              <a:t>Population Health Insights</a:t>
            </a:r>
            <a:endParaRPr lang="en-GB"/>
          </a:p>
          <a:p>
            <a:pPr lvl="1">
              <a:buFont typeface="Arial"/>
              <a:buChar char="•"/>
              <a:defRPr/>
            </a:pPr>
            <a:r>
              <a:rPr lang="en-GB"/>
              <a:t>Anonymised health data collected through the app supports the identification of public health trends, such as medication use or long-term condition management, helping guide planning and research.</a:t>
            </a:r>
            <a:endParaRPr/>
          </a:p>
          <a:p>
            <a:pPr>
              <a:buNone/>
              <a:defRPr/>
            </a:pPr>
            <a:r>
              <a:rPr lang="en-GB" b="1"/>
              <a:t>Encouraging Preventive Health</a:t>
            </a:r>
            <a:endParaRPr lang="en-GB"/>
          </a:p>
          <a:p>
            <a:pPr lvl="1">
              <a:buFont typeface="Arial"/>
              <a:buChar char="•"/>
              <a:defRPr/>
            </a:pPr>
            <a:r>
              <a:rPr lang="en-GB"/>
              <a:t>Automated reminders for screenings, vaccines, and health checks encourage a more preventive approach.</a:t>
            </a:r>
            <a:endParaRPr/>
          </a:p>
          <a:p>
            <a:pPr lvl="1">
              <a:buFont typeface="Arial"/>
              <a:buChar char="•"/>
              <a:defRPr/>
            </a:pPr>
            <a:r>
              <a:rPr lang="en-GB"/>
              <a:t>The organ donation feature also raises awareness and increases registration rates.</a:t>
            </a:r>
            <a:endParaRPr/>
          </a:p>
          <a:p>
            <a:pPr>
              <a:buNone/>
              <a:defRPr/>
            </a:pPr>
            <a:r>
              <a:rPr lang="en-GB" b="1"/>
              <a:t>Public Health Support</a:t>
            </a:r>
            <a:endParaRPr lang="en-GB"/>
          </a:p>
          <a:p>
            <a:pPr lvl="1">
              <a:buFont typeface="Arial"/>
              <a:buChar char="•"/>
              <a:defRPr/>
            </a:pPr>
            <a:r>
              <a:rPr lang="en-GB"/>
              <a:t>The app has proven adaptable in national health challenges, supporting communication and public health campaigns while maintaining everyday healthcare services.</a:t>
            </a:r>
            <a:endParaRPr/>
          </a:p>
          <a:p>
            <a:pPr>
              <a:buNone/>
              <a:defRPr/>
            </a:pPr>
            <a:r>
              <a:rPr lang="en-GB" b="1"/>
              <a:t>Remote Consultation Integration</a:t>
            </a:r>
            <a:endParaRPr lang="en-GB"/>
          </a:p>
          <a:p>
            <a:pPr lvl="1">
              <a:buFont typeface="Arial"/>
              <a:buChar char="•"/>
              <a:defRPr/>
            </a:pPr>
            <a:r>
              <a:rPr lang="en-GB"/>
              <a:t>In areas with video consultation services, clinicians can provide care remotely, improving access for patients in rural areas and easing pressure on GP surgeries.</a:t>
            </a:r>
            <a:endParaRPr/>
          </a:p>
          <a:p>
            <a:pPr>
              <a:buNone/>
              <a:defRPr/>
            </a:pPr>
            <a:r>
              <a:rPr lang="en-GB" b="1"/>
              <a:t>Enhanced Data Security</a:t>
            </a:r>
            <a:endParaRPr lang="en-GB"/>
          </a:p>
          <a:p>
            <a:pPr lvl="1">
              <a:buFont typeface="Arial"/>
              <a:buChar char="•"/>
              <a:defRPr/>
            </a:pPr>
            <a:r>
              <a:rPr lang="en-GB"/>
              <a:t>Strong encryption and GDPR compliance ensure that patient data is securely stored and accessed, maintaining trust and professional confidence.</a:t>
            </a:r>
            <a:endParaRPr/>
          </a:p>
          <a:p>
            <a:pPr>
              <a:defRPr/>
            </a:pPr>
            <a:endParaRPr lang="en-GB"/>
          </a:p>
        </p:txBody>
      </p:sp>
      <p:sp>
        <p:nvSpPr>
          <p:cNvPr id="443658815" name="Slide Number Placeholder 3"/>
          <p:cNvSpPr>
            <a:spLocks noGrp="1"/>
          </p:cNvSpPr>
          <p:nvPr>
            <p:ph type="sldNum" sz="quarter" idx="5"/>
          </p:nvPr>
        </p:nvSpPr>
        <p:spPr bwMode="auto"/>
        <p:txBody>
          <a:bodyPr/>
          <a:lstStyle/>
          <a:p>
            <a:pPr>
              <a:defRPr/>
            </a:pPr>
            <a:fld id="{A99B266D-08A1-AA48-3687-52505D61DBCC}"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26640149" name="Slide Image Placeholder 1"/>
          <p:cNvSpPr>
            <a:spLocks noGrp="1" noRot="1" noChangeAspect="1"/>
          </p:cNvSpPr>
          <p:nvPr>
            <p:ph type="sldImg"/>
          </p:nvPr>
        </p:nvSpPr>
        <p:spPr bwMode="auto"/>
      </p:sp>
      <p:sp>
        <p:nvSpPr>
          <p:cNvPr id="109754999" name="Notes Placeholder 2"/>
          <p:cNvSpPr>
            <a:spLocks noGrp="1"/>
          </p:cNvSpPr>
          <p:nvPr>
            <p:ph type="body" idx="1"/>
          </p:nvPr>
        </p:nvSpPr>
        <p:spPr bwMode="auto"/>
        <p:txBody>
          <a:bodyPr/>
          <a:lstStyle/>
          <a:p>
            <a:pPr>
              <a:buNone/>
              <a:defRPr/>
            </a:pPr>
            <a:r>
              <a:rPr lang="en-GB"/>
              <a:t>This slide summarises how the NHS App benefits both patients and healthcare professionals, creating a more connected and efficient system</a:t>
            </a:r>
            <a:endParaRPr/>
          </a:p>
          <a:p>
            <a:pPr>
              <a:buNone/>
              <a:defRPr/>
            </a:pPr>
            <a:r>
              <a:rPr lang="en-GB"/>
              <a:t>.</a:t>
            </a:r>
            <a:endParaRPr/>
          </a:p>
          <a:p>
            <a:pPr marL="628649" lvl="1" indent="-171450">
              <a:buFont typeface="Arial"/>
              <a:buChar char="•"/>
              <a:defRPr/>
            </a:pPr>
            <a:r>
              <a:rPr lang="en-GB" b="1"/>
              <a:t>For patients</a:t>
            </a:r>
            <a:r>
              <a:rPr lang="en-GB"/>
              <a:t>, the focus is on empowerment and accessibility. The app allows users to manage their own health, access records easily, and receive preventive prompts that encourage healthy habits.</a:t>
            </a:r>
            <a:endParaRPr/>
          </a:p>
          <a:p>
            <a:pPr marL="628649" lvl="1" indent="-171450">
              <a:buFont typeface="Arial"/>
              <a:buChar char="•"/>
              <a:defRPr/>
            </a:pPr>
            <a:endParaRPr lang="en-GB"/>
          </a:p>
          <a:p>
            <a:pPr marL="628649" lvl="1" indent="-171450">
              <a:buFont typeface="Arial"/>
              <a:buChar char="•"/>
              <a:defRPr/>
            </a:pPr>
            <a:r>
              <a:rPr lang="en-GB" b="1"/>
              <a:t>For the workforce</a:t>
            </a:r>
            <a:r>
              <a:rPr lang="en-GB"/>
              <a:t>, digital tools reduce administrative tasks, improve communication, and help staff manage time and resources more effectively.</a:t>
            </a:r>
            <a:endParaRPr/>
          </a:p>
          <a:p>
            <a:pPr marL="628649" lvl="1" indent="-171450">
              <a:buFont typeface="Arial"/>
              <a:buChar char="•"/>
              <a:defRPr/>
            </a:pPr>
            <a:endParaRPr lang="en-GB"/>
          </a:p>
          <a:p>
            <a:pPr marL="0" lvl="0" indent="0">
              <a:buFont typeface="Arial"/>
              <a:buNone/>
              <a:defRPr/>
            </a:pPr>
            <a:r>
              <a:rPr lang="en-GB"/>
              <a:t>Together, these benefits highlight how technology can improve care quality, enhance patient engagement, and support staff under growing service pressures.</a:t>
            </a:r>
            <a:endParaRPr/>
          </a:p>
          <a:p>
            <a:pPr>
              <a:defRPr/>
            </a:pPr>
            <a:endParaRPr lang="en-GB"/>
          </a:p>
        </p:txBody>
      </p:sp>
      <p:sp>
        <p:nvSpPr>
          <p:cNvPr id="168117466" name="Slide Number Placeholder 3"/>
          <p:cNvSpPr>
            <a:spLocks noGrp="1"/>
          </p:cNvSpPr>
          <p:nvPr>
            <p:ph type="sldNum" sz="quarter" idx="5"/>
          </p:nvPr>
        </p:nvSpPr>
        <p:spPr bwMode="auto"/>
        <p:txBody>
          <a:bodyPr/>
          <a:lstStyle/>
          <a:p>
            <a:pPr>
              <a:defRPr/>
            </a:pPr>
            <a:fld id="{F2C18B9C-F6EE-36E6-BBF0-983AB0E2D684}"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57597969" name="Slide Image Placeholder 1"/>
          <p:cNvSpPr>
            <a:spLocks noGrp="1" noRot="1" noChangeAspect="1"/>
          </p:cNvSpPr>
          <p:nvPr>
            <p:ph type="sldImg"/>
          </p:nvPr>
        </p:nvSpPr>
        <p:spPr bwMode="auto"/>
      </p:sp>
      <p:sp>
        <p:nvSpPr>
          <p:cNvPr id="1168806427" name="Notes Placeholder 2"/>
          <p:cNvSpPr>
            <a:spLocks noGrp="1"/>
          </p:cNvSpPr>
          <p:nvPr>
            <p:ph type="body" idx="1"/>
          </p:nvPr>
        </p:nvSpPr>
        <p:spPr bwMode="auto"/>
        <p:txBody>
          <a:bodyPr/>
          <a:lstStyle/>
          <a:p>
            <a:pPr>
              <a:defRPr/>
            </a:pPr>
            <a:r>
              <a:rPr lang="en-GB" b="1"/>
              <a:t>Impact on Communities</a:t>
            </a:r>
            <a:endParaRPr/>
          </a:p>
          <a:p>
            <a:pPr>
              <a:defRPr/>
            </a:pPr>
            <a:r>
              <a:rPr lang="en-GB"/>
              <a:t>The NHS App fosters greater community health engagement, but it also brings challenges related to </a:t>
            </a:r>
            <a:r>
              <a:rPr lang="en-GB" b="1"/>
              <a:t>digital inclusivity</a:t>
            </a:r>
            <a:r>
              <a:rPr lang="en-GB"/>
              <a:t>:</a:t>
            </a:r>
            <a:endParaRPr/>
          </a:p>
          <a:p>
            <a:pPr>
              <a:buFont typeface="Arial"/>
              <a:buChar char="•"/>
              <a:defRPr/>
            </a:pPr>
            <a:r>
              <a:rPr lang="en-GB" b="1"/>
              <a:t>Increased Access to Healthcare for Remote Areas</a:t>
            </a:r>
            <a:r>
              <a:rPr lang="en-GB"/>
              <a:t>: For people in rural or underserved communities, the app provides an invaluable resource by making health services more accessible. It reduces the need for long-distance travel to GP surgeries or hospitals, which is particularly beneficial in remote areas.</a:t>
            </a:r>
            <a:endParaRPr/>
          </a:p>
          <a:p>
            <a:pPr>
              <a:buFont typeface="Arial"/>
              <a:buChar char="•"/>
              <a:defRPr/>
            </a:pPr>
            <a:r>
              <a:rPr lang="en-GB" b="1"/>
              <a:t>Fostering Health Literacy</a:t>
            </a:r>
            <a:r>
              <a:rPr lang="en-GB"/>
              <a:t>: Communities benefit from easier access to reliable health information through the app, promoting health literacy. The app allows users to educate themselves about health conditions, treatments, and preventive measures, leading to more informed decisions at the individual and community levels.</a:t>
            </a:r>
            <a:endParaRPr/>
          </a:p>
          <a:p>
            <a:pPr>
              <a:buFont typeface="Arial"/>
              <a:buChar char="•"/>
              <a:defRPr/>
            </a:pPr>
            <a:r>
              <a:rPr lang="en-GB" b="1"/>
              <a:t>Digital Divide and Health Inequalities</a:t>
            </a:r>
            <a:r>
              <a:rPr lang="en-GB"/>
              <a:t>: Despite its advantages, the app can exacerbate inequalities, particularly for older people, low-income families, or individuals without access to smartphones or the internet. The </a:t>
            </a:r>
            <a:r>
              <a:rPr lang="en-GB" b="1"/>
              <a:t>digital divide</a:t>
            </a:r>
            <a:r>
              <a:rPr lang="en-GB"/>
              <a:t> may prevent these groups from benefiting fully from the app’s services. Efforts are needed to ensure that technological advancements do not leave certain groups behind, especially those with limited digital skills or access.</a:t>
            </a:r>
            <a:endParaRPr/>
          </a:p>
          <a:p>
            <a:pPr>
              <a:buFont typeface="Arial"/>
              <a:buChar char="•"/>
              <a:defRPr/>
            </a:pPr>
            <a:r>
              <a:rPr lang="en-GB" b="1"/>
              <a:t>Community Health Services</a:t>
            </a:r>
            <a:r>
              <a:rPr lang="en-GB"/>
              <a:t>: The app can link users to local health services, including mental health support and wellness programs, promoting a more community-centered approach to health. By connecting individuals with local resources, it can foster a stronger sense of community and collaboration around health and well-being.</a:t>
            </a:r>
            <a:endParaRPr/>
          </a:p>
          <a:p>
            <a:pPr>
              <a:defRPr/>
            </a:pPr>
            <a:endParaRPr lang="en-GB"/>
          </a:p>
        </p:txBody>
      </p:sp>
      <p:sp>
        <p:nvSpPr>
          <p:cNvPr id="580366127" name="Slide Number Placeholder 3"/>
          <p:cNvSpPr>
            <a:spLocks noGrp="1"/>
          </p:cNvSpPr>
          <p:nvPr>
            <p:ph type="sldNum" sz="quarter" idx="5"/>
          </p:nvPr>
        </p:nvSpPr>
        <p:spPr bwMode="auto"/>
        <p:txBody>
          <a:bodyPr/>
          <a:lstStyle/>
          <a:p>
            <a:pPr>
              <a:defRPr/>
            </a:pPr>
            <a:fld id="{6FB8899C-789E-125A-1F0C-2EA6210D5D1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43936939" name="Slide Image Placeholder 1"/>
          <p:cNvSpPr>
            <a:spLocks noGrp="1" noRot="1" noChangeAspect="1"/>
          </p:cNvSpPr>
          <p:nvPr>
            <p:ph type="sldImg"/>
          </p:nvPr>
        </p:nvSpPr>
        <p:spPr bwMode="auto"/>
      </p:sp>
      <p:sp>
        <p:nvSpPr>
          <p:cNvPr id="924062797" name="Notes Placeholder 2"/>
          <p:cNvSpPr>
            <a:spLocks noGrp="1"/>
          </p:cNvSpPr>
          <p:nvPr>
            <p:ph type="body" idx="1"/>
          </p:nvPr>
        </p:nvSpPr>
        <p:spPr bwMode="auto"/>
        <p:txBody>
          <a:bodyPr/>
          <a:lstStyle/>
          <a:p>
            <a:pPr>
              <a:defRPr/>
            </a:pPr>
            <a:endParaRPr lang="en-GB"/>
          </a:p>
        </p:txBody>
      </p:sp>
      <p:sp>
        <p:nvSpPr>
          <p:cNvPr id="1937641751"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22931512" name="Slide Image Placeholder 1"/>
          <p:cNvSpPr>
            <a:spLocks noGrp="1" noRot="1" noChangeAspect="1"/>
          </p:cNvSpPr>
          <p:nvPr>
            <p:ph type="sldImg"/>
          </p:nvPr>
        </p:nvSpPr>
        <p:spPr bwMode="auto"/>
      </p:sp>
      <p:sp>
        <p:nvSpPr>
          <p:cNvPr id="455674691" name="Notes Placeholder 2"/>
          <p:cNvSpPr>
            <a:spLocks noGrp="1"/>
          </p:cNvSpPr>
          <p:nvPr>
            <p:ph type="body" idx="1"/>
          </p:nvPr>
        </p:nvSpPr>
        <p:spPr bwMode="auto"/>
        <p:txBody>
          <a:bodyPr/>
          <a:lstStyle/>
          <a:p>
            <a:pPr>
              <a:defRPr/>
            </a:pPr>
            <a:endParaRPr lang="en-GB"/>
          </a:p>
        </p:txBody>
      </p:sp>
      <p:sp>
        <p:nvSpPr>
          <p:cNvPr id="1876474975"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6642659" name="Slide Image Placeholder 1"/>
          <p:cNvSpPr>
            <a:spLocks noGrp="1" noRot="1" noChangeAspect="1"/>
          </p:cNvSpPr>
          <p:nvPr>
            <p:ph type="sldImg"/>
          </p:nvPr>
        </p:nvSpPr>
        <p:spPr bwMode="auto"/>
      </p:sp>
      <p:sp>
        <p:nvSpPr>
          <p:cNvPr id="1964727474" name="Notes Placeholder 2"/>
          <p:cNvSpPr>
            <a:spLocks noGrp="1"/>
          </p:cNvSpPr>
          <p:nvPr>
            <p:ph type="body" idx="1"/>
          </p:nvPr>
        </p:nvSpPr>
        <p:spPr bwMode="auto"/>
        <p:txBody>
          <a:bodyPr/>
          <a:lstStyle/>
          <a:p>
            <a:pPr>
              <a:defRPr/>
            </a:pPr>
            <a:r>
              <a:rPr lang="en-GB" dirty="0"/>
              <a:t>https://www.youtube.com/watch?v=5Lc6G9XAozI</a:t>
            </a:r>
          </a:p>
        </p:txBody>
      </p:sp>
      <p:sp>
        <p:nvSpPr>
          <p:cNvPr id="684060029"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84192212" name="Slide Image Placeholder 1"/>
          <p:cNvSpPr>
            <a:spLocks noGrp="1" noRot="1" noChangeAspect="1"/>
          </p:cNvSpPr>
          <p:nvPr>
            <p:ph type="sldImg"/>
          </p:nvPr>
        </p:nvSpPr>
        <p:spPr bwMode="auto"/>
      </p:sp>
      <p:sp>
        <p:nvSpPr>
          <p:cNvPr id="2037222288" name="Notes Placeholder 2"/>
          <p:cNvSpPr>
            <a:spLocks noGrp="1"/>
          </p:cNvSpPr>
          <p:nvPr>
            <p:ph type="body" idx="1"/>
          </p:nvPr>
        </p:nvSpPr>
        <p:spPr bwMode="auto"/>
        <p:txBody>
          <a:bodyPr/>
          <a:lstStyle/>
          <a:p>
            <a:pPr>
              <a:defRPr/>
            </a:pPr>
            <a:r>
              <a:rPr lang="en-GB"/>
              <a:t>The FreeStyle Libre device has had a significant positive impact on the health and care workforce in the UK, particularly in the management of diabetes. This continuous glucose monitoring (CGM) system allows users to track their blood sugar levels without the need for frequent finger-prick tests. Here’s how it impacts the health and care workforce:</a:t>
            </a:r>
            <a:endParaRPr/>
          </a:p>
          <a:p>
            <a:pPr>
              <a:defRPr/>
            </a:pPr>
            <a:r>
              <a:rPr lang="en-GB" b="1"/>
              <a:t>1. Reduces the Burden of Routine Diabetes Management</a:t>
            </a:r>
            <a:endParaRPr/>
          </a:p>
          <a:p>
            <a:pPr>
              <a:buFont typeface="Arial"/>
              <a:buChar char="•"/>
              <a:defRPr/>
            </a:pPr>
            <a:r>
              <a:rPr lang="en-GB" b="1"/>
              <a:t>Less Need for In-Person Appointments</a:t>
            </a:r>
            <a:r>
              <a:rPr lang="en-GB"/>
              <a:t>: Patients using the FreeStyle Libre can monitor their glucose levels remotely, reducing the need for frequent visits to healthcare professionals for routine check-ups. This decreases the demand on health and care staff, allowing them to focus on more critical or complex cases.</a:t>
            </a:r>
            <a:endParaRPr/>
          </a:p>
          <a:p>
            <a:pPr>
              <a:buFont typeface="Arial"/>
              <a:buChar char="•"/>
              <a:defRPr/>
            </a:pPr>
            <a:r>
              <a:rPr lang="en-GB" b="1"/>
              <a:t>Time Savings</a:t>
            </a:r>
            <a:r>
              <a:rPr lang="en-GB"/>
              <a:t>: As patients can monitor and self-manage their condition more effectively, it frees up clinician time and reduces administrative work related to diabetes management.</a:t>
            </a:r>
            <a:endParaRPr/>
          </a:p>
          <a:p>
            <a:pPr>
              <a:defRPr/>
            </a:pPr>
            <a:r>
              <a:rPr lang="en-GB" b="1"/>
              <a:t>2. Enhances Patient Self-Management</a:t>
            </a:r>
            <a:endParaRPr/>
          </a:p>
          <a:p>
            <a:pPr>
              <a:buFont typeface="Arial"/>
              <a:buChar char="•"/>
              <a:defRPr/>
            </a:pPr>
            <a:r>
              <a:rPr lang="en-GB" b="1"/>
              <a:t>Improved Patient Autonomy</a:t>
            </a:r>
            <a:r>
              <a:rPr lang="en-GB"/>
              <a:t>: The FreeStyle Libre empowers patients to take control of their own diabetes management, leading to better compliance and fewer complications. This, in turn, reduces the strain on healthcare services by preventing diabetes-related emergencies and hospitalizations.</a:t>
            </a:r>
            <a:endParaRPr/>
          </a:p>
          <a:p>
            <a:pPr>
              <a:buFont typeface="Arial"/>
              <a:buChar char="•"/>
              <a:defRPr/>
            </a:pPr>
            <a:r>
              <a:rPr lang="en-GB" b="1"/>
              <a:t>Real-Time Data Access</a:t>
            </a:r>
            <a:r>
              <a:rPr lang="en-GB"/>
              <a:t>: The device provides real-time data, allowing users to adjust their medication, diet, and lifestyle choices quickly, leading to improved blood sugar control and fewer crises requiring professional intervention.</a:t>
            </a:r>
            <a:endParaRPr/>
          </a:p>
          <a:p>
            <a:pPr>
              <a:defRPr/>
            </a:pPr>
            <a:r>
              <a:rPr lang="en-GB" b="1"/>
              <a:t>3. Remote Monitoring for Clinicians</a:t>
            </a:r>
            <a:endParaRPr/>
          </a:p>
          <a:p>
            <a:pPr>
              <a:buFont typeface="Arial"/>
              <a:buChar char="•"/>
              <a:defRPr/>
            </a:pPr>
            <a:r>
              <a:rPr lang="en-GB" b="1"/>
              <a:t>Better Data for Decision-Making</a:t>
            </a:r>
            <a:r>
              <a:rPr lang="en-GB"/>
              <a:t>: Clinicians can access data from the FreeStyle Libre remotely, allowing them to monitor patients' glucose levels without the need for face-to-face appointments. This supports more efficient and timely interventions when needed, improving patient outcomes.</a:t>
            </a:r>
            <a:endParaRPr/>
          </a:p>
          <a:p>
            <a:pPr>
              <a:buFont typeface="Arial"/>
              <a:buChar char="•"/>
              <a:defRPr/>
            </a:pPr>
            <a:r>
              <a:rPr lang="en-GB" b="1"/>
              <a:t>Proactive Care</a:t>
            </a:r>
            <a:r>
              <a:rPr lang="en-GB"/>
              <a:t>: The continuous flow of data enables proactive care, meaning that healthcare professionals can spot trends and potential issues early, addressing problems before they become emergencies.</a:t>
            </a:r>
            <a:endParaRPr/>
          </a:p>
          <a:p>
            <a:pPr>
              <a:defRPr/>
            </a:pPr>
            <a:r>
              <a:rPr lang="en-GB" b="1"/>
              <a:t>4. Supports a Shift Toward Preventative Healthcare</a:t>
            </a:r>
            <a:endParaRPr/>
          </a:p>
          <a:p>
            <a:pPr>
              <a:buFont typeface="Arial"/>
              <a:buChar char="•"/>
              <a:defRPr/>
            </a:pPr>
            <a:r>
              <a:rPr lang="en-GB" b="1"/>
              <a:t>Fewer Complications</a:t>
            </a:r>
            <a:r>
              <a:rPr lang="en-GB"/>
              <a:t>: With more consistent monitoring and better blood glucose control, patients are less likely to experience complications such as diabetic ketoacidosis or hypoglycemia. This reduces the burden on emergency services and secondary care (such as hospital admissions).</a:t>
            </a:r>
            <a:endParaRPr/>
          </a:p>
          <a:p>
            <a:pPr>
              <a:buFont typeface="Arial"/>
              <a:buChar char="•"/>
              <a:defRPr/>
            </a:pPr>
            <a:r>
              <a:rPr lang="en-GB" b="1"/>
              <a:t>Reduces Long-Term Costs</a:t>
            </a:r>
            <a:r>
              <a:rPr lang="en-GB"/>
              <a:t>: By helping to prevent long-term complications, such as heart disease, kidney failure, or amputations, the FreeStyle Libre helps alleviate the pressure on long-term care services, saving costs for the NHS.</a:t>
            </a:r>
            <a:endParaRPr/>
          </a:p>
          <a:p>
            <a:pPr>
              <a:defRPr/>
            </a:pPr>
            <a:r>
              <a:rPr lang="en-GB" b="1"/>
              <a:t>5. Improved Patient Outcomes</a:t>
            </a:r>
            <a:endParaRPr/>
          </a:p>
          <a:p>
            <a:pPr>
              <a:buFont typeface="Arial"/>
              <a:buChar char="•"/>
              <a:defRPr/>
            </a:pPr>
            <a:r>
              <a:rPr lang="en-GB" b="1"/>
              <a:t>Enhanced Quality of Life</a:t>
            </a:r>
            <a:r>
              <a:rPr lang="en-GB"/>
              <a:t>: With greater glucose control and fewer interruptions for testing, patients experience improved quality of life, resulting in less demand for health services due to better managed diabetes.</a:t>
            </a:r>
            <a:endParaRPr/>
          </a:p>
          <a:p>
            <a:pPr>
              <a:buFont typeface="Arial"/>
              <a:buChar char="•"/>
              <a:defRPr/>
            </a:pPr>
            <a:r>
              <a:rPr lang="en-GB" b="1"/>
              <a:t>Fewer Sick Days</a:t>
            </a:r>
            <a:r>
              <a:rPr lang="en-GB"/>
              <a:t>: Patients with better-controlled diabetes are less likely to take sick leave from work, reducing the indirect economic burden on the workforce.</a:t>
            </a:r>
            <a:endParaRPr/>
          </a:p>
          <a:p>
            <a:pPr>
              <a:defRPr/>
            </a:pPr>
            <a:r>
              <a:rPr lang="en-GB" b="1"/>
              <a:t>6. Educational Benefits for Healthcare Providers</a:t>
            </a:r>
            <a:endParaRPr/>
          </a:p>
          <a:p>
            <a:pPr>
              <a:buFont typeface="Arial"/>
              <a:buChar char="•"/>
              <a:defRPr/>
            </a:pPr>
            <a:r>
              <a:rPr lang="en-GB" b="1"/>
              <a:t>Data-Driven Insights</a:t>
            </a:r>
            <a:r>
              <a:rPr lang="en-GB"/>
              <a:t>: The continuous data provided by the device allows healthcare providers to better understand individual patient responses to treatments, diet, and exercise. This helps healthcare workers provide more personalized care and improve their diabetes education programs.</a:t>
            </a:r>
            <a:endParaRPr/>
          </a:p>
          <a:p>
            <a:pPr>
              <a:defRPr/>
            </a:pPr>
            <a:r>
              <a:rPr lang="en-GB"/>
              <a:t>In summary, the FreeStyle Libre device reduces the workload of healthcare professionals, supports a more preventative and data-driven approach to diabetes care, and empowers patients to manage their condition more effectively. This results in a more efficient healthcare system, with fewer complications, hospital admissions, and a more focused care workforce in the UK</a:t>
            </a:r>
            <a:endParaRPr/>
          </a:p>
          <a:p>
            <a:pPr>
              <a:defRPr/>
            </a:pPr>
            <a:endParaRPr lang="en-GB"/>
          </a:p>
        </p:txBody>
      </p:sp>
      <p:sp>
        <p:nvSpPr>
          <p:cNvPr id="294974763" name="Slide Number Placeholder 3"/>
          <p:cNvSpPr>
            <a:spLocks noGrp="1"/>
          </p:cNvSpPr>
          <p:nvPr>
            <p:ph type="sldNum" sz="quarter" idx="5"/>
          </p:nvPr>
        </p:nvSpPr>
        <p:spPr bwMode="auto"/>
        <p:txBody>
          <a:bodyPr/>
          <a:lstStyle/>
          <a:p>
            <a:pPr>
              <a:defRPr/>
            </a:pPr>
            <a:fld id="{3D4C67B5-F292-4576-8BF8-36D135D4AF60}"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03639227" name="Slide Image Placeholder 1"/>
          <p:cNvSpPr>
            <a:spLocks noGrp="1" noRot="1" noChangeAspect="1"/>
          </p:cNvSpPr>
          <p:nvPr>
            <p:ph type="sldImg"/>
          </p:nvPr>
        </p:nvSpPr>
        <p:spPr bwMode="auto"/>
      </p:sp>
      <p:sp>
        <p:nvSpPr>
          <p:cNvPr id="635842197" name="Notes Placeholder 2"/>
          <p:cNvSpPr>
            <a:spLocks noGrp="1"/>
          </p:cNvSpPr>
          <p:nvPr>
            <p:ph type="body" idx="1"/>
          </p:nvPr>
        </p:nvSpPr>
        <p:spPr bwMode="auto"/>
        <p:txBody>
          <a:bodyPr/>
          <a:lstStyle/>
          <a:p>
            <a:pPr>
              <a:defRPr/>
            </a:pPr>
            <a:endParaRPr lang="en-GB"/>
          </a:p>
          <a:p>
            <a:pPr>
              <a:defRPr/>
            </a:pPr>
            <a:r>
              <a:rPr lang="en-GB"/>
              <a:t>The FreeStyle Libre benefits the community in the UK by improving the management of diabetes, enhancing quality of life, and reducing the strain on healthcare services. Here are some key ways it impacts the community:</a:t>
            </a:r>
            <a:endParaRPr/>
          </a:p>
          <a:p>
            <a:pPr>
              <a:defRPr/>
            </a:pPr>
            <a:r>
              <a:rPr lang="en-GB" b="1"/>
              <a:t>1. Improves Diabetes Self-Management</a:t>
            </a:r>
            <a:endParaRPr/>
          </a:p>
          <a:p>
            <a:pPr>
              <a:buFont typeface="Arial"/>
              <a:buChar char="•"/>
              <a:defRPr/>
            </a:pPr>
            <a:r>
              <a:rPr lang="en-GB" b="1"/>
              <a:t>Convenient Glucose Monitoring</a:t>
            </a:r>
            <a:r>
              <a:rPr lang="en-GB"/>
              <a:t>: The FreeStyle Libre allows people with diabetes to monitor their blood glucose levels without the need for finger-prick tests. This easy, painless method increases compliance with regular monitoring, helping individuals better manage their condition.</a:t>
            </a:r>
            <a:endParaRPr/>
          </a:p>
          <a:p>
            <a:pPr>
              <a:buFont typeface="Arial"/>
              <a:buChar char="•"/>
              <a:defRPr/>
            </a:pPr>
            <a:r>
              <a:rPr lang="en-GB" b="1"/>
              <a:t>Real-Time Health Insights</a:t>
            </a:r>
            <a:r>
              <a:rPr lang="en-GB"/>
              <a:t>: By providing real-time data, users can make immediate adjustments to their diet, physical activity, or medication, which leads to more stable glucose levels and improved overall health.</a:t>
            </a:r>
            <a:endParaRPr/>
          </a:p>
          <a:p>
            <a:pPr>
              <a:defRPr/>
            </a:pPr>
            <a:r>
              <a:rPr lang="en-GB" b="1"/>
              <a:t>2. Reduces Complications and Hospital Visits</a:t>
            </a:r>
            <a:endParaRPr/>
          </a:p>
          <a:p>
            <a:pPr>
              <a:buFont typeface="Arial"/>
              <a:buChar char="•"/>
              <a:defRPr/>
            </a:pPr>
            <a:r>
              <a:rPr lang="en-GB" b="1"/>
              <a:t>Fewer Emergencies</a:t>
            </a:r>
            <a:r>
              <a:rPr lang="en-GB"/>
              <a:t>: Continuous glucose monitoring helps users identify potential issues like high or low blood sugar before they escalate into emergencies. This reduces the need for emergency care and hospital admissions, benefiting both individuals and the broader healthcare system.</a:t>
            </a:r>
            <a:endParaRPr/>
          </a:p>
          <a:p>
            <a:pPr>
              <a:buFont typeface="Arial"/>
              <a:buChar char="•"/>
              <a:defRPr/>
            </a:pPr>
            <a:r>
              <a:rPr lang="en-GB" b="1"/>
              <a:t>Long-Term Health Benefits</a:t>
            </a:r>
            <a:r>
              <a:rPr lang="en-GB"/>
              <a:t>: Better glucose control leads to fewer long-term complications from diabetes, such as heart disease, kidney failure, and nerve damage. This reduces the need for extensive, expensive treatments, improving the health of the wider community.</a:t>
            </a:r>
            <a:endParaRPr/>
          </a:p>
          <a:p>
            <a:pPr>
              <a:defRPr/>
            </a:pPr>
            <a:r>
              <a:rPr lang="en-GB" b="1"/>
              <a:t>3. Enhances Quality of Life</a:t>
            </a:r>
            <a:endParaRPr/>
          </a:p>
          <a:p>
            <a:pPr>
              <a:buFont typeface="Arial"/>
              <a:buChar char="•"/>
              <a:defRPr/>
            </a:pPr>
            <a:r>
              <a:rPr lang="en-GB" b="1"/>
              <a:t>More Freedom for Users</a:t>
            </a:r>
            <a:r>
              <a:rPr lang="en-GB"/>
              <a:t>: The FreeStyle Libre offers greater freedom, as users can check their glucose levels discreetly at any time. This is particularly beneficial for people with active lifestyles or those who want more flexibility in managing their diabetes.</a:t>
            </a:r>
            <a:endParaRPr/>
          </a:p>
          <a:p>
            <a:pPr>
              <a:buFont typeface="Arial"/>
              <a:buChar char="•"/>
              <a:defRPr/>
            </a:pPr>
            <a:r>
              <a:rPr lang="en-GB" b="1"/>
              <a:t>Less Stress and Anxiety</a:t>
            </a:r>
            <a:r>
              <a:rPr lang="en-GB"/>
              <a:t>: The device's ease of use reduces the mental burden of diabetes management. Users feel more in control of their health, which leads to less anxiety and better mental well-being.</a:t>
            </a:r>
            <a:endParaRPr/>
          </a:p>
          <a:p>
            <a:pPr>
              <a:defRPr/>
            </a:pPr>
            <a:r>
              <a:rPr lang="en-GB" b="1"/>
              <a:t>4. Reduces the Burden on the NHS</a:t>
            </a:r>
            <a:endParaRPr/>
          </a:p>
          <a:p>
            <a:pPr>
              <a:buFont typeface="Arial"/>
              <a:buChar char="•"/>
              <a:defRPr/>
            </a:pPr>
            <a:r>
              <a:rPr lang="en-GB" b="1"/>
              <a:t>Eases Healthcare Demand</a:t>
            </a:r>
            <a:r>
              <a:rPr lang="en-GB"/>
              <a:t>: By enabling individuals to self-manage their condition more effectively, the FreeStyle Libre reduces the need for frequent doctor visits and hospital check-ups. This eases the strain on the NHS, freeing up resources for more critical care needs.</a:t>
            </a:r>
            <a:endParaRPr/>
          </a:p>
          <a:p>
            <a:pPr>
              <a:buFont typeface="Arial"/>
              <a:buChar char="•"/>
              <a:defRPr/>
            </a:pPr>
            <a:r>
              <a:rPr lang="en-GB" b="1"/>
              <a:t>Supports Remote Care</a:t>
            </a:r>
            <a:r>
              <a:rPr lang="en-GB"/>
              <a:t>: The device allows healthcare providers to monitor patients' glucose data remotely, reducing the need for in-person consultations. This helps the healthcare system become more efficient and responsive, especially in rural or underserved areas.</a:t>
            </a:r>
            <a:endParaRPr/>
          </a:p>
          <a:p>
            <a:pPr>
              <a:defRPr/>
            </a:pPr>
            <a:r>
              <a:rPr lang="en-GB" b="1"/>
              <a:t>5. Fosters Healthier Communities</a:t>
            </a:r>
            <a:endParaRPr/>
          </a:p>
          <a:p>
            <a:pPr>
              <a:buFont typeface="Arial"/>
              <a:buChar char="•"/>
              <a:defRPr/>
            </a:pPr>
            <a:r>
              <a:rPr lang="en-GB" b="1"/>
              <a:t>Better Public Health Outcomes</a:t>
            </a:r>
            <a:r>
              <a:rPr lang="en-GB"/>
              <a:t>: With improved diabetes management and fewer complications, the overall health of the community improves. This means fewer people need advanced care or emergency services, contributing to a healthier society.</a:t>
            </a:r>
            <a:endParaRPr/>
          </a:p>
          <a:p>
            <a:pPr>
              <a:buFont typeface="Arial"/>
              <a:buChar char="•"/>
              <a:defRPr/>
            </a:pPr>
            <a:r>
              <a:rPr lang="en-GB" b="1"/>
              <a:t>Reduces Sick Days and Economic Burden</a:t>
            </a:r>
            <a:r>
              <a:rPr lang="en-GB"/>
              <a:t>: People with better-controlled diabetes experience fewer sick days and health-related work absences. This not only improves individual productivity but also reduces the indirect economic costs associated with diabetes, benefiting the UK economy as a whole.</a:t>
            </a:r>
            <a:endParaRPr/>
          </a:p>
          <a:p>
            <a:pPr>
              <a:defRPr/>
            </a:pPr>
            <a:r>
              <a:rPr lang="en-GB" b="1"/>
              <a:t>6. Promotes Awareness and Education</a:t>
            </a:r>
            <a:endParaRPr/>
          </a:p>
          <a:p>
            <a:pPr>
              <a:buFont typeface="Arial"/>
              <a:buChar char="•"/>
              <a:defRPr/>
            </a:pPr>
            <a:r>
              <a:rPr lang="en-GB" b="1"/>
              <a:t>Health Literacy</a:t>
            </a:r>
            <a:r>
              <a:rPr lang="en-GB"/>
              <a:t>: The widespread use of tools like the FreeStyle Libre increases public awareness of the importance of regular health monitoring and proactive management of chronic conditions. This fosters a culture of health awareness, encouraging others to adopt healthier lifestyles.</a:t>
            </a:r>
            <a:endParaRPr/>
          </a:p>
          <a:p>
            <a:pPr>
              <a:buFont typeface="Arial"/>
              <a:buChar char="•"/>
              <a:defRPr/>
            </a:pPr>
            <a:r>
              <a:rPr lang="en-GB" b="1"/>
              <a:t>Encourages Early Diagnosis</a:t>
            </a:r>
            <a:r>
              <a:rPr lang="en-GB"/>
              <a:t>: As more people become aware of advanced diabetes management tools, it may encourage others to get tested and diagnosed earlier, reducing the number of undiagnosed cases and preventing the escalation of complications.</a:t>
            </a:r>
            <a:endParaRPr/>
          </a:p>
          <a:p>
            <a:pPr>
              <a:defRPr/>
            </a:pPr>
            <a:r>
              <a:rPr lang="en-GB"/>
              <a:t>In summary, the FreeStyle Libre enhances the health and well-being of individuals with diabetes, reduces pressure on healthcare services, and contributes to a healthier, more informed community in the UK.</a:t>
            </a:r>
            <a:endParaRPr/>
          </a:p>
          <a:p>
            <a:pPr>
              <a:defRPr/>
            </a:pPr>
            <a:endParaRPr lang="en-GB"/>
          </a:p>
        </p:txBody>
      </p:sp>
      <p:sp>
        <p:nvSpPr>
          <p:cNvPr id="2136237956"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6076037" name="Slide Image Placeholder 1"/>
          <p:cNvSpPr>
            <a:spLocks noGrp="1" noRot="1" noChangeAspect="1"/>
          </p:cNvSpPr>
          <p:nvPr>
            <p:ph type="sldImg"/>
          </p:nvPr>
        </p:nvSpPr>
        <p:spPr bwMode="auto"/>
      </p:sp>
      <p:sp>
        <p:nvSpPr>
          <p:cNvPr id="437295241" name="Notes Placeholder 2"/>
          <p:cNvSpPr>
            <a:spLocks noGrp="1"/>
          </p:cNvSpPr>
          <p:nvPr>
            <p:ph type="body" idx="1"/>
          </p:nvPr>
        </p:nvSpPr>
        <p:spPr bwMode="auto"/>
        <p:txBody>
          <a:bodyPr/>
          <a:lstStyle/>
          <a:p>
            <a:pPr>
              <a:defRPr/>
            </a:pPr>
            <a:endParaRPr lang="en-GB"/>
          </a:p>
        </p:txBody>
      </p:sp>
      <p:sp>
        <p:nvSpPr>
          <p:cNvPr id="639886780"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21817834" name="Slide Image Placeholder 1"/>
          <p:cNvSpPr>
            <a:spLocks noGrp="1" noRot="1" noChangeAspect="1"/>
          </p:cNvSpPr>
          <p:nvPr>
            <p:ph type="sldImg"/>
          </p:nvPr>
        </p:nvSpPr>
        <p:spPr bwMode="auto"/>
      </p:sp>
      <p:sp>
        <p:nvSpPr>
          <p:cNvPr id="902990367" name="Notes Placeholder 2"/>
          <p:cNvSpPr>
            <a:spLocks noGrp="1"/>
          </p:cNvSpPr>
          <p:nvPr>
            <p:ph type="body" idx="1"/>
          </p:nvPr>
        </p:nvSpPr>
        <p:spPr bwMode="auto"/>
        <p:txBody>
          <a:bodyPr/>
          <a:lstStyle/>
          <a:p>
            <a:pPr>
              <a:defRPr/>
            </a:pPr>
            <a:r>
              <a:rPr lang="en-US" sz="1200" b="0" i="0" u="none" strike="noStrike" cap="none" spc="0">
                <a:solidFill>
                  <a:schemeClr val="tx1"/>
                </a:solidFill>
                <a:latin typeface="Calibri"/>
                <a:ea typeface="Calibri"/>
                <a:cs typeface="Calibri"/>
              </a:rPr>
              <a:t>https://www.youtube.com/watch?v=a00zOkeKfjA</a:t>
            </a:r>
            <a:endParaRPr/>
          </a:p>
        </p:txBody>
      </p:sp>
      <p:sp>
        <p:nvSpPr>
          <p:cNvPr id="509966281" name="Slide Number Placeholder 3"/>
          <p:cNvSpPr>
            <a:spLocks noGrp="1"/>
          </p:cNvSpPr>
          <p:nvPr>
            <p:ph type="sldNum" sz="quarter" idx="10"/>
          </p:nvPr>
        </p:nvSpPr>
        <p:spPr bwMode="auto"/>
        <p:txBody>
          <a:bodyPr/>
          <a:lstStyle/>
          <a:p>
            <a:pPr>
              <a:defRPr/>
            </a:pPr>
            <a:fld id="{ACD1E84A-CDD5-C556-FB66-A68C3DAF337A}" type="slidenum">
              <a:r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1446409" name="Slide Image Placeholder 1"/>
          <p:cNvSpPr>
            <a:spLocks noGrp="1" noRot="1" noChangeAspect="1"/>
          </p:cNvSpPr>
          <p:nvPr>
            <p:ph type="sldImg"/>
          </p:nvPr>
        </p:nvSpPr>
        <p:spPr bwMode="auto"/>
      </p:sp>
      <p:sp>
        <p:nvSpPr>
          <p:cNvPr id="1006990208" name="Notes Placeholder 2"/>
          <p:cNvSpPr>
            <a:spLocks noGrp="1"/>
          </p:cNvSpPr>
          <p:nvPr>
            <p:ph type="body" idx="1"/>
          </p:nvPr>
        </p:nvSpPr>
        <p:spPr bwMode="auto"/>
        <p:txBody>
          <a:bodyPr/>
          <a:lstStyle/>
          <a:p>
            <a:pPr>
              <a:defRPr/>
            </a:pPr>
            <a:r>
              <a:rPr lang="en-US" dirty="0">
                <a:hlinkClick r:id="rId3"/>
              </a:rPr>
              <a:t>https://www.gov.uk/government/publications/nhs-covid-19-app-statistics</a:t>
            </a:r>
            <a:r>
              <a:rPr lang="en-US" dirty="0"/>
              <a:t> </a:t>
            </a:r>
          </a:p>
        </p:txBody>
      </p:sp>
      <p:sp>
        <p:nvSpPr>
          <p:cNvPr id="204424958" name="Slide Number Placeholder 3"/>
          <p:cNvSpPr>
            <a:spLocks noGrp="1"/>
          </p:cNvSpPr>
          <p:nvPr>
            <p:ph type="sldNum" sz="quarter" idx="5"/>
          </p:nvPr>
        </p:nvSpPr>
        <p:spPr bwMode="auto"/>
        <p:txBody>
          <a:bodyPr/>
          <a:lstStyle/>
          <a:p>
            <a:pPr>
              <a:defRPr/>
            </a:pPr>
            <a:fld id="{36792DFA-B441-9977-96D7-8CDE7B6971D2}"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98522276" name="Slide Image Placeholder 1"/>
          <p:cNvSpPr>
            <a:spLocks noGrp="1" noRot="1" noChangeAspect="1"/>
          </p:cNvSpPr>
          <p:nvPr>
            <p:ph type="sldImg"/>
          </p:nvPr>
        </p:nvSpPr>
        <p:spPr bwMode="auto"/>
      </p:sp>
      <p:sp>
        <p:nvSpPr>
          <p:cNvPr id="1001904649" name="Notes Placeholder 2"/>
          <p:cNvSpPr>
            <a:spLocks noGrp="1"/>
          </p:cNvSpPr>
          <p:nvPr>
            <p:ph type="body" idx="1"/>
          </p:nvPr>
        </p:nvSpPr>
        <p:spPr bwMode="auto"/>
        <p:txBody>
          <a:bodyPr/>
          <a:lstStyle/>
          <a:p>
            <a:pPr>
              <a:defRPr/>
            </a:pPr>
            <a:endParaRPr/>
          </a:p>
        </p:txBody>
      </p:sp>
      <p:sp>
        <p:nvSpPr>
          <p:cNvPr id="295395468" name="Slide Number Placeholder 3"/>
          <p:cNvSpPr>
            <a:spLocks noGrp="1"/>
          </p:cNvSpPr>
          <p:nvPr>
            <p:ph type="sldNum" sz="quarter" idx="5"/>
          </p:nvPr>
        </p:nvSpPr>
        <p:spPr bwMode="auto"/>
        <p:txBody>
          <a:bodyPr/>
          <a:lstStyle/>
          <a:p>
            <a:pPr>
              <a:defRPr/>
            </a:pPr>
            <a:fld id="{D47B0518-8877-AABF-1732-FE85072E9744}"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69282630" name="Slide Image Placeholder 1"/>
          <p:cNvSpPr>
            <a:spLocks noGrp="1" noRot="1" noChangeAspect="1"/>
          </p:cNvSpPr>
          <p:nvPr>
            <p:ph type="sldImg"/>
          </p:nvPr>
        </p:nvSpPr>
        <p:spPr bwMode="auto"/>
      </p:sp>
      <p:sp>
        <p:nvSpPr>
          <p:cNvPr id="1202488018" name="Notes Placeholder 2"/>
          <p:cNvSpPr>
            <a:spLocks noGrp="1"/>
          </p:cNvSpPr>
          <p:nvPr>
            <p:ph type="body" idx="1"/>
          </p:nvPr>
        </p:nvSpPr>
        <p:spPr bwMode="auto"/>
        <p:txBody>
          <a:bodyPr/>
          <a:lstStyle/>
          <a:p>
            <a:pPr>
              <a:defRPr/>
            </a:pPr>
            <a:endParaRPr/>
          </a:p>
        </p:txBody>
      </p:sp>
      <p:sp>
        <p:nvSpPr>
          <p:cNvPr id="1020159465" name="Slide Number Placeholder 3"/>
          <p:cNvSpPr>
            <a:spLocks noGrp="1"/>
          </p:cNvSpPr>
          <p:nvPr>
            <p:ph type="sldNum" sz="quarter" idx="5"/>
          </p:nvPr>
        </p:nvSpPr>
        <p:spPr bwMode="auto"/>
        <p:txBody>
          <a:bodyPr/>
          <a:lstStyle/>
          <a:p>
            <a:pPr>
              <a:defRPr/>
            </a:pPr>
            <a:fld id="{3E9B9194-DC38-177B-EA93-7920B9089F38}"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20419930" name="Slide Image Placeholder 1"/>
          <p:cNvSpPr>
            <a:spLocks noGrp="1" noRot="1" noChangeAspect="1"/>
          </p:cNvSpPr>
          <p:nvPr>
            <p:ph type="sldImg"/>
          </p:nvPr>
        </p:nvSpPr>
        <p:spPr bwMode="auto"/>
      </p:sp>
      <p:sp>
        <p:nvSpPr>
          <p:cNvPr id="604490394" name="Notes Placeholder 2"/>
          <p:cNvSpPr>
            <a:spLocks noGrp="1"/>
          </p:cNvSpPr>
          <p:nvPr>
            <p:ph type="body" idx="1"/>
          </p:nvPr>
        </p:nvSpPr>
        <p:spPr bwMode="auto"/>
        <p:txBody>
          <a:bodyPr/>
          <a:lstStyle/>
          <a:p>
            <a:pPr>
              <a:defRPr/>
            </a:pPr>
            <a:endParaRPr/>
          </a:p>
        </p:txBody>
      </p:sp>
      <p:sp>
        <p:nvSpPr>
          <p:cNvPr id="2108645566" name="Slide Number Placeholder 3"/>
          <p:cNvSpPr>
            <a:spLocks noGrp="1"/>
          </p:cNvSpPr>
          <p:nvPr>
            <p:ph type="sldNum" sz="quarter" idx="5"/>
          </p:nvPr>
        </p:nvSpPr>
        <p:spPr bwMode="auto"/>
        <p:txBody>
          <a:bodyPr/>
          <a:lstStyle/>
          <a:p>
            <a:pPr>
              <a:defRPr/>
            </a:pPr>
            <a:fld id="{139A4F05-079C-213C-AED5-96AFD7625F04}"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71968459" name="Slide Image Placeholder 1"/>
          <p:cNvSpPr>
            <a:spLocks noGrp="1" noRot="1" noChangeAspect="1"/>
          </p:cNvSpPr>
          <p:nvPr>
            <p:ph type="sldImg"/>
          </p:nvPr>
        </p:nvSpPr>
        <p:spPr bwMode="auto"/>
      </p:sp>
      <p:sp>
        <p:nvSpPr>
          <p:cNvPr id="1300739578" name="Notes Placeholder 2"/>
          <p:cNvSpPr>
            <a:spLocks noGrp="1"/>
          </p:cNvSpPr>
          <p:nvPr>
            <p:ph type="body" idx="1"/>
          </p:nvPr>
        </p:nvSpPr>
        <p:spPr bwMode="auto"/>
        <p:txBody>
          <a:bodyPr/>
          <a:lstStyle/>
          <a:p>
            <a:pPr>
              <a:defRPr/>
            </a:pPr>
            <a:endParaRPr lang="en-GB"/>
          </a:p>
        </p:txBody>
      </p:sp>
      <p:sp>
        <p:nvSpPr>
          <p:cNvPr id="886914067"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CA05A8C-E477-86CA-BA18-D98E2B0EF824}"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US" sz="1200" b="0" i="0" u="sng" strike="noStrike" cap="none" spc="0" dirty="0">
                <a:solidFill>
                  <a:schemeClr val="tx1"/>
                </a:solidFill>
                <a:latin typeface="Calibri"/>
                <a:ea typeface="Calibri"/>
                <a:cs typeface="Calibri"/>
                <a:hlinkClick r:id="rId3"/>
              </a:rPr>
              <a:t>https://www.youtube.com/watch?v=QMYIfTmw8UE</a:t>
            </a:r>
            <a:r>
              <a:rPr lang="en" dirty="0"/>
              <a:t> </a:t>
            </a:r>
            <a:endParaRPr dirty="0"/>
          </a:p>
        </p:txBody>
      </p:sp>
      <p:sp>
        <p:nvSpPr>
          <p:cNvPr id="4" name="Slide Number Placeholder 3"/>
          <p:cNvSpPr>
            <a:spLocks noGrp="1"/>
          </p:cNvSpPr>
          <p:nvPr>
            <p:ph type="sldNum" sz="quarter" idx="10"/>
          </p:nvPr>
        </p:nvSpPr>
        <p:spPr bwMode="auto"/>
        <p:txBody>
          <a:bodyPr/>
          <a:lstStyle/>
          <a:p>
            <a:pPr>
              <a:defRPr/>
            </a:pPr>
            <a:fld id="{83A2CECA-6D1C-55D6-657D-7C79CE240F99}" type="slidenum">
              <a:rP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US" dirty="0" err="1">
                <a:cs typeface="Calibri"/>
              </a:rPr>
              <a:t>KardiaMobile</a:t>
            </a:r>
            <a:r>
              <a:rPr lang="en-US" dirty="0">
                <a:cs typeface="Calibri"/>
              </a:rPr>
              <a:t> allows a person to record a single-lead ECG when symptoms such as palpitations occur, rather than relying only on an ECG taken during a clinical appointment.</a:t>
            </a:r>
            <a:br>
              <a:rPr lang="en-US" dirty="0">
                <a:cs typeface="+mn-lt"/>
              </a:rPr>
            </a:br>
            <a:r>
              <a:rPr lang="en-US" dirty="0">
                <a:cs typeface="Calibri"/>
              </a:rPr>
              <a:t> This can be particularly useful for intermittent rhythm problems such as atrial fibrillation that may not be present all the time.</a:t>
            </a:r>
            <a:br>
              <a:rPr lang="en-US" dirty="0">
                <a:cs typeface="+mn-lt"/>
              </a:rPr>
            </a:br>
            <a:r>
              <a:rPr lang="en-US" dirty="0">
                <a:cs typeface="Calibri"/>
              </a:rPr>
              <a:t> The technology can give patients a more active role in monitoring their heart rhythm and allows recordings to be shared with clinicians.</a:t>
            </a:r>
            <a:br>
              <a:rPr lang="en-US" dirty="0">
                <a:cs typeface="+mn-lt"/>
              </a:rPr>
            </a:br>
            <a:r>
              <a:rPr lang="en-US" dirty="0">
                <a:cs typeface="Calibri"/>
              </a:rPr>
              <a:t> However, it requires access to compatible digital technology and confidence in using it.</a:t>
            </a:r>
            <a:br>
              <a:rPr lang="en-US" dirty="0">
                <a:cs typeface="+mn-lt"/>
              </a:rPr>
            </a:br>
            <a:r>
              <a:rPr lang="en-US" dirty="0">
                <a:cs typeface="Calibri"/>
              </a:rPr>
              <a:t> Importantly, an automated result should not be treated as a final diagnosis; ECG recordings still require appropriate clinical interpretation and follow-up.</a:t>
            </a:r>
          </a:p>
        </p:txBody>
      </p:sp>
      <p:sp>
        <p:nvSpPr>
          <p:cNvPr id="4" name="Slide Number Placeholder 3"/>
          <p:cNvSpPr>
            <a:spLocks noGrp="1"/>
          </p:cNvSpPr>
          <p:nvPr>
            <p:ph type="sldNum" sz="quarter" idx="10"/>
          </p:nvPr>
        </p:nvSpPr>
        <p:spPr bwMode="auto"/>
        <p:txBody>
          <a:bodyPr/>
          <a:lstStyle/>
          <a:p>
            <a:pPr>
              <a:defRPr/>
            </a:pPr>
            <a:fld id="{63FD56A6-253A-494F-D7A1-5E5316EB48EA}" type="slidenum">
              <a:rPr/>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78203200" name="Slide Image Placeholder 1"/>
          <p:cNvSpPr>
            <a:spLocks noGrp="1" noRot="1" noChangeAspect="1"/>
          </p:cNvSpPr>
          <p:nvPr>
            <p:ph type="sldImg"/>
          </p:nvPr>
        </p:nvSpPr>
        <p:spPr bwMode="auto"/>
      </p:sp>
      <p:sp>
        <p:nvSpPr>
          <p:cNvPr id="1235091303" name="Notes Placeholder 2"/>
          <p:cNvSpPr>
            <a:spLocks noGrp="1"/>
          </p:cNvSpPr>
          <p:nvPr>
            <p:ph type="body" idx="1"/>
          </p:nvPr>
        </p:nvSpPr>
        <p:spPr bwMode="auto"/>
        <p:txBody>
          <a:bodyPr/>
          <a:lstStyle/>
          <a:p>
            <a:pPr>
              <a:defRPr/>
            </a:pPr>
            <a:r>
              <a:rPr lang="en-GB" dirty="0" err="1">
                <a:cs typeface="Calibri"/>
              </a:rPr>
              <a:t>KardiaMobile</a:t>
            </a:r>
            <a:r>
              <a:rPr lang="en-GB" dirty="0">
                <a:cs typeface="Calibri"/>
              </a:rPr>
              <a:t> can support clinicians by providing ECG recordings captured at the time a patient experiences symptoms.</a:t>
            </a:r>
            <a:br>
              <a:rPr lang="en-GB" dirty="0">
                <a:cs typeface="+mn-lt"/>
              </a:rPr>
            </a:br>
            <a:r>
              <a:rPr lang="en-GB" dirty="0">
                <a:cs typeface="Calibri"/>
              </a:rPr>
              <a:t> This may make intermittent rhythm problems easier to investigate and can complement existing ambulatory ECG pathways.</a:t>
            </a:r>
            <a:br>
              <a:rPr lang="en-GB" dirty="0">
                <a:cs typeface="+mn-lt"/>
              </a:rPr>
            </a:br>
            <a:r>
              <a:rPr lang="en-GB" dirty="0">
                <a:cs typeface="Calibri"/>
              </a:rPr>
              <a:t> Earlier access to relevant ECG information may support more timely identification of atrial fibrillation and decisions about further investigation or treatment.</a:t>
            </a:r>
            <a:br>
              <a:rPr lang="en-GB" dirty="0">
                <a:cs typeface="+mn-lt"/>
              </a:rPr>
            </a:br>
            <a:r>
              <a:rPr lang="en-GB" dirty="0">
                <a:cs typeface="Calibri"/>
              </a:rPr>
              <a:t> However, the technology does not remove the need for professional judgement: recordings must still be reviewed and interpreted appropriately.</a:t>
            </a:r>
            <a:br>
              <a:rPr lang="en-GB" dirty="0">
                <a:cs typeface="+mn-lt"/>
              </a:rPr>
            </a:br>
            <a:r>
              <a:rPr lang="en-GB" dirty="0">
                <a:cs typeface="Calibri"/>
              </a:rPr>
              <a:t> It may also create new workflow requirements around receiving digital recordings, documenting findings, managing patient queries and arranging follow-up.</a:t>
            </a:r>
            <a:endParaRPr lang="en-US" dirty="0">
              <a:cs typeface="Calibri"/>
            </a:endParaRPr>
          </a:p>
        </p:txBody>
      </p:sp>
      <p:sp>
        <p:nvSpPr>
          <p:cNvPr id="1639189812"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99198241" name="Slide Image Placeholder 1"/>
          <p:cNvSpPr>
            <a:spLocks noGrp="1" noRot="1" noChangeAspect="1"/>
          </p:cNvSpPr>
          <p:nvPr>
            <p:ph type="sldImg"/>
          </p:nvPr>
        </p:nvSpPr>
        <p:spPr bwMode="auto"/>
      </p:sp>
      <p:sp>
        <p:nvSpPr>
          <p:cNvPr id="671086310" name="Notes Placeholder 2"/>
          <p:cNvSpPr>
            <a:spLocks noGrp="1"/>
          </p:cNvSpPr>
          <p:nvPr>
            <p:ph type="body" idx="1"/>
          </p:nvPr>
        </p:nvSpPr>
        <p:spPr bwMode="auto"/>
        <p:txBody>
          <a:bodyPr/>
          <a:lstStyle/>
          <a:p>
            <a:pPr>
              <a:defRPr/>
            </a:pPr>
            <a:r>
              <a:rPr lang="en-GB" dirty="0">
                <a:cs typeface="Calibri"/>
              </a:rPr>
              <a:t>Portable ECG technology has the potential to extend access to heart-rhythm assessment beyond traditional hospital settings.</a:t>
            </a:r>
            <a:br>
              <a:rPr lang="en-GB" dirty="0">
                <a:cs typeface="+mn-lt"/>
              </a:rPr>
            </a:br>
            <a:r>
              <a:rPr lang="en-GB" dirty="0">
                <a:cs typeface="Calibri"/>
              </a:rPr>
              <a:t> This may be particularly useful for people with intermittent symptoms or those who face practical barriers to repeated appointments.</a:t>
            </a:r>
            <a:br>
              <a:rPr lang="en-GB" dirty="0">
                <a:cs typeface="+mn-lt"/>
              </a:rPr>
            </a:br>
            <a:r>
              <a:rPr lang="en-GB" dirty="0">
                <a:cs typeface="Calibri"/>
              </a:rPr>
              <a:t> Digital sharing of recordings can also support care between patients and clinicians without every interaction requiring a face-to-face visit.</a:t>
            </a:r>
            <a:br>
              <a:rPr lang="en-GB" dirty="0">
                <a:cs typeface="+mn-lt"/>
              </a:rPr>
            </a:br>
            <a:r>
              <a:rPr lang="en-GB" dirty="0">
                <a:cs typeface="Calibri"/>
              </a:rPr>
              <a:t> However, benefits will not necessarily be equal: access to suitable devices, smartphones, connectivity and digital confidence may affect who can use the technology effectively.</a:t>
            </a:r>
            <a:br>
              <a:rPr lang="en-GB" dirty="0">
                <a:cs typeface="+mn-lt"/>
              </a:rPr>
            </a:br>
            <a:r>
              <a:rPr lang="en-GB" dirty="0">
                <a:cs typeface="Calibri"/>
              </a:rPr>
              <a:t> Community benefit therefore depends not only on availability of the device, but also on appropriate referral pathways, clinical interpretation and follow-up.</a:t>
            </a:r>
            <a:endParaRPr lang="en-US" dirty="0">
              <a:cs typeface="Calibri"/>
            </a:endParaRPr>
          </a:p>
        </p:txBody>
      </p:sp>
      <p:sp>
        <p:nvSpPr>
          <p:cNvPr id="2127500236"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76500364" name="Slide Image Placeholder 1"/>
          <p:cNvSpPr>
            <a:spLocks noGrp="1" noRot="1" noChangeAspect="1"/>
          </p:cNvSpPr>
          <p:nvPr>
            <p:ph type="sldImg"/>
          </p:nvPr>
        </p:nvSpPr>
        <p:spPr bwMode="auto"/>
      </p:sp>
      <p:sp>
        <p:nvSpPr>
          <p:cNvPr id="1509229335" name="Notes Placeholder 2"/>
          <p:cNvSpPr>
            <a:spLocks noGrp="1"/>
          </p:cNvSpPr>
          <p:nvPr>
            <p:ph type="body" idx="1"/>
          </p:nvPr>
        </p:nvSpPr>
        <p:spPr bwMode="auto"/>
        <p:txBody>
          <a:bodyPr/>
          <a:lstStyle/>
          <a:p>
            <a:pPr>
              <a:defRPr/>
            </a:pPr>
            <a:r>
              <a:rPr sz="1200" b="1" i="0" u="none">
                <a:solidFill>
                  <a:srgbClr val="000000"/>
                </a:solidFill>
                <a:latin typeface="Times New Roman"/>
                <a:ea typeface="Times New Roman"/>
                <a:cs typeface="Times New Roman"/>
              </a:rPr>
              <a:t>NHS App:</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Provides a national digital platform enabling patients to access NHS services such as appointments, prescriptions, and health records, supporting self-management and more efficient interaction with NHS services.</a:t>
            </a:r>
            <a:endParaRPr/>
          </a:p>
          <a:p>
            <a:pPr>
              <a:defRPr/>
            </a:pPr>
            <a:r>
              <a:rPr sz="1200" b="1" i="0" u="none">
                <a:solidFill>
                  <a:srgbClr val="000000"/>
                </a:solidFill>
                <a:latin typeface="Times New Roman"/>
                <a:ea typeface="Times New Roman"/>
                <a:cs typeface="Times New Roman"/>
              </a:rPr>
              <a:t>Freestyle Libre:</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continuous glucose monitoring system adopted within the NHS that enables people with diabetes to track glucose levels in real time, supporting self-management and informing clinical decision-making.</a:t>
            </a:r>
            <a:endParaRPr/>
          </a:p>
          <a:p>
            <a:pPr>
              <a:defRPr/>
            </a:pPr>
            <a:r>
              <a:rPr sz="1200" b="1" i="0" u="none">
                <a:solidFill>
                  <a:srgbClr val="000000"/>
                </a:solidFill>
                <a:latin typeface="Times New Roman"/>
                <a:ea typeface="Times New Roman"/>
                <a:cs typeface="Times New Roman"/>
              </a:rPr>
              <a:t>KardiaMobile:</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portable, patient-operated ECG device that allows individuals to record heart rhythm data and share it with clinicians, supporting early detection and monitoring of cardiac conditions.</a:t>
            </a:r>
            <a:endParaRPr/>
          </a:p>
          <a:p>
            <a:pPr>
              <a:defRPr/>
            </a:pPr>
            <a:r>
              <a:rPr sz="1200" b="1" i="0" u="none">
                <a:solidFill>
                  <a:srgbClr val="000000"/>
                </a:solidFill>
                <a:latin typeface="Times New Roman"/>
                <a:ea typeface="Times New Roman"/>
                <a:cs typeface="Times New Roman"/>
              </a:rPr>
              <a:t>NHS COVID-19 Contact Tracing App:</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digital public health tool designed to notify individuals of potential COVID-19 exposure and provide guidance on testing and self-isolation, supporting individual risk awareness and behaviour change.</a:t>
            </a:r>
            <a:endParaRPr lang="en-GB"/>
          </a:p>
        </p:txBody>
      </p:sp>
      <p:sp>
        <p:nvSpPr>
          <p:cNvPr id="1700606338"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32661257" name="Slide Image Placeholder 1"/>
          <p:cNvSpPr>
            <a:spLocks noGrp="1" noRot="1" noChangeAspect="1"/>
          </p:cNvSpPr>
          <p:nvPr>
            <p:ph type="sldImg"/>
          </p:nvPr>
        </p:nvSpPr>
        <p:spPr bwMode="auto"/>
      </p:sp>
      <p:sp>
        <p:nvSpPr>
          <p:cNvPr id="1283160271" name="Notes Placeholder 2"/>
          <p:cNvSpPr>
            <a:spLocks noGrp="1"/>
          </p:cNvSpPr>
          <p:nvPr>
            <p:ph type="body" idx="1"/>
          </p:nvPr>
        </p:nvSpPr>
        <p:spPr bwMode="auto"/>
        <p:txBody>
          <a:bodyPr/>
          <a:lstStyle/>
          <a:p>
            <a:pPr>
              <a:defRPr/>
            </a:pPr>
            <a:endParaRPr lang="en-GB"/>
          </a:p>
        </p:txBody>
      </p:sp>
      <p:sp>
        <p:nvSpPr>
          <p:cNvPr id="1099883763"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24199045" name="Slide Image Placeholder 1"/>
          <p:cNvSpPr>
            <a:spLocks noGrp="1" noRot="1" noChangeAspect="1"/>
          </p:cNvSpPr>
          <p:nvPr>
            <p:ph type="sldImg"/>
          </p:nvPr>
        </p:nvSpPr>
        <p:spPr bwMode="auto"/>
      </p:sp>
      <p:sp>
        <p:nvSpPr>
          <p:cNvPr id="1926494733" name="Notes Placeholder 2"/>
          <p:cNvSpPr>
            <a:spLocks noGrp="1"/>
          </p:cNvSpPr>
          <p:nvPr>
            <p:ph type="body" idx="1"/>
          </p:nvPr>
        </p:nvSpPr>
        <p:spPr bwMode="auto"/>
        <p:txBody>
          <a:bodyPr/>
          <a:lstStyle/>
          <a:p>
            <a:pPr>
              <a:defRPr/>
            </a:pPr>
            <a:endParaRPr lang="en-GB"/>
          </a:p>
        </p:txBody>
      </p:sp>
      <p:sp>
        <p:nvSpPr>
          <p:cNvPr id="1764675834" name="Slide Number Placeholder 3"/>
          <p:cNvSpPr>
            <a:spLocks noGrp="1"/>
          </p:cNvSpPr>
          <p:nvPr>
            <p:ph type="sldNum" sz="quarter" idx="5"/>
          </p:nvPr>
        </p:nvSpPr>
        <p:spPr bwMode="auto"/>
        <p:txBody>
          <a:bodyPr/>
          <a:lstStyle/>
          <a:p>
            <a:pPr>
              <a:defRPr/>
            </a:pPr>
            <a:fld id="{3D4C67B5-F292-4576-8BF8-36D135D4AF60}" type="slidenum">
              <a:rPr lang="en-GB"/>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1387261" name="Slide Image Placeholder 1"/>
          <p:cNvSpPr>
            <a:spLocks noGrp="1" noRot="1" noChangeAspect="1"/>
          </p:cNvSpPr>
          <p:nvPr>
            <p:ph type="sldImg"/>
          </p:nvPr>
        </p:nvSpPr>
        <p:spPr bwMode="auto"/>
      </p:sp>
      <p:sp>
        <p:nvSpPr>
          <p:cNvPr id="1017815092" name="Notes Placeholder 2"/>
          <p:cNvSpPr>
            <a:spLocks noGrp="1"/>
          </p:cNvSpPr>
          <p:nvPr>
            <p:ph type="body" idx="1"/>
          </p:nvPr>
        </p:nvSpPr>
        <p:spPr bwMode="auto"/>
        <p:txBody>
          <a:bodyPr/>
          <a:lstStyle/>
          <a:p>
            <a:pPr>
              <a:defRPr/>
            </a:pPr>
            <a:endParaRPr lang="en-GB"/>
          </a:p>
        </p:txBody>
      </p:sp>
      <p:sp>
        <p:nvSpPr>
          <p:cNvPr id="1184577357"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81786774" name="Slide Image Placeholder 1"/>
          <p:cNvSpPr>
            <a:spLocks noGrp="1" noRot="1" noChangeAspect="1"/>
          </p:cNvSpPr>
          <p:nvPr>
            <p:ph type="sldImg"/>
          </p:nvPr>
        </p:nvSpPr>
        <p:spPr bwMode="auto"/>
      </p:sp>
      <p:sp>
        <p:nvSpPr>
          <p:cNvPr id="990070092"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endParaRPr/>
          </a:p>
        </p:txBody>
      </p:sp>
      <p:sp>
        <p:nvSpPr>
          <p:cNvPr id="1356162586" name="Slide Number Placeholder 3"/>
          <p:cNvSpPr>
            <a:spLocks noGrp="1"/>
          </p:cNvSpPr>
          <p:nvPr>
            <p:ph type="sldNum" sz="quarter" idx="5"/>
          </p:nvPr>
        </p:nvSpPr>
        <p:spPr bwMode="auto"/>
        <p:txBody>
          <a:bodyPr/>
          <a:lstStyle/>
          <a:p>
            <a:pPr>
              <a:defRPr/>
            </a:pPr>
            <a:fld id="{3D4C67B5-F292-4576-8BF8-36D135D4AF60}" type="slidenum">
              <a:rPr lang="en-US"/>
              <a:t>34</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71560323" name="Slide Image Placeholder 1"/>
          <p:cNvSpPr>
            <a:spLocks noGrp="1" noRot="1" noChangeAspect="1"/>
          </p:cNvSpPr>
          <p:nvPr>
            <p:ph type="sldImg"/>
          </p:nvPr>
        </p:nvSpPr>
        <p:spPr bwMode="auto"/>
      </p:sp>
      <p:sp>
        <p:nvSpPr>
          <p:cNvPr id="18103428" name="Notes Placeholder 2"/>
          <p:cNvSpPr>
            <a:spLocks noGrp="1"/>
          </p:cNvSpPr>
          <p:nvPr>
            <p:ph type="body" idx="1"/>
          </p:nvPr>
        </p:nvSpPr>
        <p:spPr bwMode="auto"/>
        <p:txBody>
          <a:bodyPr/>
          <a:lstStyle/>
          <a:p>
            <a:pPr>
              <a:defRPr/>
            </a:pPr>
            <a:endParaRPr lang="en-GB"/>
          </a:p>
        </p:txBody>
      </p:sp>
      <p:sp>
        <p:nvSpPr>
          <p:cNvPr id="279190320" name="Slide Number Placeholder 3"/>
          <p:cNvSpPr>
            <a:spLocks noGrp="1"/>
          </p:cNvSpPr>
          <p:nvPr>
            <p:ph type="sldNum" sz="quarter" idx="5"/>
          </p:nvPr>
        </p:nvSpPr>
        <p:spPr bwMode="auto"/>
        <p:txBody>
          <a:bodyPr/>
          <a:lstStyle/>
          <a:p>
            <a:pPr>
              <a:defRPr/>
            </a:pPr>
            <a:fld id="{3D4C67B5-F292-4576-8BF8-36D135D4AF60}" type="slidenum">
              <a:rPr lang="en-GB"/>
              <a:t>35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86090944"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40331308"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75303592"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85780214"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237420284"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1303773550"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03597455"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200122566"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667677407"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55158387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444069850"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81370736"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743465955"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2106978496"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0290247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34927274"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19398393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2060807743"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6289852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510382358"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13385705"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191760841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58995248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105356112"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63578574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380748443"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729466077"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38033947"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7126694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0030863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34925233"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9792020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6255721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39721817"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6458688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9085119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35756904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32872581"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93367141"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1404826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18189371"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975339184"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1243068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6767483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16082120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83090497"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1610337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566502053"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43749056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773234670"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34594273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02145312"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1428690821"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46754519"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1540966086"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0552210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4012147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68566325"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207770483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21907326"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24477511"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561004393"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293281277"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1875832034"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24079046"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997134800"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706464876"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743539850"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2126703285"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05392767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47982828"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994324889"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146451001"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156525807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01555811"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94295952"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123622551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65540072"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7.xml"/><Relationship Id="rId1" Type="http://schemas.openxmlformats.org/officeDocument/2006/relationships/video" Target="421wy0ND9Ls?feature=oembed" TargetMode="External"/><Relationship Id="rId5" Type="http://schemas.openxmlformats.org/officeDocument/2006/relationships/image" Target="../media/image33.png"/><Relationship Id="rId4" Type="http://schemas.openxmlformats.org/officeDocument/2006/relationships/image" Target="../media/image34.jpg"/></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5.xml"/><Relationship Id="rId1" Type="http://schemas.openxmlformats.org/officeDocument/2006/relationships/video" Target="5Lc6G9XAozI?feature=oembed" TargetMode="External"/><Relationship Id="rId4" Type="http://schemas.openxmlformats.org/officeDocument/2006/relationships/image" Target="../media/image38.jpg"/></Relationships>
</file>

<file path=ppt/slides/_rels/slide1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hyperlink" Target="https://www.youtube.com/watch?v=a00zOkeKfjA" TargetMode="External"/><Relationship Id="rId4" Type="http://schemas.openxmlformats.org/officeDocument/2006/relationships/image" Target="../media/image40.jpg"/></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publications/nhs-covid-19-app-statistics" TargetMode="External"/><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5.xml"/><Relationship Id="rId1" Type="http://schemas.openxmlformats.org/officeDocument/2006/relationships/video" Target="https://www.youtube.com/embed/QMYIfTmw8UE?feature=oembed" TargetMode="Externa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hyperlink" Target="https://www.nice.org.uk/guidance/htg606/resources/kardiamobile-for-detecting-atrial-fibrillation-pdf-1809598348031173?utm_source=chatgpt.com"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4.xml"/><Relationship Id="rId1" Type="http://schemas.openxmlformats.org/officeDocument/2006/relationships/slideLayout" Target="../slideLayouts/slideLayout17.xml"/><Relationship Id="rId5" Type="http://schemas.openxmlformats.org/officeDocument/2006/relationships/image" Target="../media/image46.jpg"/><Relationship Id="rId4" Type="http://schemas.openxmlformats.org/officeDocument/2006/relationships/hyperlink" Target="https://moodle.uwtsd.ac.uk/course/view.php?id=11455"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50816629" name="Content Placeholder 1"/>
          <p:cNvSpPr>
            <a:spLocks noGrp="1"/>
          </p:cNvSpPr>
          <p:nvPr>
            <p:ph idx="1"/>
          </p:nvPr>
        </p:nvSpPr>
        <p:spPr bwMode="auto">
          <a:xfrm>
            <a:off x="630810" y="1470581"/>
            <a:ext cx="10803903" cy="1090489"/>
          </a:xfrm>
        </p:spPr>
        <p:txBody>
          <a:bodyPr/>
          <a:lstStyle/>
          <a:p>
            <a:pPr marL="0" indent="0" algn="ctr">
              <a:buNone/>
              <a:defRPr/>
            </a:pPr>
            <a:r>
              <a:rPr lang="en-GB" sz="3200">
                <a:solidFill>
                  <a:schemeClr val="bg1"/>
                </a:solidFill>
                <a:ea typeface="Calibri"/>
                <a:cs typeface="Calibri"/>
              </a:rPr>
              <a:t>BMHP6026_BIRM </a:t>
            </a:r>
            <a:endParaRPr lang="en-US">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a:solidFill>
                  <a:schemeClr val="bg1"/>
                </a:solidFill>
                <a:ea typeface="Calibri"/>
                <a:cs typeface="Calibri"/>
              </a:rPr>
              <a:t>Week 4</a:t>
            </a:r>
            <a:endParaRPr/>
          </a:p>
          <a:p>
            <a:pPr marL="0" indent="0" algn="ctr">
              <a:buNone/>
              <a:defRPr/>
            </a:pPr>
            <a:r>
              <a:rPr lang="en-GB" sz="3200">
                <a:solidFill>
                  <a:schemeClr val="bg1"/>
                </a:solidFill>
                <a:ea typeface="Calibri"/>
                <a:cs typeface="Calibri"/>
              </a:rPr>
              <a:t>The health and wellbeing of the individual –</a:t>
            </a:r>
            <a:endParaRPr/>
          </a:p>
          <a:p>
            <a:pPr marL="0" indent="0" algn="ctr">
              <a:buNone/>
              <a:defRPr/>
            </a:pPr>
            <a:r>
              <a:rPr lang="en-GB" sz="3200">
                <a:solidFill>
                  <a:schemeClr val="bg1"/>
                </a:solidFill>
                <a:ea typeface="Calibri"/>
                <a:cs typeface="Calibri"/>
              </a:rPr>
              <a:t> Overview of recent digital developments and innovations </a:t>
            </a:r>
            <a:endParaRP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46870692" name="Title 3"/>
          <p:cNvSpPr>
            <a:spLocks noGrp="1"/>
          </p:cNvSpPr>
          <p:nvPr>
            <p:ph type="title"/>
          </p:nvPr>
        </p:nvSpPr>
        <p:spPr bwMode="auto"/>
        <p:txBody>
          <a:bodyPr/>
          <a:lstStyle/>
          <a:p>
            <a:pPr>
              <a:defRPr/>
            </a:pPr>
            <a:r>
              <a:rPr lang="en-GB"/>
              <a:t>During the session… </a:t>
            </a:r>
            <a:endParaRPr/>
          </a:p>
        </p:txBody>
      </p:sp>
      <p:sp>
        <p:nvSpPr>
          <p:cNvPr id="955814943"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88348993"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 </a:t>
            </a:r>
            <a:r>
              <a:rPr lang="en" sz="2600" b="1" u="sng"/>
              <a:t>four</a:t>
            </a:r>
            <a:r>
              <a:rPr lang="en" sz="2600" b="1" u="none"/>
              <a:t> </a:t>
            </a:r>
            <a:r>
              <a:rPr lang="en-GB" sz="2600"/>
              <a:t>digital innovations</a:t>
            </a:r>
            <a:endParaRPr/>
          </a:p>
        </p:txBody>
      </p:sp>
      <p:sp>
        <p:nvSpPr>
          <p:cNvPr id="943411088"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of the impact of </a:t>
            </a:r>
            <a:r>
              <a:rPr lang="en-GB" sz="2600" b="1" u="sng"/>
              <a:t>workforce</a:t>
            </a:r>
            <a:r>
              <a:rPr lang="en-GB" sz="2600"/>
              <a:t> for each innovation</a:t>
            </a:r>
            <a:endParaRPr/>
          </a:p>
        </p:txBody>
      </p:sp>
      <p:sp>
        <p:nvSpPr>
          <p:cNvPr id="1602435741"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the impact on </a:t>
            </a:r>
            <a:r>
              <a:rPr lang="en-GB" sz="2600" b="1" u="sng"/>
              <a:t>communities</a:t>
            </a:r>
            <a:r>
              <a:rPr lang="en-GB" sz="2600"/>
              <a:t> in the UK for each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88348993"/>
                                        </p:tgtEl>
                                        <p:attrNameLst>
                                          <p:attrName>style.visibility</p:attrName>
                                        </p:attrNameLst>
                                      </p:cBhvr>
                                      <p:to>
                                        <p:strVal val="visible"/>
                                      </p:to>
                                    </p:set>
                                    <p:animEffect transition="in" filter="fade">
                                      <p:cBhvr>
                                        <p:cTn id="7" dur="500"/>
                                        <p:tgtEl>
                                          <p:spTgt spid="20883489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43411088"/>
                                        </p:tgtEl>
                                        <p:attrNameLst>
                                          <p:attrName>style.visibility</p:attrName>
                                        </p:attrNameLst>
                                      </p:cBhvr>
                                      <p:to>
                                        <p:strVal val="visible"/>
                                      </p:to>
                                    </p:set>
                                    <p:animEffect transition="in" filter="fade">
                                      <p:cBhvr>
                                        <p:cTn id="12" dur="500"/>
                                        <p:tgtEl>
                                          <p:spTgt spid="94341108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02435741"/>
                                        </p:tgtEl>
                                        <p:attrNameLst>
                                          <p:attrName>style.visibility</p:attrName>
                                        </p:attrNameLst>
                                      </p:cBhvr>
                                      <p:to>
                                        <p:strVal val="visible"/>
                                      </p:to>
                                    </p:set>
                                    <p:animEffect transition="in" filter="fade">
                                      <p:cBhvr>
                                        <p:cTn id="17" dur="500"/>
                                        <p:tgtEl>
                                          <p:spTgt spid="16024357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348993" grpId="0" animBg="1"/>
      <p:bldP spid="943411088" grpId="0" animBg="1"/>
      <p:bldP spid="1602435741"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60770857" name="Title 1"/>
          <p:cNvSpPr>
            <a:spLocks noGrp="1"/>
          </p:cNvSpPr>
          <p:nvPr>
            <p:ph type="title"/>
          </p:nvPr>
        </p:nvSpPr>
        <p:spPr bwMode="auto">
          <a:xfrm>
            <a:off x="270115" y="2860452"/>
            <a:ext cx="4058764" cy="1325563"/>
          </a:xfrm>
        </p:spPr>
        <p:txBody>
          <a:bodyPr>
            <a:noAutofit/>
          </a:bodyPr>
          <a:lstStyle/>
          <a:p>
            <a:pPr>
              <a:defRPr/>
            </a:pPr>
            <a:r>
              <a:rPr lang="en-GB" sz="6000"/>
              <a:t>Innovations to be explored in this session</a:t>
            </a:r>
            <a:endParaRPr/>
          </a:p>
        </p:txBody>
      </p:sp>
      <p:grpSp>
        <p:nvGrpSpPr>
          <p:cNvPr id="250464952" name="Group 64"/>
          <p:cNvGrpSpPr/>
          <p:nvPr/>
        </p:nvGrpSpPr>
        <p:grpSpPr bwMode="auto">
          <a:xfrm>
            <a:off x="8563707" y="2009880"/>
            <a:ext cx="2356932" cy="1148545"/>
            <a:chOff x="0" y="0"/>
            <a:chExt cx="2356932" cy="1148545"/>
          </a:xfrm>
        </p:grpSpPr>
        <p:sp>
          <p:nvSpPr>
            <p:cNvPr id="66" name="Freeform: Shape 65"/>
            <p:cNvSpPr/>
            <p:nvPr/>
          </p:nvSpPr>
          <p:spPr bwMode="auto">
            <a:xfrm rot="19806027">
              <a:off x="0" y="1132720"/>
              <a:ext cx="1297059" cy="1582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67" name="Freeform: Shape 66"/>
            <p:cNvSpPr/>
            <p:nvPr/>
          </p:nvSpPr>
          <p:spPr bwMode="auto">
            <a:xfrm>
              <a:off x="1185121" y="0"/>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a:t>Freestyle Libre</a:t>
              </a:r>
              <a:endParaRPr/>
            </a:p>
          </p:txBody>
        </p:sp>
      </p:grpSp>
      <p:grpSp>
        <p:nvGrpSpPr>
          <p:cNvPr id="183009495" name="Group 67"/>
          <p:cNvGrpSpPr/>
          <p:nvPr/>
        </p:nvGrpSpPr>
        <p:grpSpPr bwMode="auto">
          <a:xfrm>
            <a:off x="8362037" y="4466945"/>
            <a:ext cx="2676819" cy="1722426"/>
            <a:chOff x="0" y="0"/>
            <a:chExt cx="2676819" cy="1722426"/>
          </a:xfrm>
        </p:grpSpPr>
        <p:sp>
          <p:nvSpPr>
            <p:cNvPr id="69" name="Freeform: Shape 68"/>
            <p:cNvSpPr/>
            <p:nvPr/>
          </p:nvSpPr>
          <p:spPr bwMode="auto">
            <a:xfrm rot="2685857" flipV="1">
              <a:off x="0" y="0"/>
              <a:ext cx="1256994" cy="18906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3"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70" name="Freeform: Shape 69"/>
            <p:cNvSpPr/>
            <p:nvPr/>
          </p:nvSpPr>
          <p:spPr bwMode="auto">
            <a:xfrm>
              <a:off x="833211" y="378745"/>
              <a:ext cx="1843607" cy="134368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50">
                <a:lnSpc>
                  <a:spcPct val="90000"/>
                </a:lnSpc>
                <a:spcBef>
                  <a:spcPts val="0"/>
                </a:spcBef>
                <a:spcAft>
                  <a:spcPts val="0"/>
                </a:spcAft>
                <a:buNone/>
                <a:defRPr/>
              </a:pPr>
              <a:r>
                <a:rPr lang="en" sz="2000"/>
                <a:t>NHS COVID-19 Contact App</a:t>
              </a:r>
              <a:endParaRPr/>
            </a:p>
          </p:txBody>
        </p:sp>
      </p:grpSp>
      <p:grpSp>
        <p:nvGrpSpPr>
          <p:cNvPr id="2143033916" name="Group 79"/>
          <p:cNvGrpSpPr/>
          <p:nvPr/>
        </p:nvGrpSpPr>
        <p:grpSpPr bwMode="auto">
          <a:xfrm>
            <a:off x="5495495" y="4572868"/>
            <a:ext cx="2060251" cy="1214325"/>
            <a:chOff x="0" y="0"/>
            <a:chExt cx="2060251" cy="1214325"/>
          </a:xfrm>
        </p:grpSpPr>
        <p:sp>
          <p:nvSpPr>
            <p:cNvPr id="81" name="Freeform: Shape 80"/>
            <p:cNvSpPr/>
            <p:nvPr/>
          </p:nvSpPr>
          <p:spPr bwMode="auto">
            <a:xfrm rot="19122088">
              <a:off x="931887" y="0"/>
              <a:ext cx="1128364" cy="181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82" name="Freeform: Shape 81"/>
            <p:cNvSpPr/>
            <p:nvPr/>
          </p:nvSpPr>
          <p:spPr bwMode="auto">
            <a:xfrm>
              <a:off x="0" y="194919"/>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a:t>Kardia</a:t>
              </a:r>
            </a:p>
            <a:p>
              <a:pPr marL="0" lvl="0" indent="0" algn="ctr" defTabSz="311150">
                <a:lnSpc>
                  <a:spcPct val="90000"/>
                </a:lnSpc>
                <a:spcBef>
                  <a:spcPts val="0"/>
                </a:spcBef>
                <a:spcAft>
                  <a:spcPts val="0"/>
                </a:spcAft>
                <a:buNone/>
                <a:defRPr/>
              </a:pPr>
              <a:r>
                <a:rPr lang="en-GB" sz="2000"/>
                <a:t>Mobile</a:t>
              </a:r>
              <a:r>
                <a:rPr lang="en-GB" sz="700"/>
                <a:t> </a:t>
              </a:r>
              <a:endParaRPr/>
            </a:p>
          </p:txBody>
        </p:sp>
      </p:grpSp>
      <p:sp>
        <p:nvSpPr>
          <p:cNvPr id="565945316" name="Freeform: Shape 82"/>
          <p:cNvSpPr/>
          <p:nvPr/>
        </p:nvSpPr>
        <p:spPr bwMode="auto">
          <a:xfrm>
            <a:off x="7303292" y="3205071"/>
            <a:ext cx="1439276" cy="124919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a:t>Innovations</a:t>
            </a:r>
            <a:endParaRPr/>
          </a:p>
        </p:txBody>
      </p:sp>
      <p:grpSp>
        <p:nvGrpSpPr>
          <p:cNvPr id="899453492" name="Group 79"/>
          <p:cNvGrpSpPr/>
          <p:nvPr/>
        </p:nvGrpSpPr>
        <p:grpSpPr bwMode="auto">
          <a:xfrm>
            <a:off x="6154803" y="1715343"/>
            <a:ext cx="1907674" cy="1676520"/>
            <a:chOff x="0" y="0"/>
            <a:chExt cx="1907674" cy="1676520"/>
          </a:xfrm>
        </p:grpSpPr>
        <p:sp>
          <p:nvSpPr>
            <p:cNvPr id="227833263" name="Freeform: Shape 80"/>
            <p:cNvSpPr/>
            <p:nvPr/>
          </p:nvSpPr>
          <p:spPr bwMode="auto">
            <a:xfrm rot="3114873" flipV="1">
              <a:off x="786335" y="555180"/>
              <a:ext cx="776252" cy="14664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416326310" name="Freeform: Shape 81"/>
            <p:cNvSpPr/>
            <p:nvPr/>
          </p:nvSpPr>
          <p:spPr bwMode="auto">
            <a:xfrm>
              <a:off x="0" y="0"/>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0"/>
                <a:t>NHS App</a:t>
              </a:r>
              <a:r>
                <a:rPr lang="en-GB" sz="700" b="0"/>
                <a:t> </a:t>
              </a:r>
              <a:endParaRPr b="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0464952"/>
                                        </p:tgtEl>
                                        <p:attrNameLst>
                                          <p:attrName>style.visibility</p:attrName>
                                        </p:attrNameLst>
                                      </p:cBhvr>
                                      <p:to>
                                        <p:strVal val="visible"/>
                                      </p:to>
                                    </p:set>
                                    <p:animEffect transition="in" filter="fade">
                                      <p:cBhvr>
                                        <p:cTn id="7" dur="500"/>
                                        <p:tgtEl>
                                          <p:spTgt spid="2504649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3009495"/>
                                        </p:tgtEl>
                                        <p:attrNameLst>
                                          <p:attrName>style.visibility</p:attrName>
                                        </p:attrNameLst>
                                      </p:cBhvr>
                                      <p:to>
                                        <p:strVal val="visible"/>
                                      </p:to>
                                    </p:set>
                                    <p:animEffect transition="in" filter="fade">
                                      <p:cBhvr>
                                        <p:cTn id="12" dur="500"/>
                                        <p:tgtEl>
                                          <p:spTgt spid="18300949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43033916"/>
                                        </p:tgtEl>
                                        <p:attrNameLst>
                                          <p:attrName>style.visibility</p:attrName>
                                        </p:attrNameLst>
                                      </p:cBhvr>
                                      <p:to>
                                        <p:strVal val="visible"/>
                                      </p:to>
                                    </p:set>
                                    <p:animEffect transition="in" filter="fade">
                                      <p:cBhvr>
                                        <p:cTn id="17" dur="500"/>
                                        <p:tgtEl>
                                          <p:spTgt spid="2143033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71717107" name="Title 1"/>
          <p:cNvSpPr>
            <a:spLocks noGrp="1"/>
          </p:cNvSpPr>
          <p:nvPr>
            <p:ph type="title"/>
          </p:nvPr>
        </p:nvSpPr>
        <p:spPr bwMode="auto">
          <a:xfrm>
            <a:off x="298515" y="1283767"/>
            <a:ext cx="11594969" cy="762204"/>
          </a:xfrm>
        </p:spPr>
        <p:txBody>
          <a:bodyPr/>
          <a:lstStyle/>
          <a:p>
            <a:pPr>
              <a:defRPr/>
            </a:pPr>
            <a:r>
              <a:rPr lang="en-GB"/>
              <a:t>What is an innovation? </a:t>
            </a:r>
            <a:endParaRPr/>
          </a:p>
        </p:txBody>
      </p:sp>
      <p:sp>
        <p:nvSpPr>
          <p:cNvPr id="357522918" name="Content Placeholder 2"/>
          <p:cNvSpPr>
            <a:spLocks noGrp="1"/>
          </p:cNvSpPr>
          <p:nvPr>
            <p:ph idx="1"/>
          </p:nvPr>
        </p:nvSpPr>
        <p:spPr bwMode="auto">
          <a:xfrm>
            <a:off x="301657" y="3431592"/>
            <a:ext cx="11594969" cy="3346398"/>
          </a:xfrm>
        </p:spPr>
        <p:txBody>
          <a:bodyPr>
            <a:normAutofit fontScale="92500" lnSpcReduction="20000"/>
          </a:bodyPr>
          <a:lstStyle/>
          <a:p>
            <a:pPr marL="0" indent="0">
              <a:lnSpc>
                <a:spcPct val="110000"/>
              </a:lnSpc>
              <a:spcAft>
                <a:spcPts val="800"/>
              </a:spcAft>
              <a:buNone/>
              <a:defRPr/>
            </a:pPr>
            <a:r>
              <a:rPr lang="en-GB" sz="1900">
                <a:solidFill>
                  <a:srgbClr val="000000"/>
                </a:solidFill>
                <a:latin typeface="Arial"/>
                <a:ea typeface="Times New Roman"/>
                <a:cs typeface="Arial"/>
              </a:rPr>
              <a:t>In the UK, digital transformation encompasses various aspects, including:</a:t>
            </a:r>
            <a:endParaRPr lang="en-GB" sz="1900">
              <a:latin typeface="Arial"/>
              <a:ea typeface="Calibri"/>
              <a:cs typeface="Arial"/>
            </a:endParaRPr>
          </a:p>
          <a:p>
            <a:pPr marL="342900" lvl="0" indent="-342900">
              <a:lnSpc>
                <a:spcPct val="110000"/>
              </a:lnSpc>
              <a:spcAft>
                <a:spcPts val="800"/>
              </a:spcAft>
              <a:tabLst>
                <a:tab pos="457200" algn="l"/>
              </a:tabLst>
              <a:defRPr/>
            </a:pPr>
            <a:r>
              <a:rPr lang="en-GB" sz="1900" b="1">
                <a:solidFill>
                  <a:srgbClr val="000000"/>
                </a:solidFill>
                <a:latin typeface="Arial"/>
                <a:ea typeface="Times New Roman"/>
                <a:cs typeface="Arial"/>
              </a:rPr>
              <a:t>Technology Adoption</a:t>
            </a:r>
            <a:r>
              <a:rPr lang="en-GB" sz="1900">
                <a:solidFill>
                  <a:srgbClr val="000000"/>
                </a:solidFill>
                <a:latin typeface="Arial"/>
                <a:ea typeface="Times New Roman"/>
                <a:cs typeface="Arial"/>
              </a:rPr>
              <a:t>: The use of advanced digital technologies such as cloud computing, artificial intelligence (AI), big data analytics, and the Internet of Things (IoT) to improve efficiency, innovation, and decision-making processes.</a:t>
            </a:r>
            <a:endParaRPr lang="en-GB" sz="1900" b="1">
              <a:solidFill>
                <a:srgbClr val="000000"/>
              </a:solidFill>
              <a:latin typeface="Arial"/>
              <a:ea typeface="Times New Roman"/>
              <a:cs typeface="Arial"/>
            </a:endParaRPr>
          </a:p>
          <a:p>
            <a:pPr>
              <a:lnSpc>
                <a:spcPct val="110000"/>
              </a:lnSpc>
              <a:defRPr/>
            </a:pPr>
            <a:r>
              <a:rPr lang="en-GB" sz="1900" b="1">
                <a:solidFill>
                  <a:srgbClr val="000000"/>
                </a:solidFill>
                <a:latin typeface="Arial"/>
                <a:ea typeface="Times New Roman"/>
                <a:cs typeface="Arial"/>
              </a:rPr>
              <a:t>Cultural Shift</a:t>
            </a:r>
            <a:r>
              <a:rPr lang="en-GB" sz="1900">
                <a:solidFill>
                  <a:srgbClr val="000000"/>
                </a:solidFill>
                <a:latin typeface="Arial"/>
                <a:ea typeface="Times New Roman"/>
                <a:cs typeface="Arial"/>
              </a:rPr>
              <a:t>: Encouraging a culture that embraces change, encourages digital literacy, innovation, and a willingness to adapt to new ways of working. This often requires upskilling employees and changing organisational mindsets.</a:t>
            </a:r>
            <a:endParaRPr lang="en-GB" sz="1900">
              <a:latin typeface="Arial"/>
              <a:ea typeface="Calibri"/>
              <a:cs typeface="Arial"/>
            </a:endParaRPr>
          </a:p>
          <a:p>
            <a:pPr>
              <a:lnSpc>
                <a:spcPct val="110000"/>
              </a:lnSpc>
              <a:defRPr/>
            </a:pPr>
            <a:r>
              <a:rPr lang="en-GB" sz="1900" b="1">
                <a:solidFill>
                  <a:srgbClr val="000000"/>
                </a:solidFill>
                <a:latin typeface="Arial"/>
                <a:ea typeface="Times New Roman"/>
                <a:cs typeface="Arial"/>
              </a:rPr>
              <a:t>Public Sector Modernization</a:t>
            </a:r>
            <a:r>
              <a:rPr lang="en-GB" sz="1900">
                <a:solidFill>
                  <a:srgbClr val="000000"/>
                </a:solidFill>
                <a:latin typeface="Arial"/>
                <a:ea typeface="Times New Roman"/>
                <a:cs typeface="Arial"/>
              </a:rPr>
              <a:t>: In the public sector, digital transformation aims to improve service delivery, accessibility, and efficiency by digitising services and processes. Examples include online tax services, digital health records, and virtual consultations in healthcare.</a:t>
            </a:r>
            <a:endParaRPr lang="en-GB" sz="1900">
              <a:latin typeface="Arial"/>
              <a:ea typeface="Calibri"/>
              <a:cs typeface="Arial"/>
            </a:endParaRPr>
          </a:p>
          <a:p>
            <a:pPr>
              <a:defRPr/>
            </a:pPr>
            <a:endParaRPr lang="en-GB"/>
          </a:p>
        </p:txBody>
      </p:sp>
      <p:sp>
        <p:nvSpPr>
          <p:cNvPr id="555608685" name="TextBox 3"/>
          <p:cNvSpPr txBox="1"/>
          <p:nvPr/>
        </p:nvSpPr>
        <p:spPr bwMode="auto">
          <a:xfrm>
            <a:off x="301657" y="2060402"/>
            <a:ext cx="11591827" cy="1123712"/>
          </a:xfrm>
          <a:prstGeom prst="roundRect">
            <a:avLst>
              <a:gd name="adj" fmla="val 16667"/>
            </a:avLst>
          </a:prstGeom>
          <a:noFill/>
          <a:ln w="38100">
            <a:solidFill>
              <a:schemeClr val="accent1"/>
            </a:solidFill>
          </a:ln>
        </p:spPr>
        <p:txBody>
          <a:bodyPr wrap="square" rtlCol="0">
            <a:spAutoFit/>
          </a:bodyPr>
          <a:lstStyle/>
          <a:p>
            <a:pPr>
              <a:defRPr/>
            </a:pPr>
            <a:r>
              <a:rPr lang="en-GB" sz="2000"/>
              <a:t>Digital innovation refers to the use of digital technologies to create new or improved processes, products, services, or business models. It involves leveraging advancements like AI, cloud computing, and data analytics to drive efficiency, enhance customer experiences, and foster competitive advantage in various industries.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55608685"/>
                                        </p:tgtEl>
                                        <p:attrNameLst>
                                          <p:attrName>style.visibility</p:attrName>
                                        </p:attrNameLst>
                                      </p:cBhvr>
                                      <p:to>
                                        <p:strVal val="visible"/>
                                      </p:to>
                                    </p:set>
                                    <p:animEffect transition="in" filter="fade">
                                      <p:cBhvr>
                                        <p:cTn id="7" dur="500"/>
                                        <p:tgtEl>
                                          <p:spTgt spid="55560868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7522918">
                                            <p:txEl>
                                              <p:pRg st="0" end="0"/>
                                            </p:txEl>
                                          </p:spTgt>
                                        </p:tgtEl>
                                        <p:attrNameLst>
                                          <p:attrName>style.visibility</p:attrName>
                                        </p:attrNameLst>
                                      </p:cBhvr>
                                      <p:to>
                                        <p:strVal val="visible"/>
                                      </p:to>
                                    </p:set>
                                    <p:animEffect transition="in" filter="fade">
                                      <p:cBhvr>
                                        <p:cTn id="12" dur="500"/>
                                        <p:tgtEl>
                                          <p:spTgt spid="3575229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57522918">
                                            <p:txEl>
                                              <p:pRg st="1" end="1"/>
                                            </p:txEl>
                                          </p:spTgt>
                                        </p:tgtEl>
                                        <p:attrNameLst>
                                          <p:attrName>style.visibility</p:attrName>
                                        </p:attrNameLst>
                                      </p:cBhvr>
                                      <p:to>
                                        <p:strVal val="visible"/>
                                      </p:to>
                                    </p:set>
                                    <p:animEffect transition="in" filter="fade">
                                      <p:cBhvr>
                                        <p:cTn id="17" dur="500"/>
                                        <p:tgtEl>
                                          <p:spTgt spid="3575229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57522918">
                                            <p:txEl>
                                              <p:pRg st="2" end="2"/>
                                            </p:txEl>
                                          </p:spTgt>
                                        </p:tgtEl>
                                        <p:attrNameLst>
                                          <p:attrName>style.visibility</p:attrName>
                                        </p:attrNameLst>
                                      </p:cBhvr>
                                      <p:to>
                                        <p:strVal val="visible"/>
                                      </p:to>
                                    </p:set>
                                    <p:animEffect transition="in" filter="fade">
                                      <p:cBhvr>
                                        <p:cTn id="22" dur="500"/>
                                        <p:tgtEl>
                                          <p:spTgt spid="3575229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57522918">
                                            <p:txEl>
                                              <p:pRg st="3" end="3"/>
                                            </p:txEl>
                                          </p:spTgt>
                                        </p:tgtEl>
                                        <p:attrNameLst>
                                          <p:attrName>style.visibility</p:attrName>
                                        </p:attrNameLst>
                                      </p:cBhvr>
                                      <p:to>
                                        <p:strVal val="visible"/>
                                      </p:to>
                                    </p:set>
                                    <p:animEffect transition="in" filter="fade">
                                      <p:cBhvr>
                                        <p:cTn id="27" dur="500"/>
                                        <p:tgtEl>
                                          <p:spTgt spid="3575229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5608685"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8254834" name="Title 1"/>
          <p:cNvSpPr>
            <a:spLocks noGrp="1"/>
          </p:cNvSpPr>
          <p:nvPr>
            <p:ph type="title"/>
          </p:nvPr>
        </p:nvSpPr>
        <p:spPr bwMode="auto">
          <a:xfrm>
            <a:off x="161922" y="3009541"/>
            <a:ext cx="3201366" cy="859192"/>
          </a:xfrm>
        </p:spPr>
        <p:txBody>
          <a:bodyPr vert="horz" lIns="91440" tIns="45720" rIns="91440" bIns="45720" rtlCol="0" anchor="b">
            <a:normAutofit/>
          </a:bodyPr>
          <a:lstStyle/>
          <a:p>
            <a:pPr algn="r">
              <a:defRPr/>
            </a:pPr>
            <a:r>
              <a:rPr lang="en-US" sz="4000">
                <a:solidFill>
                  <a:srgbClr val="FFFFFF"/>
                </a:solidFill>
                <a:latin typeface="+mj-lt"/>
                <a:ea typeface="+mj-ea"/>
                <a:cs typeface="+mj-cs"/>
              </a:rPr>
              <a:t>Key Objectives</a:t>
            </a:r>
            <a:endParaRPr/>
          </a:p>
        </p:txBody>
      </p:sp>
      <p:sp>
        <p:nvSpPr>
          <p:cNvPr id="580999739" name="Content Placeholder 2"/>
          <p:cNvSpPr>
            <a:spLocks noGrp="1"/>
          </p:cNvSpPr>
          <p:nvPr>
            <p:ph idx="1"/>
          </p:nvPr>
        </p:nvSpPr>
        <p:spPr bwMode="auto">
          <a:xfrm>
            <a:off x="164660" y="1484274"/>
            <a:ext cx="4850770" cy="936240"/>
          </a:xfrm>
        </p:spPr>
        <p:txBody>
          <a:bodyPr vert="horz" lIns="91440" tIns="45720" rIns="91440" bIns="45720" rtlCol="0" anchor="ctr">
            <a:normAutofit/>
          </a:bodyPr>
          <a:lstStyle/>
          <a:p>
            <a:pPr marL="0" indent="0">
              <a:buNone/>
              <a:defRPr/>
            </a:pPr>
            <a:r>
              <a:rPr lang="en-US" sz="3600" i="1"/>
              <a:t>Four </a:t>
            </a:r>
            <a:r>
              <a:rPr lang="en-US" sz="3600"/>
              <a:t>goals of reform: </a:t>
            </a:r>
            <a:endParaRPr/>
          </a:p>
        </p:txBody>
      </p:sp>
      <p:pic>
        <p:nvPicPr>
          <p:cNvPr id="651783316" name="Picture 3"/>
          <p:cNvPicPr>
            <a:picLocks noChangeAspect="1"/>
          </p:cNvPicPr>
          <p:nvPr/>
        </p:nvPicPr>
        <p:blipFill rotWithShape="1">
          <a:blip r:embed="rId3"/>
          <a:stretch/>
        </p:blipFill>
        <p:spPr bwMode="auto">
          <a:xfrm>
            <a:off x="9025467" y="514953"/>
            <a:ext cx="2854076" cy="1275565"/>
          </a:xfrm>
          <a:prstGeom prst="rect">
            <a:avLst/>
          </a:prstGeom>
        </p:spPr>
      </p:pic>
      <p:pic>
        <p:nvPicPr>
          <p:cNvPr id="47870117" name="Picture 4"/>
          <p:cNvPicPr>
            <a:picLocks noChangeAspect="1"/>
          </p:cNvPicPr>
          <p:nvPr/>
        </p:nvPicPr>
        <p:blipFill rotWithShape="1">
          <a:blip r:embed="rId4"/>
          <a:stretch/>
        </p:blipFill>
        <p:spPr bwMode="auto">
          <a:xfrm>
            <a:off x="9025464" y="2801355"/>
            <a:ext cx="2854077" cy="1275565"/>
          </a:xfrm>
          <a:prstGeom prst="rect">
            <a:avLst/>
          </a:prstGeom>
        </p:spPr>
      </p:pic>
      <p:pic>
        <p:nvPicPr>
          <p:cNvPr id="1005353884" name="Picture 5"/>
          <p:cNvPicPr>
            <a:picLocks noChangeAspect="1"/>
          </p:cNvPicPr>
          <p:nvPr/>
        </p:nvPicPr>
        <p:blipFill rotWithShape="1">
          <a:blip r:embed="rId5"/>
          <a:stretch/>
        </p:blipFill>
        <p:spPr bwMode="auto">
          <a:xfrm>
            <a:off x="9025465" y="5067483"/>
            <a:ext cx="2854077" cy="1657205"/>
          </a:xfrm>
          <a:prstGeom prst="rect">
            <a:avLst/>
          </a:prstGeom>
        </p:spPr>
      </p:pic>
      <p:grpSp>
        <p:nvGrpSpPr>
          <p:cNvPr id="1142622019" name="Group 21"/>
          <p:cNvGrpSpPr/>
          <p:nvPr/>
        </p:nvGrpSpPr>
        <p:grpSpPr bwMode="auto">
          <a:xfrm>
            <a:off x="4962472" y="3527370"/>
            <a:ext cx="4850770" cy="1065021"/>
            <a:chOff x="4962472" y="3527370"/>
            <a:chExt cx="4850770" cy="1065021"/>
          </a:xfrm>
        </p:grpSpPr>
        <p:sp>
          <p:nvSpPr>
            <p:cNvPr id="11" name="Rectangle 10"/>
            <p:cNvSpPr/>
            <p:nvPr/>
          </p:nvSpPr>
          <p:spPr bwMode="auto">
            <a:xfrm>
              <a:off x="4962472" y="4076920"/>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5255809" y="3527370"/>
              <a:ext cx="4190000"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ts val="0"/>
                </a:spcBef>
                <a:spcAft>
                  <a:spcPts val="0"/>
                </a:spcAft>
                <a:buNone/>
                <a:defRPr/>
              </a:pPr>
              <a:r>
                <a:rPr lang="en-GB" sz="2000"/>
                <a:t>Prevent people’s health and social care needs from escalating</a:t>
              </a:r>
              <a:endParaRPr/>
            </a:p>
          </p:txBody>
        </p:sp>
      </p:grpSp>
      <p:grpSp>
        <p:nvGrpSpPr>
          <p:cNvPr id="507594472" name="Group 22"/>
          <p:cNvGrpSpPr/>
          <p:nvPr/>
        </p:nvGrpSpPr>
        <p:grpSpPr bwMode="auto">
          <a:xfrm>
            <a:off x="146183" y="4285469"/>
            <a:ext cx="4850770" cy="1051199"/>
            <a:chOff x="4106256" y="2913942"/>
            <a:chExt cx="4850770" cy="1051199"/>
          </a:xfrm>
        </p:grpSpPr>
        <p:sp>
          <p:nvSpPr>
            <p:cNvPr id="15" name="Rectangle 14"/>
            <p:cNvSpPr/>
            <p:nvPr/>
          </p:nvSpPr>
          <p:spPr bwMode="auto">
            <a:xfrm>
              <a:off x="4106256" y="3343132"/>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a:t>Personalise health and social care and reduce health disparities</a:t>
              </a:r>
            </a:p>
          </p:txBody>
        </p:sp>
      </p:grpSp>
      <p:grpSp>
        <p:nvGrpSpPr>
          <p:cNvPr id="1941361242" name="Group 23"/>
          <p:cNvGrpSpPr/>
          <p:nvPr/>
        </p:nvGrpSpPr>
        <p:grpSpPr bwMode="auto">
          <a:xfrm>
            <a:off x="3969399" y="5416174"/>
            <a:ext cx="4850770" cy="1271653"/>
            <a:chOff x="3969399" y="5381189"/>
            <a:chExt cx="4850770" cy="1271653"/>
          </a:xfrm>
        </p:grpSpPr>
        <p:sp>
          <p:nvSpPr>
            <p:cNvPr id="19" name="Rectangle 18"/>
            <p:cNvSpPr/>
            <p:nvPr/>
          </p:nvSpPr>
          <p:spPr bwMode="auto">
            <a:xfrm>
              <a:off x="3969399" y="6030834"/>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1" name="Freeform: Shape 20"/>
            <p:cNvSpPr/>
            <p:nvPr/>
          </p:nvSpPr>
          <p:spPr bwMode="auto">
            <a:xfrm>
              <a:off x="4316610" y="5381189"/>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a:t>Improve the experience and impact of people providing services.</a:t>
              </a:r>
              <a:endParaRPr/>
            </a:p>
          </p:txBody>
        </p:sp>
      </p:grpSp>
      <p:sp>
        <p:nvSpPr>
          <p:cNvPr id="1123655826" name="Rectangle 24"/>
          <p:cNvSpPr/>
          <p:nvPr/>
        </p:nvSpPr>
        <p:spPr bwMode="auto">
          <a:xfrm>
            <a:off x="44855" y="3069867"/>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06931019" name="Freeform: Shape 25"/>
          <p:cNvSpPr/>
          <p:nvPr/>
        </p:nvSpPr>
        <p:spPr bwMode="auto">
          <a:xfrm>
            <a:off x="312459" y="2606447"/>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a:t>Transform performance</a:t>
            </a:r>
            <a:endParaRPr/>
          </a:p>
        </p:txBody>
      </p:sp>
      <p:pic>
        <p:nvPicPr>
          <p:cNvPr id="1319015524" name="Content Placeholder 4"/>
          <p:cNvPicPr>
            <a:picLocks noChangeAspect="1"/>
          </p:cNvPicPr>
          <p:nvPr/>
        </p:nvPicPr>
        <p:blipFill rotWithShape="1">
          <a:blip r:embed="rId6"/>
          <a:stretch/>
        </p:blipFill>
        <p:spPr bwMode="auto">
          <a:xfrm>
            <a:off x="164660" y="279435"/>
            <a:ext cx="3804739" cy="9702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42622019"/>
                                        </p:tgtEl>
                                        <p:attrNameLst>
                                          <p:attrName>style.visibility</p:attrName>
                                        </p:attrNameLst>
                                      </p:cBhvr>
                                      <p:to>
                                        <p:strVal val="visible"/>
                                      </p:to>
                                    </p:set>
                                    <p:animEffect transition="in" filter="fade">
                                      <p:cBhvr>
                                        <p:cTn id="7" dur="500"/>
                                        <p:tgtEl>
                                          <p:spTgt spid="1142622019"/>
                                        </p:tgtEl>
                                      </p:cBhvr>
                                    </p:animEffect>
                                  </p:childTnLst>
                                </p:cTn>
                              </p:par>
                              <p:par>
                                <p:cTn id="8" presetID="10" presetClass="entr" presetSubtype="0" fill="hold" nodeType="withEffect">
                                  <p:stCondLst>
                                    <p:cond delay="0"/>
                                  </p:stCondLst>
                                  <p:childTnLst>
                                    <p:set>
                                      <p:cBhvr>
                                        <p:cTn id="9" dur="1" fill="hold">
                                          <p:stCondLst>
                                            <p:cond delay="0"/>
                                          </p:stCondLst>
                                        </p:cTn>
                                        <p:tgtEl>
                                          <p:spTgt spid="651783316"/>
                                        </p:tgtEl>
                                        <p:attrNameLst>
                                          <p:attrName>style.visibility</p:attrName>
                                        </p:attrNameLst>
                                      </p:cBhvr>
                                      <p:to>
                                        <p:strVal val="visible"/>
                                      </p:to>
                                    </p:set>
                                    <p:animEffect transition="in" filter="fade">
                                      <p:cBhvr>
                                        <p:cTn id="10" dur="500"/>
                                        <p:tgtEl>
                                          <p:spTgt spid="6517833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07594472"/>
                                        </p:tgtEl>
                                        <p:attrNameLst>
                                          <p:attrName>style.visibility</p:attrName>
                                        </p:attrNameLst>
                                      </p:cBhvr>
                                      <p:to>
                                        <p:strVal val="visible"/>
                                      </p:to>
                                    </p:set>
                                    <p:animEffect transition="in" filter="fade">
                                      <p:cBhvr>
                                        <p:cTn id="15" dur="500"/>
                                        <p:tgtEl>
                                          <p:spTgt spid="507594472"/>
                                        </p:tgtEl>
                                      </p:cBhvr>
                                    </p:animEffect>
                                  </p:childTnLst>
                                </p:cTn>
                              </p:par>
                              <p:par>
                                <p:cTn id="16" presetID="10" presetClass="entr" presetSubtype="0" fill="hold" nodeType="withEffect">
                                  <p:stCondLst>
                                    <p:cond delay="0"/>
                                  </p:stCondLst>
                                  <p:childTnLst>
                                    <p:set>
                                      <p:cBhvr>
                                        <p:cTn id="17" dur="1" fill="hold">
                                          <p:stCondLst>
                                            <p:cond delay="0"/>
                                          </p:stCondLst>
                                        </p:cTn>
                                        <p:tgtEl>
                                          <p:spTgt spid="47870117"/>
                                        </p:tgtEl>
                                        <p:attrNameLst>
                                          <p:attrName>style.visibility</p:attrName>
                                        </p:attrNameLst>
                                      </p:cBhvr>
                                      <p:to>
                                        <p:strVal val="visible"/>
                                      </p:to>
                                    </p:set>
                                    <p:animEffect transition="in" filter="fade">
                                      <p:cBhvr>
                                        <p:cTn id="18" dur="500"/>
                                        <p:tgtEl>
                                          <p:spTgt spid="478701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05353884"/>
                                        </p:tgtEl>
                                        <p:attrNameLst>
                                          <p:attrName>style.visibility</p:attrName>
                                        </p:attrNameLst>
                                      </p:cBhvr>
                                      <p:to>
                                        <p:strVal val="visible"/>
                                      </p:to>
                                    </p:set>
                                    <p:animEffect transition="in" filter="fade">
                                      <p:cBhvr>
                                        <p:cTn id="23" dur="500"/>
                                        <p:tgtEl>
                                          <p:spTgt spid="1005353884"/>
                                        </p:tgtEl>
                                      </p:cBhvr>
                                    </p:animEffect>
                                  </p:childTnLst>
                                </p:cTn>
                              </p:par>
                              <p:par>
                                <p:cTn id="24" presetID="10" presetClass="entr" presetSubtype="0" fill="hold" nodeType="withEffect">
                                  <p:stCondLst>
                                    <p:cond delay="0"/>
                                  </p:stCondLst>
                                  <p:childTnLst>
                                    <p:set>
                                      <p:cBhvr>
                                        <p:cTn id="25" dur="1" fill="hold">
                                          <p:stCondLst>
                                            <p:cond delay="0"/>
                                          </p:stCondLst>
                                        </p:cTn>
                                        <p:tgtEl>
                                          <p:spTgt spid="1941361242"/>
                                        </p:tgtEl>
                                        <p:attrNameLst>
                                          <p:attrName>style.visibility</p:attrName>
                                        </p:attrNameLst>
                                      </p:cBhvr>
                                      <p:to>
                                        <p:strVal val="visible"/>
                                      </p:to>
                                    </p:set>
                                    <p:animEffect transition="in" filter="fade">
                                      <p:cBhvr>
                                        <p:cTn id="26" dur="500"/>
                                        <p:tgtEl>
                                          <p:spTgt spid="194136124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06931019"/>
                                        </p:tgtEl>
                                        <p:attrNameLst>
                                          <p:attrName>style.visibility</p:attrName>
                                        </p:attrNameLst>
                                      </p:cBhvr>
                                      <p:to>
                                        <p:strVal val="visible"/>
                                      </p:to>
                                    </p:set>
                                    <p:animEffect transition="in" filter="fade">
                                      <p:cBhvr>
                                        <p:cTn id="31" dur="500"/>
                                        <p:tgtEl>
                                          <p:spTgt spid="706931019"/>
                                        </p:tgtEl>
                                      </p:cBhvr>
                                    </p:animEffect>
                                  </p:childTnLst>
                                </p:cTn>
                              </p:par>
                              <p:par>
                                <p:cTn id="32" presetID="10" presetClass="entr" presetSubtype="0" fill="hold" nodeType="withEffect">
                                  <p:stCondLst>
                                    <p:cond delay="0"/>
                                  </p:stCondLst>
                                  <p:childTnLst>
                                    <p:set>
                                      <p:cBhvr>
                                        <p:cTn id="33" dur="1" fill="hold">
                                          <p:stCondLst>
                                            <p:cond delay="0"/>
                                          </p:stCondLst>
                                        </p:cTn>
                                        <p:tgtEl>
                                          <p:spTgt spid="1123655826"/>
                                        </p:tgtEl>
                                        <p:attrNameLst>
                                          <p:attrName>style.visibility</p:attrName>
                                        </p:attrNameLst>
                                      </p:cBhvr>
                                      <p:to>
                                        <p:strVal val="visible"/>
                                      </p:to>
                                    </p:set>
                                    <p:animEffect transition="in" filter="fade">
                                      <p:cBhvr>
                                        <p:cTn id="34" dur="500"/>
                                        <p:tgtEl>
                                          <p:spTgt spid="11236558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931019"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4932542" name="Content Placeholder 2"/>
          <p:cNvSpPr>
            <a:spLocks noGrp="1"/>
          </p:cNvSpPr>
          <p:nvPr>
            <p:ph idx="1"/>
          </p:nvPr>
        </p:nvSpPr>
        <p:spPr bwMode="auto">
          <a:xfrm>
            <a:off x="345374" y="2137418"/>
            <a:ext cx="7621806" cy="582930"/>
          </a:xfrm>
        </p:spPr>
        <p:txBody>
          <a:bodyPr>
            <a:normAutofit/>
          </a:bodyPr>
          <a:lstStyle/>
          <a:p>
            <a:pPr marL="0" indent="0">
              <a:buNone/>
              <a:defRPr/>
            </a:pPr>
            <a:r>
              <a:rPr lang="en-GB"/>
              <a:t>The UK GDPR sets out seven key principles:</a:t>
            </a:r>
            <a:endParaRPr/>
          </a:p>
        </p:txBody>
      </p:sp>
      <p:grpSp>
        <p:nvGrpSpPr>
          <p:cNvPr id="285603297" name="Group 19"/>
          <p:cNvGrpSpPr/>
          <p:nvPr/>
        </p:nvGrpSpPr>
        <p:grpSpPr bwMode="auto">
          <a:xfrm>
            <a:off x="265299" y="2861326"/>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Lawfulness, fairness and transparency</a:t>
              </a:r>
              <a:endParaRPr/>
            </a:p>
          </p:txBody>
        </p:sp>
      </p:grpSp>
      <p:grpSp>
        <p:nvGrpSpPr>
          <p:cNvPr id="192770686" name="Group 20"/>
          <p:cNvGrpSpPr/>
          <p:nvPr/>
        </p:nvGrpSpPr>
        <p:grpSpPr bwMode="auto">
          <a:xfrm>
            <a:off x="265299" y="3389819"/>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Purpose limitation</a:t>
              </a:r>
              <a:endParaRPr/>
            </a:p>
          </p:txBody>
        </p:sp>
      </p:grpSp>
      <p:grpSp>
        <p:nvGrpSpPr>
          <p:cNvPr id="2114142068" name="Group 21"/>
          <p:cNvGrpSpPr/>
          <p:nvPr/>
        </p:nvGrpSpPr>
        <p:grpSpPr bwMode="auto">
          <a:xfrm>
            <a:off x="265299" y="3949966"/>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Data minimisation</a:t>
              </a:r>
              <a:endParaRPr/>
            </a:p>
          </p:txBody>
        </p:sp>
      </p:grpSp>
      <p:grpSp>
        <p:nvGrpSpPr>
          <p:cNvPr id="28214463" name="Group 22"/>
          <p:cNvGrpSpPr/>
          <p:nvPr/>
        </p:nvGrpSpPr>
        <p:grpSpPr bwMode="auto">
          <a:xfrm>
            <a:off x="265299" y="4478459"/>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Accuracy</a:t>
              </a:r>
              <a:endParaRPr lang="en-GB" sz="1200"/>
            </a:p>
          </p:txBody>
        </p:sp>
      </p:grpSp>
      <p:grpSp>
        <p:nvGrpSpPr>
          <p:cNvPr id="1287654821" name="Group 23"/>
          <p:cNvGrpSpPr/>
          <p:nvPr/>
        </p:nvGrpSpPr>
        <p:grpSpPr bwMode="auto">
          <a:xfrm>
            <a:off x="265299" y="50386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Storage limitation</a:t>
              </a:r>
              <a:endParaRPr/>
            </a:p>
          </p:txBody>
        </p:sp>
      </p:grpSp>
      <p:grpSp>
        <p:nvGrpSpPr>
          <p:cNvPr id="689271055"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Integrity and confidentiality (security)</a:t>
              </a:r>
              <a:endParaRPr/>
            </a:p>
          </p:txBody>
        </p:sp>
      </p:grpSp>
      <p:grpSp>
        <p:nvGrpSpPr>
          <p:cNvPr id="856932873" name="Group 25"/>
          <p:cNvGrpSpPr/>
          <p:nvPr/>
        </p:nvGrpSpPr>
        <p:grpSpPr bwMode="auto">
          <a:xfrm>
            <a:off x="265299" y="6127246"/>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Accountability</a:t>
              </a:r>
              <a:endParaRPr lang="en-GB" sz="1600"/>
            </a:p>
          </p:txBody>
        </p:sp>
      </p:grpSp>
      <p:sp>
        <p:nvSpPr>
          <p:cNvPr id="1610562620" name="Title 1"/>
          <p:cNvSpPr txBox="1"/>
          <p:nvPr/>
        </p:nvSpPr>
        <p:spPr bwMode="auto">
          <a:xfrm>
            <a:off x="132649" y="1105461"/>
            <a:ext cx="11594969" cy="1325563"/>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defRPr/>
            </a:pPr>
            <a:r>
              <a:rPr lang="en-GB"/>
              <a:t>Data Protection considerations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5603297"/>
                                        </p:tgtEl>
                                        <p:attrNameLst>
                                          <p:attrName>style.visibility</p:attrName>
                                        </p:attrNameLst>
                                      </p:cBhvr>
                                      <p:to>
                                        <p:strVal val="visible"/>
                                      </p:to>
                                    </p:set>
                                    <p:animEffect transition="in" filter="fade">
                                      <p:cBhvr>
                                        <p:cTn id="7" dur="500"/>
                                        <p:tgtEl>
                                          <p:spTgt spid="2856032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2770686"/>
                                        </p:tgtEl>
                                        <p:attrNameLst>
                                          <p:attrName>style.visibility</p:attrName>
                                        </p:attrNameLst>
                                      </p:cBhvr>
                                      <p:to>
                                        <p:strVal val="visible"/>
                                      </p:to>
                                    </p:set>
                                    <p:animEffect transition="in" filter="fade">
                                      <p:cBhvr>
                                        <p:cTn id="12" dur="500"/>
                                        <p:tgtEl>
                                          <p:spTgt spid="19277068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14142068"/>
                                        </p:tgtEl>
                                        <p:attrNameLst>
                                          <p:attrName>style.visibility</p:attrName>
                                        </p:attrNameLst>
                                      </p:cBhvr>
                                      <p:to>
                                        <p:strVal val="visible"/>
                                      </p:to>
                                    </p:set>
                                    <p:animEffect transition="in" filter="fade">
                                      <p:cBhvr>
                                        <p:cTn id="17" dur="500"/>
                                        <p:tgtEl>
                                          <p:spTgt spid="211414206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214463"/>
                                        </p:tgtEl>
                                        <p:attrNameLst>
                                          <p:attrName>style.visibility</p:attrName>
                                        </p:attrNameLst>
                                      </p:cBhvr>
                                      <p:to>
                                        <p:strVal val="visible"/>
                                      </p:to>
                                    </p:set>
                                    <p:animEffect transition="in" filter="fade">
                                      <p:cBhvr>
                                        <p:cTn id="22" dur="500"/>
                                        <p:tgtEl>
                                          <p:spTgt spid="2821446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87654821"/>
                                        </p:tgtEl>
                                        <p:attrNameLst>
                                          <p:attrName>style.visibility</p:attrName>
                                        </p:attrNameLst>
                                      </p:cBhvr>
                                      <p:to>
                                        <p:strVal val="visible"/>
                                      </p:to>
                                    </p:set>
                                    <p:animEffect transition="in" filter="fade">
                                      <p:cBhvr>
                                        <p:cTn id="27" dur="500"/>
                                        <p:tgtEl>
                                          <p:spTgt spid="12876548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89271055"/>
                                        </p:tgtEl>
                                        <p:attrNameLst>
                                          <p:attrName>style.visibility</p:attrName>
                                        </p:attrNameLst>
                                      </p:cBhvr>
                                      <p:to>
                                        <p:strVal val="visible"/>
                                      </p:to>
                                    </p:set>
                                    <p:animEffect transition="in" filter="fade">
                                      <p:cBhvr>
                                        <p:cTn id="32" dur="500"/>
                                        <p:tgtEl>
                                          <p:spTgt spid="68927105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56932873"/>
                                        </p:tgtEl>
                                        <p:attrNameLst>
                                          <p:attrName>style.visibility</p:attrName>
                                        </p:attrNameLst>
                                      </p:cBhvr>
                                      <p:to>
                                        <p:strVal val="visible"/>
                                      </p:to>
                                    </p:set>
                                    <p:animEffect transition="in" filter="fade">
                                      <p:cBhvr>
                                        <p:cTn id="37" dur="500"/>
                                        <p:tgtEl>
                                          <p:spTgt spid="8569328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427796454" name="Picture 3"/>
          <p:cNvPicPr>
            <a:picLocks noChangeAspect="1"/>
          </p:cNvPicPr>
          <p:nvPr/>
        </p:nvPicPr>
        <p:blipFill rotWithShape="1">
          <a:blip r:embed="rId3">
            <a:alphaModFix amt="50000"/>
          </a:blip>
          <a:stretch/>
        </p:blipFill>
        <p:spPr bwMode="auto">
          <a:xfrm>
            <a:off x="2096771" y="1559396"/>
            <a:ext cx="7998454" cy="4011842"/>
          </a:xfrm>
          <a:prstGeom prst="rect">
            <a:avLst/>
          </a:prstGeom>
        </p:spPr>
      </p:pic>
      <p:sp>
        <p:nvSpPr>
          <p:cNvPr id="2123909167" name="Title 1"/>
          <p:cNvSpPr>
            <a:spLocks noGrp="1"/>
          </p:cNvSpPr>
          <p:nvPr>
            <p:ph type="title"/>
          </p:nvPr>
        </p:nvSpPr>
        <p:spPr bwMode="auto">
          <a:prstGeom prst="ellipse">
            <a:avLst/>
          </a:prstGeom>
          <a:solidFill>
            <a:schemeClr val="accent1"/>
          </a:solidFill>
        </p:spPr>
        <p:txBody>
          <a:bodyPr anchor="ctr">
            <a:noAutofit/>
          </a:bodyPr>
          <a:lstStyle/>
          <a:p>
            <a:pPr algn="ctr">
              <a:defRPr/>
            </a:pPr>
            <a:r>
              <a:rPr lang="en-GB" sz="5400" b="1">
                <a:solidFill>
                  <a:schemeClr val="bg1"/>
                </a:solidFill>
                <a:latin typeface="Calibri"/>
              </a:rPr>
              <a:t>NHS App</a:t>
            </a:r>
            <a:endParaRPr/>
          </a:p>
        </p:txBody>
      </p:sp>
      <p:sp>
        <p:nvSpPr>
          <p:cNvPr id="933057648" name="TextBox 5"/>
          <p:cNvSpPr txBox="1"/>
          <p:nvPr/>
        </p:nvSpPr>
        <p:spPr bwMode="auto">
          <a:xfrm>
            <a:off x="351932" y="5172364"/>
            <a:ext cx="2607402" cy="461664"/>
          </a:xfrm>
          <a:prstGeom prst="rect">
            <a:avLst/>
          </a:prstGeom>
          <a:solidFill>
            <a:schemeClr val="tx1"/>
          </a:solidFill>
        </p:spPr>
        <p:txBody>
          <a:bodyPr wrap="square" rtlCol="0">
            <a:spAutoFit/>
          </a:bodyPr>
          <a:lstStyle/>
          <a:p>
            <a:pPr algn="ctr">
              <a:defRPr/>
            </a:pPr>
            <a:r>
              <a:rPr lang="en-GB" sz="2400" b="1">
                <a:solidFill>
                  <a:schemeClr val="bg1"/>
                </a:solidFill>
              </a:rPr>
              <a:t>Innovation 1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0048720" name="Title 1"/>
          <p:cNvSpPr>
            <a:spLocks noGrp="1"/>
          </p:cNvSpPr>
          <p:nvPr>
            <p:ph type="title"/>
          </p:nvPr>
        </p:nvSpPr>
        <p:spPr bwMode="auto"/>
        <p:txBody>
          <a:bodyPr>
            <a:normAutofit/>
          </a:bodyPr>
          <a:lstStyle/>
          <a:p>
            <a:pPr>
              <a:defRPr/>
            </a:pPr>
            <a:r>
              <a:rPr lang="en-GB" sz="6000" b="1">
                <a:latin typeface="Calibri"/>
              </a:rPr>
              <a:t>NHS App</a:t>
            </a:r>
            <a:endParaRPr/>
          </a:p>
        </p:txBody>
      </p:sp>
      <p:pic>
        <p:nvPicPr>
          <p:cNvPr id="625610018" name="Online Media 3" title="Get more control of your health and care. Get the NHS App."/>
          <p:cNvPicPr>
            <a:picLocks noGrp="1" noRot="1" noChangeAspect="1"/>
          </p:cNvPicPr>
          <p:nvPr>
            <p:ph idx="1"/>
            <a:videoFile r:link="rId1"/>
          </p:nvPr>
        </p:nvPicPr>
        <p:blipFill rotWithShape="1">
          <a:blip r:embed="rId4"/>
          <a:stretch/>
        </p:blipFill>
        <p:spPr bwMode="auto">
          <a:xfrm>
            <a:off x="3779838" y="1911349"/>
            <a:ext cx="7956550" cy="4495799"/>
          </a:xfrm>
          <a:prstGeom prst="rect">
            <a:avLst/>
          </a:prstGeom>
        </p:spPr>
      </p:pic>
      <p:sp>
        <p:nvSpPr>
          <p:cNvPr id="278362570"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latin typeface="Calibri"/>
              </a:rPr>
              <a:t>NHS App</a:t>
            </a:r>
            <a:endParaRPr/>
          </a:p>
        </p:txBody>
      </p:sp>
      <p:pic>
        <p:nvPicPr>
          <p:cNvPr id="793363144" name="Picture 5"/>
          <p:cNvPicPr>
            <a:picLocks noChangeAspect="1"/>
          </p:cNvPicPr>
          <p:nvPr/>
        </p:nvPicPr>
        <p:blipFill rotWithShape="1">
          <a:blip r:embed="rId5">
            <a:alphaModFix amt="50000"/>
          </a:blip>
          <a:srcRect l="23694" r="23694"/>
          <a:stretch/>
        </p:blipFill>
        <p:spPr bwMode="auto">
          <a:xfrm>
            <a:off x="341534" y="3508013"/>
            <a:ext cx="2580774" cy="24603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256100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25610018"/>
                </p:tgtEl>
              </p:cMediaNode>
            </p:video>
            <p:seq concurrent="1" nextAc="seek">
              <p:cTn id="8" restart="whenNotActive" fill="hold" evtFilter="cancelBubble" nodeType="interactiveSeq">
                <p:stCondLst>
                  <p:cond evt="onClick" delay="0">
                    <p:tgtEl>
                      <p:spTgt spid="625610018"/>
                    </p:tgtEl>
                  </p:cond>
                </p:stCondLst>
                <p:endSync evt="end" delay="0"/>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25610018"/>
                                        </p:tgtEl>
                                      </p:cBhvr>
                                    </p:cmd>
                                  </p:childTnLst>
                                </p:cTn>
                              </p:par>
                            </p:childTnLst>
                          </p:cTn>
                        </p:par>
                      </p:childTnLst>
                    </p:cTn>
                  </p:par>
                </p:childTnLst>
              </p:cTn>
              <p:nextCondLst>
                <p:cond evt="onClick" delay="0">
                  <p:tgtEl>
                    <p:spTgt spid="62561001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9514276" name="Content Placeholder 4"/>
          <p:cNvSpPr>
            <a:spLocks noGrp="1"/>
          </p:cNvSpPr>
          <p:nvPr>
            <p:ph idx="1"/>
          </p:nvPr>
        </p:nvSpPr>
        <p:spPr bwMode="auto">
          <a:xfrm>
            <a:off x="3284375" y="207029"/>
            <a:ext cx="8907624" cy="2460395"/>
          </a:xfrm>
        </p:spPr>
        <p:txBody>
          <a:bodyPr vert="horz" lIns="91440" tIns="45720" rIns="91440" bIns="45720" rtlCol="0" anchor="t">
            <a:normAutofit/>
          </a:bodyPr>
          <a:lstStyle/>
          <a:p>
            <a:pPr marL="0" indent="0">
              <a:buNone/>
              <a:defRPr/>
            </a:pPr>
            <a:r>
              <a:rPr lang="en-GB" sz="2000" dirty="0">
                <a:latin typeface="Arial"/>
                <a:cs typeface="Arial"/>
              </a:rPr>
              <a:t>The </a:t>
            </a:r>
            <a:r>
              <a:rPr lang="en-GB" sz="2000" b="1" dirty="0">
                <a:latin typeface="Arial"/>
                <a:cs typeface="Arial"/>
              </a:rPr>
              <a:t>NHS App</a:t>
            </a:r>
            <a:r>
              <a:rPr lang="en-GB" sz="2000" dirty="0">
                <a:latin typeface="Arial"/>
                <a:cs typeface="Arial"/>
              </a:rPr>
              <a:t>, launched in </a:t>
            </a:r>
            <a:r>
              <a:rPr lang="en-GB" sz="2000" b="1" dirty="0">
                <a:latin typeface="Arial"/>
                <a:cs typeface="Arial"/>
              </a:rPr>
              <a:t>2018, </a:t>
            </a:r>
            <a:r>
              <a:rPr lang="en-GB" sz="2000" dirty="0">
                <a:latin typeface="Arial"/>
                <a:cs typeface="Arial"/>
              </a:rPr>
              <a:t>plays a significant role in transforming healthcare delivery in England, having widespread impacts on public health, the NHS workforce, and communities. </a:t>
            </a:r>
            <a:endParaRPr lang="en-US"/>
          </a:p>
          <a:p>
            <a:pPr marL="0" indent="0">
              <a:buNone/>
              <a:defRPr/>
            </a:pPr>
            <a:r>
              <a:rPr lang="en-GB" sz="2000" dirty="0">
                <a:latin typeface="Arial"/>
                <a:cs typeface="Arial"/>
              </a:rPr>
              <a:t>It integrates a range of services that benefit both </a:t>
            </a:r>
            <a:r>
              <a:rPr lang="en-GB" sz="2000" b="1" dirty="0">
                <a:latin typeface="Arial"/>
                <a:cs typeface="Arial"/>
              </a:rPr>
              <a:t>public health </a:t>
            </a:r>
            <a:r>
              <a:rPr lang="en-GB" sz="2000" dirty="0">
                <a:latin typeface="Arial"/>
                <a:cs typeface="Arial"/>
              </a:rPr>
              <a:t> and the </a:t>
            </a:r>
            <a:r>
              <a:rPr lang="en-GB" sz="2000" b="1" dirty="0">
                <a:latin typeface="Arial"/>
                <a:cs typeface="Arial"/>
              </a:rPr>
              <a:t>healthcare workforce</a:t>
            </a:r>
            <a:r>
              <a:rPr lang="en-GB" sz="2000" dirty="0">
                <a:latin typeface="Arial"/>
                <a:cs typeface="Arial"/>
              </a:rPr>
              <a:t>. </a:t>
            </a:r>
            <a:endParaRPr dirty="0"/>
          </a:p>
          <a:p>
            <a:pPr marL="0" indent="0">
              <a:buNone/>
              <a:defRPr/>
            </a:pPr>
            <a:r>
              <a:rPr lang="en-GB" sz="2400" b="1" dirty="0">
                <a:solidFill>
                  <a:srgbClr val="002060"/>
                </a:solidFill>
                <a:latin typeface="Arial"/>
                <a:cs typeface="Arial"/>
              </a:rPr>
              <a:t>Here are the key impacts on Public Health:</a:t>
            </a:r>
            <a:endParaRPr dirty="0"/>
          </a:p>
        </p:txBody>
      </p:sp>
      <p:sp>
        <p:nvSpPr>
          <p:cNvPr id="1546947877"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rPr>
              <a:t>NHS App</a:t>
            </a:r>
            <a:endParaRPr/>
          </a:p>
        </p:txBody>
      </p:sp>
      <p:pic>
        <p:nvPicPr>
          <p:cNvPr id="588097181" name="Picture 6"/>
          <p:cNvPicPr>
            <a:picLocks noChangeAspect="1"/>
          </p:cNvPicPr>
          <p:nvPr/>
        </p:nvPicPr>
        <p:blipFill rotWithShape="1">
          <a:blip r:embed="rId3">
            <a:alphaModFix amt="50000"/>
          </a:blip>
          <a:srcRect l="23694" r="23694"/>
          <a:stretch/>
        </p:blipFill>
        <p:spPr bwMode="auto">
          <a:xfrm>
            <a:off x="341534" y="3508013"/>
            <a:ext cx="2580774" cy="2460395"/>
          </a:xfrm>
          <a:prstGeom prst="rect">
            <a:avLst/>
          </a:prstGeom>
        </p:spPr>
      </p:pic>
      <p:sp>
        <p:nvSpPr>
          <p:cNvPr id="1223836648" name="Freeform: Shape 11"/>
          <p:cNvSpPr/>
          <p:nvPr/>
        </p:nvSpPr>
        <p:spPr bwMode="auto">
          <a:xfrm>
            <a:off x="6794661" y="2516662"/>
            <a:ext cx="4852918" cy="433918"/>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Medical Records    - Health Information</a:t>
            </a:r>
            <a:endParaRPr/>
          </a:p>
        </p:txBody>
      </p:sp>
      <p:sp>
        <p:nvSpPr>
          <p:cNvPr id="902925813" name="Freeform: Shape 12"/>
          <p:cNvSpPr/>
          <p:nvPr/>
        </p:nvSpPr>
        <p:spPr bwMode="auto">
          <a:xfrm>
            <a:off x="3559383" y="2516662"/>
            <a:ext cx="3235278" cy="433918"/>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lvl="0" algn="ctr" defTabSz="711199">
              <a:lnSpc>
                <a:spcPct val="90000"/>
              </a:lnSpc>
              <a:spcBef>
                <a:spcPts val="0"/>
              </a:spcBef>
              <a:spcAft>
                <a:spcPts val="0"/>
              </a:spcAft>
              <a:defRPr/>
            </a:pPr>
            <a:r>
              <a:rPr lang="en-GB" b="1"/>
              <a:t>Better Access to Information</a:t>
            </a:r>
          </a:p>
        </p:txBody>
      </p:sp>
      <p:sp>
        <p:nvSpPr>
          <p:cNvPr id="1032895078" name="Freeform: Shape 13"/>
          <p:cNvSpPr/>
          <p:nvPr/>
        </p:nvSpPr>
        <p:spPr bwMode="auto">
          <a:xfrm>
            <a:off x="6794661" y="3055822"/>
            <a:ext cx="4852918" cy="614104"/>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GP Appointments   - Virtual Consultations</a:t>
            </a:r>
            <a:endParaRPr/>
          </a:p>
        </p:txBody>
      </p:sp>
      <p:sp>
        <p:nvSpPr>
          <p:cNvPr id="1649732565" name="Freeform: Shape 14"/>
          <p:cNvSpPr/>
          <p:nvPr/>
        </p:nvSpPr>
        <p:spPr bwMode="auto">
          <a:xfrm>
            <a:off x="3559383" y="3055822"/>
            <a:ext cx="3235278" cy="614104"/>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lvl="0" algn="ctr" defTabSz="711199">
              <a:lnSpc>
                <a:spcPct val="90000"/>
              </a:lnSpc>
              <a:spcBef>
                <a:spcPts val="0"/>
              </a:spcBef>
              <a:spcAft>
                <a:spcPts val="0"/>
              </a:spcAft>
              <a:defRPr/>
            </a:pPr>
            <a:r>
              <a:rPr lang="en-GB" b="1"/>
              <a:t>Symptom Checking and Health Advice</a:t>
            </a:r>
          </a:p>
        </p:txBody>
      </p:sp>
      <p:sp>
        <p:nvSpPr>
          <p:cNvPr id="948651947" name="Freeform: Shape 15"/>
          <p:cNvSpPr/>
          <p:nvPr/>
        </p:nvSpPr>
        <p:spPr bwMode="auto">
          <a:xfrm>
            <a:off x="6798610" y="3769526"/>
            <a:ext cx="4852918" cy="433918"/>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Order Repeat Prescriptions</a:t>
            </a:r>
            <a:endParaRPr/>
          </a:p>
        </p:txBody>
      </p:sp>
      <p:sp>
        <p:nvSpPr>
          <p:cNvPr id="1362790566" name="Freeform: Shape 16"/>
          <p:cNvSpPr/>
          <p:nvPr/>
        </p:nvSpPr>
        <p:spPr bwMode="auto">
          <a:xfrm>
            <a:off x="3563331" y="3769526"/>
            <a:ext cx="3235278" cy="433918"/>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lvl="0" algn="ctr" defTabSz="711199">
              <a:lnSpc>
                <a:spcPct val="90000"/>
              </a:lnSpc>
              <a:spcBef>
                <a:spcPts val="0"/>
              </a:spcBef>
              <a:spcAft>
                <a:spcPts val="0"/>
              </a:spcAft>
              <a:defRPr/>
            </a:pPr>
            <a:r>
              <a:rPr lang="en-GB" b="1"/>
              <a:t>Health Data Integration</a:t>
            </a:r>
          </a:p>
        </p:txBody>
      </p:sp>
      <p:sp>
        <p:nvSpPr>
          <p:cNvPr id="1495205123" name="Freeform: Shape 17"/>
          <p:cNvSpPr/>
          <p:nvPr/>
        </p:nvSpPr>
        <p:spPr bwMode="auto">
          <a:xfrm>
            <a:off x="6803349" y="4178649"/>
            <a:ext cx="4848179" cy="1104230"/>
          </a:xfrm>
          <a:custGeom>
            <a:avLst/>
            <a:gdLst>
              <a:gd name="connsiteX0" fmla="*/ 0 w 4848179"/>
              <a:gd name="connsiteY0" fmla="*/ 99251 h 794007"/>
              <a:gd name="connsiteX1" fmla="*/ 4451176 w 4848179"/>
              <a:gd name="connsiteY1" fmla="*/ 99251 h 794007"/>
              <a:gd name="connsiteX2" fmla="*/ 4451176 w 4848179"/>
              <a:gd name="connsiteY2" fmla="*/ 0 h 794007"/>
              <a:gd name="connsiteX3" fmla="*/ 4848179 w 4848179"/>
              <a:gd name="connsiteY3" fmla="*/ 397004 h 794007"/>
              <a:gd name="connsiteX4" fmla="*/ 4451176 w 4848179"/>
              <a:gd name="connsiteY4" fmla="*/ 794007 h 794007"/>
              <a:gd name="connsiteX5" fmla="*/ 4451176 w 4848179"/>
              <a:gd name="connsiteY5" fmla="*/ 694756 h 794007"/>
              <a:gd name="connsiteX6" fmla="*/ 0 w 4848179"/>
              <a:gd name="connsiteY6" fmla="*/ 694756 h 794007"/>
              <a:gd name="connsiteX7" fmla="*/ 0 w 4848179"/>
              <a:gd name="connsiteY7" fmla="*/ 99251 h 794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8179" h="794007" extrusionOk="0">
                <a:moveTo>
                  <a:pt x="0" y="99251"/>
                </a:moveTo>
                <a:lnTo>
                  <a:pt x="4451176" y="99251"/>
                </a:lnTo>
                <a:lnTo>
                  <a:pt x="4451176" y="0"/>
                </a:lnTo>
                <a:lnTo>
                  <a:pt x="4848179" y="397004"/>
                </a:lnTo>
                <a:lnTo>
                  <a:pt x="4451176" y="794007"/>
                </a:lnTo>
                <a:lnTo>
                  <a:pt x="4451176" y="694756"/>
                </a:lnTo>
                <a:lnTo>
                  <a:pt x="0" y="694756"/>
                </a:lnTo>
                <a:lnTo>
                  <a:pt x="0" y="9925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111951" rIns="310452" bIns="111951" numCol="1" spcCol="1269" anchor="t" anchorCtr="0">
            <a:noAutofit/>
          </a:bodyPr>
          <a:lstStyle/>
          <a:p>
            <a:pPr marL="228600" lvl="1" indent="-228600" algn="l" defTabSz="888999">
              <a:lnSpc>
                <a:spcPct val="90000"/>
              </a:lnSpc>
              <a:spcBef>
                <a:spcPts val="0"/>
              </a:spcBef>
              <a:spcAft>
                <a:spcPts val="0"/>
              </a:spcAft>
              <a:buChar char="•"/>
              <a:defRPr/>
            </a:pPr>
            <a:r>
              <a:rPr lang="en-GB" sz="2000" b="1"/>
              <a:t>NHS 111 Online Service</a:t>
            </a:r>
            <a:endParaRPr/>
          </a:p>
          <a:p>
            <a:pPr marL="228600" lvl="1" indent="-228600" defTabSz="888999">
              <a:lnSpc>
                <a:spcPct val="90000"/>
              </a:lnSpc>
              <a:spcBef>
                <a:spcPts val="0"/>
              </a:spcBef>
              <a:spcAft>
                <a:spcPts val="0"/>
              </a:spcAft>
              <a:buFontTx/>
              <a:buChar char="•"/>
              <a:defRPr/>
            </a:pPr>
            <a:r>
              <a:rPr lang="en-GB" sz="2000" b="1"/>
              <a:t>Promoting Health Information</a:t>
            </a:r>
            <a:endParaRPr/>
          </a:p>
          <a:p>
            <a:pPr marL="228600" lvl="1" indent="-228600" defTabSz="888999">
              <a:lnSpc>
                <a:spcPct val="90000"/>
              </a:lnSpc>
              <a:spcBef>
                <a:spcPts val="0"/>
              </a:spcBef>
              <a:spcAft>
                <a:spcPts val="0"/>
              </a:spcAft>
              <a:buChar char="•"/>
              <a:defRPr/>
            </a:pPr>
            <a:r>
              <a:rPr lang="en-GB" sz="2000" b="1"/>
              <a:t> Preventive Measures</a:t>
            </a:r>
          </a:p>
        </p:txBody>
      </p:sp>
      <p:sp>
        <p:nvSpPr>
          <p:cNvPr id="1753199852" name="Freeform: Shape 18"/>
          <p:cNvSpPr/>
          <p:nvPr/>
        </p:nvSpPr>
        <p:spPr bwMode="auto">
          <a:xfrm>
            <a:off x="3571229" y="4389618"/>
            <a:ext cx="3232118" cy="603452"/>
          </a:xfrm>
          <a:custGeom>
            <a:avLst/>
            <a:gdLst>
              <a:gd name="connsiteX0" fmla="*/ 0 w 3232119"/>
              <a:gd name="connsiteY0" fmla="*/ 72321 h 433919"/>
              <a:gd name="connsiteX1" fmla="*/ 72321 w 3232119"/>
              <a:gd name="connsiteY1" fmla="*/ 0 h 433919"/>
              <a:gd name="connsiteX2" fmla="*/ 3159798 w 3232119"/>
              <a:gd name="connsiteY2" fmla="*/ 0 h 433919"/>
              <a:gd name="connsiteX3" fmla="*/ 3232119 w 3232119"/>
              <a:gd name="connsiteY3" fmla="*/ 72321 h 433919"/>
              <a:gd name="connsiteX4" fmla="*/ 3232119 w 3232119"/>
              <a:gd name="connsiteY4" fmla="*/ 361598 h 433919"/>
              <a:gd name="connsiteX5" fmla="*/ 3159798 w 3232119"/>
              <a:gd name="connsiteY5" fmla="*/ 433919 h 433919"/>
              <a:gd name="connsiteX6" fmla="*/ 72321 w 3232119"/>
              <a:gd name="connsiteY6" fmla="*/ 433919 h 433919"/>
              <a:gd name="connsiteX7" fmla="*/ 0 w 3232119"/>
              <a:gd name="connsiteY7" fmla="*/ 361598 h 433919"/>
              <a:gd name="connsiteX8" fmla="*/ 0 w 323211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2119" h="433919" extrusionOk="0">
                <a:moveTo>
                  <a:pt x="0" y="72321"/>
                </a:moveTo>
                <a:cubicBezTo>
                  <a:pt x="0" y="32379"/>
                  <a:pt x="32379" y="0"/>
                  <a:pt x="72321" y="0"/>
                </a:cubicBezTo>
                <a:lnTo>
                  <a:pt x="3159798" y="0"/>
                </a:lnTo>
                <a:cubicBezTo>
                  <a:pt x="3199740" y="0"/>
                  <a:pt x="3232119" y="32379"/>
                  <a:pt x="3232119" y="72321"/>
                </a:cubicBezTo>
                <a:lnTo>
                  <a:pt x="3232119" y="361598"/>
                </a:lnTo>
                <a:cubicBezTo>
                  <a:pt x="3232119" y="401540"/>
                  <a:pt x="3199740" y="433919"/>
                  <a:pt x="315979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marL="0" lvl="0" indent="0" algn="ctr" defTabSz="711199">
              <a:lnSpc>
                <a:spcPct val="90000"/>
              </a:lnSpc>
              <a:spcBef>
                <a:spcPts val="0"/>
              </a:spcBef>
              <a:spcAft>
                <a:spcPts val="0"/>
              </a:spcAft>
              <a:buNone/>
              <a:defRPr/>
            </a:pPr>
            <a:r>
              <a:rPr lang="en-GB" b="1"/>
              <a:t>Symptom Checker and Health Advice</a:t>
            </a:r>
            <a:endParaRPr/>
          </a:p>
        </p:txBody>
      </p:sp>
      <p:sp>
        <p:nvSpPr>
          <p:cNvPr id="1167571900" name="Freeform: Shape 19"/>
          <p:cNvSpPr/>
          <p:nvPr/>
        </p:nvSpPr>
        <p:spPr bwMode="auto">
          <a:xfrm>
            <a:off x="6798610" y="5326272"/>
            <a:ext cx="4852918" cy="433918"/>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Organ Donation Preferences</a:t>
            </a:r>
            <a:endParaRPr/>
          </a:p>
        </p:txBody>
      </p:sp>
      <p:sp>
        <p:nvSpPr>
          <p:cNvPr id="1091024558" name="Freeform: Shape 20"/>
          <p:cNvSpPr/>
          <p:nvPr/>
        </p:nvSpPr>
        <p:spPr bwMode="auto">
          <a:xfrm>
            <a:off x="3563331" y="5326272"/>
            <a:ext cx="3235278" cy="433918"/>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marL="0" lvl="0" indent="0" algn="ctr" defTabSz="711199">
              <a:lnSpc>
                <a:spcPct val="90000"/>
              </a:lnSpc>
              <a:spcBef>
                <a:spcPts val="0"/>
              </a:spcBef>
              <a:spcAft>
                <a:spcPts val="0"/>
              </a:spcAft>
              <a:buNone/>
              <a:defRPr/>
            </a:pPr>
            <a:r>
              <a:rPr lang="en-GB" b="1"/>
              <a:t>Organ Donation Management </a:t>
            </a:r>
            <a:endParaRPr/>
          </a:p>
        </p:txBody>
      </p:sp>
      <p:sp>
        <p:nvSpPr>
          <p:cNvPr id="555604627" name="Freeform: Shape 21"/>
          <p:cNvSpPr/>
          <p:nvPr/>
        </p:nvSpPr>
        <p:spPr bwMode="auto">
          <a:xfrm>
            <a:off x="6799401" y="5803583"/>
            <a:ext cx="4848179" cy="725872"/>
          </a:xfrm>
          <a:custGeom>
            <a:avLst/>
            <a:gdLst>
              <a:gd name="connsiteX0" fmla="*/ 0 w 4848179"/>
              <a:gd name="connsiteY0" fmla="*/ 90734 h 725873"/>
              <a:gd name="connsiteX1" fmla="*/ 4485243 w 4848179"/>
              <a:gd name="connsiteY1" fmla="*/ 90734 h 725873"/>
              <a:gd name="connsiteX2" fmla="*/ 4485243 w 4848179"/>
              <a:gd name="connsiteY2" fmla="*/ 0 h 725873"/>
              <a:gd name="connsiteX3" fmla="*/ 4848179 w 4848179"/>
              <a:gd name="connsiteY3" fmla="*/ 362937 h 725873"/>
              <a:gd name="connsiteX4" fmla="*/ 4485243 w 4848179"/>
              <a:gd name="connsiteY4" fmla="*/ 725873 h 725873"/>
              <a:gd name="connsiteX5" fmla="*/ 4485243 w 4848179"/>
              <a:gd name="connsiteY5" fmla="*/ 635139 h 725873"/>
              <a:gd name="connsiteX6" fmla="*/ 0 w 4848179"/>
              <a:gd name="connsiteY6" fmla="*/ 635139 h 725873"/>
              <a:gd name="connsiteX7" fmla="*/ 0 w 4848179"/>
              <a:gd name="connsiteY7" fmla="*/ 90734 h 725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8179" h="725873" extrusionOk="0">
                <a:moveTo>
                  <a:pt x="0" y="90734"/>
                </a:moveTo>
                <a:lnTo>
                  <a:pt x="4485243" y="90734"/>
                </a:lnTo>
                <a:lnTo>
                  <a:pt x="4485243" y="0"/>
                </a:lnTo>
                <a:lnTo>
                  <a:pt x="4848179" y="362937"/>
                </a:lnTo>
                <a:lnTo>
                  <a:pt x="4485243" y="725873"/>
                </a:lnTo>
                <a:lnTo>
                  <a:pt x="4485243" y="635139"/>
                </a:lnTo>
                <a:lnTo>
                  <a:pt x="0" y="635139"/>
                </a:lnTo>
                <a:lnTo>
                  <a:pt x="0" y="9073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103433" rIns="284901" bIns="103433" numCol="1" spcCol="1269" anchor="t" anchorCtr="0">
            <a:noAutofit/>
          </a:bodyPr>
          <a:lstStyle/>
          <a:p>
            <a:pPr marL="228600" lvl="1" indent="-228600" algn="l" defTabSz="888999">
              <a:lnSpc>
                <a:spcPct val="90000"/>
              </a:lnSpc>
              <a:spcBef>
                <a:spcPts val="0"/>
              </a:spcBef>
              <a:spcAft>
                <a:spcPts val="0"/>
              </a:spcAft>
              <a:buChar char="•"/>
              <a:defRPr/>
            </a:pPr>
            <a:r>
              <a:rPr lang="en-GB" sz="2000" b="1"/>
              <a:t>Secure Access</a:t>
            </a:r>
            <a:endParaRPr/>
          </a:p>
          <a:p>
            <a:pPr marL="228600" lvl="1" indent="-228600" algn="l" defTabSz="888999">
              <a:lnSpc>
                <a:spcPct val="90000"/>
              </a:lnSpc>
              <a:spcBef>
                <a:spcPts val="0"/>
              </a:spcBef>
              <a:spcAft>
                <a:spcPts val="0"/>
              </a:spcAft>
              <a:buChar char="•"/>
              <a:defRPr/>
            </a:pPr>
            <a:r>
              <a:rPr lang="en-GB" sz="2000" b="1"/>
              <a:t>Control Over Data</a:t>
            </a:r>
            <a:endParaRPr/>
          </a:p>
        </p:txBody>
      </p:sp>
      <p:sp>
        <p:nvSpPr>
          <p:cNvPr id="1581799062" name="Freeform: Shape 22"/>
          <p:cNvSpPr/>
          <p:nvPr/>
        </p:nvSpPr>
        <p:spPr bwMode="auto">
          <a:xfrm>
            <a:off x="3567281" y="5949560"/>
            <a:ext cx="3232118" cy="433918"/>
          </a:xfrm>
          <a:custGeom>
            <a:avLst/>
            <a:gdLst>
              <a:gd name="connsiteX0" fmla="*/ 0 w 3232119"/>
              <a:gd name="connsiteY0" fmla="*/ 72321 h 433919"/>
              <a:gd name="connsiteX1" fmla="*/ 72321 w 3232119"/>
              <a:gd name="connsiteY1" fmla="*/ 0 h 433919"/>
              <a:gd name="connsiteX2" fmla="*/ 3159798 w 3232119"/>
              <a:gd name="connsiteY2" fmla="*/ 0 h 433919"/>
              <a:gd name="connsiteX3" fmla="*/ 3232119 w 3232119"/>
              <a:gd name="connsiteY3" fmla="*/ 72321 h 433919"/>
              <a:gd name="connsiteX4" fmla="*/ 3232119 w 3232119"/>
              <a:gd name="connsiteY4" fmla="*/ 361598 h 433919"/>
              <a:gd name="connsiteX5" fmla="*/ 3159798 w 3232119"/>
              <a:gd name="connsiteY5" fmla="*/ 433919 h 433919"/>
              <a:gd name="connsiteX6" fmla="*/ 72321 w 3232119"/>
              <a:gd name="connsiteY6" fmla="*/ 433919 h 433919"/>
              <a:gd name="connsiteX7" fmla="*/ 0 w 3232119"/>
              <a:gd name="connsiteY7" fmla="*/ 361598 h 433919"/>
              <a:gd name="connsiteX8" fmla="*/ 0 w 323211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2119" h="433919" extrusionOk="0">
                <a:moveTo>
                  <a:pt x="0" y="72321"/>
                </a:moveTo>
                <a:cubicBezTo>
                  <a:pt x="0" y="32379"/>
                  <a:pt x="32379" y="0"/>
                  <a:pt x="72321" y="0"/>
                </a:cubicBezTo>
                <a:lnTo>
                  <a:pt x="3159798" y="0"/>
                </a:lnTo>
                <a:cubicBezTo>
                  <a:pt x="3199740" y="0"/>
                  <a:pt x="3232119" y="32379"/>
                  <a:pt x="3232119" y="72321"/>
                </a:cubicBezTo>
                <a:lnTo>
                  <a:pt x="3232119" y="361598"/>
                </a:lnTo>
                <a:cubicBezTo>
                  <a:pt x="3232119" y="401540"/>
                  <a:pt x="3199740" y="433919"/>
                  <a:pt x="315979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marL="0" lvl="0" indent="0" algn="ctr" defTabSz="711199">
              <a:lnSpc>
                <a:spcPct val="90000"/>
              </a:lnSpc>
              <a:spcBef>
                <a:spcPts val="0"/>
              </a:spcBef>
              <a:spcAft>
                <a:spcPts val="0"/>
              </a:spcAft>
              <a:buNone/>
              <a:defRPr/>
            </a:pPr>
            <a:r>
              <a:rPr lang="en-GB" b="1"/>
              <a:t>Data Privacy and Security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02925813"/>
                                        </p:tgtEl>
                                        <p:attrNameLst>
                                          <p:attrName>style.visibility</p:attrName>
                                        </p:attrNameLst>
                                      </p:cBhvr>
                                      <p:to>
                                        <p:strVal val="visible"/>
                                      </p:to>
                                    </p:set>
                                    <p:animEffect transition="in" filter="fade">
                                      <p:cBhvr>
                                        <p:cTn id="7" dur="500"/>
                                        <p:tgtEl>
                                          <p:spTgt spid="9029258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3836648"/>
                                        </p:tgtEl>
                                        <p:attrNameLst>
                                          <p:attrName>style.visibility</p:attrName>
                                        </p:attrNameLst>
                                      </p:cBhvr>
                                      <p:to>
                                        <p:strVal val="visible"/>
                                      </p:to>
                                    </p:set>
                                    <p:animEffect transition="in" filter="fade">
                                      <p:cBhvr>
                                        <p:cTn id="10" dur="500"/>
                                        <p:tgtEl>
                                          <p:spTgt spid="122383664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49732565"/>
                                        </p:tgtEl>
                                        <p:attrNameLst>
                                          <p:attrName>style.visibility</p:attrName>
                                        </p:attrNameLst>
                                      </p:cBhvr>
                                      <p:to>
                                        <p:strVal val="visible"/>
                                      </p:to>
                                    </p:set>
                                    <p:animEffect transition="in" filter="fade">
                                      <p:cBhvr>
                                        <p:cTn id="15" dur="500"/>
                                        <p:tgtEl>
                                          <p:spTgt spid="164973256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32895078"/>
                                        </p:tgtEl>
                                        <p:attrNameLst>
                                          <p:attrName>style.visibility</p:attrName>
                                        </p:attrNameLst>
                                      </p:cBhvr>
                                      <p:to>
                                        <p:strVal val="visible"/>
                                      </p:to>
                                    </p:set>
                                    <p:animEffect transition="in" filter="fade">
                                      <p:cBhvr>
                                        <p:cTn id="18" dur="500"/>
                                        <p:tgtEl>
                                          <p:spTgt spid="103289507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62790566"/>
                                        </p:tgtEl>
                                        <p:attrNameLst>
                                          <p:attrName>style.visibility</p:attrName>
                                        </p:attrNameLst>
                                      </p:cBhvr>
                                      <p:to>
                                        <p:strVal val="visible"/>
                                      </p:to>
                                    </p:set>
                                    <p:animEffect transition="in" filter="fade">
                                      <p:cBhvr>
                                        <p:cTn id="23" dur="500"/>
                                        <p:tgtEl>
                                          <p:spTgt spid="136279056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48651947"/>
                                        </p:tgtEl>
                                        <p:attrNameLst>
                                          <p:attrName>style.visibility</p:attrName>
                                        </p:attrNameLst>
                                      </p:cBhvr>
                                      <p:to>
                                        <p:strVal val="visible"/>
                                      </p:to>
                                    </p:set>
                                    <p:animEffect transition="in" filter="fade">
                                      <p:cBhvr>
                                        <p:cTn id="26" dur="500"/>
                                        <p:tgtEl>
                                          <p:spTgt spid="94865194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753199852"/>
                                        </p:tgtEl>
                                        <p:attrNameLst>
                                          <p:attrName>style.visibility</p:attrName>
                                        </p:attrNameLst>
                                      </p:cBhvr>
                                      <p:to>
                                        <p:strVal val="visible"/>
                                      </p:to>
                                    </p:set>
                                    <p:animEffect transition="in" filter="fade">
                                      <p:cBhvr>
                                        <p:cTn id="31" dur="500"/>
                                        <p:tgtEl>
                                          <p:spTgt spid="175319985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95205123"/>
                                        </p:tgtEl>
                                        <p:attrNameLst>
                                          <p:attrName>style.visibility</p:attrName>
                                        </p:attrNameLst>
                                      </p:cBhvr>
                                      <p:to>
                                        <p:strVal val="visible"/>
                                      </p:to>
                                    </p:set>
                                    <p:animEffect transition="in" filter="fade">
                                      <p:cBhvr>
                                        <p:cTn id="34" dur="500"/>
                                        <p:tgtEl>
                                          <p:spTgt spid="149520512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091024558"/>
                                        </p:tgtEl>
                                        <p:attrNameLst>
                                          <p:attrName>style.visibility</p:attrName>
                                        </p:attrNameLst>
                                      </p:cBhvr>
                                      <p:to>
                                        <p:strVal val="visible"/>
                                      </p:to>
                                    </p:set>
                                    <p:animEffect transition="in" filter="fade">
                                      <p:cBhvr>
                                        <p:cTn id="39" dur="500"/>
                                        <p:tgtEl>
                                          <p:spTgt spid="109102455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167571900"/>
                                        </p:tgtEl>
                                        <p:attrNameLst>
                                          <p:attrName>style.visibility</p:attrName>
                                        </p:attrNameLst>
                                      </p:cBhvr>
                                      <p:to>
                                        <p:strVal val="visible"/>
                                      </p:to>
                                    </p:set>
                                    <p:animEffect transition="in" filter="fade">
                                      <p:cBhvr>
                                        <p:cTn id="42" dur="500"/>
                                        <p:tgtEl>
                                          <p:spTgt spid="116757190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81799062"/>
                                        </p:tgtEl>
                                        <p:attrNameLst>
                                          <p:attrName>style.visibility</p:attrName>
                                        </p:attrNameLst>
                                      </p:cBhvr>
                                      <p:to>
                                        <p:strVal val="visible"/>
                                      </p:to>
                                    </p:set>
                                    <p:animEffect transition="in" filter="fade">
                                      <p:cBhvr>
                                        <p:cTn id="47" dur="500"/>
                                        <p:tgtEl>
                                          <p:spTgt spid="158179906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55604627"/>
                                        </p:tgtEl>
                                        <p:attrNameLst>
                                          <p:attrName>style.visibility</p:attrName>
                                        </p:attrNameLst>
                                      </p:cBhvr>
                                      <p:to>
                                        <p:strVal val="visible"/>
                                      </p:to>
                                    </p:set>
                                    <p:animEffect transition="in" filter="fade">
                                      <p:cBhvr>
                                        <p:cTn id="50" dur="500"/>
                                        <p:tgtEl>
                                          <p:spTgt spid="555604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3836648" grpId="0" animBg="1"/>
      <p:bldP spid="902925813" grpId="0" animBg="1"/>
      <p:bldP spid="1032895078" grpId="0" animBg="1"/>
      <p:bldP spid="1649732565" grpId="0" animBg="1"/>
      <p:bldP spid="948651947" grpId="0" animBg="1"/>
      <p:bldP spid="1362790566" grpId="0" animBg="1"/>
      <p:bldP spid="1495205123" grpId="0" animBg="1"/>
      <p:bldP spid="1753199852" grpId="0" animBg="1"/>
      <p:bldP spid="1167571900" grpId="0" animBg="1"/>
      <p:bldP spid="1091024558" grpId="0" animBg="1"/>
      <p:bldP spid="555604627" grpId="0" animBg="1"/>
      <p:bldP spid="1581799062"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73489951" name="Title 1"/>
          <p:cNvSpPr>
            <a:spLocks noGrp="1"/>
          </p:cNvSpPr>
          <p:nvPr>
            <p:ph type="title"/>
          </p:nvPr>
        </p:nvSpPr>
        <p:spPr bwMode="auto">
          <a:xfrm>
            <a:off x="3779700" y="209200"/>
            <a:ext cx="7956222" cy="1325562"/>
          </a:xfrm>
        </p:spPr>
        <p:txBody>
          <a:bodyPr/>
          <a:lstStyle/>
          <a:p>
            <a:pPr>
              <a:defRPr/>
            </a:pPr>
            <a:r>
              <a:rPr lang="en-GB" b="1">
                <a:latin typeface="Calibri"/>
              </a:rPr>
              <a:t>Key Features for the </a:t>
            </a:r>
            <a:br>
              <a:rPr lang="en-GB" b="1">
                <a:latin typeface="Calibri"/>
              </a:rPr>
            </a:br>
            <a:r>
              <a:rPr lang="en-GB" b="1">
                <a:latin typeface="Calibri"/>
              </a:rPr>
              <a:t>Healthcare Workforce</a:t>
            </a:r>
            <a:endParaRPr/>
          </a:p>
        </p:txBody>
      </p:sp>
      <p:sp>
        <p:nvSpPr>
          <p:cNvPr id="1862289522" name="Freeform: Shape 7"/>
          <p:cNvSpPr/>
          <p:nvPr/>
        </p:nvSpPr>
        <p:spPr bwMode="auto">
          <a:xfrm>
            <a:off x="6962922" y="1690687"/>
            <a:ext cx="4773465" cy="752070"/>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Online Booking System </a:t>
            </a:r>
            <a:endParaRPr/>
          </a:p>
          <a:p>
            <a:pPr marL="114300" lvl="1" indent="-114300" algn="l" defTabSz="622299">
              <a:lnSpc>
                <a:spcPct val="90000"/>
              </a:lnSpc>
              <a:spcBef>
                <a:spcPts val="0"/>
              </a:spcBef>
              <a:spcAft>
                <a:spcPts val="0"/>
              </a:spcAft>
              <a:buChar char="•"/>
              <a:defRPr/>
            </a:pPr>
            <a:r>
              <a:rPr lang="en-GB" sz="2000" b="1"/>
              <a:t>Fewer Missed Appointments</a:t>
            </a:r>
            <a:endParaRPr/>
          </a:p>
        </p:txBody>
      </p:sp>
      <p:sp>
        <p:nvSpPr>
          <p:cNvPr id="1355391747" name="Freeform: Shape 8"/>
          <p:cNvSpPr/>
          <p:nvPr/>
        </p:nvSpPr>
        <p:spPr bwMode="auto">
          <a:xfrm>
            <a:off x="3780147" y="1721338"/>
            <a:ext cx="3182310" cy="721419"/>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Streamlined Appointment Management</a:t>
            </a:r>
            <a:endParaRPr/>
          </a:p>
        </p:txBody>
      </p:sp>
      <p:sp>
        <p:nvSpPr>
          <p:cNvPr id="1295537929" name="Freeform: Shape 9"/>
          <p:cNvSpPr/>
          <p:nvPr/>
        </p:nvSpPr>
        <p:spPr bwMode="auto">
          <a:xfrm>
            <a:off x="6962457" y="2456977"/>
            <a:ext cx="4773465" cy="721419"/>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Medication Management</a:t>
            </a:r>
            <a:endParaRPr/>
          </a:p>
          <a:p>
            <a:pPr marL="114300" lvl="1" indent="-114300" algn="l" defTabSz="622299">
              <a:lnSpc>
                <a:spcPct val="90000"/>
              </a:lnSpc>
              <a:spcBef>
                <a:spcPts val="0"/>
              </a:spcBef>
              <a:spcAft>
                <a:spcPts val="0"/>
              </a:spcAft>
              <a:buChar char="•"/>
              <a:defRPr/>
            </a:pPr>
            <a:r>
              <a:rPr lang="en-GB" sz="2000" b="1"/>
              <a:t>Direct Patient Engagement</a:t>
            </a:r>
            <a:endParaRPr/>
          </a:p>
        </p:txBody>
      </p:sp>
      <p:sp>
        <p:nvSpPr>
          <p:cNvPr id="1322409793" name="Freeform: Shape 10"/>
          <p:cNvSpPr/>
          <p:nvPr/>
        </p:nvSpPr>
        <p:spPr bwMode="auto">
          <a:xfrm>
            <a:off x="3780147" y="2504061"/>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Improved Communication with Patients</a:t>
            </a:r>
            <a:endParaRPr/>
          </a:p>
        </p:txBody>
      </p:sp>
      <p:sp>
        <p:nvSpPr>
          <p:cNvPr id="408419669" name="Freeform: Shape 11"/>
          <p:cNvSpPr/>
          <p:nvPr/>
        </p:nvSpPr>
        <p:spPr bwMode="auto">
          <a:xfrm>
            <a:off x="6962922" y="3178396"/>
            <a:ext cx="4773465" cy="674334"/>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Digital Prescriptions</a:t>
            </a:r>
            <a:endParaRPr/>
          </a:p>
          <a:p>
            <a:pPr marL="114300" lvl="1" indent="-114300" algn="l" defTabSz="622299">
              <a:lnSpc>
                <a:spcPct val="90000"/>
              </a:lnSpc>
              <a:spcBef>
                <a:spcPts val="0"/>
              </a:spcBef>
              <a:spcAft>
                <a:spcPts val="0"/>
              </a:spcAft>
              <a:buChar char="•"/>
              <a:defRPr/>
            </a:pPr>
            <a:r>
              <a:rPr lang="en-GB" sz="2000" b="1"/>
              <a:t>Access to Medical Records</a:t>
            </a:r>
            <a:endParaRPr/>
          </a:p>
        </p:txBody>
      </p:sp>
      <p:sp>
        <p:nvSpPr>
          <p:cNvPr id="2086465796" name="Freeform: Shape 12"/>
          <p:cNvSpPr/>
          <p:nvPr/>
        </p:nvSpPr>
        <p:spPr bwMode="auto">
          <a:xfrm>
            <a:off x="3780147" y="3178397"/>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Reduced Administrative Burden</a:t>
            </a:r>
            <a:endParaRPr/>
          </a:p>
        </p:txBody>
      </p:sp>
      <p:sp>
        <p:nvSpPr>
          <p:cNvPr id="1508090583" name="Freeform: Shape 13"/>
          <p:cNvSpPr/>
          <p:nvPr/>
        </p:nvSpPr>
        <p:spPr bwMode="auto">
          <a:xfrm>
            <a:off x="6962922" y="3852732"/>
            <a:ext cx="4773465" cy="613031"/>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Data Collection</a:t>
            </a:r>
            <a:endParaRPr/>
          </a:p>
        </p:txBody>
      </p:sp>
      <p:sp>
        <p:nvSpPr>
          <p:cNvPr id="866311349" name="Freeform: Shape 14"/>
          <p:cNvSpPr/>
          <p:nvPr/>
        </p:nvSpPr>
        <p:spPr bwMode="auto">
          <a:xfrm>
            <a:off x="3780147" y="3852732"/>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Population Health Insights</a:t>
            </a:r>
            <a:endParaRPr/>
          </a:p>
        </p:txBody>
      </p:sp>
      <p:sp>
        <p:nvSpPr>
          <p:cNvPr id="1888888779" name="Freeform: Shape 15"/>
          <p:cNvSpPr/>
          <p:nvPr/>
        </p:nvSpPr>
        <p:spPr bwMode="auto">
          <a:xfrm>
            <a:off x="6962922" y="4465764"/>
            <a:ext cx="4773465" cy="674335"/>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Health Monitoring and Patient Education</a:t>
            </a:r>
            <a:endParaRPr/>
          </a:p>
          <a:p>
            <a:pPr marL="114300" lvl="1" indent="-114300" algn="l" defTabSz="622299">
              <a:lnSpc>
                <a:spcPct val="90000"/>
              </a:lnSpc>
              <a:spcBef>
                <a:spcPts val="0"/>
              </a:spcBef>
              <a:spcAft>
                <a:spcPts val="0"/>
              </a:spcAft>
              <a:buChar char="•"/>
              <a:defRPr/>
            </a:pPr>
            <a:r>
              <a:rPr lang="en-GB" sz="2000" b="1"/>
              <a:t>Organ Donation Awareness</a:t>
            </a:r>
            <a:endParaRPr lang="en-GB" sz="2000"/>
          </a:p>
        </p:txBody>
      </p:sp>
      <p:sp>
        <p:nvSpPr>
          <p:cNvPr id="1411654388" name="Freeform: Shape 16"/>
          <p:cNvSpPr/>
          <p:nvPr/>
        </p:nvSpPr>
        <p:spPr bwMode="auto">
          <a:xfrm>
            <a:off x="3780147" y="4527068"/>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Encouraging Preventive Health</a:t>
            </a:r>
            <a:endParaRPr/>
          </a:p>
        </p:txBody>
      </p:sp>
      <p:sp>
        <p:nvSpPr>
          <p:cNvPr id="1482960796" name="Freeform: Shape 17"/>
          <p:cNvSpPr/>
          <p:nvPr/>
        </p:nvSpPr>
        <p:spPr bwMode="auto">
          <a:xfrm>
            <a:off x="6962922" y="5201403"/>
            <a:ext cx="4773465" cy="613031"/>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Virtual Health Services</a:t>
            </a:r>
            <a:endParaRPr/>
          </a:p>
        </p:txBody>
      </p:sp>
      <p:sp>
        <p:nvSpPr>
          <p:cNvPr id="1057200783" name="Freeform: Shape 18"/>
          <p:cNvSpPr/>
          <p:nvPr/>
        </p:nvSpPr>
        <p:spPr bwMode="auto">
          <a:xfrm>
            <a:off x="3780147" y="5201403"/>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Remote Consultation Integration</a:t>
            </a:r>
            <a:endParaRPr/>
          </a:p>
        </p:txBody>
      </p:sp>
      <p:sp>
        <p:nvSpPr>
          <p:cNvPr id="1444668473" name="Freeform: Shape 19"/>
          <p:cNvSpPr/>
          <p:nvPr/>
        </p:nvSpPr>
        <p:spPr bwMode="auto">
          <a:xfrm>
            <a:off x="6962922" y="5875740"/>
            <a:ext cx="4773465" cy="613031"/>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Secure Patient Data Management</a:t>
            </a:r>
            <a:endParaRPr lang="en-GB" sz="2000"/>
          </a:p>
        </p:txBody>
      </p:sp>
      <p:sp>
        <p:nvSpPr>
          <p:cNvPr id="402366462" name="Freeform: Shape 20"/>
          <p:cNvSpPr/>
          <p:nvPr/>
        </p:nvSpPr>
        <p:spPr bwMode="auto">
          <a:xfrm>
            <a:off x="3780147" y="5875740"/>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Enhanced Data Security</a:t>
            </a:r>
            <a:endParaRPr/>
          </a:p>
        </p:txBody>
      </p:sp>
      <p:sp>
        <p:nvSpPr>
          <p:cNvPr id="1835742870"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rPr>
              <a:t>NHS App</a:t>
            </a:r>
            <a:endParaRPr/>
          </a:p>
        </p:txBody>
      </p:sp>
      <p:pic>
        <p:nvPicPr>
          <p:cNvPr id="1874078419" name="Picture 4"/>
          <p:cNvPicPr>
            <a:picLocks noChangeAspect="1"/>
          </p:cNvPicPr>
          <p:nvPr/>
        </p:nvPicPr>
        <p:blipFill rotWithShape="1">
          <a:blip r:embed="rId3">
            <a:alphaModFix amt="50000"/>
          </a:blip>
          <a:srcRect l="23694" r="23694"/>
          <a:stretch/>
        </p:blipFill>
        <p:spPr bwMode="auto">
          <a:xfrm>
            <a:off x="341534" y="3508013"/>
            <a:ext cx="2580774" cy="24603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62289522"/>
                                        </p:tgtEl>
                                        <p:attrNameLst>
                                          <p:attrName>style.visibility</p:attrName>
                                        </p:attrNameLst>
                                      </p:cBhvr>
                                      <p:to>
                                        <p:strVal val="visible"/>
                                      </p:to>
                                    </p:set>
                                    <p:animEffect transition="in" filter="fade">
                                      <p:cBhvr>
                                        <p:cTn id="7" dur="500"/>
                                        <p:tgtEl>
                                          <p:spTgt spid="1862289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55391747"/>
                                        </p:tgtEl>
                                        <p:attrNameLst>
                                          <p:attrName>style.visibility</p:attrName>
                                        </p:attrNameLst>
                                      </p:cBhvr>
                                      <p:to>
                                        <p:strVal val="visible"/>
                                      </p:to>
                                    </p:set>
                                    <p:animEffect transition="in" filter="fade">
                                      <p:cBhvr>
                                        <p:cTn id="10" dur="500"/>
                                        <p:tgtEl>
                                          <p:spTgt spid="135539174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95537929"/>
                                        </p:tgtEl>
                                        <p:attrNameLst>
                                          <p:attrName>style.visibility</p:attrName>
                                        </p:attrNameLst>
                                      </p:cBhvr>
                                      <p:to>
                                        <p:strVal val="visible"/>
                                      </p:to>
                                    </p:set>
                                    <p:animEffect transition="in" filter="fade">
                                      <p:cBhvr>
                                        <p:cTn id="15" dur="500"/>
                                        <p:tgtEl>
                                          <p:spTgt spid="129553792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22409793"/>
                                        </p:tgtEl>
                                        <p:attrNameLst>
                                          <p:attrName>style.visibility</p:attrName>
                                        </p:attrNameLst>
                                      </p:cBhvr>
                                      <p:to>
                                        <p:strVal val="visible"/>
                                      </p:to>
                                    </p:set>
                                    <p:animEffect transition="in" filter="fade">
                                      <p:cBhvr>
                                        <p:cTn id="18" dur="500"/>
                                        <p:tgtEl>
                                          <p:spTgt spid="132240979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08419669"/>
                                        </p:tgtEl>
                                        <p:attrNameLst>
                                          <p:attrName>style.visibility</p:attrName>
                                        </p:attrNameLst>
                                      </p:cBhvr>
                                      <p:to>
                                        <p:strVal val="visible"/>
                                      </p:to>
                                    </p:set>
                                    <p:animEffect transition="in" filter="fade">
                                      <p:cBhvr>
                                        <p:cTn id="23" dur="500"/>
                                        <p:tgtEl>
                                          <p:spTgt spid="40841966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086465796"/>
                                        </p:tgtEl>
                                        <p:attrNameLst>
                                          <p:attrName>style.visibility</p:attrName>
                                        </p:attrNameLst>
                                      </p:cBhvr>
                                      <p:to>
                                        <p:strVal val="visible"/>
                                      </p:to>
                                    </p:set>
                                    <p:animEffect transition="in" filter="fade">
                                      <p:cBhvr>
                                        <p:cTn id="26" dur="500"/>
                                        <p:tgtEl>
                                          <p:spTgt spid="20864657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08090583"/>
                                        </p:tgtEl>
                                        <p:attrNameLst>
                                          <p:attrName>style.visibility</p:attrName>
                                        </p:attrNameLst>
                                      </p:cBhvr>
                                      <p:to>
                                        <p:strVal val="visible"/>
                                      </p:to>
                                    </p:set>
                                    <p:animEffect transition="in" filter="fade">
                                      <p:cBhvr>
                                        <p:cTn id="31" dur="500"/>
                                        <p:tgtEl>
                                          <p:spTgt spid="150809058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66311349"/>
                                        </p:tgtEl>
                                        <p:attrNameLst>
                                          <p:attrName>style.visibility</p:attrName>
                                        </p:attrNameLst>
                                      </p:cBhvr>
                                      <p:to>
                                        <p:strVal val="visible"/>
                                      </p:to>
                                    </p:set>
                                    <p:animEffect transition="in" filter="fade">
                                      <p:cBhvr>
                                        <p:cTn id="34" dur="500"/>
                                        <p:tgtEl>
                                          <p:spTgt spid="86631134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888888779"/>
                                        </p:tgtEl>
                                        <p:attrNameLst>
                                          <p:attrName>style.visibility</p:attrName>
                                        </p:attrNameLst>
                                      </p:cBhvr>
                                      <p:to>
                                        <p:strVal val="visible"/>
                                      </p:to>
                                    </p:set>
                                    <p:animEffect transition="in" filter="fade">
                                      <p:cBhvr>
                                        <p:cTn id="39" dur="500"/>
                                        <p:tgtEl>
                                          <p:spTgt spid="188888877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11654388"/>
                                        </p:tgtEl>
                                        <p:attrNameLst>
                                          <p:attrName>style.visibility</p:attrName>
                                        </p:attrNameLst>
                                      </p:cBhvr>
                                      <p:to>
                                        <p:strVal val="visible"/>
                                      </p:to>
                                    </p:set>
                                    <p:animEffect transition="in" filter="fade">
                                      <p:cBhvr>
                                        <p:cTn id="42" dur="500"/>
                                        <p:tgtEl>
                                          <p:spTgt spid="141165438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482960796"/>
                                        </p:tgtEl>
                                        <p:attrNameLst>
                                          <p:attrName>style.visibility</p:attrName>
                                        </p:attrNameLst>
                                      </p:cBhvr>
                                      <p:to>
                                        <p:strVal val="visible"/>
                                      </p:to>
                                    </p:set>
                                    <p:animEffect transition="in" filter="fade">
                                      <p:cBhvr>
                                        <p:cTn id="47" dur="500"/>
                                        <p:tgtEl>
                                          <p:spTgt spid="148296079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57200783"/>
                                        </p:tgtEl>
                                        <p:attrNameLst>
                                          <p:attrName>style.visibility</p:attrName>
                                        </p:attrNameLst>
                                      </p:cBhvr>
                                      <p:to>
                                        <p:strVal val="visible"/>
                                      </p:to>
                                    </p:set>
                                    <p:animEffect transition="in" filter="fade">
                                      <p:cBhvr>
                                        <p:cTn id="50" dur="500"/>
                                        <p:tgtEl>
                                          <p:spTgt spid="1057200783"/>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444668473"/>
                                        </p:tgtEl>
                                        <p:attrNameLst>
                                          <p:attrName>style.visibility</p:attrName>
                                        </p:attrNameLst>
                                      </p:cBhvr>
                                      <p:to>
                                        <p:strVal val="visible"/>
                                      </p:to>
                                    </p:set>
                                    <p:animEffect transition="in" filter="fade">
                                      <p:cBhvr>
                                        <p:cTn id="55" dur="500"/>
                                        <p:tgtEl>
                                          <p:spTgt spid="144466847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02366462"/>
                                        </p:tgtEl>
                                        <p:attrNameLst>
                                          <p:attrName>style.visibility</p:attrName>
                                        </p:attrNameLst>
                                      </p:cBhvr>
                                      <p:to>
                                        <p:strVal val="visible"/>
                                      </p:to>
                                    </p:set>
                                    <p:animEffect transition="in" filter="fade">
                                      <p:cBhvr>
                                        <p:cTn id="58" dur="500"/>
                                        <p:tgtEl>
                                          <p:spTgt spid="4023664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2289522" grpId="0" animBg="1"/>
      <p:bldP spid="1355391747" grpId="0" animBg="1"/>
      <p:bldP spid="1295537929" grpId="0" animBg="1"/>
      <p:bldP spid="1322409793" grpId="0" animBg="1"/>
      <p:bldP spid="408419669" grpId="0" animBg="1"/>
      <p:bldP spid="2086465796" grpId="0" animBg="1"/>
      <p:bldP spid="1508090583" grpId="0" animBg="1"/>
      <p:bldP spid="866311349" grpId="0" animBg="1"/>
      <p:bldP spid="1888888779" grpId="0" animBg="1"/>
      <p:bldP spid="1411654388" grpId="0" animBg="1"/>
      <p:bldP spid="1482960796" grpId="0" animBg="1"/>
      <p:bldP spid="1057200783" grpId="0" animBg="1"/>
      <p:bldP spid="1444668473" grpId="0" animBg="1"/>
      <p:bldP spid="402366462"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51335740" name="Title 1"/>
          <p:cNvSpPr>
            <a:spLocks noGrp="1"/>
          </p:cNvSpPr>
          <p:nvPr>
            <p:ph type="title"/>
          </p:nvPr>
        </p:nvSpPr>
        <p:spPr bwMode="auto">
          <a:xfrm>
            <a:off x="3200606" y="1204"/>
            <a:ext cx="8991941" cy="1325562"/>
          </a:xfrm>
        </p:spPr>
        <p:txBody>
          <a:bodyPr anchor="ctr">
            <a:normAutofit/>
          </a:bodyPr>
          <a:lstStyle/>
          <a:p>
            <a:pPr>
              <a:defRPr/>
            </a:pPr>
            <a:r>
              <a:rPr lang="en-GB" b="1">
                <a:latin typeface="Calibri"/>
              </a:rPr>
              <a:t>Benefits for Patients and Healthcare Workforce</a:t>
            </a:r>
            <a:endParaRPr/>
          </a:p>
        </p:txBody>
      </p:sp>
      <p:graphicFrame>
        <p:nvGraphicFramePr>
          <p:cNvPr id="877123597" name="Content Placeholder 2"/>
          <p:cNvGraphicFramePr>
            <a:graphicFrameLocks noGrp="1"/>
          </p:cNvGraphicFramePr>
          <p:nvPr>
            <p:ph idx="1"/>
          </p:nvPr>
        </p:nvGraphicFramePr>
        <p:xfrm>
          <a:off x="885965" y="1661936"/>
          <a:ext cx="11594968" cy="4461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56758457" name="Picture 8"/>
          <p:cNvPicPr>
            <a:picLocks noChangeAspect="1"/>
          </p:cNvPicPr>
          <p:nvPr/>
        </p:nvPicPr>
        <p:blipFill rotWithShape="1">
          <a:blip r:embed="rId8"/>
          <a:stretch/>
        </p:blipFill>
        <p:spPr bwMode="auto">
          <a:xfrm>
            <a:off x="1399132" y="2910413"/>
            <a:ext cx="764120" cy="792549"/>
          </a:xfrm>
          <a:prstGeom prst="rect">
            <a:avLst/>
          </a:prstGeom>
        </p:spPr>
      </p:pic>
      <p:pic>
        <p:nvPicPr>
          <p:cNvPr id="727916542" name="Picture 10"/>
          <p:cNvPicPr>
            <a:picLocks noChangeAspect="1"/>
          </p:cNvPicPr>
          <p:nvPr/>
        </p:nvPicPr>
        <p:blipFill rotWithShape="1">
          <a:blip r:embed="rId9"/>
          <a:stretch/>
        </p:blipFill>
        <p:spPr bwMode="auto">
          <a:xfrm>
            <a:off x="1399132" y="5580726"/>
            <a:ext cx="764120" cy="54259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45323777" name="Content Placeholder 4"/>
          <p:cNvSpPr>
            <a:spLocks noGrp="1"/>
          </p:cNvSpPr>
          <p:nvPr>
            <p:ph idx="1"/>
          </p:nvPr>
        </p:nvSpPr>
        <p:spPr bwMode="auto">
          <a:xfrm>
            <a:off x="3385751" y="237969"/>
            <a:ext cx="8350619" cy="979692"/>
          </a:xfrm>
        </p:spPr>
        <p:txBody>
          <a:bodyPr>
            <a:normAutofit/>
          </a:bodyPr>
          <a:lstStyle/>
          <a:p>
            <a:pPr marL="0" indent="0">
              <a:buNone/>
              <a:defRPr/>
            </a:pPr>
            <a:r>
              <a:rPr lang="en-GB" sz="4400" b="1">
                <a:latin typeface="Arial"/>
                <a:cs typeface="Arial"/>
              </a:rPr>
              <a:t>Impact on Communities</a:t>
            </a:r>
            <a:endParaRPr/>
          </a:p>
        </p:txBody>
      </p:sp>
      <p:sp>
        <p:nvSpPr>
          <p:cNvPr id="626509137"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latin typeface="Calibri"/>
              </a:rPr>
              <a:t>NHS App</a:t>
            </a:r>
            <a:endParaRPr/>
          </a:p>
        </p:txBody>
      </p:sp>
      <p:pic>
        <p:nvPicPr>
          <p:cNvPr id="422997959" name="Picture 6"/>
          <p:cNvPicPr>
            <a:picLocks noChangeAspect="1"/>
          </p:cNvPicPr>
          <p:nvPr/>
        </p:nvPicPr>
        <p:blipFill rotWithShape="1">
          <a:blip r:embed="rId3">
            <a:alphaModFix amt="50000"/>
          </a:blip>
          <a:srcRect l="23694" r="23694"/>
          <a:stretch/>
        </p:blipFill>
        <p:spPr bwMode="auto">
          <a:xfrm>
            <a:off x="341534" y="3508013"/>
            <a:ext cx="2580774" cy="2460395"/>
          </a:xfrm>
          <a:prstGeom prst="rect">
            <a:avLst/>
          </a:prstGeom>
        </p:spPr>
      </p:pic>
      <p:sp>
        <p:nvSpPr>
          <p:cNvPr id="1016851960" name="TextBox 23"/>
          <p:cNvSpPr txBox="1"/>
          <p:nvPr/>
        </p:nvSpPr>
        <p:spPr bwMode="auto">
          <a:xfrm>
            <a:off x="3464786" y="1381230"/>
            <a:ext cx="8385678" cy="830997"/>
          </a:xfrm>
          <a:prstGeom prst="rect">
            <a:avLst/>
          </a:prstGeom>
          <a:noFill/>
        </p:spPr>
        <p:txBody>
          <a:bodyPr wrap="square">
            <a:spAutoFit/>
          </a:bodyPr>
          <a:lstStyle/>
          <a:p>
            <a:pPr>
              <a:defRPr/>
            </a:pPr>
            <a:r>
              <a:rPr lang="en-GB" sz="2400"/>
              <a:t>The NHS App fosters greater community health engagement, but it also brings challenges related to </a:t>
            </a:r>
            <a:r>
              <a:rPr lang="en-GB" sz="2400" b="1"/>
              <a:t>digital inclusivity</a:t>
            </a:r>
            <a:r>
              <a:rPr lang="en-GB" sz="2400"/>
              <a:t>:</a:t>
            </a:r>
            <a:endParaRPr/>
          </a:p>
        </p:txBody>
      </p:sp>
      <p:grpSp>
        <p:nvGrpSpPr>
          <p:cNvPr id="563649795" name="Group 3"/>
          <p:cNvGrpSpPr/>
          <p:nvPr/>
        </p:nvGrpSpPr>
        <p:grpSpPr bwMode="auto">
          <a:xfrm>
            <a:off x="3464786" y="2360922"/>
            <a:ext cx="8385678" cy="3901649"/>
            <a:chOff x="2031999" y="1668598"/>
            <a:chExt cx="8128000" cy="3520800"/>
          </a:xfrm>
        </p:grpSpPr>
        <p:sp>
          <p:nvSpPr>
            <p:cNvPr id="2046689982" name="Rectangle 7"/>
            <p:cNvSpPr/>
            <p:nvPr/>
          </p:nvSpPr>
          <p:spPr bwMode="auto">
            <a:xfrm>
              <a:off x="2031999" y="19637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28797595" name="Freeform: Shape 8"/>
            <p:cNvSpPr/>
            <p:nvPr/>
          </p:nvSpPr>
          <p:spPr bwMode="auto">
            <a:xfrm>
              <a:off x="2438399" y="16685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Increased Access to Healthcare for Remote Areas</a:t>
              </a:r>
              <a:endParaRPr/>
            </a:p>
          </p:txBody>
        </p:sp>
        <p:sp>
          <p:nvSpPr>
            <p:cNvPr id="1745989005" name="Rectangle 9"/>
            <p:cNvSpPr/>
            <p:nvPr/>
          </p:nvSpPr>
          <p:spPr bwMode="auto">
            <a:xfrm>
              <a:off x="2031999" y="28709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108444946" name="Freeform: Shape 10"/>
            <p:cNvSpPr/>
            <p:nvPr/>
          </p:nvSpPr>
          <p:spPr bwMode="auto">
            <a:xfrm>
              <a:off x="2438399" y="25757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Fostering Health Literacy</a:t>
              </a:r>
              <a:endParaRPr/>
            </a:p>
          </p:txBody>
        </p:sp>
        <p:sp>
          <p:nvSpPr>
            <p:cNvPr id="1555903348" name="Rectangle 24"/>
            <p:cNvSpPr/>
            <p:nvPr/>
          </p:nvSpPr>
          <p:spPr bwMode="auto">
            <a:xfrm>
              <a:off x="2031999" y="37781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31984080" name="Freeform: Shape 25"/>
            <p:cNvSpPr/>
            <p:nvPr/>
          </p:nvSpPr>
          <p:spPr bwMode="auto">
            <a:xfrm>
              <a:off x="2438399" y="34829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Digital Divide and Health Inequalities</a:t>
              </a:r>
              <a:endParaRPr/>
            </a:p>
          </p:txBody>
        </p:sp>
        <p:sp>
          <p:nvSpPr>
            <p:cNvPr id="1190369831" name="Rectangle 26"/>
            <p:cNvSpPr/>
            <p:nvPr/>
          </p:nvSpPr>
          <p:spPr bwMode="auto">
            <a:xfrm>
              <a:off x="2031999" y="46853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83358287" name="Freeform: Shape 27"/>
            <p:cNvSpPr/>
            <p:nvPr/>
          </p:nvSpPr>
          <p:spPr bwMode="auto">
            <a:xfrm>
              <a:off x="2438399" y="43901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Community Health Services</a:t>
              </a: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29548925" name="Freeform: Shape 3"/>
          <p:cNvSpPr/>
          <p:nvPr/>
        </p:nvSpPr>
        <p:spPr bwMode="auto">
          <a:xfrm>
            <a:off x="1600200" y="1508959"/>
            <a:ext cx="4743450" cy="377972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5400"/>
              <a:t>Freestyle Libre</a:t>
            </a:r>
            <a:endParaRPr/>
          </a:p>
        </p:txBody>
      </p:sp>
      <p:pic>
        <p:nvPicPr>
          <p:cNvPr id="485664724" name="Picture 2"/>
          <p:cNvPicPr>
            <a:picLocks noChangeAspect="1" noChangeArrowheads="1"/>
          </p:cNvPicPr>
          <p:nvPr/>
        </p:nvPicPr>
        <p:blipFill rotWithShape="1">
          <a:blip r:embed="rId3">
            <a:alphaModFix amt="20000"/>
          </a:blip>
          <a:stretch/>
        </p:blipFill>
        <p:spPr bwMode="auto">
          <a:xfrm>
            <a:off x="6526530" y="148415"/>
            <a:ext cx="5200650" cy="6500813"/>
          </a:xfrm>
          <a:prstGeom prst="rect">
            <a:avLst/>
          </a:prstGeom>
          <a:noFill/>
        </p:spPr>
      </p:pic>
      <p:sp>
        <p:nvSpPr>
          <p:cNvPr id="759376469" name="TextBox 5"/>
          <p:cNvSpPr txBox="1"/>
          <p:nvPr/>
        </p:nvSpPr>
        <p:spPr bwMode="auto">
          <a:xfrm>
            <a:off x="251460" y="5543550"/>
            <a:ext cx="2366010" cy="584775"/>
          </a:xfrm>
          <a:prstGeom prst="rect">
            <a:avLst/>
          </a:prstGeom>
          <a:noFill/>
          <a:ln w="57150">
            <a:solidFill>
              <a:schemeClr val="bg1"/>
            </a:solidFill>
          </a:ln>
        </p:spPr>
        <p:txBody>
          <a:bodyPr wrap="square" rtlCol="0">
            <a:spAutoFit/>
          </a:bodyPr>
          <a:lstStyle/>
          <a:p>
            <a:pPr>
              <a:defRPr/>
            </a:pPr>
            <a:r>
              <a:rPr lang="en-GB" sz="3200">
                <a:solidFill>
                  <a:schemeClr val="bg1"/>
                </a:solidFill>
              </a:rPr>
              <a:t>Innovation 2</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65070451" name="Content Placeholder 2"/>
          <p:cNvSpPr>
            <a:spLocks noGrp="1"/>
          </p:cNvSpPr>
          <p:nvPr>
            <p:ph idx="1"/>
          </p:nvPr>
        </p:nvSpPr>
        <p:spPr bwMode="auto">
          <a:xfrm>
            <a:off x="2628900" y="2540001"/>
            <a:ext cx="9267726" cy="2726266"/>
          </a:xfrm>
        </p:spPr>
        <p:txBody>
          <a:bodyPr/>
          <a:lstStyle/>
          <a:p>
            <a:pPr marL="342900" lvl="0" indent="-342900">
              <a:lnSpc>
                <a:spcPct val="107000"/>
              </a:lnSpc>
              <a:spcAft>
                <a:spcPts val="800"/>
              </a:spcAft>
              <a:buSzPts val="1000"/>
              <a:buFont typeface="Symbol"/>
              <a:buChar char=""/>
              <a:tabLst>
                <a:tab pos="457200" algn="l"/>
              </a:tabLst>
              <a:defRPr/>
            </a:pPr>
            <a:r>
              <a:rPr lang="en-GB" sz="2000" b="1">
                <a:solidFill>
                  <a:srgbClr val="000000"/>
                </a:solidFill>
                <a:latin typeface="Arial"/>
                <a:ea typeface="Times New Roman"/>
                <a:cs typeface="Arial"/>
              </a:rPr>
              <a:t>Description:</a:t>
            </a:r>
            <a:r>
              <a:rPr lang="en-GB" sz="2000">
                <a:solidFill>
                  <a:srgbClr val="000000"/>
                </a:solidFill>
                <a:latin typeface="Arial"/>
                <a:ea typeface="Times New Roman"/>
                <a:cs typeface="Arial"/>
              </a:rPr>
              <a:t> A continuous glucose monitor (CGM) developed by Abbott that allows users to measure glucose levels through a small sensor worn on the arm. It has revolutionized diabetes management by providing real-time glucose monitoring.</a:t>
            </a:r>
            <a:endParaRPr lang="en-GB" sz="2000">
              <a:solidFill>
                <a:srgbClr val="000000"/>
              </a:solidFill>
              <a:latin typeface="Arial"/>
              <a:ea typeface="Calibri"/>
              <a:cs typeface="Arial"/>
            </a:endParaRPr>
          </a:p>
          <a:p>
            <a:pPr marL="342900" lvl="0" indent="-342900">
              <a:lnSpc>
                <a:spcPct val="107000"/>
              </a:lnSpc>
              <a:spcAft>
                <a:spcPts val="800"/>
              </a:spcAft>
              <a:buSzPts val="1000"/>
              <a:buFont typeface="Symbol"/>
              <a:buChar char=""/>
              <a:tabLst>
                <a:tab pos="457200" algn="l"/>
              </a:tabLst>
              <a:defRPr/>
            </a:pPr>
            <a:r>
              <a:rPr lang="en-GB" sz="2000" b="1">
                <a:solidFill>
                  <a:srgbClr val="000000"/>
                </a:solidFill>
                <a:latin typeface="Arial"/>
                <a:ea typeface="Times New Roman"/>
                <a:cs typeface="Arial"/>
              </a:rPr>
              <a:t>Impact:</a:t>
            </a:r>
            <a:r>
              <a:rPr lang="en-GB" sz="2000">
                <a:solidFill>
                  <a:srgbClr val="000000"/>
                </a:solidFill>
                <a:latin typeface="Arial"/>
                <a:ea typeface="Times New Roman"/>
                <a:cs typeface="Arial"/>
              </a:rPr>
              <a:t> Helps people with diabetes manage their condition more effectively by providing continuous glucose data.</a:t>
            </a:r>
            <a:endParaRPr lang="en-GB" sz="2000">
              <a:solidFill>
                <a:srgbClr val="000000"/>
              </a:solidFill>
              <a:latin typeface="Arial"/>
              <a:ea typeface="Calibri"/>
              <a:cs typeface="Arial"/>
            </a:endParaRPr>
          </a:p>
          <a:p>
            <a:pPr>
              <a:defRPr/>
            </a:pPr>
            <a:endParaRPr lang="en-GB"/>
          </a:p>
        </p:txBody>
      </p:sp>
      <p:sp>
        <p:nvSpPr>
          <p:cNvPr id="313438303"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pic>
        <p:nvPicPr>
          <p:cNvPr id="461259037" name="Picture 2"/>
          <p:cNvPicPr>
            <a:picLocks noChangeAspect="1" noChangeArrowheads="1"/>
          </p:cNvPicPr>
          <p:nvPr/>
        </p:nvPicPr>
        <p:blipFill rotWithShape="1">
          <a:blip r:embed="rId3"/>
          <a:stretch/>
        </p:blipFill>
        <p:spPr bwMode="auto">
          <a:xfrm>
            <a:off x="567267" y="3600451"/>
            <a:ext cx="2333526" cy="291690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336383040" name="Online Media 4" title="Using a Freestyle Libre 2 | Matt's Experience | Diabetes UK"/>
          <p:cNvPicPr>
            <a:picLocks noGrp="1" noRot="1" noChangeAspect="1"/>
          </p:cNvPicPr>
          <p:nvPr>
            <p:ph idx="1"/>
            <a:videoFile r:link="rId1"/>
          </p:nvPr>
        </p:nvPicPr>
        <p:blipFill rotWithShape="1">
          <a:blip r:embed="rId4"/>
          <a:stretch/>
        </p:blipFill>
        <p:spPr bwMode="auto">
          <a:xfrm>
            <a:off x="2868613" y="1388533"/>
            <a:ext cx="9104932" cy="5144030"/>
          </a:xfrm>
          <a:prstGeom prst="rect">
            <a:avLst/>
          </a:prstGeom>
        </p:spPr>
      </p:pic>
      <p:sp>
        <p:nvSpPr>
          <p:cNvPr id="142510151"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363830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6383040"/>
                </p:tgtEl>
              </p:cMediaNode>
            </p:video>
            <p:seq concurrent="1" nextAc="seek">
              <p:cTn id="8" restart="whenNotActive" fill="hold" evtFilter="cancelBubble" nodeType="interactiveSeq">
                <p:stCondLst>
                  <p:cond evt="onClick" delay="0">
                    <p:tgtEl>
                      <p:spTgt spid="3363830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6383040"/>
                                        </p:tgtEl>
                                      </p:cBhvr>
                                    </p:cmd>
                                  </p:childTnLst>
                                </p:cTn>
                              </p:par>
                            </p:childTnLst>
                          </p:cTn>
                        </p:par>
                      </p:childTnLst>
                    </p:cTn>
                  </p:par>
                </p:childTnLst>
              </p:cTn>
              <p:nextCondLst>
                <p:cond evt="onClick" delay="0">
                  <p:tgtEl>
                    <p:spTgt spid="336383040"/>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17553263" name="Freeform: Shape 4"/>
          <p:cNvSpPr/>
          <p:nvPr/>
        </p:nvSpPr>
        <p:spPr bwMode="auto">
          <a:xfrm>
            <a:off x="2900793" y="1219796"/>
            <a:ext cx="8643507" cy="1175634"/>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a:t>The FreeStyle Libre device has had a significant positive impact on the health and care </a:t>
            </a:r>
            <a:r>
              <a:rPr lang="en-GB" b="1"/>
              <a:t>workforce</a:t>
            </a:r>
            <a:r>
              <a:rPr lang="en-GB"/>
              <a:t> in the UK, particularly in the management of diabetes. This continuous glucose monitoring (CGM) system allows users to track their blood sugar levels without the need for frequent finger-prick tests. Here’s how it impacts the health and care </a:t>
            </a:r>
            <a:r>
              <a:rPr lang="en-GB" b="1"/>
              <a:t>workforce</a:t>
            </a:r>
            <a:r>
              <a:rPr lang="en-GB"/>
              <a:t>:</a:t>
            </a:r>
            <a:endParaRPr lang="en-US"/>
          </a:p>
        </p:txBody>
      </p:sp>
      <p:sp>
        <p:nvSpPr>
          <p:cNvPr id="1520206484" name="Freeform: Shape 5"/>
          <p:cNvSpPr/>
          <p:nvPr/>
        </p:nvSpPr>
        <p:spPr bwMode="auto">
          <a:xfrm>
            <a:off x="2628898" y="2603782"/>
            <a:ext cx="1542585"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1. Reduces the Burden of Routine Diabetes Management</a:t>
            </a:r>
            <a:endParaRPr lang="en-US" sz="1600"/>
          </a:p>
        </p:txBody>
      </p:sp>
      <p:sp>
        <p:nvSpPr>
          <p:cNvPr id="568080888" name="Freeform: Shape 6"/>
          <p:cNvSpPr/>
          <p:nvPr/>
        </p:nvSpPr>
        <p:spPr bwMode="auto">
          <a:xfrm>
            <a:off x="2957701"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854974626" name="Freeform: Shape 7"/>
          <p:cNvSpPr/>
          <p:nvPr/>
        </p:nvSpPr>
        <p:spPr bwMode="auto">
          <a:xfrm>
            <a:off x="3079081" y="3951697"/>
            <a:ext cx="1274470" cy="1078329"/>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Less Need for In-Person Appointments</a:t>
            </a:r>
            <a:r>
              <a:rPr lang="en-GB" sz="1600"/>
              <a:t> </a:t>
            </a:r>
            <a:endParaRPr lang="en-US" sz="1600"/>
          </a:p>
        </p:txBody>
      </p:sp>
      <p:sp>
        <p:nvSpPr>
          <p:cNvPr id="1874295040" name="Freeform: Shape 8"/>
          <p:cNvSpPr/>
          <p:nvPr/>
        </p:nvSpPr>
        <p:spPr bwMode="auto">
          <a:xfrm>
            <a:off x="2739170" y="3682114"/>
            <a:ext cx="339908" cy="2067176"/>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982363760" name="Freeform: Shape 9"/>
          <p:cNvSpPr/>
          <p:nvPr/>
        </p:nvSpPr>
        <p:spPr bwMode="auto">
          <a:xfrm>
            <a:off x="3079081" y="5299610"/>
            <a:ext cx="1274470"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Time Savings</a:t>
            </a:r>
            <a:endParaRPr lang="en-US" sz="1600"/>
          </a:p>
        </p:txBody>
      </p:sp>
      <p:sp>
        <p:nvSpPr>
          <p:cNvPr id="773408737" name="Freeform: Shape 10"/>
          <p:cNvSpPr/>
          <p:nvPr/>
        </p:nvSpPr>
        <p:spPr bwMode="auto">
          <a:xfrm>
            <a:off x="4353554"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2. Enhances Patient Self-Management</a:t>
            </a:r>
            <a:endParaRPr lang="en-US" sz="1600"/>
          </a:p>
        </p:txBody>
      </p:sp>
      <p:sp>
        <p:nvSpPr>
          <p:cNvPr id="1159721768" name="Freeform: Shape 11"/>
          <p:cNvSpPr/>
          <p:nvPr/>
        </p:nvSpPr>
        <p:spPr bwMode="auto">
          <a:xfrm>
            <a:off x="4474932"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655042614" name="Freeform: Shape 12"/>
          <p:cNvSpPr/>
          <p:nvPr/>
        </p:nvSpPr>
        <p:spPr bwMode="auto">
          <a:xfrm>
            <a:off x="4596310" y="3951697"/>
            <a:ext cx="1092405"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Improved Patient Autonomy</a:t>
            </a:r>
            <a:endParaRPr lang="en-US" sz="1600"/>
          </a:p>
        </p:txBody>
      </p:sp>
      <p:sp>
        <p:nvSpPr>
          <p:cNvPr id="2116993456" name="Freeform: Shape 13"/>
          <p:cNvSpPr/>
          <p:nvPr/>
        </p:nvSpPr>
        <p:spPr bwMode="auto">
          <a:xfrm>
            <a:off x="4474932"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842090948" name="Freeform: Shape 14"/>
          <p:cNvSpPr/>
          <p:nvPr/>
        </p:nvSpPr>
        <p:spPr bwMode="auto">
          <a:xfrm>
            <a:off x="4596310" y="5299610"/>
            <a:ext cx="1092405"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Real-Time Data Access</a:t>
            </a:r>
            <a:endParaRPr lang="en-US" sz="1600"/>
          </a:p>
        </p:txBody>
      </p:sp>
      <p:sp>
        <p:nvSpPr>
          <p:cNvPr id="1632387225" name="Freeform: Shape 15"/>
          <p:cNvSpPr/>
          <p:nvPr/>
        </p:nvSpPr>
        <p:spPr bwMode="auto">
          <a:xfrm>
            <a:off x="5870785"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3. Remote Monitoring for Clinicians</a:t>
            </a:r>
            <a:endParaRPr lang="en-US" sz="1600"/>
          </a:p>
        </p:txBody>
      </p:sp>
      <p:sp>
        <p:nvSpPr>
          <p:cNvPr id="1107937555" name="Freeform: Shape 16"/>
          <p:cNvSpPr/>
          <p:nvPr/>
        </p:nvSpPr>
        <p:spPr bwMode="auto">
          <a:xfrm>
            <a:off x="5992163"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185254724" name="Freeform: Shape 17"/>
          <p:cNvSpPr/>
          <p:nvPr/>
        </p:nvSpPr>
        <p:spPr bwMode="auto">
          <a:xfrm>
            <a:off x="6113541"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Better Data for Decision-Making</a:t>
            </a:r>
            <a:endParaRPr lang="en-US" sz="1600"/>
          </a:p>
        </p:txBody>
      </p:sp>
      <p:sp>
        <p:nvSpPr>
          <p:cNvPr id="1001435768" name="Freeform: Shape 18"/>
          <p:cNvSpPr/>
          <p:nvPr/>
        </p:nvSpPr>
        <p:spPr bwMode="auto">
          <a:xfrm>
            <a:off x="5992163"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743981672" name="Freeform: Shape 19"/>
          <p:cNvSpPr/>
          <p:nvPr/>
        </p:nvSpPr>
        <p:spPr bwMode="auto">
          <a:xfrm>
            <a:off x="6113541"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Proactive Care</a:t>
            </a:r>
            <a:r>
              <a:rPr lang="en-GB" sz="1600"/>
              <a:t> </a:t>
            </a:r>
            <a:endParaRPr lang="en-US" sz="1600"/>
          </a:p>
        </p:txBody>
      </p:sp>
      <p:sp>
        <p:nvSpPr>
          <p:cNvPr id="555058149" name="Freeform: Shape 20"/>
          <p:cNvSpPr/>
          <p:nvPr/>
        </p:nvSpPr>
        <p:spPr bwMode="auto">
          <a:xfrm>
            <a:off x="7388014"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4. Supports a Shift Toward Preventative Healthcare</a:t>
            </a:r>
            <a:endParaRPr lang="en-US" sz="1600"/>
          </a:p>
        </p:txBody>
      </p:sp>
      <p:sp>
        <p:nvSpPr>
          <p:cNvPr id="171714414" name="Freeform: Shape 21"/>
          <p:cNvSpPr/>
          <p:nvPr/>
        </p:nvSpPr>
        <p:spPr bwMode="auto">
          <a:xfrm>
            <a:off x="7509393"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188104276" name="Freeform: Shape 22"/>
          <p:cNvSpPr/>
          <p:nvPr/>
        </p:nvSpPr>
        <p:spPr bwMode="auto">
          <a:xfrm>
            <a:off x="7630771" y="3951697"/>
            <a:ext cx="1274474"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Fewer Complications</a:t>
            </a:r>
            <a:endParaRPr lang="en-US" sz="1600"/>
          </a:p>
        </p:txBody>
      </p:sp>
      <p:sp>
        <p:nvSpPr>
          <p:cNvPr id="415178093" name="Freeform: Shape 23"/>
          <p:cNvSpPr/>
          <p:nvPr/>
        </p:nvSpPr>
        <p:spPr bwMode="auto">
          <a:xfrm>
            <a:off x="7509393"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649496191" name="Freeform: Shape 24"/>
          <p:cNvSpPr/>
          <p:nvPr/>
        </p:nvSpPr>
        <p:spPr bwMode="auto">
          <a:xfrm>
            <a:off x="7630771"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Reduces Long-Term Costs</a:t>
            </a:r>
            <a:endParaRPr lang="en-US" sz="1600"/>
          </a:p>
        </p:txBody>
      </p:sp>
      <p:sp>
        <p:nvSpPr>
          <p:cNvPr id="783634516" name="Freeform: Shape 25"/>
          <p:cNvSpPr/>
          <p:nvPr/>
        </p:nvSpPr>
        <p:spPr bwMode="auto">
          <a:xfrm>
            <a:off x="8905245"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5. Improved Patient Outcomes</a:t>
            </a:r>
            <a:endParaRPr lang="en-US" sz="1600"/>
          </a:p>
        </p:txBody>
      </p:sp>
      <p:sp>
        <p:nvSpPr>
          <p:cNvPr id="351466056" name="Freeform: Shape 26"/>
          <p:cNvSpPr/>
          <p:nvPr/>
        </p:nvSpPr>
        <p:spPr bwMode="auto">
          <a:xfrm>
            <a:off x="9026624"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80830898" name="Freeform: Shape 27"/>
          <p:cNvSpPr/>
          <p:nvPr/>
        </p:nvSpPr>
        <p:spPr bwMode="auto">
          <a:xfrm>
            <a:off x="9148002"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Enhanced Quality of Life</a:t>
            </a:r>
            <a:endParaRPr lang="en-US" sz="1600"/>
          </a:p>
        </p:txBody>
      </p:sp>
      <p:sp>
        <p:nvSpPr>
          <p:cNvPr id="821507917" name="Freeform: Shape 28"/>
          <p:cNvSpPr/>
          <p:nvPr/>
        </p:nvSpPr>
        <p:spPr bwMode="auto">
          <a:xfrm>
            <a:off x="9026624"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352389667" name="Freeform: Shape 29"/>
          <p:cNvSpPr/>
          <p:nvPr/>
        </p:nvSpPr>
        <p:spPr bwMode="auto">
          <a:xfrm>
            <a:off x="9148002"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Fewer Sick Days</a:t>
            </a:r>
            <a:endParaRPr lang="en-US" sz="1600"/>
          </a:p>
        </p:txBody>
      </p:sp>
      <p:sp>
        <p:nvSpPr>
          <p:cNvPr id="265386162" name="Freeform: Shape 30"/>
          <p:cNvSpPr/>
          <p:nvPr/>
        </p:nvSpPr>
        <p:spPr bwMode="auto">
          <a:xfrm>
            <a:off x="10422475" y="2603782"/>
            <a:ext cx="1338996"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6. Educational Benefits for Healthcare Providers</a:t>
            </a:r>
            <a:endParaRPr lang="en-US" sz="1600"/>
          </a:p>
        </p:txBody>
      </p:sp>
      <p:sp>
        <p:nvSpPr>
          <p:cNvPr id="491378065" name="Freeform: Shape 2047"/>
          <p:cNvSpPr/>
          <p:nvPr/>
        </p:nvSpPr>
        <p:spPr bwMode="auto">
          <a:xfrm>
            <a:off x="10543855"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65753960" name="Freeform: Shape 2048"/>
          <p:cNvSpPr/>
          <p:nvPr/>
        </p:nvSpPr>
        <p:spPr bwMode="auto">
          <a:xfrm>
            <a:off x="10665233"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Data-Driven Insights</a:t>
            </a:r>
            <a:endParaRPr lang="en-US" sz="1600"/>
          </a:p>
        </p:txBody>
      </p:sp>
      <p:sp>
        <p:nvSpPr>
          <p:cNvPr id="1852903660"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pic>
        <p:nvPicPr>
          <p:cNvPr id="614738050" name="Picture 2" descr="A blue medical device with a white cap&#10;&#10;Description automatically generated"/>
          <p:cNvPicPr>
            <a:picLocks noChangeAspect="1" noChangeArrowheads="1"/>
          </p:cNvPicPr>
          <p:nvPr/>
        </p:nvPicPr>
        <p:blipFill rotWithShape="1">
          <a:blip r:embed="rId3"/>
          <a:stretch/>
        </p:blipFill>
        <p:spPr bwMode="auto">
          <a:xfrm>
            <a:off x="182672" y="3571573"/>
            <a:ext cx="2333526" cy="291690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20206484"/>
                                        </p:tgtEl>
                                        <p:attrNameLst>
                                          <p:attrName>style.visibility</p:attrName>
                                        </p:attrNameLst>
                                      </p:cBhvr>
                                      <p:to>
                                        <p:strVal val="visible"/>
                                      </p:to>
                                    </p:set>
                                    <p:animEffect transition="in" filter="fade">
                                      <p:cBhvr>
                                        <p:cTn id="7" dur="500"/>
                                        <p:tgtEl>
                                          <p:spTgt spid="1520206484"/>
                                        </p:tgtEl>
                                      </p:cBhvr>
                                    </p:animEffect>
                                  </p:childTnLst>
                                </p:cTn>
                              </p:par>
                              <p:par>
                                <p:cTn id="8" presetID="10" presetClass="entr" presetSubtype="0" fill="hold" nodeType="withEffect">
                                  <p:stCondLst>
                                    <p:cond delay="0"/>
                                  </p:stCondLst>
                                  <p:childTnLst>
                                    <p:set>
                                      <p:cBhvr>
                                        <p:cTn id="9" dur="1" fill="hold">
                                          <p:stCondLst>
                                            <p:cond delay="0"/>
                                          </p:stCondLst>
                                        </p:cTn>
                                        <p:tgtEl>
                                          <p:spTgt spid="568080888"/>
                                        </p:tgtEl>
                                        <p:attrNameLst>
                                          <p:attrName>style.visibility</p:attrName>
                                        </p:attrNameLst>
                                      </p:cBhvr>
                                      <p:to>
                                        <p:strVal val="visible"/>
                                      </p:to>
                                    </p:set>
                                    <p:animEffect transition="in" filter="fade">
                                      <p:cBhvr>
                                        <p:cTn id="10" dur="500"/>
                                        <p:tgtEl>
                                          <p:spTgt spid="56808088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54974626"/>
                                        </p:tgtEl>
                                        <p:attrNameLst>
                                          <p:attrName>style.visibility</p:attrName>
                                        </p:attrNameLst>
                                      </p:cBhvr>
                                      <p:to>
                                        <p:strVal val="visible"/>
                                      </p:to>
                                    </p:set>
                                    <p:animEffect transition="in" filter="fade">
                                      <p:cBhvr>
                                        <p:cTn id="13" dur="500"/>
                                        <p:tgtEl>
                                          <p:spTgt spid="1854974626"/>
                                        </p:tgtEl>
                                      </p:cBhvr>
                                    </p:animEffect>
                                  </p:childTnLst>
                                </p:cTn>
                              </p:par>
                              <p:par>
                                <p:cTn id="14" presetID="10" presetClass="entr" presetSubtype="0" fill="hold" nodeType="withEffect">
                                  <p:stCondLst>
                                    <p:cond delay="0"/>
                                  </p:stCondLst>
                                  <p:childTnLst>
                                    <p:set>
                                      <p:cBhvr>
                                        <p:cTn id="15" dur="1" fill="hold">
                                          <p:stCondLst>
                                            <p:cond delay="0"/>
                                          </p:stCondLst>
                                        </p:cTn>
                                        <p:tgtEl>
                                          <p:spTgt spid="1874295040"/>
                                        </p:tgtEl>
                                        <p:attrNameLst>
                                          <p:attrName>style.visibility</p:attrName>
                                        </p:attrNameLst>
                                      </p:cBhvr>
                                      <p:to>
                                        <p:strVal val="visible"/>
                                      </p:to>
                                    </p:set>
                                    <p:animEffect transition="in" filter="fade">
                                      <p:cBhvr>
                                        <p:cTn id="16" dur="500"/>
                                        <p:tgtEl>
                                          <p:spTgt spid="187429504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982363760"/>
                                        </p:tgtEl>
                                        <p:attrNameLst>
                                          <p:attrName>style.visibility</p:attrName>
                                        </p:attrNameLst>
                                      </p:cBhvr>
                                      <p:to>
                                        <p:strVal val="visible"/>
                                      </p:to>
                                    </p:set>
                                    <p:animEffect transition="in" filter="fade">
                                      <p:cBhvr>
                                        <p:cTn id="19" dur="500"/>
                                        <p:tgtEl>
                                          <p:spTgt spid="198236376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73408737"/>
                                        </p:tgtEl>
                                        <p:attrNameLst>
                                          <p:attrName>style.visibility</p:attrName>
                                        </p:attrNameLst>
                                      </p:cBhvr>
                                      <p:to>
                                        <p:strVal val="visible"/>
                                      </p:to>
                                    </p:set>
                                    <p:animEffect transition="in" filter="fade">
                                      <p:cBhvr>
                                        <p:cTn id="24" dur="500"/>
                                        <p:tgtEl>
                                          <p:spTgt spid="773408737"/>
                                        </p:tgtEl>
                                      </p:cBhvr>
                                    </p:animEffect>
                                  </p:childTnLst>
                                </p:cTn>
                              </p:par>
                              <p:par>
                                <p:cTn id="25" presetID="10" presetClass="entr" presetSubtype="0" fill="hold" nodeType="withEffect">
                                  <p:stCondLst>
                                    <p:cond delay="0"/>
                                  </p:stCondLst>
                                  <p:childTnLst>
                                    <p:set>
                                      <p:cBhvr>
                                        <p:cTn id="26" dur="1" fill="hold">
                                          <p:stCondLst>
                                            <p:cond delay="0"/>
                                          </p:stCondLst>
                                        </p:cTn>
                                        <p:tgtEl>
                                          <p:spTgt spid="1159721768"/>
                                        </p:tgtEl>
                                        <p:attrNameLst>
                                          <p:attrName>style.visibility</p:attrName>
                                        </p:attrNameLst>
                                      </p:cBhvr>
                                      <p:to>
                                        <p:strVal val="visible"/>
                                      </p:to>
                                    </p:set>
                                    <p:animEffect transition="in" filter="fade">
                                      <p:cBhvr>
                                        <p:cTn id="27" dur="500"/>
                                        <p:tgtEl>
                                          <p:spTgt spid="115972176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55042614"/>
                                        </p:tgtEl>
                                        <p:attrNameLst>
                                          <p:attrName>style.visibility</p:attrName>
                                        </p:attrNameLst>
                                      </p:cBhvr>
                                      <p:to>
                                        <p:strVal val="visible"/>
                                      </p:to>
                                    </p:set>
                                    <p:animEffect transition="in" filter="fade">
                                      <p:cBhvr>
                                        <p:cTn id="30" dur="500"/>
                                        <p:tgtEl>
                                          <p:spTgt spid="655042614"/>
                                        </p:tgtEl>
                                      </p:cBhvr>
                                    </p:animEffect>
                                  </p:childTnLst>
                                </p:cTn>
                              </p:par>
                              <p:par>
                                <p:cTn id="31" presetID="10" presetClass="entr" presetSubtype="0" fill="hold" nodeType="withEffect">
                                  <p:stCondLst>
                                    <p:cond delay="0"/>
                                  </p:stCondLst>
                                  <p:childTnLst>
                                    <p:set>
                                      <p:cBhvr>
                                        <p:cTn id="32" dur="1" fill="hold">
                                          <p:stCondLst>
                                            <p:cond delay="0"/>
                                          </p:stCondLst>
                                        </p:cTn>
                                        <p:tgtEl>
                                          <p:spTgt spid="2116993456"/>
                                        </p:tgtEl>
                                        <p:attrNameLst>
                                          <p:attrName>style.visibility</p:attrName>
                                        </p:attrNameLst>
                                      </p:cBhvr>
                                      <p:to>
                                        <p:strVal val="visible"/>
                                      </p:to>
                                    </p:set>
                                    <p:animEffect transition="in" filter="fade">
                                      <p:cBhvr>
                                        <p:cTn id="33" dur="500"/>
                                        <p:tgtEl>
                                          <p:spTgt spid="211699345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842090948"/>
                                        </p:tgtEl>
                                        <p:attrNameLst>
                                          <p:attrName>style.visibility</p:attrName>
                                        </p:attrNameLst>
                                      </p:cBhvr>
                                      <p:to>
                                        <p:strVal val="visible"/>
                                      </p:to>
                                    </p:set>
                                    <p:animEffect transition="in" filter="fade">
                                      <p:cBhvr>
                                        <p:cTn id="36" dur="500"/>
                                        <p:tgtEl>
                                          <p:spTgt spid="184209094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632387225"/>
                                        </p:tgtEl>
                                        <p:attrNameLst>
                                          <p:attrName>style.visibility</p:attrName>
                                        </p:attrNameLst>
                                      </p:cBhvr>
                                      <p:to>
                                        <p:strVal val="visible"/>
                                      </p:to>
                                    </p:set>
                                    <p:animEffect transition="in" filter="fade">
                                      <p:cBhvr>
                                        <p:cTn id="41" dur="500"/>
                                        <p:tgtEl>
                                          <p:spTgt spid="1632387225"/>
                                        </p:tgtEl>
                                      </p:cBhvr>
                                    </p:animEffect>
                                  </p:childTnLst>
                                </p:cTn>
                              </p:par>
                              <p:par>
                                <p:cTn id="42" presetID="10" presetClass="entr" presetSubtype="0" fill="hold" nodeType="withEffect">
                                  <p:stCondLst>
                                    <p:cond delay="0"/>
                                  </p:stCondLst>
                                  <p:childTnLst>
                                    <p:set>
                                      <p:cBhvr>
                                        <p:cTn id="43" dur="1" fill="hold">
                                          <p:stCondLst>
                                            <p:cond delay="0"/>
                                          </p:stCondLst>
                                        </p:cTn>
                                        <p:tgtEl>
                                          <p:spTgt spid="1107937555"/>
                                        </p:tgtEl>
                                        <p:attrNameLst>
                                          <p:attrName>style.visibility</p:attrName>
                                        </p:attrNameLst>
                                      </p:cBhvr>
                                      <p:to>
                                        <p:strVal val="visible"/>
                                      </p:to>
                                    </p:set>
                                    <p:animEffect transition="in" filter="fade">
                                      <p:cBhvr>
                                        <p:cTn id="44" dur="500"/>
                                        <p:tgtEl>
                                          <p:spTgt spid="110793755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85254724"/>
                                        </p:tgtEl>
                                        <p:attrNameLst>
                                          <p:attrName>style.visibility</p:attrName>
                                        </p:attrNameLst>
                                      </p:cBhvr>
                                      <p:to>
                                        <p:strVal val="visible"/>
                                      </p:to>
                                    </p:set>
                                    <p:animEffect transition="in" filter="fade">
                                      <p:cBhvr>
                                        <p:cTn id="47" dur="500"/>
                                        <p:tgtEl>
                                          <p:spTgt spid="1185254724"/>
                                        </p:tgtEl>
                                      </p:cBhvr>
                                    </p:animEffect>
                                  </p:childTnLst>
                                </p:cTn>
                              </p:par>
                              <p:par>
                                <p:cTn id="48" presetID="10" presetClass="entr" presetSubtype="0" fill="hold" nodeType="withEffect">
                                  <p:stCondLst>
                                    <p:cond delay="0"/>
                                  </p:stCondLst>
                                  <p:childTnLst>
                                    <p:set>
                                      <p:cBhvr>
                                        <p:cTn id="49" dur="1" fill="hold">
                                          <p:stCondLst>
                                            <p:cond delay="0"/>
                                          </p:stCondLst>
                                        </p:cTn>
                                        <p:tgtEl>
                                          <p:spTgt spid="1001435768"/>
                                        </p:tgtEl>
                                        <p:attrNameLst>
                                          <p:attrName>style.visibility</p:attrName>
                                        </p:attrNameLst>
                                      </p:cBhvr>
                                      <p:to>
                                        <p:strVal val="visible"/>
                                      </p:to>
                                    </p:set>
                                    <p:animEffect transition="in" filter="fade">
                                      <p:cBhvr>
                                        <p:cTn id="50" dur="500"/>
                                        <p:tgtEl>
                                          <p:spTgt spid="100143576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743981672"/>
                                        </p:tgtEl>
                                        <p:attrNameLst>
                                          <p:attrName>style.visibility</p:attrName>
                                        </p:attrNameLst>
                                      </p:cBhvr>
                                      <p:to>
                                        <p:strVal val="visible"/>
                                      </p:to>
                                    </p:set>
                                    <p:animEffect transition="in" filter="fade">
                                      <p:cBhvr>
                                        <p:cTn id="53" dur="500"/>
                                        <p:tgtEl>
                                          <p:spTgt spid="743981672"/>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555058149"/>
                                        </p:tgtEl>
                                        <p:attrNameLst>
                                          <p:attrName>style.visibility</p:attrName>
                                        </p:attrNameLst>
                                      </p:cBhvr>
                                      <p:to>
                                        <p:strVal val="visible"/>
                                      </p:to>
                                    </p:set>
                                    <p:animEffect transition="in" filter="fade">
                                      <p:cBhvr>
                                        <p:cTn id="58" dur="500"/>
                                        <p:tgtEl>
                                          <p:spTgt spid="555058149"/>
                                        </p:tgtEl>
                                      </p:cBhvr>
                                    </p:animEffect>
                                  </p:childTnLst>
                                </p:cTn>
                              </p:par>
                              <p:par>
                                <p:cTn id="59" presetID="10" presetClass="entr" presetSubtype="0" fill="hold" nodeType="withEffect">
                                  <p:stCondLst>
                                    <p:cond delay="0"/>
                                  </p:stCondLst>
                                  <p:childTnLst>
                                    <p:set>
                                      <p:cBhvr>
                                        <p:cTn id="60" dur="1" fill="hold">
                                          <p:stCondLst>
                                            <p:cond delay="0"/>
                                          </p:stCondLst>
                                        </p:cTn>
                                        <p:tgtEl>
                                          <p:spTgt spid="171714414"/>
                                        </p:tgtEl>
                                        <p:attrNameLst>
                                          <p:attrName>style.visibility</p:attrName>
                                        </p:attrNameLst>
                                      </p:cBhvr>
                                      <p:to>
                                        <p:strVal val="visible"/>
                                      </p:to>
                                    </p:set>
                                    <p:animEffect transition="in" filter="fade">
                                      <p:cBhvr>
                                        <p:cTn id="61" dur="500"/>
                                        <p:tgtEl>
                                          <p:spTgt spid="171714414"/>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188104276"/>
                                        </p:tgtEl>
                                        <p:attrNameLst>
                                          <p:attrName>style.visibility</p:attrName>
                                        </p:attrNameLst>
                                      </p:cBhvr>
                                      <p:to>
                                        <p:strVal val="visible"/>
                                      </p:to>
                                    </p:set>
                                    <p:animEffect transition="in" filter="fade">
                                      <p:cBhvr>
                                        <p:cTn id="64" dur="500"/>
                                        <p:tgtEl>
                                          <p:spTgt spid="1188104276"/>
                                        </p:tgtEl>
                                      </p:cBhvr>
                                    </p:animEffect>
                                  </p:childTnLst>
                                </p:cTn>
                              </p:par>
                              <p:par>
                                <p:cTn id="65" presetID="10" presetClass="entr" presetSubtype="0" fill="hold" nodeType="withEffect">
                                  <p:stCondLst>
                                    <p:cond delay="0"/>
                                  </p:stCondLst>
                                  <p:childTnLst>
                                    <p:set>
                                      <p:cBhvr>
                                        <p:cTn id="66" dur="1" fill="hold">
                                          <p:stCondLst>
                                            <p:cond delay="0"/>
                                          </p:stCondLst>
                                        </p:cTn>
                                        <p:tgtEl>
                                          <p:spTgt spid="415178093"/>
                                        </p:tgtEl>
                                        <p:attrNameLst>
                                          <p:attrName>style.visibility</p:attrName>
                                        </p:attrNameLst>
                                      </p:cBhvr>
                                      <p:to>
                                        <p:strVal val="visible"/>
                                      </p:to>
                                    </p:set>
                                    <p:animEffect transition="in" filter="fade">
                                      <p:cBhvr>
                                        <p:cTn id="67" dur="500"/>
                                        <p:tgtEl>
                                          <p:spTgt spid="415178093"/>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649496191"/>
                                        </p:tgtEl>
                                        <p:attrNameLst>
                                          <p:attrName>style.visibility</p:attrName>
                                        </p:attrNameLst>
                                      </p:cBhvr>
                                      <p:to>
                                        <p:strVal val="visible"/>
                                      </p:to>
                                    </p:set>
                                    <p:animEffect transition="in" filter="fade">
                                      <p:cBhvr>
                                        <p:cTn id="70" dur="500"/>
                                        <p:tgtEl>
                                          <p:spTgt spid="1649496191"/>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783634516"/>
                                        </p:tgtEl>
                                        <p:attrNameLst>
                                          <p:attrName>style.visibility</p:attrName>
                                        </p:attrNameLst>
                                      </p:cBhvr>
                                      <p:to>
                                        <p:strVal val="visible"/>
                                      </p:to>
                                    </p:set>
                                    <p:animEffect transition="in" filter="fade">
                                      <p:cBhvr>
                                        <p:cTn id="75" dur="500"/>
                                        <p:tgtEl>
                                          <p:spTgt spid="783634516"/>
                                        </p:tgtEl>
                                      </p:cBhvr>
                                    </p:animEffect>
                                  </p:childTnLst>
                                </p:cTn>
                              </p:par>
                              <p:par>
                                <p:cTn id="76" presetID="10" presetClass="entr" presetSubtype="0" fill="hold" nodeType="withEffect">
                                  <p:stCondLst>
                                    <p:cond delay="0"/>
                                  </p:stCondLst>
                                  <p:childTnLst>
                                    <p:set>
                                      <p:cBhvr>
                                        <p:cTn id="77" dur="1" fill="hold">
                                          <p:stCondLst>
                                            <p:cond delay="0"/>
                                          </p:stCondLst>
                                        </p:cTn>
                                        <p:tgtEl>
                                          <p:spTgt spid="351466056"/>
                                        </p:tgtEl>
                                        <p:attrNameLst>
                                          <p:attrName>style.visibility</p:attrName>
                                        </p:attrNameLst>
                                      </p:cBhvr>
                                      <p:to>
                                        <p:strVal val="visible"/>
                                      </p:to>
                                    </p:set>
                                    <p:animEffect transition="in" filter="fade">
                                      <p:cBhvr>
                                        <p:cTn id="78" dur="500"/>
                                        <p:tgtEl>
                                          <p:spTgt spid="351466056"/>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280830898"/>
                                        </p:tgtEl>
                                        <p:attrNameLst>
                                          <p:attrName>style.visibility</p:attrName>
                                        </p:attrNameLst>
                                      </p:cBhvr>
                                      <p:to>
                                        <p:strVal val="visible"/>
                                      </p:to>
                                    </p:set>
                                    <p:animEffect transition="in" filter="fade">
                                      <p:cBhvr>
                                        <p:cTn id="81" dur="500"/>
                                        <p:tgtEl>
                                          <p:spTgt spid="1280830898"/>
                                        </p:tgtEl>
                                      </p:cBhvr>
                                    </p:animEffect>
                                  </p:childTnLst>
                                </p:cTn>
                              </p:par>
                              <p:par>
                                <p:cTn id="82" presetID="10" presetClass="entr" presetSubtype="0" fill="hold" nodeType="withEffect">
                                  <p:stCondLst>
                                    <p:cond delay="0"/>
                                  </p:stCondLst>
                                  <p:childTnLst>
                                    <p:set>
                                      <p:cBhvr>
                                        <p:cTn id="83" dur="1" fill="hold">
                                          <p:stCondLst>
                                            <p:cond delay="0"/>
                                          </p:stCondLst>
                                        </p:cTn>
                                        <p:tgtEl>
                                          <p:spTgt spid="821507917"/>
                                        </p:tgtEl>
                                        <p:attrNameLst>
                                          <p:attrName>style.visibility</p:attrName>
                                        </p:attrNameLst>
                                      </p:cBhvr>
                                      <p:to>
                                        <p:strVal val="visible"/>
                                      </p:to>
                                    </p:set>
                                    <p:animEffect transition="in" filter="fade">
                                      <p:cBhvr>
                                        <p:cTn id="84" dur="500"/>
                                        <p:tgtEl>
                                          <p:spTgt spid="821507917"/>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1352389667"/>
                                        </p:tgtEl>
                                        <p:attrNameLst>
                                          <p:attrName>style.visibility</p:attrName>
                                        </p:attrNameLst>
                                      </p:cBhvr>
                                      <p:to>
                                        <p:strVal val="visible"/>
                                      </p:to>
                                    </p:set>
                                    <p:animEffect transition="in" filter="fade">
                                      <p:cBhvr>
                                        <p:cTn id="87" dur="500"/>
                                        <p:tgtEl>
                                          <p:spTgt spid="1352389667"/>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65386162"/>
                                        </p:tgtEl>
                                        <p:attrNameLst>
                                          <p:attrName>style.visibility</p:attrName>
                                        </p:attrNameLst>
                                      </p:cBhvr>
                                      <p:to>
                                        <p:strVal val="visible"/>
                                      </p:to>
                                    </p:set>
                                    <p:animEffect transition="in" filter="fade">
                                      <p:cBhvr>
                                        <p:cTn id="92" dur="500"/>
                                        <p:tgtEl>
                                          <p:spTgt spid="265386162"/>
                                        </p:tgtEl>
                                      </p:cBhvr>
                                    </p:animEffect>
                                  </p:childTnLst>
                                </p:cTn>
                              </p:par>
                              <p:par>
                                <p:cTn id="93" presetID="10" presetClass="entr" presetSubtype="0" fill="hold" nodeType="withEffect">
                                  <p:stCondLst>
                                    <p:cond delay="0"/>
                                  </p:stCondLst>
                                  <p:childTnLst>
                                    <p:set>
                                      <p:cBhvr>
                                        <p:cTn id="94" dur="1" fill="hold">
                                          <p:stCondLst>
                                            <p:cond delay="0"/>
                                          </p:stCondLst>
                                        </p:cTn>
                                        <p:tgtEl>
                                          <p:spTgt spid="491378065"/>
                                        </p:tgtEl>
                                        <p:attrNameLst>
                                          <p:attrName>style.visibility</p:attrName>
                                        </p:attrNameLst>
                                      </p:cBhvr>
                                      <p:to>
                                        <p:strVal val="visible"/>
                                      </p:to>
                                    </p:set>
                                    <p:animEffect transition="in" filter="fade">
                                      <p:cBhvr>
                                        <p:cTn id="95" dur="500"/>
                                        <p:tgtEl>
                                          <p:spTgt spid="491378065"/>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1265753960"/>
                                        </p:tgtEl>
                                        <p:attrNameLst>
                                          <p:attrName>style.visibility</p:attrName>
                                        </p:attrNameLst>
                                      </p:cBhvr>
                                      <p:to>
                                        <p:strVal val="visible"/>
                                      </p:to>
                                    </p:set>
                                    <p:animEffect transition="in" filter="fade">
                                      <p:cBhvr>
                                        <p:cTn id="98" dur="500"/>
                                        <p:tgtEl>
                                          <p:spTgt spid="12657539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0206484" grpId="0" animBg="1"/>
      <p:bldP spid="1854974626" grpId="0" animBg="1"/>
      <p:bldP spid="1982363760" grpId="0" animBg="1"/>
      <p:bldP spid="773408737" grpId="0" animBg="1"/>
      <p:bldP spid="655042614" grpId="0" animBg="1"/>
      <p:bldP spid="1842090948" grpId="0" animBg="1"/>
      <p:bldP spid="1632387225" grpId="0" animBg="1"/>
      <p:bldP spid="1185254724" grpId="0" animBg="1"/>
      <p:bldP spid="743981672" grpId="0" animBg="1"/>
      <p:bldP spid="555058149" grpId="0" animBg="1"/>
      <p:bldP spid="1188104276" grpId="0" animBg="1"/>
      <p:bldP spid="1649496191" grpId="0" animBg="1"/>
      <p:bldP spid="783634516" grpId="0" animBg="1"/>
      <p:bldP spid="1280830898" grpId="0" animBg="1"/>
      <p:bldP spid="1352389667" grpId="0" animBg="1"/>
      <p:bldP spid="265386162" grpId="0" animBg="1"/>
      <p:bldP spid="1265753960"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8859776" name="Content Placeholder 2"/>
          <p:cNvSpPr>
            <a:spLocks noGrp="1"/>
          </p:cNvSpPr>
          <p:nvPr>
            <p:ph idx="1"/>
          </p:nvPr>
        </p:nvSpPr>
        <p:spPr bwMode="auto">
          <a:xfrm>
            <a:off x="2854312" y="1744345"/>
            <a:ext cx="2983230" cy="3369309"/>
          </a:xfrm>
          <a:prstGeom prst="rect">
            <a:avLst/>
          </a:prstGeom>
          <a:ln w="38100">
            <a:solidFill>
              <a:schemeClr val="accent1"/>
            </a:solidFill>
          </a:ln>
        </p:spPr>
        <p:txBody>
          <a:bodyPr>
            <a:normAutofit fontScale="47500" lnSpcReduction="20000"/>
          </a:bodyPr>
          <a:lstStyle/>
          <a:p>
            <a:pPr>
              <a:defRPr/>
            </a:pPr>
            <a:endParaRPr lang="en-GB" sz="4800"/>
          </a:p>
          <a:p>
            <a:pPr marL="0" indent="0">
              <a:lnSpc>
                <a:spcPct val="120000"/>
              </a:lnSpc>
              <a:buNone/>
              <a:defRPr/>
            </a:pPr>
            <a:r>
              <a:rPr lang="en-GB" sz="4200"/>
              <a:t>The FreeStyle Libre benefits the community in the UK by improving the management of diabetes, enhancing quality of life, and reducing the strain on healthcare services. Here are some key ways it impacts the community:</a:t>
            </a:r>
            <a:endParaRPr/>
          </a:p>
          <a:p>
            <a:pPr marL="0" indent="0">
              <a:lnSpc>
                <a:spcPct val="120000"/>
              </a:lnSpc>
              <a:buNone/>
              <a:defRPr/>
            </a:pPr>
            <a:endParaRPr lang="en-GB" sz="4800"/>
          </a:p>
          <a:p>
            <a:pPr>
              <a:defRPr/>
            </a:pPr>
            <a:endParaRPr lang="en-GB"/>
          </a:p>
        </p:txBody>
      </p:sp>
      <p:sp>
        <p:nvSpPr>
          <p:cNvPr id="783079257"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pic>
        <p:nvPicPr>
          <p:cNvPr id="1956951549" name="Picture 2"/>
          <p:cNvPicPr>
            <a:picLocks noChangeAspect="1" noChangeArrowheads="1"/>
          </p:cNvPicPr>
          <p:nvPr/>
        </p:nvPicPr>
        <p:blipFill rotWithShape="1">
          <a:blip r:embed="rId3"/>
          <a:stretch/>
        </p:blipFill>
        <p:spPr bwMode="auto">
          <a:xfrm>
            <a:off x="110067" y="3600451"/>
            <a:ext cx="2333526" cy="2916908"/>
          </a:xfrm>
          <a:prstGeom prst="rect">
            <a:avLst/>
          </a:prstGeom>
          <a:noFill/>
        </p:spPr>
      </p:pic>
      <p:sp>
        <p:nvSpPr>
          <p:cNvPr id="129823609" name="Freeform: Shape 5"/>
          <p:cNvSpPr/>
          <p:nvPr/>
        </p:nvSpPr>
        <p:spPr bwMode="auto">
          <a:xfrm>
            <a:off x="6354459" y="1567985"/>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Improves Diabetes Self-Management</a:t>
            </a:r>
            <a:endParaRPr lang="en-GB" sz="1700"/>
          </a:p>
        </p:txBody>
      </p:sp>
      <p:sp>
        <p:nvSpPr>
          <p:cNvPr id="114018684" name="Freeform: Shape 6"/>
          <p:cNvSpPr/>
          <p:nvPr/>
        </p:nvSpPr>
        <p:spPr bwMode="auto">
          <a:xfrm>
            <a:off x="6354459" y="1975729"/>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Convenient Glucose Monitoring</a:t>
            </a:r>
            <a:endParaRPr lang="en-GB" sz="1300"/>
          </a:p>
          <a:p>
            <a:pPr marL="114300" lvl="1" indent="-114300" algn="l" defTabSz="577849">
              <a:lnSpc>
                <a:spcPct val="90000"/>
              </a:lnSpc>
              <a:spcBef>
                <a:spcPts val="0"/>
              </a:spcBef>
              <a:spcAft>
                <a:spcPts val="0"/>
              </a:spcAft>
              <a:buNone/>
              <a:defRPr/>
            </a:pPr>
            <a:r>
              <a:rPr lang="en-GB" sz="1300" b="1"/>
              <a:t>Real-Time Health Insights</a:t>
            </a:r>
            <a:r>
              <a:rPr lang="en-GB" sz="1300"/>
              <a:t>:</a:t>
            </a:r>
            <a:endParaRPr/>
          </a:p>
        </p:txBody>
      </p:sp>
      <p:sp>
        <p:nvSpPr>
          <p:cNvPr id="372422021" name="Freeform: Shape 7"/>
          <p:cNvSpPr/>
          <p:nvPr/>
        </p:nvSpPr>
        <p:spPr bwMode="auto">
          <a:xfrm>
            <a:off x="6354459" y="2424402"/>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Reduces Complications and Hospital Visits</a:t>
            </a:r>
            <a:endParaRPr lang="en-GB" sz="1700"/>
          </a:p>
        </p:txBody>
      </p:sp>
      <p:sp>
        <p:nvSpPr>
          <p:cNvPr id="2119876617" name="Freeform: Shape 8"/>
          <p:cNvSpPr/>
          <p:nvPr/>
        </p:nvSpPr>
        <p:spPr bwMode="auto">
          <a:xfrm>
            <a:off x="6354459" y="2832147"/>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Char char="•"/>
              <a:defRPr/>
            </a:pPr>
            <a:r>
              <a:rPr lang="en-GB" sz="1300" b="1"/>
              <a:t>Fewer Emergencies</a:t>
            </a:r>
            <a:r>
              <a:rPr lang="en-GB" sz="1300"/>
              <a:t>: </a:t>
            </a:r>
            <a:endParaRPr/>
          </a:p>
          <a:p>
            <a:pPr marL="114300" lvl="1" indent="-114300" algn="l" defTabSz="577849">
              <a:lnSpc>
                <a:spcPct val="90000"/>
              </a:lnSpc>
              <a:spcBef>
                <a:spcPts val="0"/>
              </a:spcBef>
              <a:spcAft>
                <a:spcPts val="0"/>
              </a:spcAft>
              <a:buChar char="•"/>
              <a:defRPr/>
            </a:pPr>
            <a:r>
              <a:rPr lang="en-GB" sz="1300" b="1"/>
              <a:t>Long-Term Health Benefits</a:t>
            </a:r>
            <a:r>
              <a:rPr lang="en-GB" sz="1300"/>
              <a:t>:</a:t>
            </a:r>
            <a:endParaRPr/>
          </a:p>
        </p:txBody>
      </p:sp>
      <p:sp>
        <p:nvSpPr>
          <p:cNvPr id="476981617" name="Freeform: Shape 9"/>
          <p:cNvSpPr/>
          <p:nvPr/>
        </p:nvSpPr>
        <p:spPr bwMode="auto">
          <a:xfrm>
            <a:off x="6354459" y="3280820"/>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Enhances Quality of Life</a:t>
            </a:r>
            <a:endParaRPr lang="en-GB" sz="1700"/>
          </a:p>
        </p:txBody>
      </p:sp>
      <p:sp>
        <p:nvSpPr>
          <p:cNvPr id="651665845" name="Freeform: Shape 10"/>
          <p:cNvSpPr/>
          <p:nvPr/>
        </p:nvSpPr>
        <p:spPr bwMode="auto">
          <a:xfrm>
            <a:off x="6354459" y="3688565"/>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More Freedom for Users</a:t>
            </a:r>
            <a:r>
              <a:rPr lang="en-GB" sz="1300"/>
              <a:t>:</a:t>
            </a:r>
            <a:endParaRPr/>
          </a:p>
          <a:p>
            <a:pPr marL="114300" lvl="1" indent="-114300" algn="l" defTabSz="577849">
              <a:lnSpc>
                <a:spcPct val="90000"/>
              </a:lnSpc>
              <a:spcBef>
                <a:spcPts val="0"/>
              </a:spcBef>
              <a:spcAft>
                <a:spcPts val="0"/>
              </a:spcAft>
              <a:buNone/>
              <a:defRPr/>
            </a:pPr>
            <a:r>
              <a:rPr lang="en-GB" sz="1300" b="1"/>
              <a:t>Less Stress and Anxiety</a:t>
            </a:r>
            <a:r>
              <a:rPr lang="en-GB" sz="1300"/>
              <a:t>:</a:t>
            </a:r>
            <a:endParaRPr/>
          </a:p>
        </p:txBody>
      </p:sp>
      <p:sp>
        <p:nvSpPr>
          <p:cNvPr id="1130673485" name="Freeform: Shape 11"/>
          <p:cNvSpPr/>
          <p:nvPr/>
        </p:nvSpPr>
        <p:spPr bwMode="auto">
          <a:xfrm>
            <a:off x="6354459" y="4137237"/>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Reduces the Burden on the NHS</a:t>
            </a:r>
            <a:endParaRPr lang="en-GB" sz="1700"/>
          </a:p>
        </p:txBody>
      </p:sp>
      <p:sp>
        <p:nvSpPr>
          <p:cNvPr id="2059613969" name="Freeform: Shape 12"/>
          <p:cNvSpPr/>
          <p:nvPr/>
        </p:nvSpPr>
        <p:spPr bwMode="auto">
          <a:xfrm>
            <a:off x="6354459" y="4544982"/>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Char char="•"/>
              <a:defRPr/>
            </a:pPr>
            <a:r>
              <a:rPr lang="en-GB" sz="1300" b="1"/>
              <a:t>Eases Healthcare Demand</a:t>
            </a:r>
            <a:r>
              <a:rPr lang="en-GB" sz="1300"/>
              <a:t>:</a:t>
            </a:r>
            <a:endParaRPr/>
          </a:p>
          <a:p>
            <a:pPr marL="114300" lvl="1" indent="-114300" algn="l" defTabSz="577849">
              <a:lnSpc>
                <a:spcPct val="90000"/>
              </a:lnSpc>
              <a:spcBef>
                <a:spcPts val="0"/>
              </a:spcBef>
              <a:spcAft>
                <a:spcPts val="0"/>
              </a:spcAft>
              <a:buChar char="•"/>
              <a:defRPr/>
            </a:pPr>
            <a:r>
              <a:rPr lang="en-GB" sz="1300" b="1"/>
              <a:t>Supports Remote Care</a:t>
            </a:r>
            <a:r>
              <a:rPr lang="en-GB" sz="1300"/>
              <a:t>:</a:t>
            </a:r>
            <a:endParaRPr/>
          </a:p>
        </p:txBody>
      </p:sp>
      <p:sp>
        <p:nvSpPr>
          <p:cNvPr id="1574329554" name="Freeform: Shape 13"/>
          <p:cNvSpPr/>
          <p:nvPr/>
        </p:nvSpPr>
        <p:spPr bwMode="auto">
          <a:xfrm>
            <a:off x="6354459" y="4993654"/>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Fosters Healthier Communities</a:t>
            </a:r>
            <a:endParaRPr lang="en-GB" sz="1700"/>
          </a:p>
        </p:txBody>
      </p:sp>
      <p:sp>
        <p:nvSpPr>
          <p:cNvPr id="784162420" name="Freeform: Shape 14"/>
          <p:cNvSpPr/>
          <p:nvPr/>
        </p:nvSpPr>
        <p:spPr bwMode="auto">
          <a:xfrm>
            <a:off x="6354459" y="5401400"/>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Better Public Health Outcomes</a:t>
            </a:r>
            <a:r>
              <a:rPr lang="en-GB" sz="1300"/>
              <a:t>:</a:t>
            </a:r>
            <a:endParaRPr/>
          </a:p>
          <a:p>
            <a:pPr marL="114300" lvl="1" indent="-114300" algn="l" defTabSz="577849">
              <a:lnSpc>
                <a:spcPct val="90000"/>
              </a:lnSpc>
              <a:spcBef>
                <a:spcPts val="0"/>
              </a:spcBef>
              <a:spcAft>
                <a:spcPts val="0"/>
              </a:spcAft>
              <a:buNone/>
              <a:defRPr/>
            </a:pPr>
            <a:r>
              <a:rPr lang="en-GB" sz="1300" b="1"/>
              <a:t>Reduces Sick Days and Economic Burden</a:t>
            </a:r>
            <a:r>
              <a:rPr lang="en-GB" sz="1300"/>
              <a:t>: </a:t>
            </a:r>
            <a:endParaRPr/>
          </a:p>
        </p:txBody>
      </p:sp>
      <p:sp>
        <p:nvSpPr>
          <p:cNvPr id="1949250666" name="Freeform: Shape 15"/>
          <p:cNvSpPr/>
          <p:nvPr/>
        </p:nvSpPr>
        <p:spPr bwMode="auto">
          <a:xfrm>
            <a:off x="6354459" y="5850072"/>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Promotes Awareness and Education</a:t>
            </a:r>
            <a:endParaRPr lang="en-GB" sz="1700"/>
          </a:p>
        </p:txBody>
      </p:sp>
      <p:sp>
        <p:nvSpPr>
          <p:cNvPr id="609934215" name="Freeform: Shape 16"/>
          <p:cNvSpPr/>
          <p:nvPr/>
        </p:nvSpPr>
        <p:spPr bwMode="auto">
          <a:xfrm>
            <a:off x="6354459" y="6257817"/>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Health Literacy</a:t>
            </a:r>
            <a:r>
              <a:rPr lang="en-GB" sz="1300"/>
              <a:t>:</a:t>
            </a:r>
            <a:endParaRPr/>
          </a:p>
          <a:p>
            <a:pPr marL="114300" lvl="1" indent="-114300" algn="l" defTabSz="577849">
              <a:lnSpc>
                <a:spcPct val="90000"/>
              </a:lnSpc>
              <a:spcBef>
                <a:spcPts val="0"/>
              </a:spcBef>
              <a:spcAft>
                <a:spcPts val="0"/>
              </a:spcAft>
              <a:buChar char="•"/>
              <a:defRPr/>
            </a:pPr>
            <a:r>
              <a:rPr lang="en-GB" sz="1300" b="1"/>
              <a:t>Encourages Early Diagnosis</a:t>
            </a:r>
            <a:r>
              <a:rPr lang="en-GB" sz="130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9823609"/>
                                        </p:tgtEl>
                                        <p:attrNameLst>
                                          <p:attrName>style.visibility</p:attrName>
                                        </p:attrNameLst>
                                      </p:cBhvr>
                                      <p:to>
                                        <p:strVal val="visible"/>
                                      </p:to>
                                    </p:set>
                                    <p:animEffect transition="in" filter="fade">
                                      <p:cBhvr>
                                        <p:cTn id="7" dur="500"/>
                                        <p:tgtEl>
                                          <p:spTgt spid="12982360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4018684"/>
                                        </p:tgtEl>
                                        <p:attrNameLst>
                                          <p:attrName>style.visibility</p:attrName>
                                        </p:attrNameLst>
                                      </p:cBhvr>
                                      <p:to>
                                        <p:strVal val="visible"/>
                                      </p:to>
                                    </p:set>
                                    <p:animEffect transition="in" filter="fade">
                                      <p:cBhvr>
                                        <p:cTn id="10" dur="500"/>
                                        <p:tgtEl>
                                          <p:spTgt spid="11401868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72422021"/>
                                        </p:tgtEl>
                                        <p:attrNameLst>
                                          <p:attrName>style.visibility</p:attrName>
                                        </p:attrNameLst>
                                      </p:cBhvr>
                                      <p:to>
                                        <p:strVal val="visible"/>
                                      </p:to>
                                    </p:set>
                                    <p:animEffect transition="in" filter="fade">
                                      <p:cBhvr>
                                        <p:cTn id="15" dur="500"/>
                                        <p:tgtEl>
                                          <p:spTgt spid="37242202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19876617"/>
                                        </p:tgtEl>
                                        <p:attrNameLst>
                                          <p:attrName>style.visibility</p:attrName>
                                        </p:attrNameLst>
                                      </p:cBhvr>
                                      <p:to>
                                        <p:strVal val="visible"/>
                                      </p:to>
                                    </p:set>
                                    <p:animEffect transition="in" filter="fade">
                                      <p:cBhvr>
                                        <p:cTn id="18" dur="500"/>
                                        <p:tgtEl>
                                          <p:spTgt spid="21198766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76981617"/>
                                        </p:tgtEl>
                                        <p:attrNameLst>
                                          <p:attrName>style.visibility</p:attrName>
                                        </p:attrNameLst>
                                      </p:cBhvr>
                                      <p:to>
                                        <p:strVal val="visible"/>
                                      </p:to>
                                    </p:set>
                                    <p:animEffect transition="in" filter="fade">
                                      <p:cBhvr>
                                        <p:cTn id="23" dur="500"/>
                                        <p:tgtEl>
                                          <p:spTgt spid="47698161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51665845"/>
                                        </p:tgtEl>
                                        <p:attrNameLst>
                                          <p:attrName>style.visibility</p:attrName>
                                        </p:attrNameLst>
                                      </p:cBhvr>
                                      <p:to>
                                        <p:strVal val="visible"/>
                                      </p:to>
                                    </p:set>
                                    <p:animEffect transition="in" filter="fade">
                                      <p:cBhvr>
                                        <p:cTn id="26" dur="500"/>
                                        <p:tgtEl>
                                          <p:spTgt spid="65166584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30673485"/>
                                        </p:tgtEl>
                                        <p:attrNameLst>
                                          <p:attrName>style.visibility</p:attrName>
                                        </p:attrNameLst>
                                      </p:cBhvr>
                                      <p:to>
                                        <p:strVal val="visible"/>
                                      </p:to>
                                    </p:set>
                                    <p:animEffect transition="in" filter="fade">
                                      <p:cBhvr>
                                        <p:cTn id="31" dur="500"/>
                                        <p:tgtEl>
                                          <p:spTgt spid="113067348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059613969"/>
                                        </p:tgtEl>
                                        <p:attrNameLst>
                                          <p:attrName>style.visibility</p:attrName>
                                        </p:attrNameLst>
                                      </p:cBhvr>
                                      <p:to>
                                        <p:strVal val="visible"/>
                                      </p:to>
                                    </p:set>
                                    <p:animEffect transition="in" filter="fade">
                                      <p:cBhvr>
                                        <p:cTn id="34" dur="500"/>
                                        <p:tgtEl>
                                          <p:spTgt spid="205961396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574329554"/>
                                        </p:tgtEl>
                                        <p:attrNameLst>
                                          <p:attrName>style.visibility</p:attrName>
                                        </p:attrNameLst>
                                      </p:cBhvr>
                                      <p:to>
                                        <p:strVal val="visible"/>
                                      </p:to>
                                    </p:set>
                                    <p:animEffect transition="in" filter="fade">
                                      <p:cBhvr>
                                        <p:cTn id="39" dur="500"/>
                                        <p:tgtEl>
                                          <p:spTgt spid="157432955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84162420"/>
                                        </p:tgtEl>
                                        <p:attrNameLst>
                                          <p:attrName>style.visibility</p:attrName>
                                        </p:attrNameLst>
                                      </p:cBhvr>
                                      <p:to>
                                        <p:strVal val="visible"/>
                                      </p:to>
                                    </p:set>
                                    <p:animEffect transition="in" filter="fade">
                                      <p:cBhvr>
                                        <p:cTn id="42" dur="500"/>
                                        <p:tgtEl>
                                          <p:spTgt spid="78416242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49250666"/>
                                        </p:tgtEl>
                                        <p:attrNameLst>
                                          <p:attrName>style.visibility</p:attrName>
                                        </p:attrNameLst>
                                      </p:cBhvr>
                                      <p:to>
                                        <p:strVal val="visible"/>
                                      </p:to>
                                    </p:set>
                                    <p:animEffect transition="in" filter="fade">
                                      <p:cBhvr>
                                        <p:cTn id="47" dur="500"/>
                                        <p:tgtEl>
                                          <p:spTgt spid="194925066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09934215"/>
                                        </p:tgtEl>
                                        <p:attrNameLst>
                                          <p:attrName>style.visibility</p:attrName>
                                        </p:attrNameLst>
                                      </p:cBhvr>
                                      <p:to>
                                        <p:strVal val="visible"/>
                                      </p:to>
                                    </p:set>
                                    <p:animEffect transition="in" filter="fade">
                                      <p:cBhvr>
                                        <p:cTn id="50" dur="500"/>
                                        <p:tgtEl>
                                          <p:spTgt spid="6099342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823609" grpId="0" animBg="1"/>
      <p:bldP spid="114018684" grpId="0"/>
      <p:bldP spid="372422021" grpId="0" animBg="1"/>
      <p:bldP spid="2119876617" grpId="0"/>
      <p:bldP spid="476981617" grpId="0" animBg="1"/>
      <p:bldP spid="651665845" grpId="0"/>
      <p:bldP spid="1130673485" grpId="0" animBg="1"/>
      <p:bldP spid="2059613969" grpId="0"/>
      <p:bldP spid="1574329554" grpId="0" animBg="1"/>
      <p:bldP spid="784162420" grpId="0"/>
      <p:bldP spid="1949250666" grpId="0" animBg="1"/>
      <p:bldP spid="60993421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86968553" name="Freeform: Shape 3"/>
          <p:cNvSpPr/>
          <p:nvPr/>
        </p:nvSpPr>
        <p:spPr bwMode="auto">
          <a:xfrm>
            <a:off x="1017270" y="1639922"/>
            <a:ext cx="4395167" cy="3343558"/>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 sz="4500"/>
              <a:t>NHS COVID-19 Contact Tracing App</a:t>
            </a:r>
            <a:endParaRPr/>
          </a:p>
        </p:txBody>
      </p:sp>
      <p:sp>
        <p:nvSpPr>
          <p:cNvPr id="1241812942" name="TextBox 5"/>
          <p:cNvSpPr txBox="1"/>
          <p:nvPr/>
        </p:nvSpPr>
        <p:spPr bwMode="auto">
          <a:xfrm>
            <a:off x="251460" y="5543550"/>
            <a:ext cx="2366010" cy="584775"/>
          </a:xfrm>
          <a:prstGeom prst="rect">
            <a:avLst/>
          </a:prstGeom>
          <a:noFill/>
          <a:ln w="57150">
            <a:solidFill>
              <a:schemeClr val="bg1"/>
            </a:solidFill>
          </a:ln>
        </p:spPr>
        <p:txBody>
          <a:bodyPr wrap="square" rtlCol="0">
            <a:spAutoFit/>
          </a:bodyPr>
          <a:lstStyle/>
          <a:p>
            <a:pPr>
              <a:defRPr/>
            </a:pPr>
            <a:r>
              <a:rPr lang="en-GB" sz="3200">
                <a:solidFill>
                  <a:schemeClr val="bg1"/>
                </a:solidFill>
              </a:rPr>
              <a:t>Innovation 3</a:t>
            </a:r>
            <a:endParaRPr/>
          </a:p>
        </p:txBody>
      </p:sp>
      <p:pic>
        <p:nvPicPr>
          <p:cNvPr id="771879228" name="Picture 771879227"/>
          <p:cNvPicPr>
            <a:picLocks noChangeAspect="1"/>
          </p:cNvPicPr>
          <p:nvPr/>
        </p:nvPicPr>
        <p:blipFill rotWithShape="1">
          <a:blip r:embed="rId3"/>
          <a:stretch/>
        </p:blipFill>
        <p:spPr bwMode="auto">
          <a:xfrm>
            <a:off x="6907962" y="1524171"/>
            <a:ext cx="3281623" cy="328162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44512648" name="TextBox 444512647"/>
          <p:cNvSpPr txBox="1"/>
          <p:nvPr/>
        </p:nvSpPr>
        <p:spPr bwMode="auto">
          <a:xfrm>
            <a:off x="3621428" y="327914"/>
            <a:ext cx="7098254" cy="457559"/>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l">
              <a:defRPr/>
            </a:pPr>
            <a:r>
              <a:rPr sz="2400" b="1"/>
              <a:t>Introducing the NHS COVID-19 Contact Tracing App</a:t>
            </a:r>
          </a:p>
        </p:txBody>
      </p:sp>
      <p:graphicFrame>
        <p:nvGraphicFramePr>
          <p:cNvPr id="627223258" name="Object 627223257"/>
          <p:cNvGraphicFramePr>
            <a:graphicFrameLocks noChangeAspect="1"/>
          </p:cNvGraphicFramePr>
          <p:nvPr/>
        </p:nvGraphicFramePr>
        <p:xfrm>
          <a:off x="3677457" y="833485"/>
          <a:ext cx="7042225" cy="4929557"/>
        </p:xfrm>
        <a:graphic>
          <a:graphicData uri="http://schemas.openxmlformats.org/presentationml/2006/ole">
            <mc:AlternateContent xmlns:mc="http://schemas.openxmlformats.org/markup-compatibility/2006">
              <mc:Choice xmlns:v="urn:schemas-microsoft-com:vml" Requires="v">
                <p:oleObj name="oleObj" r:id="rId3" imgW="0" imgH="0" progId="asc.{38E022EA-AD92-45FC-B22B-49DF39746DB4}">
                  <p:embed/>
                </p:oleObj>
              </mc:Choice>
              <mc:Fallback>
                <p:oleObj name="oleObj" r:id="rId3" imgW="0" imgH="0" progId="asc.{38E022EA-AD92-45FC-B22B-49DF39746DB4}">
                  <p:embed/>
                  <p:pic>
                    <p:nvPicPr>
                      <p:cNvPr id="627223258" name="Object 627223257"/>
                      <p:cNvPicPr/>
                      <p:nvPr/>
                    </p:nvPicPr>
                    <p:blipFill rotWithShape="1">
                      <a:blip r:embed="rId4"/>
                      <a:stretch/>
                    </p:blipFill>
                    <p:spPr bwMode="auto">
                      <a:xfrm>
                        <a:off x="3677457" y="833485"/>
                        <a:ext cx="7042225" cy="4929557"/>
                      </a:xfrm>
                      <a:prstGeom prst="rect">
                        <a:avLst/>
                      </a:prstGeom>
                    </p:spPr>
                  </p:pic>
                </p:oleObj>
              </mc:Fallback>
            </mc:AlternateContent>
          </a:graphicData>
        </a:graphic>
      </p:graphicFrame>
      <p:sp>
        <p:nvSpPr>
          <p:cNvPr id="625672717" name="TextBox 625672716"/>
          <p:cNvSpPr txBox="1"/>
          <p:nvPr/>
        </p:nvSpPr>
        <p:spPr bwMode="auto">
          <a:xfrm>
            <a:off x="3677457" y="6122296"/>
            <a:ext cx="4843203" cy="640440"/>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l">
              <a:defRPr/>
            </a:pPr>
            <a:r>
              <a:rPr lang="en" b="0" i="0" u="none" strike="noStrike" cap="none" spc="0">
                <a:solidFill>
                  <a:schemeClr val="tx1"/>
                </a:solidFill>
                <a:latin typeface="Calibri"/>
                <a:ea typeface="Calibri"/>
                <a:cs typeface="Calibri"/>
              </a:rPr>
              <a:t>Link to video:</a:t>
            </a:r>
            <a:br>
              <a:rPr lang="en-US" b="0" i="0" u="none" strike="noStrike" cap="none" spc="0">
                <a:solidFill>
                  <a:schemeClr val="tx1"/>
                </a:solidFill>
                <a:latin typeface="Calibri"/>
                <a:ea typeface="Calibri"/>
                <a:cs typeface="Calibri"/>
              </a:rPr>
            </a:br>
            <a:r>
              <a:rPr lang="en-US" b="0" i="0" u="sng" strike="noStrike" cap="none" spc="0">
                <a:solidFill>
                  <a:schemeClr val="tx1"/>
                </a:solidFill>
                <a:latin typeface="Calibri"/>
                <a:ea typeface="Calibri"/>
                <a:cs typeface="Calibri"/>
                <a:hlinkClick r:id="rId5"/>
              </a:rPr>
              <a:t>https://www.youtube.com/watch?v=a00zOkeKfjA</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01358145" name="Title 1"/>
          <p:cNvSpPr>
            <a:spLocks noGrp="1"/>
          </p:cNvSpPr>
          <p:nvPr>
            <p:ph type="title"/>
          </p:nvPr>
        </p:nvSpPr>
        <p:spPr bwMode="auto">
          <a:xfrm>
            <a:off x="3198081" y="180173"/>
            <a:ext cx="8991165" cy="1325562"/>
          </a:xfrm>
        </p:spPr>
        <p:txBody>
          <a:bodyPr vertOverflow="overflow" horzOverflow="overflow" vert="horz" wrap="square" lIns="91440" tIns="45720" rIns="91440" bIns="45720" numCol="1" spcCol="0" rtlCol="0" fromWordArt="0" anchor="ctr" anchorCtr="0" forceAA="0" compatLnSpc="0">
            <a:normAutofit fontScale="90000"/>
          </a:bodyPr>
          <a:lstStyle/>
          <a:p>
            <a:pPr>
              <a:defRPr/>
            </a:pPr>
            <a:r>
              <a:rPr lang="en-GB" sz="4800" b="1" dirty="0">
                <a:latin typeface="Calibri"/>
                <a:ea typeface="Calibri"/>
                <a:cs typeface="Calibri"/>
              </a:rPr>
              <a:t>Case study – </a:t>
            </a:r>
            <a:r>
              <a:rPr lang="en-GB" sz="4800" b="1" i="0" u="none" strike="noStrike" cap="none" spc="0" dirty="0">
                <a:latin typeface="Calibri"/>
                <a:ea typeface="Calibri"/>
                <a:cs typeface="Calibri"/>
              </a:rPr>
              <a:t>NHS COVID-19 App</a:t>
            </a:r>
            <a:r>
              <a:rPr lang="en-GB" sz="4800" b="1" dirty="0">
                <a:latin typeface="Calibri"/>
                <a:ea typeface="Calibri"/>
                <a:cs typeface="Calibri"/>
              </a:rPr>
              <a:t> (2020–2023)</a:t>
            </a:r>
            <a:endParaRPr lang="en-US" b="1" dirty="0">
              <a:latin typeface="Calibri"/>
              <a:ea typeface="Calibri"/>
              <a:cs typeface="Calibri"/>
            </a:endParaRPr>
          </a:p>
        </p:txBody>
      </p:sp>
      <p:sp>
        <p:nvSpPr>
          <p:cNvPr id="2030730752" name="Content Placeholder 2"/>
          <p:cNvSpPr>
            <a:spLocks noGrp="1"/>
          </p:cNvSpPr>
          <p:nvPr>
            <p:ph idx="1"/>
          </p:nvPr>
        </p:nvSpPr>
        <p:spPr bwMode="auto">
          <a:xfrm>
            <a:off x="3518888" y="1690687"/>
            <a:ext cx="8217479" cy="4667249"/>
          </a:xfrm>
        </p:spPr>
        <p:txBody>
          <a:bodyPr vertOverflow="overflow" horzOverflow="overflow" vert="horz" wrap="square" lIns="91440" tIns="45720" rIns="91440" bIns="45720" numCol="1" spcCol="0" rtlCol="0" fromWordArt="0" anchor="t" anchorCtr="0" forceAA="0" compatLnSpc="0">
            <a:normAutofit fontScale="80000" lnSpcReduction="10000"/>
          </a:bodyPr>
          <a:lstStyle/>
          <a:p>
            <a:pPr>
              <a:defRPr/>
            </a:pPr>
            <a:r>
              <a:rPr lang="en-GB" sz="2800" b="0" i="0" u="none" strike="noStrike" cap="none" spc="0" dirty="0">
                <a:latin typeface="Calibri"/>
                <a:ea typeface="Calibri"/>
                <a:cs typeface="Calibri"/>
              </a:rPr>
              <a:t>The NHS COVID-19 Contact Tracing App was a digital public health tool developed to support contact tracing, exposure notification, and risk communication during the COVID-19 pandemic in England</a:t>
            </a:r>
            <a:r>
              <a:rPr lang="en-GB" dirty="0">
                <a:latin typeface="Calibri"/>
                <a:ea typeface="Calibri"/>
                <a:cs typeface="Calibri"/>
              </a:rPr>
              <a:t> &amp; </a:t>
            </a:r>
            <a:r>
              <a:rPr lang="en-GB" dirty="0" err="1">
                <a:latin typeface="Calibri"/>
                <a:ea typeface="Calibri"/>
                <a:cs typeface="Calibri"/>
              </a:rPr>
              <a:t>wales</a:t>
            </a:r>
            <a:r>
              <a:rPr lang="en-GB" sz="2800" b="0" i="0" u="none" strike="noStrike" cap="none" spc="0" dirty="0">
                <a:latin typeface="Calibri"/>
                <a:ea typeface="Calibri"/>
                <a:cs typeface="Calibri"/>
              </a:rPr>
              <a:t>.</a:t>
            </a:r>
            <a:endParaRPr dirty="0"/>
          </a:p>
          <a:p>
            <a:pPr>
              <a:defRPr/>
            </a:pPr>
            <a:r>
              <a:rPr lang="en-GB" sz="2800" b="0" i="0" u="none" strike="noStrike" cap="none" spc="0" dirty="0">
                <a:latin typeface="Calibri"/>
                <a:ea typeface="Calibri"/>
                <a:cs typeface="Calibri"/>
              </a:rPr>
              <a:t>Launched as part of the national Test and Trace programme, the app aimed to reduce viral transmission by enabling rapid identification of close contacts, supporting self-isolation, and complementing traditional public health and NHS workforce responses.</a:t>
            </a:r>
          </a:p>
          <a:p>
            <a:pPr>
              <a:defRPr/>
            </a:pPr>
            <a:r>
              <a:rPr lang="en-GB" sz="2800" b="0" i="0" u="none" strike="noStrike" cap="none" spc="0" dirty="0">
                <a:latin typeface="Calibri"/>
                <a:ea typeface="Calibri"/>
                <a:cs typeface="Calibri"/>
              </a:rPr>
              <a:t>While the app demonstrated measurable epidemiological impact, it also raised important questions regarding effectiveness, workforce burden, public trust, and digital inclusion.</a:t>
            </a:r>
          </a:p>
          <a:p>
            <a:pPr>
              <a:defRPr/>
            </a:pPr>
            <a:r>
              <a:rPr lang="en-GB" b="1" dirty="0">
                <a:latin typeface="Calibri"/>
                <a:ea typeface="Calibri"/>
                <a:cs typeface="Calibri"/>
              </a:rPr>
              <a:t>Discontinued in April 2023</a:t>
            </a:r>
            <a:r>
              <a:rPr lang="en-GB" dirty="0">
                <a:latin typeface="Calibri"/>
                <a:ea typeface="Calibri"/>
                <a:cs typeface="Calibri"/>
              </a:rPr>
              <a:t> (</a:t>
            </a:r>
            <a:r>
              <a:rPr lang="en-GB" dirty="0">
                <a:ea typeface="+mn-lt"/>
                <a:cs typeface="+mn-lt"/>
              </a:rPr>
              <a:t>UK Health Security Agency (2022) </a:t>
            </a:r>
            <a:r>
              <a:rPr lang="en-GB" i="1" dirty="0">
                <a:ea typeface="+mn-lt"/>
                <a:cs typeface="+mn-lt"/>
              </a:rPr>
              <a:t>NHS COVID-19 app statistics</a:t>
            </a:r>
            <a:r>
              <a:rPr lang="en-GB" dirty="0">
                <a:ea typeface="+mn-lt"/>
                <a:cs typeface="+mn-lt"/>
              </a:rPr>
              <a:t>. Available at: </a:t>
            </a:r>
            <a:r>
              <a:rPr lang="en-GB" dirty="0">
                <a:ea typeface="+mn-lt"/>
                <a:cs typeface="+mn-lt"/>
                <a:hlinkClick r:id="rId3"/>
              </a:rPr>
              <a:t>GOV.UK – NHS COVID-19 app statistics</a:t>
            </a:r>
            <a:r>
              <a:rPr lang="en-GB" dirty="0">
                <a:ea typeface="+mn-lt"/>
                <a:cs typeface="+mn-lt"/>
              </a:rPr>
              <a:t>)</a:t>
            </a:r>
            <a:endParaRPr lang="en-GB" dirty="0">
              <a:latin typeface="Calibri"/>
              <a:ea typeface="Calibri"/>
              <a:cs typeface="Calibri"/>
            </a:endParaRPr>
          </a:p>
        </p:txBody>
      </p:sp>
      <p:sp>
        <p:nvSpPr>
          <p:cNvPr id="207747155" name="Title 1"/>
          <p:cNvSpPr txBox="1"/>
          <p:nvPr/>
        </p:nvSpPr>
        <p:spPr bwMode="auto">
          <a:xfrm>
            <a:off x="153892" y="1690687"/>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pic>
        <p:nvPicPr>
          <p:cNvPr id="1398778333" name="Picture 1398778332"/>
          <p:cNvPicPr>
            <a:picLocks noChangeAspect="1"/>
          </p:cNvPicPr>
          <p:nvPr/>
        </p:nvPicPr>
        <p:blipFill rotWithShape="1">
          <a:blip r:embed="rId4"/>
          <a:stretch/>
        </p:blipFill>
        <p:spPr bwMode="auto">
          <a:xfrm>
            <a:off x="864456" y="4078287"/>
            <a:ext cx="17145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30730752">
                                            <p:txEl>
                                              <p:pRg st="0" end="0"/>
                                            </p:txEl>
                                          </p:spTgt>
                                        </p:tgtEl>
                                        <p:attrNameLst>
                                          <p:attrName>style.visibility</p:attrName>
                                        </p:attrNameLst>
                                      </p:cBhvr>
                                      <p:to>
                                        <p:strVal val="visible"/>
                                      </p:to>
                                    </p:set>
                                    <p:animEffect transition="in" filter="fade">
                                      <p:cBhvr>
                                        <p:cTn id="7" dur="500"/>
                                        <p:tgtEl>
                                          <p:spTgt spid="203073075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30730752">
                                            <p:txEl>
                                              <p:pRg st="1" end="1"/>
                                            </p:txEl>
                                          </p:spTgt>
                                        </p:tgtEl>
                                        <p:attrNameLst>
                                          <p:attrName>style.visibility</p:attrName>
                                        </p:attrNameLst>
                                      </p:cBhvr>
                                      <p:to>
                                        <p:strVal val="visible"/>
                                      </p:to>
                                    </p:set>
                                    <p:animEffect transition="in" filter="fade">
                                      <p:cBhvr>
                                        <p:cTn id="12" dur="500"/>
                                        <p:tgtEl>
                                          <p:spTgt spid="203073075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90076529" name="Title 1"/>
          <p:cNvSpPr>
            <a:spLocks noGrp="1"/>
          </p:cNvSpPr>
          <p:nvPr>
            <p:ph type="title"/>
          </p:nvPr>
        </p:nvSpPr>
        <p:spPr bwMode="auto"/>
        <p:txBody>
          <a:bodyPr>
            <a:normAutofit/>
          </a:bodyPr>
          <a:lstStyle/>
          <a:p>
            <a:pPr>
              <a:defRPr/>
            </a:pPr>
            <a:r>
              <a:rPr lang="en-GB" sz="4800" b="1">
                <a:latin typeface="Calibri"/>
              </a:rPr>
              <a:t>Impact on </a:t>
            </a:r>
            <a:r>
              <a:rPr lang="en" sz="4800" b="1">
                <a:latin typeface="Calibri"/>
              </a:rPr>
              <a:t>Individual</a:t>
            </a:r>
            <a:r>
              <a:rPr lang="en-GB" sz="4800" b="1">
                <a:latin typeface="Calibri"/>
              </a:rPr>
              <a:t> Health </a:t>
            </a:r>
            <a:endParaRPr/>
          </a:p>
        </p:txBody>
      </p:sp>
      <p:sp>
        <p:nvSpPr>
          <p:cNvPr id="1313352841" name="Content Placeholder 2"/>
          <p:cNvSpPr>
            <a:spLocks noGrp="1"/>
          </p:cNvSpPr>
          <p:nvPr>
            <p:ph idx="1"/>
          </p:nvPr>
        </p:nvSpPr>
        <p:spPr bwMode="auto">
          <a:xfrm>
            <a:off x="3452326" y="1503924"/>
            <a:ext cx="8284043" cy="1325563"/>
          </a:xfrm>
          <a:prstGeom prst="rect">
            <a:avLst/>
          </a:prstGeom>
          <a:ln w="19050">
            <a:solidFill>
              <a:srgbClr val="002060"/>
            </a:solidFill>
          </a:ln>
        </p:spPr>
        <p:txBody>
          <a:bodyPr vertOverflow="overflow" horzOverflow="overflow" vert="horz" wrap="square" lIns="91440" tIns="45720" rIns="91440" bIns="45720" numCol="1" spcCol="0" rtlCol="0" fromWordArt="0" anchor="t" anchorCtr="0" forceAA="0" compatLnSpc="0">
            <a:normAutofit fontScale="80000" lnSpcReduction="14000"/>
          </a:bodyPr>
          <a:lstStyle/>
          <a:p>
            <a:pPr marL="0" indent="0">
              <a:buNone/>
              <a:defRPr/>
            </a:pPr>
            <a:r>
              <a:rPr lang="en-GB" sz="2400" b="0" i="0" u="none" strike="noStrike" cap="none" spc="0">
                <a:solidFill>
                  <a:schemeClr val="tx1"/>
                </a:solidFill>
                <a:latin typeface="Calibri"/>
                <a:ea typeface="Calibri"/>
                <a:cs typeface="Calibri"/>
              </a:rPr>
              <a:t>The NHS COVID-19 Contact Tracing App influenced individual health primarily by supporting early risk awareness and enabling timely behavioural responses, such as testing and self-isolation. However, its effectiveness depended on user uptake, digital literacy, and trust in data use, raising concerns about unequal individual benefit and unintended harms.</a:t>
            </a:r>
            <a:endParaRPr lang="en-GB" sz="2400"/>
          </a:p>
        </p:txBody>
      </p:sp>
      <p:sp>
        <p:nvSpPr>
          <p:cNvPr id="1268922628" name="Partial Circle 6"/>
          <p:cNvSpPr/>
          <p:nvPr/>
        </p:nvSpPr>
        <p:spPr bwMode="auto">
          <a:xfrm>
            <a:off x="3198081" y="3294063"/>
            <a:ext cx="3122082" cy="3122082"/>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729628321" name="Freeform: Shape 7"/>
          <p:cNvSpPr/>
          <p:nvPr/>
        </p:nvSpPr>
        <p:spPr bwMode="auto">
          <a:xfrm>
            <a:off x="4759122" y="3294063"/>
            <a:ext cx="6977244" cy="3122082"/>
          </a:xfrm>
          <a:custGeom>
            <a:avLst/>
            <a:gdLst>
              <a:gd name="connsiteX0" fmla="*/ 0 w 6977245"/>
              <a:gd name="connsiteY0" fmla="*/ 0 h 3122082"/>
              <a:gd name="connsiteX1" fmla="*/ 6977245 w 6977245"/>
              <a:gd name="connsiteY1" fmla="*/ 0 h 3122082"/>
              <a:gd name="connsiteX2" fmla="*/ 6977245 w 6977245"/>
              <a:gd name="connsiteY2" fmla="*/ 3122082 h 3122082"/>
              <a:gd name="connsiteX3" fmla="*/ 0 w 6977245"/>
              <a:gd name="connsiteY3" fmla="*/ 3122082 h 3122082"/>
              <a:gd name="connsiteX4" fmla="*/ 0 w 6977245"/>
              <a:gd name="connsiteY4" fmla="*/ 0 h 3122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3122082" extrusionOk="0">
                <a:moveTo>
                  <a:pt x="0" y="0"/>
                </a:moveTo>
                <a:lnTo>
                  <a:pt x="6977245" y="0"/>
                </a:lnTo>
                <a:lnTo>
                  <a:pt x="6977245" y="3122082"/>
                </a:lnTo>
                <a:lnTo>
                  <a:pt x="0" y="3122082"/>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710177"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Early Risk Notification and Exposure Awareness</a:t>
            </a:r>
            <a:endParaRPr/>
          </a:p>
        </p:txBody>
      </p:sp>
      <p:sp>
        <p:nvSpPr>
          <p:cNvPr id="1604143779" name="Partial Circle 8"/>
          <p:cNvSpPr/>
          <p:nvPr/>
        </p:nvSpPr>
        <p:spPr bwMode="auto">
          <a:xfrm>
            <a:off x="3594960" y="3706800"/>
            <a:ext cx="2466443" cy="2466443"/>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38456435" name="Freeform: Shape 9"/>
          <p:cNvSpPr/>
          <p:nvPr/>
        </p:nvSpPr>
        <p:spPr bwMode="auto">
          <a:xfrm>
            <a:off x="4759122" y="3793595"/>
            <a:ext cx="6977244" cy="2466443"/>
          </a:xfrm>
          <a:custGeom>
            <a:avLst/>
            <a:gdLst>
              <a:gd name="connsiteX0" fmla="*/ 0 w 6977245"/>
              <a:gd name="connsiteY0" fmla="*/ 0 h 2466444"/>
              <a:gd name="connsiteX1" fmla="*/ 6977245 w 6977245"/>
              <a:gd name="connsiteY1" fmla="*/ 0 h 2466444"/>
              <a:gd name="connsiteX2" fmla="*/ 6977245 w 6977245"/>
              <a:gd name="connsiteY2" fmla="*/ 2466444 h 2466444"/>
              <a:gd name="connsiteX3" fmla="*/ 0 w 6977245"/>
              <a:gd name="connsiteY3" fmla="*/ 2466444 h 2466444"/>
              <a:gd name="connsiteX4" fmla="*/ 0 w 6977245"/>
              <a:gd name="connsiteY4" fmla="*/ 0 h 2466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2466444" extrusionOk="0">
                <a:moveTo>
                  <a:pt x="0" y="0"/>
                </a:moveTo>
                <a:lnTo>
                  <a:pt x="6977245" y="0"/>
                </a:lnTo>
                <a:lnTo>
                  <a:pt x="6977245" y="2466444"/>
                </a:lnTo>
                <a:lnTo>
                  <a:pt x="0" y="246644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054540" numCol="1" spcCol="1269" anchor="ctr" anchorCtr="0">
            <a:noAutofit/>
          </a:bodyPr>
          <a:lstStyle/>
          <a:p>
            <a:pPr marL="0" lvl="0" indent="0" algn="ctr" defTabSz="1022349">
              <a:lnSpc>
                <a:spcPct val="90000"/>
              </a:lnSpc>
              <a:spcBef>
                <a:spcPts val="0"/>
              </a:spcBef>
              <a:spcAft>
                <a:spcPts val="0"/>
              </a:spcAft>
              <a:buNone/>
              <a:defRPr/>
            </a:pPr>
            <a:r>
              <a:rPr lang="en-GB" sz="2100" b="1" i="0" u="none" strike="noStrike" cap="none" spc="0">
                <a:solidFill>
                  <a:schemeClr val="dk1">
                    <a:hueOff val="0"/>
                    <a:satOff val="0"/>
                    <a:lumOff val="0"/>
                    <a:alphaOff val="0"/>
                  </a:schemeClr>
                </a:solidFill>
                <a:latin typeface="Calibri"/>
                <a:ea typeface="Calibri"/>
                <a:cs typeface="Calibri"/>
              </a:rPr>
              <a:t>Support for Preventive Behaviour (Testing and Isolation)</a:t>
            </a:r>
            <a:endParaRPr sz="2100"/>
          </a:p>
        </p:txBody>
      </p:sp>
      <p:sp>
        <p:nvSpPr>
          <p:cNvPr id="1112200723" name="Partial Circle 10"/>
          <p:cNvSpPr/>
          <p:nvPr/>
        </p:nvSpPr>
        <p:spPr bwMode="auto">
          <a:xfrm>
            <a:off x="3853717" y="4293128"/>
            <a:ext cx="1810806" cy="181080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706493586" name="Freeform: Shape 11"/>
          <p:cNvSpPr/>
          <p:nvPr/>
        </p:nvSpPr>
        <p:spPr bwMode="auto">
          <a:xfrm>
            <a:off x="4759122" y="4293128"/>
            <a:ext cx="6977244" cy="1810806"/>
          </a:xfrm>
          <a:custGeom>
            <a:avLst/>
            <a:gdLst>
              <a:gd name="connsiteX0" fmla="*/ 0 w 6977245"/>
              <a:gd name="connsiteY0" fmla="*/ 0 h 1810807"/>
              <a:gd name="connsiteX1" fmla="*/ 6977245 w 6977245"/>
              <a:gd name="connsiteY1" fmla="*/ 0 h 1810807"/>
              <a:gd name="connsiteX2" fmla="*/ 6977245 w 6977245"/>
              <a:gd name="connsiteY2" fmla="*/ 1810807 h 1810807"/>
              <a:gd name="connsiteX3" fmla="*/ 0 w 6977245"/>
              <a:gd name="connsiteY3" fmla="*/ 1810807 h 1810807"/>
              <a:gd name="connsiteX4" fmla="*/ 0 w 6977245"/>
              <a:gd name="connsiteY4" fmla="*/ 0 h 1810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810807" extrusionOk="0">
                <a:moveTo>
                  <a:pt x="0" y="0"/>
                </a:moveTo>
                <a:lnTo>
                  <a:pt x="6977245" y="0"/>
                </a:lnTo>
                <a:lnTo>
                  <a:pt x="6977245" y="1810807"/>
                </a:lnTo>
                <a:lnTo>
                  <a:pt x="0" y="1810807"/>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1398903"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Reliance on User Compliance and Digital Literacy</a:t>
            </a:r>
            <a:endParaRPr/>
          </a:p>
        </p:txBody>
      </p:sp>
      <p:sp>
        <p:nvSpPr>
          <p:cNvPr id="420785125" name="Partial Circle 12"/>
          <p:cNvSpPr/>
          <p:nvPr/>
        </p:nvSpPr>
        <p:spPr bwMode="auto">
          <a:xfrm>
            <a:off x="4181536" y="4792662"/>
            <a:ext cx="1155169" cy="1155169"/>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55542817" name="Freeform: Shape 13"/>
          <p:cNvSpPr/>
          <p:nvPr/>
        </p:nvSpPr>
        <p:spPr bwMode="auto">
          <a:xfrm>
            <a:off x="4759122" y="4792662"/>
            <a:ext cx="6977244" cy="1155169"/>
          </a:xfrm>
          <a:custGeom>
            <a:avLst/>
            <a:gdLst>
              <a:gd name="connsiteX0" fmla="*/ 0 w 6977245"/>
              <a:gd name="connsiteY0" fmla="*/ 0 h 1155170"/>
              <a:gd name="connsiteX1" fmla="*/ 6977245 w 6977245"/>
              <a:gd name="connsiteY1" fmla="*/ 0 h 1155170"/>
              <a:gd name="connsiteX2" fmla="*/ 6977245 w 6977245"/>
              <a:gd name="connsiteY2" fmla="*/ 1155170 h 1155170"/>
              <a:gd name="connsiteX3" fmla="*/ 0 w 6977245"/>
              <a:gd name="connsiteY3" fmla="*/ 1155170 h 1155170"/>
              <a:gd name="connsiteX4" fmla="*/ 0 w 6977245"/>
              <a:gd name="connsiteY4" fmla="*/ 0 h 115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155170" extrusionOk="0">
                <a:moveTo>
                  <a:pt x="0" y="0"/>
                </a:moveTo>
                <a:lnTo>
                  <a:pt x="6977245" y="0"/>
                </a:lnTo>
                <a:lnTo>
                  <a:pt x="6977245" y="1155170"/>
                </a:lnTo>
                <a:lnTo>
                  <a:pt x="0" y="115517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743266"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Anxiety and Behavioural Uncertainty from Alerts</a:t>
            </a:r>
            <a:endParaRPr/>
          </a:p>
        </p:txBody>
      </p:sp>
      <p:sp>
        <p:nvSpPr>
          <p:cNvPr id="1706436105" name="Partial Circle 14"/>
          <p:cNvSpPr/>
          <p:nvPr/>
        </p:nvSpPr>
        <p:spPr bwMode="auto">
          <a:xfrm>
            <a:off x="4509356" y="5292194"/>
            <a:ext cx="499532" cy="499532"/>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81341540" name="Freeform: Shape 15"/>
          <p:cNvSpPr/>
          <p:nvPr/>
        </p:nvSpPr>
        <p:spPr bwMode="auto">
          <a:xfrm>
            <a:off x="4759122" y="5292194"/>
            <a:ext cx="6977244" cy="499532"/>
          </a:xfrm>
          <a:custGeom>
            <a:avLst/>
            <a:gdLst>
              <a:gd name="connsiteX0" fmla="*/ 0 w 6977245"/>
              <a:gd name="connsiteY0" fmla="*/ 0 h 499533"/>
              <a:gd name="connsiteX1" fmla="*/ 6977245 w 6977245"/>
              <a:gd name="connsiteY1" fmla="*/ 0 h 499533"/>
              <a:gd name="connsiteX2" fmla="*/ 6977245 w 6977245"/>
              <a:gd name="connsiteY2" fmla="*/ 499533 h 499533"/>
              <a:gd name="connsiteX3" fmla="*/ 0 w 6977245"/>
              <a:gd name="connsiteY3" fmla="*/ 499533 h 499533"/>
              <a:gd name="connsiteX4" fmla="*/ 0 w 6977245"/>
              <a:gd name="connsiteY4" fmla="*/ 0 h 49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499533" extrusionOk="0">
                <a:moveTo>
                  <a:pt x="0" y="0"/>
                </a:moveTo>
                <a:lnTo>
                  <a:pt x="6977245" y="0"/>
                </a:lnTo>
                <a:lnTo>
                  <a:pt x="6977245" y="499533"/>
                </a:lnTo>
                <a:lnTo>
                  <a:pt x="0" y="499533"/>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87629"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Unequal Individual Benefit Across Population Groups</a:t>
            </a:r>
            <a:endParaRPr/>
          </a:p>
        </p:txBody>
      </p:sp>
      <p:pic>
        <p:nvPicPr>
          <p:cNvPr id="517617864" name="Picture 517617863"/>
          <p:cNvPicPr>
            <a:picLocks noChangeAspect="1"/>
          </p:cNvPicPr>
          <p:nvPr/>
        </p:nvPicPr>
        <p:blipFill rotWithShape="1">
          <a:blip r:embed="rId3"/>
          <a:stretch/>
        </p:blipFill>
        <p:spPr bwMode="auto">
          <a:xfrm>
            <a:off x="773017" y="4077227"/>
            <a:ext cx="1714500" cy="1714500"/>
          </a:xfrm>
          <a:prstGeom prst="rect">
            <a:avLst/>
          </a:prstGeom>
        </p:spPr>
      </p:pic>
      <p:sp>
        <p:nvSpPr>
          <p:cNvPr id="1698910053" name="Title 1"/>
          <p:cNvSpPr txBox="1"/>
          <p:nvPr/>
        </p:nvSpPr>
        <p:spPr bwMode="auto">
          <a:xfrm>
            <a:off x="153892" y="1690688"/>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29628321"/>
                                        </p:tgtEl>
                                        <p:attrNameLst>
                                          <p:attrName>style.visibility</p:attrName>
                                        </p:attrNameLst>
                                      </p:cBhvr>
                                      <p:to>
                                        <p:strVal val="visible"/>
                                      </p:to>
                                    </p:set>
                                    <p:animEffect transition="in" filter="fade">
                                      <p:cBhvr>
                                        <p:cTn id="7" dur="500"/>
                                        <p:tgtEl>
                                          <p:spTgt spid="1729628321"/>
                                        </p:tgtEl>
                                      </p:cBhvr>
                                    </p:animEffect>
                                  </p:childTnLst>
                                </p:cTn>
                              </p:par>
                              <p:par>
                                <p:cTn id="8" presetID="10" presetClass="entr" presetSubtype="0" fill="hold" nodeType="withEffect">
                                  <p:stCondLst>
                                    <p:cond delay="0"/>
                                  </p:stCondLst>
                                  <p:childTnLst>
                                    <p:set>
                                      <p:cBhvr>
                                        <p:cTn id="9" dur="1" fill="hold">
                                          <p:stCondLst>
                                            <p:cond delay="0"/>
                                          </p:stCondLst>
                                        </p:cTn>
                                        <p:tgtEl>
                                          <p:spTgt spid="1268922628"/>
                                        </p:tgtEl>
                                        <p:attrNameLst>
                                          <p:attrName>style.visibility</p:attrName>
                                        </p:attrNameLst>
                                      </p:cBhvr>
                                      <p:to>
                                        <p:strVal val="visible"/>
                                      </p:to>
                                    </p:set>
                                    <p:animEffect transition="in" filter="fade">
                                      <p:cBhvr>
                                        <p:cTn id="10" dur="500"/>
                                        <p:tgtEl>
                                          <p:spTgt spid="126892262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04143779"/>
                                        </p:tgtEl>
                                        <p:attrNameLst>
                                          <p:attrName>style.visibility</p:attrName>
                                        </p:attrNameLst>
                                      </p:cBhvr>
                                      <p:to>
                                        <p:strVal val="visible"/>
                                      </p:to>
                                    </p:set>
                                    <p:animEffect transition="in" filter="fade">
                                      <p:cBhvr>
                                        <p:cTn id="15" dur="500"/>
                                        <p:tgtEl>
                                          <p:spTgt spid="160414377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38456435"/>
                                        </p:tgtEl>
                                        <p:attrNameLst>
                                          <p:attrName>style.visibility</p:attrName>
                                        </p:attrNameLst>
                                      </p:cBhvr>
                                      <p:to>
                                        <p:strVal val="visible"/>
                                      </p:to>
                                    </p:set>
                                    <p:animEffect transition="in" filter="fade">
                                      <p:cBhvr>
                                        <p:cTn id="18" dur="500"/>
                                        <p:tgtEl>
                                          <p:spTgt spid="133845643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12200723"/>
                                        </p:tgtEl>
                                        <p:attrNameLst>
                                          <p:attrName>style.visibility</p:attrName>
                                        </p:attrNameLst>
                                      </p:cBhvr>
                                      <p:to>
                                        <p:strVal val="visible"/>
                                      </p:to>
                                    </p:set>
                                    <p:animEffect transition="in" filter="fade">
                                      <p:cBhvr>
                                        <p:cTn id="23" dur="500"/>
                                        <p:tgtEl>
                                          <p:spTgt spid="11122007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06493586"/>
                                        </p:tgtEl>
                                        <p:attrNameLst>
                                          <p:attrName>style.visibility</p:attrName>
                                        </p:attrNameLst>
                                      </p:cBhvr>
                                      <p:to>
                                        <p:strVal val="visible"/>
                                      </p:to>
                                    </p:set>
                                    <p:animEffect transition="in" filter="fade">
                                      <p:cBhvr>
                                        <p:cTn id="26" dur="500"/>
                                        <p:tgtEl>
                                          <p:spTgt spid="170649358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20785125"/>
                                        </p:tgtEl>
                                        <p:attrNameLst>
                                          <p:attrName>style.visibility</p:attrName>
                                        </p:attrNameLst>
                                      </p:cBhvr>
                                      <p:to>
                                        <p:strVal val="visible"/>
                                      </p:to>
                                    </p:set>
                                    <p:animEffect transition="in" filter="fade">
                                      <p:cBhvr>
                                        <p:cTn id="31" dur="500"/>
                                        <p:tgtEl>
                                          <p:spTgt spid="42078512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5542817"/>
                                        </p:tgtEl>
                                        <p:attrNameLst>
                                          <p:attrName>style.visibility</p:attrName>
                                        </p:attrNameLst>
                                      </p:cBhvr>
                                      <p:to>
                                        <p:strVal val="visible"/>
                                      </p:to>
                                    </p:set>
                                    <p:animEffect transition="in" filter="fade">
                                      <p:cBhvr>
                                        <p:cTn id="34" dur="500"/>
                                        <p:tgtEl>
                                          <p:spTgt spid="35554281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706436105"/>
                                        </p:tgtEl>
                                        <p:attrNameLst>
                                          <p:attrName>style.visibility</p:attrName>
                                        </p:attrNameLst>
                                      </p:cBhvr>
                                      <p:to>
                                        <p:strVal val="visible"/>
                                      </p:to>
                                    </p:set>
                                    <p:animEffect transition="in" filter="fade">
                                      <p:cBhvr>
                                        <p:cTn id="39" dur="500"/>
                                        <p:tgtEl>
                                          <p:spTgt spid="170643610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81341540"/>
                                        </p:tgtEl>
                                        <p:attrNameLst>
                                          <p:attrName>style.visibility</p:attrName>
                                        </p:attrNameLst>
                                      </p:cBhvr>
                                      <p:to>
                                        <p:strVal val="visible"/>
                                      </p:to>
                                    </p:set>
                                    <p:animEffect transition="in" filter="fade">
                                      <p:cBhvr>
                                        <p:cTn id="42" dur="500"/>
                                        <p:tgtEl>
                                          <p:spTgt spid="15813415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9628321" grpId="0" animBg="1"/>
      <p:bldP spid="1338456435" grpId="0" animBg="1"/>
      <p:bldP spid="1706493586" grpId="0" animBg="1"/>
      <p:bldP spid="355542817" grpId="0" animBg="1"/>
      <p:bldP spid="1581341540"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26805463" name="Title 1"/>
          <p:cNvSpPr>
            <a:spLocks noGrp="1"/>
          </p:cNvSpPr>
          <p:nvPr>
            <p:ph type="title"/>
          </p:nvPr>
        </p:nvSpPr>
        <p:spPr bwMode="auto">
          <a:xfrm>
            <a:off x="3780147" y="-140073"/>
            <a:ext cx="7956222" cy="1325562"/>
          </a:xfrm>
        </p:spPr>
        <p:txBody>
          <a:bodyPr/>
          <a:lstStyle/>
          <a:p>
            <a:pPr>
              <a:defRPr/>
            </a:pPr>
            <a:r>
              <a:rPr lang="en-GB" b="1">
                <a:latin typeface="Calibri"/>
              </a:rPr>
              <a:t>Impact on the NHS Workforce</a:t>
            </a:r>
            <a:endParaRPr/>
          </a:p>
        </p:txBody>
      </p:sp>
      <p:sp>
        <p:nvSpPr>
          <p:cNvPr id="516152109" name="Arrow: Right 8"/>
          <p:cNvSpPr/>
          <p:nvPr/>
        </p:nvSpPr>
        <p:spPr bwMode="auto">
          <a:xfrm>
            <a:off x="4380544" y="2968482"/>
            <a:ext cx="6763066" cy="3804537"/>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231491" name="Freeform: Shape 9"/>
          <p:cNvSpPr/>
          <p:nvPr/>
        </p:nvSpPr>
        <p:spPr bwMode="auto">
          <a:xfrm>
            <a:off x="3787785"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Reducing Manual Contact Tracing Burden</a:t>
            </a:r>
            <a:endParaRPr/>
          </a:p>
        </p:txBody>
      </p:sp>
      <p:sp>
        <p:nvSpPr>
          <p:cNvPr id="371616347" name="Freeform: Shape 10"/>
          <p:cNvSpPr/>
          <p:nvPr/>
        </p:nvSpPr>
        <p:spPr bwMode="auto">
          <a:xfrm>
            <a:off x="5798873"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New Coordination Demands for Public Health Teams</a:t>
            </a:r>
            <a:endParaRPr/>
          </a:p>
        </p:txBody>
      </p:sp>
      <p:sp>
        <p:nvSpPr>
          <p:cNvPr id="1478167463" name="Freeform: Shape 11"/>
          <p:cNvSpPr/>
          <p:nvPr/>
        </p:nvSpPr>
        <p:spPr bwMode="auto">
          <a:xfrm>
            <a:off x="7809962"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Integration with Existing NHS Workflows</a:t>
            </a:r>
            <a:endParaRPr/>
          </a:p>
        </p:txBody>
      </p:sp>
      <p:sp>
        <p:nvSpPr>
          <p:cNvPr id="1488515930" name="Freeform: Shape 12"/>
          <p:cNvSpPr/>
          <p:nvPr/>
        </p:nvSpPr>
        <p:spPr bwMode="auto">
          <a:xfrm>
            <a:off x="9821049"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Workforce Adaptation to Rapid Digital Deployment</a:t>
            </a:r>
            <a:endParaRPr/>
          </a:p>
        </p:txBody>
      </p:sp>
      <p:sp>
        <p:nvSpPr>
          <p:cNvPr id="1970193605" name="TextBox 7"/>
          <p:cNvSpPr txBox="1"/>
          <p:nvPr/>
        </p:nvSpPr>
        <p:spPr bwMode="auto">
          <a:xfrm>
            <a:off x="3385983" y="1000331"/>
            <a:ext cx="8841462" cy="2286359"/>
          </a:xfrm>
          <a:prstGeom prst="rect">
            <a:avLst/>
          </a:prstGeom>
          <a:noFill/>
          <a:ln w="15875">
            <a:solidFill>
              <a:srgbClr val="002060"/>
            </a:solidFill>
          </a:ln>
        </p:spPr>
        <p:txBody>
          <a:bodyPr wrap="square">
            <a:spAutoFit/>
          </a:bodyPr>
          <a:lstStyle/>
          <a:p>
            <a:pPr marL="349965" indent="-349965">
              <a:buFont typeface="Arial"/>
              <a:buChar char="•"/>
              <a:defRPr/>
            </a:pPr>
            <a:r>
              <a:rPr lang="en-GB" sz="2400" b="0" i="0" u="none" strike="noStrike" cap="none" spc="0">
                <a:solidFill>
                  <a:schemeClr val="tx1"/>
                </a:solidFill>
                <a:latin typeface="Calibri"/>
                <a:ea typeface="Calibri"/>
                <a:cs typeface="Calibri"/>
              </a:rPr>
              <a:t>The NHS COVID-19 Contact Tracing App altered NHS workforce dynamics by partially automating exposure notification and reducing reliance on manual contact tracing. </a:t>
            </a:r>
          </a:p>
          <a:p>
            <a:pPr marL="349965" indent="-349965">
              <a:buFont typeface="Arial"/>
              <a:buChar char="•"/>
              <a:defRPr/>
            </a:pPr>
            <a:r>
              <a:rPr lang="en-GB" sz="2400" b="0" i="0" u="none" strike="noStrike" cap="none" spc="0">
                <a:solidFill>
                  <a:schemeClr val="tx1"/>
                </a:solidFill>
                <a:latin typeface="Calibri"/>
                <a:ea typeface="Calibri"/>
                <a:cs typeface="Calibri"/>
              </a:rPr>
              <a:t>While this supported workforce capacity during peak transmission, it also introduced new coordination challenges between digital systems, public health teams, and frontline staff.</a:t>
            </a:r>
            <a:endParaRPr/>
          </a:p>
        </p:txBody>
      </p:sp>
      <p:pic>
        <p:nvPicPr>
          <p:cNvPr id="1425532615" name="Picture 1425532614"/>
          <p:cNvPicPr>
            <a:picLocks noChangeAspect="1"/>
          </p:cNvPicPr>
          <p:nvPr/>
        </p:nvPicPr>
        <p:blipFill rotWithShape="1">
          <a:blip r:embed="rId3"/>
          <a:stretch/>
        </p:blipFill>
        <p:spPr bwMode="auto">
          <a:xfrm>
            <a:off x="773017" y="4159249"/>
            <a:ext cx="1714500" cy="1714500"/>
          </a:xfrm>
          <a:prstGeom prst="rect">
            <a:avLst/>
          </a:prstGeom>
        </p:spPr>
      </p:pic>
      <p:sp>
        <p:nvSpPr>
          <p:cNvPr id="2032085269" name="Title 1"/>
          <p:cNvSpPr txBox="1"/>
          <p:nvPr/>
        </p:nvSpPr>
        <p:spPr bwMode="auto">
          <a:xfrm>
            <a:off x="153892" y="1690687"/>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6152109"/>
                                        </p:tgtEl>
                                        <p:attrNameLst>
                                          <p:attrName>style.visibility</p:attrName>
                                        </p:attrNameLst>
                                      </p:cBhvr>
                                      <p:to>
                                        <p:strVal val="visible"/>
                                      </p:to>
                                    </p:set>
                                    <p:animEffect transition="in" filter="fade">
                                      <p:cBhvr>
                                        <p:cTn id="7" dur="500"/>
                                        <p:tgtEl>
                                          <p:spTgt spid="51615210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231491"/>
                                        </p:tgtEl>
                                        <p:attrNameLst>
                                          <p:attrName>style.visibility</p:attrName>
                                        </p:attrNameLst>
                                      </p:cBhvr>
                                      <p:to>
                                        <p:strVal val="visible"/>
                                      </p:to>
                                    </p:set>
                                    <p:animEffect transition="in" filter="fade">
                                      <p:cBhvr>
                                        <p:cTn id="10" dur="500"/>
                                        <p:tgtEl>
                                          <p:spTgt spid="1923149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71616347"/>
                                        </p:tgtEl>
                                        <p:attrNameLst>
                                          <p:attrName>style.visibility</p:attrName>
                                        </p:attrNameLst>
                                      </p:cBhvr>
                                      <p:to>
                                        <p:strVal val="visible"/>
                                      </p:to>
                                    </p:set>
                                    <p:animEffect transition="in" filter="fade">
                                      <p:cBhvr>
                                        <p:cTn id="15" dur="500"/>
                                        <p:tgtEl>
                                          <p:spTgt spid="37161634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78167463"/>
                                        </p:tgtEl>
                                        <p:attrNameLst>
                                          <p:attrName>style.visibility</p:attrName>
                                        </p:attrNameLst>
                                      </p:cBhvr>
                                      <p:to>
                                        <p:strVal val="visible"/>
                                      </p:to>
                                    </p:set>
                                    <p:animEffect transition="in" filter="fade">
                                      <p:cBhvr>
                                        <p:cTn id="20" dur="500"/>
                                        <p:tgtEl>
                                          <p:spTgt spid="147816746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488515930"/>
                                        </p:tgtEl>
                                        <p:attrNameLst>
                                          <p:attrName>style.visibility</p:attrName>
                                        </p:attrNameLst>
                                      </p:cBhvr>
                                      <p:to>
                                        <p:strVal val="visible"/>
                                      </p:to>
                                    </p:set>
                                    <p:animEffect transition="in" filter="fade">
                                      <p:cBhvr>
                                        <p:cTn id="25" dur="500"/>
                                        <p:tgtEl>
                                          <p:spTgt spid="14885159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31491" grpId="0" animBg="1"/>
      <p:bldP spid="371616347" grpId="0" animBg="1"/>
      <p:bldP spid="1478167463" grpId="0" animBg="1"/>
      <p:bldP spid="1488515930"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15507474" name="Title 1"/>
          <p:cNvSpPr>
            <a:spLocks noGrp="1"/>
          </p:cNvSpPr>
          <p:nvPr>
            <p:ph type="title"/>
          </p:nvPr>
        </p:nvSpPr>
        <p:spPr bwMode="auto">
          <a:xfrm>
            <a:off x="3679419" y="-90668"/>
            <a:ext cx="7956222" cy="1325562"/>
          </a:xfrm>
        </p:spPr>
        <p:txBody>
          <a:bodyPr>
            <a:normAutofit/>
          </a:bodyPr>
          <a:lstStyle/>
          <a:p>
            <a:pPr>
              <a:defRPr/>
            </a:pPr>
            <a:r>
              <a:rPr lang="en-GB" sz="4800" b="1">
                <a:latin typeface="Calibri"/>
              </a:rPr>
              <a:t>Impact on Communities</a:t>
            </a:r>
            <a:endParaRPr/>
          </a:p>
        </p:txBody>
      </p:sp>
      <p:sp>
        <p:nvSpPr>
          <p:cNvPr id="398647761" name="Content Placeholder 2"/>
          <p:cNvSpPr>
            <a:spLocks noGrp="1"/>
          </p:cNvSpPr>
          <p:nvPr>
            <p:ph idx="1"/>
          </p:nvPr>
        </p:nvSpPr>
        <p:spPr bwMode="auto">
          <a:xfrm>
            <a:off x="3414386" y="953122"/>
            <a:ext cx="8221254" cy="1574241"/>
          </a:xfrm>
          <a:prstGeom prst="rect">
            <a:avLst/>
          </a:prstGeom>
          <a:ln w="25400">
            <a:solidFill>
              <a:srgbClr val="002060"/>
            </a:solidFill>
          </a:ln>
        </p:spPr>
        <p:txBody>
          <a:bodyPr>
            <a:noAutofit/>
          </a:bodyPr>
          <a:lstStyle/>
          <a:p>
            <a:pPr marL="0" indent="0" algn="just">
              <a:buNone/>
              <a:defRPr/>
            </a:pPr>
            <a:r>
              <a:rPr lang="en" sz="2200" b="0" i="0" u="none" strike="noStrike" cap="none" spc="0">
                <a:solidFill>
                  <a:schemeClr val="tx1"/>
                </a:solidFill>
                <a:latin typeface="Calibri"/>
                <a:ea typeface="Calibri"/>
                <a:cs typeface="Calibri"/>
              </a:rPr>
              <a:t>T</a:t>
            </a:r>
            <a:r>
              <a:rPr lang="en-GB" sz="2200" b="0" i="0" u="none" strike="noStrike" cap="none" spc="0">
                <a:solidFill>
                  <a:schemeClr val="tx1"/>
                </a:solidFill>
                <a:latin typeface="Calibri"/>
                <a:ea typeface="Calibri"/>
                <a:cs typeface="Calibri"/>
              </a:rPr>
              <a:t>he NHS COVID-19 Contact Tracing App had mixed effects. While it contributed to population-scale disease surveillance and local outbreak control, its benefits were unevenly distributed, with lower uptake in digitally excluded or marginalised communities, potentially reinforcing existing health inequalities.</a:t>
            </a:r>
            <a:endParaRPr/>
          </a:p>
        </p:txBody>
      </p:sp>
      <p:sp>
        <p:nvSpPr>
          <p:cNvPr id="382035285" name="Block Arc 6"/>
          <p:cNvSpPr/>
          <p:nvPr/>
        </p:nvSpPr>
        <p:spPr bwMode="auto">
          <a:xfrm>
            <a:off x="-1252530" y="2093987"/>
            <a:ext cx="5559040" cy="5559039"/>
          </a:xfrm>
          <a:prstGeom prst="blockArc">
            <a:avLst>
              <a:gd name="adj1" fmla="val 18900000"/>
              <a:gd name="adj2" fmla="val 2700000"/>
              <a:gd name="adj3" fmla="val 38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808023006" name="Freeform: Shape 7"/>
          <p:cNvSpPr/>
          <p:nvPr/>
        </p:nvSpPr>
        <p:spPr bwMode="auto">
          <a:xfrm>
            <a:off x="3804854" y="3067356"/>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Population-Scale Disease Surveillance</a:t>
            </a:r>
            <a:endParaRPr/>
          </a:p>
        </p:txBody>
      </p:sp>
      <p:sp>
        <p:nvSpPr>
          <p:cNvPr id="375962364" name="Oval 8"/>
          <p:cNvSpPr/>
          <p:nvPr/>
        </p:nvSpPr>
        <p:spPr bwMode="auto">
          <a:xfrm>
            <a:off x="3482238" y="3002833"/>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55375765" name="Freeform: Shape 9"/>
          <p:cNvSpPr/>
          <p:nvPr/>
        </p:nvSpPr>
        <p:spPr bwMode="auto">
          <a:xfrm>
            <a:off x="4174736" y="3841385"/>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Community-Level Outbreak Identification</a:t>
            </a:r>
            <a:endParaRPr/>
          </a:p>
        </p:txBody>
      </p:sp>
      <p:sp>
        <p:nvSpPr>
          <p:cNvPr id="1809687605" name="Oval 10"/>
          <p:cNvSpPr/>
          <p:nvPr/>
        </p:nvSpPr>
        <p:spPr bwMode="auto">
          <a:xfrm>
            <a:off x="3852119" y="3776862"/>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60152587" name="Freeform: Shape 11"/>
          <p:cNvSpPr/>
          <p:nvPr/>
        </p:nvSpPr>
        <p:spPr bwMode="auto">
          <a:xfrm>
            <a:off x="4288260" y="4615414"/>
            <a:ext cx="7347381" cy="516183"/>
          </a:xfrm>
          <a:custGeom>
            <a:avLst/>
            <a:gdLst>
              <a:gd name="connsiteX0" fmla="*/ 0 w 7347381"/>
              <a:gd name="connsiteY0" fmla="*/ 0 h 516184"/>
              <a:gd name="connsiteX1" fmla="*/ 7347381 w 7347381"/>
              <a:gd name="connsiteY1" fmla="*/ 0 h 516184"/>
              <a:gd name="connsiteX2" fmla="*/ 7347381 w 7347381"/>
              <a:gd name="connsiteY2" fmla="*/ 516184 h 516184"/>
              <a:gd name="connsiteX3" fmla="*/ 0 w 7347381"/>
              <a:gd name="connsiteY3" fmla="*/ 516184 h 516184"/>
              <a:gd name="connsiteX4" fmla="*/ 0 w 7347381"/>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381" h="516184" extrusionOk="0">
                <a:moveTo>
                  <a:pt x="0" y="0"/>
                </a:moveTo>
                <a:lnTo>
                  <a:pt x="7347381" y="0"/>
                </a:lnTo>
                <a:lnTo>
                  <a:pt x="7347381"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Digital Exclusion and Uneven Uptake</a:t>
            </a:r>
            <a:endParaRPr/>
          </a:p>
        </p:txBody>
      </p:sp>
      <p:sp>
        <p:nvSpPr>
          <p:cNvPr id="1115421732" name="Oval 12"/>
          <p:cNvSpPr/>
          <p:nvPr/>
        </p:nvSpPr>
        <p:spPr bwMode="auto">
          <a:xfrm>
            <a:off x="3965645" y="4550891"/>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69319332" name="Freeform: Shape 13"/>
          <p:cNvSpPr/>
          <p:nvPr/>
        </p:nvSpPr>
        <p:spPr bwMode="auto">
          <a:xfrm>
            <a:off x="4174736" y="5389443"/>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Trust, Privacy, and Community Acceptance</a:t>
            </a:r>
            <a:endParaRPr/>
          </a:p>
        </p:txBody>
      </p:sp>
      <p:sp>
        <p:nvSpPr>
          <p:cNvPr id="2013535067" name="Oval 14"/>
          <p:cNvSpPr/>
          <p:nvPr/>
        </p:nvSpPr>
        <p:spPr bwMode="auto">
          <a:xfrm>
            <a:off x="3852119" y="5324920"/>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96583529" name="Freeform: Shape 15"/>
          <p:cNvSpPr/>
          <p:nvPr/>
        </p:nvSpPr>
        <p:spPr bwMode="auto">
          <a:xfrm>
            <a:off x="3804854" y="6163472"/>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Reinforcement of Existing Health Inequalities</a:t>
            </a:r>
            <a:endParaRPr/>
          </a:p>
        </p:txBody>
      </p:sp>
      <p:sp>
        <p:nvSpPr>
          <p:cNvPr id="1129999916" name="Oval 16"/>
          <p:cNvSpPr/>
          <p:nvPr/>
        </p:nvSpPr>
        <p:spPr bwMode="auto">
          <a:xfrm>
            <a:off x="3482238" y="6098949"/>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pic>
        <p:nvPicPr>
          <p:cNvPr id="76893679" name="Picture 76893678"/>
          <p:cNvPicPr>
            <a:picLocks noChangeAspect="1"/>
          </p:cNvPicPr>
          <p:nvPr/>
        </p:nvPicPr>
        <p:blipFill rotWithShape="1">
          <a:blip r:embed="rId3"/>
          <a:stretch/>
        </p:blipFill>
        <p:spPr bwMode="auto">
          <a:xfrm>
            <a:off x="719043" y="4078287"/>
            <a:ext cx="1714500" cy="1714500"/>
          </a:xfrm>
          <a:prstGeom prst="rect">
            <a:avLst/>
          </a:prstGeom>
        </p:spPr>
      </p:pic>
      <p:sp>
        <p:nvSpPr>
          <p:cNvPr id="635855187" name="Title 1"/>
          <p:cNvSpPr txBox="1"/>
          <p:nvPr/>
        </p:nvSpPr>
        <p:spPr bwMode="auto">
          <a:xfrm>
            <a:off x="99919" y="1625727"/>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8647761">
                                            <p:txEl>
                                              <p:pRg st="0" end="0"/>
                                            </p:txEl>
                                          </p:spTgt>
                                        </p:tgtEl>
                                        <p:attrNameLst>
                                          <p:attrName>style.visibility</p:attrName>
                                        </p:attrNameLst>
                                      </p:cBhvr>
                                      <p:to>
                                        <p:strVal val="visible"/>
                                      </p:to>
                                    </p:set>
                                    <p:animEffect transition="in" filter="fade">
                                      <p:cBhvr>
                                        <p:cTn id="7" dur="500"/>
                                        <p:tgtEl>
                                          <p:spTgt spid="3986477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2035285"/>
                                        </p:tgtEl>
                                        <p:attrNameLst>
                                          <p:attrName>style.visibility</p:attrName>
                                        </p:attrNameLst>
                                      </p:cBhvr>
                                      <p:to>
                                        <p:strVal val="visible"/>
                                      </p:to>
                                    </p:set>
                                    <p:animEffect transition="in" filter="fade">
                                      <p:cBhvr>
                                        <p:cTn id="12" dur="500"/>
                                        <p:tgtEl>
                                          <p:spTgt spid="382035285"/>
                                        </p:tgtEl>
                                      </p:cBhvr>
                                    </p:animEffect>
                                  </p:childTnLst>
                                </p:cTn>
                              </p:par>
                              <p:par>
                                <p:cTn id="13" presetID="10" presetClass="entr" presetSubtype="0" fill="hold" nodeType="withEffect">
                                  <p:stCondLst>
                                    <p:cond delay="0"/>
                                  </p:stCondLst>
                                  <p:childTnLst>
                                    <p:set>
                                      <p:cBhvr>
                                        <p:cTn id="14" dur="1" fill="hold">
                                          <p:stCondLst>
                                            <p:cond delay="0"/>
                                          </p:stCondLst>
                                        </p:cTn>
                                        <p:tgtEl>
                                          <p:spTgt spid="375962364"/>
                                        </p:tgtEl>
                                        <p:attrNameLst>
                                          <p:attrName>style.visibility</p:attrName>
                                        </p:attrNameLst>
                                      </p:cBhvr>
                                      <p:to>
                                        <p:strVal val="visible"/>
                                      </p:to>
                                    </p:set>
                                    <p:animEffect transition="in" filter="fade">
                                      <p:cBhvr>
                                        <p:cTn id="15" dur="500"/>
                                        <p:tgtEl>
                                          <p:spTgt spid="37596236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08023006"/>
                                        </p:tgtEl>
                                        <p:attrNameLst>
                                          <p:attrName>style.visibility</p:attrName>
                                        </p:attrNameLst>
                                      </p:cBhvr>
                                      <p:to>
                                        <p:strVal val="visible"/>
                                      </p:to>
                                    </p:set>
                                    <p:animEffect transition="in" filter="fade">
                                      <p:cBhvr>
                                        <p:cTn id="18" dur="500"/>
                                        <p:tgtEl>
                                          <p:spTgt spid="80802300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09687605"/>
                                        </p:tgtEl>
                                        <p:attrNameLst>
                                          <p:attrName>style.visibility</p:attrName>
                                        </p:attrNameLst>
                                      </p:cBhvr>
                                      <p:to>
                                        <p:strVal val="visible"/>
                                      </p:to>
                                    </p:set>
                                    <p:animEffect transition="in" filter="fade">
                                      <p:cBhvr>
                                        <p:cTn id="23" dur="500"/>
                                        <p:tgtEl>
                                          <p:spTgt spid="180968760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55375765"/>
                                        </p:tgtEl>
                                        <p:attrNameLst>
                                          <p:attrName>style.visibility</p:attrName>
                                        </p:attrNameLst>
                                      </p:cBhvr>
                                      <p:to>
                                        <p:strVal val="visible"/>
                                      </p:to>
                                    </p:set>
                                    <p:animEffect transition="in" filter="fade">
                                      <p:cBhvr>
                                        <p:cTn id="26" dur="500"/>
                                        <p:tgtEl>
                                          <p:spTgt spid="95537576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115421732"/>
                                        </p:tgtEl>
                                        <p:attrNameLst>
                                          <p:attrName>style.visibility</p:attrName>
                                        </p:attrNameLst>
                                      </p:cBhvr>
                                      <p:to>
                                        <p:strVal val="visible"/>
                                      </p:to>
                                    </p:set>
                                    <p:animEffect transition="in" filter="fade">
                                      <p:cBhvr>
                                        <p:cTn id="31" dur="500"/>
                                        <p:tgtEl>
                                          <p:spTgt spid="111542173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260152587"/>
                                        </p:tgtEl>
                                        <p:attrNameLst>
                                          <p:attrName>style.visibility</p:attrName>
                                        </p:attrNameLst>
                                      </p:cBhvr>
                                      <p:to>
                                        <p:strVal val="visible"/>
                                      </p:to>
                                    </p:set>
                                    <p:animEffect transition="in" filter="fade">
                                      <p:cBhvr>
                                        <p:cTn id="34" dur="500"/>
                                        <p:tgtEl>
                                          <p:spTgt spid="126015258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13535067"/>
                                        </p:tgtEl>
                                        <p:attrNameLst>
                                          <p:attrName>style.visibility</p:attrName>
                                        </p:attrNameLst>
                                      </p:cBhvr>
                                      <p:to>
                                        <p:strVal val="visible"/>
                                      </p:to>
                                    </p:set>
                                    <p:animEffect transition="in" filter="fade">
                                      <p:cBhvr>
                                        <p:cTn id="39" dur="500"/>
                                        <p:tgtEl>
                                          <p:spTgt spid="201353506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369319332"/>
                                        </p:tgtEl>
                                        <p:attrNameLst>
                                          <p:attrName>style.visibility</p:attrName>
                                        </p:attrNameLst>
                                      </p:cBhvr>
                                      <p:to>
                                        <p:strVal val="visible"/>
                                      </p:to>
                                    </p:set>
                                    <p:animEffect transition="in" filter="fade">
                                      <p:cBhvr>
                                        <p:cTn id="42" dur="500"/>
                                        <p:tgtEl>
                                          <p:spTgt spid="136931933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29999916"/>
                                        </p:tgtEl>
                                        <p:attrNameLst>
                                          <p:attrName>style.visibility</p:attrName>
                                        </p:attrNameLst>
                                      </p:cBhvr>
                                      <p:to>
                                        <p:strVal val="visible"/>
                                      </p:to>
                                    </p:set>
                                    <p:animEffect transition="in" filter="fade">
                                      <p:cBhvr>
                                        <p:cTn id="47" dur="500"/>
                                        <p:tgtEl>
                                          <p:spTgt spid="112999991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96583529"/>
                                        </p:tgtEl>
                                        <p:attrNameLst>
                                          <p:attrName>style.visibility</p:attrName>
                                        </p:attrNameLst>
                                      </p:cBhvr>
                                      <p:to>
                                        <p:strVal val="visible"/>
                                      </p:to>
                                    </p:set>
                                    <p:animEffect transition="in" filter="fade">
                                      <p:cBhvr>
                                        <p:cTn id="50" dur="500"/>
                                        <p:tgtEl>
                                          <p:spTgt spid="5965835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023006" grpId="0" animBg="1"/>
      <p:bldP spid="955375765" grpId="0" animBg="1"/>
      <p:bldP spid="1260152587" grpId="0" animBg="1"/>
      <p:bldP spid="1369319332" grpId="0" animBg="1"/>
      <p:bldP spid="596583529"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233900981" name="Picture 2" descr="AliveCor KardiaMobile ECG Monitor"/>
          <p:cNvPicPr>
            <a:picLocks noChangeAspect="1" noChangeArrowheads="1"/>
          </p:cNvPicPr>
          <p:nvPr/>
        </p:nvPicPr>
        <p:blipFill rotWithShape="1">
          <a:blip r:embed="rId3">
            <a:alphaModFix amt="50000"/>
          </a:blip>
          <a:stretch/>
        </p:blipFill>
        <p:spPr bwMode="auto">
          <a:xfrm>
            <a:off x="5518708" y="467176"/>
            <a:ext cx="5923648" cy="5923648"/>
          </a:xfrm>
          <a:prstGeom prst="rect">
            <a:avLst/>
          </a:prstGeom>
          <a:noFill/>
        </p:spPr>
      </p:pic>
      <p:sp>
        <p:nvSpPr>
          <p:cNvPr id="268469335" name="Freeform: Shape 3"/>
          <p:cNvSpPr/>
          <p:nvPr/>
        </p:nvSpPr>
        <p:spPr bwMode="auto">
          <a:xfrm>
            <a:off x="1158974" y="1530738"/>
            <a:ext cx="5223333" cy="379652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7200"/>
              <a:t>Kardia</a:t>
            </a:r>
          </a:p>
          <a:p>
            <a:pPr marL="0" lvl="0" indent="0" algn="ctr" defTabSz="311150">
              <a:lnSpc>
                <a:spcPct val="90000"/>
              </a:lnSpc>
              <a:spcBef>
                <a:spcPts val="0"/>
              </a:spcBef>
              <a:spcAft>
                <a:spcPts val="0"/>
              </a:spcAft>
              <a:buNone/>
              <a:defRPr/>
            </a:pPr>
            <a:r>
              <a:rPr lang="en-GB" sz="7200"/>
              <a:t>Mobile </a:t>
            </a:r>
            <a:endParaRPr lang="en-GB" sz="4800"/>
          </a:p>
        </p:txBody>
      </p:sp>
      <p:sp>
        <p:nvSpPr>
          <p:cNvPr id="1265171940" name="TextBox 4"/>
          <p:cNvSpPr txBox="1"/>
          <p:nvPr/>
        </p:nvSpPr>
        <p:spPr bwMode="auto">
          <a:xfrm>
            <a:off x="251460" y="5543550"/>
            <a:ext cx="2366730" cy="579479"/>
          </a:xfrm>
          <a:prstGeom prst="rect">
            <a:avLst/>
          </a:prstGeom>
          <a:noFill/>
          <a:ln w="57150">
            <a:solidFill>
              <a:schemeClr val="bg1"/>
            </a:solidFill>
          </a:ln>
        </p:spPr>
        <p:txBody>
          <a:bodyPr wrap="square" rtlCol="0">
            <a:spAutoFit/>
          </a:bodyPr>
          <a:lstStyle/>
          <a:p>
            <a:pPr>
              <a:defRPr/>
            </a:pPr>
            <a:r>
              <a:rPr lang="en-GB" sz="3200">
                <a:solidFill>
                  <a:schemeClr val="bg1"/>
                </a:solidFill>
              </a:rPr>
              <a:t>Innovation </a:t>
            </a:r>
            <a:r>
              <a:rPr lang="en" sz="3200">
                <a:solidFill>
                  <a:schemeClr val="bg1"/>
                </a:solidFill>
              </a:rPr>
              <a:t>4</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41739011" name="Title 1"/>
          <p:cNvSpPr>
            <a:spLocks noGrp="1"/>
          </p:cNvSpPr>
          <p:nvPr>
            <p:ph type="title"/>
          </p:nvPr>
        </p:nvSpPr>
        <p:spPr bwMode="auto">
          <a:xfrm>
            <a:off x="301657" y="1174742"/>
            <a:ext cx="11594969" cy="1325563"/>
          </a:xfrm>
        </p:spPr>
        <p:txBody>
          <a:bodyPr/>
          <a:lstStyle/>
          <a:p>
            <a:pPr>
              <a:defRPr/>
            </a:pPr>
            <a:r>
              <a:rPr lang="en-GB" b="1">
                <a:latin typeface="+mn-lt"/>
              </a:rPr>
              <a:t>KardiaMobile - </a:t>
            </a:r>
            <a:r>
              <a:rPr lang="en-GB">
                <a:latin typeface="+mn-lt"/>
              </a:rPr>
              <a:t>by AliveCor</a:t>
            </a:r>
          </a:p>
        </p:txBody>
      </p:sp>
      <p:sp>
        <p:nvSpPr>
          <p:cNvPr id="1807714420" name="Content Placeholder 2"/>
          <p:cNvSpPr>
            <a:spLocks noGrp="1"/>
          </p:cNvSpPr>
          <p:nvPr>
            <p:ph idx="1"/>
          </p:nvPr>
        </p:nvSpPr>
        <p:spPr bwMode="auto">
          <a:xfrm>
            <a:off x="301657" y="2636687"/>
            <a:ext cx="6264243" cy="3786286"/>
          </a:xfrm>
        </p:spPr>
        <p:txBody>
          <a:bodyPr vert="horz" lIns="91440" tIns="45720" rIns="91440" bIns="45720" rtlCol="0" anchor="t">
            <a:normAutofit/>
          </a:bodyPr>
          <a:lstStyle/>
          <a:p>
            <a:pPr>
              <a:lnSpc>
                <a:spcPct val="107000"/>
              </a:lnSpc>
              <a:spcAft>
                <a:spcPts val="800"/>
              </a:spcAft>
              <a:buSzPts val="1000"/>
              <a:tabLst>
                <a:tab pos="457200" algn="l"/>
              </a:tabLst>
              <a:defRPr/>
            </a:pPr>
            <a:r>
              <a:rPr lang="en-GB" sz="1800" b="1" dirty="0">
                <a:solidFill>
                  <a:srgbClr val="000000"/>
                </a:solidFill>
                <a:latin typeface="Segoe UI"/>
                <a:ea typeface="Times New Roman"/>
                <a:cs typeface="Times New Roman"/>
              </a:rPr>
              <a:t>Description</a:t>
            </a:r>
            <a:r>
              <a:rPr lang="en-GB" sz="1800" dirty="0">
                <a:solidFill>
                  <a:srgbClr val="000000"/>
                </a:solidFill>
                <a:latin typeface="Segoe UI"/>
                <a:ea typeface="Times New Roman"/>
                <a:cs typeface="Times New Roman"/>
              </a:rPr>
              <a:t>: </a:t>
            </a:r>
            <a:r>
              <a:rPr lang="en-GB" sz="1800" dirty="0" err="1">
                <a:solidFill>
                  <a:srgbClr val="000000"/>
                </a:solidFill>
                <a:latin typeface="Segoe UI"/>
                <a:ea typeface="+mn-lt"/>
                <a:cs typeface="Times New Roman"/>
              </a:rPr>
              <a:t>KardiaMobile</a:t>
            </a:r>
            <a:r>
              <a:rPr lang="en-GB" sz="1800" dirty="0">
                <a:solidFill>
                  <a:srgbClr val="000000"/>
                </a:solidFill>
                <a:latin typeface="Segoe UI"/>
                <a:ea typeface="+mn-lt"/>
                <a:cs typeface="Times New Roman"/>
              </a:rPr>
              <a:t> is a portable ECG device that allows users to perform heart rhythm checks and detect atrial fibrillation and other arrhythmias. It connects to a smartphone app to provide instant results.</a:t>
            </a:r>
          </a:p>
          <a:p>
            <a:pPr lvl="0">
              <a:lnSpc>
                <a:spcPct val="107000"/>
              </a:lnSpc>
              <a:spcAft>
                <a:spcPts val="800"/>
              </a:spcAft>
              <a:buSzPts val="1000"/>
              <a:tabLst>
                <a:tab pos="457200" algn="l"/>
              </a:tabLst>
              <a:defRPr/>
            </a:pPr>
            <a:r>
              <a:rPr lang="en-GB" sz="1800" b="1" dirty="0">
                <a:solidFill>
                  <a:srgbClr val="000000"/>
                </a:solidFill>
                <a:latin typeface="Segoe UI"/>
                <a:ea typeface="Times New Roman"/>
                <a:cs typeface="Times New Roman"/>
              </a:rPr>
              <a:t>Impact</a:t>
            </a:r>
            <a:r>
              <a:rPr lang="en-GB" sz="1800" dirty="0">
                <a:solidFill>
                  <a:srgbClr val="000000"/>
                </a:solidFill>
                <a:latin typeface="Segoe UI"/>
                <a:ea typeface="Times New Roman"/>
                <a:cs typeface="Times New Roman"/>
              </a:rPr>
              <a:t>: This technology enables users to monitor their heart health easily and regularly, providing valuable data for early diagnosis and management of heart conditions. It is particularly useful for people with known heart issues or those at risk.</a:t>
            </a:r>
          </a:p>
        </p:txBody>
      </p:sp>
      <p:sp>
        <p:nvSpPr>
          <p:cNvPr id="960848386" name="TextBox 3"/>
          <p:cNvSpPr txBox="1"/>
          <p:nvPr/>
        </p:nvSpPr>
        <p:spPr bwMode="auto">
          <a:xfrm>
            <a:off x="10843846" y="6506308"/>
            <a:ext cx="1348154" cy="307777"/>
          </a:xfrm>
          <a:prstGeom prst="rect">
            <a:avLst/>
          </a:prstGeom>
          <a:noFill/>
        </p:spPr>
        <p:txBody>
          <a:bodyPr wrap="square" rtlCol="0">
            <a:spAutoFit/>
          </a:bodyPr>
          <a:lstStyle/>
          <a:p>
            <a:pPr>
              <a:defRPr/>
            </a:pPr>
            <a:r>
              <a:rPr lang="en-GB" sz="1400"/>
              <a:t>(AliveCor, 2024)</a:t>
            </a:r>
          </a:p>
        </p:txBody>
      </p:sp>
      <p:sp>
        <p:nvSpPr>
          <p:cNvPr id="2" name="TextBox 1">
            <a:extLst>
              <a:ext uri="{FF2B5EF4-FFF2-40B4-BE49-F238E27FC236}">
                <a16:creationId xmlns:a16="http://schemas.microsoft.com/office/drawing/2014/main" id="{4BDD2407-2714-02C6-9187-1F4B71DC0537}"/>
              </a:ext>
            </a:extLst>
          </p:cNvPr>
          <p:cNvSpPr txBox="1"/>
          <p:nvPr/>
        </p:nvSpPr>
        <p:spPr>
          <a:xfrm>
            <a:off x="8639386" y="2250197"/>
            <a:ext cx="3252651"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700" dirty="0">
                <a:ea typeface="Calibri"/>
                <a:cs typeface="Calibri"/>
              </a:rPr>
              <a:t>How could this type of technology benefit an </a:t>
            </a:r>
            <a:r>
              <a:rPr lang="en-GB" sz="1700" b="1" dirty="0">
                <a:ea typeface="Calibri"/>
                <a:cs typeface="Calibri"/>
              </a:rPr>
              <a:t>individual</a:t>
            </a:r>
            <a:r>
              <a:rPr lang="en-GB" sz="1700" dirty="0">
                <a:ea typeface="Calibri"/>
                <a:cs typeface="Calibri"/>
              </a:rPr>
              <a:t> with day-to-day life and care?</a:t>
            </a:r>
            <a:endParaRPr lang="en-US" sz="1700" dirty="0">
              <a:ea typeface="Calibri"/>
              <a:cs typeface="Calibri"/>
            </a:endParaRPr>
          </a:p>
          <a:p>
            <a:pPr marL="285750" indent="-285750">
              <a:buFont typeface="Arial,Sans-Serif"/>
              <a:buChar char="•"/>
            </a:pPr>
            <a:r>
              <a:rPr lang="en-GB" sz="1700" dirty="0">
                <a:ea typeface="Calibri"/>
                <a:cs typeface="Calibri"/>
              </a:rPr>
              <a:t>How could this type of technology benefit the </a:t>
            </a:r>
            <a:r>
              <a:rPr lang="en-GB" sz="1700" b="1" dirty="0">
                <a:ea typeface="Calibri"/>
                <a:cs typeface="Calibri"/>
              </a:rPr>
              <a:t>workforce</a:t>
            </a:r>
            <a:r>
              <a:rPr lang="en-GB" sz="1700" dirty="0">
                <a:ea typeface="Calibri"/>
                <a:cs typeface="Calibri"/>
              </a:rPr>
              <a:t>? Or local </a:t>
            </a:r>
            <a:r>
              <a:rPr lang="en-GB" sz="1700" b="1" dirty="0">
                <a:ea typeface="Calibri"/>
                <a:cs typeface="Calibri"/>
              </a:rPr>
              <a:t>communities</a:t>
            </a:r>
            <a:r>
              <a:rPr lang="en-GB" sz="1700" dirty="0">
                <a:ea typeface="Calibri"/>
                <a:cs typeface="Calibri"/>
              </a:rPr>
              <a:t>? </a:t>
            </a:r>
            <a:endParaRPr lang="en-US" sz="1700" dirty="0">
              <a:ea typeface="Calibri"/>
              <a:cs typeface="Calibri"/>
            </a:endParaRPr>
          </a:p>
          <a:p>
            <a:pPr marL="285750" indent="-285750">
              <a:buFont typeface="Arial,Sans-Serif"/>
              <a:buChar char="•"/>
            </a:pPr>
            <a:r>
              <a:rPr lang="en-GB" sz="1700" dirty="0">
                <a:ea typeface="Calibri"/>
                <a:cs typeface="Calibri"/>
              </a:rPr>
              <a:t>What </a:t>
            </a:r>
            <a:r>
              <a:rPr lang="en-GB" sz="1700" b="1" dirty="0">
                <a:ea typeface="Calibri"/>
                <a:cs typeface="Calibri"/>
              </a:rPr>
              <a:t>challenges</a:t>
            </a:r>
            <a:r>
              <a:rPr lang="en-GB" sz="1700" dirty="0">
                <a:ea typeface="Calibri"/>
                <a:cs typeface="Calibri"/>
              </a:rPr>
              <a:t> could there be with regards to the collection, storage and sharing of this information?</a:t>
            </a:r>
          </a:p>
          <a:p>
            <a:pPr algn="l"/>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07714420">
                                            <p:txEl>
                                              <p:pRg st="0" end="0"/>
                                            </p:txEl>
                                          </p:spTgt>
                                        </p:tgtEl>
                                        <p:attrNameLst>
                                          <p:attrName>style.visibility</p:attrName>
                                        </p:attrNameLst>
                                      </p:cBhvr>
                                      <p:to>
                                        <p:strVal val="visible"/>
                                      </p:to>
                                    </p:set>
                                    <p:animEffect transition="in" filter="fade">
                                      <p:cBhvr>
                                        <p:cTn id="7" dur="500"/>
                                        <p:tgtEl>
                                          <p:spTgt spid="180771442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07714420">
                                            <p:txEl>
                                              <p:pRg st="1" end="1"/>
                                            </p:txEl>
                                          </p:spTgt>
                                        </p:tgtEl>
                                        <p:attrNameLst>
                                          <p:attrName>style.visibility</p:attrName>
                                        </p:attrNameLst>
                                      </p:cBhvr>
                                      <p:to>
                                        <p:strVal val="visible"/>
                                      </p:to>
                                    </p:set>
                                    <p:animEffect transition="in" filter="fade">
                                      <p:cBhvr>
                                        <p:cTn id="12" dur="500"/>
                                        <p:tgtEl>
                                          <p:spTgt spid="18077144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21918585" name="Title 1"/>
          <p:cNvSpPr>
            <a:spLocks noGrp="1"/>
          </p:cNvSpPr>
          <p:nvPr>
            <p:ph type="title"/>
          </p:nvPr>
        </p:nvSpPr>
        <p:spPr bwMode="auto">
          <a:xfrm>
            <a:off x="153067" y="1043736"/>
            <a:ext cx="11594969" cy="1325563"/>
          </a:xfrm>
        </p:spPr>
        <p:txBody>
          <a:bodyPr/>
          <a:lstStyle/>
          <a:p>
            <a:pPr>
              <a:defRPr/>
            </a:pPr>
            <a:r>
              <a:rPr lang="en-GB" b="1">
                <a:latin typeface="+mn-lt"/>
              </a:rPr>
              <a:t>KardiaMobile</a:t>
            </a:r>
            <a:r>
              <a:rPr lang="en-GB">
                <a:latin typeface="+mn-lt"/>
              </a:rPr>
              <a:t> - by AliveCor</a:t>
            </a:r>
          </a:p>
        </p:txBody>
      </p:sp>
      <p:pic>
        <p:nvPicPr>
          <p:cNvPr id="4" name="Online Media 3" title="Let's Talk Rhythm with Alun Wyn Jones and AliveCor">
            <a:hlinkClick r:id="" action="ppaction://media"/>
            <a:extLst>
              <a:ext uri="{FF2B5EF4-FFF2-40B4-BE49-F238E27FC236}">
                <a16:creationId xmlns:a16="http://schemas.microsoft.com/office/drawing/2014/main" id="{A1E2FBBF-A4AB-3386-E412-3C92F78D9811}"/>
              </a:ext>
            </a:extLst>
          </p:cNvPr>
          <p:cNvPicPr>
            <a:picLocks noGrp="1" noRot="1" noChangeAspect="1"/>
          </p:cNvPicPr>
          <p:nvPr>
            <p:ph idx="1"/>
            <a:videoFile r:link="rId1"/>
          </p:nvPr>
        </p:nvPicPr>
        <p:blipFill>
          <a:blip r:embed="rId4"/>
          <a:stretch>
            <a:fillRect/>
          </a:stretch>
        </p:blipFill>
        <p:spPr>
          <a:xfrm>
            <a:off x="2308955" y="2349128"/>
            <a:ext cx="7574090" cy="427914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68706754" name="Title 1"/>
          <p:cNvSpPr>
            <a:spLocks noGrp="1"/>
          </p:cNvSpPr>
          <p:nvPr>
            <p:ph type="title"/>
          </p:nvPr>
        </p:nvSpPr>
        <p:spPr bwMode="auto">
          <a:xfrm>
            <a:off x="358219" y="186920"/>
            <a:ext cx="11481847" cy="1325563"/>
          </a:xfrm>
        </p:spPr>
        <p:txBody>
          <a:bodyPr/>
          <a:lstStyle/>
          <a:p>
            <a:pPr>
              <a:defRPr/>
            </a:pPr>
            <a:r>
              <a:rPr lang="en-GB" b="1" dirty="0">
                <a:latin typeface="+mn-lt"/>
              </a:rPr>
              <a:t>Impact on Individual</a:t>
            </a:r>
            <a:endParaRPr lang="en-US" dirty="0"/>
          </a:p>
        </p:txBody>
      </p:sp>
      <p:sp>
        <p:nvSpPr>
          <p:cNvPr id="1046396595" name="Content Placeholder 2"/>
          <p:cNvSpPr>
            <a:spLocks noGrp="1"/>
          </p:cNvSpPr>
          <p:nvPr>
            <p:ph idx="1"/>
          </p:nvPr>
        </p:nvSpPr>
        <p:spPr bwMode="auto">
          <a:xfrm>
            <a:off x="3628455" y="1402677"/>
            <a:ext cx="8205326" cy="2520315"/>
          </a:xfrm>
          <a:prstGeom prst="rect">
            <a:avLst/>
          </a:prstGeom>
          <a:ln w="28575">
            <a:solidFill>
              <a:schemeClr val="accent1"/>
            </a:solidFill>
          </a:ln>
        </p:spPr>
        <p:txBody>
          <a:bodyPr vert="horz" lIns="91440" tIns="45720" rIns="91440" bIns="45720" rtlCol="0" anchor="t">
            <a:normAutofit/>
          </a:bodyPr>
          <a:lstStyle/>
          <a:p>
            <a:pPr>
              <a:defRPr/>
            </a:pPr>
            <a:r>
              <a:rPr lang="en-GB" sz="2000" dirty="0">
                <a:solidFill>
                  <a:srgbClr val="000000"/>
                </a:solidFill>
                <a:ea typeface="+mn-lt"/>
                <a:cs typeface="+mn-lt"/>
              </a:rPr>
              <a:t>Portable ECG recording when symptoms occur </a:t>
            </a:r>
            <a:endParaRPr lang="en-US" dirty="0"/>
          </a:p>
          <a:p>
            <a:pPr>
              <a:defRPr/>
            </a:pPr>
            <a:r>
              <a:rPr lang="en-GB" sz="2000" dirty="0">
                <a:solidFill>
                  <a:srgbClr val="000000"/>
                </a:solidFill>
                <a:ea typeface="+mn-lt"/>
                <a:cs typeface="+mn-lt"/>
              </a:rPr>
              <a:t>Supports detection of intermittent atrial fibrillation </a:t>
            </a:r>
            <a:endParaRPr lang="en-GB" dirty="0"/>
          </a:p>
          <a:p>
            <a:pPr>
              <a:defRPr/>
            </a:pPr>
            <a:r>
              <a:rPr lang="en-GB" sz="2000" dirty="0">
                <a:solidFill>
                  <a:srgbClr val="000000"/>
                </a:solidFill>
                <a:ea typeface="+mn-lt"/>
                <a:cs typeface="+mn-lt"/>
              </a:rPr>
              <a:t>Enables greater involvement in monitoring heart rhythm </a:t>
            </a:r>
            <a:endParaRPr lang="en-GB" dirty="0"/>
          </a:p>
          <a:p>
            <a:pPr>
              <a:defRPr/>
            </a:pPr>
            <a:r>
              <a:rPr lang="en-GB" sz="2000" dirty="0">
                <a:solidFill>
                  <a:srgbClr val="000000"/>
                </a:solidFill>
                <a:ea typeface="+mn-lt"/>
                <a:cs typeface="+mn-lt"/>
              </a:rPr>
              <a:t>Convenient for monitoring outside clinical settings </a:t>
            </a:r>
            <a:endParaRPr lang="en-GB" dirty="0"/>
          </a:p>
          <a:p>
            <a:pPr>
              <a:defRPr/>
            </a:pPr>
            <a:r>
              <a:rPr lang="en-GB" sz="2000" dirty="0">
                <a:solidFill>
                  <a:srgbClr val="000000"/>
                </a:solidFill>
                <a:ea typeface="+mn-lt"/>
                <a:cs typeface="+mn-lt"/>
              </a:rPr>
              <a:t>Requires access to compatible digital technology </a:t>
            </a:r>
            <a:endParaRPr lang="en-GB" dirty="0"/>
          </a:p>
          <a:p>
            <a:pPr>
              <a:defRPr/>
            </a:pPr>
            <a:r>
              <a:rPr lang="en-GB" sz="2000" dirty="0">
                <a:solidFill>
                  <a:srgbClr val="000000"/>
                </a:solidFill>
                <a:ea typeface="+mn-lt"/>
                <a:cs typeface="+mn-lt"/>
              </a:rPr>
              <a:t>Abnormal results still require clinical interpretation</a:t>
            </a:r>
            <a:endParaRPr lang="en-GB" dirty="0"/>
          </a:p>
        </p:txBody>
      </p:sp>
      <p:pic>
        <p:nvPicPr>
          <p:cNvPr id="494799244" name="Picture 4"/>
          <p:cNvPicPr>
            <a:picLocks noChangeAspect="1"/>
          </p:cNvPicPr>
          <p:nvPr/>
        </p:nvPicPr>
        <p:blipFill rotWithShape="1">
          <a:blip r:embed="rId3"/>
          <a:srcRect l="3920" r="5611"/>
          <a:stretch/>
        </p:blipFill>
        <p:spPr bwMode="auto">
          <a:xfrm>
            <a:off x="358219" y="1584960"/>
            <a:ext cx="2771843" cy="3387089"/>
          </a:xfrm>
          <a:prstGeom prst="rect">
            <a:avLst/>
          </a:prstGeom>
          <a:ln w="19050">
            <a:solidFill>
              <a:schemeClr val="tx1"/>
            </a:solidFill>
          </a:ln>
        </p:spPr>
      </p:pic>
      <p:sp>
        <p:nvSpPr>
          <p:cNvPr id="2" name="TextBox 1">
            <a:extLst>
              <a:ext uri="{FF2B5EF4-FFF2-40B4-BE49-F238E27FC236}">
                <a16:creationId xmlns:a16="http://schemas.microsoft.com/office/drawing/2014/main" id="{B675F2AC-09B4-6802-BCC0-64AC017FEF29}"/>
              </a:ext>
            </a:extLst>
          </p:cNvPr>
          <p:cNvSpPr txBox="1"/>
          <p:nvPr/>
        </p:nvSpPr>
        <p:spPr>
          <a:xfrm>
            <a:off x="3281196" y="4137055"/>
            <a:ext cx="855955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NICE, 2023 notes that </a:t>
            </a:r>
            <a:r>
              <a:rPr lang="en-US" dirty="0" err="1">
                <a:ea typeface="+mn-lt"/>
                <a:cs typeface="+mn-lt"/>
              </a:rPr>
              <a:t>KardiaMobile</a:t>
            </a:r>
            <a:r>
              <a:rPr lang="en-US" dirty="0">
                <a:ea typeface="+mn-lt"/>
                <a:cs typeface="+mn-lt"/>
              </a:rPr>
              <a:t> can increase detection of atrial fibrillation, but it is not intended to confirm AF as a standalone test; recordings should be clinically reviewed.</a:t>
            </a:r>
            <a:br>
              <a:rPr lang="en-US" dirty="0">
                <a:ea typeface="+mn-lt"/>
                <a:cs typeface="+mn-lt"/>
              </a:rPr>
            </a:br>
            <a:r>
              <a:rPr lang="en-US" dirty="0">
                <a:ea typeface="Calibri"/>
                <a:cs typeface="Calibri"/>
              </a:rPr>
              <a:t>(</a:t>
            </a:r>
            <a:r>
              <a:rPr lang="en-US" dirty="0">
                <a:ea typeface="+mn-lt"/>
                <a:cs typeface="+mn-lt"/>
              </a:rPr>
              <a:t>National Institute for Health and Care Excellence [NICE] (2022) </a:t>
            </a:r>
            <a:r>
              <a:rPr lang="en-US" i="1" dirty="0" err="1">
                <a:ea typeface="+mn-lt"/>
                <a:cs typeface="+mn-lt"/>
              </a:rPr>
              <a:t>KardiaMobile</a:t>
            </a:r>
            <a:r>
              <a:rPr lang="en-US" i="1" dirty="0">
                <a:ea typeface="+mn-lt"/>
                <a:cs typeface="+mn-lt"/>
              </a:rPr>
              <a:t> for detecting atrial fibrillation</a:t>
            </a:r>
            <a:r>
              <a:rPr lang="en-US" dirty="0">
                <a:ea typeface="+mn-lt"/>
                <a:cs typeface="+mn-lt"/>
              </a:rPr>
              <a:t>. HTG606. Available at: </a:t>
            </a:r>
            <a:r>
              <a:rPr lang="en-US" dirty="0">
                <a:ea typeface="+mn-lt"/>
                <a:cs typeface="+mn-lt"/>
                <a:hlinkClick r:id="rId4"/>
              </a:rPr>
              <a:t>NICE – KardiaMobile for detecting atrial fibrillation</a:t>
            </a:r>
            <a:r>
              <a:rPr lang="en-US" dirty="0">
                <a:ea typeface="Calibri"/>
                <a:cs typeface="Calibri"/>
              </a:rPr>
              <a:t>)</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28446941" name="Freeform: Shape 3"/>
          <p:cNvSpPr/>
          <p:nvPr/>
        </p:nvSpPr>
        <p:spPr bwMode="auto">
          <a:xfrm>
            <a:off x="295374" y="1220320"/>
            <a:ext cx="3324247" cy="450677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algn="ctr" defTabSz="311150">
              <a:lnSpc>
                <a:spcPct val="90000"/>
              </a:lnSpc>
              <a:defRPr/>
            </a:pPr>
            <a:r>
              <a:rPr lang="en-GB" sz="4800" dirty="0">
                <a:ea typeface="+mn-lt"/>
                <a:cs typeface="+mn-lt"/>
              </a:rPr>
              <a:t>Impact on the Healthcare Workforce</a:t>
            </a:r>
            <a:endParaRPr lang="en-US" dirty="0"/>
          </a:p>
        </p:txBody>
      </p:sp>
      <p:sp>
        <p:nvSpPr>
          <p:cNvPr id="240576560" name="Freeform: Shape 7"/>
          <p:cNvSpPr/>
          <p:nvPr/>
        </p:nvSpPr>
        <p:spPr bwMode="auto">
          <a:xfrm>
            <a:off x="4334932" y="1220320"/>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Gives clinicians access to ECG recordings captured during symptoms</a:t>
            </a:r>
            <a:endParaRPr lang="en-US" b="1"/>
          </a:p>
        </p:txBody>
      </p:sp>
      <p:sp>
        <p:nvSpPr>
          <p:cNvPr id="1044135192" name="Freeform: Shape 8"/>
          <p:cNvSpPr/>
          <p:nvPr/>
        </p:nvSpPr>
        <p:spPr bwMode="auto">
          <a:xfrm>
            <a:off x="4334932" y="1964007"/>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Supports investigation of intermittent heart-rhythm problems</a:t>
            </a:r>
            <a:endParaRPr lang="en-US" b="1"/>
          </a:p>
        </p:txBody>
      </p:sp>
      <p:sp>
        <p:nvSpPr>
          <p:cNvPr id="429295864" name="Freeform: Shape 9"/>
          <p:cNvSpPr/>
          <p:nvPr/>
        </p:nvSpPr>
        <p:spPr bwMode="auto">
          <a:xfrm>
            <a:off x="4334932" y="2695597"/>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Can complement ambulatory ECG monitoring pathways</a:t>
            </a:r>
            <a:endParaRPr lang="en-US" b="1"/>
          </a:p>
        </p:txBody>
      </p:sp>
      <p:sp>
        <p:nvSpPr>
          <p:cNvPr id="573709233" name="Freeform: Shape 10"/>
          <p:cNvSpPr/>
          <p:nvPr/>
        </p:nvSpPr>
        <p:spPr bwMode="auto">
          <a:xfrm>
            <a:off x="4334932" y="3427189"/>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May support earlier identification of atrial fibrillation</a:t>
            </a:r>
            <a:endParaRPr lang="en-US" b="1"/>
          </a:p>
        </p:txBody>
      </p:sp>
      <p:sp>
        <p:nvSpPr>
          <p:cNvPr id="1401732232" name="Freeform: Shape 11"/>
          <p:cNvSpPr/>
          <p:nvPr/>
        </p:nvSpPr>
        <p:spPr bwMode="auto">
          <a:xfrm>
            <a:off x="4334932" y="4182970"/>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ECG traces still require appropriate clinical review</a:t>
            </a:r>
            <a:endParaRPr lang="en-US" b="1"/>
          </a:p>
        </p:txBody>
      </p:sp>
      <p:sp>
        <p:nvSpPr>
          <p:cNvPr id="1287825259" name="Freeform: Shape 12"/>
          <p:cNvSpPr/>
          <p:nvPr/>
        </p:nvSpPr>
        <p:spPr bwMode="auto">
          <a:xfrm>
            <a:off x="4334932" y="4950847"/>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Requires staff to manage digital ECG data and follow-up appropriately</a:t>
            </a:r>
            <a:endParaRPr lang="en-US"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0576560"/>
                                        </p:tgtEl>
                                        <p:attrNameLst>
                                          <p:attrName>style.visibility</p:attrName>
                                        </p:attrNameLst>
                                      </p:cBhvr>
                                      <p:to>
                                        <p:strVal val="visible"/>
                                      </p:to>
                                    </p:set>
                                    <p:animEffect transition="in" filter="fade">
                                      <p:cBhvr>
                                        <p:cTn id="7" dur="500"/>
                                        <p:tgtEl>
                                          <p:spTgt spid="24057656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44135192"/>
                                        </p:tgtEl>
                                        <p:attrNameLst>
                                          <p:attrName>style.visibility</p:attrName>
                                        </p:attrNameLst>
                                      </p:cBhvr>
                                      <p:to>
                                        <p:strVal val="visible"/>
                                      </p:to>
                                    </p:set>
                                    <p:animEffect transition="in" filter="fade">
                                      <p:cBhvr>
                                        <p:cTn id="12" dur="500"/>
                                        <p:tgtEl>
                                          <p:spTgt spid="104413519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29295864"/>
                                        </p:tgtEl>
                                        <p:attrNameLst>
                                          <p:attrName>style.visibility</p:attrName>
                                        </p:attrNameLst>
                                      </p:cBhvr>
                                      <p:to>
                                        <p:strVal val="visible"/>
                                      </p:to>
                                    </p:set>
                                    <p:animEffect transition="in" filter="fade">
                                      <p:cBhvr>
                                        <p:cTn id="17" dur="500"/>
                                        <p:tgtEl>
                                          <p:spTgt spid="42929586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73709233"/>
                                        </p:tgtEl>
                                        <p:attrNameLst>
                                          <p:attrName>style.visibility</p:attrName>
                                        </p:attrNameLst>
                                      </p:cBhvr>
                                      <p:to>
                                        <p:strVal val="visible"/>
                                      </p:to>
                                    </p:set>
                                    <p:animEffect transition="in" filter="fade">
                                      <p:cBhvr>
                                        <p:cTn id="22" dur="500"/>
                                        <p:tgtEl>
                                          <p:spTgt spid="57370923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01732232"/>
                                        </p:tgtEl>
                                        <p:attrNameLst>
                                          <p:attrName>style.visibility</p:attrName>
                                        </p:attrNameLst>
                                      </p:cBhvr>
                                      <p:to>
                                        <p:strVal val="visible"/>
                                      </p:to>
                                    </p:set>
                                    <p:animEffect transition="in" filter="fade">
                                      <p:cBhvr>
                                        <p:cTn id="27" dur="500"/>
                                        <p:tgtEl>
                                          <p:spTgt spid="140173223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87825259"/>
                                        </p:tgtEl>
                                        <p:attrNameLst>
                                          <p:attrName>style.visibility</p:attrName>
                                        </p:attrNameLst>
                                      </p:cBhvr>
                                      <p:to>
                                        <p:strVal val="visible"/>
                                      </p:to>
                                    </p:set>
                                    <p:animEffect transition="in" filter="fade">
                                      <p:cBhvr>
                                        <p:cTn id="32" dur="500"/>
                                        <p:tgtEl>
                                          <p:spTgt spid="1287825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0576560" grpId="0" animBg="1"/>
      <p:bldP spid="1044135192" grpId="0" animBg="1"/>
      <p:bldP spid="429295864" grpId="0" animBg="1"/>
      <p:bldP spid="573709233" grpId="0" animBg="1"/>
      <p:bldP spid="1401732232" grpId="0" animBg="1"/>
      <p:bldP spid="1287825259" grpId="0" animBg="1"/>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2067646" name="Rectangle 6"/>
          <p:cNvSpPr/>
          <p:nvPr/>
        </p:nvSpPr>
        <p:spPr bwMode="auto">
          <a:xfrm>
            <a:off x="362262" y="1475093"/>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87720412" name="Freeform: Shape 7"/>
          <p:cNvSpPr/>
          <p:nvPr/>
        </p:nvSpPr>
        <p:spPr bwMode="auto">
          <a:xfrm>
            <a:off x="780757" y="1301192"/>
            <a:ext cx="6544713" cy="717978"/>
          </a:xfrm>
          <a:custGeom>
            <a:avLst/>
            <a:gdLst>
              <a:gd name="connsiteX0" fmla="*/ 0 w 6556808"/>
              <a:gd name="connsiteY0" fmla="*/ 51124 h 306740"/>
              <a:gd name="connsiteX1" fmla="*/ 51124 w 6556808"/>
              <a:gd name="connsiteY1" fmla="*/ 0 h 306740"/>
              <a:gd name="connsiteX2" fmla="*/ 6505684 w 6556808"/>
              <a:gd name="connsiteY2" fmla="*/ 0 h 306740"/>
              <a:gd name="connsiteX3" fmla="*/ 6556808 w 6556808"/>
              <a:gd name="connsiteY3" fmla="*/ 51124 h 306740"/>
              <a:gd name="connsiteX4" fmla="*/ 6556808 w 6556808"/>
              <a:gd name="connsiteY4" fmla="*/ 255616 h 306740"/>
              <a:gd name="connsiteX5" fmla="*/ 6505684 w 6556808"/>
              <a:gd name="connsiteY5" fmla="*/ 306740 h 306740"/>
              <a:gd name="connsiteX6" fmla="*/ 51124 w 6556808"/>
              <a:gd name="connsiteY6" fmla="*/ 306740 h 306740"/>
              <a:gd name="connsiteX7" fmla="*/ 0 w 6556808"/>
              <a:gd name="connsiteY7" fmla="*/ 255616 h 306740"/>
              <a:gd name="connsiteX8" fmla="*/ 0 w 6556808"/>
              <a:gd name="connsiteY8" fmla="*/ 51124 h 30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6808" h="306740" extrusionOk="0">
                <a:moveTo>
                  <a:pt x="0" y="51124"/>
                </a:moveTo>
                <a:cubicBezTo>
                  <a:pt x="0" y="22889"/>
                  <a:pt x="22889" y="0"/>
                  <a:pt x="51124" y="0"/>
                </a:cubicBezTo>
                <a:lnTo>
                  <a:pt x="6505684" y="0"/>
                </a:lnTo>
                <a:cubicBezTo>
                  <a:pt x="6533919" y="0"/>
                  <a:pt x="6556808" y="22889"/>
                  <a:pt x="6556808" y="51124"/>
                </a:cubicBezTo>
                <a:lnTo>
                  <a:pt x="6556808" y="255616"/>
                </a:lnTo>
                <a:cubicBezTo>
                  <a:pt x="6556808" y="283851"/>
                  <a:pt x="6533919" y="306740"/>
                  <a:pt x="6505684" y="306740"/>
                </a:cubicBezTo>
                <a:lnTo>
                  <a:pt x="51124" y="306740"/>
                </a:lnTo>
                <a:cubicBezTo>
                  <a:pt x="22889" y="306740"/>
                  <a:pt x="0" y="283851"/>
                  <a:pt x="0" y="255616"/>
                </a:cubicBezTo>
                <a:lnTo>
                  <a:pt x="0" y="5112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0027" tIns="14974" rIns="230027" bIns="14974" numCol="1" spcCol="1270" anchor="ctr" anchorCtr="0">
            <a:noAutofit/>
          </a:bodyPr>
          <a:lstStyle/>
          <a:p>
            <a:pPr defTabSz="889000">
              <a:lnSpc>
                <a:spcPct val="90000"/>
              </a:lnSpc>
              <a:defRPr/>
            </a:pPr>
            <a:r>
              <a:rPr lang="en-GB" sz="2000" dirty="0">
                <a:ea typeface="+mn-lt"/>
                <a:cs typeface="+mn-lt"/>
              </a:rPr>
              <a:t>Portable monitoring can extend rhythm assessment beyond hospital settings</a:t>
            </a:r>
            <a:endParaRPr lang="en-US" dirty="0"/>
          </a:p>
        </p:txBody>
      </p:sp>
      <p:sp>
        <p:nvSpPr>
          <p:cNvPr id="2048927911" name="Rectangle 8"/>
          <p:cNvSpPr/>
          <p:nvPr/>
        </p:nvSpPr>
        <p:spPr bwMode="auto">
          <a:xfrm>
            <a:off x="362262" y="2214390"/>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97734350" name="Freeform: Shape 9"/>
          <p:cNvSpPr/>
          <p:nvPr/>
        </p:nvSpPr>
        <p:spPr bwMode="auto">
          <a:xfrm>
            <a:off x="792852" y="2126753"/>
            <a:ext cx="6550776" cy="486572"/>
          </a:xfrm>
          <a:custGeom>
            <a:avLst/>
            <a:gdLst>
              <a:gd name="connsiteX0" fmla="*/ 0 w 6841061"/>
              <a:gd name="connsiteY0" fmla="*/ 36747 h 220477"/>
              <a:gd name="connsiteX1" fmla="*/ 36747 w 6841061"/>
              <a:gd name="connsiteY1" fmla="*/ 0 h 220477"/>
              <a:gd name="connsiteX2" fmla="*/ 6804314 w 6841061"/>
              <a:gd name="connsiteY2" fmla="*/ 0 h 220477"/>
              <a:gd name="connsiteX3" fmla="*/ 6841061 w 6841061"/>
              <a:gd name="connsiteY3" fmla="*/ 36747 h 220477"/>
              <a:gd name="connsiteX4" fmla="*/ 6841061 w 6841061"/>
              <a:gd name="connsiteY4" fmla="*/ 183730 h 220477"/>
              <a:gd name="connsiteX5" fmla="*/ 6804314 w 6841061"/>
              <a:gd name="connsiteY5" fmla="*/ 220477 h 220477"/>
              <a:gd name="connsiteX6" fmla="*/ 36747 w 6841061"/>
              <a:gd name="connsiteY6" fmla="*/ 220477 h 220477"/>
              <a:gd name="connsiteX7" fmla="*/ 0 w 6841061"/>
              <a:gd name="connsiteY7" fmla="*/ 183730 h 220477"/>
              <a:gd name="connsiteX8" fmla="*/ 0 w 6841061"/>
              <a:gd name="connsiteY8" fmla="*/ 36747 h 220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41061" h="220477" extrusionOk="0">
                <a:moveTo>
                  <a:pt x="0" y="36747"/>
                </a:moveTo>
                <a:cubicBezTo>
                  <a:pt x="0" y="16452"/>
                  <a:pt x="16452" y="0"/>
                  <a:pt x="36747" y="0"/>
                </a:cubicBezTo>
                <a:lnTo>
                  <a:pt x="6804314" y="0"/>
                </a:lnTo>
                <a:cubicBezTo>
                  <a:pt x="6824609" y="0"/>
                  <a:pt x="6841061" y="16452"/>
                  <a:pt x="6841061" y="36747"/>
                </a:cubicBezTo>
                <a:lnTo>
                  <a:pt x="6841061" y="183730"/>
                </a:lnTo>
                <a:cubicBezTo>
                  <a:pt x="6841061" y="204025"/>
                  <a:pt x="6824609" y="220477"/>
                  <a:pt x="6804314" y="220477"/>
                </a:cubicBezTo>
                <a:lnTo>
                  <a:pt x="36747" y="220477"/>
                </a:lnTo>
                <a:cubicBezTo>
                  <a:pt x="16452" y="220477"/>
                  <a:pt x="0" y="204025"/>
                  <a:pt x="0" y="183730"/>
                </a:cubicBezTo>
                <a:lnTo>
                  <a:pt x="0" y="367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5816" tIns="10762" rIns="225816" bIns="10762" numCol="1" spcCol="1270" anchor="ctr" anchorCtr="0">
            <a:noAutofit/>
          </a:bodyPr>
          <a:lstStyle/>
          <a:p>
            <a:pPr defTabSz="889000">
              <a:lnSpc>
                <a:spcPct val="90000"/>
              </a:lnSpc>
              <a:defRPr/>
            </a:pPr>
            <a:r>
              <a:rPr lang="en-GB" sz="2000" dirty="0">
                <a:ea typeface="+mn-lt"/>
                <a:cs typeface="+mn-lt"/>
              </a:rPr>
              <a:t>May improve access for people with intermittent symptoms</a:t>
            </a:r>
            <a:endParaRPr lang="en-US" dirty="0"/>
          </a:p>
        </p:txBody>
      </p:sp>
      <p:sp>
        <p:nvSpPr>
          <p:cNvPr id="1846253543" name="Rectangle 10"/>
          <p:cNvSpPr/>
          <p:nvPr/>
        </p:nvSpPr>
        <p:spPr bwMode="auto">
          <a:xfrm>
            <a:off x="374357" y="2841700"/>
            <a:ext cx="8128000" cy="58965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01165156" name="Freeform: Shape 11"/>
          <p:cNvSpPr/>
          <p:nvPr/>
        </p:nvSpPr>
        <p:spPr bwMode="auto">
          <a:xfrm>
            <a:off x="792852" y="2708860"/>
            <a:ext cx="6536266" cy="725298"/>
          </a:xfrm>
          <a:custGeom>
            <a:avLst/>
            <a:gdLst>
              <a:gd name="connsiteX0" fmla="*/ 0 w 5689600"/>
              <a:gd name="connsiteY0" fmla="*/ 44281 h 265680"/>
              <a:gd name="connsiteX1" fmla="*/ 44281 w 5689600"/>
              <a:gd name="connsiteY1" fmla="*/ 0 h 265680"/>
              <a:gd name="connsiteX2" fmla="*/ 5645319 w 5689600"/>
              <a:gd name="connsiteY2" fmla="*/ 0 h 265680"/>
              <a:gd name="connsiteX3" fmla="*/ 5689600 w 5689600"/>
              <a:gd name="connsiteY3" fmla="*/ 44281 h 265680"/>
              <a:gd name="connsiteX4" fmla="*/ 5689600 w 5689600"/>
              <a:gd name="connsiteY4" fmla="*/ 221399 h 265680"/>
              <a:gd name="connsiteX5" fmla="*/ 5645319 w 5689600"/>
              <a:gd name="connsiteY5" fmla="*/ 265680 h 265680"/>
              <a:gd name="connsiteX6" fmla="*/ 44281 w 5689600"/>
              <a:gd name="connsiteY6" fmla="*/ 265680 h 265680"/>
              <a:gd name="connsiteX7" fmla="*/ 0 w 5689600"/>
              <a:gd name="connsiteY7" fmla="*/ 221399 h 265680"/>
              <a:gd name="connsiteX8" fmla="*/ 0 w 5689600"/>
              <a:gd name="connsiteY8" fmla="*/ 44281 h 26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65680" extrusionOk="0">
                <a:moveTo>
                  <a:pt x="0" y="44281"/>
                </a:moveTo>
                <a:cubicBezTo>
                  <a:pt x="0" y="19825"/>
                  <a:pt x="19825" y="0"/>
                  <a:pt x="44281" y="0"/>
                </a:cubicBezTo>
                <a:lnTo>
                  <a:pt x="5645319" y="0"/>
                </a:lnTo>
                <a:cubicBezTo>
                  <a:pt x="5669775" y="0"/>
                  <a:pt x="5689600" y="19825"/>
                  <a:pt x="5689600" y="44281"/>
                </a:cubicBezTo>
                <a:lnTo>
                  <a:pt x="5689600" y="221399"/>
                </a:lnTo>
                <a:cubicBezTo>
                  <a:pt x="5689600" y="245855"/>
                  <a:pt x="5669775" y="265680"/>
                  <a:pt x="5645319" y="265680"/>
                </a:cubicBezTo>
                <a:lnTo>
                  <a:pt x="44281" y="265680"/>
                </a:lnTo>
                <a:cubicBezTo>
                  <a:pt x="19825" y="265680"/>
                  <a:pt x="0" y="245855"/>
                  <a:pt x="0" y="221399"/>
                </a:cubicBezTo>
                <a:lnTo>
                  <a:pt x="0" y="4428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8022" tIns="12969" rIns="228022" bIns="12969" numCol="1" spcCol="1270" anchor="ctr" anchorCtr="0">
            <a:noAutofit/>
          </a:bodyPr>
          <a:lstStyle/>
          <a:p>
            <a:pPr defTabSz="889000">
              <a:lnSpc>
                <a:spcPct val="90000"/>
              </a:lnSpc>
              <a:defRPr/>
            </a:pPr>
            <a:r>
              <a:rPr lang="en-GB" sz="2000" dirty="0">
                <a:ea typeface="+mn-lt"/>
                <a:cs typeface="+mn-lt"/>
              </a:rPr>
              <a:t>Can reduce some barriers associated with attending repeated appointments</a:t>
            </a:r>
            <a:endParaRPr lang="en-US" dirty="0"/>
          </a:p>
        </p:txBody>
      </p:sp>
      <p:sp>
        <p:nvSpPr>
          <p:cNvPr id="1343642782" name="Rectangle 12"/>
          <p:cNvSpPr/>
          <p:nvPr/>
        </p:nvSpPr>
        <p:spPr bwMode="auto">
          <a:xfrm>
            <a:off x="374357" y="3700397"/>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36943227" name="Freeform: Shape 13"/>
          <p:cNvSpPr/>
          <p:nvPr/>
        </p:nvSpPr>
        <p:spPr bwMode="auto">
          <a:xfrm>
            <a:off x="780757" y="3588814"/>
            <a:ext cx="6532608" cy="595183"/>
          </a:xfrm>
          <a:custGeom>
            <a:avLst/>
            <a:gdLst>
              <a:gd name="connsiteX0" fmla="*/ 0 w 6726131"/>
              <a:gd name="connsiteY0" fmla="*/ 40738 h 244422"/>
              <a:gd name="connsiteX1" fmla="*/ 40738 w 6726131"/>
              <a:gd name="connsiteY1" fmla="*/ 0 h 244422"/>
              <a:gd name="connsiteX2" fmla="*/ 6685393 w 6726131"/>
              <a:gd name="connsiteY2" fmla="*/ 0 h 244422"/>
              <a:gd name="connsiteX3" fmla="*/ 6726131 w 6726131"/>
              <a:gd name="connsiteY3" fmla="*/ 40738 h 244422"/>
              <a:gd name="connsiteX4" fmla="*/ 6726131 w 6726131"/>
              <a:gd name="connsiteY4" fmla="*/ 203684 h 244422"/>
              <a:gd name="connsiteX5" fmla="*/ 6685393 w 6726131"/>
              <a:gd name="connsiteY5" fmla="*/ 244422 h 244422"/>
              <a:gd name="connsiteX6" fmla="*/ 40738 w 6726131"/>
              <a:gd name="connsiteY6" fmla="*/ 244422 h 244422"/>
              <a:gd name="connsiteX7" fmla="*/ 0 w 6726131"/>
              <a:gd name="connsiteY7" fmla="*/ 203684 h 244422"/>
              <a:gd name="connsiteX8" fmla="*/ 0 w 6726131"/>
              <a:gd name="connsiteY8" fmla="*/ 40738 h 24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6131" h="244422" extrusionOk="0">
                <a:moveTo>
                  <a:pt x="0" y="40738"/>
                </a:moveTo>
                <a:cubicBezTo>
                  <a:pt x="0" y="18239"/>
                  <a:pt x="18239" y="0"/>
                  <a:pt x="40738" y="0"/>
                </a:cubicBezTo>
                <a:lnTo>
                  <a:pt x="6685393" y="0"/>
                </a:lnTo>
                <a:cubicBezTo>
                  <a:pt x="6707892" y="0"/>
                  <a:pt x="6726131" y="18239"/>
                  <a:pt x="6726131" y="40738"/>
                </a:cubicBezTo>
                <a:lnTo>
                  <a:pt x="6726131" y="203684"/>
                </a:lnTo>
                <a:cubicBezTo>
                  <a:pt x="6726131" y="226183"/>
                  <a:pt x="6707892" y="244422"/>
                  <a:pt x="6685393" y="244422"/>
                </a:cubicBezTo>
                <a:lnTo>
                  <a:pt x="40738" y="244422"/>
                </a:lnTo>
                <a:cubicBezTo>
                  <a:pt x="18239" y="244422"/>
                  <a:pt x="0" y="226183"/>
                  <a:pt x="0" y="203684"/>
                </a:cubicBezTo>
                <a:lnTo>
                  <a:pt x="0" y="4073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985" tIns="11932" rIns="226985" bIns="11932" numCol="1" spcCol="1270" anchor="ctr" anchorCtr="0">
            <a:noAutofit/>
          </a:bodyPr>
          <a:lstStyle/>
          <a:p>
            <a:pPr defTabSz="889000">
              <a:lnSpc>
                <a:spcPct val="90000"/>
              </a:lnSpc>
              <a:defRPr/>
            </a:pPr>
            <a:r>
              <a:rPr lang="en-GB" sz="2000" dirty="0">
                <a:ea typeface="+mn-lt"/>
                <a:cs typeface="+mn-lt"/>
              </a:rPr>
              <a:t>Supports remote sharing of ECG recordings with clinicians</a:t>
            </a:r>
            <a:endParaRPr lang="en-US" dirty="0"/>
          </a:p>
        </p:txBody>
      </p:sp>
      <p:sp>
        <p:nvSpPr>
          <p:cNvPr id="1924728889" name="Rectangle 14"/>
          <p:cNvSpPr/>
          <p:nvPr/>
        </p:nvSpPr>
        <p:spPr bwMode="auto">
          <a:xfrm>
            <a:off x="374358" y="4507233"/>
            <a:ext cx="8128000" cy="49289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48610136" name="Freeform: Shape 15"/>
          <p:cNvSpPr/>
          <p:nvPr/>
        </p:nvSpPr>
        <p:spPr bwMode="auto">
          <a:xfrm>
            <a:off x="780758" y="4338654"/>
            <a:ext cx="6333093" cy="676371"/>
          </a:xfrm>
          <a:custGeom>
            <a:avLst/>
            <a:gdLst>
              <a:gd name="connsiteX0" fmla="*/ 0 w 6333093"/>
              <a:gd name="connsiteY0" fmla="*/ 50238 h 301419"/>
              <a:gd name="connsiteX1" fmla="*/ 50238 w 6333093"/>
              <a:gd name="connsiteY1" fmla="*/ 0 h 301419"/>
              <a:gd name="connsiteX2" fmla="*/ 6282855 w 6333093"/>
              <a:gd name="connsiteY2" fmla="*/ 0 h 301419"/>
              <a:gd name="connsiteX3" fmla="*/ 6333093 w 6333093"/>
              <a:gd name="connsiteY3" fmla="*/ 50238 h 301419"/>
              <a:gd name="connsiteX4" fmla="*/ 6333093 w 6333093"/>
              <a:gd name="connsiteY4" fmla="*/ 251181 h 301419"/>
              <a:gd name="connsiteX5" fmla="*/ 6282855 w 6333093"/>
              <a:gd name="connsiteY5" fmla="*/ 301419 h 301419"/>
              <a:gd name="connsiteX6" fmla="*/ 50238 w 6333093"/>
              <a:gd name="connsiteY6" fmla="*/ 301419 h 301419"/>
              <a:gd name="connsiteX7" fmla="*/ 0 w 6333093"/>
              <a:gd name="connsiteY7" fmla="*/ 251181 h 301419"/>
              <a:gd name="connsiteX8" fmla="*/ 0 w 6333093"/>
              <a:gd name="connsiteY8" fmla="*/ 50238 h 301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33093" h="301419" extrusionOk="0">
                <a:moveTo>
                  <a:pt x="0" y="50238"/>
                </a:moveTo>
                <a:cubicBezTo>
                  <a:pt x="0" y="22492"/>
                  <a:pt x="22492" y="0"/>
                  <a:pt x="50238" y="0"/>
                </a:cubicBezTo>
                <a:lnTo>
                  <a:pt x="6282855" y="0"/>
                </a:lnTo>
                <a:cubicBezTo>
                  <a:pt x="6310601" y="0"/>
                  <a:pt x="6333093" y="22492"/>
                  <a:pt x="6333093" y="50238"/>
                </a:cubicBezTo>
                <a:lnTo>
                  <a:pt x="6333093" y="251181"/>
                </a:lnTo>
                <a:cubicBezTo>
                  <a:pt x="6333093" y="278927"/>
                  <a:pt x="6310601" y="301419"/>
                  <a:pt x="6282855" y="301419"/>
                </a:cubicBezTo>
                <a:lnTo>
                  <a:pt x="50238" y="301419"/>
                </a:lnTo>
                <a:cubicBezTo>
                  <a:pt x="22492" y="301419"/>
                  <a:pt x="0" y="278927"/>
                  <a:pt x="0" y="251181"/>
                </a:cubicBezTo>
                <a:lnTo>
                  <a:pt x="0" y="5023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9767" tIns="14714" rIns="229767" bIns="14714" numCol="1" spcCol="1270" anchor="ctr" anchorCtr="0">
            <a:noAutofit/>
          </a:bodyPr>
          <a:lstStyle/>
          <a:p>
            <a:pPr defTabSz="889000">
              <a:lnSpc>
                <a:spcPct val="90000"/>
              </a:lnSpc>
              <a:defRPr/>
            </a:pPr>
            <a:r>
              <a:rPr lang="en-GB" sz="2000" dirty="0">
                <a:ea typeface="+mn-lt"/>
                <a:cs typeface="+mn-lt"/>
              </a:rPr>
              <a:t>Digital access and confidence may affect who can use the technology</a:t>
            </a:r>
            <a:endParaRPr lang="en-US" dirty="0"/>
          </a:p>
        </p:txBody>
      </p:sp>
      <p:sp>
        <p:nvSpPr>
          <p:cNvPr id="708166150" name="Rectangle 16"/>
          <p:cNvSpPr/>
          <p:nvPr/>
        </p:nvSpPr>
        <p:spPr bwMode="auto">
          <a:xfrm>
            <a:off x="350167" y="5501673"/>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18028382" name="Freeform: Shape 17"/>
          <p:cNvSpPr/>
          <p:nvPr/>
        </p:nvSpPr>
        <p:spPr bwMode="auto">
          <a:xfrm>
            <a:off x="768662" y="5314823"/>
            <a:ext cx="7052738" cy="670449"/>
          </a:xfrm>
          <a:custGeom>
            <a:avLst/>
            <a:gdLst>
              <a:gd name="connsiteX0" fmla="*/ 0 w 7064833"/>
              <a:gd name="connsiteY0" fmla="*/ 51267 h 307593"/>
              <a:gd name="connsiteX1" fmla="*/ 51267 w 7064833"/>
              <a:gd name="connsiteY1" fmla="*/ 0 h 307593"/>
              <a:gd name="connsiteX2" fmla="*/ 7013566 w 7064833"/>
              <a:gd name="connsiteY2" fmla="*/ 0 h 307593"/>
              <a:gd name="connsiteX3" fmla="*/ 7064833 w 7064833"/>
              <a:gd name="connsiteY3" fmla="*/ 51267 h 307593"/>
              <a:gd name="connsiteX4" fmla="*/ 7064833 w 7064833"/>
              <a:gd name="connsiteY4" fmla="*/ 256326 h 307593"/>
              <a:gd name="connsiteX5" fmla="*/ 7013566 w 7064833"/>
              <a:gd name="connsiteY5" fmla="*/ 307593 h 307593"/>
              <a:gd name="connsiteX6" fmla="*/ 51267 w 7064833"/>
              <a:gd name="connsiteY6" fmla="*/ 307593 h 307593"/>
              <a:gd name="connsiteX7" fmla="*/ 0 w 7064833"/>
              <a:gd name="connsiteY7" fmla="*/ 256326 h 307593"/>
              <a:gd name="connsiteX8" fmla="*/ 0 w 7064833"/>
              <a:gd name="connsiteY8" fmla="*/ 51267 h 3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64833" h="307593" extrusionOk="0">
                <a:moveTo>
                  <a:pt x="0" y="51267"/>
                </a:moveTo>
                <a:cubicBezTo>
                  <a:pt x="0" y="22953"/>
                  <a:pt x="22953" y="0"/>
                  <a:pt x="51267" y="0"/>
                </a:cubicBezTo>
                <a:lnTo>
                  <a:pt x="7013566" y="0"/>
                </a:lnTo>
                <a:cubicBezTo>
                  <a:pt x="7041880" y="0"/>
                  <a:pt x="7064833" y="22953"/>
                  <a:pt x="7064833" y="51267"/>
                </a:cubicBezTo>
                <a:lnTo>
                  <a:pt x="7064833" y="256326"/>
                </a:lnTo>
                <a:cubicBezTo>
                  <a:pt x="7064833" y="284640"/>
                  <a:pt x="7041880" y="307593"/>
                  <a:pt x="7013566" y="307593"/>
                </a:cubicBezTo>
                <a:lnTo>
                  <a:pt x="51267" y="307593"/>
                </a:lnTo>
                <a:cubicBezTo>
                  <a:pt x="22953" y="307593"/>
                  <a:pt x="0" y="284640"/>
                  <a:pt x="0" y="256326"/>
                </a:cubicBezTo>
                <a:lnTo>
                  <a:pt x="0" y="512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0068" tIns="15014" rIns="230068" bIns="15014" numCol="1" spcCol="1270" anchor="ctr" anchorCtr="0">
            <a:noAutofit/>
          </a:bodyPr>
          <a:lstStyle/>
          <a:p>
            <a:pPr defTabSz="889000">
              <a:lnSpc>
                <a:spcPct val="90000"/>
              </a:lnSpc>
              <a:defRPr/>
            </a:pPr>
            <a:r>
              <a:rPr lang="en-GB" sz="2000" dirty="0">
                <a:ea typeface="+mn-lt"/>
                <a:cs typeface="+mn-lt"/>
              </a:rPr>
              <a:t>Benefits depend on appropriate referral, interpretation and follow-up</a:t>
            </a:r>
            <a:endParaRPr lang="en-US" dirty="0"/>
          </a:p>
        </p:txBody>
      </p:sp>
      <p:sp>
        <p:nvSpPr>
          <p:cNvPr id="395140510" name="Freeform: Shape 3"/>
          <p:cNvSpPr/>
          <p:nvPr/>
        </p:nvSpPr>
        <p:spPr bwMode="auto">
          <a:xfrm>
            <a:off x="8862665" y="2012558"/>
            <a:ext cx="3179104" cy="332144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algn="ctr" defTabSz="311150">
              <a:lnSpc>
                <a:spcPct val="90000"/>
              </a:lnSpc>
              <a:defRPr/>
            </a:pPr>
            <a:r>
              <a:rPr lang="en-GB" sz="4800" dirty="0">
                <a:ea typeface="+mn-lt"/>
                <a:cs typeface="+mn-lt"/>
              </a:rPr>
              <a:t>Impact on Communities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2067646"/>
                                        </p:tgtEl>
                                        <p:attrNameLst>
                                          <p:attrName>style.visibility</p:attrName>
                                        </p:attrNameLst>
                                      </p:cBhvr>
                                      <p:to>
                                        <p:strVal val="visible"/>
                                      </p:to>
                                    </p:set>
                                    <p:animEffect transition="in" filter="fade">
                                      <p:cBhvr>
                                        <p:cTn id="7" dur="500"/>
                                        <p:tgtEl>
                                          <p:spTgt spid="1420676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87720412"/>
                                        </p:tgtEl>
                                        <p:attrNameLst>
                                          <p:attrName>style.visibility</p:attrName>
                                        </p:attrNameLst>
                                      </p:cBhvr>
                                      <p:to>
                                        <p:strVal val="visible"/>
                                      </p:to>
                                    </p:set>
                                    <p:animEffect transition="in" filter="fade">
                                      <p:cBhvr>
                                        <p:cTn id="10" dur="500"/>
                                        <p:tgtEl>
                                          <p:spTgt spid="15877204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48927911"/>
                                        </p:tgtEl>
                                        <p:attrNameLst>
                                          <p:attrName>style.visibility</p:attrName>
                                        </p:attrNameLst>
                                      </p:cBhvr>
                                      <p:to>
                                        <p:strVal val="visible"/>
                                      </p:to>
                                    </p:set>
                                    <p:animEffect transition="in" filter="fade">
                                      <p:cBhvr>
                                        <p:cTn id="15" dur="500"/>
                                        <p:tgtEl>
                                          <p:spTgt spid="20489279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897734350"/>
                                        </p:tgtEl>
                                        <p:attrNameLst>
                                          <p:attrName>style.visibility</p:attrName>
                                        </p:attrNameLst>
                                      </p:cBhvr>
                                      <p:to>
                                        <p:strVal val="visible"/>
                                      </p:to>
                                    </p:set>
                                    <p:animEffect transition="in" filter="fade">
                                      <p:cBhvr>
                                        <p:cTn id="18" dur="500"/>
                                        <p:tgtEl>
                                          <p:spTgt spid="189773435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46253543"/>
                                        </p:tgtEl>
                                        <p:attrNameLst>
                                          <p:attrName>style.visibility</p:attrName>
                                        </p:attrNameLst>
                                      </p:cBhvr>
                                      <p:to>
                                        <p:strVal val="visible"/>
                                      </p:to>
                                    </p:set>
                                    <p:animEffect transition="in" filter="fade">
                                      <p:cBhvr>
                                        <p:cTn id="23" dur="500"/>
                                        <p:tgtEl>
                                          <p:spTgt spid="184625354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01165156"/>
                                        </p:tgtEl>
                                        <p:attrNameLst>
                                          <p:attrName>style.visibility</p:attrName>
                                        </p:attrNameLst>
                                      </p:cBhvr>
                                      <p:to>
                                        <p:strVal val="visible"/>
                                      </p:to>
                                    </p:set>
                                    <p:animEffect transition="in" filter="fade">
                                      <p:cBhvr>
                                        <p:cTn id="26" dur="500"/>
                                        <p:tgtEl>
                                          <p:spTgt spid="190116515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343642782"/>
                                        </p:tgtEl>
                                        <p:attrNameLst>
                                          <p:attrName>style.visibility</p:attrName>
                                        </p:attrNameLst>
                                      </p:cBhvr>
                                      <p:to>
                                        <p:strVal val="visible"/>
                                      </p:to>
                                    </p:set>
                                    <p:animEffect transition="in" filter="fade">
                                      <p:cBhvr>
                                        <p:cTn id="31" dur="500"/>
                                        <p:tgtEl>
                                          <p:spTgt spid="134364278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036943227"/>
                                        </p:tgtEl>
                                        <p:attrNameLst>
                                          <p:attrName>style.visibility</p:attrName>
                                        </p:attrNameLst>
                                      </p:cBhvr>
                                      <p:to>
                                        <p:strVal val="visible"/>
                                      </p:to>
                                    </p:set>
                                    <p:animEffect transition="in" filter="fade">
                                      <p:cBhvr>
                                        <p:cTn id="34" dur="500"/>
                                        <p:tgtEl>
                                          <p:spTgt spid="103694322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924728889"/>
                                        </p:tgtEl>
                                        <p:attrNameLst>
                                          <p:attrName>style.visibility</p:attrName>
                                        </p:attrNameLst>
                                      </p:cBhvr>
                                      <p:to>
                                        <p:strVal val="visible"/>
                                      </p:to>
                                    </p:set>
                                    <p:animEffect transition="in" filter="fade">
                                      <p:cBhvr>
                                        <p:cTn id="39" dur="500"/>
                                        <p:tgtEl>
                                          <p:spTgt spid="192472888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48610136"/>
                                        </p:tgtEl>
                                        <p:attrNameLst>
                                          <p:attrName>style.visibility</p:attrName>
                                        </p:attrNameLst>
                                      </p:cBhvr>
                                      <p:to>
                                        <p:strVal val="visible"/>
                                      </p:to>
                                    </p:set>
                                    <p:animEffect transition="in" filter="fade">
                                      <p:cBhvr>
                                        <p:cTn id="42" dur="500"/>
                                        <p:tgtEl>
                                          <p:spTgt spid="154861013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08166150"/>
                                        </p:tgtEl>
                                        <p:attrNameLst>
                                          <p:attrName>style.visibility</p:attrName>
                                        </p:attrNameLst>
                                      </p:cBhvr>
                                      <p:to>
                                        <p:strVal val="visible"/>
                                      </p:to>
                                    </p:set>
                                    <p:animEffect transition="in" filter="fade">
                                      <p:cBhvr>
                                        <p:cTn id="47" dur="500"/>
                                        <p:tgtEl>
                                          <p:spTgt spid="70816615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018028382"/>
                                        </p:tgtEl>
                                        <p:attrNameLst>
                                          <p:attrName>style.visibility</p:attrName>
                                        </p:attrNameLst>
                                      </p:cBhvr>
                                      <p:to>
                                        <p:strVal val="visible"/>
                                      </p:to>
                                    </p:set>
                                    <p:animEffect transition="in" filter="fade">
                                      <p:cBhvr>
                                        <p:cTn id="50" dur="500"/>
                                        <p:tgtEl>
                                          <p:spTgt spid="20180283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720412" grpId="0" animBg="1"/>
      <p:bldP spid="1897734350" grpId="0" animBg="1"/>
      <p:bldP spid="1901165156" grpId="0" animBg="1"/>
      <p:bldP spid="1036943227" grpId="0" animBg="1"/>
      <p:bldP spid="1548610136" grpId="0" animBg="1"/>
      <p:bldP spid="2018028382"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91816151" name="Title 1"/>
          <p:cNvSpPr>
            <a:spLocks noGrp="1"/>
          </p:cNvSpPr>
          <p:nvPr>
            <p:ph type="title"/>
          </p:nvPr>
        </p:nvSpPr>
        <p:spPr bwMode="auto">
          <a:xfrm>
            <a:off x="270115" y="2860452"/>
            <a:ext cx="4058764" cy="1325563"/>
          </a:xfrm>
        </p:spPr>
        <p:txBody>
          <a:bodyPr>
            <a:noAutofit/>
          </a:bodyPr>
          <a:lstStyle/>
          <a:p>
            <a:pPr>
              <a:defRPr/>
            </a:pPr>
            <a:r>
              <a:rPr lang="en-GB" sz="6000"/>
              <a:t>Innovations  explored in this session</a:t>
            </a:r>
            <a:endParaRPr/>
          </a:p>
        </p:txBody>
      </p:sp>
      <p:grpSp>
        <p:nvGrpSpPr>
          <p:cNvPr id="1962371705" name="Group 64"/>
          <p:cNvGrpSpPr/>
          <p:nvPr/>
        </p:nvGrpSpPr>
        <p:grpSpPr bwMode="auto">
          <a:xfrm>
            <a:off x="8563707" y="2009880"/>
            <a:ext cx="2356931" cy="1148544"/>
            <a:chOff x="0" y="0"/>
            <a:chExt cx="2356931" cy="1148544"/>
          </a:xfrm>
        </p:grpSpPr>
        <p:sp>
          <p:nvSpPr>
            <p:cNvPr id="2137320095" name="Freeform: Shape 65"/>
            <p:cNvSpPr/>
            <p:nvPr/>
          </p:nvSpPr>
          <p:spPr bwMode="auto">
            <a:xfrm rot="19806027">
              <a:off x="0" y="1132720"/>
              <a:ext cx="1297058" cy="15823"/>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2020463507" name="Freeform: Shape 66"/>
            <p:cNvSpPr/>
            <p:nvPr/>
          </p:nvSpPr>
          <p:spPr bwMode="auto">
            <a:xfrm>
              <a:off x="1185120" y="0"/>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Freestyle Libre</a:t>
              </a:r>
              <a:endParaRPr/>
            </a:p>
          </p:txBody>
        </p:sp>
      </p:grpSp>
      <p:grpSp>
        <p:nvGrpSpPr>
          <p:cNvPr id="521560987" name="Group 67"/>
          <p:cNvGrpSpPr/>
          <p:nvPr/>
        </p:nvGrpSpPr>
        <p:grpSpPr bwMode="auto">
          <a:xfrm>
            <a:off x="8362037" y="4466944"/>
            <a:ext cx="2676818" cy="1722426"/>
            <a:chOff x="0" y="0"/>
            <a:chExt cx="2676818" cy="1722426"/>
          </a:xfrm>
        </p:grpSpPr>
        <p:sp>
          <p:nvSpPr>
            <p:cNvPr id="407877296" name="Freeform: Shape 68"/>
            <p:cNvSpPr/>
            <p:nvPr/>
          </p:nvSpPr>
          <p:spPr bwMode="auto">
            <a:xfrm rot="2685842" flipV="1">
              <a:off x="0" y="0"/>
              <a:ext cx="1256994" cy="18906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2"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613124853" name="Freeform: Shape 69"/>
            <p:cNvSpPr/>
            <p:nvPr/>
          </p:nvSpPr>
          <p:spPr bwMode="auto">
            <a:xfrm>
              <a:off x="833211" y="378744"/>
              <a:ext cx="1843606" cy="134368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 sz="2000"/>
                <a:t>NHS COVID-19 Contact App</a:t>
              </a:r>
              <a:endParaRPr/>
            </a:p>
          </p:txBody>
        </p:sp>
      </p:grpSp>
      <p:grpSp>
        <p:nvGrpSpPr>
          <p:cNvPr id="2057387173" name="Group 79"/>
          <p:cNvGrpSpPr/>
          <p:nvPr/>
        </p:nvGrpSpPr>
        <p:grpSpPr bwMode="auto">
          <a:xfrm>
            <a:off x="5495494" y="4572867"/>
            <a:ext cx="2060251" cy="1214325"/>
            <a:chOff x="0" y="0"/>
            <a:chExt cx="2060251" cy="1214325"/>
          </a:xfrm>
        </p:grpSpPr>
        <p:sp>
          <p:nvSpPr>
            <p:cNvPr id="1110726251" name="Freeform: Shape 80"/>
            <p:cNvSpPr/>
            <p:nvPr/>
          </p:nvSpPr>
          <p:spPr bwMode="auto">
            <a:xfrm rot="19122088">
              <a:off x="931887" y="0"/>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728134254" name="Freeform: Shape 81"/>
            <p:cNvSpPr/>
            <p:nvPr/>
          </p:nvSpPr>
          <p:spPr bwMode="auto">
            <a:xfrm>
              <a:off x="0" y="194918"/>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Kardia</a:t>
              </a:r>
            </a:p>
            <a:p>
              <a:pPr marL="0" lvl="0" indent="0" algn="ctr" defTabSz="311149">
                <a:lnSpc>
                  <a:spcPct val="90000"/>
                </a:lnSpc>
                <a:spcBef>
                  <a:spcPts val="0"/>
                </a:spcBef>
                <a:spcAft>
                  <a:spcPts val="0"/>
                </a:spcAft>
                <a:buNone/>
                <a:defRPr/>
              </a:pPr>
              <a:r>
                <a:rPr lang="en-GB" sz="2000"/>
                <a:t>Mobile</a:t>
              </a:r>
              <a:r>
                <a:rPr lang="en-GB" sz="700"/>
                <a:t> </a:t>
              </a:r>
              <a:endParaRPr/>
            </a:p>
          </p:txBody>
        </p:sp>
      </p:grpSp>
      <p:sp>
        <p:nvSpPr>
          <p:cNvPr id="163267798" name="Freeform: Shape 82"/>
          <p:cNvSpPr/>
          <p:nvPr/>
        </p:nvSpPr>
        <p:spPr bwMode="auto">
          <a:xfrm>
            <a:off x="7303291" y="3205071"/>
            <a:ext cx="1439275" cy="1249189"/>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Innovations</a:t>
            </a:r>
            <a:endParaRPr/>
          </a:p>
        </p:txBody>
      </p:sp>
      <p:grpSp>
        <p:nvGrpSpPr>
          <p:cNvPr id="726980079" name="Group 79"/>
          <p:cNvGrpSpPr/>
          <p:nvPr/>
        </p:nvGrpSpPr>
        <p:grpSpPr bwMode="auto">
          <a:xfrm>
            <a:off x="6154803" y="1715342"/>
            <a:ext cx="1907673" cy="1676520"/>
            <a:chOff x="0" y="0"/>
            <a:chExt cx="1907673" cy="1676520"/>
          </a:xfrm>
        </p:grpSpPr>
        <p:sp>
          <p:nvSpPr>
            <p:cNvPr id="1191804602" name="Freeform: Shape 80"/>
            <p:cNvSpPr/>
            <p:nvPr/>
          </p:nvSpPr>
          <p:spPr bwMode="auto">
            <a:xfrm rot="3114873" flipV="1">
              <a:off x="786334" y="555180"/>
              <a:ext cx="776251" cy="146642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950925993" name="Freeform: Shape 81"/>
            <p:cNvSpPr/>
            <p:nvPr/>
          </p:nvSpPr>
          <p:spPr bwMode="auto">
            <a:xfrm>
              <a:off x="0" y="0"/>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0"/>
                <a:t>NHS App</a:t>
              </a:r>
              <a:r>
                <a:rPr lang="en-GB" sz="700" b="0"/>
                <a:t> </a:t>
              </a:r>
              <a:endParaRPr b="0"/>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6650799" name="TextBox 1"/>
          <p:cNvSpPr txBox="1"/>
          <p:nvPr/>
        </p:nvSpPr>
        <p:spPr bwMode="auto">
          <a:xfrm>
            <a:off x="1275008" y="1584101"/>
            <a:ext cx="9839460" cy="923330"/>
          </a:xfrm>
          <a:prstGeom prst="rect">
            <a:avLst/>
          </a:prstGeom>
          <a:noFill/>
        </p:spPr>
        <p:txBody>
          <a:bodyPr wrap="square" rtlCol="0">
            <a:spAutoFit/>
          </a:bodyPr>
          <a:lstStyle/>
          <a:p>
            <a:pPr algn="ctr">
              <a:defRPr/>
            </a:pPr>
            <a:r>
              <a:rPr lang="en-GB" sz="3600" b="1">
                <a:solidFill>
                  <a:schemeClr val="bg1"/>
                </a:solidFill>
              </a:rPr>
              <a:t>Reflect</a:t>
            </a:r>
            <a:endParaRPr/>
          </a:p>
          <a:p>
            <a:pPr algn="ctr">
              <a:defRPr/>
            </a:pPr>
            <a:endParaRPr lang="en-GB" b="1">
              <a:solidFill>
                <a:schemeClr val="bg1"/>
              </a:solidFill>
            </a:endParaRPr>
          </a:p>
        </p:txBody>
      </p:sp>
      <p:sp>
        <p:nvSpPr>
          <p:cNvPr id="141647526" name="TextBox 2"/>
          <p:cNvSpPr txBox="1"/>
          <p:nvPr/>
        </p:nvSpPr>
        <p:spPr bwMode="auto">
          <a:xfrm>
            <a:off x="1623060" y="3040380"/>
            <a:ext cx="9612630" cy="584775"/>
          </a:xfrm>
          <a:prstGeom prst="rect">
            <a:avLst/>
          </a:prstGeom>
          <a:noFill/>
        </p:spPr>
        <p:txBody>
          <a:bodyPr wrap="square" rtlCol="0">
            <a:spAutoFit/>
          </a:bodyPr>
          <a:lstStyle/>
          <a:p>
            <a:pPr>
              <a:defRPr/>
            </a:pPr>
            <a:r>
              <a:rPr lang="en-GB" sz="3200">
                <a:solidFill>
                  <a:schemeClr val="bg1"/>
                </a:solidFill>
              </a:rPr>
              <a:t>Which innovation discussed today interests you most? </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23825587"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41334101"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a:t>
            </a:r>
            <a:r>
              <a:rPr lang="en" sz="2600" b="1" u="sng"/>
              <a:t>four</a:t>
            </a:r>
            <a:r>
              <a:rPr lang="en-GB" sz="2600"/>
              <a:t> digital innovations</a:t>
            </a:r>
            <a:endParaRPr/>
          </a:p>
        </p:txBody>
      </p:sp>
      <p:sp>
        <p:nvSpPr>
          <p:cNvPr id="356141360"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of the impact of </a:t>
            </a:r>
            <a:r>
              <a:rPr lang="en-GB" sz="2600" b="1" u="sng"/>
              <a:t>workforce</a:t>
            </a:r>
            <a:r>
              <a:rPr lang="en-GB" sz="2600"/>
              <a:t> for each innovation</a:t>
            </a:r>
            <a:endParaRPr/>
          </a:p>
        </p:txBody>
      </p:sp>
      <p:sp>
        <p:nvSpPr>
          <p:cNvPr id="543516402"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the impact on </a:t>
            </a:r>
            <a:r>
              <a:rPr lang="en-GB" sz="2600" b="1" u="sng"/>
              <a:t>communities</a:t>
            </a:r>
            <a:r>
              <a:rPr lang="en-GB" sz="2600"/>
              <a:t> in the UK for each</a:t>
            </a:r>
            <a:endParaRPr/>
          </a:p>
        </p:txBody>
      </p:sp>
      <p:sp>
        <p:nvSpPr>
          <p:cNvPr id="1866546436" name="Title 1"/>
          <p:cNvSpPr txBox="1"/>
          <p:nvPr/>
        </p:nvSpPr>
        <p:spPr bwMode="auto">
          <a:xfrm>
            <a:off x="381667" y="373776"/>
            <a:ext cx="11594969" cy="1325563"/>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defRPr/>
            </a:pPr>
            <a:r>
              <a:rPr lang="en-GB"/>
              <a:t>During this session we have…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41334101"/>
                                        </p:tgtEl>
                                        <p:attrNameLst>
                                          <p:attrName>style.visibility</p:attrName>
                                        </p:attrNameLst>
                                      </p:cBhvr>
                                      <p:to>
                                        <p:strVal val="visible"/>
                                      </p:to>
                                    </p:set>
                                    <p:animEffect transition="in" filter="fade">
                                      <p:cBhvr>
                                        <p:cTn id="7" dur="500"/>
                                        <p:tgtEl>
                                          <p:spTgt spid="94133410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56141360"/>
                                        </p:tgtEl>
                                        <p:attrNameLst>
                                          <p:attrName>style.visibility</p:attrName>
                                        </p:attrNameLst>
                                      </p:cBhvr>
                                      <p:to>
                                        <p:strVal val="visible"/>
                                      </p:to>
                                    </p:set>
                                    <p:animEffect transition="in" filter="fade">
                                      <p:cBhvr>
                                        <p:cTn id="12" dur="500"/>
                                        <p:tgtEl>
                                          <p:spTgt spid="35614136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43516402"/>
                                        </p:tgtEl>
                                        <p:attrNameLst>
                                          <p:attrName>style.visibility</p:attrName>
                                        </p:attrNameLst>
                                      </p:cBhvr>
                                      <p:to>
                                        <p:strVal val="visible"/>
                                      </p:to>
                                    </p:set>
                                    <p:animEffect transition="in" filter="fade">
                                      <p:cBhvr>
                                        <p:cTn id="17" dur="500"/>
                                        <p:tgtEl>
                                          <p:spTgt spid="5435164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1334101" grpId="0" animBg="1"/>
      <p:bldP spid="356141360" grpId="0" animBg="1"/>
      <p:bldP spid="543516402" grpId="0"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48436942" name="Title 1"/>
          <p:cNvSpPr>
            <a:spLocks noGrp="1"/>
          </p:cNvSpPr>
          <p:nvPr>
            <p:ph type="title"/>
          </p:nvPr>
        </p:nvSpPr>
        <p:spPr bwMode="auto">
          <a:xfrm>
            <a:off x="2627865" y="2766218"/>
            <a:ext cx="6936270" cy="1325563"/>
          </a:xfrm>
        </p:spPr>
        <p:txBody>
          <a:bodyPr/>
          <a:lstStyle/>
          <a:p>
            <a:pPr>
              <a:defRPr/>
            </a:pPr>
            <a:r>
              <a:rPr lang="en-GB"/>
              <a:t>Remember UWTSD Resources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57184913" name="Title 1"/>
          <p:cNvSpPr>
            <a:spLocks noGrp="1"/>
          </p:cNvSpPr>
          <p:nvPr>
            <p:ph type="title"/>
          </p:nvPr>
        </p:nvSpPr>
        <p:spPr bwMode="auto"/>
        <p:txBody>
          <a:bodyPr>
            <a:normAutofit/>
          </a:bodyPr>
          <a:lstStyle/>
          <a:p>
            <a:pPr>
              <a:defRPr/>
            </a:pPr>
            <a:r>
              <a:rPr lang="en-US" sz="4000"/>
              <a:t>UWTSD Library Support </a:t>
            </a:r>
            <a:endParaRPr/>
          </a:p>
        </p:txBody>
      </p:sp>
      <p:sp>
        <p:nvSpPr>
          <p:cNvPr id="1908349825"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1906547761"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20989622"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AB9E6313-4B3F-44E6-862C-E063D0AFCB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3.xml><?xml version="1.0" encoding="utf-8"?>
<ds:datastoreItem xmlns:ds="http://schemas.openxmlformats.org/officeDocument/2006/customXml" ds:itemID="{AC034794-849C-417A-B964-DF01A3DA9468}">
  <ds:schemaRefs>
    <ds:schemaRef ds:uri="http://schemas.microsoft.com/sharepoint/v3/contenttype/forms"/>
  </ds:schemaRefs>
</ds:datastoreItem>
</file>

<file path=customXml/itemProps4.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8</TotalTime>
  <Words>6472</Words>
  <Application>Microsoft Office PowerPoint</Application>
  <PresentationFormat>Widescreen</PresentationFormat>
  <Paragraphs>438</Paragraphs>
  <Slides>35</Slides>
  <Notes>35</Notes>
  <HiddenSlides>0</HiddenSlides>
  <MMClips>3</MMClips>
  <ScaleCrop>false</ScaleCrop>
  <HeadingPairs>
    <vt:vector size="4" baseType="variant">
      <vt:variant>
        <vt:lpstr>Theme</vt:lpstr>
      </vt:variant>
      <vt:variant>
        <vt:i4>7</vt:i4>
      </vt:variant>
      <vt:variant>
        <vt:lpstr>Slide Titles</vt:lpstr>
      </vt:variant>
      <vt:variant>
        <vt:i4>35</vt:i4>
      </vt:variant>
    </vt:vector>
  </HeadingPairs>
  <TitlesOfParts>
    <vt:vector size="42"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Innovations to be explored in this session</vt:lpstr>
      <vt:lpstr>What is an innovation? </vt:lpstr>
      <vt:lpstr>Key Objectives</vt:lpstr>
      <vt:lpstr>PowerPoint Presentation</vt:lpstr>
      <vt:lpstr>NHS App</vt:lpstr>
      <vt:lpstr>NHS App</vt:lpstr>
      <vt:lpstr>PowerPoint Presentation</vt:lpstr>
      <vt:lpstr>Key Features for the  Healthcare Workforce</vt:lpstr>
      <vt:lpstr>Benefits for Patients and Healthcare Workforce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 NHS COVID-19 App (2020–2023)</vt:lpstr>
      <vt:lpstr>Impact on Individual Health </vt:lpstr>
      <vt:lpstr>Impact on the NHS Workforce</vt:lpstr>
      <vt:lpstr>Impact on Communities</vt:lpstr>
      <vt:lpstr>PowerPoint Presentation</vt:lpstr>
      <vt:lpstr>KardiaMobile - by AliveCor</vt:lpstr>
      <vt:lpstr>KardiaMobile - by AliveCor</vt:lpstr>
      <vt:lpstr>Impact on Individual</vt:lpstr>
      <vt:lpstr>PowerPoint Presentation</vt:lpstr>
      <vt:lpstr>PowerPoint Presentation</vt:lpstr>
      <vt:lpstr>Innovations  explored in this session</vt:lpstr>
      <vt:lpstr>PowerPoint Presentation</vt:lpstr>
      <vt:lpstr>PowerPoint Presentation</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891</cp:revision>
  <dcterms:created xsi:type="dcterms:W3CDTF">2021-03-09T15:35:42Z</dcterms:created>
  <dcterms:modified xsi:type="dcterms:W3CDTF">2026-09-04T15:14:00Z</dcterms:modified>
</cp:coreProperties>
</file>