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29160788" cy="435594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FAFD"/>
    <a:srgbClr val="FFFFFF"/>
    <a:srgbClr val="47B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3" d="100"/>
          <a:sy n="33" d="100"/>
        </p:scale>
        <p:origin x="136" y="-2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187059" y="7128824"/>
            <a:ext cx="24786670" cy="15165129"/>
          </a:xfrm>
        </p:spPr>
        <p:txBody>
          <a:bodyPr anchor="b"/>
          <a:lstStyle>
            <a:lvl1pPr algn="ctr">
              <a:defRPr sz="19135"/>
            </a:lvl1pPr>
          </a:lstStyle>
          <a:p>
            <a:r>
              <a:rPr lang="en-US"/>
              <a:t>Click to edit Master title style</a:t>
            </a:r>
            <a:endParaRPr lang="en-US" dirty="0"/>
          </a:p>
        </p:txBody>
      </p:sp>
      <p:sp>
        <p:nvSpPr>
          <p:cNvPr id="3" name="Subtitle 2"/>
          <p:cNvSpPr>
            <a:spLocks noGrp="1"/>
          </p:cNvSpPr>
          <p:nvPr>
            <p:ph type="subTitle" idx="1"/>
          </p:nvPr>
        </p:nvSpPr>
        <p:spPr>
          <a:xfrm>
            <a:off x="3645099" y="22878778"/>
            <a:ext cx="21870591" cy="10516772"/>
          </a:xfrm>
        </p:spPr>
        <p:txBody>
          <a:bodyPr/>
          <a:lstStyle>
            <a:lvl1pPr marL="0" indent="0" algn="ctr">
              <a:buNone/>
              <a:defRPr sz="7654"/>
            </a:lvl1pPr>
            <a:lvl2pPr marL="1458057" indent="0" algn="ctr">
              <a:buNone/>
              <a:defRPr sz="6378"/>
            </a:lvl2pPr>
            <a:lvl3pPr marL="2916113" indent="0" algn="ctr">
              <a:buNone/>
              <a:defRPr sz="5740"/>
            </a:lvl3pPr>
            <a:lvl4pPr marL="4374170" indent="0" algn="ctr">
              <a:buNone/>
              <a:defRPr sz="5103"/>
            </a:lvl4pPr>
            <a:lvl5pPr marL="5832226" indent="0" algn="ctr">
              <a:buNone/>
              <a:defRPr sz="5103"/>
            </a:lvl5pPr>
            <a:lvl6pPr marL="7290283" indent="0" algn="ctr">
              <a:buNone/>
              <a:defRPr sz="5103"/>
            </a:lvl6pPr>
            <a:lvl7pPr marL="8748339" indent="0" algn="ctr">
              <a:buNone/>
              <a:defRPr sz="5103"/>
            </a:lvl7pPr>
            <a:lvl8pPr marL="10206396" indent="0" algn="ctr">
              <a:buNone/>
              <a:defRPr sz="5103"/>
            </a:lvl8pPr>
            <a:lvl9pPr marL="11664452" indent="0" algn="ctr">
              <a:buNone/>
              <a:defRPr sz="510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15CE39-4BDD-4D59-AFF3-3A3E13A8A064}"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761775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5CE39-4BDD-4D59-AFF3-3A3E13A8A064}"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1643365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9618" y="10859616"/>
            <a:ext cx="25151180" cy="18119503"/>
          </a:xfrm>
        </p:spPr>
        <p:txBody>
          <a:bodyPr anchor="b"/>
          <a:lstStyle>
            <a:lvl1pPr>
              <a:defRPr sz="19135"/>
            </a:lvl1pPr>
          </a:lstStyle>
          <a:p>
            <a:r>
              <a:rPr lang="en-US"/>
              <a:t>Click to edit Master title style</a:t>
            </a:r>
            <a:endParaRPr lang="en-US" dirty="0"/>
          </a:p>
        </p:txBody>
      </p:sp>
      <p:sp>
        <p:nvSpPr>
          <p:cNvPr id="3" name="Text Placeholder 2"/>
          <p:cNvSpPr>
            <a:spLocks noGrp="1"/>
          </p:cNvSpPr>
          <p:nvPr>
            <p:ph type="body" idx="1"/>
          </p:nvPr>
        </p:nvSpPr>
        <p:spPr>
          <a:xfrm>
            <a:off x="1989618" y="29150537"/>
            <a:ext cx="25151180" cy="9528618"/>
          </a:xfrm>
        </p:spPr>
        <p:txBody>
          <a:bodyPr/>
          <a:lstStyle>
            <a:lvl1pPr marL="0" indent="0">
              <a:buNone/>
              <a:defRPr sz="7654">
                <a:solidFill>
                  <a:schemeClr val="tx1"/>
                </a:solidFill>
              </a:defRPr>
            </a:lvl1pPr>
            <a:lvl2pPr marL="1458057" indent="0">
              <a:buNone/>
              <a:defRPr sz="6378">
                <a:solidFill>
                  <a:schemeClr val="tx1">
                    <a:tint val="75000"/>
                  </a:schemeClr>
                </a:solidFill>
              </a:defRPr>
            </a:lvl2pPr>
            <a:lvl3pPr marL="2916113" indent="0">
              <a:buNone/>
              <a:defRPr sz="5740">
                <a:solidFill>
                  <a:schemeClr val="tx1">
                    <a:tint val="75000"/>
                  </a:schemeClr>
                </a:solidFill>
              </a:defRPr>
            </a:lvl3pPr>
            <a:lvl4pPr marL="4374170" indent="0">
              <a:buNone/>
              <a:defRPr sz="5103">
                <a:solidFill>
                  <a:schemeClr val="tx1">
                    <a:tint val="75000"/>
                  </a:schemeClr>
                </a:solidFill>
              </a:defRPr>
            </a:lvl4pPr>
            <a:lvl5pPr marL="5832226" indent="0">
              <a:buNone/>
              <a:defRPr sz="5103">
                <a:solidFill>
                  <a:schemeClr val="tx1">
                    <a:tint val="75000"/>
                  </a:schemeClr>
                </a:solidFill>
              </a:defRPr>
            </a:lvl5pPr>
            <a:lvl6pPr marL="7290283" indent="0">
              <a:buNone/>
              <a:defRPr sz="5103">
                <a:solidFill>
                  <a:schemeClr val="tx1">
                    <a:tint val="75000"/>
                  </a:schemeClr>
                </a:solidFill>
              </a:defRPr>
            </a:lvl6pPr>
            <a:lvl7pPr marL="8748339" indent="0">
              <a:buNone/>
              <a:defRPr sz="5103">
                <a:solidFill>
                  <a:schemeClr val="tx1">
                    <a:tint val="75000"/>
                  </a:schemeClr>
                </a:solidFill>
              </a:defRPr>
            </a:lvl7pPr>
            <a:lvl8pPr marL="10206396" indent="0">
              <a:buNone/>
              <a:defRPr sz="5103">
                <a:solidFill>
                  <a:schemeClr val="tx1">
                    <a:tint val="75000"/>
                  </a:schemeClr>
                </a:solidFill>
              </a:defRPr>
            </a:lvl8pPr>
            <a:lvl9pPr marL="11664452" indent="0">
              <a:buNone/>
              <a:defRPr sz="510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5CE39-4BDD-4D59-AFF3-3A3E13A8A064}"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2733992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04804" y="11595677"/>
            <a:ext cx="12393335" cy="27638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762649" y="11595677"/>
            <a:ext cx="12393335" cy="276380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15CE39-4BDD-4D59-AFF3-3A3E13A8A064}"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3681024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08602" y="2319145"/>
            <a:ext cx="25151180" cy="841947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08606" y="10678109"/>
            <a:ext cx="12336378" cy="5233176"/>
          </a:xfrm>
        </p:spPr>
        <p:txBody>
          <a:bodyPr anchor="b"/>
          <a:lstStyle>
            <a:lvl1pPr marL="0" indent="0">
              <a:buNone/>
              <a:defRPr sz="7654" b="1"/>
            </a:lvl1pPr>
            <a:lvl2pPr marL="1458057" indent="0">
              <a:buNone/>
              <a:defRPr sz="6378" b="1"/>
            </a:lvl2pPr>
            <a:lvl3pPr marL="2916113" indent="0">
              <a:buNone/>
              <a:defRPr sz="5740" b="1"/>
            </a:lvl3pPr>
            <a:lvl4pPr marL="4374170" indent="0">
              <a:buNone/>
              <a:defRPr sz="5103" b="1"/>
            </a:lvl4pPr>
            <a:lvl5pPr marL="5832226" indent="0">
              <a:buNone/>
              <a:defRPr sz="5103" b="1"/>
            </a:lvl5pPr>
            <a:lvl6pPr marL="7290283" indent="0">
              <a:buNone/>
              <a:defRPr sz="5103" b="1"/>
            </a:lvl6pPr>
            <a:lvl7pPr marL="8748339" indent="0">
              <a:buNone/>
              <a:defRPr sz="5103" b="1"/>
            </a:lvl7pPr>
            <a:lvl8pPr marL="10206396" indent="0">
              <a:buNone/>
              <a:defRPr sz="5103" b="1"/>
            </a:lvl8pPr>
            <a:lvl9pPr marL="11664452" indent="0">
              <a:buNone/>
              <a:defRPr sz="5103" b="1"/>
            </a:lvl9pPr>
          </a:lstStyle>
          <a:p>
            <a:pPr lvl="0"/>
            <a:r>
              <a:rPr lang="en-US"/>
              <a:t>Click to edit Master text styles</a:t>
            </a:r>
          </a:p>
        </p:txBody>
      </p:sp>
      <p:sp>
        <p:nvSpPr>
          <p:cNvPr id="4" name="Content Placeholder 3"/>
          <p:cNvSpPr>
            <a:spLocks noGrp="1"/>
          </p:cNvSpPr>
          <p:nvPr>
            <p:ph sz="half" idx="2"/>
          </p:nvPr>
        </p:nvSpPr>
        <p:spPr>
          <a:xfrm>
            <a:off x="2008606" y="15911286"/>
            <a:ext cx="12336378" cy="23403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762651" y="10678109"/>
            <a:ext cx="12397133" cy="5233176"/>
          </a:xfrm>
        </p:spPr>
        <p:txBody>
          <a:bodyPr anchor="b"/>
          <a:lstStyle>
            <a:lvl1pPr marL="0" indent="0">
              <a:buNone/>
              <a:defRPr sz="7654" b="1"/>
            </a:lvl1pPr>
            <a:lvl2pPr marL="1458057" indent="0">
              <a:buNone/>
              <a:defRPr sz="6378" b="1"/>
            </a:lvl2pPr>
            <a:lvl3pPr marL="2916113" indent="0">
              <a:buNone/>
              <a:defRPr sz="5740" b="1"/>
            </a:lvl3pPr>
            <a:lvl4pPr marL="4374170" indent="0">
              <a:buNone/>
              <a:defRPr sz="5103" b="1"/>
            </a:lvl4pPr>
            <a:lvl5pPr marL="5832226" indent="0">
              <a:buNone/>
              <a:defRPr sz="5103" b="1"/>
            </a:lvl5pPr>
            <a:lvl6pPr marL="7290283" indent="0">
              <a:buNone/>
              <a:defRPr sz="5103" b="1"/>
            </a:lvl6pPr>
            <a:lvl7pPr marL="8748339" indent="0">
              <a:buNone/>
              <a:defRPr sz="5103" b="1"/>
            </a:lvl7pPr>
            <a:lvl8pPr marL="10206396" indent="0">
              <a:buNone/>
              <a:defRPr sz="5103" b="1"/>
            </a:lvl8pPr>
            <a:lvl9pPr marL="11664452" indent="0">
              <a:buNone/>
              <a:defRPr sz="5103" b="1"/>
            </a:lvl9pPr>
          </a:lstStyle>
          <a:p>
            <a:pPr lvl="0"/>
            <a:r>
              <a:rPr lang="en-US"/>
              <a:t>Click to edit Master text styles</a:t>
            </a:r>
          </a:p>
        </p:txBody>
      </p:sp>
      <p:sp>
        <p:nvSpPr>
          <p:cNvPr id="6" name="Content Placeholder 5"/>
          <p:cNvSpPr>
            <a:spLocks noGrp="1"/>
          </p:cNvSpPr>
          <p:nvPr>
            <p:ph sz="quarter" idx="4"/>
          </p:nvPr>
        </p:nvSpPr>
        <p:spPr>
          <a:xfrm>
            <a:off x="14762651" y="15911286"/>
            <a:ext cx="12397133" cy="23403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415CE39-4BDD-4D59-AFF3-3A3E13A8A064}" type="datetimeFigureOut">
              <a:rPr lang="en-GB" smtClean="0"/>
              <a:t>22/07/2021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3910270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415CE39-4BDD-4D59-AFF3-3A3E13A8A064}" type="datetimeFigureOut">
              <a:rPr lang="en-GB" smtClean="0"/>
              <a:t>22/07/2021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2425651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5CE39-4BDD-4D59-AFF3-3A3E13A8A064}" type="datetimeFigureOut">
              <a:rPr lang="en-GB" smtClean="0"/>
              <a:t>22/07/2021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2531525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08602" y="2903961"/>
            <a:ext cx="9405113" cy="10163863"/>
          </a:xfrm>
        </p:spPr>
        <p:txBody>
          <a:bodyPr anchor="b"/>
          <a:lstStyle>
            <a:lvl1pPr>
              <a:defRPr sz="10205"/>
            </a:lvl1pPr>
          </a:lstStyle>
          <a:p>
            <a:r>
              <a:rPr lang="en-US"/>
              <a:t>Click to edit Master title style</a:t>
            </a:r>
            <a:endParaRPr lang="en-US" dirty="0"/>
          </a:p>
        </p:txBody>
      </p:sp>
      <p:sp>
        <p:nvSpPr>
          <p:cNvPr id="3" name="Content Placeholder 2"/>
          <p:cNvSpPr>
            <a:spLocks noGrp="1"/>
          </p:cNvSpPr>
          <p:nvPr>
            <p:ph idx="1"/>
          </p:nvPr>
        </p:nvSpPr>
        <p:spPr>
          <a:xfrm>
            <a:off x="12397133" y="6271758"/>
            <a:ext cx="14762649" cy="30955416"/>
          </a:xfrm>
        </p:spPr>
        <p:txBody>
          <a:bodyPr/>
          <a:lstStyle>
            <a:lvl1pPr>
              <a:defRPr sz="10205"/>
            </a:lvl1pPr>
            <a:lvl2pPr>
              <a:defRPr sz="8929"/>
            </a:lvl2pPr>
            <a:lvl3pPr>
              <a:defRPr sz="7654"/>
            </a:lvl3pPr>
            <a:lvl4pPr>
              <a:defRPr sz="6378"/>
            </a:lvl4pPr>
            <a:lvl5pPr>
              <a:defRPr sz="6378"/>
            </a:lvl5pPr>
            <a:lvl6pPr>
              <a:defRPr sz="6378"/>
            </a:lvl6pPr>
            <a:lvl7pPr>
              <a:defRPr sz="6378"/>
            </a:lvl7pPr>
            <a:lvl8pPr>
              <a:defRPr sz="6378"/>
            </a:lvl8pPr>
            <a:lvl9pPr>
              <a:defRPr sz="63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08602" y="13067824"/>
            <a:ext cx="9405113" cy="24209760"/>
          </a:xfrm>
        </p:spPr>
        <p:txBody>
          <a:bodyPr/>
          <a:lstStyle>
            <a:lvl1pPr marL="0" indent="0">
              <a:buNone/>
              <a:defRPr sz="5103"/>
            </a:lvl1pPr>
            <a:lvl2pPr marL="1458057" indent="0">
              <a:buNone/>
              <a:defRPr sz="4465"/>
            </a:lvl2pPr>
            <a:lvl3pPr marL="2916113" indent="0">
              <a:buNone/>
              <a:defRPr sz="3827"/>
            </a:lvl3pPr>
            <a:lvl4pPr marL="4374170" indent="0">
              <a:buNone/>
              <a:defRPr sz="3189"/>
            </a:lvl4pPr>
            <a:lvl5pPr marL="5832226" indent="0">
              <a:buNone/>
              <a:defRPr sz="3189"/>
            </a:lvl5pPr>
            <a:lvl6pPr marL="7290283" indent="0">
              <a:buNone/>
              <a:defRPr sz="3189"/>
            </a:lvl6pPr>
            <a:lvl7pPr marL="8748339" indent="0">
              <a:buNone/>
              <a:defRPr sz="3189"/>
            </a:lvl7pPr>
            <a:lvl8pPr marL="10206396" indent="0">
              <a:buNone/>
              <a:defRPr sz="3189"/>
            </a:lvl8pPr>
            <a:lvl9pPr marL="11664452" indent="0">
              <a:buNone/>
              <a:defRPr sz="3189"/>
            </a:lvl9pPr>
          </a:lstStyle>
          <a:p>
            <a:pPr lvl="0"/>
            <a:r>
              <a:rPr lang="en-US"/>
              <a:t>Click to edit Master text styles</a:t>
            </a:r>
          </a:p>
        </p:txBody>
      </p:sp>
      <p:sp>
        <p:nvSpPr>
          <p:cNvPr id="5" name="Date Placeholder 4"/>
          <p:cNvSpPr>
            <a:spLocks noGrp="1"/>
          </p:cNvSpPr>
          <p:nvPr>
            <p:ph type="dt" sz="half" idx="10"/>
          </p:nvPr>
        </p:nvSpPr>
        <p:spPr/>
        <p:txBody>
          <a:bodyPr/>
          <a:lstStyle/>
          <a:p>
            <a:fld id="{F415CE39-4BDD-4D59-AFF3-3A3E13A8A064}"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373801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08602" y="2903961"/>
            <a:ext cx="9405113" cy="10163863"/>
          </a:xfrm>
        </p:spPr>
        <p:txBody>
          <a:bodyPr anchor="b"/>
          <a:lstStyle>
            <a:lvl1pPr>
              <a:defRPr sz="1020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397133" y="6271758"/>
            <a:ext cx="14762649" cy="30955416"/>
          </a:xfrm>
        </p:spPr>
        <p:txBody>
          <a:bodyPr anchor="t"/>
          <a:lstStyle>
            <a:lvl1pPr marL="0" indent="0">
              <a:buNone/>
              <a:defRPr sz="10205"/>
            </a:lvl1pPr>
            <a:lvl2pPr marL="1458057" indent="0">
              <a:buNone/>
              <a:defRPr sz="8929"/>
            </a:lvl2pPr>
            <a:lvl3pPr marL="2916113" indent="0">
              <a:buNone/>
              <a:defRPr sz="7654"/>
            </a:lvl3pPr>
            <a:lvl4pPr marL="4374170" indent="0">
              <a:buNone/>
              <a:defRPr sz="6378"/>
            </a:lvl4pPr>
            <a:lvl5pPr marL="5832226" indent="0">
              <a:buNone/>
              <a:defRPr sz="6378"/>
            </a:lvl5pPr>
            <a:lvl6pPr marL="7290283" indent="0">
              <a:buNone/>
              <a:defRPr sz="6378"/>
            </a:lvl6pPr>
            <a:lvl7pPr marL="8748339" indent="0">
              <a:buNone/>
              <a:defRPr sz="6378"/>
            </a:lvl7pPr>
            <a:lvl8pPr marL="10206396" indent="0">
              <a:buNone/>
              <a:defRPr sz="6378"/>
            </a:lvl8pPr>
            <a:lvl9pPr marL="11664452" indent="0">
              <a:buNone/>
              <a:defRPr sz="6378"/>
            </a:lvl9pPr>
          </a:lstStyle>
          <a:p>
            <a:r>
              <a:rPr lang="en-US"/>
              <a:t>Click icon to add picture</a:t>
            </a:r>
            <a:endParaRPr lang="en-US" dirty="0"/>
          </a:p>
        </p:txBody>
      </p:sp>
      <p:sp>
        <p:nvSpPr>
          <p:cNvPr id="4" name="Text Placeholder 3"/>
          <p:cNvSpPr>
            <a:spLocks noGrp="1"/>
          </p:cNvSpPr>
          <p:nvPr>
            <p:ph type="body" sz="half" idx="2"/>
          </p:nvPr>
        </p:nvSpPr>
        <p:spPr>
          <a:xfrm>
            <a:off x="2008602" y="13067824"/>
            <a:ext cx="9405113" cy="24209760"/>
          </a:xfrm>
        </p:spPr>
        <p:txBody>
          <a:bodyPr/>
          <a:lstStyle>
            <a:lvl1pPr marL="0" indent="0">
              <a:buNone/>
              <a:defRPr sz="5103"/>
            </a:lvl1pPr>
            <a:lvl2pPr marL="1458057" indent="0">
              <a:buNone/>
              <a:defRPr sz="4465"/>
            </a:lvl2pPr>
            <a:lvl3pPr marL="2916113" indent="0">
              <a:buNone/>
              <a:defRPr sz="3827"/>
            </a:lvl3pPr>
            <a:lvl4pPr marL="4374170" indent="0">
              <a:buNone/>
              <a:defRPr sz="3189"/>
            </a:lvl4pPr>
            <a:lvl5pPr marL="5832226" indent="0">
              <a:buNone/>
              <a:defRPr sz="3189"/>
            </a:lvl5pPr>
            <a:lvl6pPr marL="7290283" indent="0">
              <a:buNone/>
              <a:defRPr sz="3189"/>
            </a:lvl6pPr>
            <a:lvl7pPr marL="8748339" indent="0">
              <a:buNone/>
              <a:defRPr sz="3189"/>
            </a:lvl7pPr>
            <a:lvl8pPr marL="10206396" indent="0">
              <a:buNone/>
              <a:defRPr sz="3189"/>
            </a:lvl8pPr>
            <a:lvl9pPr marL="11664452" indent="0">
              <a:buNone/>
              <a:defRPr sz="3189"/>
            </a:lvl9pPr>
          </a:lstStyle>
          <a:p>
            <a:pPr lvl="0"/>
            <a:r>
              <a:rPr lang="en-US"/>
              <a:t>Click to edit Master text styles</a:t>
            </a:r>
          </a:p>
        </p:txBody>
      </p:sp>
      <p:sp>
        <p:nvSpPr>
          <p:cNvPr id="5" name="Date Placeholder 4"/>
          <p:cNvSpPr>
            <a:spLocks noGrp="1"/>
          </p:cNvSpPr>
          <p:nvPr>
            <p:ph type="dt" sz="half" idx="10"/>
          </p:nvPr>
        </p:nvSpPr>
        <p:spPr/>
        <p:txBody>
          <a:bodyPr/>
          <a:lstStyle/>
          <a:p>
            <a:fld id="{F415CE39-4BDD-4D59-AFF3-3A3E13A8A064}" type="datetimeFigureOut">
              <a:rPr lang="en-GB" smtClean="0"/>
              <a:t>22/07/2021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3394127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5CE39-4BDD-4D59-AFF3-3A3E13A8A064}"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3636735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868190" y="2319135"/>
            <a:ext cx="6287795" cy="3691458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04806" y="2319135"/>
            <a:ext cx="18498875" cy="36914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15CE39-4BDD-4D59-AFF3-3A3E13A8A064}" type="datetimeFigureOut">
              <a:rPr lang="en-GB" smtClean="0"/>
              <a:t>22/07/2021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865CD7-AA92-452A-B720-69DAB1865863}" type="slidenum">
              <a:rPr lang="en-GB" smtClean="0"/>
              <a:t>‹#›</a:t>
            </a:fld>
            <a:endParaRPr lang="en-GB"/>
          </a:p>
        </p:txBody>
      </p:sp>
    </p:spTree>
    <p:extLst>
      <p:ext uri="{BB962C8B-B14F-4D97-AF65-F5344CB8AC3E}">
        <p14:creationId xmlns:p14="http://schemas.microsoft.com/office/powerpoint/2010/main" val="4246388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04804" y="2319145"/>
            <a:ext cx="25151180" cy="84194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04804" y="11595677"/>
            <a:ext cx="25151180" cy="2763804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04804" y="40373132"/>
            <a:ext cx="6561177" cy="2319135"/>
          </a:xfrm>
          <a:prstGeom prst="rect">
            <a:avLst/>
          </a:prstGeom>
        </p:spPr>
        <p:txBody>
          <a:bodyPr vert="horz" lIns="91440" tIns="45720" rIns="91440" bIns="45720" rtlCol="0" anchor="ctr"/>
          <a:lstStyle>
            <a:lvl1pPr algn="l">
              <a:defRPr sz="3827">
                <a:solidFill>
                  <a:schemeClr val="tx1">
                    <a:tint val="75000"/>
                  </a:schemeClr>
                </a:solidFill>
              </a:defRPr>
            </a:lvl1pPr>
          </a:lstStyle>
          <a:p>
            <a:fld id="{F415CE39-4BDD-4D59-AFF3-3A3E13A8A064}" type="datetimeFigureOut">
              <a:rPr lang="en-GB" smtClean="0"/>
              <a:t>22/07/2021</a:t>
            </a:fld>
            <a:endParaRPr lang="en-GB"/>
          </a:p>
        </p:txBody>
      </p:sp>
      <p:sp>
        <p:nvSpPr>
          <p:cNvPr id="5" name="Footer Placeholder 4"/>
          <p:cNvSpPr>
            <a:spLocks noGrp="1"/>
          </p:cNvSpPr>
          <p:nvPr>
            <p:ph type="ftr" sz="quarter" idx="3"/>
          </p:nvPr>
        </p:nvSpPr>
        <p:spPr>
          <a:xfrm>
            <a:off x="9659511" y="40373132"/>
            <a:ext cx="9841766" cy="2319135"/>
          </a:xfrm>
          <a:prstGeom prst="rect">
            <a:avLst/>
          </a:prstGeom>
        </p:spPr>
        <p:txBody>
          <a:bodyPr vert="horz" lIns="91440" tIns="45720" rIns="91440" bIns="45720" rtlCol="0" anchor="ctr"/>
          <a:lstStyle>
            <a:lvl1pPr algn="ctr">
              <a:defRPr sz="382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0594807" y="40373132"/>
            <a:ext cx="6561177" cy="2319135"/>
          </a:xfrm>
          <a:prstGeom prst="rect">
            <a:avLst/>
          </a:prstGeom>
        </p:spPr>
        <p:txBody>
          <a:bodyPr vert="horz" lIns="91440" tIns="45720" rIns="91440" bIns="45720" rtlCol="0" anchor="ctr"/>
          <a:lstStyle>
            <a:lvl1pPr algn="r">
              <a:defRPr sz="3827">
                <a:solidFill>
                  <a:schemeClr val="tx1">
                    <a:tint val="75000"/>
                  </a:schemeClr>
                </a:solidFill>
              </a:defRPr>
            </a:lvl1pPr>
          </a:lstStyle>
          <a:p>
            <a:fld id="{8E865CD7-AA92-452A-B720-69DAB1865863}" type="slidenum">
              <a:rPr lang="en-GB" smtClean="0"/>
              <a:t>‹#›</a:t>
            </a:fld>
            <a:endParaRPr lang="en-GB"/>
          </a:p>
        </p:txBody>
      </p:sp>
    </p:spTree>
    <p:extLst>
      <p:ext uri="{BB962C8B-B14F-4D97-AF65-F5344CB8AC3E}">
        <p14:creationId xmlns:p14="http://schemas.microsoft.com/office/powerpoint/2010/main" val="16141431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916113" rtl="0" eaLnBrk="1" latinLnBrk="0" hangingPunct="1">
        <a:lnSpc>
          <a:spcPct val="90000"/>
        </a:lnSpc>
        <a:spcBef>
          <a:spcPct val="0"/>
        </a:spcBef>
        <a:buNone/>
        <a:defRPr sz="14032" kern="1200">
          <a:solidFill>
            <a:schemeClr val="tx1"/>
          </a:solidFill>
          <a:latin typeface="+mj-lt"/>
          <a:ea typeface="+mj-ea"/>
          <a:cs typeface="+mj-cs"/>
        </a:defRPr>
      </a:lvl1pPr>
    </p:titleStyle>
    <p:bodyStyle>
      <a:lvl1pPr marL="729028" indent="-729028" algn="l" defTabSz="2916113" rtl="0" eaLnBrk="1" latinLnBrk="0" hangingPunct="1">
        <a:lnSpc>
          <a:spcPct val="90000"/>
        </a:lnSpc>
        <a:spcBef>
          <a:spcPts val="3189"/>
        </a:spcBef>
        <a:buFont typeface="Arial" panose="020B0604020202020204" pitchFamily="34" charset="0"/>
        <a:buChar char="•"/>
        <a:defRPr sz="8929" kern="1200">
          <a:solidFill>
            <a:schemeClr val="tx1"/>
          </a:solidFill>
          <a:latin typeface="+mn-lt"/>
          <a:ea typeface="+mn-ea"/>
          <a:cs typeface="+mn-cs"/>
        </a:defRPr>
      </a:lvl1pPr>
      <a:lvl2pPr marL="2187085" indent="-729028" algn="l" defTabSz="2916113" rtl="0" eaLnBrk="1" latinLnBrk="0" hangingPunct="1">
        <a:lnSpc>
          <a:spcPct val="90000"/>
        </a:lnSpc>
        <a:spcBef>
          <a:spcPts val="1595"/>
        </a:spcBef>
        <a:buFont typeface="Arial" panose="020B0604020202020204" pitchFamily="34" charset="0"/>
        <a:buChar char="•"/>
        <a:defRPr sz="7654" kern="1200">
          <a:solidFill>
            <a:schemeClr val="tx1"/>
          </a:solidFill>
          <a:latin typeface="+mn-lt"/>
          <a:ea typeface="+mn-ea"/>
          <a:cs typeface="+mn-cs"/>
        </a:defRPr>
      </a:lvl2pPr>
      <a:lvl3pPr marL="3645141" indent="-729028" algn="l" defTabSz="2916113" rtl="0" eaLnBrk="1" latinLnBrk="0" hangingPunct="1">
        <a:lnSpc>
          <a:spcPct val="90000"/>
        </a:lnSpc>
        <a:spcBef>
          <a:spcPts val="1595"/>
        </a:spcBef>
        <a:buFont typeface="Arial" panose="020B0604020202020204" pitchFamily="34" charset="0"/>
        <a:buChar char="•"/>
        <a:defRPr sz="6378" kern="1200">
          <a:solidFill>
            <a:schemeClr val="tx1"/>
          </a:solidFill>
          <a:latin typeface="+mn-lt"/>
          <a:ea typeface="+mn-ea"/>
          <a:cs typeface="+mn-cs"/>
        </a:defRPr>
      </a:lvl3pPr>
      <a:lvl4pPr marL="5103198"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4pPr>
      <a:lvl5pPr marL="6561254"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5pPr>
      <a:lvl6pPr marL="8019311"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6pPr>
      <a:lvl7pPr marL="9477367"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7pPr>
      <a:lvl8pPr marL="10935424"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8pPr>
      <a:lvl9pPr marL="12393480" indent="-729028" algn="l" defTabSz="2916113" rtl="0" eaLnBrk="1" latinLnBrk="0" hangingPunct="1">
        <a:lnSpc>
          <a:spcPct val="90000"/>
        </a:lnSpc>
        <a:spcBef>
          <a:spcPts val="1595"/>
        </a:spcBef>
        <a:buFont typeface="Arial" panose="020B0604020202020204" pitchFamily="34" charset="0"/>
        <a:buChar char="•"/>
        <a:defRPr sz="5740" kern="1200">
          <a:solidFill>
            <a:schemeClr val="tx1"/>
          </a:solidFill>
          <a:latin typeface="+mn-lt"/>
          <a:ea typeface="+mn-ea"/>
          <a:cs typeface="+mn-cs"/>
        </a:defRPr>
      </a:lvl9pPr>
    </p:bodyStyle>
    <p:otherStyle>
      <a:defPPr>
        <a:defRPr lang="en-US"/>
      </a:defPPr>
      <a:lvl1pPr marL="0" algn="l" defTabSz="2916113" rtl="0" eaLnBrk="1" latinLnBrk="0" hangingPunct="1">
        <a:defRPr sz="5740" kern="1200">
          <a:solidFill>
            <a:schemeClr val="tx1"/>
          </a:solidFill>
          <a:latin typeface="+mn-lt"/>
          <a:ea typeface="+mn-ea"/>
          <a:cs typeface="+mn-cs"/>
        </a:defRPr>
      </a:lvl1pPr>
      <a:lvl2pPr marL="1458057" algn="l" defTabSz="2916113" rtl="0" eaLnBrk="1" latinLnBrk="0" hangingPunct="1">
        <a:defRPr sz="5740" kern="1200">
          <a:solidFill>
            <a:schemeClr val="tx1"/>
          </a:solidFill>
          <a:latin typeface="+mn-lt"/>
          <a:ea typeface="+mn-ea"/>
          <a:cs typeface="+mn-cs"/>
        </a:defRPr>
      </a:lvl2pPr>
      <a:lvl3pPr marL="2916113" algn="l" defTabSz="2916113" rtl="0" eaLnBrk="1" latinLnBrk="0" hangingPunct="1">
        <a:defRPr sz="5740" kern="1200">
          <a:solidFill>
            <a:schemeClr val="tx1"/>
          </a:solidFill>
          <a:latin typeface="+mn-lt"/>
          <a:ea typeface="+mn-ea"/>
          <a:cs typeface="+mn-cs"/>
        </a:defRPr>
      </a:lvl3pPr>
      <a:lvl4pPr marL="4374170" algn="l" defTabSz="2916113" rtl="0" eaLnBrk="1" latinLnBrk="0" hangingPunct="1">
        <a:defRPr sz="5740" kern="1200">
          <a:solidFill>
            <a:schemeClr val="tx1"/>
          </a:solidFill>
          <a:latin typeface="+mn-lt"/>
          <a:ea typeface="+mn-ea"/>
          <a:cs typeface="+mn-cs"/>
        </a:defRPr>
      </a:lvl4pPr>
      <a:lvl5pPr marL="5832226" algn="l" defTabSz="2916113" rtl="0" eaLnBrk="1" latinLnBrk="0" hangingPunct="1">
        <a:defRPr sz="5740" kern="1200">
          <a:solidFill>
            <a:schemeClr val="tx1"/>
          </a:solidFill>
          <a:latin typeface="+mn-lt"/>
          <a:ea typeface="+mn-ea"/>
          <a:cs typeface="+mn-cs"/>
        </a:defRPr>
      </a:lvl5pPr>
      <a:lvl6pPr marL="7290283" algn="l" defTabSz="2916113" rtl="0" eaLnBrk="1" latinLnBrk="0" hangingPunct="1">
        <a:defRPr sz="5740" kern="1200">
          <a:solidFill>
            <a:schemeClr val="tx1"/>
          </a:solidFill>
          <a:latin typeface="+mn-lt"/>
          <a:ea typeface="+mn-ea"/>
          <a:cs typeface="+mn-cs"/>
        </a:defRPr>
      </a:lvl6pPr>
      <a:lvl7pPr marL="8748339" algn="l" defTabSz="2916113" rtl="0" eaLnBrk="1" latinLnBrk="0" hangingPunct="1">
        <a:defRPr sz="5740" kern="1200">
          <a:solidFill>
            <a:schemeClr val="tx1"/>
          </a:solidFill>
          <a:latin typeface="+mn-lt"/>
          <a:ea typeface="+mn-ea"/>
          <a:cs typeface="+mn-cs"/>
        </a:defRPr>
      </a:lvl7pPr>
      <a:lvl8pPr marL="10206396" algn="l" defTabSz="2916113" rtl="0" eaLnBrk="1" latinLnBrk="0" hangingPunct="1">
        <a:defRPr sz="5740" kern="1200">
          <a:solidFill>
            <a:schemeClr val="tx1"/>
          </a:solidFill>
          <a:latin typeface="+mn-lt"/>
          <a:ea typeface="+mn-ea"/>
          <a:cs typeface="+mn-cs"/>
        </a:defRPr>
      </a:lvl8pPr>
      <a:lvl9pPr marL="11664452" algn="l" defTabSz="2916113" rtl="0" eaLnBrk="1" latinLnBrk="0" hangingPunct="1">
        <a:defRPr sz="57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mailto:auther_X@gcu.ac.uk" TargetMode="External"/><Relationship Id="rId7"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3" descr="U:\UWTSD Logo.jpg">
            <a:extLst>
              <a:ext uri="{FF2B5EF4-FFF2-40B4-BE49-F238E27FC236}">
                <a16:creationId xmlns:a16="http://schemas.microsoft.com/office/drawing/2014/main" id="{B98D56DD-1B22-470F-8223-FFEF2F96C8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667" y="282094"/>
            <a:ext cx="8344244" cy="2708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19E020CF-3DA9-48A4-84F9-4C75A9C2CED0}"/>
              </a:ext>
            </a:extLst>
          </p:cNvPr>
          <p:cNvSpPr txBox="1"/>
          <p:nvPr/>
        </p:nvSpPr>
        <p:spPr>
          <a:xfrm>
            <a:off x="8509763" y="2927999"/>
            <a:ext cx="13812671" cy="830997"/>
          </a:xfrm>
          <a:prstGeom prst="rect">
            <a:avLst/>
          </a:prstGeom>
          <a:noFill/>
        </p:spPr>
        <p:txBody>
          <a:bodyPr wrap="square">
            <a:spAutoFit/>
          </a:bodyPr>
          <a:lstStyle/>
          <a:p>
            <a:pPr algn="ctr" eaLnBrk="1" hangingPunct="1">
              <a:spcBef>
                <a:spcPct val="0"/>
              </a:spcBef>
              <a:buNone/>
            </a:pPr>
            <a:r>
              <a:rPr lang="en-US" sz="4800" b="1" dirty="0">
                <a:latin typeface="Times New Roman" panose="02020603050405020304" pitchFamily="18" charset="0"/>
                <a:ea typeface="Calibri" panose="020F0502020204030204" pitchFamily="34" charset="0"/>
                <a:cs typeface="Times New Roman" panose="02020603050405020304" pitchFamily="18" charset="0"/>
              </a:rPr>
              <a:t>Forecasting movies success using Machine Learning</a:t>
            </a:r>
            <a:endParaRPr lang="en-GB" sz="4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22">
            <a:extLst>
              <a:ext uri="{FF2B5EF4-FFF2-40B4-BE49-F238E27FC236}">
                <a16:creationId xmlns:a16="http://schemas.microsoft.com/office/drawing/2014/main" id="{4A307A9C-7219-423D-A52F-95997D0FF971}"/>
              </a:ext>
            </a:extLst>
          </p:cNvPr>
          <p:cNvSpPr txBox="1">
            <a:spLocks noChangeArrowheads="1"/>
          </p:cNvSpPr>
          <p:nvPr/>
        </p:nvSpPr>
        <p:spPr bwMode="auto">
          <a:xfrm>
            <a:off x="6079693" y="3790294"/>
            <a:ext cx="18201517"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2800" dirty="0">
                <a:latin typeface="Times New Roman" panose="02020603050405020304" pitchFamily="18" charset="0"/>
                <a:cs typeface="Times New Roman" panose="02020603050405020304" pitchFamily="18" charset="0"/>
              </a:rPr>
              <a:t>Silvia Diana Iagar </a:t>
            </a:r>
          </a:p>
          <a:p>
            <a:pPr algn="ctr" eaLnBrk="1" hangingPunct="1">
              <a:spcBef>
                <a:spcPct val="0"/>
              </a:spcBef>
              <a:buFontTx/>
              <a:buNone/>
            </a:pPr>
            <a:r>
              <a:rPr lang="en-GB" altLang="en-US" sz="2800" dirty="0" err="1">
                <a:latin typeface="Times New Roman" panose="02020603050405020304" pitchFamily="18" charset="0"/>
                <a:cs typeface="Times New Roman" panose="02020603050405020304" pitchFamily="18" charset="0"/>
              </a:rPr>
              <a:t>BsC</a:t>
            </a:r>
            <a:r>
              <a:rPr lang="en-GB" altLang="en-US" sz="2800" dirty="0">
                <a:latin typeface="Times New Roman" panose="02020603050405020304" pitchFamily="18" charset="0"/>
                <a:cs typeface="Times New Roman" panose="02020603050405020304" pitchFamily="18" charset="0"/>
              </a:rPr>
              <a:t> (Hons) Cloud Computing, University of Wales Trinity St David, Winchester House, 11 Cranmer Road, </a:t>
            </a:r>
          </a:p>
          <a:p>
            <a:pPr algn="ctr" eaLnBrk="1" hangingPunct="1">
              <a:spcBef>
                <a:spcPct val="0"/>
              </a:spcBef>
              <a:buFontTx/>
              <a:buNone/>
            </a:pPr>
            <a:r>
              <a:rPr lang="en-US" sz="2800" dirty="0">
                <a:latin typeface="Times New Roman" panose="02020603050405020304" pitchFamily="18" charset="0"/>
                <a:cs typeface="Times New Roman" panose="02020603050405020304" pitchFamily="18" charset="0"/>
              </a:rPr>
              <a:t>London, SW9 6EJ</a:t>
            </a:r>
            <a:r>
              <a:rPr lang="en-GB" altLang="en-US" sz="2800" dirty="0">
                <a:latin typeface="Times New Roman" panose="02020603050405020304" pitchFamily="18" charset="0"/>
                <a:cs typeface="Times New Roman" panose="02020603050405020304" pitchFamily="18" charset="0"/>
              </a:rPr>
              <a:t>,  </a:t>
            </a:r>
          </a:p>
          <a:p>
            <a:pPr algn="ctr" eaLnBrk="1" hangingPunct="1">
              <a:spcBef>
                <a:spcPct val="0"/>
              </a:spcBef>
              <a:buFontTx/>
              <a:buNone/>
            </a:pPr>
            <a:r>
              <a:rPr lang="en-GB" altLang="en-US" sz="2800" dirty="0">
                <a:latin typeface="Times New Roman" panose="02020603050405020304" pitchFamily="18" charset="0"/>
                <a:cs typeface="Times New Roman" panose="02020603050405020304" pitchFamily="18" charset="0"/>
              </a:rPr>
              <a:t>Email: </a:t>
            </a:r>
            <a:r>
              <a:rPr lang="en-GB" altLang="en-US" sz="2800" u="sng" dirty="0">
                <a:solidFill>
                  <a:schemeClr val="accent1"/>
                </a:solidFill>
                <a:latin typeface="Times New Roman" panose="02020603050405020304" pitchFamily="18" charset="0"/>
                <a:cs typeface="Times New Roman" panose="02020603050405020304" pitchFamily="18" charset="0"/>
              </a:rPr>
              <a:t>1805743</a:t>
            </a:r>
            <a:r>
              <a:rPr lang="en-GB" altLang="en-US" sz="2800" u="sng" dirty="0">
                <a:solidFill>
                  <a:schemeClr val="accent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altLang="en-US" sz="2800" u="sng" dirty="0">
                <a:solidFill>
                  <a:srgbClr val="0563C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student.uwtsd.ac.uk</a:t>
            </a:r>
            <a:endParaRPr lang="en-GB" altLang="en-US" sz="3200" dirty="0">
              <a:latin typeface="Times New Roman" panose="02020603050405020304" pitchFamily="18"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6875461C-443F-4474-94C0-5DB34A2A12AA}"/>
              </a:ext>
            </a:extLst>
          </p:cNvPr>
          <p:cNvSpPr/>
          <p:nvPr/>
        </p:nvSpPr>
        <p:spPr>
          <a:xfrm>
            <a:off x="906360" y="7036515"/>
            <a:ext cx="13073975" cy="7633665"/>
          </a:xfrm>
          <a:prstGeom prst="roundRect">
            <a:avLst/>
          </a:prstGeom>
          <a:solidFill>
            <a:srgbClr val="EDFAFD"/>
          </a:solidFill>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r>
              <a:rPr lang="en-US" sz="3200" b="1" dirty="0">
                <a:solidFill>
                  <a:schemeClr val="tx1">
                    <a:lumMod val="95000"/>
                    <a:lumOff val="5000"/>
                  </a:schemeClr>
                </a:solidFill>
                <a:latin typeface="Times New Roman" panose="02020603050405020304" pitchFamily="18" charset="0"/>
                <a:cs typeface="Times New Roman" panose="02020603050405020304" pitchFamily="18" charset="0"/>
              </a:rPr>
              <a:t>Introduction</a:t>
            </a:r>
          </a:p>
          <a:p>
            <a:pPr algn="ctr"/>
            <a:endParaRPr lang="en-US" sz="3200" b="1" dirty="0">
              <a:solidFill>
                <a:schemeClr val="tx1">
                  <a:lumMod val="95000"/>
                  <a:lumOff val="5000"/>
                </a:schemeClr>
              </a:solidFill>
              <a:latin typeface="Times New Roman" panose="02020603050405020304" pitchFamily="18" charset="0"/>
              <a:cs typeface="Times New Roman" panose="02020603050405020304" pitchFamily="18" charset="0"/>
            </a:endParaRPr>
          </a:p>
          <a:p>
            <a:pPr marL="229537" indent="-229537">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Computers have proved successful at 99.7% accuracy at detecting objects in pictures, converting audio to words and phrases, recognizing musical chords, and making predictions in many domains using machine learning.</a:t>
            </a:r>
            <a:endParaRPr lang="en-GB" sz="2400" dirty="0">
              <a:latin typeface="Times New Roman" panose="02020603050405020304" pitchFamily="18" charset="0"/>
              <a:cs typeface="Times New Roman" panose="02020603050405020304" pitchFamily="18" charset="0"/>
            </a:endParaRPr>
          </a:p>
          <a:p>
            <a:pPr marL="229537" indent="-229537">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Research Questions</a:t>
            </a:r>
          </a:p>
          <a:p>
            <a:pPr marL="476077" indent="-238039">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Can movies success be detected based off different attributes like:</a:t>
            </a:r>
          </a:p>
          <a:p>
            <a:pPr marL="969157" indent="-238039">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Genres</a:t>
            </a:r>
          </a:p>
          <a:p>
            <a:pPr marL="969157" indent="-238039">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Director Name</a:t>
            </a:r>
          </a:p>
          <a:p>
            <a:pPr marL="969157" indent="-238039">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Actors  Names</a:t>
            </a:r>
          </a:p>
          <a:p>
            <a:pPr marL="969157" indent="-238039">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Ratings    </a:t>
            </a:r>
          </a:p>
          <a:p>
            <a:pPr marL="191281" indent="-191281">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approach used in the research was based on the 6 stages of the CRISP-DM methodology</a:t>
            </a:r>
          </a:p>
          <a:p>
            <a:pPr marL="476077" indent="-191281">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See </a:t>
            </a:r>
            <a:r>
              <a:rPr lang="en-GB" sz="2400" b="1" dirty="0">
                <a:latin typeface="Times New Roman" panose="02020603050405020304" pitchFamily="18" charset="0"/>
                <a:cs typeface="Times New Roman" panose="02020603050405020304" pitchFamily="18" charset="0"/>
              </a:rPr>
              <a:t>Figure 1</a:t>
            </a:r>
          </a:p>
          <a:p>
            <a:pPr marL="191281" indent="-191281">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Significance</a:t>
            </a:r>
          </a:p>
          <a:p>
            <a:pPr marL="481391" indent="-191281">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To improve the investor's decision-making process at the start of the project.</a:t>
            </a:r>
          </a:p>
          <a:p>
            <a:pPr marL="481391" indent="-191281">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Makes it simple to integrate a dataset into machine learning algorithms.</a:t>
            </a:r>
          </a:p>
          <a:p>
            <a:pPr marL="481391" indent="-191281">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Forecast the history including the future of a film for the sake of business certainty or just a theoretical criteria</a:t>
            </a:r>
            <a:endParaRPr lang="en-GB" sz="2400" dirty="0">
              <a:latin typeface="Times New Roman" panose="02020603050405020304" pitchFamily="18" charset="0"/>
              <a:cs typeface="Times New Roman" panose="02020603050405020304" pitchFamily="18" charset="0"/>
            </a:endParaRPr>
          </a:p>
          <a:p>
            <a:pPr marL="481391" indent="-481391">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pic>
        <p:nvPicPr>
          <p:cNvPr id="14" name="Picture 13" descr="Diagram&#10;&#10;Description automatically generated">
            <a:extLst>
              <a:ext uri="{FF2B5EF4-FFF2-40B4-BE49-F238E27FC236}">
                <a16:creationId xmlns:a16="http://schemas.microsoft.com/office/drawing/2014/main" id="{EE9BA98B-F1D2-4BA9-A81A-A0488E1880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01742" y="15486773"/>
            <a:ext cx="6466813" cy="5518979"/>
          </a:xfrm>
          <a:prstGeom prst="rect">
            <a:avLst/>
          </a:prstGeom>
        </p:spPr>
      </p:pic>
      <p:sp>
        <p:nvSpPr>
          <p:cNvPr id="15" name="TextBox 14">
            <a:extLst>
              <a:ext uri="{FF2B5EF4-FFF2-40B4-BE49-F238E27FC236}">
                <a16:creationId xmlns:a16="http://schemas.microsoft.com/office/drawing/2014/main" id="{E9F11C0F-3969-461F-A4FE-6545789B053E}"/>
              </a:ext>
            </a:extLst>
          </p:cNvPr>
          <p:cNvSpPr txBox="1"/>
          <p:nvPr/>
        </p:nvSpPr>
        <p:spPr>
          <a:xfrm>
            <a:off x="4222729" y="14849412"/>
            <a:ext cx="5224844"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1. Approach used in the research</a:t>
            </a:r>
            <a:endParaRPr lang="en-GB" sz="2400" dirty="0">
              <a:latin typeface="Times New Roman" panose="02020603050405020304" pitchFamily="18" charset="0"/>
              <a:cs typeface="Times New Roman" panose="02020603050405020304" pitchFamily="18" charset="0"/>
            </a:endParaRPr>
          </a:p>
        </p:txBody>
      </p:sp>
      <p:sp>
        <p:nvSpPr>
          <p:cNvPr id="16" name="Rectangle: Rounded Corners 15">
            <a:extLst>
              <a:ext uri="{FF2B5EF4-FFF2-40B4-BE49-F238E27FC236}">
                <a16:creationId xmlns:a16="http://schemas.microsoft.com/office/drawing/2014/main" id="{24751291-A719-41DF-B3CF-3D3B9A51D7CF}"/>
              </a:ext>
            </a:extLst>
          </p:cNvPr>
          <p:cNvSpPr/>
          <p:nvPr/>
        </p:nvSpPr>
        <p:spPr>
          <a:xfrm>
            <a:off x="838667" y="21716817"/>
            <a:ext cx="13073975" cy="11132623"/>
          </a:xfrm>
          <a:prstGeom prst="roundRect">
            <a:avLst/>
          </a:prstGeom>
          <a:solidFill>
            <a:srgbClr val="EDFAFD"/>
          </a:solidFill>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r>
              <a:rPr lang="en-GB" sz="3200" b="1" dirty="0">
                <a:latin typeface="Times New Roman" panose="02020603050405020304" pitchFamily="18" charset="0"/>
                <a:cs typeface="Times New Roman" panose="02020603050405020304" pitchFamily="18" charset="0"/>
              </a:rPr>
              <a:t>Technology and methodology</a:t>
            </a:r>
          </a:p>
          <a:p>
            <a:pPr algn="ctr"/>
            <a:endParaRPr lang="en-GB" sz="32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Data Source</a:t>
            </a:r>
          </a:p>
          <a:p>
            <a:pPr marL="796925" indent="-342900" defTabSz="6223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Using the Internet Movie Database (IMDb), thoroughly analyzed and examined potential variables might influence a movie's rating.</a:t>
            </a:r>
          </a:p>
          <a:p>
            <a:pPr marL="719138" indent="-342900" defTabSz="6223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Data attributes</a:t>
            </a: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Title </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Year</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Genres</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MetaScore</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Director</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Star1</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Star2</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Star3</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lvl="0" indent="-285750">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Star4</a:t>
            </a: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1069975" indent="-285750">
              <a:buFont typeface="Arial" panose="020B0604020202020204" pitchFamily="34" charset="0"/>
              <a:buChar char="•"/>
            </a:pP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IMDBrating</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350838"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Data Processing </a:t>
            </a:r>
          </a:p>
          <a:p>
            <a:pPr marL="719138"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Were used only 492 instances from the IMDb dataset</a:t>
            </a:r>
          </a:p>
          <a:p>
            <a:pPr marL="719138"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Data is cleaned by removing unnecessary columns, removing apostrophe and deleting unnecessary words</a:t>
            </a:r>
          </a:p>
          <a:p>
            <a:pPr marL="719138"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Data is converted into .</a:t>
            </a:r>
            <a:r>
              <a:rPr lang="en-US" sz="2400" dirty="0" err="1">
                <a:latin typeface="Times New Roman" panose="02020603050405020304" pitchFamily="18" charset="0"/>
                <a:cs typeface="Times New Roman" panose="02020603050405020304" pitchFamily="18" charset="0"/>
              </a:rPr>
              <a:t>arff</a:t>
            </a:r>
            <a:r>
              <a:rPr lang="en-US" sz="2400" dirty="0">
                <a:latin typeface="Times New Roman" panose="02020603050405020304" pitchFamily="18" charset="0"/>
                <a:cs typeface="Times New Roman" panose="02020603050405020304" pitchFamily="18" charset="0"/>
              </a:rPr>
              <a:t> format using Weka 3.8 </a:t>
            </a:r>
          </a:p>
          <a:p>
            <a:pPr marL="719138" indent="-28575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datasets have been evaluated using cross-validation on three algorithms (</a:t>
            </a:r>
            <a:r>
              <a:rPr lang="en-US" sz="2400" b="1" dirty="0">
                <a:solidFill>
                  <a:srgbClr val="000000"/>
                </a:solidFill>
                <a:latin typeface="Times New Roman" panose="02020603050405020304" pitchFamily="18" charset="0"/>
                <a:cs typeface="Times New Roman" panose="02020603050405020304" pitchFamily="18" charset="0"/>
              </a:rPr>
              <a:t>Figure 2</a:t>
            </a:r>
            <a:r>
              <a:rPr lang="en-US" sz="2400" dirty="0">
                <a:solidFill>
                  <a:srgbClr val="000000"/>
                </a:solidFill>
                <a:latin typeface="Times New Roman" panose="02020603050405020304" pitchFamily="18" charset="0"/>
                <a:cs typeface="Times New Roman" panose="02020603050405020304" pitchFamily="18" charset="0"/>
              </a:rPr>
              <a:t>)</a:t>
            </a:r>
          </a:p>
          <a:p>
            <a:pPr marL="719138" indent="-28575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J48 algorithm is chosen based on the evaluation (</a:t>
            </a:r>
            <a:r>
              <a:rPr lang="en-US" sz="2400" b="1" dirty="0">
                <a:solidFill>
                  <a:srgbClr val="000000"/>
                </a:solidFill>
                <a:latin typeface="Times New Roman" panose="02020603050405020304" pitchFamily="18" charset="0"/>
                <a:cs typeface="Times New Roman" panose="02020603050405020304" pitchFamily="18" charset="0"/>
              </a:rPr>
              <a:t>Figure 3</a:t>
            </a:r>
            <a:r>
              <a:rPr lang="en-US" sz="2400" dirty="0">
                <a:solidFill>
                  <a:srgbClr val="000000"/>
                </a:solidFill>
                <a:latin typeface="Times New Roman" panose="02020603050405020304" pitchFamily="18" charset="0"/>
                <a:cs typeface="Times New Roman" panose="02020603050405020304" pitchFamily="18" charset="0"/>
              </a:rPr>
              <a:t>)</a:t>
            </a:r>
          </a:p>
          <a:p>
            <a:pPr marL="350838" indent="-28575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Java NetBeans</a:t>
            </a:r>
          </a:p>
          <a:p>
            <a:pPr marL="719138" indent="-285750">
              <a:buFont typeface="Arial" panose="020B0604020202020204" pitchFamily="34" charset="0"/>
              <a:buChar char="•"/>
            </a:pPr>
            <a:r>
              <a:rPr lang="en-GB" sz="24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NetBeans IDE with the JDK </a:t>
            </a:r>
            <a:r>
              <a:rPr lang="en-GB" sz="2400" dirty="0">
                <a:solidFill>
                  <a:srgbClr val="0E101A"/>
                </a:solidFill>
                <a:latin typeface="Times New Roman" panose="02020603050405020304" pitchFamily="18" charset="0"/>
                <a:ea typeface="Times New Roman" panose="02020603050405020304" pitchFamily="18" charset="0"/>
                <a:cs typeface="Times New Roman" panose="02020603050405020304" pitchFamily="18" charset="0"/>
              </a:rPr>
              <a:t>is used</a:t>
            </a:r>
            <a:r>
              <a:rPr lang="en-GB" sz="24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from Oracle as a programming language and a</a:t>
            </a:r>
            <a:r>
              <a:rPr lang="en-GB" sz="2400" dirty="0">
                <a:effectLst/>
                <a:latin typeface="Times New Roman" panose="02020603050405020304" pitchFamily="18" charset="0"/>
                <a:ea typeface="Calibri" panose="020F0502020204030204" pitchFamily="34" charset="0"/>
              </a:rPr>
              <a:t> new project called java application/ is developed</a:t>
            </a:r>
          </a:p>
          <a:p>
            <a:pPr marL="719138" indent="-285750">
              <a:buFont typeface="Arial" panose="020B0604020202020204" pitchFamily="34" charset="0"/>
              <a:buChar char="•"/>
            </a:pPr>
            <a:r>
              <a:rPr lang="en-GB" sz="2400" dirty="0" err="1">
                <a:latin typeface="Times New Roman" panose="02020603050405020304" pitchFamily="18" charset="0"/>
                <a:ea typeface="Calibri" panose="020F0502020204030204" pitchFamily="34" charset="0"/>
                <a:cs typeface="Times New Roman" panose="02020603050405020304" pitchFamily="18" charset="0"/>
              </a:rPr>
              <a:t>Weka.Jar</a:t>
            </a:r>
            <a:r>
              <a:rPr lang="en-GB" sz="2400" dirty="0">
                <a:latin typeface="Times New Roman" panose="02020603050405020304" pitchFamily="18" charset="0"/>
                <a:ea typeface="Calibri" panose="020F0502020204030204" pitchFamily="34" charset="0"/>
                <a:cs typeface="Times New Roman" panose="02020603050405020304" pitchFamily="18" charset="0"/>
              </a:rPr>
              <a:t> is integrated into NetBeans Library and </a:t>
            </a:r>
            <a:r>
              <a:rPr lang="en-GB" sz="2400" dirty="0">
                <a:effectLst/>
                <a:latin typeface="Times New Roman" panose="02020603050405020304" pitchFamily="18" charset="0"/>
                <a:ea typeface="Calibri" panose="020F0502020204030204" pitchFamily="34" charset="0"/>
              </a:rPr>
              <a:t>programming begins</a:t>
            </a:r>
          </a:p>
          <a:p>
            <a:pPr marL="719138" indent="-285750">
              <a:buFont typeface="Arial" panose="020B0604020202020204" pitchFamily="34" charset="0"/>
              <a:buChar char="•"/>
            </a:pPr>
            <a:r>
              <a:rPr lang="en-GB" sz="2400" dirty="0">
                <a:latin typeface="Times New Roman" panose="02020603050405020304" pitchFamily="18" charset="0"/>
                <a:ea typeface="Calibri" panose="020F0502020204030204" pitchFamily="34" charset="0"/>
              </a:rPr>
              <a:t>T</a:t>
            </a:r>
            <a:r>
              <a:rPr lang="en-GB" sz="2400" dirty="0">
                <a:effectLst/>
                <a:latin typeface="Times New Roman" panose="02020603050405020304" pitchFamily="18" charset="0"/>
                <a:ea typeface="Calibri" panose="020F0502020204030204" pitchFamily="34" charset="0"/>
              </a:rPr>
              <a:t>he model is saved with the location and file name '</a:t>
            </a:r>
            <a:r>
              <a:rPr lang="en-GB" sz="2400" dirty="0" err="1">
                <a:effectLst/>
                <a:latin typeface="Times New Roman" panose="02020603050405020304" pitchFamily="18" charset="0"/>
                <a:ea typeface="Calibri" panose="020F0502020204030204" pitchFamily="34" charset="0"/>
              </a:rPr>
              <a:t>MovieSuccess</a:t>
            </a:r>
            <a:r>
              <a:rPr lang="en-GB" sz="2400" dirty="0">
                <a:effectLst/>
                <a:latin typeface="Times New Roman" panose="02020603050405020304" pitchFamily="18" charset="0"/>
                <a:ea typeface="Calibri" panose="020F0502020204030204" pitchFamily="34" charset="0"/>
              </a:rPr>
              <a:t>'.</a:t>
            </a:r>
            <a:endParaRPr lang="en-GB" sz="32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1" name="Picture 20" descr="Table&#10;&#10;Description automatically generated">
            <a:extLst>
              <a:ext uri="{FF2B5EF4-FFF2-40B4-BE49-F238E27FC236}">
                <a16:creationId xmlns:a16="http://schemas.microsoft.com/office/drawing/2014/main" id="{29DBEEEA-A5AF-4DCF-9CD8-5AAC15CDF9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24862" y="33852913"/>
            <a:ext cx="9420575" cy="2806319"/>
          </a:xfrm>
          <a:prstGeom prst="rect">
            <a:avLst/>
          </a:prstGeom>
        </p:spPr>
      </p:pic>
      <p:sp>
        <p:nvSpPr>
          <p:cNvPr id="22" name="TextBox 21">
            <a:extLst>
              <a:ext uri="{FF2B5EF4-FFF2-40B4-BE49-F238E27FC236}">
                <a16:creationId xmlns:a16="http://schemas.microsoft.com/office/drawing/2014/main" id="{12DA6F1A-FB4B-4534-BA36-C1DE5444E233}"/>
              </a:ext>
            </a:extLst>
          </p:cNvPr>
          <p:cNvSpPr txBox="1"/>
          <p:nvPr/>
        </p:nvSpPr>
        <p:spPr>
          <a:xfrm>
            <a:off x="5197188" y="33241662"/>
            <a:ext cx="4250385"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2. Algorithm Comparison</a:t>
            </a:r>
            <a:endParaRPr lang="en-GB" sz="2400"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582ACE24-F198-4DA3-AC20-6ECD1ED88704}"/>
              </a:ext>
            </a:extLst>
          </p:cNvPr>
          <p:cNvSpPr txBox="1"/>
          <p:nvPr/>
        </p:nvSpPr>
        <p:spPr>
          <a:xfrm>
            <a:off x="906360" y="37603001"/>
            <a:ext cx="2312170" cy="584775"/>
          </a:xfrm>
          <a:prstGeom prst="rect">
            <a:avLst/>
          </a:prstGeom>
          <a:noFill/>
        </p:spPr>
        <p:txBody>
          <a:bodyPr wrap="square" rtlCol="0">
            <a:spAutoFit/>
          </a:bodyPr>
          <a:lstStyle/>
          <a:p>
            <a:r>
              <a:rPr lang="en-US" sz="3200" b="1" dirty="0">
                <a:latin typeface="Times New Roman" panose="02020603050405020304" pitchFamily="18" charset="0"/>
                <a:cs typeface="Times New Roman" panose="02020603050405020304" pitchFamily="18" charset="0"/>
              </a:rPr>
              <a:t>References</a:t>
            </a:r>
            <a:endParaRPr lang="en-GB" sz="3200" b="1"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761C3B3E-5ECD-4E20-8A43-B88142909898}"/>
              </a:ext>
            </a:extLst>
          </p:cNvPr>
          <p:cNvSpPr txBox="1"/>
          <p:nvPr/>
        </p:nvSpPr>
        <p:spPr>
          <a:xfrm>
            <a:off x="838667" y="38367007"/>
            <a:ext cx="13441538" cy="4996240"/>
          </a:xfrm>
          <a:prstGeom prst="rect">
            <a:avLst/>
          </a:prstGeom>
          <a:noFill/>
        </p:spPr>
        <p:txBody>
          <a:bodyPr wrap="square" rtlCol="0">
            <a:spAutoFit/>
          </a:bodyPr>
          <a:lstStyle/>
          <a:p>
            <a:pPr>
              <a:spcAft>
                <a:spcPts val="430"/>
              </a:spcAft>
            </a:pPr>
            <a:r>
              <a:rPr lang="en-GB" sz="2400" dirty="0">
                <a:latin typeface="Calibri" panose="020F0502020204030204" pitchFamily="34" charset="0"/>
                <a:ea typeface="Calibri" panose="020F0502020204030204" pitchFamily="34" charset="0"/>
                <a:cs typeface="Calibri" panose="020F0502020204030204" pitchFamily="34" charset="0"/>
              </a:rPr>
              <a:t>[1] </a:t>
            </a:r>
            <a:r>
              <a:rPr lang="en-US" sz="2400" dirty="0">
                <a:latin typeface="Calibri" panose="020F0502020204030204" pitchFamily="34" charset="0"/>
                <a:ea typeface="Calibri" panose="020F0502020204030204" pitchFamily="34" charset="0"/>
                <a:cs typeface="Calibri" panose="020F0502020204030204" pitchFamily="34" charset="0"/>
              </a:rPr>
              <a:t>You </a:t>
            </a:r>
            <a:r>
              <a:rPr lang="en-US" sz="2400" dirty="0" err="1">
                <a:latin typeface="Calibri" panose="020F0502020204030204" pitchFamily="34" charset="0"/>
                <a:ea typeface="Calibri" panose="020F0502020204030204" pitchFamily="34" charset="0"/>
                <a:cs typeface="Calibri" panose="020F0502020204030204" pitchFamily="34" charset="0"/>
              </a:rPr>
              <a:t>Jin</a:t>
            </a:r>
            <a:r>
              <a:rPr lang="en-US" sz="2400" dirty="0">
                <a:latin typeface="Calibri" panose="020F0502020204030204" pitchFamily="34" charset="0"/>
                <a:ea typeface="Calibri" panose="020F0502020204030204" pitchFamily="34" charset="0"/>
                <a:cs typeface="Calibri" panose="020F0502020204030204" pitchFamily="34" charset="0"/>
              </a:rPr>
              <a:t> Kim, Yung Joon Lee, Yung </a:t>
            </a:r>
            <a:r>
              <a:rPr lang="en-US" sz="2400" dirty="0" err="1">
                <a:latin typeface="Calibri" panose="020F0502020204030204" pitchFamily="34" charset="0"/>
                <a:ea typeface="Calibri" panose="020F0502020204030204" pitchFamily="34" charset="0"/>
                <a:cs typeface="Calibri" panose="020F0502020204030204" pitchFamily="34" charset="0"/>
              </a:rPr>
              <a:t>Gyung</a:t>
            </a:r>
            <a:r>
              <a:rPr lang="en-US" sz="2400" dirty="0">
                <a:latin typeface="Calibri" panose="020F0502020204030204" pitchFamily="34" charset="0"/>
                <a:ea typeface="Calibri" panose="020F0502020204030204" pitchFamily="34" charset="0"/>
                <a:cs typeface="Calibri" panose="020F0502020204030204" pitchFamily="34" charset="0"/>
              </a:rPr>
              <a:t> Cheong. Prediction of a movie’s success using plot summaries using Deep learning models. Proceedings of the second story-telling </a:t>
            </a:r>
            <a:r>
              <a:rPr lang="en-GB" sz="2400" dirty="0">
                <a:latin typeface="Calibri" panose="020F0502020204030204" pitchFamily="34" charset="0"/>
                <a:ea typeface="Calibri" panose="020F0502020204030204" pitchFamily="34" charset="0"/>
                <a:cs typeface="Calibri" panose="020F0502020204030204" pitchFamily="34" charset="0"/>
              </a:rPr>
              <a:t>workshop,2019, p. 127–135. </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Available: </a:t>
            </a:r>
            <a:r>
              <a:rPr lang="en-GB" sz="2400" dirty="0">
                <a:latin typeface="Calibri" panose="020F0502020204030204" pitchFamily="34" charset="0"/>
                <a:ea typeface="Calibri" panose="020F0502020204030204" pitchFamily="34" charset="0"/>
                <a:cs typeface="Calibri" panose="020F0502020204030204" pitchFamily="34" charset="0"/>
              </a:rPr>
              <a:t>https://www.aclweb.org/anthology/W19-3414.pdf </a:t>
            </a: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[Accessed: 06 January 2021].</a:t>
            </a:r>
          </a:p>
          <a:p>
            <a:pPr>
              <a:spcAft>
                <a:spcPts val="430"/>
              </a:spcAft>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[2] S. Pawar, "Prediction of Movie Performance Using Machine Learning Algorithms", International Journal for Research in Applied Science and Engineering Technology, vol. 8, no. 2, pp. 667-672, 2020. Available: 10.22214/ijraset.2020.2102 [Accessed 20 May 2021].</a:t>
            </a:r>
          </a:p>
          <a:p>
            <a:pPr>
              <a:spcAft>
                <a:spcPts val="430"/>
              </a:spcAft>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[3] X. Chang, "Possible forecasting method for forecasting", Advances in Economics, Business and Management Research, pp. 2-15, 2020. Available: https://www.scribd.com/. [Accessed 17 March 2021].</a:t>
            </a:r>
          </a:p>
          <a:p>
            <a:pPr>
              <a:spcAft>
                <a:spcPts val="430"/>
              </a:spcAft>
            </a:pPr>
            <a:r>
              <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rPr>
              <a:t>[4] "Evaluation of Data mining for Prediction Techniques Based on Weka Tool", International Journal of Innovative Technology and Exploring Engineering, vol. 8, no. 93, pp. 447-451, 2019. Available: 10.35940/ijitee.i3083.0789s319 [Accessed 2 June 2021].</a:t>
            </a: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43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27" name="TextBox 26">
            <a:extLst>
              <a:ext uri="{FF2B5EF4-FFF2-40B4-BE49-F238E27FC236}">
                <a16:creationId xmlns:a16="http://schemas.microsoft.com/office/drawing/2014/main" id="{C1F7F180-F6AC-442E-AEB6-624D772C9E0D}"/>
              </a:ext>
            </a:extLst>
          </p:cNvPr>
          <p:cNvSpPr txBox="1"/>
          <p:nvPr/>
        </p:nvSpPr>
        <p:spPr>
          <a:xfrm>
            <a:off x="20595866" y="7036516"/>
            <a:ext cx="2503220"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3. J48 Tree</a:t>
            </a:r>
            <a:endParaRPr lang="en-GB" sz="2400" dirty="0">
              <a:latin typeface="Times New Roman" panose="02020603050405020304" pitchFamily="18" charset="0"/>
              <a:cs typeface="Times New Roman" panose="02020603050405020304" pitchFamily="18" charset="0"/>
            </a:endParaRPr>
          </a:p>
        </p:txBody>
      </p:sp>
      <p:sp>
        <p:nvSpPr>
          <p:cNvPr id="31" name="Rectangle: Rounded Corners 30">
            <a:extLst>
              <a:ext uri="{FF2B5EF4-FFF2-40B4-BE49-F238E27FC236}">
                <a16:creationId xmlns:a16="http://schemas.microsoft.com/office/drawing/2014/main" id="{CACF18F7-CFE5-4447-BEDF-6994AD4A7C1B}"/>
              </a:ext>
            </a:extLst>
          </p:cNvPr>
          <p:cNvSpPr/>
          <p:nvPr/>
        </p:nvSpPr>
        <p:spPr>
          <a:xfrm>
            <a:off x="15180453" y="12202267"/>
            <a:ext cx="13073975" cy="8355589"/>
          </a:xfrm>
          <a:prstGeom prst="roundRect">
            <a:avLst/>
          </a:prstGeom>
          <a:solidFill>
            <a:srgbClr val="EDFAFD"/>
          </a:solidFill>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r>
              <a:rPr lang="en-US" sz="3200" b="1" dirty="0">
                <a:latin typeface="Times New Roman" panose="02020603050405020304" pitchFamily="18" charset="0"/>
                <a:cs typeface="Times New Roman" panose="02020603050405020304" pitchFamily="18" charset="0"/>
              </a:rPr>
              <a:t>Results</a:t>
            </a:r>
          </a:p>
          <a:p>
            <a:pPr algn="ctr"/>
            <a:endParaRPr lang="en-US" sz="3200" b="1"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dataset is separated into training and testing datasets in a 70:30 ratio.</a:t>
            </a:r>
          </a:p>
          <a:p>
            <a:pPr marL="89535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Training Set </a:t>
            </a:r>
          </a:p>
          <a:p>
            <a:pPr marL="1343025"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344 instances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203 bad movies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134 good movies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7 excellent movie</a:t>
            </a:r>
          </a:p>
          <a:p>
            <a:pPr marL="895350"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Testing Set</a:t>
            </a:r>
          </a:p>
          <a:p>
            <a:pPr marL="1343025"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148 instances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87 bad movies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60 good movies</a:t>
            </a:r>
          </a:p>
          <a:p>
            <a:pPr marL="1789113" indent="-45720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1 excellent movie</a:t>
            </a:r>
          </a:p>
          <a:p>
            <a:pPr marL="45720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prediction model is saved once the datasets have been trained and evaluated using the J48 method (</a:t>
            </a:r>
            <a:r>
              <a:rPr lang="en-US" sz="2400" b="1" dirty="0">
                <a:solidFill>
                  <a:srgbClr val="000000"/>
                </a:solidFill>
                <a:latin typeface="Times New Roman" panose="02020603050405020304" pitchFamily="18" charset="0"/>
                <a:cs typeface="Times New Roman" panose="02020603050405020304" pitchFamily="18" charset="0"/>
              </a:rPr>
              <a:t>Figure 4</a:t>
            </a:r>
            <a:r>
              <a:rPr lang="en-US" sz="2400" dirty="0">
                <a:solidFill>
                  <a:srgbClr val="000000"/>
                </a:solidFill>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Weka prediction model is incorporated into the Java NetBeans source code, the path for the training and testing datasets is provided, and the number of instances is added (</a:t>
            </a:r>
            <a:r>
              <a:rPr lang="en-US" sz="2400" b="1" dirty="0">
                <a:solidFill>
                  <a:srgbClr val="000000"/>
                </a:solidFill>
                <a:latin typeface="Times New Roman" panose="02020603050405020304" pitchFamily="18" charset="0"/>
                <a:cs typeface="Times New Roman" panose="02020603050405020304" pitchFamily="18" charset="0"/>
              </a:rPr>
              <a:t>Figure 5</a:t>
            </a:r>
            <a:r>
              <a:rPr lang="en-US" sz="2400" dirty="0">
                <a:solidFill>
                  <a:srgbClr val="000000"/>
                </a:solidFill>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NetBeans code may be used to forecast the success of a movie.</a:t>
            </a:r>
          </a:p>
          <a:p>
            <a:pPr marL="457200" indent="-457200">
              <a:buFont typeface="Arial" panose="020B0604020202020204" pitchFamily="34" charset="0"/>
              <a:buChar char="•"/>
            </a:pPr>
            <a:r>
              <a:rPr lang="en-US" sz="2400" dirty="0">
                <a:solidFill>
                  <a:srgbClr val="000000"/>
                </a:solidFill>
                <a:latin typeface="Times New Roman" panose="02020603050405020304" pitchFamily="18" charset="0"/>
                <a:cs typeface="Times New Roman" panose="02020603050405020304" pitchFamily="18" charset="0"/>
              </a:rPr>
              <a:t>The result is expressed as a binary number, with 0.0 denoting a poor film prediction, 1.0 denoting a decent film forecast, and 2.0 denoting an outstanding film prediction (</a:t>
            </a:r>
            <a:r>
              <a:rPr lang="en-US" sz="2400" b="1" dirty="0">
                <a:solidFill>
                  <a:srgbClr val="000000"/>
                </a:solidFill>
                <a:latin typeface="Times New Roman" panose="02020603050405020304" pitchFamily="18" charset="0"/>
                <a:cs typeface="Times New Roman" panose="02020603050405020304" pitchFamily="18" charset="0"/>
              </a:rPr>
              <a:t>Figure 6</a:t>
            </a:r>
            <a:r>
              <a:rPr lang="en-US" sz="2400" dirty="0">
                <a:solidFill>
                  <a:srgbClr val="000000"/>
                </a:solidFill>
                <a:latin typeface="Times New Roman" panose="02020603050405020304" pitchFamily="18" charset="0"/>
                <a:cs typeface="Times New Roman" panose="02020603050405020304" pitchFamily="18" charset="0"/>
              </a:rPr>
              <a:t>).</a:t>
            </a:r>
          </a:p>
          <a:p>
            <a:pPr marL="457200" indent="-4572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pic>
        <p:nvPicPr>
          <p:cNvPr id="33" name="Picture 32" descr="Diagram&#10;&#10;Description automatically generated">
            <a:extLst>
              <a:ext uri="{FF2B5EF4-FFF2-40B4-BE49-F238E27FC236}">
                <a16:creationId xmlns:a16="http://schemas.microsoft.com/office/drawing/2014/main" id="{B81FEF5D-1A66-477F-BDE0-6FFE963A447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260620" y="7600639"/>
            <a:ext cx="8089044" cy="3699550"/>
          </a:xfrm>
          <a:prstGeom prst="rect">
            <a:avLst/>
          </a:prstGeom>
        </p:spPr>
      </p:pic>
      <p:pic>
        <p:nvPicPr>
          <p:cNvPr id="37" name="Picture 36" descr="Chart, scatter chart&#10;&#10;Description automatically generated">
            <a:extLst>
              <a:ext uri="{FF2B5EF4-FFF2-40B4-BE49-F238E27FC236}">
                <a16:creationId xmlns:a16="http://schemas.microsoft.com/office/drawing/2014/main" id="{987820D4-A866-4B97-A41E-E28C5178AE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7878898" y="21407591"/>
            <a:ext cx="7677082" cy="4633830"/>
          </a:xfrm>
          <a:prstGeom prst="rect">
            <a:avLst/>
          </a:prstGeom>
        </p:spPr>
      </p:pic>
      <p:sp>
        <p:nvSpPr>
          <p:cNvPr id="38" name="TextBox 37">
            <a:extLst>
              <a:ext uri="{FF2B5EF4-FFF2-40B4-BE49-F238E27FC236}">
                <a16:creationId xmlns:a16="http://schemas.microsoft.com/office/drawing/2014/main" id="{B01687C8-809E-48F0-BEB8-CECD98DD89FA}"/>
              </a:ext>
            </a:extLst>
          </p:cNvPr>
          <p:cNvSpPr txBox="1"/>
          <p:nvPr/>
        </p:nvSpPr>
        <p:spPr>
          <a:xfrm>
            <a:off x="20099109" y="20756977"/>
            <a:ext cx="3236660"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4. J48 Prediction</a:t>
            </a:r>
            <a:endParaRPr lang="en-GB" sz="2400" dirty="0">
              <a:latin typeface="Times New Roman" panose="02020603050405020304" pitchFamily="18" charset="0"/>
              <a:cs typeface="Times New Roman" panose="02020603050405020304" pitchFamily="18" charset="0"/>
            </a:endParaRPr>
          </a:p>
        </p:txBody>
      </p:sp>
      <p:pic>
        <p:nvPicPr>
          <p:cNvPr id="40" name="Picture 39" descr="Graphical user interface, text, application, email&#10;&#10;Description automatically generated">
            <a:extLst>
              <a:ext uri="{FF2B5EF4-FFF2-40B4-BE49-F238E27FC236}">
                <a16:creationId xmlns:a16="http://schemas.microsoft.com/office/drawing/2014/main" id="{47ACD48B-4C82-456A-807B-1733ADD0DAF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7555412" y="27179350"/>
            <a:ext cx="8794252" cy="3450816"/>
          </a:xfrm>
          <a:prstGeom prst="rect">
            <a:avLst/>
          </a:prstGeom>
        </p:spPr>
      </p:pic>
      <p:sp>
        <p:nvSpPr>
          <p:cNvPr id="41" name="TextBox 40">
            <a:extLst>
              <a:ext uri="{FF2B5EF4-FFF2-40B4-BE49-F238E27FC236}">
                <a16:creationId xmlns:a16="http://schemas.microsoft.com/office/drawing/2014/main" id="{8140AAD1-1EF1-44E2-9B11-85BAD90E2544}"/>
              </a:ext>
            </a:extLst>
          </p:cNvPr>
          <p:cNvSpPr txBox="1"/>
          <p:nvPr/>
        </p:nvSpPr>
        <p:spPr>
          <a:xfrm>
            <a:off x="20045842" y="26379553"/>
            <a:ext cx="3343194"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5. NetBeans Code</a:t>
            </a:r>
            <a:endParaRPr lang="en-GB" sz="2400" dirty="0">
              <a:latin typeface="Times New Roman" panose="02020603050405020304" pitchFamily="18" charset="0"/>
              <a:cs typeface="Times New Roman" panose="02020603050405020304" pitchFamily="18" charset="0"/>
            </a:endParaRPr>
          </a:p>
        </p:txBody>
      </p:sp>
      <p:pic>
        <p:nvPicPr>
          <p:cNvPr id="43" name="Picture 42" descr="A picture containing text&#10;&#10;Description automatically generated">
            <a:extLst>
              <a:ext uri="{FF2B5EF4-FFF2-40B4-BE49-F238E27FC236}">
                <a16:creationId xmlns:a16="http://schemas.microsoft.com/office/drawing/2014/main" id="{B5C49900-AB66-4A84-BAE8-6DA4C09B482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416099" y="31745298"/>
            <a:ext cx="12838330" cy="2379332"/>
          </a:xfrm>
          <a:prstGeom prst="rect">
            <a:avLst/>
          </a:prstGeom>
        </p:spPr>
      </p:pic>
      <p:sp>
        <p:nvSpPr>
          <p:cNvPr id="44" name="TextBox 43">
            <a:extLst>
              <a:ext uri="{FF2B5EF4-FFF2-40B4-BE49-F238E27FC236}">
                <a16:creationId xmlns:a16="http://schemas.microsoft.com/office/drawing/2014/main" id="{EC44CCCE-2F9E-4758-86CD-9784B8BE91EE}"/>
              </a:ext>
            </a:extLst>
          </p:cNvPr>
          <p:cNvSpPr txBox="1"/>
          <p:nvPr/>
        </p:nvSpPr>
        <p:spPr>
          <a:xfrm>
            <a:off x="20000069" y="31181175"/>
            <a:ext cx="3638144"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Figure 6. Output Prediction</a:t>
            </a:r>
            <a:endParaRPr lang="en-GB" sz="2400" dirty="0">
              <a:latin typeface="Times New Roman" panose="02020603050405020304" pitchFamily="18" charset="0"/>
              <a:cs typeface="Times New Roman" panose="02020603050405020304" pitchFamily="18" charset="0"/>
            </a:endParaRPr>
          </a:p>
        </p:txBody>
      </p:sp>
      <p:sp>
        <p:nvSpPr>
          <p:cNvPr id="45" name="Rectangle: Rounded Corners 44">
            <a:extLst>
              <a:ext uri="{FF2B5EF4-FFF2-40B4-BE49-F238E27FC236}">
                <a16:creationId xmlns:a16="http://schemas.microsoft.com/office/drawing/2014/main" id="{1BC55FBE-943D-4A59-B498-F12767804C00}"/>
              </a:ext>
            </a:extLst>
          </p:cNvPr>
          <p:cNvSpPr/>
          <p:nvPr/>
        </p:nvSpPr>
        <p:spPr>
          <a:xfrm>
            <a:off x="15180452" y="34675639"/>
            <a:ext cx="13438321" cy="7890833"/>
          </a:xfrm>
          <a:prstGeom prst="roundRect">
            <a:avLst/>
          </a:prstGeom>
          <a:solidFill>
            <a:srgbClr val="EDFAFD"/>
          </a:solidFill>
          <a:effectLst>
            <a:outerShdw blurRad="50800" dist="38100" dir="2700000" algn="tl" rotWithShape="0">
              <a:prstClr val="black">
                <a:alpha val="40000"/>
              </a:prstClr>
            </a:outerShdw>
          </a:effectLst>
        </p:spPr>
        <p:style>
          <a:lnRef idx="2">
            <a:schemeClr val="accent1"/>
          </a:lnRef>
          <a:fillRef idx="1">
            <a:schemeClr val="lt1"/>
          </a:fillRef>
          <a:effectRef idx="0">
            <a:schemeClr val="accent1"/>
          </a:effectRef>
          <a:fontRef idx="minor">
            <a:schemeClr val="dk1"/>
          </a:fontRef>
        </p:style>
        <p:txBody>
          <a:bodyPr rtlCol="0" anchor="ctr"/>
          <a:lstStyle/>
          <a:p>
            <a:pPr algn="ctr"/>
            <a:r>
              <a:rPr lang="en-US" sz="3200" b="1" dirty="0">
                <a:latin typeface="Times New Roman" panose="02020603050405020304" pitchFamily="18" charset="0"/>
                <a:cs typeface="Times New Roman" panose="02020603050405020304" pitchFamily="18" charset="0"/>
              </a:rPr>
              <a:t>Conclusion and Recommendations</a:t>
            </a:r>
          </a:p>
          <a:p>
            <a:pPr algn="ctr"/>
            <a:endParaRPr lang="en-US" sz="32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400" dirty="0">
                <a:solidFill>
                  <a:srgbClr val="000000"/>
                </a:solidFill>
                <a:latin typeface="Calibri" panose="020F0502020204030204" pitchFamily="34" charset="0"/>
                <a:cs typeface="Calibri" panose="020F0502020204030204" pitchFamily="34" charset="0"/>
              </a:rPr>
              <a:t>The major purpose of this study was to create a machine learning model that could predict box office performance and. The IMDb dataset was used to test the model</a:t>
            </a:r>
            <a:endParaRPr lang="en-US" sz="2400" dirty="0">
              <a:solidFill>
                <a:srgbClr val="000000"/>
              </a:solidFill>
              <a:latin typeface="Times New Roman" panose="02020603050405020304" pitchFamily="18" charset="0"/>
              <a:cs typeface="Times New Roman" panose="02020603050405020304" pitchFamily="18" charset="0"/>
            </a:endParaRPr>
          </a:p>
          <a:p>
            <a:pPr marL="342900" indent="-342900">
              <a:lnSpc>
                <a:spcPct val="10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The accuracy of such forecasts can be enhanced in the future by adding additional factors and increasing the dataset size. These methods might be used to develop an automated software that recommends movies to viewers depending on their popularity.</a:t>
            </a:r>
          </a:p>
          <a:p>
            <a:pPr marL="342900" indent="-342900">
              <a:lnSpc>
                <a:spcPct val="10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Because it relies on the user to accurately comprehend the different representations of the data and draw the correct conclusions, box office prediction requires greater expertise. Furthermore, such a system may be transformed into a recommender system by including certain traits into hybrid methods. </a:t>
            </a:r>
          </a:p>
          <a:p>
            <a:pPr marL="342900" indent="-342900">
              <a:buFont typeface="Arial" panose="020B0604020202020204" pitchFamily="34" charset="0"/>
              <a:buChar char="•"/>
            </a:pPr>
            <a:r>
              <a:rPr lang="en-US" sz="2400" dirty="0">
                <a:latin typeface="Calibri" panose="020F0502020204030204" pitchFamily="34" charset="0"/>
                <a:cs typeface="Calibri" panose="020F0502020204030204" pitchFamily="34" charset="0"/>
              </a:rPr>
              <a:t>This research has important practical consequences for film industry decision-maker offers potential for further research in this field.</a:t>
            </a:r>
          </a:p>
          <a:p>
            <a:pPr marL="342900" indent="-342900">
              <a:lnSpc>
                <a:spcPct val="100000"/>
              </a:lnSpc>
              <a:buFont typeface="Arial" panose="020B0604020202020204" pitchFamily="34" charset="0"/>
              <a:buChar char="•"/>
            </a:pPr>
            <a:r>
              <a:rPr lang="en-US" sz="2400" dirty="0">
                <a:latin typeface="Calibri" panose="020F0502020204030204" pitchFamily="34" charset="0"/>
                <a:cs typeface="Calibri" panose="020F0502020204030204" pitchFamily="34" charset="0"/>
              </a:rPr>
              <a:t>This model might be used by film producers as a supplement to the green-lighting process. Distributors and theatre owners may find the model useful in deciding which films to select, distribute, promote, and screen.</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22323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229</TotalTime>
  <Words>887</Words>
  <Application>Microsoft Office PowerPoint</Application>
  <PresentationFormat>Custom</PresentationFormat>
  <Paragraphs>80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Silvia Iagar (1805743)</dc:creator>
  <cp:lastModifiedBy>Silvia Iagar (1805743)</cp:lastModifiedBy>
  <cp:revision>38</cp:revision>
  <dcterms:created xsi:type="dcterms:W3CDTF">2021-07-22T16:01:11Z</dcterms:created>
  <dcterms:modified xsi:type="dcterms:W3CDTF">2021-07-22T19:50:59Z</dcterms:modified>
</cp:coreProperties>
</file>