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50" d="100"/>
          <a:sy n="50" d="100"/>
        </p:scale>
        <p:origin x="1758" y="-1908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gif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Buoy Analysis for a Single Point Wave Energy Absorber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Uzayr Ahmed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Arnaud </a:t>
            </a:r>
            <a:r>
              <a:rPr lang="en-GB" altLang="en-US" sz="3600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Marotin</a:t>
            </a:r>
            <a:endParaRPr lang="en-GB" altLang="en-US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Mechanical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1013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AU" altLang="en-US" sz="2800" b="1" dirty="0"/>
              <a:t>Wave-Power</a:t>
            </a:r>
            <a:r>
              <a:rPr lang="en-AU" altLang="en-US" sz="2800" dirty="0"/>
              <a:t> generation is a renewable energy source with </a:t>
            </a:r>
            <a:r>
              <a:rPr lang="en-AU" altLang="en-US" sz="2800" b="1" dirty="0"/>
              <a:t>unrivalled</a:t>
            </a:r>
            <a:r>
              <a:rPr lang="en-AU" altLang="en-US" sz="2800" dirty="0"/>
              <a:t> and </a:t>
            </a:r>
            <a:r>
              <a:rPr lang="en-AU" altLang="en-US" sz="2800" b="1" dirty="0"/>
              <a:t>untapped</a:t>
            </a:r>
            <a:r>
              <a:rPr lang="en-AU" altLang="en-US" sz="2800" dirty="0"/>
              <a:t> </a:t>
            </a:r>
            <a:r>
              <a:rPr lang="en-AU" altLang="en-US" sz="2800" b="1" dirty="0"/>
              <a:t>potential</a:t>
            </a:r>
            <a:r>
              <a:rPr lang="en-AU" altLang="en-US" sz="2800" dirty="0"/>
              <a:t>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There is an estimated </a:t>
            </a:r>
            <a:r>
              <a:rPr lang="en-AU" altLang="en-US" sz="2800" b="1" dirty="0"/>
              <a:t>2 billion </a:t>
            </a:r>
            <a:r>
              <a:rPr lang="en-AU" altLang="en-US" sz="2800" dirty="0"/>
              <a:t>(10</a:t>
            </a:r>
            <a:r>
              <a:rPr lang="en-AU" altLang="en-US" sz="2800" baseline="30000" dirty="0"/>
              <a:t>12</a:t>
            </a:r>
            <a:r>
              <a:rPr lang="en-AU" altLang="en-US" sz="2800" dirty="0"/>
              <a:t>) watts of </a:t>
            </a:r>
            <a:r>
              <a:rPr lang="en-AU" altLang="en-US" sz="2800" b="1" dirty="0"/>
              <a:t>power</a:t>
            </a:r>
            <a:r>
              <a:rPr lang="en-AU" altLang="en-US" sz="2800" dirty="0"/>
              <a:t> available at any given time in the earth's oceans. [1]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The </a:t>
            </a:r>
            <a:r>
              <a:rPr lang="en-AU" altLang="en-US" sz="2800" b="1" dirty="0"/>
              <a:t>latest report </a:t>
            </a:r>
            <a:r>
              <a:rPr lang="en-AU" altLang="en-US" sz="2800" dirty="0"/>
              <a:t>by the </a:t>
            </a:r>
            <a:r>
              <a:rPr lang="en-AU" altLang="en-US" sz="2800" b="1" dirty="0"/>
              <a:t>Intergovernmental Panel</a:t>
            </a:r>
            <a:r>
              <a:rPr lang="en-AU" altLang="en-US" sz="2800" dirty="0"/>
              <a:t> on Climate Change found that </a:t>
            </a:r>
            <a:r>
              <a:rPr lang="en-AU" altLang="en-US" sz="2800" b="1" dirty="0"/>
              <a:t>global warming</a:t>
            </a:r>
            <a:r>
              <a:rPr lang="en-AU" altLang="en-US" sz="2800" dirty="0"/>
              <a:t> must be</a:t>
            </a:r>
            <a:r>
              <a:rPr lang="en-AU" altLang="en-US" sz="2800" b="1" dirty="0"/>
              <a:t> limited</a:t>
            </a:r>
            <a:r>
              <a:rPr lang="en-AU" altLang="en-US" sz="2800" dirty="0"/>
              <a:t> to a further </a:t>
            </a:r>
            <a:r>
              <a:rPr lang="en-AU" altLang="en-US" sz="2800" b="1" dirty="0"/>
              <a:t>1.5</a:t>
            </a:r>
            <a:r>
              <a:rPr lang="en-GB" altLang="en-US" sz="2800" b="1" dirty="0">
                <a:sym typeface="Symbol" panose="05050102010706020507" pitchFamily="18" charset="2"/>
              </a:rPr>
              <a:t>C</a:t>
            </a:r>
            <a:r>
              <a:rPr lang="en-GB" altLang="en-US" sz="2800" dirty="0">
                <a:sym typeface="Symbol" panose="05050102010706020507" pitchFamily="18" charset="2"/>
              </a:rPr>
              <a:t> </a:t>
            </a:r>
            <a:r>
              <a:rPr lang="en-GB" altLang="en-US" sz="2800" b="1" dirty="0">
                <a:sym typeface="Symbol" panose="05050102010706020507" pitchFamily="18" charset="2"/>
              </a:rPr>
              <a:t>or</a:t>
            </a:r>
            <a:r>
              <a:rPr lang="en-GB" altLang="en-US" sz="2800" dirty="0">
                <a:sym typeface="Symbol" panose="05050102010706020507" pitchFamily="18" charset="2"/>
              </a:rPr>
              <a:t> else </a:t>
            </a:r>
            <a:r>
              <a:rPr lang="en-GB" altLang="en-US" sz="2800" b="1" dirty="0">
                <a:sym typeface="Symbol" panose="05050102010706020507" pitchFamily="18" charset="2"/>
              </a:rPr>
              <a:t>irreversible</a:t>
            </a:r>
            <a:r>
              <a:rPr lang="en-GB" altLang="en-US" sz="2800" dirty="0">
                <a:sym typeface="Symbol" panose="05050102010706020507" pitchFamily="18" charset="2"/>
              </a:rPr>
              <a:t> and </a:t>
            </a:r>
            <a:r>
              <a:rPr lang="en-GB" altLang="en-US" sz="2800" b="1" dirty="0">
                <a:sym typeface="Symbol" panose="05050102010706020507" pitchFamily="18" charset="2"/>
              </a:rPr>
              <a:t>catastrophic</a:t>
            </a:r>
            <a:r>
              <a:rPr lang="en-GB" altLang="en-US" sz="2800" dirty="0">
                <a:sym typeface="Symbol" panose="05050102010706020507" pitchFamily="18" charset="2"/>
              </a:rPr>
              <a:t> </a:t>
            </a:r>
            <a:r>
              <a:rPr lang="en-GB" altLang="en-US" sz="2800" b="1" dirty="0">
                <a:sym typeface="Symbol" panose="05050102010706020507" pitchFamily="18" charset="2"/>
              </a:rPr>
              <a:t>changes</a:t>
            </a:r>
            <a:r>
              <a:rPr lang="en-GB" altLang="en-US" sz="2800" dirty="0">
                <a:sym typeface="Symbol" panose="05050102010706020507" pitchFamily="18" charset="2"/>
              </a:rPr>
              <a:t> will be made to earth’s climate.</a:t>
            </a:r>
          </a:p>
          <a:p>
            <a:pPr>
              <a:spcBef>
                <a:spcPct val="50000"/>
              </a:spcBef>
            </a:pPr>
            <a:r>
              <a:rPr lang="en-GB" altLang="en-US" sz="2800" b="1" dirty="0">
                <a:sym typeface="Symbol" panose="05050102010706020507" pitchFamily="18" charset="2"/>
              </a:rPr>
              <a:t>Two</a:t>
            </a:r>
            <a:r>
              <a:rPr lang="en-GB" altLang="en-US" sz="2800" dirty="0">
                <a:sym typeface="Symbol" panose="05050102010706020507" pitchFamily="18" charset="2"/>
              </a:rPr>
              <a:t> wave energy converters </a:t>
            </a:r>
            <a:r>
              <a:rPr lang="en-GB" altLang="en-US" sz="2800" b="1" dirty="0">
                <a:sym typeface="Symbol" panose="05050102010706020507" pitchFamily="18" charset="2"/>
              </a:rPr>
              <a:t>(WEC) </a:t>
            </a:r>
            <a:r>
              <a:rPr lang="en-GB" altLang="en-US" sz="2800" dirty="0">
                <a:sym typeface="Symbol" panose="05050102010706020507" pitchFamily="18" charset="2"/>
              </a:rPr>
              <a:t>were </a:t>
            </a:r>
            <a:r>
              <a:rPr lang="en-GB" altLang="en-US" sz="2800" b="1" dirty="0">
                <a:sym typeface="Symbol" panose="05050102010706020507" pitchFamily="18" charset="2"/>
              </a:rPr>
              <a:t>modelled</a:t>
            </a:r>
            <a:r>
              <a:rPr lang="en-GB" altLang="en-US" sz="2800" dirty="0">
                <a:sym typeface="Symbol" panose="05050102010706020507" pitchFamily="18" charset="2"/>
              </a:rPr>
              <a:t>, specifically for the </a:t>
            </a:r>
            <a:r>
              <a:rPr lang="en-GB" altLang="en-US" sz="2800" b="1" dirty="0">
                <a:sym typeface="Symbol" panose="05050102010706020507" pitchFamily="18" charset="2"/>
              </a:rPr>
              <a:t>Swansea Bay </a:t>
            </a:r>
            <a:r>
              <a:rPr lang="en-GB" altLang="en-US" sz="2800" dirty="0">
                <a:sym typeface="Symbol" panose="05050102010706020507" pitchFamily="18" charset="2"/>
              </a:rPr>
              <a:t>area.</a:t>
            </a:r>
            <a:endParaRPr lang="en-AU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67095" y="15052505"/>
            <a:ext cx="6415087" cy="669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You can also continue mentioning your key literature survey findings here. </a:t>
            </a:r>
          </a:p>
          <a:p>
            <a:pPr marL="457200" indent="-4572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Identify</a:t>
            </a:r>
            <a:r>
              <a:rPr lang="en-AU" altLang="en-US" sz="2800" dirty="0"/>
              <a:t> local </a:t>
            </a:r>
            <a:r>
              <a:rPr lang="en-AU" altLang="en-US" sz="2800" b="1" dirty="0"/>
              <a:t>wave</a:t>
            </a:r>
            <a:r>
              <a:rPr lang="en-AU" altLang="en-US" sz="2800" dirty="0"/>
              <a:t> </a:t>
            </a:r>
            <a:r>
              <a:rPr lang="en-AU" altLang="en-US" sz="2800" b="1" dirty="0"/>
              <a:t>parameters</a:t>
            </a:r>
            <a:r>
              <a:rPr lang="en-AU" altLang="en-US" sz="2800" dirty="0"/>
              <a:t> in </a:t>
            </a:r>
            <a:r>
              <a:rPr lang="en-AU" altLang="en-US" sz="2800" b="1" dirty="0"/>
              <a:t>Swansea</a:t>
            </a:r>
            <a:r>
              <a:rPr lang="en-AU" altLang="en-US" sz="2800" dirty="0"/>
              <a:t> Bay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Develop</a:t>
            </a:r>
            <a:r>
              <a:rPr lang="en-AU" altLang="en-US" sz="2800" dirty="0"/>
              <a:t> two </a:t>
            </a:r>
            <a:r>
              <a:rPr lang="en-AU" altLang="en-US" sz="2800" b="1" dirty="0"/>
              <a:t>WEC</a:t>
            </a:r>
            <a:r>
              <a:rPr lang="en-AU" altLang="en-US" sz="2800" dirty="0"/>
              <a:t> shapes (Sphere &amp; Cylinder)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Adapt</a:t>
            </a:r>
            <a:r>
              <a:rPr lang="en-AU" altLang="en-US" sz="2800" dirty="0"/>
              <a:t> WEC </a:t>
            </a:r>
            <a:r>
              <a:rPr lang="en-AU" altLang="en-US" sz="2800" b="1" dirty="0"/>
              <a:t>shapes</a:t>
            </a:r>
            <a:r>
              <a:rPr lang="en-AU" altLang="en-US" sz="2800" dirty="0"/>
              <a:t> to local wave parameters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Assess</a:t>
            </a:r>
            <a:r>
              <a:rPr lang="en-AU" altLang="en-US" sz="2800" dirty="0"/>
              <a:t> shape </a:t>
            </a:r>
            <a:r>
              <a:rPr lang="en-AU" altLang="en-US" sz="2800" b="1" dirty="0"/>
              <a:t>performance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2800" b="1" dirty="0"/>
              <a:t>Estimate</a:t>
            </a:r>
            <a:r>
              <a:rPr lang="en-AU" altLang="en-US" sz="2800" dirty="0"/>
              <a:t> energy </a:t>
            </a:r>
            <a:r>
              <a:rPr lang="en-AU" altLang="en-US" sz="2800" b="1" dirty="0"/>
              <a:t>output</a:t>
            </a:r>
          </a:p>
        </p:txBody>
      </p:sp>
      <p:sp>
        <p:nvSpPr>
          <p:cNvPr id="16" name="Text Box 16"/>
          <p:cNvSpPr txBox="1">
            <a:spLocks noChangeArrowheads="1"/>
          </p:cNvSpPr>
          <p:nvPr/>
        </p:nvSpPr>
        <p:spPr bwMode="auto">
          <a:xfrm>
            <a:off x="0" y="27927083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Swansea bay Area. Photo reproduced from [3]</a:t>
            </a:r>
          </a:p>
        </p:txBody>
      </p:sp>
      <p:sp>
        <p:nvSpPr>
          <p:cNvPr id="25" name="Text Box 25"/>
          <p:cNvSpPr txBox="1">
            <a:spLocks noChangeArrowheads="1"/>
          </p:cNvSpPr>
          <p:nvPr/>
        </p:nvSpPr>
        <p:spPr bwMode="auto">
          <a:xfrm>
            <a:off x="294784" y="21483638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>
                <a:latin typeface="Times New Roman" charset="0"/>
              </a:rPr>
              <a:t>Local wave climate parameters for Swansea Bay</a:t>
            </a: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8597" y="2532558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</a:rPr>
              <a:t>Your Pic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1060" name="Picture 36" descr="Swansea Bay, located directly opposite ICWS. #swansea #icws ...">
            <a:extLst>
              <a:ext uri="{FF2B5EF4-FFF2-40B4-BE49-F238E27FC236}">
                <a16:creationId xmlns:a16="http://schemas.microsoft.com/office/drawing/2014/main" id="{17428686-9B42-4BAA-881D-39D3A60735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26" y="24516768"/>
            <a:ext cx="5312546" cy="345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 Box 8">
            <a:extLst>
              <a:ext uri="{FF2B5EF4-FFF2-40B4-BE49-F238E27FC236}">
                <a16:creationId xmlns:a16="http://schemas.microsoft.com/office/drawing/2014/main" id="{7AFC0D60-F07E-4767-AE30-372A20CA7F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1953" y="6199066"/>
            <a:ext cx="6415087" cy="7896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Methodology</a:t>
            </a:r>
          </a:p>
          <a:p>
            <a:pPr>
              <a:spcBef>
                <a:spcPct val="20000"/>
              </a:spcBef>
            </a:pPr>
            <a:r>
              <a:rPr lang="en-AU" altLang="en-US" sz="2800" b="1" dirty="0"/>
              <a:t>Wave</a:t>
            </a:r>
            <a:r>
              <a:rPr lang="en-AU" altLang="en-US" sz="2800" dirty="0"/>
              <a:t> climate </a:t>
            </a:r>
            <a:r>
              <a:rPr lang="en-AU" altLang="en-US" sz="2800" b="1" dirty="0"/>
              <a:t>parameters</a:t>
            </a:r>
            <a:r>
              <a:rPr lang="en-AU" altLang="en-US" sz="2800" dirty="0"/>
              <a:t> were </a:t>
            </a:r>
            <a:r>
              <a:rPr lang="en-AU" altLang="en-US" sz="2800" b="1" dirty="0"/>
              <a:t>extracted</a:t>
            </a:r>
            <a:r>
              <a:rPr lang="en-AU" altLang="en-US" sz="2800" dirty="0"/>
              <a:t> from Swansea Bay </a:t>
            </a:r>
            <a:r>
              <a:rPr lang="en-AU" altLang="en-US" sz="2800" b="1" dirty="0"/>
              <a:t>Waverider</a:t>
            </a:r>
            <a:r>
              <a:rPr lang="en-AU" altLang="en-US" sz="2800" dirty="0"/>
              <a:t> historic data sets. Using this data two </a:t>
            </a:r>
            <a:r>
              <a:rPr lang="en-AU" altLang="en-US" sz="2800" b="1" dirty="0"/>
              <a:t>models</a:t>
            </a:r>
            <a:r>
              <a:rPr lang="en-AU" altLang="en-US" sz="2800" dirty="0"/>
              <a:t> were </a:t>
            </a:r>
            <a:r>
              <a:rPr lang="en-AU" altLang="en-US" sz="2800" b="1" dirty="0"/>
              <a:t>created</a:t>
            </a:r>
            <a:r>
              <a:rPr lang="en-AU" altLang="en-US" sz="2800" dirty="0"/>
              <a:t> and </a:t>
            </a:r>
            <a:r>
              <a:rPr lang="en-AU" altLang="en-US" sz="2800" b="1" dirty="0"/>
              <a:t>meshed</a:t>
            </a:r>
            <a:r>
              <a:rPr lang="en-AU" altLang="en-US" sz="2800" dirty="0"/>
              <a:t>.</a:t>
            </a:r>
          </a:p>
          <a:p>
            <a:pPr>
              <a:spcBef>
                <a:spcPct val="20000"/>
              </a:spcBef>
            </a:pPr>
            <a:r>
              <a:rPr lang="en-AU" altLang="en-US" sz="2800" b="1" dirty="0"/>
              <a:t>Utilising</a:t>
            </a:r>
            <a:r>
              <a:rPr lang="en-AU" altLang="en-US" sz="2800" dirty="0"/>
              <a:t> the boundary element methods code </a:t>
            </a:r>
            <a:r>
              <a:rPr lang="en-AU" altLang="en-US" sz="2800" b="1" dirty="0"/>
              <a:t>NEMOH</a:t>
            </a:r>
            <a:r>
              <a:rPr lang="en-AU" altLang="en-US" sz="2800" dirty="0"/>
              <a:t>, there </a:t>
            </a:r>
            <a:r>
              <a:rPr lang="en-AU" altLang="en-US" sz="2800" b="1" dirty="0"/>
              <a:t>hydrodynamic</a:t>
            </a:r>
            <a:r>
              <a:rPr lang="en-AU" altLang="en-US" sz="2800" dirty="0"/>
              <a:t> </a:t>
            </a:r>
            <a:r>
              <a:rPr lang="en-AU" altLang="en-US" sz="2800" b="1" dirty="0"/>
              <a:t>parameters</a:t>
            </a:r>
            <a:r>
              <a:rPr lang="en-AU" altLang="en-US" sz="2800" dirty="0"/>
              <a:t> were </a:t>
            </a:r>
            <a:r>
              <a:rPr lang="en-AU" altLang="en-US" sz="2800" b="1" dirty="0"/>
              <a:t>obtained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A </a:t>
            </a:r>
            <a:r>
              <a:rPr lang="en-AU" altLang="en-US" sz="2800" b="1" dirty="0"/>
              <a:t>frequency</a:t>
            </a:r>
            <a:r>
              <a:rPr lang="en-AU" altLang="en-US" sz="2800" dirty="0"/>
              <a:t> </a:t>
            </a:r>
            <a:r>
              <a:rPr lang="en-AU" altLang="en-US" sz="2800" b="1" dirty="0"/>
              <a:t>domain</a:t>
            </a:r>
            <a:r>
              <a:rPr lang="en-AU" altLang="en-US" sz="2800" dirty="0"/>
              <a:t> model was created using those parameters to </a:t>
            </a:r>
            <a:r>
              <a:rPr lang="en-AU" altLang="en-US" sz="2800" b="1" dirty="0"/>
              <a:t>evaluate</a:t>
            </a:r>
            <a:r>
              <a:rPr lang="en-AU" altLang="en-US" sz="2800" dirty="0"/>
              <a:t> the </a:t>
            </a:r>
            <a:r>
              <a:rPr lang="en-AU" altLang="en-US" sz="2800" b="1" dirty="0"/>
              <a:t>models</a:t>
            </a:r>
          </a:p>
          <a:p>
            <a:pPr>
              <a:spcBef>
                <a:spcPct val="20000"/>
              </a:spcBef>
            </a:pPr>
            <a:r>
              <a:rPr lang="en-AU" altLang="en-US" sz="2800" dirty="0"/>
              <a:t>A </a:t>
            </a:r>
            <a:r>
              <a:rPr lang="en-AU" altLang="en-US" sz="2800" b="1" dirty="0"/>
              <a:t>time</a:t>
            </a:r>
            <a:r>
              <a:rPr lang="en-AU" altLang="en-US" sz="2800" dirty="0"/>
              <a:t> </a:t>
            </a:r>
            <a:r>
              <a:rPr lang="en-AU" altLang="en-US" sz="2800" b="1" dirty="0"/>
              <a:t>domain</a:t>
            </a:r>
            <a:r>
              <a:rPr lang="en-AU" altLang="en-US" sz="2800" dirty="0"/>
              <a:t> model frequency was created to </a:t>
            </a:r>
            <a:r>
              <a:rPr lang="en-AU" altLang="en-US" sz="2800" b="1" dirty="0"/>
              <a:t>further</a:t>
            </a:r>
            <a:r>
              <a:rPr lang="en-AU" altLang="en-US" sz="2800" dirty="0"/>
              <a:t> </a:t>
            </a:r>
            <a:r>
              <a:rPr lang="en-AU" altLang="en-US" sz="2800" b="1" dirty="0"/>
              <a:t>evaluate</a:t>
            </a:r>
            <a:r>
              <a:rPr lang="en-AU" altLang="en-US" sz="2800" dirty="0"/>
              <a:t> the designs</a:t>
            </a:r>
          </a:p>
        </p:txBody>
      </p:sp>
      <p:pic>
        <p:nvPicPr>
          <p:cNvPr id="46" name="Picture 45" descr="Definition sketch of a floating point absorber wave energy ...">
            <a:extLst>
              <a:ext uri="{FF2B5EF4-FFF2-40B4-BE49-F238E27FC236}">
                <a16:creationId xmlns:a16="http://schemas.microsoft.com/office/drawing/2014/main" id="{B8B38A4E-27F8-460F-9F8A-B6F73EFF03C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06026" y="14715416"/>
            <a:ext cx="5314174" cy="2928113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Text Box 16">
            <a:extLst>
              <a:ext uri="{FF2B5EF4-FFF2-40B4-BE49-F238E27FC236}">
                <a16:creationId xmlns:a16="http://schemas.microsoft.com/office/drawing/2014/main" id="{C486693F-ACEE-4545-8460-D14EBB5E6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43713" y="18305648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Basic workings of a wave energy device [4]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9312B1C8-A25F-44E6-B326-A871E80B11FA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3137" y="24657403"/>
            <a:ext cx="4342922" cy="283472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B62F50F4-9CC4-4D08-9B65-2D4E4CA4E7B0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75332" y="24282448"/>
            <a:ext cx="4912961" cy="3228768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Text Box 16">
            <a:extLst>
              <a:ext uri="{FF2B5EF4-FFF2-40B4-BE49-F238E27FC236}">
                <a16:creationId xmlns:a16="http://schemas.microsoft.com/office/drawing/2014/main" id="{2D6E0DA6-137F-455D-8E8F-8873B83BEE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2687" y="27774053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Sphere mesh</a:t>
            </a:r>
          </a:p>
        </p:txBody>
      </p:sp>
      <p:sp>
        <p:nvSpPr>
          <p:cNvPr id="51" name="Text Box 16">
            <a:extLst>
              <a:ext uri="{FF2B5EF4-FFF2-40B4-BE49-F238E27FC236}">
                <a16:creationId xmlns:a16="http://schemas.microsoft.com/office/drawing/2014/main" id="{19325DD5-51D9-46BA-9532-32BABB7986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42949" y="27766934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Cylinder mesh</a:t>
            </a:r>
          </a:p>
        </p:txBody>
      </p:sp>
      <p:graphicFrame>
        <p:nvGraphicFramePr>
          <p:cNvPr id="27" name="Group 1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260900"/>
              </p:ext>
            </p:extLst>
          </p:nvPr>
        </p:nvGraphicFramePr>
        <p:xfrm>
          <a:off x="283493" y="22269278"/>
          <a:ext cx="5638801" cy="1527493"/>
        </p:xfrm>
        <a:graphic>
          <a:graphicData uri="http://schemas.openxmlformats.org/drawingml/2006/table">
            <a:tbl>
              <a:tblPr/>
              <a:tblGrid>
                <a:gridCol w="14088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122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8842">
                  <a:extLst>
                    <a:ext uri="{9D8B030D-6E8A-4147-A177-3AD203B41FA5}">
                      <a16:colId xmlns:a16="http://schemas.microsoft.com/office/drawing/2014/main" val="2973951185"/>
                    </a:ext>
                  </a:extLst>
                </a:gridCol>
                <a:gridCol w="1408842">
                  <a:extLst>
                    <a:ext uri="{9D8B030D-6E8A-4147-A177-3AD203B41FA5}">
                      <a16:colId xmlns:a16="http://schemas.microsoft.com/office/drawing/2014/main" val="798671713"/>
                    </a:ext>
                  </a:extLst>
                </a:gridCol>
              </a:tblGrid>
              <a:tr h="431800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TABLE 1: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Wave Parameters (Average)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Wave Period (s)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Water Depth (m)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Wave Height (m)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Wavelength (m)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0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4.1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10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8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>
                        <a:spcBef>
                          <a:spcPct val="20000"/>
                        </a:spcBef>
                        <a:defRPr sz="7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>
                        <a:spcBef>
                          <a:spcPct val="20000"/>
                        </a:spcBef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sz="63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1.8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F8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2" name="Text Box 6">
            <a:extLst>
              <a:ext uri="{FF2B5EF4-FFF2-40B4-BE49-F238E27FC236}">
                <a16:creationId xmlns:a16="http://schemas.microsoft.com/office/drawing/2014/main" id="{6552936E-B20F-43AE-A72A-94EE9B414F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93788" y="17924301"/>
            <a:ext cx="6415087" cy="5182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Conclusions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It was </a:t>
            </a:r>
            <a:r>
              <a:rPr lang="en-US" altLang="en-US" sz="2800" b="1" dirty="0"/>
              <a:t>concluded</a:t>
            </a:r>
            <a:r>
              <a:rPr lang="en-US" altLang="en-US" sz="2800" dirty="0"/>
              <a:t> that the </a:t>
            </a:r>
            <a:r>
              <a:rPr lang="en-US" altLang="en-US" sz="2800" b="1" dirty="0"/>
              <a:t>sphere</a:t>
            </a:r>
            <a:r>
              <a:rPr lang="en-US" altLang="en-US" sz="2800" dirty="0"/>
              <a:t> was a more </a:t>
            </a:r>
            <a:r>
              <a:rPr lang="en-US" altLang="en-US" sz="2800" b="1" dirty="0"/>
              <a:t>ideal</a:t>
            </a:r>
            <a:r>
              <a:rPr lang="en-US" altLang="en-US" sz="2800" dirty="0"/>
              <a:t> shape for the </a:t>
            </a:r>
            <a:r>
              <a:rPr lang="en-US" altLang="en-US" sz="2800" b="1" dirty="0"/>
              <a:t>specific</a:t>
            </a:r>
            <a:r>
              <a:rPr lang="en-US" altLang="en-US" sz="2800" dirty="0"/>
              <a:t> wave </a:t>
            </a:r>
            <a:r>
              <a:rPr lang="en-US" altLang="en-US" sz="2800" b="1" dirty="0"/>
              <a:t>parameters</a:t>
            </a:r>
            <a:r>
              <a:rPr lang="en-US" altLang="en-US" sz="2800" dirty="0"/>
              <a:t> found is </a:t>
            </a:r>
            <a:r>
              <a:rPr lang="en-US" altLang="en-US" sz="2800" b="1" dirty="0"/>
              <a:t>Swansea</a:t>
            </a:r>
            <a:r>
              <a:rPr lang="en-US" altLang="en-US" sz="2800" dirty="0"/>
              <a:t> Bay. The </a:t>
            </a:r>
            <a:r>
              <a:rPr lang="en-US" altLang="en-US" sz="2800" b="1" dirty="0"/>
              <a:t>performance</a:t>
            </a:r>
            <a:r>
              <a:rPr lang="en-US" altLang="en-US" sz="2800" dirty="0"/>
              <a:t> </a:t>
            </a:r>
            <a:r>
              <a:rPr lang="en-US" altLang="en-US" sz="2800" b="1" dirty="0"/>
              <a:t>difference</a:t>
            </a:r>
            <a:r>
              <a:rPr lang="en-US" altLang="en-US" sz="2800" dirty="0"/>
              <a:t> was entirely </a:t>
            </a:r>
            <a:r>
              <a:rPr lang="en-US" altLang="en-US" sz="2800" b="1" dirty="0"/>
              <a:t>attributed</a:t>
            </a:r>
            <a:r>
              <a:rPr lang="en-US" altLang="en-US" sz="2800" dirty="0"/>
              <a:t> to </a:t>
            </a:r>
            <a:r>
              <a:rPr lang="en-US" altLang="en-US" sz="2800" b="1" dirty="0"/>
              <a:t>shape</a:t>
            </a:r>
            <a:r>
              <a:rPr lang="en-US" altLang="en-US" sz="2800" dirty="0"/>
              <a:t>. This </a:t>
            </a:r>
            <a:r>
              <a:rPr lang="en-US" altLang="en-US" sz="2800" b="1" dirty="0"/>
              <a:t>shows</a:t>
            </a:r>
            <a:r>
              <a:rPr lang="en-US" altLang="en-US" sz="2800" dirty="0"/>
              <a:t> how </a:t>
            </a:r>
            <a:r>
              <a:rPr lang="en-US" altLang="en-US" sz="2800" b="1" dirty="0"/>
              <a:t>important</a:t>
            </a:r>
            <a:r>
              <a:rPr lang="en-US" altLang="en-US" sz="2800" dirty="0"/>
              <a:t> </a:t>
            </a:r>
            <a:r>
              <a:rPr lang="en-US" altLang="en-US" sz="2800" b="1" dirty="0"/>
              <a:t>shape</a:t>
            </a:r>
            <a:r>
              <a:rPr lang="en-US" altLang="en-US" sz="2800" dirty="0"/>
              <a:t> is when </a:t>
            </a:r>
            <a:r>
              <a:rPr lang="en-US" altLang="en-US" sz="2800" b="1" dirty="0"/>
              <a:t>developing</a:t>
            </a:r>
            <a:r>
              <a:rPr lang="en-US" altLang="en-US" sz="2800" dirty="0"/>
              <a:t> WEC’s. It should be a critical step in all </a:t>
            </a:r>
            <a:r>
              <a:rPr lang="en-US" altLang="en-US" sz="2800" b="1" dirty="0"/>
              <a:t>WEC</a:t>
            </a:r>
            <a:r>
              <a:rPr lang="en-US" altLang="en-US" sz="2800" dirty="0"/>
              <a:t> </a:t>
            </a:r>
            <a:r>
              <a:rPr lang="en-US" altLang="en-US" sz="2800" b="1" dirty="0"/>
              <a:t>projects</a:t>
            </a:r>
            <a:r>
              <a:rPr lang="en-US" altLang="en-US" sz="2800" dirty="0"/>
              <a:t> and planning.</a:t>
            </a: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06A9E415-425C-4657-BEC3-EC62A8DA9AAB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04210" y="5974551"/>
            <a:ext cx="6165190" cy="3318426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11489" y="23062702"/>
            <a:ext cx="6415087" cy="73211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/>
              <a:t>Gunn, K. and Stock-Williams, C., 2012. </a:t>
            </a:r>
            <a:r>
              <a:rPr lang="en-GB" sz="1800" i="1" dirty="0"/>
              <a:t>Quantifying the global wave power resource. [1]</a:t>
            </a:r>
          </a:p>
          <a:p>
            <a:pPr marL="0" indent="0">
              <a:spcBef>
                <a:spcPct val="50000"/>
              </a:spcBef>
            </a:pPr>
            <a:endParaRPr lang="en-GB" sz="1800" dirty="0"/>
          </a:p>
          <a:p>
            <a:r>
              <a:rPr lang="en-GB" sz="1800" dirty="0"/>
              <a:t>IRENA, 2019. </a:t>
            </a:r>
            <a:r>
              <a:rPr lang="en-GB" sz="1800" i="1" dirty="0"/>
              <a:t>Renewable Capacity Statistics 2019. </a:t>
            </a:r>
            <a:r>
              <a:rPr lang="en-GB" sz="1800" dirty="0"/>
              <a:t>Abu Dhabi: International Renewable Energy Agency. [2]</a:t>
            </a:r>
          </a:p>
          <a:p>
            <a:endParaRPr lang="en-US" sz="1800" dirty="0"/>
          </a:p>
          <a:p>
            <a:r>
              <a:rPr lang="en-US" sz="1800" dirty="0" err="1"/>
              <a:t>VisitSwanseaBay</a:t>
            </a:r>
            <a:r>
              <a:rPr lang="en-US" sz="1800" dirty="0"/>
              <a:t>, 2020. Swansea Bay And Surrounding Area. [image] Available at: https://www.visitswanseabay.com [Accessed 4 May 2020]. [3]</a:t>
            </a:r>
          </a:p>
          <a:p>
            <a:endParaRPr lang="en-GB" sz="1800" dirty="0"/>
          </a:p>
          <a:p>
            <a:r>
              <a:rPr lang="en-GB" sz="1800" dirty="0" err="1"/>
              <a:t>Devolder</a:t>
            </a:r>
            <a:r>
              <a:rPr lang="en-GB" sz="1800" dirty="0"/>
              <a:t>, B., TROCH, P. and RAUWOENS, P., 2019, Accelerated numerical simulations of a heaving floating body by coupling a motion solver with a two-phase fluid solver. [image] Available at: https://www.researchgate.net/publication/327652088 [Accessed 4 May 2020]. [4]</a:t>
            </a:r>
          </a:p>
          <a:p>
            <a:endParaRPr lang="en-US" sz="1800" dirty="0"/>
          </a:p>
          <a:p>
            <a:br>
              <a:rPr lang="en-US" sz="1800" dirty="0"/>
            </a:br>
            <a:endParaRPr lang="en-GB" sz="1800" dirty="0"/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AF758F0E-71E9-44A2-A2D9-50F2F4186ACE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44889" y="9604111"/>
            <a:ext cx="6290139" cy="3646693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Text Box 6">
            <a:extLst>
              <a:ext uri="{FF2B5EF4-FFF2-40B4-BE49-F238E27FC236}">
                <a16:creationId xmlns:a16="http://schemas.microsoft.com/office/drawing/2014/main" id="{478A6E34-94AF-465A-B1AC-9C6D20BF00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9236" y="19003054"/>
            <a:ext cx="6415087" cy="6474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Results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</a:t>
            </a:r>
            <a:r>
              <a:rPr lang="en-US" altLang="en-US" sz="2800" b="1" dirty="0"/>
              <a:t>sphere</a:t>
            </a:r>
            <a:r>
              <a:rPr lang="en-US" altLang="en-US" sz="2800" dirty="0"/>
              <a:t> was found to </a:t>
            </a:r>
            <a:r>
              <a:rPr lang="en-US" altLang="en-US" sz="2800" b="1" dirty="0"/>
              <a:t>outperform</a:t>
            </a:r>
            <a:r>
              <a:rPr lang="en-US" altLang="en-US" sz="2800" dirty="0"/>
              <a:t> the </a:t>
            </a:r>
            <a:r>
              <a:rPr lang="en-US" altLang="en-US" sz="2800" b="1" dirty="0"/>
              <a:t>cylinder</a:t>
            </a:r>
            <a:r>
              <a:rPr lang="en-US" altLang="en-US" sz="2800" dirty="0"/>
              <a:t> in </a:t>
            </a:r>
            <a:r>
              <a:rPr lang="en-US" altLang="en-US" sz="2800" b="1" dirty="0"/>
              <a:t>every</a:t>
            </a:r>
            <a:r>
              <a:rPr lang="en-US" altLang="en-US" sz="2800" dirty="0"/>
              <a:t> </a:t>
            </a:r>
            <a:r>
              <a:rPr lang="en-US" altLang="en-US" sz="2800" b="1" dirty="0"/>
              <a:t>regard</a:t>
            </a:r>
            <a:r>
              <a:rPr lang="en-US" altLang="en-US" sz="2800" dirty="0"/>
              <a:t>. The </a:t>
            </a:r>
            <a:r>
              <a:rPr lang="en-US" altLang="en-US" sz="2800" b="1" dirty="0"/>
              <a:t>frequency</a:t>
            </a:r>
            <a:r>
              <a:rPr lang="en-US" altLang="en-US" sz="2800" dirty="0"/>
              <a:t> </a:t>
            </a:r>
            <a:r>
              <a:rPr lang="en-US" altLang="en-US" sz="2800" b="1" dirty="0"/>
              <a:t>analysis</a:t>
            </a:r>
            <a:r>
              <a:rPr lang="en-US" altLang="en-US" sz="2800" dirty="0"/>
              <a:t> showed </a:t>
            </a:r>
            <a:r>
              <a:rPr lang="en-US" altLang="en-US" sz="2800" b="1" dirty="0"/>
              <a:t>better</a:t>
            </a:r>
            <a:r>
              <a:rPr lang="en-US" altLang="en-US" sz="2800" dirty="0"/>
              <a:t> hydrodynamic </a:t>
            </a:r>
            <a:r>
              <a:rPr lang="en-US" altLang="en-US" sz="2800" b="1" dirty="0"/>
              <a:t>parameters</a:t>
            </a:r>
            <a:r>
              <a:rPr lang="en-US" altLang="en-US" sz="2800" dirty="0"/>
              <a:t> for the </a:t>
            </a:r>
            <a:r>
              <a:rPr lang="en-US" altLang="en-US" sz="2800" b="1" dirty="0"/>
              <a:t>sphere</a:t>
            </a:r>
            <a:r>
              <a:rPr lang="en-US" altLang="en-US" sz="2800" dirty="0"/>
              <a:t> in all except one.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time domain analysis found the </a:t>
            </a:r>
            <a:r>
              <a:rPr lang="en-US" altLang="en-US" sz="2800" b="1" dirty="0"/>
              <a:t>Sphere</a:t>
            </a:r>
            <a:r>
              <a:rPr lang="en-US" altLang="en-US" sz="2800" dirty="0"/>
              <a:t> had an </a:t>
            </a:r>
            <a:r>
              <a:rPr lang="en-US" altLang="en-US" sz="2800" b="1" dirty="0"/>
              <a:t>average</a:t>
            </a:r>
            <a:r>
              <a:rPr lang="en-US" altLang="en-US" sz="2800" dirty="0"/>
              <a:t> </a:t>
            </a:r>
            <a:r>
              <a:rPr lang="en-US" altLang="en-US" sz="2800" b="1" dirty="0"/>
              <a:t>force</a:t>
            </a:r>
            <a:r>
              <a:rPr lang="en-US" altLang="en-US" sz="2800" dirty="0"/>
              <a:t> output of </a:t>
            </a:r>
            <a:r>
              <a:rPr lang="en-US" altLang="en-US" sz="2800" b="1" dirty="0"/>
              <a:t>4.4kN</a:t>
            </a:r>
            <a:r>
              <a:rPr lang="en-US" altLang="en-US" sz="2800" dirty="0"/>
              <a:t>, whilst the </a:t>
            </a:r>
            <a:r>
              <a:rPr lang="en-US" altLang="en-US" sz="2800" b="1" dirty="0"/>
              <a:t>cylinder</a:t>
            </a:r>
            <a:r>
              <a:rPr lang="en-US" altLang="en-US" sz="2800" dirty="0"/>
              <a:t> had a </a:t>
            </a:r>
            <a:r>
              <a:rPr lang="en-US" altLang="en-US" sz="2800" b="1" dirty="0"/>
              <a:t>lower</a:t>
            </a:r>
            <a:r>
              <a:rPr lang="en-US" altLang="en-US" sz="2800" dirty="0"/>
              <a:t> force of </a:t>
            </a:r>
            <a:r>
              <a:rPr lang="en-US" altLang="en-US" sz="2800" b="1" dirty="0"/>
              <a:t>2.9kN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57" name="Text Box 16">
            <a:extLst>
              <a:ext uri="{FF2B5EF4-FFF2-40B4-BE49-F238E27FC236}">
                <a16:creationId xmlns:a16="http://schemas.microsoft.com/office/drawing/2014/main" id="{E26C4F30-0425-44B7-B657-E2E9F1EDBB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88293" y="9138179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Total force on sphere over time</a:t>
            </a:r>
          </a:p>
        </p:txBody>
      </p:sp>
      <p:sp>
        <p:nvSpPr>
          <p:cNvPr id="56" name="Text Box 16">
            <a:extLst>
              <a:ext uri="{FF2B5EF4-FFF2-40B4-BE49-F238E27FC236}">
                <a16:creationId xmlns:a16="http://schemas.microsoft.com/office/drawing/2014/main" id="{316E4D69-80E8-4531-A397-AC2AAB750B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3906" y="13239255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Total force on cylinder over time</a:t>
            </a:r>
          </a:p>
        </p:txBody>
      </p:sp>
      <p:pic>
        <p:nvPicPr>
          <p:cNvPr id="1062" name="Picture 38">
            <a:extLst>
              <a:ext uri="{FF2B5EF4-FFF2-40B4-BE49-F238E27FC236}">
                <a16:creationId xmlns:a16="http://schemas.microsoft.com/office/drawing/2014/main" id="{F6C58084-342A-44D9-8C7B-F26E1A223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97" y="2466519"/>
            <a:ext cx="2659614" cy="265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25A6B35B-F9DC-4F1E-8FD3-6126020B5A6D}"/>
              </a:ext>
            </a:extLst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23906" y="14131079"/>
            <a:ext cx="6911957" cy="2959148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Text Box 16">
            <a:extLst>
              <a:ext uri="{FF2B5EF4-FFF2-40B4-BE49-F238E27FC236}">
                <a16:creationId xmlns:a16="http://schemas.microsoft.com/office/drawing/2014/main" id="{6420B020-55FC-44B3-8913-7CA48DB894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23906" y="17234867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Linear Wave Parameters[1]</a:t>
            </a:r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381</TotalTime>
  <Words>545</Words>
  <Application>Microsoft Office PowerPoint</Application>
  <PresentationFormat>Custom</PresentationFormat>
  <Paragraphs>57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Uzayr Ahmed</cp:lastModifiedBy>
  <cp:revision>43</cp:revision>
  <dcterms:created xsi:type="dcterms:W3CDTF">2016-02-25T08:27:32Z</dcterms:created>
  <dcterms:modified xsi:type="dcterms:W3CDTF">2020-05-04T07:55:11Z</dcterms:modified>
</cp:coreProperties>
</file>