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24"/>
  </p:notesMasterIdLst>
  <p:handoutMasterIdLst>
    <p:handoutMasterId r:id="rId25"/>
  </p:handoutMasterIdLst>
  <p:sldIdLst>
    <p:sldId id="256" r:id="rId2"/>
    <p:sldId id="279" r:id="rId3"/>
    <p:sldId id="276" r:id="rId4"/>
    <p:sldId id="275" r:id="rId5"/>
    <p:sldId id="257" r:id="rId6"/>
    <p:sldId id="274" r:id="rId7"/>
    <p:sldId id="283" r:id="rId8"/>
    <p:sldId id="285" r:id="rId9"/>
    <p:sldId id="286" r:id="rId10"/>
    <p:sldId id="287" r:id="rId11"/>
    <p:sldId id="288" r:id="rId12"/>
    <p:sldId id="289" r:id="rId13"/>
    <p:sldId id="277" r:id="rId14"/>
    <p:sldId id="284" r:id="rId15"/>
    <p:sldId id="291" r:id="rId16"/>
    <p:sldId id="278" r:id="rId17"/>
    <p:sldId id="293" r:id="rId18"/>
    <p:sldId id="280" r:id="rId19"/>
    <p:sldId id="281" r:id="rId20"/>
    <p:sldId id="290" r:id="rId21"/>
    <p:sldId id="292" r:id="rId22"/>
    <p:sldId id="282" r:id="rId23"/>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AFF"/>
    <a:srgbClr val="0E8CE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21" autoAdjust="0"/>
  </p:normalViewPr>
  <p:slideViewPr>
    <p:cSldViewPr>
      <p:cViewPr varScale="1">
        <p:scale>
          <a:sx n="78" d="100"/>
          <a:sy n="78" d="100"/>
        </p:scale>
        <p:origin x="1522" y="274"/>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113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FF65A05-A60F-4758-8F59-319974A908CD}" type="datetimeFigureOut">
              <a:rPr lang="en-GB" smtClean="0"/>
              <a:pPr/>
              <a:t>09/09/2018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2624853B-8B41-4FD4-94CB-4075340429C7}" type="slidenum">
              <a:rPr lang="en-GB" smtClean="0"/>
              <a:pPr/>
              <a:t>‹#›</a:t>
            </a:fld>
            <a:endParaRPr lang="en-GB"/>
          </a:p>
        </p:txBody>
      </p:sp>
    </p:spTree>
    <p:extLst>
      <p:ext uri="{BB962C8B-B14F-4D97-AF65-F5344CB8AC3E}">
        <p14:creationId xmlns:p14="http://schemas.microsoft.com/office/powerpoint/2010/main" val="898388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439783DB-002A-4F9D-9F33-2AF2D390B81A}" type="datetimeFigureOut">
              <a:rPr lang="en-GB" smtClean="0"/>
              <a:t>09/09/2018</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32B27E77-E00A-44D6-8DDC-892070770143}" type="slidenum">
              <a:rPr lang="en-GB" smtClean="0"/>
              <a:t>‹#›</a:t>
            </a:fld>
            <a:endParaRPr lang="en-GB"/>
          </a:p>
        </p:txBody>
      </p:sp>
    </p:spTree>
    <p:extLst>
      <p:ext uri="{BB962C8B-B14F-4D97-AF65-F5344CB8AC3E}">
        <p14:creationId xmlns:p14="http://schemas.microsoft.com/office/powerpoint/2010/main" val="799553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B27E77-E00A-44D6-8DDC-892070770143}" type="slidenum">
              <a:rPr lang="en-GB" smtClean="0"/>
              <a:t>21</a:t>
            </a:fld>
            <a:endParaRPr lang="en-GB"/>
          </a:p>
        </p:txBody>
      </p:sp>
    </p:spTree>
    <p:extLst>
      <p:ext uri="{BB962C8B-B14F-4D97-AF65-F5344CB8AC3E}">
        <p14:creationId xmlns:p14="http://schemas.microsoft.com/office/powerpoint/2010/main" val="2775096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854139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877125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918558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218107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135640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268621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360112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018556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920474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313278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046184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606186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654291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5785714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8534663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562097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09/09/2018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225702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2C9A460-D9F4-4361-8F84-123E12884EF7}" type="datetimeFigureOut">
              <a:rPr lang="en-GB" smtClean="0"/>
              <a:pPr/>
              <a:t>09/09/2018</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88ADE0C5-6A6A-4068-9056-E55CC21123BC}" type="slidenum">
              <a:rPr lang="en-GB" smtClean="0"/>
              <a:pPr/>
              <a:t>‹#›</a:t>
            </a:fld>
            <a:endParaRPr lang="en-GB"/>
          </a:p>
        </p:txBody>
      </p:sp>
    </p:spTree>
    <p:extLst>
      <p:ext uri="{BB962C8B-B14F-4D97-AF65-F5344CB8AC3E}">
        <p14:creationId xmlns:p14="http://schemas.microsoft.com/office/powerpoint/2010/main" val="146883397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59" y="1955590"/>
            <a:ext cx="8208912" cy="1528192"/>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5400" dirty="0">
                <a:solidFill>
                  <a:srgbClr val="C00000"/>
                </a:solidFill>
                <a:latin typeface="Century" panose="02040604050505020304" pitchFamily="18" charset="0"/>
              </a:rPr>
              <a:t>THE REVE’S TALE </a:t>
            </a:r>
            <a:r>
              <a:rPr lang="en-GB" sz="5400" i="1" dirty="0">
                <a:solidFill>
                  <a:srgbClr val="C00000"/>
                </a:solidFill>
                <a:latin typeface="Garamond" panose="02020404030301010803" pitchFamily="18" charset="0"/>
              </a:rPr>
              <a:t>&amp;</a:t>
            </a:r>
            <a:r>
              <a:rPr lang="en-GB" sz="5400" dirty="0">
                <a:solidFill>
                  <a:srgbClr val="C00000"/>
                </a:solidFill>
                <a:latin typeface="Century" panose="02040604050505020304" pitchFamily="18" charset="0"/>
              </a:rPr>
              <a:t> THE COOK’S TALE   </a:t>
            </a:r>
          </a:p>
        </p:txBody>
      </p:sp>
      <p:sp>
        <p:nvSpPr>
          <p:cNvPr id="3" name="Subtitle 2"/>
          <p:cNvSpPr>
            <a:spLocks noGrp="1"/>
          </p:cNvSpPr>
          <p:nvPr>
            <p:ph type="subTitle" idx="1"/>
          </p:nvPr>
        </p:nvSpPr>
        <p:spPr>
          <a:xfrm>
            <a:off x="407380" y="6237312"/>
            <a:ext cx="8617271" cy="304056"/>
          </a:xfrm>
        </p:spPr>
        <p:txBody>
          <a:bodyPr>
            <a:normAutofit fontScale="92500" lnSpcReduction="20000"/>
          </a:bodyPr>
          <a:lstStyle/>
          <a:p>
            <a:r>
              <a:rPr lang="en-GB" sz="1700" dirty="0">
                <a:solidFill>
                  <a:schemeClr val="tx1"/>
                </a:solidFill>
                <a:latin typeface="Century Gothic" pitchFamily="34" charset="0"/>
              </a:rPr>
              <a:t>DEBATING MEDIEVAL IDENTITY:  the thrown voices of </a:t>
            </a:r>
            <a:r>
              <a:rPr lang="en-GB" sz="1700" i="1" dirty="0">
                <a:solidFill>
                  <a:schemeClr val="tx1"/>
                </a:solidFill>
                <a:latin typeface="Century Gothic" pitchFamily="34" charset="0"/>
              </a:rPr>
              <a:t>The Canterbury Tales</a:t>
            </a:r>
            <a:endParaRPr lang="en-GB" sz="1700" i="1" dirty="0">
              <a:solidFill>
                <a:schemeClr val="tx1"/>
              </a:solidFill>
            </a:endParaRPr>
          </a:p>
        </p:txBody>
      </p:sp>
      <p:sp>
        <p:nvSpPr>
          <p:cNvPr id="49154" name="AutoShape 2" descr="http://dysgu.ydds.ac.uk/draftfile.php/77645/user/draft/845082876/adultery.jpg"/>
          <p:cNvSpPr>
            <a:spLocks noChangeAspect="1" noChangeArrowheads="1"/>
          </p:cNvSpPr>
          <p:nvPr/>
        </p:nvSpPr>
        <p:spPr bwMode="auto">
          <a:xfrm>
            <a:off x="155575" y="-1417638"/>
            <a:ext cx="2457450" cy="29527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37633"/>
            <a:ext cx="6624736" cy="780696"/>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dirty="0">
                <a:solidFill>
                  <a:srgbClr val="C00000"/>
                </a:solidFill>
                <a:latin typeface="+mj-lt"/>
              </a:rPr>
              <a:t>Learning outcomes</a:t>
            </a:r>
          </a:p>
        </p:txBody>
      </p:sp>
      <p:sp>
        <p:nvSpPr>
          <p:cNvPr id="6" name="Rectangle 5">
            <a:extLst>
              <a:ext uri="{FF2B5EF4-FFF2-40B4-BE49-F238E27FC236}">
                <a16:creationId xmlns:a16="http://schemas.microsoft.com/office/drawing/2014/main" id="{4C17BE17-F991-480B-BC31-43C17891DB6B}"/>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
        <p:nvSpPr>
          <p:cNvPr id="9" name="Content Placeholder 1">
            <a:extLst>
              <a:ext uri="{FF2B5EF4-FFF2-40B4-BE49-F238E27FC236}">
                <a16:creationId xmlns:a16="http://schemas.microsoft.com/office/drawing/2014/main" id="{5A31B7B3-74E8-47CF-8407-D2A414AED70F}"/>
              </a:ext>
            </a:extLst>
          </p:cNvPr>
          <p:cNvSpPr>
            <a:spLocks noGrp="1"/>
          </p:cNvSpPr>
          <p:nvPr>
            <p:ph idx="1"/>
          </p:nvPr>
        </p:nvSpPr>
        <p:spPr>
          <a:xfrm>
            <a:off x="373274" y="1556792"/>
            <a:ext cx="8397452" cy="4464496"/>
          </a:xfrm>
        </p:spPr>
        <p:txBody>
          <a:bodyPr>
            <a:normAutofit/>
          </a:bodyPr>
          <a:lstStyle/>
          <a:p>
            <a:pPr marL="18288" indent="0">
              <a:buNone/>
            </a:pPr>
            <a:r>
              <a:rPr lang="en-GB" sz="2000" i="1" dirty="0">
                <a:solidFill>
                  <a:schemeClr val="accent4">
                    <a:lumMod val="40000"/>
                    <a:lumOff val="60000"/>
                  </a:schemeClr>
                </a:solidFill>
                <a:effectLst/>
                <a:latin typeface="+mn-lt"/>
              </a:rPr>
              <a:t>Upon the successful completion of this module, the student should be able to </a:t>
            </a:r>
            <a:r>
              <a:rPr lang="en-GB" sz="2400" i="1" dirty="0">
                <a:solidFill>
                  <a:schemeClr val="accent4">
                    <a:lumMod val="40000"/>
                    <a:lumOff val="60000"/>
                  </a:schemeClr>
                </a:solidFill>
                <a:effectLst/>
                <a:latin typeface="+mn-lt"/>
              </a:rPr>
              <a:t>:</a:t>
            </a:r>
          </a:p>
          <a:p>
            <a:pPr marL="18288" indent="0">
              <a:buNone/>
            </a:pPr>
            <a:endParaRPr lang="en-GB" sz="2000" i="1" dirty="0">
              <a:effectLst/>
            </a:endParaRPr>
          </a:p>
          <a:p>
            <a:pPr marL="0" indent="0">
              <a:lnSpc>
                <a:spcPct val="100000"/>
              </a:lnSpc>
              <a:spcBef>
                <a:spcPts val="0"/>
              </a:spcBef>
              <a:spcAft>
                <a:spcPts val="600"/>
              </a:spcAft>
              <a:buNone/>
            </a:pPr>
            <a:r>
              <a:rPr lang="en-GB" sz="2000" dirty="0">
                <a:latin typeface="Century Gothic" pitchFamily="34" charset="0"/>
              </a:rPr>
              <a:t>1. 	</a:t>
            </a:r>
            <a:r>
              <a:rPr lang="en-GB" sz="2200" dirty="0">
                <a:latin typeface="Century Gothic" pitchFamily="34" charset="0"/>
              </a:rPr>
              <a:t>Demonstrate a sound knowledge of a range of texts 	from </a:t>
            </a:r>
            <a:r>
              <a:rPr lang="en-GB" sz="2200" i="1" dirty="0">
                <a:latin typeface="Century Gothic" pitchFamily="34" charset="0"/>
              </a:rPr>
              <a:t>The Canterbury Tales </a:t>
            </a:r>
            <a:r>
              <a:rPr lang="en-GB" sz="2200" dirty="0">
                <a:latin typeface="Century Gothic" pitchFamily="34" charset="0"/>
              </a:rPr>
              <a:t>highlighting Chaucer’s 	narrative concern with unstable class and gender 	identities.</a:t>
            </a:r>
          </a:p>
          <a:p>
            <a:pPr marL="457200" indent="-457200">
              <a:lnSpc>
                <a:spcPct val="100000"/>
              </a:lnSpc>
              <a:spcBef>
                <a:spcPts val="0"/>
              </a:spcBef>
              <a:spcAft>
                <a:spcPts val="600"/>
              </a:spcAft>
              <a:buFont typeface="+mj-lt"/>
              <a:buAutoNum type="arabicPeriod"/>
            </a:pPr>
            <a:endParaRPr lang="en-GB" sz="2200" dirty="0">
              <a:latin typeface="Century Gothic" pitchFamily="34" charset="0"/>
            </a:endParaRPr>
          </a:p>
          <a:p>
            <a:pPr marL="0" indent="0">
              <a:lnSpc>
                <a:spcPct val="100000"/>
              </a:lnSpc>
              <a:spcBef>
                <a:spcPts val="0"/>
              </a:spcBef>
              <a:spcAft>
                <a:spcPts val="600"/>
              </a:spcAft>
              <a:buNone/>
            </a:pPr>
            <a:r>
              <a:rPr lang="en-GB" sz="2200" dirty="0">
                <a:latin typeface="Century Gothic" pitchFamily="34" charset="0"/>
              </a:rPr>
              <a:t>2. 	Show a secure knowledge and critical understanding 	of 	political and socio-cultural contexts that triggered 	Chaucer’s exploration of key medieval forms</a:t>
            </a:r>
            <a:endParaRPr lang="en-GB" sz="2200" i="1" dirty="0">
              <a:latin typeface="Century Gothic" pitchFamily="34" charset="0"/>
            </a:endParaRPr>
          </a:p>
          <a:p>
            <a:pPr marL="18288" indent="0">
              <a:buNone/>
            </a:pPr>
            <a:endParaRPr lang="en-GB" dirty="0">
              <a:effectLst/>
            </a:endParaRPr>
          </a:p>
        </p:txBody>
      </p:sp>
    </p:spTree>
    <p:extLst>
      <p:ext uri="{BB962C8B-B14F-4D97-AF65-F5344CB8AC3E}">
        <p14:creationId xmlns:p14="http://schemas.microsoft.com/office/powerpoint/2010/main" val="586836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648" y="262833"/>
            <a:ext cx="7063680" cy="636680"/>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4000" dirty="0">
                <a:solidFill>
                  <a:srgbClr val="C00000"/>
                </a:solidFill>
                <a:latin typeface="+mj-lt"/>
              </a:rPr>
              <a:t>The fabliau &amp;</a:t>
            </a:r>
            <a:r>
              <a:rPr lang="en-GB" sz="4000" i="1" dirty="0">
                <a:solidFill>
                  <a:srgbClr val="C00000"/>
                </a:solidFill>
                <a:latin typeface="+mj-lt"/>
              </a:rPr>
              <a:t> </a:t>
            </a:r>
            <a:r>
              <a:rPr lang="en-GB" sz="4000" dirty="0">
                <a:solidFill>
                  <a:srgbClr val="C00000"/>
                </a:solidFill>
                <a:latin typeface="+mj-lt"/>
              </a:rPr>
              <a:t>the 4 tales </a:t>
            </a:r>
          </a:p>
        </p:txBody>
      </p:sp>
      <p:sp>
        <p:nvSpPr>
          <p:cNvPr id="3" name="Content Placeholder 2"/>
          <p:cNvSpPr>
            <a:spLocks noGrp="1"/>
          </p:cNvSpPr>
          <p:nvPr>
            <p:ph idx="1"/>
          </p:nvPr>
        </p:nvSpPr>
        <p:spPr>
          <a:xfrm>
            <a:off x="251520" y="973706"/>
            <a:ext cx="8517632" cy="5733256"/>
          </a:xfrm>
        </p:spPr>
        <p:txBody>
          <a:bodyPr>
            <a:normAutofit/>
          </a:bodyPr>
          <a:lstStyle/>
          <a:p>
            <a:pPr lvl="1">
              <a:lnSpc>
                <a:spcPct val="110000"/>
              </a:lnSpc>
              <a:spcBef>
                <a:spcPts val="0"/>
              </a:spcBef>
              <a:buFont typeface="Wingdings" panose="05000000000000000000" pitchFamily="2" charset="2"/>
              <a:buChar char="§"/>
            </a:pPr>
            <a:r>
              <a:rPr lang="en-GB" sz="2000" dirty="0">
                <a:latin typeface="+mn-lt"/>
              </a:rPr>
              <a:t>Traditionally ridicules the materiality of the lower classes</a:t>
            </a:r>
          </a:p>
          <a:p>
            <a:pPr lvl="1">
              <a:lnSpc>
                <a:spcPct val="110000"/>
              </a:lnSpc>
              <a:spcBef>
                <a:spcPts val="0"/>
              </a:spcBef>
              <a:buFont typeface="Wingdings" panose="05000000000000000000" pitchFamily="2" charset="2"/>
              <a:buChar char="§"/>
            </a:pPr>
            <a:r>
              <a:rPr lang="en-GB" sz="2000" dirty="0">
                <a:latin typeface="+mn-lt"/>
              </a:rPr>
              <a:t>Dislikes social aspiration</a:t>
            </a:r>
          </a:p>
          <a:p>
            <a:pPr lvl="1">
              <a:lnSpc>
                <a:spcPct val="110000"/>
              </a:lnSpc>
              <a:spcBef>
                <a:spcPts val="0"/>
              </a:spcBef>
              <a:buFont typeface="Wingdings" panose="05000000000000000000" pitchFamily="2" charset="2"/>
              <a:buChar char="§"/>
            </a:pPr>
            <a:r>
              <a:rPr lang="en-GB" sz="2000" dirty="0">
                <a:latin typeface="+mn-lt"/>
              </a:rPr>
              <a:t>Punishes the women                                     </a:t>
            </a:r>
            <a:r>
              <a:rPr lang="en-GB" sz="2000" b="1" dirty="0">
                <a:latin typeface="+mn-lt"/>
              </a:rPr>
              <a:t>THE FABLIAU</a:t>
            </a:r>
          </a:p>
          <a:p>
            <a:pPr lvl="1">
              <a:lnSpc>
                <a:spcPct val="110000"/>
              </a:lnSpc>
              <a:spcBef>
                <a:spcPts val="0"/>
              </a:spcBef>
              <a:buFont typeface="Wingdings" panose="05000000000000000000" pitchFamily="2" charset="2"/>
              <a:buChar char="§"/>
            </a:pPr>
            <a:endParaRPr lang="en-GB" sz="2000" dirty="0">
              <a:latin typeface="+mn-lt"/>
            </a:endParaRPr>
          </a:p>
          <a:p>
            <a:pPr>
              <a:buNone/>
            </a:pPr>
            <a:r>
              <a:rPr lang="en-GB" dirty="0">
                <a:latin typeface="+mn-lt"/>
              </a:rPr>
              <a:t>MILLER</a:t>
            </a:r>
          </a:p>
          <a:p>
            <a:pPr lvl="1">
              <a:buFont typeface="Wingdings" panose="05000000000000000000" pitchFamily="2" charset="2"/>
              <a:buChar char="§"/>
            </a:pPr>
            <a:r>
              <a:rPr lang="en-GB" sz="2000" dirty="0">
                <a:latin typeface="+mn-lt"/>
              </a:rPr>
              <a:t>Grounds for ‘quitting’ aristocrat </a:t>
            </a:r>
          </a:p>
          <a:p>
            <a:pPr lvl="1">
              <a:buFont typeface="Wingdings" panose="05000000000000000000" pitchFamily="2" charset="2"/>
              <a:buChar char="§"/>
            </a:pPr>
            <a:r>
              <a:rPr lang="en-GB" sz="2000" dirty="0">
                <a:latin typeface="+mn-lt"/>
              </a:rPr>
              <a:t>Promotes natural law of </a:t>
            </a:r>
            <a:r>
              <a:rPr lang="en-GB" sz="2000" dirty="0" err="1">
                <a:latin typeface="+mn-lt"/>
              </a:rPr>
              <a:t>compatability</a:t>
            </a:r>
            <a:r>
              <a:rPr lang="en-GB" sz="2000" dirty="0">
                <a:latin typeface="+mn-lt"/>
              </a:rPr>
              <a:t> in the dense social fabric of urban setting</a:t>
            </a:r>
          </a:p>
          <a:p>
            <a:pPr>
              <a:buNone/>
            </a:pPr>
            <a:r>
              <a:rPr lang="en-GB" dirty="0">
                <a:latin typeface="+mn-lt"/>
              </a:rPr>
              <a:t>REEVE</a:t>
            </a:r>
            <a:endParaRPr lang="en-GB" sz="2400" dirty="0">
              <a:latin typeface="+mn-lt"/>
            </a:endParaRPr>
          </a:p>
          <a:p>
            <a:pPr lvl="1">
              <a:buFont typeface="Wingdings" panose="05000000000000000000" pitchFamily="2" charset="2"/>
              <a:buChar char="§"/>
            </a:pPr>
            <a:r>
              <a:rPr lang="en-GB" sz="2000" dirty="0">
                <a:latin typeface="+mn-lt"/>
              </a:rPr>
              <a:t>Demonstrates fractures in body politic as reads against the general reading which is to mock the 2 young men</a:t>
            </a:r>
          </a:p>
          <a:p>
            <a:pPr lvl="1">
              <a:buFont typeface="Wingdings" panose="05000000000000000000" pitchFamily="2" charset="2"/>
              <a:buChar char="§"/>
            </a:pPr>
            <a:r>
              <a:rPr lang="en-GB" sz="2000" dirty="0">
                <a:latin typeface="+mn-lt"/>
              </a:rPr>
              <a:t>takes personal offence at slur of his profession </a:t>
            </a:r>
          </a:p>
          <a:p>
            <a:pPr lvl="1">
              <a:buFont typeface="Wingdings" panose="05000000000000000000" pitchFamily="2" charset="2"/>
              <a:buChar char="§"/>
            </a:pPr>
            <a:r>
              <a:rPr lang="en-GB" sz="2000" dirty="0">
                <a:latin typeface="+mn-lt"/>
              </a:rPr>
              <a:t>(coloured by his qualities of grasping) old age</a:t>
            </a:r>
          </a:p>
          <a:p>
            <a:pPr>
              <a:buNone/>
            </a:pPr>
            <a:r>
              <a:rPr lang="en-GB" dirty="0">
                <a:latin typeface="+mn-lt"/>
              </a:rPr>
              <a:t>COOK… ?</a:t>
            </a:r>
          </a:p>
        </p:txBody>
      </p:sp>
      <p:sp>
        <p:nvSpPr>
          <p:cNvPr id="5" name="Rectangle 4">
            <a:extLst>
              <a:ext uri="{FF2B5EF4-FFF2-40B4-BE49-F238E27FC236}">
                <a16:creationId xmlns:a16="http://schemas.microsoft.com/office/drawing/2014/main" id="{E8C3D62C-8A95-4D86-833D-A129A6BD17C4}"/>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144016" y="185403"/>
            <a:ext cx="3707904" cy="6382483"/>
          </a:xfrm>
          <a:prstGeom prst="rect">
            <a:avLst/>
          </a:prstGeom>
        </p:spPr>
        <p:txBody>
          <a:bodyPr vert="horz">
            <a:normAutofit fontScale="92500" lnSpcReduction="10000"/>
          </a:bodyPr>
          <a:lstStyle/>
          <a:p>
            <a:pPr marL="274320" marR="0" lvl="0" indent="-274320" algn="ctr" defTabSz="914400" rtl="0" eaLnBrk="1" fontAlgn="auto" latinLnBrk="0" hangingPunct="1">
              <a:lnSpc>
                <a:spcPct val="90000"/>
              </a:lnSpc>
              <a:spcBef>
                <a:spcPct val="20000"/>
              </a:spcBef>
              <a:spcAft>
                <a:spcPts val="0"/>
              </a:spcAft>
              <a:buClr>
                <a:schemeClr val="accent3"/>
              </a:buClr>
              <a:buSzPct val="95000"/>
              <a:buFontTx/>
              <a:buNone/>
              <a:tabLst/>
              <a:defRPr/>
            </a:pPr>
            <a:r>
              <a:rPr kumimoji="0" lang="en-GB" sz="2800" b="1" i="0" u="none" strike="noStrike" kern="1200" cap="none" spc="0" normalizeH="0" baseline="0" noProof="0" dirty="0">
                <a:ln>
                  <a:noFill/>
                </a:ln>
                <a:effectLst/>
                <a:uLnTx/>
                <a:uFillTx/>
                <a:latin typeface="+mj-lt"/>
                <a:ea typeface="+mn-ea"/>
                <a:cs typeface="+mn-cs"/>
              </a:rPr>
              <a:t>Knight’s Tale</a:t>
            </a:r>
          </a:p>
          <a:p>
            <a:pPr defTabSz="914400">
              <a:lnSpc>
                <a:spcPct val="110000"/>
              </a:lnSpc>
              <a:spcAft>
                <a:spcPts val="600"/>
              </a:spcAft>
              <a:buClr>
                <a:schemeClr val="accent3"/>
              </a:buClr>
              <a:buSzPct val="95000"/>
              <a:defRPr/>
            </a:pPr>
            <a:r>
              <a:rPr lang="en-GB" sz="2400" u="sng" dirty="0"/>
              <a:t>Tragedy</a:t>
            </a:r>
            <a:r>
              <a:rPr lang="en-GB" sz="2400" dirty="0"/>
              <a:t> in the medieval sense of the random turning of Fortune’s wheel</a:t>
            </a:r>
          </a:p>
          <a:p>
            <a:pPr defTabSz="914400">
              <a:lnSpc>
                <a:spcPct val="110000"/>
              </a:lnSpc>
              <a:spcAft>
                <a:spcPts val="600"/>
              </a:spcAft>
              <a:buClr>
                <a:schemeClr val="accent3"/>
              </a:buClr>
              <a:buSzPct val="95000"/>
              <a:defRPr/>
            </a:pPr>
            <a:endParaRPr lang="en-GB" sz="1100" dirty="0"/>
          </a:p>
          <a:p>
            <a:pPr marR="0" lvl="0" algn="l" defTabSz="914400" rtl="0" eaLnBrk="1" fontAlgn="auto" latinLnBrk="0" hangingPunct="1">
              <a:lnSpc>
                <a:spcPct val="110000"/>
              </a:lnSpc>
              <a:spcAft>
                <a:spcPts val="600"/>
              </a:spcAft>
              <a:buClr>
                <a:schemeClr val="accent3"/>
              </a:buClr>
              <a:buSzPct val="95000"/>
              <a:tabLst/>
              <a:defRPr/>
            </a:pPr>
            <a:r>
              <a:rPr kumimoji="0" lang="en-GB" sz="2400" b="0" i="0" u="none" strike="noStrike" kern="1200" cap="none" spc="0" normalizeH="0" baseline="0" noProof="0" dirty="0">
                <a:ln>
                  <a:noFill/>
                </a:ln>
                <a:solidFill>
                  <a:srgbClr val="33CAFF"/>
                </a:solidFill>
                <a:effectLst/>
                <a:uLnTx/>
                <a:uFillTx/>
                <a:ea typeface="+mn-ea"/>
                <a:cs typeface="+mn-cs"/>
              </a:rPr>
              <a:t>Pagan world dominated by the partisan gods – Mars, Venus and Diana and, underlying all,</a:t>
            </a:r>
            <a:r>
              <a:rPr kumimoji="0" lang="en-GB" sz="2400" b="0" i="0" u="none" strike="noStrike" kern="1200" cap="none" spc="0" normalizeH="0" noProof="0" dirty="0">
                <a:ln>
                  <a:noFill/>
                </a:ln>
                <a:solidFill>
                  <a:srgbClr val="33CAFF"/>
                </a:solidFill>
                <a:effectLst/>
                <a:uLnTx/>
                <a:uFillTx/>
                <a:ea typeface="+mn-ea"/>
                <a:cs typeface="+mn-cs"/>
              </a:rPr>
              <a:t> </a:t>
            </a:r>
            <a:r>
              <a:rPr kumimoji="0" lang="en-GB" sz="2400" b="0" i="0" u="none" strike="noStrike" kern="1200" cap="none" spc="0" normalizeH="0" baseline="0" noProof="0" dirty="0">
                <a:ln>
                  <a:noFill/>
                </a:ln>
                <a:solidFill>
                  <a:srgbClr val="33CAFF"/>
                </a:solidFill>
                <a:effectLst/>
                <a:uLnTx/>
                <a:uFillTx/>
                <a:ea typeface="+mn-ea"/>
                <a:cs typeface="+mn-cs"/>
              </a:rPr>
              <a:t>the arbitrary power of Saturn</a:t>
            </a:r>
          </a:p>
          <a:p>
            <a:pPr marR="0" lvl="0" algn="l" defTabSz="914400" rtl="0" eaLnBrk="1" fontAlgn="auto" latinLnBrk="0" hangingPunct="1">
              <a:lnSpc>
                <a:spcPct val="110000"/>
              </a:lnSpc>
              <a:spcAft>
                <a:spcPts val="600"/>
              </a:spcAft>
              <a:buClr>
                <a:schemeClr val="accent3"/>
              </a:buClr>
              <a:buSzPct val="95000"/>
              <a:tabLst/>
              <a:defRPr/>
            </a:pPr>
            <a:endParaRPr kumimoji="0" lang="en-GB" sz="1100" b="0" i="0" u="none" strike="noStrike" kern="1200" cap="none" spc="0" normalizeH="0" baseline="0" noProof="0" dirty="0">
              <a:ln>
                <a:noFill/>
              </a:ln>
              <a:solidFill>
                <a:schemeClr val="tx1"/>
              </a:solidFill>
              <a:effectLst/>
              <a:uLnTx/>
              <a:uFillTx/>
              <a:ea typeface="+mn-ea"/>
              <a:cs typeface="+mn-cs"/>
            </a:endParaRPr>
          </a:p>
          <a:p>
            <a:pPr marR="0" lvl="0" algn="l" defTabSz="914400" rtl="0" eaLnBrk="1" fontAlgn="auto" latinLnBrk="0" hangingPunct="1">
              <a:lnSpc>
                <a:spcPct val="110000"/>
              </a:lnSpc>
              <a:spcAft>
                <a:spcPts val="600"/>
              </a:spcAft>
              <a:buClr>
                <a:schemeClr val="accent3"/>
              </a:buClr>
              <a:buSzPct val="95000"/>
              <a:tabLst/>
              <a:defRPr/>
            </a:pPr>
            <a:r>
              <a:rPr lang="en-GB" sz="2400" dirty="0"/>
              <a:t>I</a:t>
            </a:r>
            <a:r>
              <a:rPr kumimoji="0" lang="en-GB" sz="2400" b="0" i="0" u="none" strike="noStrike" kern="1200" cap="none" spc="0" normalizeH="0" baseline="0" noProof="0" dirty="0">
                <a:ln>
                  <a:noFill/>
                </a:ln>
                <a:solidFill>
                  <a:schemeClr val="tx1"/>
                </a:solidFill>
                <a:effectLst/>
                <a:uLnTx/>
                <a:uFillTx/>
                <a:ea typeface="+mn-ea"/>
                <a:cs typeface="+mn-cs"/>
              </a:rPr>
              <a:t>n this world sworn brothers and best friends become </a:t>
            </a:r>
            <a:r>
              <a:rPr kumimoji="0" lang="en-GB" sz="2400" b="0" i="1" u="none" strike="noStrike" kern="1200" cap="none" spc="0" normalizeH="0" baseline="0" noProof="0" dirty="0" err="1">
                <a:ln>
                  <a:noFill/>
                </a:ln>
                <a:solidFill>
                  <a:schemeClr val="tx1"/>
                </a:solidFill>
                <a:effectLst/>
                <a:uLnTx/>
                <a:uFillTx/>
                <a:ea typeface="+mn-ea"/>
                <a:cs typeface="+mn-cs"/>
              </a:rPr>
              <a:t>cruell</a:t>
            </a:r>
            <a:r>
              <a:rPr kumimoji="0" lang="en-GB" sz="2400" b="0" i="1" u="none" strike="noStrike" kern="1200" cap="none" spc="0" normalizeH="0" baseline="0" noProof="0" dirty="0">
                <a:ln>
                  <a:noFill/>
                </a:ln>
                <a:solidFill>
                  <a:schemeClr val="tx1"/>
                </a:solidFill>
                <a:effectLst/>
                <a:uLnTx/>
                <a:uFillTx/>
                <a:ea typeface="+mn-ea"/>
                <a:cs typeface="+mn-cs"/>
              </a:rPr>
              <a:t> </a:t>
            </a:r>
            <a:r>
              <a:rPr kumimoji="0" lang="en-GB" sz="2400" b="0" i="1" u="none" strike="noStrike" kern="1200" cap="none" spc="0" normalizeH="0" baseline="0" noProof="0" dirty="0" err="1">
                <a:ln>
                  <a:noFill/>
                </a:ln>
                <a:solidFill>
                  <a:schemeClr val="tx1"/>
                </a:solidFill>
                <a:effectLst/>
                <a:uLnTx/>
                <a:uFillTx/>
                <a:ea typeface="+mn-ea"/>
                <a:cs typeface="+mn-cs"/>
              </a:rPr>
              <a:t>tygre</a:t>
            </a:r>
            <a:r>
              <a:rPr kumimoji="0" lang="en-GB" sz="2400" b="0" i="1" u="none" strike="noStrike" kern="1200" cap="none" spc="0" normalizeH="0" baseline="0" noProof="0" dirty="0">
                <a:ln>
                  <a:noFill/>
                </a:ln>
                <a:solidFill>
                  <a:schemeClr val="tx1"/>
                </a:solidFill>
                <a:effectLst/>
                <a:uLnTx/>
                <a:uFillTx/>
                <a:ea typeface="+mn-ea"/>
                <a:cs typeface="+mn-cs"/>
              </a:rPr>
              <a:t> </a:t>
            </a:r>
            <a:r>
              <a:rPr kumimoji="0" lang="en-GB" sz="2400" b="0" i="0" u="none" strike="noStrike" kern="1200" cap="none" spc="0" normalizeH="0" baseline="0" noProof="0" dirty="0">
                <a:ln>
                  <a:noFill/>
                </a:ln>
                <a:solidFill>
                  <a:schemeClr val="tx1"/>
                </a:solidFill>
                <a:effectLst/>
                <a:uLnTx/>
                <a:uFillTx/>
                <a:ea typeface="+mn-ea"/>
                <a:cs typeface="+mn-cs"/>
              </a:rPr>
              <a:t>and </a:t>
            </a:r>
            <a:r>
              <a:rPr kumimoji="0" lang="en-GB" sz="2400" b="0" i="1" u="none" strike="noStrike" kern="1200" cap="none" spc="0" normalizeH="0" baseline="0" noProof="0" dirty="0">
                <a:ln>
                  <a:noFill/>
                </a:ln>
                <a:solidFill>
                  <a:schemeClr val="tx1"/>
                </a:solidFill>
                <a:effectLst/>
                <a:uLnTx/>
                <a:uFillTx/>
                <a:ea typeface="+mn-ea"/>
                <a:cs typeface="+mn-cs"/>
              </a:rPr>
              <a:t>wood </a:t>
            </a:r>
            <a:r>
              <a:rPr kumimoji="0" lang="en-GB" sz="2400" b="0" i="1" u="none" strike="noStrike" kern="1200" cap="none" spc="0" normalizeH="0" baseline="0" noProof="0" dirty="0" err="1">
                <a:ln>
                  <a:noFill/>
                </a:ln>
                <a:solidFill>
                  <a:schemeClr val="tx1"/>
                </a:solidFill>
                <a:effectLst/>
                <a:uLnTx/>
                <a:uFillTx/>
                <a:ea typeface="+mn-ea"/>
                <a:cs typeface="+mn-cs"/>
              </a:rPr>
              <a:t>leon</a:t>
            </a:r>
            <a:r>
              <a:rPr kumimoji="0" lang="en-GB" sz="2400" b="0" i="1" u="none" strike="noStrike" kern="1200" cap="none" spc="0" normalizeH="0" baseline="0" noProof="0" dirty="0">
                <a:ln>
                  <a:noFill/>
                </a:ln>
                <a:solidFill>
                  <a:schemeClr val="tx1"/>
                </a:solidFill>
                <a:effectLst/>
                <a:uLnTx/>
                <a:uFillTx/>
                <a:ea typeface="+mn-ea"/>
                <a:cs typeface="+mn-cs"/>
              </a:rPr>
              <a:t> </a:t>
            </a:r>
            <a:r>
              <a:rPr kumimoji="0" lang="en-GB" sz="2400" b="0" i="0" u="none" strike="noStrike" kern="1200" cap="none" spc="0" normalizeH="0" baseline="0" noProof="0" dirty="0">
                <a:ln>
                  <a:noFill/>
                </a:ln>
                <a:solidFill>
                  <a:schemeClr val="tx1"/>
                </a:solidFill>
                <a:effectLst/>
                <a:uLnTx/>
                <a:uFillTx/>
                <a:ea typeface="+mn-ea"/>
                <a:cs typeface="+mn-cs"/>
              </a:rPr>
              <a:t>and fight up to their ankles in blood for someone who doesn’t even know of their existence.</a:t>
            </a:r>
          </a:p>
        </p:txBody>
      </p:sp>
      <p:sp>
        <p:nvSpPr>
          <p:cNvPr id="5" name="Rectangle 4"/>
          <p:cNvSpPr>
            <a:spLocks noChangeArrowheads="1"/>
          </p:cNvSpPr>
          <p:nvPr/>
        </p:nvSpPr>
        <p:spPr bwMode="auto">
          <a:xfrm>
            <a:off x="3851920" y="185403"/>
            <a:ext cx="5184577" cy="6210931"/>
          </a:xfrm>
          <a:prstGeom prst="rect">
            <a:avLst/>
          </a:prstGeom>
          <a:noFill/>
          <a:ln w="9525">
            <a:noFill/>
            <a:miter lim="800000"/>
            <a:headEnd/>
            <a:tailEnd/>
          </a:ln>
          <a:effectLst/>
        </p:spPr>
        <p:txBody>
          <a:bodyPr wrap="square">
            <a:spAutoFit/>
          </a:bodyPr>
          <a:lstStyle/>
          <a:p>
            <a:pPr>
              <a:spcBef>
                <a:spcPct val="20000"/>
              </a:spcBef>
            </a:pPr>
            <a:r>
              <a:rPr lang="en-GB" sz="2800" b="1" dirty="0">
                <a:latin typeface="+mj-lt"/>
              </a:rPr>
              <a:t>     Miller’s Tale</a:t>
            </a:r>
          </a:p>
          <a:p>
            <a:r>
              <a:rPr lang="en-GB" sz="2100" u="sng" dirty="0"/>
              <a:t>Comedy</a:t>
            </a:r>
            <a:r>
              <a:rPr lang="en-GB" sz="2100" dirty="0"/>
              <a:t> in the security of a </a:t>
            </a:r>
          </a:p>
          <a:p>
            <a:r>
              <a:rPr lang="en-GB" sz="2100" dirty="0"/>
              <a:t>predictable and secure world. </a:t>
            </a:r>
          </a:p>
          <a:p>
            <a:pPr>
              <a:spcBef>
                <a:spcPct val="20000"/>
              </a:spcBef>
            </a:pPr>
            <a:r>
              <a:rPr lang="en-GB" sz="2100" dirty="0">
                <a:solidFill>
                  <a:srgbClr val="33CAFF"/>
                </a:solidFill>
              </a:rPr>
              <a:t> This world is not random though random acts occur within it. </a:t>
            </a:r>
            <a:r>
              <a:rPr lang="en-GB" sz="2100" dirty="0"/>
              <a:t>Nicholas pretends to read the heavens but the comedy is we know that only the ignorant would think God would break his promise. </a:t>
            </a:r>
          </a:p>
          <a:p>
            <a:pPr>
              <a:spcBef>
                <a:spcPct val="20000"/>
              </a:spcBef>
            </a:pPr>
            <a:r>
              <a:rPr lang="en-GB" sz="2100" dirty="0">
                <a:solidFill>
                  <a:srgbClr val="33CAFF"/>
                </a:solidFill>
              </a:rPr>
              <a:t>Desire does not lead to tragedy and death but operates by dependable laws of what is appropriate  </a:t>
            </a:r>
            <a:r>
              <a:rPr lang="en-GB" sz="2100" dirty="0"/>
              <a:t>(John had not read and marries a young wife)</a:t>
            </a:r>
          </a:p>
          <a:p>
            <a:pPr>
              <a:spcBef>
                <a:spcPct val="20000"/>
              </a:spcBef>
            </a:pPr>
            <a:r>
              <a:rPr lang="en-GB" sz="2100" dirty="0"/>
              <a:t> Lovers are not </a:t>
            </a:r>
            <a:r>
              <a:rPr lang="en-GB" sz="2100" i="1" dirty="0" err="1"/>
              <a:t>cruell</a:t>
            </a:r>
            <a:r>
              <a:rPr lang="en-GB" sz="2100" i="1" dirty="0"/>
              <a:t> </a:t>
            </a:r>
            <a:r>
              <a:rPr lang="en-GB" sz="2100" i="1" dirty="0" err="1"/>
              <a:t>tygre</a:t>
            </a:r>
            <a:r>
              <a:rPr lang="en-GB" sz="2100" i="1" dirty="0"/>
              <a:t> </a:t>
            </a:r>
            <a:r>
              <a:rPr lang="en-GB" sz="2100" dirty="0"/>
              <a:t>and </a:t>
            </a:r>
            <a:r>
              <a:rPr lang="en-GB" sz="2100" i="1" dirty="0"/>
              <a:t>wood </a:t>
            </a:r>
            <a:r>
              <a:rPr lang="en-GB" sz="2100" i="1" dirty="0" err="1"/>
              <a:t>leon</a:t>
            </a:r>
            <a:r>
              <a:rPr lang="en-GB" sz="2100" i="1" dirty="0"/>
              <a:t> </a:t>
            </a:r>
            <a:r>
              <a:rPr lang="en-GB" sz="2100" dirty="0"/>
              <a:t>they are fresh as spring, firm bodied and sweet breathed. They sing and play music and the church bells peal as Nicholas and Alison climax in bed…a world of natural law assured of continuity not destruction</a:t>
            </a:r>
          </a:p>
        </p:txBody>
      </p:sp>
      <p:sp>
        <p:nvSpPr>
          <p:cNvPr id="7" name="Rectangle 6">
            <a:extLst>
              <a:ext uri="{FF2B5EF4-FFF2-40B4-BE49-F238E27FC236}">
                <a16:creationId xmlns:a16="http://schemas.microsoft.com/office/drawing/2014/main" id="{2223E5F2-22E2-498E-BDFE-A314F5839D40}"/>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a:t>
            </a:r>
            <a:r>
              <a:rPr lang="en-GB" dirty="0">
                <a:solidFill>
                  <a:sysClr val="windowText" lastClr="000000"/>
                </a:solidFill>
                <a:latin typeface="Century Gothic" pitchFamily="34" charset="0"/>
              </a:rPr>
              <a:t>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35082"/>
            <a:ext cx="6840760" cy="923330"/>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600" b="0" dirty="0" err="1">
                <a:solidFill>
                  <a:srgbClr val="C00000"/>
                </a:solidFill>
                <a:latin typeface="+mj-lt"/>
              </a:rPr>
              <a:t>quiting</a:t>
            </a:r>
            <a:r>
              <a:rPr lang="en-GB" sz="3600" b="0" dirty="0">
                <a:solidFill>
                  <a:srgbClr val="C00000"/>
                </a:solidFill>
                <a:latin typeface="+mj-lt"/>
              </a:rPr>
              <a:t> ‘the millers tale’</a:t>
            </a:r>
            <a:br>
              <a:rPr lang="en-GB" sz="3600" b="0" dirty="0">
                <a:solidFill>
                  <a:srgbClr val="C00000"/>
                </a:solidFill>
                <a:latin typeface="+mj-lt"/>
              </a:rPr>
            </a:br>
            <a:r>
              <a:rPr lang="en-GB" sz="1800" dirty="0"/>
              <a:t>another </a:t>
            </a:r>
            <a:r>
              <a:rPr lang="en-GB" sz="1800" dirty="0" err="1"/>
              <a:t>eg</a:t>
            </a:r>
            <a:r>
              <a:rPr lang="en-GB" sz="1800" dirty="0"/>
              <a:t> of complicating messages between speaker &amp; receiver]</a:t>
            </a:r>
            <a:br>
              <a:rPr lang="en-GB" sz="2400" dirty="0"/>
            </a:br>
            <a:endParaRPr lang="en-GB" sz="2400" b="0" dirty="0">
              <a:solidFill>
                <a:srgbClr val="C00000"/>
              </a:solidFill>
              <a:latin typeface="+mj-lt"/>
            </a:endParaRPr>
          </a:p>
        </p:txBody>
      </p:sp>
      <p:sp>
        <p:nvSpPr>
          <p:cNvPr id="5" name="Rectangle 4"/>
          <p:cNvSpPr/>
          <p:nvPr/>
        </p:nvSpPr>
        <p:spPr>
          <a:xfrm>
            <a:off x="683568" y="1484784"/>
            <a:ext cx="8190656" cy="5017207"/>
          </a:xfrm>
          <a:prstGeom prst="rect">
            <a:avLst/>
          </a:prstGeom>
        </p:spPr>
        <p:txBody>
          <a:bodyPr wrap="square">
            <a:spAutoFit/>
          </a:bodyPr>
          <a:lstStyle/>
          <a:p>
            <a:pPr>
              <a:lnSpc>
                <a:spcPct val="110000"/>
              </a:lnSpc>
            </a:pPr>
            <a:r>
              <a:rPr lang="en-GB" sz="2200" dirty="0" err="1"/>
              <a:t>Whan</a:t>
            </a:r>
            <a:r>
              <a:rPr lang="en-GB" sz="2200" dirty="0"/>
              <a:t> folk </a:t>
            </a:r>
            <a:r>
              <a:rPr lang="en-GB" sz="2200" dirty="0" err="1"/>
              <a:t>hadde</a:t>
            </a:r>
            <a:r>
              <a:rPr lang="en-GB" sz="2200" dirty="0"/>
              <a:t> </a:t>
            </a:r>
            <a:r>
              <a:rPr lang="en-GB" sz="2200" dirty="0" err="1"/>
              <a:t>laughen</a:t>
            </a:r>
            <a:r>
              <a:rPr lang="en-GB" sz="2200" dirty="0"/>
              <a:t> at this </a:t>
            </a:r>
            <a:r>
              <a:rPr lang="en-GB" sz="2200" dirty="0" err="1"/>
              <a:t>nyce</a:t>
            </a:r>
            <a:r>
              <a:rPr lang="en-GB" sz="2200" dirty="0"/>
              <a:t> </a:t>
            </a:r>
            <a:r>
              <a:rPr lang="en-GB" sz="2200" dirty="0" err="1"/>
              <a:t>cas</a:t>
            </a:r>
            <a:r>
              <a:rPr lang="en-GB" sz="2200" dirty="0"/>
              <a:t> </a:t>
            </a:r>
          </a:p>
          <a:p>
            <a:pPr>
              <a:lnSpc>
                <a:spcPct val="110000"/>
              </a:lnSpc>
            </a:pPr>
            <a:r>
              <a:rPr lang="en-GB" sz="2200" dirty="0"/>
              <a:t>Of </a:t>
            </a:r>
            <a:r>
              <a:rPr lang="en-GB" sz="2200" dirty="0" err="1"/>
              <a:t>absolon</a:t>
            </a:r>
            <a:r>
              <a:rPr lang="en-GB" sz="2200" dirty="0"/>
              <a:t> and </a:t>
            </a:r>
            <a:r>
              <a:rPr lang="en-GB" sz="2200" dirty="0" err="1"/>
              <a:t>hende</a:t>
            </a:r>
            <a:r>
              <a:rPr lang="en-GB" sz="2200" dirty="0"/>
              <a:t> </a:t>
            </a:r>
            <a:r>
              <a:rPr lang="en-GB" sz="2200" dirty="0" err="1"/>
              <a:t>nicholas</a:t>
            </a:r>
            <a:r>
              <a:rPr lang="en-GB" sz="2200" dirty="0"/>
              <a:t>, </a:t>
            </a:r>
          </a:p>
          <a:p>
            <a:pPr>
              <a:lnSpc>
                <a:spcPct val="110000"/>
              </a:lnSpc>
            </a:pPr>
            <a:r>
              <a:rPr lang="en-GB" sz="2200" dirty="0"/>
              <a:t>Diverse folk diversely they </a:t>
            </a:r>
            <a:r>
              <a:rPr lang="en-GB" sz="2200" dirty="0" err="1"/>
              <a:t>seyde</a:t>
            </a:r>
            <a:r>
              <a:rPr lang="en-GB" sz="2200" dirty="0"/>
              <a:t>, </a:t>
            </a:r>
          </a:p>
          <a:p>
            <a:pPr>
              <a:lnSpc>
                <a:spcPct val="110000"/>
              </a:lnSpc>
            </a:pPr>
            <a:r>
              <a:rPr lang="en-GB" sz="2200" dirty="0"/>
              <a:t>But for the </a:t>
            </a:r>
            <a:r>
              <a:rPr lang="en-GB" sz="2200" dirty="0" err="1"/>
              <a:t>moore</a:t>
            </a:r>
            <a:r>
              <a:rPr lang="en-GB" sz="2200" dirty="0"/>
              <a:t> part they </a:t>
            </a:r>
            <a:r>
              <a:rPr lang="en-GB" sz="2200" dirty="0" err="1"/>
              <a:t>loughe</a:t>
            </a:r>
            <a:r>
              <a:rPr lang="en-GB" sz="2200" dirty="0"/>
              <a:t> and </a:t>
            </a:r>
            <a:r>
              <a:rPr lang="en-GB" sz="2200" dirty="0" err="1"/>
              <a:t>pleyde</a:t>
            </a:r>
            <a:r>
              <a:rPr lang="en-GB" sz="2200" dirty="0"/>
              <a:t>.</a:t>
            </a:r>
          </a:p>
          <a:p>
            <a:pPr algn="ctr">
              <a:lnSpc>
                <a:spcPct val="110000"/>
              </a:lnSpc>
            </a:pPr>
            <a:r>
              <a:rPr lang="en-GB" sz="2400" i="1" u="sng" dirty="0">
                <a:solidFill>
                  <a:srgbClr val="33CAFF"/>
                </a:solidFill>
              </a:rPr>
              <a:t>[</a:t>
            </a:r>
            <a:r>
              <a:rPr lang="en-GB" sz="2800" i="1" dirty="0">
                <a:solidFill>
                  <a:srgbClr val="33CAFF"/>
                </a:solidFill>
              </a:rPr>
              <a:t>Reve interrupts] </a:t>
            </a:r>
          </a:p>
          <a:p>
            <a:pPr>
              <a:lnSpc>
                <a:spcPct val="110000"/>
              </a:lnSpc>
            </a:pPr>
            <a:r>
              <a:rPr lang="en-GB" sz="2200" dirty="0"/>
              <a:t>This </a:t>
            </a:r>
            <a:r>
              <a:rPr lang="en-GB" sz="2200" dirty="0" err="1"/>
              <a:t>dronke</a:t>
            </a:r>
            <a:r>
              <a:rPr lang="en-GB" sz="2200" dirty="0"/>
              <a:t> </a:t>
            </a:r>
            <a:r>
              <a:rPr lang="en-GB" sz="2200" dirty="0" err="1"/>
              <a:t>millere</a:t>
            </a:r>
            <a:r>
              <a:rPr lang="en-GB" sz="2200" dirty="0"/>
              <a:t> hath </a:t>
            </a:r>
            <a:r>
              <a:rPr lang="en-GB" sz="2200" dirty="0" err="1"/>
              <a:t>ytoold</a:t>
            </a:r>
            <a:r>
              <a:rPr lang="en-GB" sz="2200" dirty="0"/>
              <a:t> us </a:t>
            </a:r>
            <a:r>
              <a:rPr lang="en-GB" sz="2200" dirty="0" err="1"/>
              <a:t>heer</a:t>
            </a:r>
            <a:r>
              <a:rPr lang="en-GB" sz="2200" dirty="0"/>
              <a:t> </a:t>
            </a:r>
          </a:p>
          <a:p>
            <a:pPr>
              <a:lnSpc>
                <a:spcPct val="110000"/>
              </a:lnSpc>
            </a:pPr>
            <a:r>
              <a:rPr lang="en-GB" sz="2200" dirty="0"/>
              <a:t>How that </a:t>
            </a:r>
            <a:r>
              <a:rPr lang="en-GB" sz="2200" dirty="0" err="1"/>
              <a:t>bigyled</a:t>
            </a:r>
            <a:r>
              <a:rPr lang="en-GB" sz="2200" dirty="0"/>
              <a:t> was a </a:t>
            </a:r>
            <a:r>
              <a:rPr lang="en-GB" sz="2200" dirty="0" err="1"/>
              <a:t>carpenteer</a:t>
            </a:r>
            <a:r>
              <a:rPr lang="en-GB" sz="2200" dirty="0"/>
              <a:t>, </a:t>
            </a:r>
          </a:p>
          <a:p>
            <a:pPr>
              <a:lnSpc>
                <a:spcPct val="110000"/>
              </a:lnSpc>
            </a:pPr>
            <a:r>
              <a:rPr lang="en-GB" sz="2200" dirty="0" err="1">
                <a:solidFill>
                  <a:srgbClr val="33CAFF"/>
                </a:solidFill>
              </a:rPr>
              <a:t>Peraventure</a:t>
            </a:r>
            <a:r>
              <a:rPr lang="en-GB" sz="2200" dirty="0">
                <a:solidFill>
                  <a:srgbClr val="33CAFF"/>
                </a:solidFill>
              </a:rPr>
              <a:t> in scorn, for </a:t>
            </a:r>
            <a:r>
              <a:rPr lang="en-GB" sz="2200" u="sng" dirty="0">
                <a:solidFill>
                  <a:srgbClr val="33CAFF"/>
                </a:solidFill>
              </a:rPr>
              <a:t>I am </a:t>
            </a:r>
            <a:r>
              <a:rPr lang="en-GB" sz="2200" u="sng" dirty="0" err="1">
                <a:solidFill>
                  <a:srgbClr val="33CAFF"/>
                </a:solidFill>
              </a:rPr>
              <a:t>oon</a:t>
            </a:r>
            <a:r>
              <a:rPr lang="en-GB" sz="2200" dirty="0">
                <a:solidFill>
                  <a:srgbClr val="33CAFF"/>
                </a:solidFill>
              </a:rPr>
              <a:t>. </a:t>
            </a:r>
          </a:p>
          <a:p>
            <a:pPr>
              <a:lnSpc>
                <a:spcPct val="110000"/>
              </a:lnSpc>
            </a:pPr>
            <a:r>
              <a:rPr lang="en-GB" sz="2200" dirty="0">
                <a:solidFill>
                  <a:srgbClr val="33CAFF"/>
                </a:solidFill>
              </a:rPr>
              <a:t>And, by </a:t>
            </a:r>
            <a:r>
              <a:rPr lang="en-GB" sz="2200" dirty="0" err="1">
                <a:solidFill>
                  <a:srgbClr val="33CAFF"/>
                </a:solidFill>
              </a:rPr>
              <a:t>youre</a:t>
            </a:r>
            <a:r>
              <a:rPr lang="en-GB" sz="2200" dirty="0">
                <a:solidFill>
                  <a:srgbClr val="33CAFF"/>
                </a:solidFill>
              </a:rPr>
              <a:t> </a:t>
            </a:r>
            <a:r>
              <a:rPr lang="en-GB" sz="2200" dirty="0" err="1">
                <a:solidFill>
                  <a:srgbClr val="33CAFF"/>
                </a:solidFill>
              </a:rPr>
              <a:t>leve</a:t>
            </a:r>
            <a:r>
              <a:rPr lang="en-GB" sz="2200" dirty="0">
                <a:solidFill>
                  <a:srgbClr val="33CAFF"/>
                </a:solidFill>
              </a:rPr>
              <a:t>, I </a:t>
            </a:r>
            <a:r>
              <a:rPr lang="en-GB" sz="2200" dirty="0" err="1">
                <a:solidFill>
                  <a:srgbClr val="33CAFF"/>
                </a:solidFill>
              </a:rPr>
              <a:t>shal</a:t>
            </a:r>
            <a:r>
              <a:rPr lang="en-GB" sz="2200" dirty="0">
                <a:solidFill>
                  <a:srgbClr val="33CAFF"/>
                </a:solidFill>
              </a:rPr>
              <a:t> </a:t>
            </a:r>
            <a:r>
              <a:rPr lang="en-GB" sz="2200" dirty="0" err="1">
                <a:solidFill>
                  <a:srgbClr val="33CAFF"/>
                </a:solidFill>
              </a:rPr>
              <a:t>hym</a:t>
            </a:r>
            <a:r>
              <a:rPr lang="en-GB" sz="2200" dirty="0">
                <a:solidFill>
                  <a:srgbClr val="33CAFF"/>
                </a:solidFill>
              </a:rPr>
              <a:t> quite </a:t>
            </a:r>
            <a:r>
              <a:rPr lang="en-GB" sz="2200" dirty="0" err="1">
                <a:solidFill>
                  <a:srgbClr val="33CAFF"/>
                </a:solidFill>
              </a:rPr>
              <a:t>anoon</a:t>
            </a:r>
            <a:r>
              <a:rPr lang="en-GB" sz="2200" dirty="0">
                <a:solidFill>
                  <a:srgbClr val="33CAFF"/>
                </a:solidFill>
              </a:rPr>
              <a:t>; </a:t>
            </a:r>
          </a:p>
          <a:p>
            <a:pPr>
              <a:lnSpc>
                <a:spcPct val="110000"/>
              </a:lnSpc>
            </a:pPr>
            <a:r>
              <a:rPr lang="en-GB" sz="2200" dirty="0"/>
              <a:t>Right in his </a:t>
            </a:r>
            <a:r>
              <a:rPr lang="en-GB" sz="2200" dirty="0" err="1"/>
              <a:t>cherles</a:t>
            </a:r>
            <a:r>
              <a:rPr lang="en-GB" sz="2200" dirty="0"/>
              <a:t> </a:t>
            </a:r>
            <a:r>
              <a:rPr lang="en-GB" sz="2200" dirty="0" err="1"/>
              <a:t>termes</a:t>
            </a:r>
            <a:r>
              <a:rPr lang="en-GB" sz="2200" dirty="0"/>
              <a:t> </a:t>
            </a:r>
            <a:r>
              <a:rPr lang="en-GB" sz="2200" dirty="0" err="1"/>
              <a:t>wol</a:t>
            </a:r>
            <a:r>
              <a:rPr lang="en-GB" sz="2200" dirty="0"/>
              <a:t> I </a:t>
            </a:r>
            <a:r>
              <a:rPr lang="en-GB" sz="2200" dirty="0" err="1"/>
              <a:t>speke</a:t>
            </a:r>
            <a:r>
              <a:rPr lang="en-GB" sz="2200" dirty="0"/>
              <a:t>. </a:t>
            </a:r>
          </a:p>
          <a:p>
            <a:pPr>
              <a:lnSpc>
                <a:spcPct val="110000"/>
              </a:lnSpc>
            </a:pPr>
            <a:r>
              <a:rPr lang="en-GB" sz="2200" dirty="0"/>
              <a:t>I pray to God his </a:t>
            </a:r>
            <a:r>
              <a:rPr lang="en-GB" sz="2200" dirty="0" err="1"/>
              <a:t>nekke</a:t>
            </a:r>
            <a:r>
              <a:rPr lang="en-GB" sz="2200" dirty="0"/>
              <a:t> mote to-</a:t>
            </a:r>
            <a:r>
              <a:rPr lang="en-GB" sz="2200" dirty="0" err="1"/>
              <a:t>breke</a:t>
            </a:r>
            <a:r>
              <a:rPr lang="en-GB" sz="2200" dirty="0"/>
              <a:t>; </a:t>
            </a:r>
          </a:p>
          <a:p>
            <a:pPr>
              <a:lnSpc>
                <a:spcPct val="110000"/>
              </a:lnSpc>
            </a:pPr>
            <a:r>
              <a:rPr lang="en-GB" sz="2200" dirty="0">
                <a:solidFill>
                  <a:srgbClr val="33CAFF"/>
                </a:solidFill>
              </a:rPr>
              <a:t>He </a:t>
            </a:r>
            <a:r>
              <a:rPr lang="en-GB" sz="2200" dirty="0" err="1">
                <a:solidFill>
                  <a:srgbClr val="33CAFF"/>
                </a:solidFill>
              </a:rPr>
              <a:t>kan</a:t>
            </a:r>
            <a:r>
              <a:rPr lang="en-GB" sz="2200" dirty="0">
                <a:solidFill>
                  <a:srgbClr val="33CAFF"/>
                </a:solidFill>
              </a:rPr>
              <a:t> </a:t>
            </a:r>
            <a:r>
              <a:rPr lang="en-GB" sz="2200" dirty="0" err="1">
                <a:solidFill>
                  <a:srgbClr val="33CAFF"/>
                </a:solidFill>
              </a:rPr>
              <a:t>wel</a:t>
            </a:r>
            <a:r>
              <a:rPr lang="en-GB" sz="2200" dirty="0">
                <a:solidFill>
                  <a:srgbClr val="33CAFF"/>
                </a:solidFill>
              </a:rPr>
              <a:t> in </a:t>
            </a:r>
            <a:r>
              <a:rPr lang="en-GB" sz="2200" dirty="0" err="1">
                <a:solidFill>
                  <a:srgbClr val="33CAFF"/>
                </a:solidFill>
              </a:rPr>
              <a:t>myn</a:t>
            </a:r>
            <a:r>
              <a:rPr lang="en-GB" sz="2200" dirty="0">
                <a:solidFill>
                  <a:srgbClr val="33CAFF"/>
                </a:solidFill>
              </a:rPr>
              <a:t> eye seen a </a:t>
            </a:r>
            <a:r>
              <a:rPr lang="en-GB" sz="2200" dirty="0" err="1">
                <a:solidFill>
                  <a:srgbClr val="33CAFF"/>
                </a:solidFill>
              </a:rPr>
              <a:t>stalke</a:t>
            </a:r>
            <a:r>
              <a:rPr lang="en-GB" sz="2200" dirty="0">
                <a:solidFill>
                  <a:srgbClr val="33CAFF"/>
                </a:solidFill>
              </a:rPr>
              <a:t>, </a:t>
            </a:r>
          </a:p>
          <a:p>
            <a:pPr>
              <a:lnSpc>
                <a:spcPct val="110000"/>
              </a:lnSpc>
            </a:pPr>
            <a:r>
              <a:rPr lang="en-GB" sz="2200" dirty="0">
                <a:solidFill>
                  <a:srgbClr val="33CAFF"/>
                </a:solidFill>
              </a:rPr>
              <a:t>But in his </a:t>
            </a:r>
            <a:r>
              <a:rPr lang="en-GB" sz="2200" dirty="0" err="1">
                <a:solidFill>
                  <a:srgbClr val="33CAFF"/>
                </a:solidFill>
              </a:rPr>
              <a:t>owene</a:t>
            </a:r>
            <a:r>
              <a:rPr lang="en-GB" sz="2200" dirty="0">
                <a:solidFill>
                  <a:srgbClr val="33CAFF"/>
                </a:solidFill>
              </a:rPr>
              <a:t> he </a:t>
            </a:r>
            <a:r>
              <a:rPr lang="en-GB" sz="2200" dirty="0" err="1">
                <a:solidFill>
                  <a:srgbClr val="33CAFF"/>
                </a:solidFill>
              </a:rPr>
              <a:t>kan</a:t>
            </a:r>
            <a:r>
              <a:rPr lang="en-GB" sz="2200" dirty="0">
                <a:solidFill>
                  <a:srgbClr val="33CAFF"/>
                </a:solidFill>
              </a:rPr>
              <a:t> </a:t>
            </a:r>
            <a:r>
              <a:rPr lang="en-GB" sz="2200" dirty="0" err="1">
                <a:solidFill>
                  <a:srgbClr val="33CAFF"/>
                </a:solidFill>
              </a:rPr>
              <a:t>nat</a:t>
            </a:r>
            <a:r>
              <a:rPr lang="en-GB" sz="2200" dirty="0">
                <a:solidFill>
                  <a:srgbClr val="33CAFF"/>
                </a:solidFill>
              </a:rPr>
              <a:t> seen a </a:t>
            </a:r>
            <a:r>
              <a:rPr lang="en-GB" sz="2200" dirty="0" err="1">
                <a:solidFill>
                  <a:srgbClr val="33CAFF"/>
                </a:solidFill>
              </a:rPr>
              <a:t>balke</a:t>
            </a:r>
            <a:r>
              <a:rPr lang="en-GB" sz="2200" dirty="0">
                <a:solidFill>
                  <a:srgbClr val="33CAFF"/>
                </a:solidFill>
              </a:rPr>
              <a:t>.</a:t>
            </a:r>
          </a:p>
        </p:txBody>
      </p:sp>
      <p:sp>
        <p:nvSpPr>
          <p:cNvPr id="6" name="Rectangle 5">
            <a:extLst>
              <a:ext uri="{FF2B5EF4-FFF2-40B4-BE49-F238E27FC236}">
                <a16:creationId xmlns:a16="http://schemas.microsoft.com/office/drawing/2014/main" id="{EF44753D-A653-437A-B7AF-6C43722C86C0}"/>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37135"/>
            <a:ext cx="7416824" cy="923330"/>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a:bodyPr>
          <a:lstStyle/>
          <a:p>
            <a:r>
              <a:rPr lang="en-GB" sz="2600" dirty="0">
                <a:solidFill>
                  <a:srgbClr val="C00000"/>
                </a:solidFill>
                <a:latin typeface="+mj-lt"/>
              </a:rPr>
              <a:t>desire reduced to boastfulness, lying, anger &amp; </a:t>
            </a:r>
            <a:r>
              <a:rPr lang="en-GB" sz="2600" dirty="0" err="1">
                <a:solidFill>
                  <a:srgbClr val="C00000"/>
                </a:solidFill>
                <a:latin typeface="+mj-lt"/>
              </a:rPr>
              <a:t>covertousness</a:t>
            </a:r>
            <a:r>
              <a:rPr lang="en-GB" sz="2600" dirty="0">
                <a:solidFill>
                  <a:srgbClr val="C00000"/>
                </a:solidFill>
                <a:latin typeface="+mj-lt"/>
              </a:rPr>
              <a:t>:</a:t>
            </a:r>
            <a:r>
              <a:rPr lang="en-GB" sz="2600" dirty="0">
                <a:solidFill>
                  <a:srgbClr val="C00000"/>
                </a:solidFill>
              </a:rPr>
              <a:t> </a:t>
            </a:r>
            <a:r>
              <a:rPr lang="en-GB" sz="2600" dirty="0">
                <a:solidFill>
                  <a:srgbClr val="C00000"/>
                </a:solidFill>
                <a:latin typeface="+mj-lt"/>
              </a:rPr>
              <a:t>Degeneration</a:t>
            </a:r>
          </a:p>
        </p:txBody>
      </p:sp>
      <p:sp>
        <p:nvSpPr>
          <p:cNvPr id="3" name="Content Placeholder 2"/>
          <p:cNvSpPr>
            <a:spLocks noGrp="1"/>
          </p:cNvSpPr>
          <p:nvPr>
            <p:ph idx="1"/>
          </p:nvPr>
        </p:nvSpPr>
        <p:spPr>
          <a:xfrm>
            <a:off x="467544" y="1412776"/>
            <a:ext cx="8229600" cy="5309944"/>
          </a:xfrm>
        </p:spPr>
        <p:txBody>
          <a:bodyPr>
            <a:normAutofit lnSpcReduction="10000"/>
          </a:bodyPr>
          <a:lstStyle/>
          <a:p>
            <a:pPr>
              <a:lnSpc>
                <a:spcPct val="120000"/>
              </a:lnSpc>
              <a:spcBef>
                <a:spcPts val="0"/>
              </a:spcBef>
              <a:buNone/>
            </a:pPr>
            <a:r>
              <a:rPr lang="en-GB" sz="2400" dirty="0">
                <a:latin typeface="+mn-lt"/>
              </a:rPr>
              <a:t>We </a:t>
            </a:r>
            <a:r>
              <a:rPr lang="en-GB" sz="2400" dirty="0" err="1">
                <a:latin typeface="+mn-lt"/>
              </a:rPr>
              <a:t>olde</a:t>
            </a:r>
            <a:r>
              <a:rPr lang="en-GB" sz="2400" dirty="0">
                <a:latin typeface="+mn-lt"/>
              </a:rPr>
              <a:t> men, I </a:t>
            </a:r>
            <a:r>
              <a:rPr lang="en-GB" sz="2400" dirty="0" err="1">
                <a:latin typeface="+mn-lt"/>
              </a:rPr>
              <a:t>drede</a:t>
            </a:r>
            <a:r>
              <a:rPr lang="en-GB" sz="2400" dirty="0">
                <a:latin typeface="+mn-lt"/>
              </a:rPr>
              <a:t>, so fare we:      </a:t>
            </a:r>
          </a:p>
          <a:p>
            <a:pPr>
              <a:lnSpc>
                <a:spcPct val="120000"/>
              </a:lnSpc>
              <a:spcBef>
                <a:spcPts val="0"/>
              </a:spcBef>
              <a:buNone/>
            </a:pPr>
            <a:r>
              <a:rPr lang="en-GB" sz="2400" dirty="0" err="1">
                <a:latin typeface="+mn-lt"/>
              </a:rPr>
              <a:t>Til</a:t>
            </a:r>
            <a:r>
              <a:rPr lang="en-GB" sz="2400" dirty="0">
                <a:latin typeface="+mn-lt"/>
              </a:rPr>
              <a:t> we be </a:t>
            </a:r>
            <a:r>
              <a:rPr lang="en-GB" sz="2400" dirty="0" err="1">
                <a:latin typeface="+mn-lt"/>
              </a:rPr>
              <a:t>roten</a:t>
            </a:r>
            <a:r>
              <a:rPr lang="en-GB" sz="2400" dirty="0">
                <a:latin typeface="+mn-lt"/>
              </a:rPr>
              <a:t>, </a:t>
            </a:r>
            <a:r>
              <a:rPr lang="en-GB" sz="2400" dirty="0" err="1">
                <a:latin typeface="+mn-lt"/>
              </a:rPr>
              <a:t>kan</a:t>
            </a:r>
            <a:r>
              <a:rPr lang="en-GB" sz="2400" dirty="0">
                <a:latin typeface="+mn-lt"/>
              </a:rPr>
              <a:t> we </a:t>
            </a:r>
            <a:r>
              <a:rPr lang="en-GB" sz="2400" dirty="0" err="1">
                <a:latin typeface="+mn-lt"/>
              </a:rPr>
              <a:t>nat</a:t>
            </a:r>
            <a:r>
              <a:rPr lang="en-GB" sz="2400" dirty="0">
                <a:latin typeface="+mn-lt"/>
              </a:rPr>
              <a:t> be </a:t>
            </a:r>
            <a:r>
              <a:rPr lang="en-GB" sz="2400" dirty="0" err="1">
                <a:latin typeface="+mn-lt"/>
              </a:rPr>
              <a:t>rype</a:t>
            </a:r>
            <a:r>
              <a:rPr lang="en-GB" sz="2400" dirty="0">
                <a:latin typeface="+mn-lt"/>
              </a:rPr>
              <a:t>;      </a:t>
            </a:r>
          </a:p>
          <a:p>
            <a:pPr>
              <a:lnSpc>
                <a:spcPct val="120000"/>
              </a:lnSpc>
              <a:spcBef>
                <a:spcPts val="0"/>
              </a:spcBef>
              <a:buNone/>
            </a:pPr>
            <a:r>
              <a:rPr lang="en-GB" sz="2400" dirty="0">
                <a:latin typeface="+mn-lt"/>
              </a:rPr>
              <a:t>We </a:t>
            </a:r>
            <a:r>
              <a:rPr lang="en-GB" sz="2400" dirty="0" err="1">
                <a:latin typeface="+mn-lt"/>
              </a:rPr>
              <a:t>hoppen</a:t>
            </a:r>
            <a:r>
              <a:rPr lang="en-GB" sz="2400" dirty="0">
                <a:latin typeface="+mn-lt"/>
              </a:rPr>
              <a:t> </a:t>
            </a:r>
            <a:r>
              <a:rPr lang="en-GB" sz="2400" dirty="0" err="1">
                <a:latin typeface="+mn-lt"/>
              </a:rPr>
              <a:t>alwey</a:t>
            </a:r>
            <a:r>
              <a:rPr lang="en-GB" sz="2400" dirty="0">
                <a:latin typeface="+mn-lt"/>
              </a:rPr>
              <a:t> </a:t>
            </a:r>
            <a:r>
              <a:rPr lang="en-GB" sz="2400" dirty="0" err="1">
                <a:latin typeface="+mn-lt"/>
              </a:rPr>
              <a:t>whil</a:t>
            </a:r>
            <a:r>
              <a:rPr lang="en-GB" sz="2400" dirty="0">
                <a:latin typeface="+mn-lt"/>
              </a:rPr>
              <a:t> the world </a:t>
            </a:r>
            <a:r>
              <a:rPr lang="en-GB" sz="2400" dirty="0" err="1">
                <a:latin typeface="+mn-lt"/>
              </a:rPr>
              <a:t>wol</a:t>
            </a:r>
            <a:r>
              <a:rPr lang="en-GB" sz="2400" dirty="0">
                <a:latin typeface="+mn-lt"/>
              </a:rPr>
              <a:t> </a:t>
            </a:r>
            <a:r>
              <a:rPr lang="en-GB" sz="2400" dirty="0" err="1">
                <a:latin typeface="+mn-lt"/>
              </a:rPr>
              <a:t>pype</a:t>
            </a:r>
            <a:r>
              <a:rPr lang="en-GB" sz="2400" dirty="0">
                <a:latin typeface="+mn-lt"/>
              </a:rPr>
              <a:t>.      </a:t>
            </a:r>
          </a:p>
          <a:p>
            <a:pPr>
              <a:lnSpc>
                <a:spcPct val="120000"/>
              </a:lnSpc>
              <a:spcBef>
                <a:spcPts val="0"/>
              </a:spcBef>
              <a:buNone/>
            </a:pPr>
            <a:r>
              <a:rPr lang="en-GB" sz="2400" dirty="0">
                <a:latin typeface="+mn-lt"/>
              </a:rPr>
              <a:t>For in </a:t>
            </a:r>
            <a:r>
              <a:rPr lang="en-GB" sz="2400" dirty="0" err="1">
                <a:latin typeface="+mn-lt"/>
              </a:rPr>
              <a:t>oure</a:t>
            </a:r>
            <a:r>
              <a:rPr lang="en-GB" sz="2400" dirty="0">
                <a:latin typeface="+mn-lt"/>
              </a:rPr>
              <a:t> </a:t>
            </a:r>
            <a:r>
              <a:rPr lang="en-GB" sz="2400" dirty="0" err="1">
                <a:latin typeface="+mn-lt"/>
              </a:rPr>
              <a:t>wyl</a:t>
            </a:r>
            <a:r>
              <a:rPr lang="en-GB" sz="2400" dirty="0">
                <a:latin typeface="+mn-lt"/>
              </a:rPr>
              <a:t> </a:t>
            </a:r>
            <a:r>
              <a:rPr lang="en-GB" sz="2400" dirty="0" err="1">
                <a:latin typeface="+mn-lt"/>
              </a:rPr>
              <a:t>ther</a:t>
            </a:r>
            <a:r>
              <a:rPr lang="en-GB" sz="2400" dirty="0">
                <a:latin typeface="+mn-lt"/>
              </a:rPr>
              <a:t> </a:t>
            </a:r>
            <a:r>
              <a:rPr lang="en-GB" sz="2400" dirty="0" err="1">
                <a:latin typeface="+mn-lt"/>
              </a:rPr>
              <a:t>stiketh</a:t>
            </a:r>
            <a:r>
              <a:rPr lang="en-GB" sz="2400" dirty="0">
                <a:latin typeface="+mn-lt"/>
              </a:rPr>
              <a:t> </a:t>
            </a:r>
            <a:r>
              <a:rPr lang="en-GB" sz="2400" dirty="0" err="1">
                <a:latin typeface="+mn-lt"/>
              </a:rPr>
              <a:t>evere</a:t>
            </a:r>
            <a:r>
              <a:rPr lang="en-GB" sz="2400" dirty="0">
                <a:latin typeface="+mn-lt"/>
              </a:rPr>
              <a:t> a </a:t>
            </a:r>
            <a:r>
              <a:rPr lang="en-GB" sz="2400" dirty="0" err="1">
                <a:latin typeface="+mn-lt"/>
              </a:rPr>
              <a:t>nayl</a:t>
            </a:r>
            <a:r>
              <a:rPr lang="en-GB" sz="2400" dirty="0">
                <a:latin typeface="+mn-lt"/>
              </a:rPr>
              <a:t>,      </a:t>
            </a:r>
          </a:p>
          <a:p>
            <a:pPr>
              <a:lnSpc>
                <a:spcPct val="120000"/>
              </a:lnSpc>
              <a:spcBef>
                <a:spcPts val="0"/>
              </a:spcBef>
              <a:buNone/>
            </a:pPr>
            <a:r>
              <a:rPr lang="en-GB" sz="2400" dirty="0">
                <a:latin typeface="+mn-lt"/>
              </a:rPr>
              <a:t>To have an </a:t>
            </a:r>
            <a:r>
              <a:rPr lang="en-GB" sz="2400" dirty="0" err="1">
                <a:latin typeface="+mn-lt"/>
              </a:rPr>
              <a:t>hoor</a:t>
            </a:r>
            <a:r>
              <a:rPr lang="en-GB" sz="2400" dirty="0">
                <a:latin typeface="+mn-lt"/>
              </a:rPr>
              <a:t> heed and a </a:t>
            </a:r>
            <a:r>
              <a:rPr lang="en-GB" sz="2400" dirty="0" err="1">
                <a:latin typeface="+mn-lt"/>
              </a:rPr>
              <a:t>grene</a:t>
            </a:r>
            <a:r>
              <a:rPr lang="en-GB" sz="2400" dirty="0">
                <a:latin typeface="+mn-lt"/>
              </a:rPr>
              <a:t> </a:t>
            </a:r>
            <a:r>
              <a:rPr lang="en-GB" sz="2400" dirty="0" err="1">
                <a:latin typeface="+mn-lt"/>
              </a:rPr>
              <a:t>tayl</a:t>
            </a:r>
            <a:r>
              <a:rPr lang="en-GB" sz="2400" dirty="0">
                <a:latin typeface="+mn-lt"/>
              </a:rPr>
              <a:t>,      </a:t>
            </a:r>
          </a:p>
          <a:p>
            <a:pPr>
              <a:lnSpc>
                <a:spcPct val="120000"/>
              </a:lnSpc>
              <a:spcBef>
                <a:spcPts val="0"/>
              </a:spcBef>
              <a:buNone/>
            </a:pPr>
            <a:r>
              <a:rPr lang="en-GB" sz="2400" dirty="0">
                <a:latin typeface="+mn-lt"/>
              </a:rPr>
              <a:t>As hath a leek; for </a:t>
            </a:r>
            <a:r>
              <a:rPr lang="en-GB" sz="2400" dirty="0" err="1">
                <a:latin typeface="+mn-lt"/>
              </a:rPr>
              <a:t>thogh</a:t>
            </a:r>
            <a:r>
              <a:rPr lang="en-GB" sz="2400" dirty="0">
                <a:latin typeface="+mn-lt"/>
              </a:rPr>
              <a:t> </a:t>
            </a:r>
            <a:r>
              <a:rPr lang="en-GB" sz="2400" dirty="0" err="1">
                <a:latin typeface="+mn-lt"/>
              </a:rPr>
              <a:t>oure</a:t>
            </a:r>
            <a:r>
              <a:rPr lang="en-GB" sz="2400" dirty="0">
                <a:latin typeface="+mn-lt"/>
              </a:rPr>
              <a:t> </a:t>
            </a:r>
            <a:r>
              <a:rPr lang="en-GB" sz="2400" dirty="0" err="1">
                <a:latin typeface="+mn-lt"/>
              </a:rPr>
              <a:t>myght</a:t>
            </a:r>
            <a:r>
              <a:rPr lang="en-GB" sz="2400" dirty="0">
                <a:latin typeface="+mn-lt"/>
              </a:rPr>
              <a:t> be goon,      </a:t>
            </a:r>
          </a:p>
          <a:p>
            <a:pPr>
              <a:lnSpc>
                <a:spcPct val="120000"/>
              </a:lnSpc>
              <a:spcBef>
                <a:spcPts val="0"/>
              </a:spcBef>
              <a:buNone/>
            </a:pPr>
            <a:r>
              <a:rPr lang="en-GB" sz="2400" dirty="0" err="1">
                <a:latin typeface="+mn-lt"/>
              </a:rPr>
              <a:t>Oure</a:t>
            </a:r>
            <a:r>
              <a:rPr lang="en-GB" sz="2400" dirty="0">
                <a:latin typeface="+mn-lt"/>
              </a:rPr>
              <a:t> </a:t>
            </a:r>
            <a:r>
              <a:rPr lang="en-GB" sz="2400" dirty="0" err="1">
                <a:latin typeface="+mn-lt"/>
              </a:rPr>
              <a:t>wyl</a:t>
            </a:r>
            <a:r>
              <a:rPr lang="en-GB" sz="2400" dirty="0">
                <a:latin typeface="+mn-lt"/>
              </a:rPr>
              <a:t> </a:t>
            </a:r>
            <a:r>
              <a:rPr lang="en-GB" sz="2400" dirty="0" err="1">
                <a:latin typeface="+mn-lt"/>
              </a:rPr>
              <a:t>desireth</a:t>
            </a:r>
            <a:r>
              <a:rPr lang="en-GB" sz="2400" dirty="0">
                <a:latin typeface="+mn-lt"/>
              </a:rPr>
              <a:t> </a:t>
            </a:r>
            <a:r>
              <a:rPr lang="en-GB" sz="2400" dirty="0" err="1">
                <a:latin typeface="+mn-lt"/>
              </a:rPr>
              <a:t>folie</a:t>
            </a:r>
            <a:r>
              <a:rPr lang="en-GB" sz="2400" dirty="0">
                <a:latin typeface="+mn-lt"/>
              </a:rPr>
              <a:t> </a:t>
            </a:r>
            <a:r>
              <a:rPr lang="en-GB" sz="2400" dirty="0" err="1">
                <a:latin typeface="+mn-lt"/>
              </a:rPr>
              <a:t>evere</a:t>
            </a:r>
            <a:r>
              <a:rPr lang="en-GB" sz="2400" dirty="0">
                <a:latin typeface="+mn-lt"/>
              </a:rPr>
              <a:t> in </a:t>
            </a:r>
            <a:r>
              <a:rPr lang="en-GB" sz="2400" dirty="0" err="1">
                <a:latin typeface="+mn-lt"/>
              </a:rPr>
              <a:t>oon</a:t>
            </a:r>
            <a:r>
              <a:rPr lang="en-GB" sz="2400" dirty="0">
                <a:latin typeface="+mn-lt"/>
              </a:rPr>
              <a:t>.      </a:t>
            </a:r>
          </a:p>
          <a:p>
            <a:pPr>
              <a:lnSpc>
                <a:spcPct val="120000"/>
              </a:lnSpc>
              <a:spcBef>
                <a:spcPts val="0"/>
              </a:spcBef>
              <a:buNone/>
            </a:pPr>
            <a:r>
              <a:rPr lang="en-GB" sz="2400" dirty="0">
                <a:solidFill>
                  <a:srgbClr val="33CAFF"/>
                </a:solidFill>
                <a:latin typeface="+mn-lt"/>
              </a:rPr>
              <a:t>For </a:t>
            </a:r>
            <a:r>
              <a:rPr lang="en-GB" sz="2400" dirty="0" err="1">
                <a:solidFill>
                  <a:srgbClr val="33CAFF"/>
                </a:solidFill>
                <a:latin typeface="+mn-lt"/>
              </a:rPr>
              <a:t>whan</a:t>
            </a:r>
            <a:r>
              <a:rPr lang="en-GB" sz="2400" dirty="0">
                <a:solidFill>
                  <a:srgbClr val="33CAFF"/>
                </a:solidFill>
                <a:latin typeface="+mn-lt"/>
              </a:rPr>
              <a:t> we may </a:t>
            </a:r>
            <a:r>
              <a:rPr lang="en-GB" sz="2400" dirty="0" err="1">
                <a:solidFill>
                  <a:srgbClr val="33CAFF"/>
                </a:solidFill>
                <a:latin typeface="+mn-lt"/>
              </a:rPr>
              <a:t>nat</a:t>
            </a:r>
            <a:r>
              <a:rPr lang="en-GB" sz="2400" dirty="0">
                <a:solidFill>
                  <a:srgbClr val="33CAFF"/>
                </a:solidFill>
                <a:latin typeface="+mn-lt"/>
              </a:rPr>
              <a:t> </a:t>
            </a:r>
            <a:r>
              <a:rPr lang="en-GB" sz="2400" dirty="0" err="1">
                <a:solidFill>
                  <a:srgbClr val="33CAFF"/>
                </a:solidFill>
                <a:latin typeface="+mn-lt"/>
              </a:rPr>
              <a:t>doon</a:t>
            </a:r>
            <a:r>
              <a:rPr lang="en-GB" sz="2400" dirty="0">
                <a:solidFill>
                  <a:srgbClr val="33CAFF"/>
                </a:solidFill>
                <a:latin typeface="+mn-lt"/>
              </a:rPr>
              <a:t>, than </a:t>
            </a:r>
            <a:r>
              <a:rPr lang="en-GB" sz="2400" dirty="0" err="1">
                <a:solidFill>
                  <a:srgbClr val="33CAFF"/>
                </a:solidFill>
                <a:latin typeface="+mn-lt"/>
              </a:rPr>
              <a:t>wol</a:t>
            </a:r>
            <a:r>
              <a:rPr lang="en-GB" sz="2400" dirty="0">
                <a:solidFill>
                  <a:srgbClr val="33CAFF"/>
                </a:solidFill>
                <a:latin typeface="+mn-lt"/>
              </a:rPr>
              <a:t> we </a:t>
            </a:r>
            <a:r>
              <a:rPr lang="en-GB" sz="2400" dirty="0" err="1">
                <a:solidFill>
                  <a:srgbClr val="33CAFF"/>
                </a:solidFill>
                <a:latin typeface="+mn-lt"/>
              </a:rPr>
              <a:t>speke</a:t>
            </a:r>
            <a:r>
              <a:rPr lang="en-GB" sz="2400" dirty="0">
                <a:solidFill>
                  <a:srgbClr val="33CAFF"/>
                </a:solidFill>
                <a:latin typeface="+mn-lt"/>
              </a:rPr>
              <a:t>;      </a:t>
            </a:r>
          </a:p>
          <a:p>
            <a:pPr>
              <a:lnSpc>
                <a:spcPct val="120000"/>
              </a:lnSpc>
              <a:spcBef>
                <a:spcPts val="0"/>
              </a:spcBef>
              <a:buNone/>
            </a:pPr>
            <a:r>
              <a:rPr lang="en-GB" sz="2400" dirty="0">
                <a:solidFill>
                  <a:srgbClr val="33CAFF"/>
                </a:solidFill>
                <a:latin typeface="+mn-lt"/>
              </a:rPr>
              <a:t>Yet in </a:t>
            </a:r>
            <a:r>
              <a:rPr lang="en-GB" sz="2400" dirty="0" err="1">
                <a:solidFill>
                  <a:srgbClr val="33CAFF"/>
                </a:solidFill>
                <a:latin typeface="+mn-lt"/>
              </a:rPr>
              <a:t>oure</a:t>
            </a:r>
            <a:r>
              <a:rPr lang="en-GB" sz="2400" dirty="0">
                <a:solidFill>
                  <a:srgbClr val="33CAFF"/>
                </a:solidFill>
                <a:latin typeface="+mn-lt"/>
              </a:rPr>
              <a:t> </a:t>
            </a:r>
            <a:r>
              <a:rPr lang="en-GB" sz="2400" dirty="0" err="1">
                <a:solidFill>
                  <a:srgbClr val="33CAFF"/>
                </a:solidFill>
                <a:latin typeface="+mn-lt"/>
              </a:rPr>
              <a:t>asshen</a:t>
            </a:r>
            <a:r>
              <a:rPr lang="en-GB" sz="2400" dirty="0">
                <a:solidFill>
                  <a:srgbClr val="33CAFF"/>
                </a:solidFill>
                <a:latin typeface="+mn-lt"/>
              </a:rPr>
              <a:t> </a:t>
            </a:r>
            <a:r>
              <a:rPr lang="en-GB" sz="2400" dirty="0" err="1">
                <a:solidFill>
                  <a:srgbClr val="33CAFF"/>
                </a:solidFill>
                <a:latin typeface="+mn-lt"/>
              </a:rPr>
              <a:t>olde</a:t>
            </a:r>
            <a:r>
              <a:rPr lang="en-GB" sz="2400" dirty="0">
                <a:solidFill>
                  <a:srgbClr val="33CAFF"/>
                </a:solidFill>
                <a:latin typeface="+mn-lt"/>
              </a:rPr>
              <a:t> is </a:t>
            </a:r>
            <a:r>
              <a:rPr lang="en-GB" sz="2400" dirty="0" err="1">
                <a:solidFill>
                  <a:srgbClr val="33CAFF"/>
                </a:solidFill>
                <a:latin typeface="+mn-lt"/>
              </a:rPr>
              <a:t>fyr</a:t>
            </a:r>
            <a:r>
              <a:rPr lang="en-GB" sz="2400" dirty="0">
                <a:solidFill>
                  <a:srgbClr val="33CAFF"/>
                </a:solidFill>
                <a:latin typeface="+mn-lt"/>
              </a:rPr>
              <a:t> </a:t>
            </a:r>
            <a:r>
              <a:rPr lang="en-GB" sz="2400" dirty="0" err="1">
                <a:solidFill>
                  <a:srgbClr val="33CAFF"/>
                </a:solidFill>
                <a:latin typeface="+mn-lt"/>
              </a:rPr>
              <a:t>yreke</a:t>
            </a:r>
            <a:r>
              <a:rPr lang="en-GB" sz="2400" dirty="0">
                <a:solidFill>
                  <a:srgbClr val="33CAFF"/>
                </a:solidFill>
                <a:latin typeface="+mn-lt"/>
              </a:rPr>
              <a:t>.    </a:t>
            </a:r>
            <a:r>
              <a:rPr lang="en-GB" sz="2400" dirty="0">
                <a:latin typeface="+mn-lt"/>
              </a:rPr>
              <a:t>  </a:t>
            </a:r>
          </a:p>
          <a:p>
            <a:pPr>
              <a:lnSpc>
                <a:spcPct val="120000"/>
              </a:lnSpc>
              <a:spcBef>
                <a:spcPts val="0"/>
              </a:spcBef>
              <a:buNone/>
            </a:pPr>
            <a:r>
              <a:rPr lang="en-GB" sz="2400" dirty="0" err="1">
                <a:solidFill>
                  <a:srgbClr val="33CAFF"/>
                </a:solidFill>
                <a:latin typeface="+mn-lt"/>
              </a:rPr>
              <a:t>Foure</a:t>
            </a:r>
            <a:r>
              <a:rPr lang="en-GB" sz="2400" dirty="0">
                <a:solidFill>
                  <a:srgbClr val="33CAFF"/>
                </a:solidFill>
                <a:latin typeface="+mn-lt"/>
              </a:rPr>
              <a:t> </a:t>
            </a:r>
            <a:r>
              <a:rPr lang="en-GB" sz="2400" dirty="0" err="1">
                <a:solidFill>
                  <a:srgbClr val="33CAFF"/>
                </a:solidFill>
                <a:latin typeface="+mn-lt"/>
              </a:rPr>
              <a:t>gleedes</a:t>
            </a:r>
            <a:r>
              <a:rPr lang="en-GB" sz="2400" dirty="0">
                <a:solidFill>
                  <a:srgbClr val="33CAFF"/>
                </a:solidFill>
                <a:latin typeface="+mn-lt"/>
              </a:rPr>
              <a:t> </a:t>
            </a:r>
            <a:r>
              <a:rPr lang="en-GB" sz="2400" dirty="0" err="1">
                <a:solidFill>
                  <a:srgbClr val="33CAFF"/>
                </a:solidFill>
                <a:latin typeface="+mn-lt"/>
              </a:rPr>
              <a:t>han</a:t>
            </a:r>
            <a:r>
              <a:rPr lang="en-GB" sz="2400" dirty="0">
                <a:solidFill>
                  <a:srgbClr val="33CAFF"/>
                </a:solidFill>
                <a:latin typeface="+mn-lt"/>
              </a:rPr>
              <a:t> we, which I </a:t>
            </a:r>
            <a:r>
              <a:rPr lang="en-GB" sz="2400" dirty="0" err="1">
                <a:solidFill>
                  <a:srgbClr val="33CAFF"/>
                </a:solidFill>
                <a:latin typeface="+mn-lt"/>
              </a:rPr>
              <a:t>shal</a:t>
            </a:r>
            <a:r>
              <a:rPr lang="en-GB" sz="2400" dirty="0">
                <a:solidFill>
                  <a:srgbClr val="33CAFF"/>
                </a:solidFill>
                <a:latin typeface="+mn-lt"/>
              </a:rPr>
              <a:t> </a:t>
            </a:r>
            <a:r>
              <a:rPr lang="en-GB" sz="2400" dirty="0" err="1">
                <a:solidFill>
                  <a:srgbClr val="33CAFF"/>
                </a:solidFill>
                <a:latin typeface="+mn-lt"/>
              </a:rPr>
              <a:t>devyse</a:t>
            </a:r>
            <a:r>
              <a:rPr lang="en-GB" sz="2400" dirty="0">
                <a:solidFill>
                  <a:srgbClr val="33CAFF"/>
                </a:solidFill>
                <a:latin typeface="+mn-lt"/>
              </a:rPr>
              <a:t>, --      </a:t>
            </a:r>
          </a:p>
          <a:p>
            <a:pPr>
              <a:lnSpc>
                <a:spcPct val="120000"/>
              </a:lnSpc>
              <a:spcBef>
                <a:spcPts val="0"/>
              </a:spcBef>
              <a:buNone/>
            </a:pPr>
            <a:r>
              <a:rPr lang="en-GB" sz="2400" dirty="0" err="1">
                <a:solidFill>
                  <a:srgbClr val="33CAFF"/>
                </a:solidFill>
                <a:latin typeface="+mn-lt"/>
              </a:rPr>
              <a:t>Avauntyng</a:t>
            </a:r>
            <a:r>
              <a:rPr lang="en-GB" sz="2400" dirty="0">
                <a:solidFill>
                  <a:srgbClr val="33CAFF"/>
                </a:solidFill>
                <a:latin typeface="+mn-lt"/>
              </a:rPr>
              <a:t>, </a:t>
            </a:r>
            <a:r>
              <a:rPr lang="en-GB" sz="2400" dirty="0" err="1">
                <a:solidFill>
                  <a:srgbClr val="33CAFF"/>
                </a:solidFill>
                <a:latin typeface="+mn-lt"/>
              </a:rPr>
              <a:t>liyng</a:t>
            </a:r>
            <a:r>
              <a:rPr lang="en-GB" sz="2400" dirty="0">
                <a:solidFill>
                  <a:srgbClr val="33CAFF"/>
                </a:solidFill>
                <a:latin typeface="+mn-lt"/>
              </a:rPr>
              <a:t>, anger, </a:t>
            </a:r>
            <a:r>
              <a:rPr lang="en-GB" sz="2400" dirty="0" err="1">
                <a:solidFill>
                  <a:srgbClr val="33CAFF"/>
                </a:solidFill>
                <a:latin typeface="+mn-lt"/>
              </a:rPr>
              <a:t>coveitise</a:t>
            </a:r>
            <a:r>
              <a:rPr lang="en-GB" sz="2400" dirty="0">
                <a:solidFill>
                  <a:srgbClr val="33CAFF"/>
                </a:solidFill>
                <a:latin typeface="+mn-lt"/>
              </a:rPr>
              <a:t>;      </a:t>
            </a:r>
          </a:p>
          <a:p>
            <a:pPr>
              <a:lnSpc>
                <a:spcPct val="120000"/>
              </a:lnSpc>
              <a:spcBef>
                <a:spcPts val="0"/>
              </a:spcBef>
              <a:buNone/>
            </a:pPr>
            <a:r>
              <a:rPr lang="en-GB" sz="2400" dirty="0" err="1">
                <a:solidFill>
                  <a:srgbClr val="33CAFF"/>
                </a:solidFill>
                <a:latin typeface="+mn-lt"/>
              </a:rPr>
              <a:t>Thise</a:t>
            </a:r>
            <a:r>
              <a:rPr lang="en-GB" sz="2400" dirty="0">
                <a:solidFill>
                  <a:srgbClr val="33CAFF"/>
                </a:solidFill>
                <a:latin typeface="+mn-lt"/>
              </a:rPr>
              <a:t> </a:t>
            </a:r>
            <a:r>
              <a:rPr lang="en-GB" sz="2400" dirty="0" err="1">
                <a:solidFill>
                  <a:srgbClr val="33CAFF"/>
                </a:solidFill>
                <a:latin typeface="+mn-lt"/>
              </a:rPr>
              <a:t>foure</a:t>
            </a:r>
            <a:r>
              <a:rPr lang="en-GB" sz="2400" dirty="0">
                <a:solidFill>
                  <a:srgbClr val="33CAFF"/>
                </a:solidFill>
                <a:latin typeface="+mn-lt"/>
              </a:rPr>
              <a:t> sparkles </a:t>
            </a:r>
            <a:r>
              <a:rPr lang="en-GB" sz="2400" dirty="0" err="1">
                <a:solidFill>
                  <a:srgbClr val="33CAFF"/>
                </a:solidFill>
                <a:latin typeface="+mn-lt"/>
              </a:rPr>
              <a:t>longen</a:t>
            </a:r>
            <a:r>
              <a:rPr lang="en-GB" sz="2400" dirty="0">
                <a:solidFill>
                  <a:srgbClr val="33CAFF"/>
                </a:solidFill>
                <a:latin typeface="+mn-lt"/>
              </a:rPr>
              <a:t> unto </a:t>
            </a:r>
            <a:r>
              <a:rPr lang="en-GB" sz="2400" dirty="0" err="1">
                <a:solidFill>
                  <a:srgbClr val="33CAFF"/>
                </a:solidFill>
                <a:latin typeface="+mn-lt"/>
              </a:rPr>
              <a:t>eelde</a:t>
            </a:r>
            <a:r>
              <a:rPr lang="en-GB" sz="2400" dirty="0">
                <a:solidFill>
                  <a:srgbClr val="33CAFF"/>
                </a:solidFill>
                <a:latin typeface="+mn-lt"/>
              </a:rPr>
              <a:t>.  </a:t>
            </a:r>
            <a:r>
              <a:rPr lang="en-GB" sz="2400" dirty="0">
                <a:latin typeface="+mn-lt"/>
              </a:rPr>
              <a:t>    </a:t>
            </a:r>
          </a:p>
          <a:p>
            <a:pPr>
              <a:buNone/>
            </a:pPr>
            <a:endParaRPr lang="en-GB" dirty="0">
              <a:latin typeface="+mn-lt"/>
            </a:endParaRPr>
          </a:p>
        </p:txBody>
      </p:sp>
      <p:sp>
        <p:nvSpPr>
          <p:cNvPr id="5" name="Rectangle 4">
            <a:extLst>
              <a:ext uri="{FF2B5EF4-FFF2-40B4-BE49-F238E27FC236}">
                <a16:creationId xmlns:a16="http://schemas.microsoft.com/office/drawing/2014/main" id="{7475FAE9-881F-425D-B955-5C20AD4409E6}"/>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a:t>
            </a:r>
            <a:r>
              <a:rPr lang="en-GB" dirty="0">
                <a:solidFill>
                  <a:sysClr val="windowText" lastClr="000000"/>
                </a:solidFill>
                <a:latin typeface="Century Gothic" pitchFamily="34" charset="0"/>
              </a:rPr>
              <a: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rotWithShape="1">
          <a:blip r:embed="rId2">
            <a:duotone>
              <a:prstClr val="black"/>
              <a:schemeClr val="accent4">
                <a:lumMod val="50000"/>
                <a:tint val="45000"/>
                <a:satMod val="400000"/>
              </a:schemeClr>
            </a:duotone>
            <a:extLst>
              <a:ext uri="{BEBA8EAE-BF5A-486C-A8C5-ECC9F3942E4B}">
                <a14:imgProps xmlns:a14="http://schemas.microsoft.com/office/drawing/2010/main">
                  <a14:imgLayer r:embed="rId3">
                    <a14:imgEffect>
                      <a14:sharpenSoften amount="25000"/>
                    </a14:imgEffect>
                    <a14:imgEffect>
                      <a14:colorTemperature colorTemp="4700"/>
                    </a14:imgEffect>
                  </a14:imgLayer>
                </a14:imgProps>
              </a:ext>
              <a:ext uri="{28A0092B-C50C-407E-A947-70E740481C1C}">
                <a14:useLocalDpi xmlns:a14="http://schemas.microsoft.com/office/drawing/2010/main" val="0"/>
              </a:ext>
            </a:extLst>
          </a:blip>
          <a:srcRect l="8098" t="23775" r="14018" b="7418"/>
          <a:stretch/>
        </p:blipFill>
        <p:spPr bwMode="auto">
          <a:xfrm>
            <a:off x="175548" y="1268759"/>
            <a:ext cx="8314473" cy="5540375"/>
          </a:xfrm>
          <a:prstGeom prst="rect">
            <a:avLst/>
          </a:prstGeom>
          <a:solidFill>
            <a:schemeClr val="accent5">
              <a:lumMod val="50000"/>
            </a:schemeClr>
          </a:solidFill>
          <a:ln>
            <a:noFill/>
          </a:ln>
          <a:extLst/>
        </p:spPr>
      </p:pic>
      <p:sp>
        <p:nvSpPr>
          <p:cNvPr id="4" name="Rectangle 3"/>
          <p:cNvSpPr/>
          <p:nvPr/>
        </p:nvSpPr>
        <p:spPr>
          <a:xfrm>
            <a:off x="5940152" y="6470282"/>
            <a:ext cx="2592288" cy="387718"/>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19430" y="1124744"/>
            <a:ext cx="792916" cy="511291"/>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4499992" y="2132856"/>
            <a:ext cx="3816424" cy="0"/>
          </a:xfrm>
          <a:prstGeom prst="line">
            <a:avLst/>
          </a:prstGeom>
          <a:ln w="285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323528" y="2348880"/>
            <a:ext cx="122413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19708" y="3982834"/>
            <a:ext cx="7800528" cy="72008"/>
          </a:xfrm>
          <a:prstGeom prst="line">
            <a:avLst/>
          </a:prstGeom>
          <a:ln w="285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15888" y="4293096"/>
            <a:ext cx="6144344" cy="0"/>
          </a:xfrm>
          <a:prstGeom prst="line">
            <a:avLst/>
          </a:prstGeom>
          <a:ln w="285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cxnSpLocks/>
          </p:cNvCxnSpPr>
          <p:nvPr/>
        </p:nvCxnSpPr>
        <p:spPr>
          <a:xfrm>
            <a:off x="419708" y="4826648"/>
            <a:ext cx="7896708" cy="0"/>
          </a:xfrm>
          <a:prstGeom prst="line">
            <a:avLst/>
          </a:prstGeom>
          <a:ln w="285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cxnSpLocks/>
          </p:cNvCxnSpPr>
          <p:nvPr/>
        </p:nvCxnSpPr>
        <p:spPr>
          <a:xfrm>
            <a:off x="419708" y="5085184"/>
            <a:ext cx="6240524" cy="0"/>
          </a:xfrm>
          <a:prstGeom prst="line">
            <a:avLst/>
          </a:prstGeom>
          <a:ln w="285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p:txBody>
          <a:bodyPr/>
          <a:lstStyle/>
          <a:p>
            <a:endParaRPr lang="en-GB" dirty="0">
              <a:solidFill>
                <a:srgbClr val="33CAFF"/>
              </a:solidFill>
            </a:endParaRPr>
          </a:p>
        </p:txBody>
      </p:sp>
      <p:sp>
        <p:nvSpPr>
          <p:cNvPr id="14" name="Title 1"/>
          <p:cNvSpPr txBox="1">
            <a:spLocks/>
          </p:cNvSpPr>
          <p:nvPr/>
        </p:nvSpPr>
        <p:spPr>
          <a:xfrm>
            <a:off x="572134" y="35536"/>
            <a:ext cx="7024202" cy="1161216"/>
          </a:xfrm>
          <a:prstGeom prst="rect">
            <a:avLst/>
          </a:prstGeo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fontScale="97500"/>
          </a:bodyPr>
          <a:lstStyle>
            <a:lvl1pPr algn="l" defTabSz="457207" rtl="0" eaLnBrk="1" latinLnBrk="0" hangingPunct="1">
              <a:spcBef>
                <a:spcPct val="0"/>
              </a:spcBef>
              <a:buNone/>
              <a:defRPr sz="4200" b="0" i="0"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GB" sz="3600" dirty="0">
                <a:solidFill>
                  <a:srgbClr val="C00000"/>
                </a:solidFill>
              </a:rPr>
              <a:t>Anna </a:t>
            </a:r>
            <a:r>
              <a:rPr lang="en-GB" sz="3600" dirty="0" err="1">
                <a:solidFill>
                  <a:srgbClr val="C00000"/>
                </a:solidFill>
              </a:rPr>
              <a:t>Laskayar</a:t>
            </a:r>
            <a:r>
              <a:rPr lang="en-GB" sz="3600" dirty="0">
                <a:solidFill>
                  <a:srgbClr val="C00000"/>
                </a:solidFill>
              </a:rPr>
              <a:t>: male relationships in the fabliaux</a:t>
            </a:r>
          </a:p>
        </p:txBody>
      </p:sp>
      <p:sp>
        <p:nvSpPr>
          <p:cNvPr id="16" name="Rectangle 15">
            <a:extLst>
              <a:ext uri="{FF2B5EF4-FFF2-40B4-BE49-F238E27FC236}">
                <a16:creationId xmlns:a16="http://schemas.microsoft.com/office/drawing/2014/main" id="{8B117769-FEE4-425A-AD84-CC3BD35E97FA}"/>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3265338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317" y="250689"/>
            <a:ext cx="7344816" cy="780696"/>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3600" dirty="0">
                <a:solidFill>
                  <a:srgbClr val="C00000"/>
                </a:solidFill>
                <a:latin typeface="+mj-lt"/>
              </a:rPr>
              <a:t>The miller: overcompensation</a:t>
            </a:r>
          </a:p>
        </p:txBody>
      </p:sp>
      <p:sp>
        <p:nvSpPr>
          <p:cNvPr id="3" name="Content Placeholder 2"/>
          <p:cNvSpPr>
            <a:spLocks noGrp="1"/>
          </p:cNvSpPr>
          <p:nvPr>
            <p:ph idx="1"/>
          </p:nvPr>
        </p:nvSpPr>
        <p:spPr>
          <a:xfrm>
            <a:off x="323528" y="1268760"/>
            <a:ext cx="8568952" cy="5328592"/>
          </a:xfrm>
        </p:spPr>
        <p:txBody>
          <a:bodyPr>
            <a:noAutofit/>
          </a:bodyPr>
          <a:lstStyle/>
          <a:p>
            <a:pPr>
              <a:spcBef>
                <a:spcPts val="0"/>
              </a:spcBef>
              <a:buNone/>
            </a:pPr>
            <a:r>
              <a:rPr lang="en-GB" sz="2400" dirty="0">
                <a:latin typeface="+mn-lt"/>
              </a:rPr>
              <a:t>As any </a:t>
            </a:r>
            <a:r>
              <a:rPr lang="en-GB" sz="2400" dirty="0" err="1">
                <a:latin typeface="+mn-lt"/>
              </a:rPr>
              <a:t>pecok</a:t>
            </a:r>
            <a:r>
              <a:rPr lang="en-GB" sz="2400" dirty="0">
                <a:latin typeface="+mn-lt"/>
              </a:rPr>
              <a:t> he was proud and gay.      </a:t>
            </a:r>
          </a:p>
          <a:p>
            <a:pPr>
              <a:spcBef>
                <a:spcPts val="0"/>
              </a:spcBef>
              <a:buNone/>
            </a:pPr>
            <a:r>
              <a:rPr lang="en-GB" sz="1200" dirty="0">
                <a:latin typeface="+mn-lt"/>
              </a:rPr>
              <a:t>…</a:t>
            </a:r>
          </a:p>
          <a:p>
            <a:pPr>
              <a:spcBef>
                <a:spcPts val="0"/>
              </a:spcBef>
              <a:buNone/>
            </a:pPr>
            <a:r>
              <a:rPr lang="en-GB" sz="2400" dirty="0">
                <a:latin typeface="+mn-lt"/>
              </a:rPr>
              <a:t>Ay by his belt he </a:t>
            </a:r>
            <a:r>
              <a:rPr lang="en-GB" sz="2400" dirty="0" err="1">
                <a:latin typeface="+mn-lt"/>
              </a:rPr>
              <a:t>baar</a:t>
            </a:r>
            <a:r>
              <a:rPr lang="en-GB" sz="2400" dirty="0">
                <a:latin typeface="+mn-lt"/>
              </a:rPr>
              <a:t> a long </a:t>
            </a:r>
            <a:r>
              <a:rPr lang="en-GB" sz="2400" u="sng" dirty="0" err="1">
                <a:latin typeface="+mn-lt"/>
              </a:rPr>
              <a:t>panade</a:t>
            </a:r>
            <a:r>
              <a:rPr lang="en-GB" sz="2400" dirty="0">
                <a:latin typeface="+mn-lt"/>
              </a:rPr>
              <a:t>,      </a:t>
            </a:r>
          </a:p>
          <a:p>
            <a:pPr>
              <a:spcBef>
                <a:spcPts val="0"/>
              </a:spcBef>
              <a:buNone/>
            </a:pPr>
            <a:r>
              <a:rPr lang="en-GB" sz="2400" dirty="0">
                <a:latin typeface="+mn-lt"/>
              </a:rPr>
              <a:t>And of a </a:t>
            </a:r>
            <a:r>
              <a:rPr lang="en-GB" sz="2400" u="sng" dirty="0" err="1">
                <a:latin typeface="+mn-lt"/>
              </a:rPr>
              <a:t>swerd</a:t>
            </a:r>
            <a:r>
              <a:rPr lang="en-GB" sz="2400" dirty="0">
                <a:latin typeface="+mn-lt"/>
              </a:rPr>
              <a:t> </a:t>
            </a:r>
            <a:r>
              <a:rPr lang="en-GB" sz="2400" dirty="0" err="1">
                <a:latin typeface="+mn-lt"/>
              </a:rPr>
              <a:t>ful</a:t>
            </a:r>
            <a:r>
              <a:rPr lang="en-GB" sz="2400" dirty="0">
                <a:latin typeface="+mn-lt"/>
              </a:rPr>
              <a:t> trenchant was the blade</a:t>
            </a:r>
          </a:p>
          <a:p>
            <a:pPr>
              <a:spcBef>
                <a:spcPts val="0"/>
              </a:spcBef>
              <a:buNone/>
            </a:pPr>
            <a:r>
              <a:rPr lang="en-GB" sz="2400" dirty="0">
                <a:latin typeface="+mn-lt"/>
              </a:rPr>
              <a:t>A </a:t>
            </a:r>
            <a:r>
              <a:rPr lang="en-GB" sz="2400" dirty="0" err="1">
                <a:latin typeface="+mn-lt"/>
              </a:rPr>
              <a:t>joly</a:t>
            </a:r>
            <a:r>
              <a:rPr lang="en-GB" sz="2400" dirty="0">
                <a:latin typeface="+mn-lt"/>
              </a:rPr>
              <a:t> </a:t>
            </a:r>
            <a:r>
              <a:rPr lang="en-GB" sz="2400" u="sng" dirty="0" err="1">
                <a:latin typeface="+mn-lt"/>
              </a:rPr>
              <a:t>poppere</a:t>
            </a:r>
            <a:r>
              <a:rPr lang="en-GB" sz="2400" dirty="0">
                <a:latin typeface="+mn-lt"/>
              </a:rPr>
              <a:t> </a:t>
            </a:r>
            <a:r>
              <a:rPr lang="en-GB" sz="2400" dirty="0" err="1">
                <a:latin typeface="+mn-lt"/>
              </a:rPr>
              <a:t>baar</a:t>
            </a:r>
            <a:r>
              <a:rPr lang="en-GB" sz="2400" dirty="0">
                <a:latin typeface="+mn-lt"/>
              </a:rPr>
              <a:t> he is in his </a:t>
            </a:r>
            <a:r>
              <a:rPr lang="en-GB" sz="2400" dirty="0" err="1">
                <a:latin typeface="+mn-lt"/>
              </a:rPr>
              <a:t>pouche</a:t>
            </a:r>
            <a:r>
              <a:rPr lang="en-GB" sz="2400" dirty="0">
                <a:latin typeface="+mn-lt"/>
              </a:rPr>
              <a:t>;      </a:t>
            </a:r>
          </a:p>
          <a:p>
            <a:pPr>
              <a:spcBef>
                <a:spcPts val="0"/>
              </a:spcBef>
              <a:buNone/>
            </a:pPr>
            <a:r>
              <a:rPr lang="en-GB" sz="2400" dirty="0" err="1">
                <a:solidFill>
                  <a:srgbClr val="33CAFF"/>
                </a:solidFill>
                <a:latin typeface="+mn-lt"/>
              </a:rPr>
              <a:t>Ther</a:t>
            </a:r>
            <a:r>
              <a:rPr lang="en-GB" sz="2400" dirty="0">
                <a:solidFill>
                  <a:srgbClr val="33CAFF"/>
                </a:solidFill>
                <a:latin typeface="+mn-lt"/>
              </a:rPr>
              <a:t> was no man, for peril, </a:t>
            </a:r>
            <a:r>
              <a:rPr lang="en-GB" sz="2400" dirty="0" err="1">
                <a:solidFill>
                  <a:srgbClr val="33CAFF"/>
                </a:solidFill>
                <a:latin typeface="+mn-lt"/>
              </a:rPr>
              <a:t>dorste</a:t>
            </a:r>
            <a:r>
              <a:rPr lang="en-GB" sz="2400" dirty="0">
                <a:solidFill>
                  <a:srgbClr val="33CAFF"/>
                </a:solidFill>
                <a:latin typeface="+mn-lt"/>
              </a:rPr>
              <a:t> </a:t>
            </a:r>
            <a:r>
              <a:rPr lang="en-GB" sz="2400" dirty="0" err="1">
                <a:solidFill>
                  <a:srgbClr val="33CAFF"/>
                </a:solidFill>
                <a:latin typeface="+mn-lt"/>
              </a:rPr>
              <a:t>hym</a:t>
            </a:r>
            <a:r>
              <a:rPr lang="en-GB" sz="2400" dirty="0">
                <a:solidFill>
                  <a:srgbClr val="33CAFF"/>
                </a:solidFill>
                <a:latin typeface="+mn-lt"/>
              </a:rPr>
              <a:t> </a:t>
            </a:r>
            <a:r>
              <a:rPr lang="en-GB" sz="2400" dirty="0" err="1">
                <a:solidFill>
                  <a:srgbClr val="33CAFF"/>
                </a:solidFill>
                <a:latin typeface="+mn-lt"/>
              </a:rPr>
              <a:t>touche</a:t>
            </a:r>
            <a:r>
              <a:rPr lang="en-GB" sz="2400" dirty="0">
                <a:solidFill>
                  <a:srgbClr val="33CAFF"/>
                </a:solidFill>
                <a:latin typeface="+mn-lt"/>
              </a:rPr>
              <a:t>. </a:t>
            </a:r>
            <a:endParaRPr lang="en-GB" sz="1800" dirty="0">
              <a:solidFill>
                <a:srgbClr val="33CAFF"/>
              </a:solidFill>
              <a:latin typeface="arial" panose="020B0604020202020204" pitchFamily="34" charset="0"/>
              <a:ea typeface="+mn-ea"/>
              <a:cs typeface="+mn-cs"/>
            </a:endParaRPr>
          </a:p>
          <a:p>
            <a:pPr>
              <a:spcBef>
                <a:spcPts val="0"/>
              </a:spcBef>
              <a:buNone/>
            </a:pPr>
            <a:r>
              <a:rPr lang="en-GB" sz="2400" dirty="0">
                <a:latin typeface="+mn-lt"/>
              </a:rPr>
              <a:t>A </a:t>
            </a:r>
            <a:r>
              <a:rPr lang="en-GB" sz="2400" dirty="0" err="1">
                <a:latin typeface="+mn-lt"/>
              </a:rPr>
              <a:t>sheffeld</a:t>
            </a:r>
            <a:r>
              <a:rPr lang="en-GB" sz="2400" dirty="0">
                <a:latin typeface="+mn-lt"/>
              </a:rPr>
              <a:t> </a:t>
            </a:r>
            <a:r>
              <a:rPr lang="en-GB" sz="2400" u="sng" dirty="0" err="1">
                <a:latin typeface="+mn-lt"/>
              </a:rPr>
              <a:t>thwitel</a:t>
            </a:r>
            <a:r>
              <a:rPr lang="en-GB" sz="2400" dirty="0">
                <a:latin typeface="+mn-lt"/>
              </a:rPr>
              <a:t> </a:t>
            </a:r>
            <a:r>
              <a:rPr lang="en-GB" sz="2400" dirty="0" err="1">
                <a:latin typeface="+mn-lt"/>
              </a:rPr>
              <a:t>baar</a:t>
            </a:r>
            <a:r>
              <a:rPr lang="en-GB" sz="2400" dirty="0">
                <a:latin typeface="+mn-lt"/>
              </a:rPr>
              <a:t> he in his hose.      </a:t>
            </a:r>
          </a:p>
          <a:p>
            <a:pPr>
              <a:spcBef>
                <a:spcPts val="0"/>
              </a:spcBef>
              <a:buNone/>
            </a:pPr>
            <a:r>
              <a:rPr lang="en-GB" sz="2400" dirty="0">
                <a:latin typeface="+mn-lt"/>
              </a:rPr>
              <a:t>Round was his face, and </a:t>
            </a:r>
            <a:r>
              <a:rPr lang="en-GB" sz="2400" dirty="0" err="1">
                <a:latin typeface="+mn-lt"/>
              </a:rPr>
              <a:t>camus</a:t>
            </a:r>
            <a:r>
              <a:rPr lang="en-GB" sz="2400" dirty="0">
                <a:latin typeface="+mn-lt"/>
              </a:rPr>
              <a:t> was his nose;      </a:t>
            </a:r>
          </a:p>
          <a:p>
            <a:pPr>
              <a:spcBef>
                <a:spcPts val="0"/>
              </a:spcBef>
              <a:buNone/>
            </a:pPr>
            <a:r>
              <a:rPr lang="en-GB" sz="2400" dirty="0">
                <a:latin typeface="+mn-lt"/>
              </a:rPr>
              <a:t>As piled as an ape was his </a:t>
            </a:r>
            <a:r>
              <a:rPr lang="en-GB" sz="2400" dirty="0" err="1">
                <a:latin typeface="+mn-lt"/>
              </a:rPr>
              <a:t>skulle</a:t>
            </a:r>
            <a:r>
              <a:rPr lang="en-GB" sz="2400" dirty="0">
                <a:latin typeface="+mn-lt"/>
              </a:rPr>
              <a:t>.      </a:t>
            </a:r>
          </a:p>
          <a:p>
            <a:pPr>
              <a:spcBef>
                <a:spcPts val="0"/>
              </a:spcBef>
              <a:buNone/>
            </a:pPr>
            <a:r>
              <a:rPr lang="en-GB" sz="2400" dirty="0">
                <a:latin typeface="+mn-lt"/>
              </a:rPr>
              <a:t>He was a market-</a:t>
            </a:r>
            <a:r>
              <a:rPr lang="en-GB" sz="2400" dirty="0" err="1">
                <a:latin typeface="+mn-lt"/>
              </a:rPr>
              <a:t>betere</a:t>
            </a:r>
            <a:r>
              <a:rPr lang="en-GB" sz="2400" dirty="0">
                <a:latin typeface="+mn-lt"/>
              </a:rPr>
              <a:t> </a:t>
            </a:r>
            <a:r>
              <a:rPr lang="en-GB" sz="2400" dirty="0" err="1">
                <a:latin typeface="+mn-lt"/>
              </a:rPr>
              <a:t>atte</a:t>
            </a:r>
            <a:r>
              <a:rPr lang="en-GB" sz="2400" dirty="0">
                <a:latin typeface="+mn-lt"/>
              </a:rPr>
              <a:t> </a:t>
            </a:r>
            <a:r>
              <a:rPr lang="en-GB" sz="2400" dirty="0" err="1">
                <a:latin typeface="+mn-lt"/>
              </a:rPr>
              <a:t>fulle</a:t>
            </a:r>
            <a:r>
              <a:rPr lang="en-GB" sz="2400" dirty="0">
                <a:latin typeface="+mn-lt"/>
              </a:rPr>
              <a:t>.      </a:t>
            </a:r>
          </a:p>
          <a:p>
            <a:pPr>
              <a:spcBef>
                <a:spcPts val="0"/>
              </a:spcBef>
              <a:buNone/>
            </a:pPr>
            <a:r>
              <a:rPr lang="en-GB" sz="2400" dirty="0" err="1">
                <a:solidFill>
                  <a:srgbClr val="33CAFF"/>
                </a:solidFill>
                <a:latin typeface="+mn-lt"/>
              </a:rPr>
              <a:t>Ther</a:t>
            </a:r>
            <a:r>
              <a:rPr lang="en-GB" sz="2400" dirty="0">
                <a:solidFill>
                  <a:srgbClr val="33CAFF"/>
                </a:solidFill>
                <a:latin typeface="+mn-lt"/>
              </a:rPr>
              <a:t> </a:t>
            </a:r>
            <a:r>
              <a:rPr lang="en-GB" sz="2400" dirty="0" err="1">
                <a:solidFill>
                  <a:srgbClr val="33CAFF"/>
                </a:solidFill>
                <a:latin typeface="+mn-lt"/>
              </a:rPr>
              <a:t>dorste</a:t>
            </a:r>
            <a:r>
              <a:rPr lang="en-GB" sz="2400" dirty="0">
                <a:solidFill>
                  <a:srgbClr val="33CAFF"/>
                </a:solidFill>
                <a:latin typeface="+mn-lt"/>
              </a:rPr>
              <a:t> no </a:t>
            </a:r>
            <a:r>
              <a:rPr lang="en-GB" sz="2400" dirty="0" err="1">
                <a:solidFill>
                  <a:srgbClr val="33CAFF"/>
                </a:solidFill>
                <a:latin typeface="+mn-lt"/>
              </a:rPr>
              <a:t>wight</a:t>
            </a:r>
            <a:r>
              <a:rPr lang="en-GB" sz="2400" dirty="0">
                <a:solidFill>
                  <a:srgbClr val="33CAFF"/>
                </a:solidFill>
                <a:latin typeface="+mn-lt"/>
              </a:rPr>
              <a:t> hand upon </a:t>
            </a:r>
            <a:r>
              <a:rPr lang="en-GB" sz="2400" dirty="0" err="1">
                <a:solidFill>
                  <a:srgbClr val="33CAFF"/>
                </a:solidFill>
                <a:latin typeface="+mn-lt"/>
              </a:rPr>
              <a:t>hym</a:t>
            </a:r>
            <a:r>
              <a:rPr lang="en-GB" sz="2400" dirty="0">
                <a:solidFill>
                  <a:srgbClr val="33CAFF"/>
                </a:solidFill>
                <a:latin typeface="+mn-lt"/>
              </a:rPr>
              <a:t> </a:t>
            </a:r>
            <a:r>
              <a:rPr lang="en-GB" sz="2400" dirty="0" err="1">
                <a:solidFill>
                  <a:srgbClr val="33CAFF"/>
                </a:solidFill>
                <a:latin typeface="+mn-lt"/>
              </a:rPr>
              <a:t>legge</a:t>
            </a:r>
            <a:r>
              <a:rPr lang="en-GB" sz="2400" dirty="0">
                <a:solidFill>
                  <a:srgbClr val="33CAFF"/>
                </a:solidFill>
                <a:latin typeface="+mn-lt"/>
              </a:rPr>
              <a:t>,      </a:t>
            </a:r>
          </a:p>
          <a:p>
            <a:pPr>
              <a:spcBef>
                <a:spcPts val="0"/>
              </a:spcBef>
              <a:buNone/>
            </a:pPr>
            <a:r>
              <a:rPr lang="en-GB" sz="2400" dirty="0">
                <a:solidFill>
                  <a:srgbClr val="33CAFF"/>
                </a:solidFill>
                <a:latin typeface="+mn-lt"/>
              </a:rPr>
              <a:t>That he ne </a:t>
            </a:r>
            <a:r>
              <a:rPr lang="en-GB" sz="2400" dirty="0" err="1">
                <a:solidFill>
                  <a:srgbClr val="33CAFF"/>
                </a:solidFill>
                <a:latin typeface="+mn-lt"/>
              </a:rPr>
              <a:t>swoor</a:t>
            </a:r>
            <a:r>
              <a:rPr lang="en-GB" sz="2400" dirty="0">
                <a:solidFill>
                  <a:srgbClr val="33CAFF"/>
                </a:solidFill>
                <a:latin typeface="+mn-lt"/>
              </a:rPr>
              <a:t> he </a:t>
            </a:r>
            <a:r>
              <a:rPr lang="en-GB" sz="2400" dirty="0" err="1">
                <a:solidFill>
                  <a:srgbClr val="33CAFF"/>
                </a:solidFill>
                <a:latin typeface="+mn-lt"/>
              </a:rPr>
              <a:t>sholde</a:t>
            </a:r>
            <a:r>
              <a:rPr lang="en-GB" sz="2400" dirty="0">
                <a:solidFill>
                  <a:srgbClr val="33CAFF"/>
                </a:solidFill>
                <a:latin typeface="+mn-lt"/>
              </a:rPr>
              <a:t> anon </a:t>
            </a:r>
            <a:r>
              <a:rPr lang="en-GB" sz="2400" dirty="0" err="1">
                <a:solidFill>
                  <a:srgbClr val="33CAFF"/>
                </a:solidFill>
                <a:latin typeface="+mn-lt"/>
              </a:rPr>
              <a:t>abegge</a:t>
            </a:r>
            <a:r>
              <a:rPr lang="en-GB" sz="2400" dirty="0">
                <a:solidFill>
                  <a:srgbClr val="33CAFF"/>
                </a:solidFill>
                <a:latin typeface="+mn-lt"/>
              </a:rPr>
              <a:t>. </a:t>
            </a:r>
          </a:p>
          <a:p>
            <a:pPr>
              <a:spcBef>
                <a:spcPts val="0"/>
              </a:spcBef>
              <a:buNone/>
            </a:pPr>
            <a:r>
              <a:rPr lang="en-GB" sz="2400" dirty="0">
                <a:latin typeface="+mn-lt"/>
              </a:rPr>
              <a:t>A </a:t>
            </a:r>
            <a:r>
              <a:rPr lang="en-GB" sz="2400" dirty="0" err="1">
                <a:latin typeface="+mn-lt"/>
              </a:rPr>
              <a:t>theef</a:t>
            </a:r>
            <a:r>
              <a:rPr lang="en-GB" sz="2400" dirty="0">
                <a:latin typeface="+mn-lt"/>
              </a:rPr>
              <a:t> he was for </a:t>
            </a:r>
            <a:r>
              <a:rPr lang="en-GB" sz="2400" dirty="0" err="1">
                <a:latin typeface="+mn-lt"/>
              </a:rPr>
              <a:t>sothe</a:t>
            </a:r>
            <a:r>
              <a:rPr lang="en-GB" sz="2400" dirty="0">
                <a:latin typeface="+mn-lt"/>
              </a:rPr>
              <a:t> of corn and </a:t>
            </a:r>
            <a:r>
              <a:rPr lang="en-GB" sz="2400" dirty="0" err="1">
                <a:latin typeface="+mn-lt"/>
              </a:rPr>
              <a:t>mele</a:t>
            </a:r>
            <a:r>
              <a:rPr lang="en-GB" sz="2400" dirty="0">
                <a:latin typeface="+mn-lt"/>
              </a:rPr>
              <a:t>     </a:t>
            </a:r>
          </a:p>
        </p:txBody>
      </p:sp>
      <p:sp>
        <p:nvSpPr>
          <p:cNvPr id="5" name="Rectangle 4">
            <a:extLst>
              <a:ext uri="{FF2B5EF4-FFF2-40B4-BE49-F238E27FC236}">
                <a16:creationId xmlns:a16="http://schemas.microsoft.com/office/drawing/2014/main" id="{433ACBD9-FD8E-4F16-91F6-9FD57B36AED0}"/>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
        <p:nvSpPr>
          <p:cNvPr id="4" name="Rectangle 3">
            <a:extLst>
              <a:ext uri="{FF2B5EF4-FFF2-40B4-BE49-F238E27FC236}">
                <a16:creationId xmlns:a16="http://schemas.microsoft.com/office/drawing/2014/main" id="{9F33A9D2-F7C0-49ED-856D-A76DE4B8179D}"/>
              </a:ext>
            </a:extLst>
          </p:cNvPr>
          <p:cNvSpPr/>
          <p:nvPr/>
        </p:nvSpPr>
        <p:spPr>
          <a:xfrm>
            <a:off x="7697506" y="1916832"/>
            <a:ext cx="902811" cy="369332"/>
          </a:xfrm>
          <a:prstGeom prst="rect">
            <a:avLst/>
          </a:prstGeom>
        </p:spPr>
        <p:txBody>
          <a:bodyPr wrap="none">
            <a:spAutoFit/>
          </a:bodyPr>
          <a:lstStyle/>
          <a:p>
            <a:r>
              <a:rPr lang="en-GB" dirty="0">
                <a:solidFill>
                  <a:srgbClr val="33CAFF"/>
                </a:solidFill>
                <a:latin typeface="arial" panose="020B0604020202020204" pitchFamily="34" charset="0"/>
              </a:rPr>
              <a:t>cutlass</a:t>
            </a:r>
            <a:endParaRPr lang="en-GB" dirty="0">
              <a:solidFill>
                <a:srgbClr val="33CAFF"/>
              </a:solidFill>
            </a:endParaRPr>
          </a:p>
        </p:txBody>
      </p:sp>
      <p:sp>
        <p:nvSpPr>
          <p:cNvPr id="6" name="Rectangle 5">
            <a:extLst>
              <a:ext uri="{FF2B5EF4-FFF2-40B4-BE49-F238E27FC236}">
                <a16:creationId xmlns:a16="http://schemas.microsoft.com/office/drawing/2014/main" id="{6019CBF5-1B0D-47BA-88AE-2D2B07EB885A}"/>
              </a:ext>
            </a:extLst>
          </p:cNvPr>
          <p:cNvSpPr/>
          <p:nvPr/>
        </p:nvSpPr>
        <p:spPr>
          <a:xfrm>
            <a:off x="7800098" y="2258288"/>
            <a:ext cx="800219" cy="369332"/>
          </a:xfrm>
          <a:prstGeom prst="rect">
            <a:avLst/>
          </a:prstGeom>
        </p:spPr>
        <p:txBody>
          <a:bodyPr wrap="none">
            <a:spAutoFit/>
          </a:bodyPr>
          <a:lstStyle/>
          <a:p>
            <a:r>
              <a:rPr lang="en-GB" dirty="0">
                <a:solidFill>
                  <a:srgbClr val="33CAFF"/>
                </a:solidFill>
                <a:latin typeface="arial" panose="020B0604020202020204" pitchFamily="34" charset="0"/>
              </a:rPr>
              <a:t>sword</a:t>
            </a:r>
            <a:endParaRPr lang="en-GB" dirty="0">
              <a:solidFill>
                <a:srgbClr val="33CAFF"/>
              </a:solidFill>
            </a:endParaRPr>
          </a:p>
        </p:txBody>
      </p:sp>
      <p:sp>
        <p:nvSpPr>
          <p:cNvPr id="7" name="Rectangle 6">
            <a:extLst>
              <a:ext uri="{FF2B5EF4-FFF2-40B4-BE49-F238E27FC236}">
                <a16:creationId xmlns:a16="http://schemas.microsoft.com/office/drawing/2014/main" id="{358E5890-5C65-4D7D-B5AE-540B9BD655FB}"/>
              </a:ext>
            </a:extLst>
          </p:cNvPr>
          <p:cNvSpPr/>
          <p:nvPr/>
        </p:nvSpPr>
        <p:spPr>
          <a:xfrm>
            <a:off x="7164288" y="2542838"/>
            <a:ext cx="1544012" cy="369332"/>
          </a:xfrm>
          <a:prstGeom prst="rect">
            <a:avLst/>
          </a:prstGeom>
        </p:spPr>
        <p:txBody>
          <a:bodyPr wrap="none">
            <a:spAutoFit/>
          </a:bodyPr>
          <a:lstStyle/>
          <a:p>
            <a:r>
              <a:rPr lang="en-GB" dirty="0">
                <a:solidFill>
                  <a:srgbClr val="33CAFF"/>
                </a:solidFill>
                <a:latin typeface="arial" panose="020B0604020202020204" pitchFamily="34" charset="0"/>
              </a:rPr>
              <a:t>small dagger</a:t>
            </a:r>
            <a:endParaRPr lang="en-GB" dirty="0">
              <a:solidFill>
                <a:srgbClr val="33CAFF"/>
              </a:solidFill>
            </a:endParaRPr>
          </a:p>
        </p:txBody>
      </p:sp>
      <p:sp>
        <p:nvSpPr>
          <p:cNvPr id="8" name="Rectangle 7">
            <a:extLst>
              <a:ext uri="{FF2B5EF4-FFF2-40B4-BE49-F238E27FC236}">
                <a16:creationId xmlns:a16="http://schemas.microsoft.com/office/drawing/2014/main" id="{48B68F75-384E-4D6E-A0D9-A34CB0999695}"/>
              </a:ext>
            </a:extLst>
          </p:cNvPr>
          <p:cNvSpPr/>
          <p:nvPr/>
        </p:nvSpPr>
        <p:spPr>
          <a:xfrm>
            <a:off x="7905607" y="3244334"/>
            <a:ext cx="671979" cy="369332"/>
          </a:xfrm>
          <a:prstGeom prst="rect">
            <a:avLst/>
          </a:prstGeom>
        </p:spPr>
        <p:txBody>
          <a:bodyPr wrap="none">
            <a:spAutoFit/>
          </a:bodyPr>
          <a:lstStyle/>
          <a:p>
            <a:r>
              <a:rPr lang="en-GB" dirty="0">
                <a:solidFill>
                  <a:srgbClr val="33CAFF"/>
                </a:solidFill>
                <a:latin typeface="arial" panose="020B0604020202020204" pitchFamily="34" charset="0"/>
              </a:rPr>
              <a:t>knife</a:t>
            </a:r>
            <a:endParaRPr lang="en-GB" dirty="0"/>
          </a:p>
        </p:txBody>
      </p:sp>
    </p:spTree>
    <p:extLst>
      <p:ext uri="{BB962C8B-B14F-4D97-AF65-F5344CB8AC3E}">
        <p14:creationId xmlns:p14="http://schemas.microsoft.com/office/powerpoint/2010/main" val="128296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580" y="202920"/>
            <a:ext cx="6912768" cy="763529"/>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600" dirty="0">
                <a:solidFill>
                  <a:srgbClr val="C00000"/>
                </a:solidFill>
                <a:latin typeface="+mj-lt"/>
              </a:rPr>
              <a:t>the </a:t>
            </a:r>
            <a:r>
              <a:rPr lang="en-GB" sz="3600" dirty="0" err="1">
                <a:solidFill>
                  <a:srgbClr val="C00000"/>
                </a:solidFill>
                <a:latin typeface="+mj-lt"/>
              </a:rPr>
              <a:t>reve’s</a:t>
            </a:r>
            <a:r>
              <a:rPr lang="en-GB" sz="3600" dirty="0">
                <a:solidFill>
                  <a:srgbClr val="C00000"/>
                </a:solidFill>
                <a:latin typeface="+mj-lt"/>
              </a:rPr>
              <a:t> tale: the wife 1 </a:t>
            </a:r>
          </a:p>
        </p:txBody>
      </p:sp>
      <p:sp>
        <p:nvSpPr>
          <p:cNvPr id="3" name="Content Placeholder 2"/>
          <p:cNvSpPr>
            <a:spLocks noGrp="1"/>
          </p:cNvSpPr>
          <p:nvPr>
            <p:ph idx="1"/>
          </p:nvPr>
        </p:nvSpPr>
        <p:spPr>
          <a:xfrm>
            <a:off x="827584" y="1111970"/>
            <a:ext cx="7869560" cy="5125342"/>
          </a:xfrm>
        </p:spPr>
        <p:txBody>
          <a:bodyPr>
            <a:noAutofit/>
          </a:bodyPr>
          <a:lstStyle/>
          <a:p>
            <a:pPr>
              <a:spcBef>
                <a:spcPts val="0"/>
              </a:spcBef>
              <a:buNone/>
            </a:pPr>
            <a:r>
              <a:rPr lang="en-GB" sz="2400" dirty="0">
                <a:latin typeface="+mn-lt"/>
              </a:rPr>
              <a:t>A </a:t>
            </a:r>
            <a:r>
              <a:rPr lang="en-GB" sz="2200" dirty="0" err="1">
                <a:latin typeface="+mn-lt"/>
              </a:rPr>
              <a:t>wyf</a:t>
            </a:r>
            <a:r>
              <a:rPr lang="en-GB" sz="2200" dirty="0">
                <a:latin typeface="+mn-lt"/>
              </a:rPr>
              <a:t> he </a:t>
            </a:r>
            <a:r>
              <a:rPr lang="en-GB" sz="2200" dirty="0" err="1">
                <a:latin typeface="+mn-lt"/>
              </a:rPr>
              <a:t>hadde</a:t>
            </a:r>
            <a:r>
              <a:rPr lang="en-GB" sz="2200" dirty="0">
                <a:latin typeface="+mn-lt"/>
              </a:rPr>
              <a:t>, </a:t>
            </a:r>
            <a:r>
              <a:rPr lang="en-GB" sz="2200" dirty="0" err="1">
                <a:latin typeface="+mn-lt"/>
              </a:rPr>
              <a:t>ycomen</a:t>
            </a:r>
            <a:r>
              <a:rPr lang="en-GB" sz="2200" dirty="0">
                <a:latin typeface="+mn-lt"/>
              </a:rPr>
              <a:t> of noble </a:t>
            </a:r>
            <a:r>
              <a:rPr lang="en-GB" sz="2200" dirty="0" err="1">
                <a:latin typeface="+mn-lt"/>
              </a:rPr>
              <a:t>kyn</a:t>
            </a:r>
            <a:r>
              <a:rPr lang="en-GB" sz="2200" dirty="0">
                <a:latin typeface="+mn-lt"/>
              </a:rPr>
              <a:t>;      </a:t>
            </a:r>
          </a:p>
          <a:p>
            <a:pPr>
              <a:spcBef>
                <a:spcPts val="0"/>
              </a:spcBef>
              <a:buNone/>
            </a:pPr>
            <a:r>
              <a:rPr lang="en-GB" sz="2200" dirty="0">
                <a:latin typeface="+mn-lt"/>
              </a:rPr>
              <a:t>The person of the </a:t>
            </a:r>
            <a:r>
              <a:rPr lang="en-GB" sz="2200" dirty="0" err="1">
                <a:latin typeface="+mn-lt"/>
              </a:rPr>
              <a:t>toun</a:t>
            </a:r>
            <a:r>
              <a:rPr lang="en-GB" sz="2200" dirty="0">
                <a:latin typeface="+mn-lt"/>
              </a:rPr>
              <a:t> </a:t>
            </a:r>
            <a:r>
              <a:rPr lang="en-GB" sz="2200" dirty="0" err="1">
                <a:latin typeface="+mn-lt"/>
              </a:rPr>
              <a:t>hir</a:t>
            </a:r>
            <a:r>
              <a:rPr lang="en-GB" sz="2200" dirty="0">
                <a:latin typeface="+mn-lt"/>
              </a:rPr>
              <a:t> fader was.      </a:t>
            </a:r>
          </a:p>
          <a:p>
            <a:pPr>
              <a:spcBef>
                <a:spcPts val="0"/>
              </a:spcBef>
              <a:buNone/>
            </a:pPr>
            <a:r>
              <a:rPr lang="en-GB" sz="2200" dirty="0">
                <a:latin typeface="+mn-lt"/>
              </a:rPr>
              <a:t>With hire he </a:t>
            </a:r>
            <a:r>
              <a:rPr lang="en-GB" sz="2200" dirty="0" err="1">
                <a:latin typeface="+mn-lt"/>
              </a:rPr>
              <a:t>yaf</a:t>
            </a:r>
            <a:r>
              <a:rPr lang="en-GB" sz="2200" dirty="0">
                <a:latin typeface="+mn-lt"/>
              </a:rPr>
              <a:t> </a:t>
            </a:r>
            <a:r>
              <a:rPr lang="en-GB" sz="2200" dirty="0" err="1">
                <a:latin typeface="+mn-lt"/>
              </a:rPr>
              <a:t>ful</a:t>
            </a:r>
            <a:r>
              <a:rPr lang="en-GB" sz="2200" dirty="0">
                <a:latin typeface="+mn-lt"/>
              </a:rPr>
              <a:t> many a </a:t>
            </a:r>
            <a:r>
              <a:rPr lang="en-GB" sz="2200" dirty="0" err="1">
                <a:latin typeface="+mn-lt"/>
              </a:rPr>
              <a:t>panne</a:t>
            </a:r>
            <a:r>
              <a:rPr lang="en-GB" sz="2200" dirty="0">
                <a:latin typeface="+mn-lt"/>
              </a:rPr>
              <a:t> of bras,      </a:t>
            </a:r>
          </a:p>
          <a:p>
            <a:pPr>
              <a:spcBef>
                <a:spcPts val="0"/>
              </a:spcBef>
              <a:buNone/>
            </a:pPr>
            <a:r>
              <a:rPr lang="en-GB" sz="2200" dirty="0">
                <a:latin typeface="+mn-lt"/>
              </a:rPr>
              <a:t>For that </a:t>
            </a:r>
            <a:r>
              <a:rPr lang="en-GB" sz="2200" dirty="0" err="1">
                <a:latin typeface="+mn-lt"/>
              </a:rPr>
              <a:t>symkyn</a:t>
            </a:r>
            <a:r>
              <a:rPr lang="en-GB" sz="2200" dirty="0">
                <a:latin typeface="+mn-lt"/>
              </a:rPr>
              <a:t> </a:t>
            </a:r>
            <a:r>
              <a:rPr lang="en-GB" sz="2200" dirty="0" err="1">
                <a:latin typeface="+mn-lt"/>
              </a:rPr>
              <a:t>sholde</a:t>
            </a:r>
            <a:r>
              <a:rPr lang="en-GB" sz="2200" dirty="0">
                <a:latin typeface="+mn-lt"/>
              </a:rPr>
              <a:t> in his blood </a:t>
            </a:r>
            <a:r>
              <a:rPr lang="en-GB" sz="2200" dirty="0" err="1">
                <a:latin typeface="+mn-lt"/>
              </a:rPr>
              <a:t>allye</a:t>
            </a:r>
            <a:r>
              <a:rPr lang="en-GB" sz="2200" dirty="0">
                <a:latin typeface="+mn-lt"/>
              </a:rPr>
              <a:t>.      </a:t>
            </a:r>
          </a:p>
          <a:p>
            <a:pPr>
              <a:spcBef>
                <a:spcPts val="0"/>
              </a:spcBef>
              <a:buNone/>
            </a:pPr>
            <a:r>
              <a:rPr lang="en-GB" sz="2200" dirty="0">
                <a:latin typeface="+mn-lt"/>
              </a:rPr>
              <a:t>She was </a:t>
            </a:r>
            <a:r>
              <a:rPr lang="en-GB" sz="2200" dirty="0" err="1">
                <a:latin typeface="+mn-lt"/>
              </a:rPr>
              <a:t>yfostred</a:t>
            </a:r>
            <a:r>
              <a:rPr lang="en-GB" sz="2200" dirty="0">
                <a:latin typeface="+mn-lt"/>
              </a:rPr>
              <a:t> in a </a:t>
            </a:r>
            <a:r>
              <a:rPr lang="en-GB" sz="2200" dirty="0" err="1">
                <a:latin typeface="+mn-lt"/>
              </a:rPr>
              <a:t>nonnerye</a:t>
            </a:r>
            <a:r>
              <a:rPr lang="en-GB" sz="2200" dirty="0">
                <a:latin typeface="+mn-lt"/>
              </a:rPr>
              <a:t>;      </a:t>
            </a:r>
          </a:p>
          <a:p>
            <a:pPr>
              <a:spcBef>
                <a:spcPts val="0"/>
              </a:spcBef>
              <a:buNone/>
            </a:pPr>
            <a:r>
              <a:rPr lang="en-GB" sz="2200" dirty="0">
                <a:latin typeface="+mn-lt"/>
              </a:rPr>
              <a:t>For </a:t>
            </a:r>
            <a:r>
              <a:rPr lang="en-GB" sz="2200" dirty="0" err="1">
                <a:latin typeface="+mn-lt"/>
              </a:rPr>
              <a:t>symkyn</a:t>
            </a:r>
            <a:r>
              <a:rPr lang="en-GB" sz="2200" dirty="0">
                <a:latin typeface="+mn-lt"/>
              </a:rPr>
              <a:t> </a:t>
            </a:r>
            <a:r>
              <a:rPr lang="en-GB" sz="2200" dirty="0" err="1">
                <a:latin typeface="+mn-lt"/>
              </a:rPr>
              <a:t>wolde</a:t>
            </a:r>
            <a:r>
              <a:rPr lang="en-GB" sz="2200" dirty="0">
                <a:latin typeface="+mn-lt"/>
              </a:rPr>
              <a:t> no </a:t>
            </a:r>
            <a:r>
              <a:rPr lang="en-GB" sz="2200" dirty="0" err="1">
                <a:latin typeface="+mn-lt"/>
              </a:rPr>
              <a:t>wyf</a:t>
            </a:r>
            <a:r>
              <a:rPr lang="en-GB" sz="2200" dirty="0">
                <a:latin typeface="+mn-lt"/>
              </a:rPr>
              <a:t>, as he </a:t>
            </a:r>
            <a:r>
              <a:rPr lang="en-GB" sz="2200" dirty="0" err="1">
                <a:latin typeface="+mn-lt"/>
              </a:rPr>
              <a:t>sayde</a:t>
            </a:r>
            <a:r>
              <a:rPr lang="en-GB" sz="2200" dirty="0">
                <a:latin typeface="+mn-lt"/>
              </a:rPr>
              <a:t>,      </a:t>
            </a:r>
          </a:p>
          <a:p>
            <a:pPr>
              <a:spcBef>
                <a:spcPts val="0"/>
              </a:spcBef>
              <a:buNone/>
            </a:pPr>
            <a:r>
              <a:rPr lang="en-GB" sz="2200" dirty="0">
                <a:latin typeface="+mn-lt"/>
              </a:rPr>
              <a:t>But </a:t>
            </a:r>
            <a:r>
              <a:rPr lang="en-GB" sz="2200" dirty="0">
                <a:solidFill>
                  <a:srgbClr val="33CAFF"/>
                </a:solidFill>
                <a:latin typeface="+mn-lt"/>
              </a:rPr>
              <a:t>she were </a:t>
            </a:r>
            <a:r>
              <a:rPr lang="en-GB" sz="2200" dirty="0" err="1">
                <a:solidFill>
                  <a:srgbClr val="33CAFF"/>
                </a:solidFill>
                <a:latin typeface="+mn-lt"/>
              </a:rPr>
              <a:t>wel</a:t>
            </a:r>
            <a:r>
              <a:rPr lang="en-GB" sz="2200" dirty="0">
                <a:solidFill>
                  <a:srgbClr val="33CAFF"/>
                </a:solidFill>
                <a:latin typeface="+mn-lt"/>
              </a:rPr>
              <a:t> </a:t>
            </a:r>
            <a:r>
              <a:rPr lang="en-GB" sz="2200" dirty="0" err="1">
                <a:solidFill>
                  <a:srgbClr val="33CAFF"/>
                </a:solidFill>
                <a:latin typeface="+mn-lt"/>
              </a:rPr>
              <a:t>ynorissed</a:t>
            </a:r>
            <a:r>
              <a:rPr lang="en-GB" sz="2200" dirty="0">
                <a:solidFill>
                  <a:srgbClr val="33CAFF"/>
                </a:solidFill>
                <a:latin typeface="+mn-lt"/>
              </a:rPr>
              <a:t> and a </a:t>
            </a:r>
            <a:r>
              <a:rPr lang="en-GB" sz="2200" dirty="0" err="1">
                <a:solidFill>
                  <a:srgbClr val="33CAFF"/>
                </a:solidFill>
                <a:latin typeface="+mn-lt"/>
              </a:rPr>
              <a:t>mayde</a:t>
            </a:r>
            <a:r>
              <a:rPr lang="en-GB" sz="2200" dirty="0">
                <a:solidFill>
                  <a:srgbClr val="33CAFF"/>
                </a:solidFill>
                <a:latin typeface="+mn-lt"/>
              </a:rPr>
              <a:t>,      </a:t>
            </a:r>
          </a:p>
          <a:p>
            <a:pPr>
              <a:spcBef>
                <a:spcPts val="0"/>
              </a:spcBef>
              <a:buNone/>
            </a:pPr>
            <a:r>
              <a:rPr lang="en-GB" sz="2200" dirty="0">
                <a:solidFill>
                  <a:srgbClr val="33CAFF"/>
                </a:solidFill>
                <a:latin typeface="+mn-lt"/>
              </a:rPr>
              <a:t>To </a:t>
            </a:r>
            <a:r>
              <a:rPr lang="en-GB" sz="2200" dirty="0" err="1">
                <a:solidFill>
                  <a:srgbClr val="33CAFF"/>
                </a:solidFill>
                <a:latin typeface="+mn-lt"/>
              </a:rPr>
              <a:t>saven</a:t>
            </a:r>
            <a:r>
              <a:rPr lang="en-GB" sz="2200" dirty="0">
                <a:solidFill>
                  <a:srgbClr val="33CAFF"/>
                </a:solidFill>
                <a:latin typeface="+mn-lt"/>
              </a:rPr>
              <a:t> his </a:t>
            </a:r>
            <a:r>
              <a:rPr lang="en-GB" sz="2200" dirty="0" err="1">
                <a:solidFill>
                  <a:srgbClr val="33CAFF"/>
                </a:solidFill>
                <a:latin typeface="+mn-lt"/>
              </a:rPr>
              <a:t>estaat</a:t>
            </a:r>
            <a:r>
              <a:rPr lang="en-GB" sz="2200" dirty="0">
                <a:solidFill>
                  <a:srgbClr val="33CAFF"/>
                </a:solidFill>
                <a:latin typeface="+mn-lt"/>
              </a:rPr>
              <a:t> of </a:t>
            </a:r>
            <a:r>
              <a:rPr lang="en-GB" sz="2200" dirty="0" err="1">
                <a:solidFill>
                  <a:srgbClr val="33CAFF"/>
                </a:solidFill>
                <a:latin typeface="+mn-lt"/>
              </a:rPr>
              <a:t>yomanrye</a:t>
            </a:r>
            <a:r>
              <a:rPr lang="en-GB" sz="2200" dirty="0">
                <a:solidFill>
                  <a:srgbClr val="33CAFF"/>
                </a:solidFill>
                <a:latin typeface="+mn-lt"/>
              </a:rPr>
              <a:t>.  </a:t>
            </a:r>
          </a:p>
          <a:p>
            <a:pPr>
              <a:spcBef>
                <a:spcPts val="0"/>
              </a:spcBef>
              <a:buNone/>
            </a:pPr>
            <a:r>
              <a:rPr lang="en-GB" sz="2200" dirty="0">
                <a:latin typeface="+mn-lt"/>
              </a:rPr>
              <a:t>And she was proud, and </a:t>
            </a:r>
            <a:r>
              <a:rPr lang="en-GB" sz="2200" dirty="0" err="1">
                <a:latin typeface="+mn-lt"/>
              </a:rPr>
              <a:t>peert</a:t>
            </a:r>
            <a:r>
              <a:rPr lang="en-GB" sz="2200" dirty="0">
                <a:latin typeface="+mn-lt"/>
              </a:rPr>
              <a:t> as is a </a:t>
            </a:r>
            <a:r>
              <a:rPr lang="en-GB" sz="2200" dirty="0" err="1">
                <a:latin typeface="+mn-lt"/>
              </a:rPr>
              <a:t>pye</a:t>
            </a:r>
            <a:r>
              <a:rPr lang="en-GB" sz="2200" dirty="0">
                <a:latin typeface="+mn-lt"/>
              </a:rPr>
              <a:t>.    </a:t>
            </a:r>
          </a:p>
          <a:p>
            <a:pPr>
              <a:spcBef>
                <a:spcPts val="0"/>
              </a:spcBef>
              <a:buNone/>
            </a:pPr>
            <a:r>
              <a:rPr lang="en-GB" sz="2200" dirty="0">
                <a:latin typeface="+mn-lt"/>
              </a:rPr>
              <a:t>-----</a:t>
            </a:r>
          </a:p>
          <a:p>
            <a:pPr>
              <a:spcBef>
                <a:spcPts val="0"/>
              </a:spcBef>
              <a:buNone/>
            </a:pPr>
            <a:r>
              <a:rPr lang="en-GB" sz="2200" dirty="0">
                <a:latin typeface="+mn-lt"/>
              </a:rPr>
              <a:t>On </a:t>
            </a:r>
            <a:r>
              <a:rPr lang="en-GB" sz="2200" dirty="0" err="1">
                <a:latin typeface="+mn-lt"/>
              </a:rPr>
              <a:t>halydayes</a:t>
            </a:r>
            <a:r>
              <a:rPr lang="en-GB" sz="2200" dirty="0">
                <a:latin typeface="+mn-lt"/>
              </a:rPr>
              <a:t> </a:t>
            </a:r>
            <a:r>
              <a:rPr lang="en-GB" sz="2200" dirty="0" err="1">
                <a:latin typeface="+mn-lt"/>
              </a:rPr>
              <a:t>biforn</a:t>
            </a:r>
            <a:r>
              <a:rPr lang="en-GB" sz="2200" dirty="0">
                <a:latin typeface="+mn-lt"/>
              </a:rPr>
              <a:t> hire </a:t>
            </a:r>
            <a:r>
              <a:rPr lang="en-GB" sz="2200" dirty="0" err="1">
                <a:latin typeface="+mn-lt"/>
              </a:rPr>
              <a:t>wolde</a:t>
            </a:r>
            <a:r>
              <a:rPr lang="en-GB" sz="2200" dirty="0">
                <a:latin typeface="+mn-lt"/>
              </a:rPr>
              <a:t> he go</a:t>
            </a:r>
          </a:p>
          <a:p>
            <a:pPr>
              <a:spcBef>
                <a:spcPts val="0"/>
              </a:spcBef>
              <a:buNone/>
            </a:pPr>
            <a:r>
              <a:rPr lang="en-GB" sz="2200" dirty="0">
                <a:latin typeface="+mn-lt"/>
              </a:rPr>
              <a:t>With his </a:t>
            </a:r>
            <a:r>
              <a:rPr lang="en-GB" sz="2200" dirty="0" err="1">
                <a:latin typeface="+mn-lt"/>
              </a:rPr>
              <a:t>typet</a:t>
            </a:r>
            <a:r>
              <a:rPr lang="en-GB" sz="2200" dirty="0">
                <a:latin typeface="+mn-lt"/>
              </a:rPr>
              <a:t> bounden </a:t>
            </a:r>
            <a:r>
              <a:rPr lang="en-GB" sz="2200" dirty="0" err="1">
                <a:latin typeface="+mn-lt"/>
              </a:rPr>
              <a:t>aboute</a:t>
            </a:r>
            <a:r>
              <a:rPr lang="en-GB" sz="2200" dirty="0">
                <a:latin typeface="+mn-lt"/>
              </a:rPr>
              <a:t> his heed,      </a:t>
            </a:r>
          </a:p>
          <a:p>
            <a:pPr>
              <a:spcBef>
                <a:spcPts val="0"/>
              </a:spcBef>
              <a:buNone/>
            </a:pPr>
            <a:r>
              <a:rPr lang="en-GB" sz="2200" dirty="0">
                <a:latin typeface="+mn-lt"/>
              </a:rPr>
              <a:t>And she cam after in a </a:t>
            </a:r>
            <a:r>
              <a:rPr lang="en-GB" sz="2200" dirty="0" err="1">
                <a:solidFill>
                  <a:srgbClr val="33CAFF"/>
                </a:solidFill>
                <a:latin typeface="+mn-lt"/>
              </a:rPr>
              <a:t>gyte</a:t>
            </a:r>
            <a:r>
              <a:rPr lang="en-GB" sz="2200" dirty="0">
                <a:solidFill>
                  <a:srgbClr val="33CAFF"/>
                </a:solidFill>
                <a:latin typeface="+mn-lt"/>
              </a:rPr>
              <a:t> of reed;      </a:t>
            </a:r>
          </a:p>
          <a:p>
            <a:pPr>
              <a:spcBef>
                <a:spcPts val="0"/>
              </a:spcBef>
              <a:buNone/>
            </a:pPr>
            <a:r>
              <a:rPr lang="en-GB" sz="2200" dirty="0">
                <a:solidFill>
                  <a:srgbClr val="33CAFF"/>
                </a:solidFill>
                <a:latin typeface="+mn-lt"/>
              </a:rPr>
              <a:t>And </a:t>
            </a:r>
            <a:r>
              <a:rPr lang="en-GB" sz="2200" dirty="0" err="1">
                <a:solidFill>
                  <a:srgbClr val="33CAFF"/>
                </a:solidFill>
                <a:latin typeface="+mn-lt"/>
              </a:rPr>
              <a:t>symkyn</a:t>
            </a:r>
            <a:r>
              <a:rPr lang="en-GB" sz="2200" dirty="0">
                <a:solidFill>
                  <a:srgbClr val="33CAFF"/>
                </a:solidFill>
                <a:latin typeface="+mn-lt"/>
              </a:rPr>
              <a:t> </a:t>
            </a:r>
            <a:r>
              <a:rPr lang="en-GB" sz="2200" dirty="0" err="1">
                <a:solidFill>
                  <a:srgbClr val="33CAFF"/>
                </a:solidFill>
                <a:latin typeface="+mn-lt"/>
              </a:rPr>
              <a:t>hadde</a:t>
            </a:r>
            <a:r>
              <a:rPr lang="en-GB" sz="2200" dirty="0">
                <a:solidFill>
                  <a:srgbClr val="33CAFF"/>
                </a:solidFill>
                <a:latin typeface="+mn-lt"/>
              </a:rPr>
              <a:t> hosen of the same</a:t>
            </a:r>
            <a:r>
              <a:rPr lang="en-GB" sz="2200" dirty="0">
                <a:solidFill>
                  <a:srgbClr val="33CAFF"/>
                </a:solidFill>
              </a:rPr>
              <a:t>. </a:t>
            </a:r>
          </a:p>
        </p:txBody>
      </p:sp>
      <p:sp>
        <p:nvSpPr>
          <p:cNvPr id="5" name="Rectangle 4">
            <a:extLst>
              <a:ext uri="{FF2B5EF4-FFF2-40B4-BE49-F238E27FC236}">
                <a16:creationId xmlns:a16="http://schemas.microsoft.com/office/drawing/2014/main" id="{3203FF12-799F-45DF-89A1-2F2236C6A06A}"/>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2274380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204" y="225471"/>
            <a:ext cx="6840760" cy="720080"/>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spcAft>
                <a:spcPts val="600"/>
              </a:spcAft>
            </a:pPr>
            <a:r>
              <a:rPr lang="en-GB" sz="4000" dirty="0">
                <a:solidFill>
                  <a:srgbClr val="C00000"/>
                </a:solidFill>
                <a:latin typeface="+mj-lt"/>
              </a:rPr>
              <a:t>the </a:t>
            </a:r>
            <a:r>
              <a:rPr lang="en-GB" sz="4000" dirty="0" err="1">
                <a:solidFill>
                  <a:srgbClr val="C00000"/>
                </a:solidFill>
                <a:latin typeface="+mj-lt"/>
              </a:rPr>
              <a:t>reve’s</a:t>
            </a:r>
            <a:r>
              <a:rPr lang="en-GB" sz="4000" dirty="0">
                <a:solidFill>
                  <a:srgbClr val="C00000"/>
                </a:solidFill>
                <a:latin typeface="+mj-lt"/>
              </a:rPr>
              <a:t> tale: the wife 2</a:t>
            </a:r>
            <a:br>
              <a:rPr lang="en-GB" sz="4000" dirty="0">
                <a:solidFill>
                  <a:srgbClr val="C00000"/>
                </a:solidFill>
                <a:latin typeface="+mj-lt"/>
              </a:rPr>
            </a:br>
            <a:r>
              <a:rPr lang="en-GB" sz="5400" dirty="0">
                <a:solidFill>
                  <a:srgbClr val="C00000"/>
                </a:solidFill>
              </a:rPr>
              <a:t> </a:t>
            </a:r>
            <a:endParaRPr lang="en-GB" dirty="0"/>
          </a:p>
        </p:txBody>
      </p:sp>
      <p:sp>
        <p:nvSpPr>
          <p:cNvPr id="3" name="Content Placeholder 2"/>
          <p:cNvSpPr>
            <a:spLocks noGrp="1"/>
          </p:cNvSpPr>
          <p:nvPr>
            <p:ph idx="1"/>
          </p:nvPr>
        </p:nvSpPr>
        <p:spPr>
          <a:xfrm>
            <a:off x="354360" y="1340768"/>
            <a:ext cx="7136604" cy="5040560"/>
          </a:xfrm>
        </p:spPr>
        <p:txBody>
          <a:bodyPr>
            <a:normAutofit/>
          </a:bodyPr>
          <a:lstStyle/>
          <a:p>
            <a:pPr marL="0" indent="0">
              <a:lnSpc>
                <a:spcPct val="110000"/>
              </a:lnSpc>
              <a:spcBef>
                <a:spcPts val="0"/>
              </a:spcBef>
              <a:buNone/>
            </a:pPr>
            <a:r>
              <a:rPr lang="en-GB" sz="2200" dirty="0" err="1">
                <a:latin typeface="+mn-lt"/>
              </a:rPr>
              <a:t>Ther</a:t>
            </a:r>
            <a:r>
              <a:rPr lang="en-GB" sz="2200" dirty="0">
                <a:latin typeface="+mn-lt"/>
              </a:rPr>
              <a:t> </a:t>
            </a:r>
            <a:r>
              <a:rPr lang="en-GB" sz="2200" dirty="0" err="1">
                <a:latin typeface="+mn-lt"/>
              </a:rPr>
              <a:t>dorste</a:t>
            </a:r>
            <a:r>
              <a:rPr lang="en-GB" sz="2200" dirty="0">
                <a:latin typeface="+mn-lt"/>
              </a:rPr>
              <a:t> no </a:t>
            </a:r>
            <a:r>
              <a:rPr lang="en-GB" sz="2200" dirty="0" err="1">
                <a:latin typeface="+mn-lt"/>
              </a:rPr>
              <a:t>wight</a:t>
            </a:r>
            <a:r>
              <a:rPr lang="en-GB" sz="2200" dirty="0">
                <a:latin typeface="+mn-lt"/>
              </a:rPr>
              <a:t> </a:t>
            </a:r>
            <a:r>
              <a:rPr lang="en-GB" sz="2200" dirty="0" err="1">
                <a:latin typeface="+mn-lt"/>
              </a:rPr>
              <a:t>clepen</a:t>
            </a:r>
            <a:r>
              <a:rPr lang="en-GB" sz="2200" dirty="0">
                <a:latin typeface="+mn-lt"/>
              </a:rPr>
              <a:t> hire but dame;      </a:t>
            </a:r>
          </a:p>
          <a:p>
            <a:pPr marL="0" indent="0">
              <a:lnSpc>
                <a:spcPct val="110000"/>
              </a:lnSpc>
              <a:spcBef>
                <a:spcPts val="0"/>
              </a:spcBef>
              <a:buNone/>
            </a:pPr>
            <a:r>
              <a:rPr lang="en-GB" sz="2200" dirty="0">
                <a:latin typeface="+mn-lt"/>
              </a:rPr>
              <a:t>Was noon so hardy that </a:t>
            </a:r>
            <a:r>
              <a:rPr lang="en-GB" sz="2200" dirty="0" err="1">
                <a:latin typeface="+mn-lt"/>
              </a:rPr>
              <a:t>wente</a:t>
            </a:r>
            <a:r>
              <a:rPr lang="en-GB" sz="2200" dirty="0">
                <a:latin typeface="+mn-lt"/>
              </a:rPr>
              <a:t> by the </a:t>
            </a:r>
            <a:r>
              <a:rPr lang="en-GB" sz="2200" dirty="0" err="1">
                <a:latin typeface="+mn-lt"/>
              </a:rPr>
              <a:t>weye</a:t>
            </a:r>
            <a:endParaRPr lang="en-GB" sz="2200" dirty="0">
              <a:latin typeface="+mn-lt"/>
            </a:endParaRPr>
          </a:p>
          <a:p>
            <a:pPr marL="0" indent="0">
              <a:lnSpc>
                <a:spcPct val="110000"/>
              </a:lnSpc>
              <a:spcBef>
                <a:spcPts val="0"/>
              </a:spcBef>
              <a:buNone/>
            </a:pPr>
            <a:r>
              <a:rPr lang="en-GB" sz="2200" dirty="0">
                <a:latin typeface="+mn-lt"/>
              </a:rPr>
              <a:t>That with hire </a:t>
            </a:r>
            <a:r>
              <a:rPr lang="en-GB" sz="2200" dirty="0" err="1">
                <a:latin typeface="+mn-lt"/>
              </a:rPr>
              <a:t>dorste</a:t>
            </a:r>
            <a:r>
              <a:rPr lang="en-GB" sz="2200" dirty="0">
                <a:latin typeface="+mn-lt"/>
              </a:rPr>
              <a:t> rage or ones </a:t>
            </a:r>
            <a:r>
              <a:rPr lang="en-GB" sz="2200" dirty="0" err="1">
                <a:latin typeface="+mn-lt"/>
              </a:rPr>
              <a:t>pleye</a:t>
            </a:r>
            <a:r>
              <a:rPr lang="en-GB" sz="2200" dirty="0">
                <a:latin typeface="+mn-lt"/>
              </a:rPr>
              <a:t>,      </a:t>
            </a:r>
          </a:p>
          <a:p>
            <a:pPr marL="0" indent="0">
              <a:lnSpc>
                <a:spcPct val="110000"/>
              </a:lnSpc>
              <a:spcBef>
                <a:spcPts val="0"/>
              </a:spcBef>
              <a:buNone/>
            </a:pPr>
            <a:r>
              <a:rPr lang="en-GB" sz="2200" dirty="0">
                <a:latin typeface="+mn-lt"/>
              </a:rPr>
              <a:t>But if </a:t>
            </a:r>
            <a:r>
              <a:rPr lang="en-GB" sz="2200" dirty="0">
                <a:solidFill>
                  <a:srgbClr val="33CAFF"/>
                </a:solidFill>
                <a:latin typeface="+mn-lt"/>
              </a:rPr>
              <a:t>he </a:t>
            </a:r>
            <a:r>
              <a:rPr lang="en-GB" sz="2200" dirty="0" err="1">
                <a:solidFill>
                  <a:srgbClr val="33CAFF"/>
                </a:solidFill>
                <a:latin typeface="+mn-lt"/>
              </a:rPr>
              <a:t>wolde</a:t>
            </a:r>
            <a:r>
              <a:rPr lang="en-GB" sz="2200" dirty="0">
                <a:solidFill>
                  <a:srgbClr val="33CAFF"/>
                </a:solidFill>
                <a:latin typeface="+mn-lt"/>
              </a:rPr>
              <a:t> be </a:t>
            </a:r>
            <a:r>
              <a:rPr lang="en-GB" sz="2200" dirty="0" err="1">
                <a:solidFill>
                  <a:srgbClr val="33CAFF"/>
                </a:solidFill>
                <a:latin typeface="+mn-lt"/>
              </a:rPr>
              <a:t>slayn</a:t>
            </a:r>
            <a:r>
              <a:rPr lang="en-GB" sz="2200" dirty="0">
                <a:solidFill>
                  <a:srgbClr val="33CAFF"/>
                </a:solidFill>
                <a:latin typeface="+mn-lt"/>
              </a:rPr>
              <a:t> of </a:t>
            </a:r>
            <a:r>
              <a:rPr lang="en-GB" sz="2200" dirty="0" err="1">
                <a:solidFill>
                  <a:srgbClr val="33CAFF"/>
                </a:solidFill>
                <a:latin typeface="+mn-lt"/>
              </a:rPr>
              <a:t>symkyn</a:t>
            </a:r>
            <a:endParaRPr lang="en-GB" sz="2200" dirty="0">
              <a:solidFill>
                <a:srgbClr val="33CAFF"/>
              </a:solidFill>
              <a:latin typeface="+mn-lt"/>
            </a:endParaRPr>
          </a:p>
          <a:p>
            <a:pPr marL="0" indent="0">
              <a:lnSpc>
                <a:spcPct val="110000"/>
              </a:lnSpc>
              <a:spcBef>
                <a:spcPts val="0"/>
              </a:spcBef>
              <a:buNone/>
            </a:pPr>
            <a:r>
              <a:rPr lang="en-GB" sz="2200" dirty="0">
                <a:solidFill>
                  <a:srgbClr val="33CAFF"/>
                </a:solidFill>
                <a:latin typeface="+mn-lt"/>
              </a:rPr>
              <a:t>With </a:t>
            </a:r>
            <a:r>
              <a:rPr lang="en-GB" sz="2200" dirty="0" err="1">
                <a:solidFill>
                  <a:srgbClr val="33CAFF"/>
                </a:solidFill>
                <a:latin typeface="+mn-lt"/>
              </a:rPr>
              <a:t>panade</a:t>
            </a:r>
            <a:r>
              <a:rPr lang="en-GB" sz="2200" dirty="0">
                <a:solidFill>
                  <a:srgbClr val="33CAFF"/>
                </a:solidFill>
                <a:latin typeface="+mn-lt"/>
              </a:rPr>
              <a:t>, or with </a:t>
            </a:r>
            <a:r>
              <a:rPr lang="en-GB" sz="2200" dirty="0" err="1">
                <a:solidFill>
                  <a:srgbClr val="33CAFF"/>
                </a:solidFill>
                <a:latin typeface="+mn-lt"/>
              </a:rPr>
              <a:t>knyf</a:t>
            </a:r>
            <a:r>
              <a:rPr lang="en-GB" sz="2200" dirty="0">
                <a:solidFill>
                  <a:srgbClr val="33CAFF"/>
                </a:solidFill>
                <a:latin typeface="+mn-lt"/>
              </a:rPr>
              <a:t>, or </a:t>
            </a:r>
            <a:r>
              <a:rPr lang="en-GB" sz="2200" dirty="0" err="1">
                <a:solidFill>
                  <a:srgbClr val="33CAFF"/>
                </a:solidFill>
                <a:latin typeface="+mn-lt"/>
              </a:rPr>
              <a:t>boidekyn</a:t>
            </a:r>
            <a:r>
              <a:rPr lang="en-GB" sz="2200" dirty="0">
                <a:solidFill>
                  <a:srgbClr val="33CAFF"/>
                </a:solidFill>
                <a:latin typeface="+mn-lt"/>
              </a:rPr>
              <a:t>.      </a:t>
            </a:r>
          </a:p>
          <a:p>
            <a:pPr marL="0" indent="0">
              <a:lnSpc>
                <a:spcPct val="110000"/>
              </a:lnSpc>
              <a:spcBef>
                <a:spcPts val="0"/>
              </a:spcBef>
              <a:buNone/>
            </a:pPr>
            <a:r>
              <a:rPr lang="en-GB" sz="2200" dirty="0">
                <a:solidFill>
                  <a:srgbClr val="33CAFF"/>
                </a:solidFill>
                <a:latin typeface="+mn-lt"/>
              </a:rPr>
              <a:t>For </a:t>
            </a:r>
            <a:r>
              <a:rPr lang="en-GB" sz="2200" dirty="0" err="1">
                <a:solidFill>
                  <a:srgbClr val="33CAFF"/>
                </a:solidFill>
                <a:latin typeface="+mn-lt"/>
              </a:rPr>
              <a:t>jalous</a:t>
            </a:r>
            <a:r>
              <a:rPr lang="en-GB" sz="2200" dirty="0">
                <a:solidFill>
                  <a:srgbClr val="33CAFF"/>
                </a:solidFill>
                <a:latin typeface="+mn-lt"/>
              </a:rPr>
              <a:t> folk ben perilous </a:t>
            </a:r>
            <a:r>
              <a:rPr lang="en-GB" sz="2200" dirty="0" err="1">
                <a:solidFill>
                  <a:srgbClr val="33CAFF"/>
                </a:solidFill>
                <a:latin typeface="+mn-lt"/>
              </a:rPr>
              <a:t>everemo</a:t>
            </a:r>
            <a:r>
              <a:rPr lang="en-GB" sz="2200" dirty="0">
                <a:solidFill>
                  <a:srgbClr val="33CAFF"/>
                </a:solidFill>
                <a:latin typeface="+mn-lt"/>
              </a:rPr>
              <a:t>;      </a:t>
            </a:r>
          </a:p>
          <a:p>
            <a:pPr marL="0" indent="0">
              <a:lnSpc>
                <a:spcPct val="110000"/>
              </a:lnSpc>
              <a:spcBef>
                <a:spcPts val="0"/>
              </a:spcBef>
              <a:buNone/>
            </a:pPr>
            <a:r>
              <a:rPr lang="en-GB" sz="2200" dirty="0" err="1">
                <a:solidFill>
                  <a:srgbClr val="33CAFF"/>
                </a:solidFill>
                <a:latin typeface="+mn-lt"/>
              </a:rPr>
              <a:t>Algate</a:t>
            </a:r>
            <a:r>
              <a:rPr lang="en-GB" sz="2200" dirty="0">
                <a:solidFill>
                  <a:srgbClr val="33CAFF"/>
                </a:solidFill>
                <a:latin typeface="+mn-lt"/>
              </a:rPr>
              <a:t> they </a:t>
            </a:r>
            <a:r>
              <a:rPr lang="en-GB" sz="2200" dirty="0" err="1">
                <a:solidFill>
                  <a:srgbClr val="33CAFF"/>
                </a:solidFill>
                <a:latin typeface="+mn-lt"/>
              </a:rPr>
              <a:t>wolde</a:t>
            </a:r>
            <a:r>
              <a:rPr lang="en-GB" sz="2200" dirty="0">
                <a:solidFill>
                  <a:srgbClr val="33CAFF"/>
                </a:solidFill>
                <a:latin typeface="+mn-lt"/>
              </a:rPr>
              <a:t> hire </a:t>
            </a:r>
            <a:r>
              <a:rPr lang="en-GB" sz="2200" dirty="0" err="1">
                <a:solidFill>
                  <a:srgbClr val="33CAFF"/>
                </a:solidFill>
                <a:latin typeface="+mn-lt"/>
              </a:rPr>
              <a:t>wyves</a:t>
            </a:r>
            <a:r>
              <a:rPr lang="en-GB" sz="2200" dirty="0">
                <a:solidFill>
                  <a:srgbClr val="33CAFF"/>
                </a:solidFill>
                <a:latin typeface="+mn-lt"/>
              </a:rPr>
              <a:t> </a:t>
            </a:r>
            <a:r>
              <a:rPr lang="en-GB" sz="2200" dirty="0" err="1">
                <a:solidFill>
                  <a:srgbClr val="33CAFF"/>
                </a:solidFill>
                <a:latin typeface="+mn-lt"/>
              </a:rPr>
              <a:t>wenden</a:t>
            </a:r>
            <a:r>
              <a:rPr lang="en-GB" sz="2200" dirty="0">
                <a:solidFill>
                  <a:srgbClr val="33CAFF"/>
                </a:solidFill>
                <a:latin typeface="+mn-lt"/>
              </a:rPr>
              <a:t> so.      </a:t>
            </a:r>
          </a:p>
          <a:p>
            <a:pPr marL="0" indent="0">
              <a:lnSpc>
                <a:spcPct val="110000"/>
              </a:lnSpc>
              <a:spcBef>
                <a:spcPts val="0"/>
              </a:spcBef>
              <a:buNone/>
            </a:pPr>
            <a:r>
              <a:rPr lang="en-GB" sz="2200" dirty="0">
                <a:latin typeface="+mn-lt"/>
              </a:rPr>
              <a:t>And eek, for she was </a:t>
            </a:r>
            <a:r>
              <a:rPr lang="en-GB" sz="2200" dirty="0" err="1">
                <a:latin typeface="+mn-lt"/>
              </a:rPr>
              <a:t>somdel</a:t>
            </a:r>
            <a:r>
              <a:rPr lang="en-GB" sz="2200" dirty="0">
                <a:latin typeface="+mn-lt"/>
              </a:rPr>
              <a:t> </a:t>
            </a:r>
            <a:r>
              <a:rPr lang="en-GB" sz="2200" dirty="0" err="1">
                <a:latin typeface="+mn-lt"/>
              </a:rPr>
              <a:t>smoterlich</a:t>
            </a:r>
            <a:r>
              <a:rPr lang="en-GB" sz="2200" dirty="0">
                <a:latin typeface="+mn-lt"/>
              </a:rPr>
              <a:t>,      </a:t>
            </a:r>
          </a:p>
          <a:p>
            <a:pPr marL="0" indent="0">
              <a:lnSpc>
                <a:spcPct val="110000"/>
              </a:lnSpc>
              <a:spcBef>
                <a:spcPts val="0"/>
              </a:spcBef>
              <a:buNone/>
            </a:pPr>
            <a:r>
              <a:rPr lang="en-GB" sz="2200" dirty="0">
                <a:latin typeface="+mn-lt"/>
              </a:rPr>
              <a:t>She was as </a:t>
            </a:r>
            <a:r>
              <a:rPr lang="en-GB" sz="2200" dirty="0" err="1">
                <a:latin typeface="+mn-lt"/>
              </a:rPr>
              <a:t>digne</a:t>
            </a:r>
            <a:r>
              <a:rPr lang="en-GB" sz="2200" dirty="0">
                <a:latin typeface="+mn-lt"/>
              </a:rPr>
              <a:t> as water in a dich,      </a:t>
            </a:r>
          </a:p>
          <a:p>
            <a:pPr marL="0" indent="0">
              <a:lnSpc>
                <a:spcPct val="110000"/>
              </a:lnSpc>
              <a:spcBef>
                <a:spcPts val="0"/>
              </a:spcBef>
              <a:buNone/>
            </a:pPr>
            <a:r>
              <a:rPr lang="en-GB" sz="2200" dirty="0">
                <a:latin typeface="+mn-lt"/>
              </a:rPr>
              <a:t>And </a:t>
            </a:r>
            <a:r>
              <a:rPr lang="en-GB" sz="2200" dirty="0" err="1">
                <a:latin typeface="+mn-lt"/>
              </a:rPr>
              <a:t>ful</a:t>
            </a:r>
            <a:r>
              <a:rPr lang="en-GB" sz="2200" dirty="0">
                <a:latin typeface="+mn-lt"/>
              </a:rPr>
              <a:t> of </a:t>
            </a:r>
            <a:r>
              <a:rPr lang="en-GB" sz="2200" dirty="0" err="1">
                <a:latin typeface="+mn-lt"/>
              </a:rPr>
              <a:t>hoker</a:t>
            </a:r>
            <a:r>
              <a:rPr lang="en-GB" sz="2200" dirty="0">
                <a:latin typeface="+mn-lt"/>
              </a:rPr>
              <a:t> and of </a:t>
            </a:r>
            <a:r>
              <a:rPr lang="en-GB" sz="2200" dirty="0" err="1">
                <a:latin typeface="+mn-lt"/>
              </a:rPr>
              <a:t>bisemare</a:t>
            </a:r>
            <a:r>
              <a:rPr lang="en-GB" sz="2200" dirty="0">
                <a:latin typeface="+mn-lt"/>
              </a:rPr>
              <a:t>.      </a:t>
            </a:r>
          </a:p>
          <a:p>
            <a:pPr marL="0" indent="0">
              <a:lnSpc>
                <a:spcPct val="110000"/>
              </a:lnSpc>
              <a:spcBef>
                <a:spcPts val="0"/>
              </a:spcBef>
              <a:buNone/>
            </a:pPr>
            <a:r>
              <a:rPr lang="en-GB" sz="2200" dirty="0" err="1">
                <a:latin typeface="+mn-lt"/>
              </a:rPr>
              <a:t>Hir</a:t>
            </a:r>
            <a:r>
              <a:rPr lang="en-GB" sz="2200" dirty="0">
                <a:latin typeface="+mn-lt"/>
              </a:rPr>
              <a:t> </a:t>
            </a:r>
            <a:r>
              <a:rPr lang="en-GB" sz="2200" dirty="0" err="1">
                <a:latin typeface="+mn-lt"/>
              </a:rPr>
              <a:t>thoughte</a:t>
            </a:r>
            <a:r>
              <a:rPr lang="en-GB" sz="2200" dirty="0">
                <a:latin typeface="+mn-lt"/>
              </a:rPr>
              <a:t> that a lady </a:t>
            </a:r>
            <a:r>
              <a:rPr lang="en-GB" sz="2200" dirty="0" err="1">
                <a:latin typeface="+mn-lt"/>
              </a:rPr>
              <a:t>sholde</a:t>
            </a:r>
            <a:r>
              <a:rPr lang="en-GB" sz="2200" dirty="0">
                <a:latin typeface="+mn-lt"/>
              </a:rPr>
              <a:t> hire spare,      </a:t>
            </a:r>
          </a:p>
          <a:p>
            <a:pPr marL="0" indent="0">
              <a:lnSpc>
                <a:spcPct val="110000"/>
              </a:lnSpc>
              <a:spcBef>
                <a:spcPts val="0"/>
              </a:spcBef>
              <a:buNone/>
            </a:pPr>
            <a:r>
              <a:rPr lang="en-GB" sz="2200" dirty="0">
                <a:latin typeface="+mn-lt"/>
              </a:rPr>
              <a:t>What for hire </a:t>
            </a:r>
            <a:r>
              <a:rPr lang="en-GB" sz="2200" dirty="0" err="1">
                <a:latin typeface="+mn-lt"/>
              </a:rPr>
              <a:t>kynrede</a:t>
            </a:r>
            <a:r>
              <a:rPr lang="en-GB" sz="2200" dirty="0">
                <a:latin typeface="+mn-lt"/>
              </a:rPr>
              <a:t> and </a:t>
            </a:r>
            <a:r>
              <a:rPr lang="en-GB" sz="2200" dirty="0" err="1">
                <a:latin typeface="+mn-lt"/>
              </a:rPr>
              <a:t>hir</a:t>
            </a:r>
            <a:r>
              <a:rPr lang="en-GB" sz="2200" dirty="0">
                <a:latin typeface="+mn-lt"/>
              </a:rPr>
              <a:t> </a:t>
            </a:r>
            <a:r>
              <a:rPr lang="en-GB" sz="2200" dirty="0" err="1">
                <a:latin typeface="+mn-lt"/>
              </a:rPr>
              <a:t>nortelrie</a:t>
            </a:r>
            <a:endParaRPr lang="en-GB" sz="2200" dirty="0">
              <a:latin typeface="+mn-lt"/>
            </a:endParaRPr>
          </a:p>
          <a:p>
            <a:pPr marL="0" indent="0">
              <a:lnSpc>
                <a:spcPct val="110000"/>
              </a:lnSpc>
              <a:spcBef>
                <a:spcPts val="0"/>
              </a:spcBef>
              <a:buNone/>
            </a:pPr>
            <a:r>
              <a:rPr lang="en-GB" sz="2200" dirty="0">
                <a:latin typeface="+mn-lt"/>
              </a:rPr>
              <a:t>That she </a:t>
            </a:r>
            <a:r>
              <a:rPr lang="en-GB" sz="2200" dirty="0" err="1">
                <a:latin typeface="+mn-lt"/>
              </a:rPr>
              <a:t>hadde</a:t>
            </a:r>
            <a:r>
              <a:rPr lang="en-GB" sz="2200" dirty="0">
                <a:latin typeface="+mn-lt"/>
              </a:rPr>
              <a:t> </a:t>
            </a:r>
            <a:r>
              <a:rPr lang="en-GB" sz="2200" dirty="0" err="1">
                <a:latin typeface="+mn-lt"/>
              </a:rPr>
              <a:t>lerned</a:t>
            </a:r>
            <a:r>
              <a:rPr lang="en-GB" sz="2200" dirty="0">
                <a:latin typeface="+mn-lt"/>
              </a:rPr>
              <a:t> in the </a:t>
            </a:r>
            <a:r>
              <a:rPr lang="en-GB" sz="2200" dirty="0" err="1">
                <a:latin typeface="+mn-lt"/>
              </a:rPr>
              <a:t>nonnerie</a:t>
            </a:r>
            <a:r>
              <a:rPr lang="en-GB" sz="2200" dirty="0">
                <a:latin typeface="+mn-lt"/>
              </a:rPr>
              <a:t>.     </a:t>
            </a:r>
            <a:r>
              <a:rPr lang="en-GB" sz="2200" dirty="0"/>
              <a:t> </a:t>
            </a:r>
          </a:p>
        </p:txBody>
      </p:sp>
      <p:sp>
        <p:nvSpPr>
          <p:cNvPr id="5" name="Rectangle 4">
            <a:extLst>
              <a:ext uri="{FF2B5EF4-FFF2-40B4-BE49-F238E27FC236}">
                <a16:creationId xmlns:a16="http://schemas.microsoft.com/office/drawing/2014/main" id="{8799EFEA-21D8-4C02-816B-E056BA289957}"/>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a:t>
            </a:r>
            <a:r>
              <a:rPr lang="en-GB" dirty="0">
                <a:solidFill>
                  <a:sysClr val="windowText" lastClr="000000"/>
                </a:solidFill>
                <a:latin typeface="Century Gothic" pitchFamily="34" charset="0"/>
              </a:rPr>
              <a:t> </a:t>
            </a:r>
            <a:endParaRPr lang="en-GB" dirty="0"/>
          </a:p>
        </p:txBody>
      </p:sp>
    </p:spTree>
    <p:extLst>
      <p:ext uri="{BB962C8B-B14F-4D97-AF65-F5344CB8AC3E}">
        <p14:creationId xmlns:p14="http://schemas.microsoft.com/office/powerpoint/2010/main" val="3081976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99773"/>
            <a:ext cx="7167224" cy="701063"/>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3600" dirty="0">
                <a:solidFill>
                  <a:srgbClr val="C00000"/>
                </a:solidFill>
                <a:latin typeface="+mj-lt"/>
              </a:rPr>
              <a:t>the </a:t>
            </a:r>
            <a:r>
              <a:rPr lang="en-GB" sz="3600" dirty="0" err="1">
                <a:solidFill>
                  <a:srgbClr val="C00000"/>
                </a:solidFill>
                <a:latin typeface="+mj-lt"/>
              </a:rPr>
              <a:t>reve’s</a:t>
            </a:r>
            <a:r>
              <a:rPr lang="en-GB" sz="3600" dirty="0">
                <a:solidFill>
                  <a:srgbClr val="C00000"/>
                </a:solidFill>
                <a:latin typeface="+mj-lt"/>
              </a:rPr>
              <a:t> tale: The daughter </a:t>
            </a:r>
            <a:endParaRPr lang="en-GB" sz="3600" dirty="0">
              <a:latin typeface="+mj-lt"/>
            </a:endParaRPr>
          </a:p>
        </p:txBody>
      </p:sp>
      <p:sp>
        <p:nvSpPr>
          <p:cNvPr id="3" name="Content Placeholder 2"/>
          <p:cNvSpPr>
            <a:spLocks noGrp="1"/>
          </p:cNvSpPr>
          <p:nvPr>
            <p:ph idx="1"/>
          </p:nvPr>
        </p:nvSpPr>
        <p:spPr>
          <a:xfrm>
            <a:off x="717144" y="1628800"/>
            <a:ext cx="7167224" cy="4339497"/>
          </a:xfrm>
        </p:spPr>
        <p:txBody>
          <a:bodyPr>
            <a:normAutofit/>
          </a:bodyPr>
          <a:lstStyle/>
          <a:p>
            <a:pPr marL="0" indent="0">
              <a:spcBef>
                <a:spcPts val="0"/>
              </a:spcBef>
              <a:buNone/>
            </a:pPr>
            <a:r>
              <a:rPr lang="en-GB" sz="2400" dirty="0">
                <a:latin typeface="+mn-lt"/>
              </a:rPr>
              <a:t>A </a:t>
            </a:r>
            <a:r>
              <a:rPr lang="en-GB" sz="2400" dirty="0" err="1">
                <a:latin typeface="+mn-lt"/>
              </a:rPr>
              <a:t>doghter</a:t>
            </a:r>
            <a:r>
              <a:rPr lang="en-GB" sz="2400" dirty="0">
                <a:latin typeface="+mn-lt"/>
              </a:rPr>
              <a:t> </a:t>
            </a:r>
            <a:r>
              <a:rPr lang="en-GB" sz="2400" dirty="0" err="1">
                <a:latin typeface="+mn-lt"/>
              </a:rPr>
              <a:t>hadde</a:t>
            </a:r>
            <a:r>
              <a:rPr lang="en-GB" sz="2400" dirty="0">
                <a:latin typeface="+mn-lt"/>
              </a:rPr>
              <a:t> they </a:t>
            </a:r>
            <a:r>
              <a:rPr lang="en-GB" sz="2400" dirty="0" err="1">
                <a:latin typeface="+mn-lt"/>
              </a:rPr>
              <a:t>bitwixe</a:t>
            </a:r>
            <a:r>
              <a:rPr lang="en-GB" sz="2400" dirty="0">
                <a:latin typeface="+mn-lt"/>
              </a:rPr>
              <a:t> hem two</a:t>
            </a:r>
          </a:p>
          <a:p>
            <a:pPr marL="0" indent="0">
              <a:spcBef>
                <a:spcPts val="0"/>
              </a:spcBef>
              <a:buNone/>
            </a:pPr>
            <a:r>
              <a:rPr lang="en-GB" sz="2400" dirty="0">
                <a:latin typeface="+mn-lt"/>
              </a:rPr>
              <a:t>Of twenty </a:t>
            </a:r>
            <a:r>
              <a:rPr lang="en-GB" sz="2400" dirty="0" err="1">
                <a:latin typeface="+mn-lt"/>
              </a:rPr>
              <a:t>yeer</a:t>
            </a:r>
            <a:r>
              <a:rPr lang="en-GB" sz="2400" dirty="0">
                <a:latin typeface="+mn-lt"/>
              </a:rPr>
              <a:t>, </a:t>
            </a:r>
            <a:r>
              <a:rPr lang="en-GB" sz="2400" dirty="0" err="1">
                <a:latin typeface="+mn-lt"/>
              </a:rPr>
              <a:t>withouten</a:t>
            </a:r>
            <a:r>
              <a:rPr lang="en-GB" sz="2400" dirty="0">
                <a:latin typeface="+mn-lt"/>
              </a:rPr>
              <a:t> any mo,      </a:t>
            </a:r>
          </a:p>
          <a:p>
            <a:pPr marL="0" indent="0">
              <a:spcBef>
                <a:spcPts val="0"/>
              </a:spcBef>
              <a:buNone/>
            </a:pPr>
            <a:r>
              <a:rPr lang="en-GB" sz="2400" dirty="0" err="1">
                <a:latin typeface="+mn-lt"/>
              </a:rPr>
              <a:t>Savynge</a:t>
            </a:r>
            <a:r>
              <a:rPr lang="en-GB" sz="2400" dirty="0">
                <a:latin typeface="+mn-lt"/>
              </a:rPr>
              <a:t> a child that was of half </a:t>
            </a:r>
            <a:r>
              <a:rPr lang="en-GB" sz="2400" dirty="0" err="1">
                <a:latin typeface="+mn-lt"/>
              </a:rPr>
              <a:t>yeer</a:t>
            </a:r>
            <a:r>
              <a:rPr lang="en-GB" sz="2400" dirty="0">
                <a:latin typeface="+mn-lt"/>
              </a:rPr>
              <a:t> age;      </a:t>
            </a:r>
          </a:p>
          <a:p>
            <a:pPr marL="0" indent="0">
              <a:spcBef>
                <a:spcPts val="0"/>
              </a:spcBef>
              <a:buNone/>
            </a:pPr>
            <a:r>
              <a:rPr lang="en-GB" sz="2400" dirty="0">
                <a:latin typeface="+mn-lt"/>
              </a:rPr>
              <a:t>In </a:t>
            </a:r>
            <a:r>
              <a:rPr lang="en-GB" sz="2400" dirty="0" err="1">
                <a:latin typeface="+mn-lt"/>
              </a:rPr>
              <a:t>cradel</a:t>
            </a:r>
            <a:r>
              <a:rPr lang="en-GB" sz="2400" dirty="0">
                <a:latin typeface="+mn-lt"/>
              </a:rPr>
              <a:t> it lay and was a </a:t>
            </a:r>
            <a:r>
              <a:rPr lang="en-GB" sz="2400" dirty="0" err="1">
                <a:latin typeface="+mn-lt"/>
              </a:rPr>
              <a:t>propre</a:t>
            </a:r>
            <a:r>
              <a:rPr lang="en-GB" sz="2400" dirty="0">
                <a:latin typeface="+mn-lt"/>
              </a:rPr>
              <a:t> page.      </a:t>
            </a:r>
          </a:p>
          <a:p>
            <a:pPr marL="0" indent="0">
              <a:spcBef>
                <a:spcPts val="0"/>
              </a:spcBef>
              <a:buNone/>
            </a:pPr>
            <a:r>
              <a:rPr lang="en-GB" sz="2400" dirty="0">
                <a:solidFill>
                  <a:srgbClr val="33CAFF"/>
                </a:solidFill>
                <a:latin typeface="+mn-lt"/>
              </a:rPr>
              <a:t>This </a:t>
            </a:r>
            <a:r>
              <a:rPr lang="en-GB" sz="2400" dirty="0" err="1">
                <a:solidFill>
                  <a:srgbClr val="33CAFF"/>
                </a:solidFill>
                <a:latin typeface="+mn-lt"/>
              </a:rPr>
              <a:t>wenche</a:t>
            </a:r>
            <a:r>
              <a:rPr lang="en-GB" sz="2400" dirty="0">
                <a:solidFill>
                  <a:srgbClr val="33CAFF"/>
                </a:solidFill>
                <a:latin typeface="+mn-lt"/>
              </a:rPr>
              <a:t> </a:t>
            </a:r>
            <a:r>
              <a:rPr lang="en-GB" sz="2400" dirty="0" err="1">
                <a:solidFill>
                  <a:srgbClr val="33CAFF"/>
                </a:solidFill>
                <a:latin typeface="+mn-lt"/>
              </a:rPr>
              <a:t>thikke</a:t>
            </a:r>
            <a:r>
              <a:rPr lang="en-GB" sz="2400" dirty="0">
                <a:solidFill>
                  <a:srgbClr val="33CAFF"/>
                </a:solidFill>
                <a:latin typeface="+mn-lt"/>
              </a:rPr>
              <a:t> and </a:t>
            </a:r>
            <a:r>
              <a:rPr lang="en-GB" sz="2400" dirty="0" err="1">
                <a:solidFill>
                  <a:srgbClr val="33CAFF"/>
                </a:solidFill>
                <a:latin typeface="+mn-lt"/>
              </a:rPr>
              <a:t>wel</a:t>
            </a:r>
            <a:r>
              <a:rPr lang="en-GB" sz="2400" dirty="0">
                <a:solidFill>
                  <a:srgbClr val="33CAFF"/>
                </a:solidFill>
                <a:latin typeface="+mn-lt"/>
              </a:rPr>
              <a:t> </a:t>
            </a:r>
            <a:r>
              <a:rPr lang="en-GB" sz="2400" dirty="0" err="1">
                <a:solidFill>
                  <a:srgbClr val="33CAFF"/>
                </a:solidFill>
                <a:latin typeface="+mn-lt"/>
              </a:rPr>
              <a:t>ygrowen</a:t>
            </a:r>
            <a:r>
              <a:rPr lang="en-GB" sz="2400" dirty="0">
                <a:solidFill>
                  <a:srgbClr val="33CAFF"/>
                </a:solidFill>
                <a:latin typeface="+mn-lt"/>
              </a:rPr>
              <a:t> was,      </a:t>
            </a:r>
          </a:p>
          <a:p>
            <a:pPr marL="0" indent="0">
              <a:spcBef>
                <a:spcPts val="0"/>
              </a:spcBef>
              <a:buNone/>
            </a:pPr>
            <a:r>
              <a:rPr lang="en-GB" sz="2400" dirty="0">
                <a:solidFill>
                  <a:srgbClr val="33CAFF"/>
                </a:solidFill>
                <a:latin typeface="+mn-lt"/>
              </a:rPr>
              <a:t>With </a:t>
            </a:r>
            <a:r>
              <a:rPr lang="en-GB" sz="2400" dirty="0" err="1">
                <a:solidFill>
                  <a:srgbClr val="33CAFF"/>
                </a:solidFill>
                <a:latin typeface="+mn-lt"/>
              </a:rPr>
              <a:t>kamus</a:t>
            </a:r>
            <a:r>
              <a:rPr lang="en-GB" sz="2400" dirty="0">
                <a:solidFill>
                  <a:srgbClr val="33CAFF"/>
                </a:solidFill>
                <a:latin typeface="+mn-lt"/>
              </a:rPr>
              <a:t> nose, and eyen </a:t>
            </a:r>
            <a:r>
              <a:rPr lang="en-GB" sz="2400" dirty="0" err="1">
                <a:solidFill>
                  <a:srgbClr val="33CAFF"/>
                </a:solidFill>
                <a:latin typeface="+mn-lt"/>
              </a:rPr>
              <a:t>greye</a:t>
            </a:r>
            <a:r>
              <a:rPr lang="en-GB" sz="2400" dirty="0">
                <a:solidFill>
                  <a:srgbClr val="33CAFF"/>
                </a:solidFill>
                <a:latin typeface="+mn-lt"/>
              </a:rPr>
              <a:t> as </a:t>
            </a:r>
            <a:r>
              <a:rPr lang="en-GB" sz="2400" dirty="0" err="1">
                <a:solidFill>
                  <a:srgbClr val="33CAFF"/>
                </a:solidFill>
                <a:latin typeface="+mn-lt"/>
              </a:rPr>
              <a:t>glas</a:t>
            </a:r>
            <a:r>
              <a:rPr lang="en-GB" sz="2400" dirty="0">
                <a:solidFill>
                  <a:srgbClr val="33CAFF"/>
                </a:solidFill>
                <a:latin typeface="+mn-lt"/>
              </a:rPr>
              <a:t>,      </a:t>
            </a:r>
          </a:p>
          <a:p>
            <a:pPr marL="0" indent="0">
              <a:spcBef>
                <a:spcPts val="0"/>
              </a:spcBef>
              <a:buNone/>
            </a:pPr>
            <a:r>
              <a:rPr lang="en-GB" sz="2400" dirty="0">
                <a:solidFill>
                  <a:srgbClr val="33CAFF"/>
                </a:solidFill>
                <a:latin typeface="+mn-lt"/>
              </a:rPr>
              <a:t>With </a:t>
            </a:r>
            <a:r>
              <a:rPr lang="en-GB" sz="2400" dirty="0" err="1">
                <a:solidFill>
                  <a:srgbClr val="33CAFF"/>
                </a:solidFill>
                <a:latin typeface="+mn-lt"/>
              </a:rPr>
              <a:t>buttokes</a:t>
            </a:r>
            <a:r>
              <a:rPr lang="en-GB" sz="2400" dirty="0">
                <a:solidFill>
                  <a:srgbClr val="33CAFF"/>
                </a:solidFill>
                <a:latin typeface="+mn-lt"/>
              </a:rPr>
              <a:t> </a:t>
            </a:r>
            <a:r>
              <a:rPr lang="en-GB" sz="2400" dirty="0" err="1">
                <a:solidFill>
                  <a:srgbClr val="33CAFF"/>
                </a:solidFill>
                <a:latin typeface="+mn-lt"/>
              </a:rPr>
              <a:t>brode</a:t>
            </a:r>
            <a:r>
              <a:rPr lang="en-GB" sz="2400" dirty="0">
                <a:solidFill>
                  <a:srgbClr val="33CAFF"/>
                </a:solidFill>
                <a:latin typeface="+mn-lt"/>
              </a:rPr>
              <a:t>, and </a:t>
            </a:r>
            <a:r>
              <a:rPr lang="en-GB" sz="2400" dirty="0" err="1">
                <a:solidFill>
                  <a:srgbClr val="33CAFF"/>
                </a:solidFill>
                <a:latin typeface="+mn-lt"/>
              </a:rPr>
              <a:t>brestes</a:t>
            </a:r>
            <a:r>
              <a:rPr lang="en-GB" sz="2400" dirty="0">
                <a:solidFill>
                  <a:srgbClr val="33CAFF"/>
                </a:solidFill>
                <a:latin typeface="+mn-lt"/>
              </a:rPr>
              <a:t> </a:t>
            </a:r>
            <a:r>
              <a:rPr lang="en-GB" sz="2400" dirty="0" err="1">
                <a:solidFill>
                  <a:srgbClr val="33CAFF"/>
                </a:solidFill>
                <a:latin typeface="+mn-lt"/>
              </a:rPr>
              <a:t>rounde</a:t>
            </a:r>
            <a:r>
              <a:rPr lang="en-GB" sz="2400" dirty="0">
                <a:solidFill>
                  <a:srgbClr val="33CAFF"/>
                </a:solidFill>
                <a:latin typeface="+mn-lt"/>
              </a:rPr>
              <a:t> and </a:t>
            </a:r>
            <a:r>
              <a:rPr lang="en-GB" sz="2400" dirty="0" err="1">
                <a:solidFill>
                  <a:srgbClr val="33CAFF"/>
                </a:solidFill>
                <a:latin typeface="+mn-lt"/>
              </a:rPr>
              <a:t>hye</a:t>
            </a:r>
            <a:r>
              <a:rPr lang="en-GB" sz="2400" dirty="0">
                <a:solidFill>
                  <a:srgbClr val="33CAFF"/>
                </a:solidFill>
                <a:latin typeface="+mn-lt"/>
              </a:rPr>
              <a:t>;      </a:t>
            </a:r>
          </a:p>
          <a:p>
            <a:pPr marL="0" indent="0">
              <a:spcBef>
                <a:spcPts val="0"/>
              </a:spcBef>
              <a:buNone/>
            </a:pPr>
            <a:r>
              <a:rPr lang="en-GB" sz="2400" dirty="0">
                <a:solidFill>
                  <a:srgbClr val="33CAFF"/>
                </a:solidFill>
                <a:latin typeface="+mn-lt"/>
              </a:rPr>
              <a:t>But right fair was hire </a:t>
            </a:r>
            <a:r>
              <a:rPr lang="en-GB" sz="2400" dirty="0" err="1">
                <a:solidFill>
                  <a:srgbClr val="33CAFF"/>
                </a:solidFill>
                <a:latin typeface="+mn-lt"/>
              </a:rPr>
              <a:t>heer</a:t>
            </a:r>
            <a:r>
              <a:rPr lang="en-GB" sz="2400" dirty="0">
                <a:solidFill>
                  <a:srgbClr val="33CAFF"/>
                </a:solidFill>
                <a:latin typeface="+mn-lt"/>
              </a:rPr>
              <a:t>, </a:t>
            </a:r>
            <a:r>
              <a:rPr lang="en-GB" sz="2400" dirty="0">
                <a:latin typeface="+mn-lt"/>
              </a:rPr>
              <a:t>I </a:t>
            </a:r>
            <a:r>
              <a:rPr lang="en-GB" sz="2400" dirty="0" err="1">
                <a:latin typeface="+mn-lt"/>
              </a:rPr>
              <a:t>wol</a:t>
            </a:r>
            <a:r>
              <a:rPr lang="en-GB" sz="2400" dirty="0">
                <a:latin typeface="+mn-lt"/>
              </a:rPr>
              <a:t> </a:t>
            </a:r>
            <a:r>
              <a:rPr lang="en-GB" sz="2400" dirty="0" err="1">
                <a:latin typeface="+mn-lt"/>
              </a:rPr>
              <a:t>nat</a:t>
            </a:r>
            <a:r>
              <a:rPr lang="en-GB" sz="2400" dirty="0">
                <a:latin typeface="+mn-lt"/>
              </a:rPr>
              <a:t> lye.      </a:t>
            </a:r>
          </a:p>
        </p:txBody>
      </p:sp>
      <p:sp>
        <p:nvSpPr>
          <p:cNvPr id="5" name="Rectangle 4">
            <a:extLst>
              <a:ext uri="{FF2B5EF4-FFF2-40B4-BE49-F238E27FC236}">
                <a16:creationId xmlns:a16="http://schemas.microsoft.com/office/drawing/2014/main" id="{BB154457-117B-4379-A3E3-80DBEF5B0C3F}"/>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a:t>
            </a:r>
            <a:r>
              <a:rPr lang="en-GB" dirty="0">
                <a:solidFill>
                  <a:sysClr val="windowText" lastClr="000000"/>
                </a:solidFill>
                <a:latin typeface="Century Gothic" pitchFamily="34" charset="0"/>
              </a:rPr>
              <a:t> </a:t>
            </a:r>
            <a:endParaRPr lang="en-GB" dirty="0"/>
          </a:p>
        </p:txBody>
      </p:sp>
    </p:spTree>
    <p:extLst>
      <p:ext uri="{BB962C8B-B14F-4D97-AF65-F5344CB8AC3E}">
        <p14:creationId xmlns:p14="http://schemas.microsoft.com/office/powerpoint/2010/main" val="807816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7272808" cy="792088"/>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3600" dirty="0">
                <a:solidFill>
                  <a:srgbClr val="C00000"/>
                </a:solidFill>
                <a:latin typeface="+mj-lt"/>
              </a:rPr>
              <a:t>Challenging the knight </a:t>
            </a:r>
            <a:r>
              <a:rPr lang="en-GB" sz="3600" dirty="0">
                <a:solidFill>
                  <a:srgbClr val="C00000"/>
                </a:solidFill>
              </a:rPr>
              <a:t>(again)</a:t>
            </a:r>
          </a:p>
        </p:txBody>
      </p:sp>
      <p:sp>
        <p:nvSpPr>
          <p:cNvPr id="3" name="Content Placeholder 2"/>
          <p:cNvSpPr>
            <a:spLocks noGrp="1"/>
          </p:cNvSpPr>
          <p:nvPr>
            <p:ph idx="1"/>
          </p:nvPr>
        </p:nvSpPr>
        <p:spPr>
          <a:xfrm>
            <a:off x="467544" y="1412776"/>
            <a:ext cx="8229600" cy="5256584"/>
          </a:xfrm>
        </p:spPr>
        <p:txBody>
          <a:bodyPr>
            <a:normAutofit/>
          </a:bodyPr>
          <a:lstStyle/>
          <a:p>
            <a:pPr marL="0" indent="0">
              <a:spcBef>
                <a:spcPts val="0"/>
              </a:spcBef>
              <a:buNone/>
            </a:pPr>
            <a:r>
              <a:rPr lang="en-GB" sz="2400" dirty="0">
                <a:latin typeface="+mn-lt"/>
              </a:rPr>
              <a:t>This person of the </a:t>
            </a:r>
            <a:r>
              <a:rPr lang="en-GB" sz="2400" dirty="0" err="1">
                <a:latin typeface="+mn-lt"/>
              </a:rPr>
              <a:t>toun</a:t>
            </a:r>
            <a:r>
              <a:rPr lang="en-GB" sz="2400" dirty="0">
                <a:latin typeface="+mn-lt"/>
              </a:rPr>
              <a:t>, for she was </a:t>
            </a:r>
            <a:r>
              <a:rPr lang="en-GB" sz="2400" dirty="0" err="1">
                <a:latin typeface="+mn-lt"/>
              </a:rPr>
              <a:t>feir</a:t>
            </a:r>
            <a:r>
              <a:rPr lang="en-GB" sz="2400" dirty="0">
                <a:latin typeface="+mn-lt"/>
              </a:rPr>
              <a:t>,      </a:t>
            </a:r>
          </a:p>
          <a:p>
            <a:pPr marL="0" indent="0">
              <a:spcBef>
                <a:spcPts val="0"/>
              </a:spcBef>
              <a:buNone/>
            </a:pPr>
            <a:r>
              <a:rPr lang="en-GB" sz="2400" dirty="0">
                <a:latin typeface="+mn-lt"/>
              </a:rPr>
              <a:t>In </a:t>
            </a:r>
            <a:r>
              <a:rPr lang="en-GB" sz="2400" dirty="0" err="1">
                <a:latin typeface="+mn-lt"/>
              </a:rPr>
              <a:t>purpos</a:t>
            </a:r>
            <a:r>
              <a:rPr lang="en-GB" sz="2400" dirty="0">
                <a:latin typeface="+mn-lt"/>
              </a:rPr>
              <a:t> was to </a:t>
            </a:r>
            <a:r>
              <a:rPr lang="en-GB" sz="2400" dirty="0" err="1">
                <a:latin typeface="+mn-lt"/>
              </a:rPr>
              <a:t>maken</a:t>
            </a:r>
            <a:r>
              <a:rPr lang="en-GB" sz="2400" dirty="0">
                <a:latin typeface="+mn-lt"/>
              </a:rPr>
              <a:t> hire his heir,      </a:t>
            </a:r>
          </a:p>
          <a:p>
            <a:pPr marL="0" indent="0">
              <a:spcBef>
                <a:spcPts val="0"/>
              </a:spcBef>
              <a:buNone/>
            </a:pPr>
            <a:r>
              <a:rPr lang="en-GB" sz="2400" dirty="0">
                <a:latin typeface="+mn-lt"/>
              </a:rPr>
              <a:t>Bothe of his </a:t>
            </a:r>
            <a:r>
              <a:rPr lang="en-GB" sz="2400" dirty="0" err="1">
                <a:latin typeface="+mn-lt"/>
              </a:rPr>
              <a:t>catel</a:t>
            </a:r>
            <a:r>
              <a:rPr lang="en-GB" sz="2400" dirty="0">
                <a:latin typeface="+mn-lt"/>
              </a:rPr>
              <a:t> and his </a:t>
            </a:r>
            <a:r>
              <a:rPr lang="en-GB" sz="2400" dirty="0" err="1">
                <a:latin typeface="+mn-lt"/>
              </a:rPr>
              <a:t>mesuage</a:t>
            </a:r>
            <a:r>
              <a:rPr lang="en-GB" sz="2400" dirty="0">
                <a:latin typeface="+mn-lt"/>
              </a:rPr>
              <a:t>,      </a:t>
            </a:r>
          </a:p>
          <a:p>
            <a:pPr marL="0" indent="0">
              <a:spcBef>
                <a:spcPts val="0"/>
              </a:spcBef>
              <a:buNone/>
            </a:pPr>
            <a:r>
              <a:rPr lang="en-GB" sz="2400" dirty="0">
                <a:latin typeface="+mn-lt"/>
              </a:rPr>
              <a:t>And </a:t>
            </a:r>
            <a:r>
              <a:rPr lang="en-GB" sz="2400" dirty="0" err="1">
                <a:latin typeface="+mn-lt"/>
              </a:rPr>
              <a:t>straunge</a:t>
            </a:r>
            <a:r>
              <a:rPr lang="en-GB" sz="2400" dirty="0">
                <a:latin typeface="+mn-lt"/>
              </a:rPr>
              <a:t> he made it of </a:t>
            </a:r>
            <a:r>
              <a:rPr lang="en-GB" sz="2400" dirty="0" err="1">
                <a:latin typeface="+mn-lt"/>
              </a:rPr>
              <a:t>hir</a:t>
            </a:r>
            <a:r>
              <a:rPr lang="en-GB" sz="2400" dirty="0">
                <a:latin typeface="+mn-lt"/>
              </a:rPr>
              <a:t> </a:t>
            </a:r>
            <a:r>
              <a:rPr lang="en-GB" sz="2400" dirty="0" err="1">
                <a:latin typeface="+mn-lt"/>
              </a:rPr>
              <a:t>mariage</a:t>
            </a:r>
            <a:r>
              <a:rPr lang="en-GB" sz="2400" dirty="0">
                <a:latin typeface="+mn-lt"/>
              </a:rPr>
              <a:t>.      </a:t>
            </a:r>
          </a:p>
          <a:p>
            <a:pPr marL="0" indent="0">
              <a:spcBef>
                <a:spcPts val="0"/>
              </a:spcBef>
              <a:buNone/>
            </a:pPr>
            <a:r>
              <a:rPr lang="en-GB" sz="2400" dirty="0">
                <a:latin typeface="+mn-lt"/>
              </a:rPr>
              <a:t>His </a:t>
            </a:r>
            <a:r>
              <a:rPr lang="en-GB" sz="2400" dirty="0" err="1">
                <a:latin typeface="+mn-lt"/>
              </a:rPr>
              <a:t>purpos</a:t>
            </a:r>
            <a:r>
              <a:rPr lang="en-GB" sz="2400" dirty="0">
                <a:latin typeface="+mn-lt"/>
              </a:rPr>
              <a:t> was for to </a:t>
            </a:r>
            <a:r>
              <a:rPr lang="en-GB" sz="2400" dirty="0" err="1">
                <a:latin typeface="+mn-lt"/>
              </a:rPr>
              <a:t>bistowe</a:t>
            </a:r>
            <a:r>
              <a:rPr lang="en-GB" sz="2400" dirty="0">
                <a:latin typeface="+mn-lt"/>
              </a:rPr>
              <a:t> hire </a:t>
            </a:r>
            <a:r>
              <a:rPr lang="en-GB" sz="2400" dirty="0" err="1">
                <a:latin typeface="+mn-lt"/>
              </a:rPr>
              <a:t>hye</a:t>
            </a:r>
            <a:endParaRPr lang="en-GB" sz="2400" dirty="0">
              <a:latin typeface="+mn-lt"/>
            </a:endParaRPr>
          </a:p>
          <a:p>
            <a:pPr marL="0" indent="0">
              <a:spcBef>
                <a:spcPts val="0"/>
              </a:spcBef>
              <a:buNone/>
            </a:pPr>
            <a:r>
              <a:rPr lang="en-GB" sz="2400" dirty="0">
                <a:latin typeface="+mn-lt"/>
              </a:rPr>
              <a:t>Into </a:t>
            </a:r>
            <a:r>
              <a:rPr lang="en-GB" sz="2400" dirty="0" err="1">
                <a:latin typeface="+mn-lt"/>
              </a:rPr>
              <a:t>som</a:t>
            </a:r>
            <a:r>
              <a:rPr lang="en-GB" sz="2400" dirty="0">
                <a:latin typeface="+mn-lt"/>
              </a:rPr>
              <a:t> worthy blood of </a:t>
            </a:r>
            <a:r>
              <a:rPr lang="en-GB" sz="2400" dirty="0" err="1">
                <a:latin typeface="+mn-lt"/>
              </a:rPr>
              <a:t>auncetrye</a:t>
            </a:r>
            <a:r>
              <a:rPr lang="en-GB" sz="2400" dirty="0">
                <a:latin typeface="+mn-lt"/>
              </a:rPr>
              <a:t>;      </a:t>
            </a:r>
          </a:p>
          <a:p>
            <a:pPr marL="0" indent="0">
              <a:spcBef>
                <a:spcPts val="0"/>
              </a:spcBef>
              <a:buNone/>
            </a:pPr>
            <a:r>
              <a:rPr lang="en-GB" sz="2400" dirty="0">
                <a:latin typeface="+mn-lt"/>
              </a:rPr>
              <a:t>For </a:t>
            </a:r>
            <a:r>
              <a:rPr lang="en-GB" sz="2400" dirty="0" err="1">
                <a:solidFill>
                  <a:srgbClr val="33CAFF"/>
                </a:solidFill>
                <a:latin typeface="+mn-lt"/>
              </a:rPr>
              <a:t>hooly</a:t>
            </a:r>
            <a:r>
              <a:rPr lang="en-GB" sz="2400" dirty="0">
                <a:solidFill>
                  <a:srgbClr val="33CAFF"/>
                </a:solidFill>
                <a:latin typeface="+mn-lt"/>
              </a:rPr>
              <a:t> </a:t>
            </a:r>
            <a:r>
              <a:rPr lang="en-GB" sz="2400" dirty="0" err="1">
                <a:solidFill>
                  <a:srgbClr val="33CAFF"/>
                </a:solidFill>
                <a:latin typeface="+mn-lt"/>
              </a:rPr>
              <a:t>chirches</a:t>
            </a:r>
            <a:r>
              <a:rPr lang="en-GB" sz="2400" dirty="0">
                <a:solidFill>
                  <a:srgbClr val="33CAFF"/>
                </a:solidFill>
                <a:latin typeface="+mn-lt"/>
              </a:rPr>
              <a:t> good moot been </a:t>
            </a:r>
            <a:r>
              <a:rPr lang="en-GB" sz="2400" dirty="0" err="1">
                <a:solidFill>
                  <a:srgbClr val="33CAFF"/>
                </a:solidFill>
                <a:latin typeface="+mn-lt"/>
              </a:rPr>
              <a:t>despended</a:t>
            </a:r>
            <a:endParaRPr lang="en-GB" sz="2400" dirty="0">
              <a:solidFill>
                <a:srgbClr val="33CAFF"/>
              </a:solidFill>
              <a:latin typeface="+mn-lt"/>
            </a:endParaRPr>
          </a:p>
          <a:p>
            <a:pPr marL="0" indent="0">
              <a:spcBef>
                <a:spcPts val="0"/>
              </a:spcBef>
              <a:buNone/>
            </a:pPr>
            <a:r>
              <a:rPr lang="en-GB" sz="2400" dirty="0">
                <a:solidFill>
                  <a:srgbClr val="33CAFF"/>
                </a:solidFill>
                <a:latin typeface="+mn-lt"/>
              </a:rPr>
              <a:t>On </a:t>
            </a:r>
            <a:r>
              <a:rPr lang="en-GB" sz="2400" dirty="0" err="1">
                <a:solidFill>
                  <a:srgbClr val="33CAFF"/>
                </a:solidFill>
                <a:latin typeface="+mn-lt"/>
              </a:rPr>
              <a:t>hooly</a:t>
            </a:r>
            <a:r>
              <a:rPr lang="en-GB" sz="2400" dirty="0">
                <a:solidFill>
                  <a:srgbClr val="33CAFF"/>
                </a:solidFill>
                <a:latin typeface="+mn-lt"/>
              </a:rPr>
              <a:t> </a:t>
            </a:r>
            <a:r>
              <a:rPr lang="en-GB" sz="2400" dirty="0" err="1">
                <a:solidFill>
                  <a:srgbClr val="33CAFF"/>
                </a:solidFill>
                <a:latin typeface="+mn-lt"/>
              </a:rPr>
              <a:t>chirches</a:t>
            </a:r>
            <a:r>
              <a:rPr lang="en-GB" sz="2400" dirty="0">
                <a:solidFill>
                  <a:srgbClr val="33CAFF"/>
                </a:solidFill>
                <a:latin typeface="+mn-lt"/>
              </a:rPr>
              <a:t> blood, that is descended.      </a:t>
            </a:r>
          </a:p>
          <a:p>
            <a:pPr marL="0" indent="0">
              <a:spcBef>
                <a:spcPts val="0"/>
              </a:spcBef>
              <a:buNone/>
            </a:pPr>
            <a:r>
              <a:rPr lang="en-GB" sz="2400" dirty="0" err="1">
                <a:latin typeface="+mn-lt"/>
              </a:rPr>
              <a:t>Therfore</a:t>
            </a:r>
            <a:r>
              <a:rPr lang="en-GB" sz="2400" dirty="0">
                <a:latin typeface="+mn-lt"/>
              </a:rPr>
              <a:t> he </a:t>
            </a:r>
            <a:r>
              <a:rPr lang="en-GB" sz="2400" dirty="0" err="1">
                <a:latin typeface="+mn-lt"/>
              </a:rPr>
              <a:t>wolde</a:t>
            </a:r>
            <a:r>
              <a:rPr lang="en-GB" sz="2400" dirty="0">
                <a:latin typeface="+mn-lt"/>
              </a:rPr>
              <a:t> his </a:t>
            </a:r>
            <a:r>
              <a:rPr lang="en-GB" sz="2400" dirty="0" err="1">
                <a:latin typeface="+mn-lt"/>
              </a:rPr>
              <a:t>hooly</a:t>
            </a:r>
            <a:r>
              <a:rPr lang="en-GB" sz="2400" dirty="0">
                <a:latin typeface="+mn-lt"/>
              </a:rPr>
              <a:t> blood </a:t>
            </a:r>
            <a:r>
              <a:rPr lang="en-GB" sz="2400" dirty="0" err="1">
                <a:latin typeface="+mn-lt"/>
              </a:rPr>
              <a:t>honoure</a:t>
            </a:r>
            <a:r>
              <a:rPr lang="en-GB" sz="2400" dirty="0">
                <a:latin typeface="+mn-lt"/>
              </a:rPr>
              <a:t>,      </a:t>
            </a:r>
          </a:p>
          <a:p>
            <a:pPr marL="0" indent="0">
              <a:spcBef>
                <a:spcPts val="0"/>
              </a:spcBef>
              <a:buNone/>
            </a:pPr>
            <a:r>
              <a:rPr lang="en-GB" sz="2400" dirty="0">
                <a:latin typeface="+mn-lt"/>
              </a:rPr>
              <a:t>Though that he </a:t>
            </a:r>
            <a:r>
              <a:rPr lang="en-GB" sz="2400" dirty="0" err="1">
                <a:latin typeface="+mn-lt"/>
              </a:rPr>
              <a:t>hooly</a:t>
            </a:r>
            <a:r>
              <a:rPr lang="en-GB" sz="2400" dirty="0">
                <a:latin typeface="+mn-lt"/>
              </a:rPr>
              <a:t> </a:t>
            </a:r>
            <a:r>
              <a:rPr lang="en-GB" sz="2400" dirty="0" err="1">
                <a:latin typeface="+mn-lt"/>
              </a:rPr>
              <a:t>chirche</a:t>
            </a:r>
            <a:r>
              <a:rPr lang="en-GB" sz="2400" dirty="0">
                <a:latin typeface="+mn-lt"/>
              </a:rPr>
              <a:t> </a:t>
            </a:r>
            <a:r>
              <a:rPr lang="en-GB" sz="2400" dirty="0" err="1">
                <a:latin typeface="+mn-lt"/>
              </a:rPr>
              <a:t>sholde</a:t>
            </a:r>
            <a:r>
              <a:rPr lang="en-GB" sz="2400" dirty="0">
                <a:latin typeface="+mn-lt"/>
              </a:rPr>
              <a:t> </a:t>
            </a:r>
            <a:r>
              <a:rPr lang="en-GB" sz="2400" dirty="0" err="1">
                <a:latin typeface="+mn-lt"/>
              </a:rPr>
              <a:t>devoure</a:t>
            </a:r>
            <a:r>
              <a:rPr lang="en-GB" sz="2400" dirty="0">
                <a:latin typeface="+mn-lt"/>
              </a:rPr>
              <a:t>.</a:t>
            </a:r>
          </a:p>
          <a:p>
            <a:pPr marL="0" indent="0">
              <a:lnSpc>
                <a:spcPct val="120000"/>
              </a:lnSpc>
              <a:buNone/>
            </a:pPr>
            <a:endParaRPr lang="en-GB" dirty="0"/>
          </a:p>
        </p:txBody>
      </p:sp>
      <p:sp>
        <p:nvSpPr>
          <p:cNvPr id="5" name="Rectangle 4">
            <a:extLst>
              <a:ext uri="{FF2B5EF4-FFF2-40B4-BE49-F238E27FC236}">
                <a16:creationId xmlns:a16="http://schemas.microsoft.com/office/drawing/2014/main" id="{C67DF8A6-219F-4B79-BBE0-72DCD906869D}"/>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3096274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116" y="188640"/>
            <a:ext cx="6840760" cy="720080"/>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600" dirty="0">
                <a:solidFill>
                  <a:srgbClr val="C00000"/>
                </a:solidFill>
                <a:latin typeface="+mj-lt"/>
              </a:rPr>
              <a:t>The miller </a:t>
            </a:r>
            <a:r>
              <a:rPr lang="en-GB" sz="3600" i="1" dirty="0">
                <a:solidFill>
                  <a:srgbClr val="C00000"/>
                </a:solidFill>
                <a:latin typeface="Garamond" panose="02020404030301010803" pitchFamily="18" charset="0"/>
              </a:rPr>
              <a:t>&amp; </a:t>
            </a:r>
            <a:r>
              <a:rPr lang="en-GB" sz="3600" dirty="0">
                <a:solidFill>
                  <a:srgbClr val="C00000"/>
                </a:solidFill>
                <a:latin typeface="+mj-lt"/>
              </a:rPr>
              <a:t>the clerks</a:t>
            </a:r>
            <a:endParaRPr lang="en-GB" sz="4400" dirty="0">
              <a:solidFill>
                <a:srgbClr val="C00000"/>
              </a:solidFill>
              <a:latin typeface="+mj-lt"/>
            </a:endParaRPr>
          </a:p>
        </p:txBody>
      </p:sp>
      <p:sp>
        <p:nvSpPr>
          <p:cNvPr id="3" name="Content Placeholder 2"/>
          <p:cNvSpPr>
            <a:spLocks noGrp="1"/>
          </p:cNvSpPr>
          <p:nvPr>
            <p:ph idx="1"/>
          </p:nvPr>
        </p:nvSpPr>
        <p:spPr>
          <a:xfrm>
            <a:off x="395536" y="908720"/>
            <a:ext cx="8136904" cy="5832648"/>
          </a:xfrm>
        </p:spPr>
        <p:txBody>
          <a:bodyPr>
            <a:normAutofit fontScale="92500" lnSpcReduction="10000"/>
          </a:bodyPr>
          <a:lstStyle/>
          <a:p>
            <a:pPr>
              <a:buNone/>
            </a:pPr>
            <a:r>
              <a:rPr lang="en-GB" dirty="0"/>
              <a:t>1. </a:t>
            </a:r>
          </a:p>
          <a:p>
            <a:pPr marL="0" indent="0">
              <a:lnSpc>
                <a:spcPct val="110000"/>
              </a:lnSpc>
              <a:spcBef>
                <a:spcPts val="0"/>
              </a:spcBef>
              <a:buNone/>
            </a:pPr>
            <a:r>
              <a:rPr lang="en-GB" sz="2400" dirty="0">
                <a:latin typeface="+mn-lt"/>
              </a:rPr>
              <a:t>They </a:t>
            </a:r>
            <a:r>
              <a:rPr lang="en-GB" sz="2400" dirty="0" err="1">
                <a:latin typeface="+mn-lt"/>
              </a:rPr>
              <a:t>wene</a:t>
            </a:r>
            <a:r>
              <a:rPr lang="en-GB" sz="2400" dirty="0">
                <a:latin typeface="+mn-lt"/>
              </a:rPr>
              <a:t> that no man may hem </a:t>
            </a:r>
            <a:r>
              <a:rPr lang="en-GB" sz="2400" dirty="0" err="1">
                <a:latin typeface="+mn-lt"/>
              </a:rPr>
              <a:t>bigyle</a:t>
            </a:r>
            <a:r>
              <a:rPr lang="en-GB" sz="2400" dirty="0">
                <a:latin typeface="+mn-lt"/>
              </a:rPr>
              <a:t>, </a:t>
            </a:r>
          </a:p>
          <a:p>
            <a:pPr marL="0" indent="0">
              <a:lnSpc>
                <a:spcPct val="110000"/>
              </a:lnSpc>
              <a:spcBef>
                <a:spcPts val="0"/>
              </a:spcBef>
              <a:buNone/>
            </a:pPr>
            <a:r>
              <a:rPr lang="en-GB" sz="2400" dirty="0">
                <a:latin typeface="+mn-lt"/>
              </a:rPr>
              <a:t>But by my thrift, yet </a:t>
            </a:r>
            <a:r>
              <a:rPr lang="en-GB" sz="2400" dirty="0" err="1">
                <a:latin typeface="+mn-lt"/>
              </a:rPr>
              <a:t>shal</a:t>
            </a:r>
            <a:r>
              <a:rPr lang="en-GB" sz="2400" dirty="0">
                <a:latin typeface="+mn-lt"/>
              </a:rPr>
              <a:t> I </a:t>
            </a:r>
            <a:r>
              <a:rPr lang="en-GB" sz="2400" dirty="0" err="1">
                <a:latin typeface="+mn-lt"/>
              </a:rPr>
              <a:t>blere</a:t>
            </a:r>
            <a:r>
              <a:rPr lang="en-GB" sz="2400" dirty="0">
                <a:latin typeface="+mn-lt"/>
              </a:rPr>
              <a:t> </a:t>
            </a:r>
            <a:r>
              <a:rPr lang="en-GB" sz="2400" dirty="0" err="1">
                <a:latin typeface="+mn-lt"/>
              </a:rPr>
              <a:t>hir</a:t>
            </a:r>
            <a:r>
              <a:rPr lang="en-GB" sz="2400" dirty="0">
                <a:latin typeface="+mn-lt"/>
              </a:rPr>
              <a:t> ye, </a:t>
            </a:r>
          </a:p>
          <a:p>
            <a:pPr marL="0" indent="0">
              <a:lnSpc>
                <a:spcPct val="110000"/>
              </a:lnSpc>
              <a:spcBef>
                <a:spcPts val="0"/>
              </a:spcBef>
              <a:buNone/>
            </a:pPr>
            <a:r>
              <a:rPr lang="en-GB" sz="2400" dirty="0">
                <a:solidFill>
                  <a:srgbClr val="33CAFF"/>
                </a:solidFill>
                <a:latin typeface="+mn-lt"/>
              </a:rPr>
              <a:t>For al the </a:t>
            </a:r>
            <a:r>
              <a:rPr lang="en-GB" sz="2400" dirty="0" err="1">
                <a:solidFill>
                  <a:srgbClr val="33CAFF"/>
                </a:solidFill>
                <a:latin typeface="+mn-lt"/>
              </a:rPr>
              <a:t>sleighte</a:t>
            </a:r>
            <a:r>
              <a:rPr lang="en-GB" sz="2400" dirty="0">
                <a:solidFill>
                  <a:srgbClr val="33CAFF"/>
                </a:solidFill>
                <a:latin typeface="+mn-lt"/>
              </a:rPr>
              <a:t> in </a:t>
            </a:r>
            <a:r>
              <a:rPr lang="en-GB" sz="2400" dirty="0" err="1">
                <a:solidFill>
                  <a:srgbClr val="33CAFF"/>
                </a:solidFill>
                <a:latin typeface="+mn-lt"/>
              </a:rPr>
              <a:t>hir</a:t>
            </a:r>
            <a:r>
              <a:rPr lang="en-GB" sz="2400" dirty="0">
                <a:solidFill>
                  <a:srgbClr val="33CAFF"/>
                </a:solidFill>
                <a:latin typeface="+mn-lt"/>
              </a:rPr>
              <a:t> </a:t>
            </a:r>
            <a:r>
              <a:rPr lang="en-GB" sz="2400" dirty="0" err="1">
                <a:solidFill>
                  <a:srgbClr val="33CAFF"/>
                </a:solidFill>
                <a:latin typeface="+mn-lt"/>
              </a:rPr>
              <a:t>philosophye</a:t>
            </a:r>
            <a:r>
              <a:rPr lang="en-GB" sz="2400" dirty="0">
                <a:solidFill>
                  <a:srgbClr val="33CAFF"/>
                </a:solidFill>
                <a:latin typeface="+mn-lt"/>
              </a:rPr>
              <a:t>. </a:t>
            </a:r>
          </a:p>
          <a:p>
            <a:pPr marL="0" indent="0">
              <a:lnSpc>
                <a:spcPct val="110000"/>
              </a:lnSpc>
              <a:spcBef>
                <a:spcPts val="0"/>
              </a:spcBef>
              <a:buNone/>
            </a:pPr>
            <a:r>
              <a:rPr lang="en-GB" sz="2400" dirty="0">
                <a:solidFill>
                  <a:srgbClr val="33CAFF"/>
                </a:solidFill>
                <a:latin typeface="+mn-lt"/>
              </a:rPr>
              <a:t>The </a:t>
            </a:r>
            <a:r>
              <a:rPr lang="en-GB" sz="2400" dirty="0" err="1">
                <a:solidFill>
                  <a:srgbClr val="33CAFF"/>
                </a:solidFill>
                <a:latin typeface="+mn-lt"/>
              </a:rPr>
              <a:t>moore</a:t>
            </a:r>
            <a:r>
              <a:rPr lang="en-GB" sz="2400" dirty="0">
                <a:solidFill>
                  <a:srgbClr val="33CAFF"/>
                </a:solidFill>
                <a:latin typeface="+mn-lt"/>
              </a:rPr>
              <a:t> </a:t>
            </a:r>
            <a:r>
              <a:rPr lang="en-GB" sz="2400" dirty="0" err="1">
                <a:solidFill>
                  <a:srgbClr val="33CAFF"/>
                </a:solidFill>
                <a:latin typeface="+mn-lt"/>
              </a:rPr>
              <a:t>queynte</a:t>
            </a:r>
            <a:r>
              <a:rPr lang="en-GB" sz="2400" dirty="0">
                <a:solidFill>
                  <a:srgbClr val="33CAFF"/>
                </a:solidFill>
                <a:latin typeface="+mn-lt"/>
              </a:rPr>
              <a:t> </a:t>
            </a:r>
            <a:r>
              <a:rPr lang="en-GB" sz="2400" dirty="0" err="1">
                <a:solidFill>
                  <a:srgbClr val="33CAFF"/>
                </a:solidFill>
                <a:latin typeface="+mn-lt"/>
              </a:rPr>
              <a:t>crekes</a:t>
            </a:r>
            <a:r>
              <a:rPr lang="en-GB" sz="2400" dirty="0">
                <a:solidFill>
                  <a:srgbClr val="33CAFF"/>
                </a:solidFill>
                <a:latin typeface="+mn-lt"/>
              </a:rPr>
              <a:t> that they make, </a:t>
            </a:r>
          </a:p>
          <a:p>
            <a:pPr marL="0" indent="0">
              <a:lnSpc>
                <a:spcPct val="110000"/>
              </a:lnSpc>
              <a:spcBef>
                <a:spcPts val="0"/>
              </a:spcBef>
              <a:buNone/>
            </a:pPr>
            <a:r>
              <a:rPr lang="en-GB" sz="2400" dirty="0">
                <a:solidFill>
                  <a:srgbClr val="33CAFF"/>
                </a:solidFill>
                <a:latin typeface="+mn-lt"/>
              </a:rPr>
              <a:t>The </a:t>
            </a:r>
            <a:r>
              <a:rPr lang="en-GB" sz="2400" dirty="0" err="1">
                <a:solidFill>
                  <a:srgbClr val="33CAFF"/>
                </a:solidFill>
                <a:latin typeface="+mn-lt"/>
              </a:rPr>
              <a:t>moore</a:t>
            </a:r>
            <a:r>
              <a:rPr lang="en-GB" sz="2400" dirty="0">
                <a:solidFill>
                  <a:srgbClr val="33CAFF"/>
                </a:solidFill>
                <a:latin typeface="+mn-lt"/>
              </a:rPr>
              <a:t> </a:t>
            </a:r>
            <a:r>
              <a:rPr lang="en-GB" sz="2400" dirty="0" err="1">
                <a:solidFill>
                  <a:srgbClr val="33CAFF"/>
                </a:solidFill>
                <a:latin typeface="+mn-lt"/>
              </a:rPr>
              <a:t>wol</a:t>
            </a:r>
            <a:r>
              <a:rPr lang="en-GB" sz="2400" dirty="0">
                <a:solidFill>
                  <a:srgbClr val="33CAFF"/>
                </a:solidFill>
                <a:latin typeface="+mn-lt"/>
              </a:rPr>
              <a:t> I stele </a:t>
            </a:r>
            <a:r>
              <a:rPr lang="en-GB" sz="2400" dirty="0" err="1">
                <a:solidFill>
                  <a:srgbClr val="33CAFF"/>
                </a:solidFill>
                <a:latin typeface="+mn-lt"/>
              </a:rPr>
              <a:t>whan</a:t>
            </a:r>
            <a:r>
              <a:rPr lang="en-GB" sz="2400" dirty="0">
                <a:solidFill>
                  <a:srgbClr val="33CAFF"/>
                </a:solidFill>
                <a:latin typeface="+mn-lt"/>
              </a:rPr>
              <a:t> I take. </a:t>
            </a:r>
          </a:p>
          <a:p>
            <a:pPr marL="0" indent="0">
              <a:lnSpc>
                <a:spcPct val="110000"/>
              </a:lnSpc>
              <a:spcBef>
                <a:spcPts val="0"/>
              </a:spcBef>
              <a:buNone/>
            </a:pPr>
            <a:r>
              <a:rPr lang="en-GB" sz="2400" dirty="0">
                <a:latin typeface="+mn-lt"/>
              </a:rPr>
              <a:t>In </a:t>
            </a:r>
            <a:r>
              <a:rPr lang="en-GB" sz="2400" dirty="0" err="1">
                <a:latin typeface="+mn-lt"/>
              </a:rPr>
              <a:t>stide</a:t>
            </a:r>
            <a:r>
              <a:rPr lang="en-GB" sz="2400" dirty="0">
                <a:latin typeface="+mn-lt"/>
              </a:rPr>
              <a:t> of flour yet </a:t>
            </a:r>
            <a:r>
              <a:rPr lang="en-GB" sz="2400" dirty="0" err="1">
                <a:latin typeface="+mn-lt"/>
              </a:rPr>
              <a:t>wol</a:t>
            </a:r>
            <a:r>
              <a:rPr lang="en-GB" sz="2400" dirty="0">
                <a:latin typeface="+mn-lt"/>
              </a:rPr>
              <a:t> I </a:t>
            </a:r>
            <a:r>
              <a:rPr lang="en-GB" sz="2400" dirty="0" err="1">
                <a:latin typeface="+mn-lt"/>
              </a:rPr>
              <a:t>yeve</a:t>
            </a:r>
            <a:r>
              <a:rPr lang="en-GB" sz="2400" dirty="0">
                <a:latin typeface="+mn-lt"/>
              </a:rPr>
              <a:t> hem </a:t>
            </a:r>
            <a:r>
              <a:rPr lang="en-GB" sz="2400" dirty="0" err="1">
                <a:latin typeface="+mn-lt"/>
              </a:rPr>
              <a:t>bren</a:t>
            </a:r>
            <a:r>
              <a:rPr lang="en-GB" sz="2400" dirty="0">
                <a:latin typeface="+mn-lt"/>
              </a:rPr>
              <a:t>. </a:t>
            </a:r>
          </a:p>
          <a:p>
            <a:pPr marL="0" indent="0">
              <a:lnSpc>
                <a:spcPct val="110000"/>
              </a:lnSpc>
              <a:spcBef>
                <a:spcPts val="0"/>
              </a:spcBef>
              <a:buNone/>
            </a:pPr>
            <a:r>
              <a:rPr lang="en-GB" sz="2400" dirty="0">
                <a:latin typeface="+mn-lt"/>
              </a:rPr>
              <a:t>-- </a:t>
            </a:r>
            <a:r>
              <a:rPr lang="en-GB" sz="2400" dirty="0">
                <a:solidFill>
                  <a:srgbClr val="33CAFF"/>
                </a:solidFill>
                <a:latin typeface="+mn-lt"/>
              </a:rPr>
              <a:t>The </a:t>
            </a:r>
            <a:r>
              <a:rPr lang="en-GB" sz="2400" dirty="0" err="1">
                <a:solidFill>
                  <a:srgbClr val="33CAFF"/>
                </a:solidFill>
                <a:latin typeface="+mn-lt"/>
              </a:rPr>
              <a:t>gretteste</a:t>
            </a:r>
            <a:r>
              <a:rPr lang="en-GB" sz="2400" dirty="0">
                <a:solidFill>
                  <a:srgbClr val="33CAFF"/>
                </a:solidFill>
                <a:latin typeface="+mn-lt"/>
              </a:rPr>
              <a:t> </a:t>
            </a:r>
            <a:r>
              <a:rPr lang="en-GB" sz="2400" dirty="0" err="1">
                <a:solidFill>
                  <a:srgbClr val="33CAFF"/>
                </a:solidFill>
                <a:latin typeface="+mn-lt"/>
              </a:rPr>
              <a:t>clerkes</a:t>
            </a:r>
            <a:r>
              <a:rPr lang="en-GB" sz="2400" dirty="0">
                <a:solidFill>
                  <a:srgbClr val="33CAFF"/>
                </a:solidFill>
                <a:latin typeface="+mn-lt"/>
              </a:rPr>
              <a:t> been </a:t>
            </a:r>
            <a:r>
              <a:rPr lang="en-GB" sz="2400" dirty="0" err="1">
                <a:solidFill>
                  <a:srgbClr val="33CAFF"/>
                </a:solidFill>
                <a:latin typeface="+mn-lt"/>
              </a:rPr>
              <a:t>noght</a:t>
            </a:r>
            <a:r>
              <a:rPr lang="en-GB" sz="2400" dirty="0">
                <a:solidFill>
                  <a:srgbClr val="33CAFF"/>
                </a:solidFill>
                <a:latin typeface="+mn-lt"/>
              </a:rPr>
              <a:t> wisest men</a:t>
            </a:r>
          </a:p>
          <a:p>
            <a:pPr marL="0" indent="0">
              <a:lnSpc>
                <a:spcPct val="110000"/>
              </a:lnSpc>
              <a:spcBef>
                <a:spcPts val="0"/>
              </a:spcBef>
              <a:buNone/>
            </a:pPr>
            <a:r>
              <a:rPr lang="en-GB" sz="2400" dirty="0">
                <a:latin typeface="+mn-lt"/>
              </a:rPr>
              <a:t>2.</a:t>
            </a:r>
          </a:p>
          <a:p>
            <a:pPr marL="0" indent="0">
              <a:lnSpc>
                <a:spcPct val="110000"/>
              </a:lnSpc>
              <a:spcBef>
                <a:spcPts val="0"/>
              </a:spcBef>
              <a:buNone/>
            </a:pPr>
            <a:r>
              <a:rPr lang="en-GB" sz="2400" dirty="0">
                <a:latin typeface="+mn-lt"/>
              </a:rPr>
              <a:t>The </a:t>
            </a:r>
            <a:r>
              <a:rPr lang="en-GB" sz="2400" dirty="0" err="1">
                <a:latin typeface="+mn-lt"/>
              </a:rPr>
              <a:t>millere</a:t>
            </a:r>
            <a:r>
              <a:rPr lang="en-GB" sz="2400" dirty="0">
                <a:latin typeface="+mn-lt"/>
              </a:rPr>
              <a:t> </a:t>
            </a:r>
            <a:r>
              <a:rPr lang="en-GB" sz="2400" dirty="0" err="1">
                <a:latin typeface="+mn-lt"/>
              </a:rPr>
              <a:t>seyde</a:t>
            </a:r>
            <a:r>
              <a:rPr lang="en-GB" sz="2400" dirty="0">
                <a:latin typeface="+mn-lt"/>
              </a:rPr>
              <a:t> </a:t>
            </a:r>
            <a:r>
              <a:rPr lang="en-GB" sz="2400" dirty="0" err="1">
                <a:latin typeface="+mn-lt"/>
              </a:rPr>
              <a:t>agayn</a:t>
            </a:r>
            <a:r>
              <a:rPr lang="en-GB" sz="2400" dirty="0">
                <a:latin typeface="+mn-lt"/>
              </a:rPr>
              <a:t>, if </a:t>
            </a:r>
            <a:r>
              <a:rPr lang="en-GB" sz="2400" dirty="0" err="1">
                <a:latin typeface="+mn-lt"/>
              </a:rPr>
              <a:t>ther</a:t>
            </a:r>
            <a:r>
              <a:rPr lang="en-GB" sz="2400" dirty="0">
                <a:latin typeface="+mn-lt"/>
              </a:rPr>
              <a:t> be </a:t>
            </a:r>
            <a:r>
              <a:rPr lang="en-GB" sz="2400" dirty="0" err="1">
                <a:latin typeface="+mn-lt"/>
              </a:rPr>
              <a:t>eny</a:t>
            </a:r>
            <a:r>
              <a:rPr lang="en-GB" sz="2400" dirty="0">
                <a:latin typeface="+mn-lt"/>
              </a:rPr>
              <a:t>,   </a:t>
            </a:r>
          </a:p>
          <a:p>
            <a:pPr marL="0" indent="0">
              <a:lnSpc>
                <a:spcPct val="110000"/>
              </a:lnSpc>
              <a:spcBef>
                <a:spcPts val="0"/>
              </a:spcBef>
              <a:buNone/>
            </a:pPr>
            <a:r>
              <a:rPr lang="en-GB" sz="2400" dirty="0" err="1">
                <a:latin typeface="+mn-lt"/>
              </a:rPr>
              <a:t>Swich</a:t>
            </a:r>
            <a:r>
              <a:rPr lang="en-GB" sz="2400" dirty="0">
                <a:latin typeface="+mn-lt"/>
              </a:rPr>
              <a:t> as it is, yet </a:t>
            </a:r>
            <a:r>
              <a:rPr lang="en-GB" sz="2400" dirty="0" err="1">
                <a:latin typeface="+mn-lt"/>
              </a:rPr>
              <a:t>shal</a:t>
            </a:r>
            <a:r>
              <a:rPr lang="en-GB" sz="2400" dirty="0">
                <a:latin typeface="+mn-lt"/>
              </a:rPr>
              <a:t> ye have </a:t>
            </a:r>
            <a:r>
              <a:rPr lang="en-GB" sz="2400" dirty="0" err="1">
                <a:latin typeface="+mn-lt"/>
              </a:rPr>
              <a:t>youre</a:t>
            </a:r>
            <a:r>
              <a:rPr lang="en-GB" sz="2400" dirty="0">
                <a:latin typeface="+mn-lt"/>
              </a:rPr>
              <a:t> part. </a:t>
            </a:r>
          </a:p>
          <a:p>
            <a:pPr marL="0" indent="0">
              <a:lnSpc>
                <a:spcPct val="110000"/>
              </a:lnSpc>
              <a:spcBef>
                <a:spcPts val="0"/>
              </a:spcBef>
              <a:buNone/>
            </a:pPr>
            <a:r>
              <a:rPr lang="en-GB" sz="2400" dirty="0" err="1">
                <a:solidFill>
                  <a:srgbClr val="33CAFF"/>
                </a:solidFill>
                <a:latin typeface="+mn-lt"/>
              </a:rPr>
              <a:t>Myn</a:t>
            </a:r>
            <a:r>
              <a:rPr lang="en-GB" sz="2400" dirty="0">
                <a:solidFill>
                  <a:srgbClr val="33CAFF"/>
                </a:solidFill>
                <a:latin typeface="+mn-lt"/>
              </a:rPr>
              <a:t> </a:t>
            </a:r>
            <a:r>
              <a:rPr lang="en-GB" sz="2400" dirty="0" err="1">
                <a:solidFill>
                  <a:srgbClr val="33CAFF"/>
                </a:solidFill>
                <a:latin typeface="+mn-lt"/>
              </a:rPr>
              <a:t>hous</a:t>
            </a:r>
            <a:r>
              <a:rPr lang="en-GB" sz="2400" dirty="0">
                <a:solidFill>
                  <a:srgbClr val="33CAFF"/>
                </a:solidFill>
                <a:latin typeface="+mn-lt"/>
              </a:rPr>
              <a:t> is </a:t>
            </a:r>
            <a:r>
              <a:rPr lang="en-GB" sz="2400" dirty="0" err="1">
                <a:solidFill>
                  <a:srgbClr val="33CAFF"/>
                </a:solidFill>
                <a:latin typeface="+mn-lt"/>
              </a:rPr>
              <a:t>streit</a:t>
            </a:r>
            <a:r>
              <a:rPr lang="en-GB" sz="2400" dirty="0">
                <a:solidFill>
                  <a:srgbClr val="33CAFF"/>
                </a:solidFill>
                <a:latin typeface="+mn-lt"/>
              </a:rPr>
              <a:t>, but ye </a:t>
            </a:r>
            <a:r>
              <a:rPr lang="en-GB" sz="2400" dirty="0" err="1">
                <a:solidFill>
                  <a:srgbClr val="33CAFF"/>
                </a:solidFill>
                <a:latin typeface="+mn-lt"/>
              </a:rPr>
              <a:t>han</a:t>
            </a:r>
            <a:r>
              <a:rPr lang="en-GB" sz="2400" dirty="0">
                <a:solidFill>
                  <a:srgbClr val="33CAFF"/>
                </a:solidFill>
                <a:latin typeface="+mn-lt"/>
              </a:rPr>
              <a:t> </a:t>
            </a:r>
            <a:r>
              <a:rPr lang="en-GB" sz="2400" dirty="0" err="1">
                <a:solidFill>
                  <a:srgbClr val="33CAFF"/>
                </a:solidFill>
                <a:latin typeface="+mn-lt"/>
              </a:rPr>
              <a:t>lerned</a:t>
            </a:r>
            <a:r>
              <a:rPr lang="en-GB" sz="2400" dirty="0">
                <a:solidFill>
                  <a:srgbClr val="33CAFF"/>
                </a:solidFill>
                <a:latin typeface="+mn-lt"/>
              </a:rPr>
              <a:t> art; </a:t>
            </a:r>
          </a:p>
          <a:p>
            <a:pPr marL="0" indent="0">
              <a:lnSpc>
                <a:spcPct val="110000"/>
              </a:lnSpc>
              <a:spcBef>
                <a:spcPts val="0"/>
              </a:spcBef>
              <a:buNone/>
            </a:pPr>
            <a:r>
              <a:rPr lang="en-GB" sz="2400" dirty="0">
                <a:solidFill>
                  <a:srgbClr val="33CAFF"/>
                </a:solidFill>
                <a:latin typeface="+mn-lt"/>
              </a:rPr>
              <a:t>Ye </a:t>
            </a:r>
            <a:r>
              <a:rPr lang="en-GB" sz="2400" dirty="0" err="1">
                <a:solidFill>
                  <a:srgbClr val="33CAFF"/>
                </a:solidFill>
                <a:latin typeface="+mn-lt"/>
              </a:rPr>
              <a:t>konne</a:t>
            </a:r>
            <a:r>
              <a:rPr lang="en-GB" sz="2400" dirty="0">
                <a:solidFill>
                  <a:srgbClr val="33CAFF"/>
                </a:solidFill>
                <a:latin typeface="+mn-lt"/>
              </a:rPr>
              <a:t> by </a:t>
            </a:r>
            <a:r>
              <a:rPr lang="en-GB" sz="2400" dirty="0" err="1">
                <a:solidFill>
                  <a:srgbClr val="33CAFF"/>
                </a:solidFill>
                <a:latin typeface="+mn-lt"/>
              </a:rPr>
              <a:t>argumentes</a:t>
            </a:r>
            <a:r>
              <a:rPr lang="en-GB" sz="2400" dirty="0">
                <a:solidFill>
                  <a:srgbClr val="33CAFF"/>
                </a:solidFill>
                <a:latin typeface="+mn-lt"/>
              </a:rPr>
              <a:t> make a place </a:t>
            </a:r>
          </a:p>
          <a:p>
            <a:pPr marL="0" indent="0">
              <a:lnSpc>
                <a:spcPct val="110000"/>
              </a:lnSpc>
              <a:spcBef>
                <a:spcPts val="0"/>
              </a:spcBef>
              <a:buNone/>
            </a:pPr>
            <a:r>
              <a:rPr lang="en-GB" sz="2400" dirty="0">
                <a:solidFill>
                  <a:srgbClr val="33CAFF"/>
                </a:solidFill>
                <a:latin typeface="+mn-lt"/>
              </a:rPr>
              <a:t>A </a:t>
            </a:r>
            <a:r>
              <a:rPr lang="en-GB" sz="2400" dirty="0" err="1">
                <a:solidFill>
                  <a:srgbClr val="33CAFF"/>
                </a:solidFill>
                <a:latin typeface="+mn-lt"/>
              </a:rPr>
              <a:t>myle</a:t>
            </a:r>
            <a:r>
              <a:rPr lang="en-GB" sz="2400" dirty="0">
                <a:solidFill>
                  <a:srgbClr val="33CAFF"/>
                </a:solidFill>
                <a:latin typeface="+mn-lt"/>
              </a:rPr>
              <a:t> brood of twenty foot of space</a:t>
            </a:r>
            <a:r>
              <a:rPr lang="en-GB" sz="2400" dirty="0">
                <a:latin typeface="+mn-lt"/>
              </a:rPr>
              <a:t>. </a:t>
            </a:r>
          </a:p>
          <a:p>
            <a:pPr marL="0" indent="0">
              <a:lnSpc>
                <a:spcPct val="110000"/>
              </a:lnSpc>
              <a:spcBef>
                <a:spcPts val="0"/>
              </a:spcBef>
              <a:buNone/>
            </a:pPr>
            <a:r>
              <a:rPr lang="en-GB" sz="2400" dirty="0">
                <a:latin typeface="+mn-lt"/>
              </a:rPr>
              <a:t>Lat se now if this place may </a:t>
            </a:r>
            <a:r>
              <a:rPr lang="en-GB" sz="2400" dirty="0" err="1">
                <a:latin typeface="+mn-lt"/>
              </a:rPr>
              <a:t>suffise</a:t>
            </a:r>
            <a:r>
              <a:rPr lang="en-GB" sz="2400" dirty="0">
                <a:latin typeface="+mn-lt"/>
              </a:rPr>
              <a:t>, </a:t>
            </a:r>
          </a:p>
          <a:p>
            <a:pPr marL="0" indent="0">
              <a:lnSpc>
                <a:spcPct val="110000"/>
              </a:lnSpc>
              <a:spcBef>
                <a:spcPts val="0"/>
              </a:spcBef>
              <a:buNone/>
            </a:pPr>
            <a:r>
              <a:rPr lang="en-GB" sz="2400" dirty="0">
                <a:latin typeface="+mn-lt"/>
              </a:rPr>
              <a:t>Or make it </a:t>
            </a:r>
            <a:r>
              <a:rPr lang="en-GB" sz="2400" dirty="0" err="1">
                <a:latin typeface="+mn-lt"/>
              </a:rPr>
              <a:t>rowm</a:t>
            </a:r>
            <a:r>
              <a:rPr lang="en-GB" sz="2400" dirty="0">
                <a:latin typeface="+mn-lt"/>
              </a:rPr>
              <a:t> with </a:t>
            </a:r>
            <a:r>
              <a:rPr lang="en-GB" sz="2400" dirty="0" err="1">
                <a:latin typeface="+mn-lt"/>
              </a:rPr>
              <a:t>speche</a:t>
            </a:r>
            <a:r>
              <a:rPr lang="en-GB" sz="2400" dirty="0">
                <a:latin typeface="+mn-lt"/>
              </a:rPr>
              <a:t>, as is </a:t>
            </a:r>
            <a:r>
              <a:rPr lang="en-GB" sz="2400" dirty="0" err="1">
                <a:latin typeface="+mn-lt"/>
              </a:rPr>
              <a:t>youre</a:t>
            </a:r>
            <a:r>
              <a:rPr lang="en-GB" sz="2400" dirty="0">
                <a:latin typeface="+mn-lt"/>
              </a:rPr>
              <a:t> </a:t>
            </a:r>
            <a:r>
              <a:rPr lang="en-GB" sz="2400" dirty="0" err="1">
                <a:latin typeface="+mn-lt"/>
              </a:rPr>
              <a:t>gise</a:t>
            </a:r>
            <a:r>
              <a:rPr lang="en-GB" sz="2400" dirty="0">
                <a:latin typeface="+mn-lt"/>
              </a:rPr>
              <a:t>. </a:t>
            </a:r>
          </a:p>
        </p:txBody>
      </p:sp>
      <p:sp>
        <p:nvSpPr>
          <p:cNvPr id="5" name="Rectangle 4">
            <a:extLst>
              <a:ext uri="{FF2B5EF4-FFF2-40B4-BE49-F238E27FC236}">
                <a16:creationId xmlns:a16="http://schemas.microsoft.com/office/drawing/2014/main" id="{5EA942B9-AF59-49A0-B1D1-763EFA2DEFAB}"/>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rotWithShape="1">
          <a:blip r:embed="rId2">
            <a:duotone>
              <a:prstClr val="black"/>
              <a:schemeClr val="accent4">
                <a:lumMod val="50000"/>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l="7157" t="21642" r="6158" b="8741"/>
          <a:stretch/>
        </p:blipFill>
        <p:spPr bwMode="auto">
          <a:xfrm>
            <a:off x="257936" y="1196380"/>
            <a:ext cx="8732468" cy="5534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975974" y="6387152"/>
            <a:ext cx="2016224" cy="387718"/>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770006" y="4216283"/>
            <a:ext cx="6220398" cy="387718"/>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79512" y="4584574"/>
            <a:ext cx="6264696" cy="332362"/>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323528" y="6664030"/>
            <a:ext cx="6652446" cy="0"/>
          </a:xfrm>
          <a:prstGeom prst="line">
            <a:avLst/>
          </a:prstGeom>
          <a:ln w="1905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383868" y="2348880"/>
            <a:ext cx="392443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4210166" y="3356992"/>
            <a:ext cx="4780238" cy="0"/>
          </a:xfrm>
          <a:prstGeom prst="line">
            <a:avLst/>
          </a:prstGeom>
          <a:ln w="285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89120" y="3615433"/>
            <a:ext cx="8496944" cy="72008"/>
          </a:xfrm>
          <a:prstGeom prst="line">
            <a:avLst/>
          </a:prstGeom>
          <a:ln w="28575">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5" name="Title 1"/>
          <p:cNvSpPr txBox="1">
            <a:spLocks/>
          </p:cNvSpPr>
          <p:nvPr/>
        </p:nvSpPr>
        <p:spPr>
          <a:xfrm>
            <a:off x="954434" y="80333"/>
            <a:ext cx="6425878" cy="923330"/>
          </a:xfrm>
          <a:prstGeom prst="rect">
            <a:avLst/>
          </a:prstGeo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lvl1pPr algn="l" defTabSz="457207" rtl="0" eaLnBrk="1" latinLnBrk="0" hangingPunct="1">
              <a:spcBef>
                <a:spcPct val="0"/>
              </a:spcBef>
              <a:buNone/>
              <a:defRPr sz="4200" b="0" i="0"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GB" sz="2800" dirty="0" err="1">
                <a:solidFill>
                  <a:srgbClr val="C00000"/>
                </a:solidFill>
                <a:latin typeface="+mj-lt"/>
              </a:rPr>
              <a:t>Laskayar</a:t>
            </a:r>
            <a:r>
              <a:rPr lang="en-GB" sz="2800" dirty="0">
                <a:solidFill>
                  <a:srgbClr val="C00000"/>
                </a:solidFill>
                <a:latin typeface="+mj-lt"/>
              </a:rPr>
              <a:t>: men’s desire as emasculating</a:t>
            </a:r>
            <a:endParaRPr lang="en-GB" sz="2400" dirty="0">
              <a:latin typeface="+mj-lt"/>
            </a:endParaRPr>
          </a:p>
        </p:txBody>
      </p:sp>
      <p:sp>
        <p:nvSpPr>
          <p:cNvPr id="16" name="Rectangle 15">
            <a:extLst>
              <a:ext uri="{FF2B5EF4-FFF2-40B4-BE49-F238E27FC236}">
                <a16:creationId xmlns:a16="http://schemas.microsoft.com/office/drawing/2014/main" id="{F923BE14-E546-4424-A4A3-0B07DF611DBC}"/>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a:t>
            </a:r>
            <a:r>
              <a:rPr lang="en-GB" dirty="0">
                <a:solidFill>
                  <a:sysClr val="windowText" lastClr="000000"/>
                </a:solidFill>
                <a:latin typeface="Century Gothic" pitchFamily="34" charset="0"/>
              </a:rPr>
              <a:t> </a:t>
            </a:r>
            <a:endParaRPr lang="en-GB" dirty="0"/>
          </a:p>
        </p:txBody>
      </p:sp>
    </p:spTree>
    <p:extLst>
      <p:ext uri="{BB962C8B-B14F-4D97-AF65-F5344CB8AC3E}">
        <p14:creationId xmlns:p14="http://schemas.microsoft.com/office/powerpoint/2010/main" val="2469608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577" y="404163"/>
            <a:ext cx="7488832" cy="675812"/>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rmAutofit/>
          </a:bodyPr>
          <a:lstStyle/>
          <a:p>
            <a:pPr algn="ctr"/>
            <a:r>
              <a:rPr lang="en-GB" sz="2800" dirty="0">
                <a:solidFill>
                  <a:srgbClr val="C00000"/>
                </a:solidFill>
                <a:latin typeface="+mj-lt"/>
              </a:rPr>
              <a:t>revising the motif of </a:t>
            </a:r>
            <a:r>
              <a:rPr lang="en-GB" sz="2800" dirty="0" err="1">
                <a:solidFill>
                  <a:srgbClr val="C00000"/>
                </a:solidFill>
                <a:latin typeface="+mj-lt"/>
              </a:rPr>
              <a:t>alison</a:t>
            </a:r>
            <a:r>
              <a:rPr lang="en-GB" sz="2800" dirty="0">
                <a:solidFill>
                  <a:srgbClr val="C00000"/>
                </a:solidFill>
                <a:latin typeface="+mj-lt"/>
              </a:rPr>
              <a:t> as colt</a:t>
            </a:r>
          </a:p>
        </p:txBody>
      </p:sp>
      <p:sp>
        <p:nvSpPr>
          <p:cNvPr id="3" name="Content Placeholder 2"/>
          <p:cNvSpPr>
            <a:spLocks noGrp="1"/>
          </p:cNvSpPr>
          <p:nvPr>
            <p:ph idx="1"/>
          </p:nvPr>
        </p:nvSpPr>
        <p:spPr>
          <a:xfrm>
            <a:off x="467544" y="1412776"/>
            <a:ext cx="8229600" cy="4176464"/>
          </a:xfrm>
        </p:spPr>
        <p:txBody>
          <a:bodyPr>
            <a:normAutofit/>
          </a:bodyPr>
          <a:lstStyle/>
          <a:p>
            <a:pPr marL="0" indent="0">
              <a:lnSpc>
                <a:spcPct val="110000"/>
              </a:lnSpc>
              <a:spcBef>
                <a:spcPts val="0"/>
              </a:spcBef>
              <a:buNone/>
            </a:pPr>
            <a:r>
              <a:rPr lang="en-GB" sz="2200" dirty="0">
                <a:latin typeface="+mn-lt"/>
              </a:rPr>
              <a:t>And to the hors he goth </a:t>
            </a:r>
            <a:r>
              <a:rPr lang="en-GB" sz="2200" dirty="0" err="1">
                <a:latin typeface="+mn-lt"/>
              </a:rPr>
              <a:t>hym</a:t>
            </a:r>
            <a:r>
              <a:rPr lang="en-GB" sz="2200" dirty="0">
                <a:latin typeface="+mn-lt"/>
              </a:rPr>
              <a:t> faire and </a:t>
            </a:r>
            <a:r>
              <a:rPr lang="en-GB" sz="2200" dirty="0" err="1">
                <a:latin typeface="+mn-lt"/>
              </a:rPr>
              <a:t>wel</a:t>
            </a:r>
            <a:r>
              <a:rPr lang="en-GB" sz="2200" dirty="0">
                <a:latin typeface="+mn-lt"/>
              </a:rPr>
              <a:t>;      </a:t>
            </a:r>
          </a:p>
          <a:p>
            <a:pPr marL="0" indent="0">
              <a:lnSpc>
                <a:spcPct val="110000"/>
              </a:lnSpc>
              <a:spcBef>
                <a:spcPts val="0"/>
              </a:spcBef>
              <a:buNone/>
            </a:pPr>
            <a:r>
              <a:rPr lang="en-GB" sz="2200" dirty="0">
                <a:latin typeface="+mn-lt"/>
              </a:rPr>
              <a:t>He </a:t>
            </a:r>
            <a:r>
              <a:rPr lang="en-GB" sz="2200" dirty="0" err="1">
                <a:latin typeface="+mn-lt"/>
              </a:rPr>
              <a:t>strepeth</a:t>
            </a:r>
            <a:r>
              <a:rPr lang="en-GB" sz="2200" dirty="0">
                <a:latin typeface="+mn-lt"/>
              </a:rPr>
              <a:t> of the </a:t>
            </a:r>
            <a:r>
              <a:rPr lang="en-GB" sz="2200" dirty="0" err="1">
                <a:latin typeface="+mn-lt"/>
              </a:rPr>
              <a:t>brydel</a:t>
            </a:r>
            <a:r>
              <a:rPr lang="en-GB" sz="2200" dirty="0">
                <a:latin typeface="+mn-lt"/>
              </a:rPr>
              <a:t> right anon.      </a:t>
            </a:r>
          </a:p>
          <a:p>
            <a:pPr marL="0" indent="0">
              <a:lnSpc>
                <a:spcPct val="110000"/>
              </a:lnSpc>
              <a:spcBef>
                <a:spcPts val="0"/>
              </a:spcBef>
              <a:buNone/>
            </a:pPr>
            <a:r>
              <a:rPr lang="en-GB" sz="2200" dirty="0">
                <a:latin typeface="+mn-lt"/>
              </a:rPr>
              <a:t>And </a:t>
            </a:r>
            <a:r>
              <a:rPr lang="en-GB" sz="2200" dirty="0" err="1">
                <a:latin typeface="+mn-lt"/>
              </a:rPr>
              <a:t>whan</a:t>
            </a:r>
            <a:r>
              <a:rPr lang="en-GB" sz="2200" dirty="0">
                <a:latin typeface="+mn-lt"/>
              </a:rPr>
              <a:t> </a:t>
            </a:r>
            <a:r>
              <a:rPr lang="en-GB" sz="2200" dirty="0">
                <a:solidFill>
                  <a:srgbClr val="33CAFF"/>
                </a:solidFill>
                <a:latin typeface="+mn-lt"/>
              </a:rPr>
              <a:t>the hors was </a:t>
            </a:r>
            <a:r>
              <a:rPr lang="en-GB" sz="2200" dirty="0" err="1">
                <a:solidFill>
                  <a:srgbClr val="33CAFF"/>
                </a:solidFill>
                <a:latin typeface="+mn-lt"/>
              </a:rPr>
              <a:t>laus</a:t>
            </a:r>
            <a:r>
              <a:rPr lang="en-GB" sz="2200" dirty="0">
                <a:solidFill>
                  <a:srgbClr val="33CAFF"/>
                </a:solidFill>
                <a:latin typeface="+mn-lt"/>
              </a:rPr>
              <a:t>, he </a:t>
            </a:r>
            <a:r>
              <a:rPr lang="en-GB" sz="2200" dirty="0" err="1">
                <a:solidFill>
                  <a:srgbClr val="33CAFF"/>
                </a:solidFill>
                <a:latin typeface="+mn-lt"/>
              </a:rPr>
              <a:t>gynneth</a:t>
            </a:r>
            <a:r>
              <a:rPr lang="en-GB" sz="2200" dirty="0">
                <a:solidFill>
                  <a:srgbClr val="33CAFF"/>
                </a:solidFill>
                <a:latin typeface="+mn-lt"/>
              </a:rPr>
              <a:t> </a:t>
            </a:r>
            <a:r>
              <a:rPr lang="en-GB" sz="2200" dirty="0" err="1">
                <a:solidFill>
                  <a:srgbClr val="33CAFF"/>
                </a:solidFill>
                <a:latin typeface="+mn-lt"/>
              </a:rPr>
              <a:t>gon</a:t>
            </a:r>
            <a:endParaRPr lang="en-GB" sz="2200" dirty="0">
              <a:solidFill>
                <a:srgbClr val="33CAFF"/>
              </a:solidFill>
              <a:latin typeface="+mn-lt"/>
            </a:endParaRPr>
          </a:p>
          <a:p>
            <a:pPr marL="0" indent="0">
              <a:lnSpc>
                <a:spcPct val="110000"/>
              </a:lnSpc>
              <a:spcBef>
                <a:spcPts val="0"/>
              </a:spcBef>
              <a:buNone/>
            </a:pPr>
            <a:r>
              <a:rPr lang="en-GB" sz="2200" dirty="0">
                <a:solidFill>
                  <a:srgbClr val="33CAFF"/>
                </a:solidFill>
                <a:latin typeface="+mn-lt"/>
              </a:rPr>
              <a:t>Toward the fen, </a:t>
            </a:r>
            <a:r>
              <a:rPr lang="en-GB" sz="2200" dirty="0" err="1">
                <a:solidFill>
                  <a:srgbClr val="33CAFF"/>
                </a:solidFill>
                <a:latin typeface="+mn-lt"/>
              </a:rPr>
              <a:t>ther</a:t>
            </a:r>
            <a:r>
              <a:rPr lang="en-GB" sz="2200" dirty="0">
                <a:solidFill>
                  <a:srgbClr val="33CAFF"/>
                </a:solidFill>
                <a:latin typeface="+mn-lt"/>
              </a:rPr>
              <a:t> </a:t>
            </a:r>
            <a:r>
              <a:rPr lang="en-GB" sz="2200" dirty="0" err="1">
                <a:solidFill>
                  <a:srgbClr val="33CAFF"/>
                </a:solidFill>
                <a:latin typeface="+mn-lt"/>
              </a:rPr>
              <a:t>wilde</a:t>
            </a:r>
            <a:r>
              <a:rPr lang="en-GB" sz="2200" dirty="0">
                <a:solidFill>
                  <a:srgbClr val="33CAFF"/>
                </a:solidFill>
                <a:latin typeface="+mn-lt"/>
              </a:rPr>
              <a:t> mares </a:t>
            </a:r>
            <a:r>
              <a:rPr lang="en-GB" sz="2200" dirty="0" err="1">
                <a:solidFill>
                  <a:srgbClr val="33CAFF"/>
                </a:solidFill>
                <a:latin typeface="+mn-lt"/>
              </a:rPr>
              <a:t>renne</a:t>
            </a:r>
            <a:r>
              <a:rPr lang="en-GB" sz="2200" dirty="0">
                <a:solidFill>
                  <a:srgbClr val="33CAFF"/>
                </a:solidFill>
                <a:latin typeface="+mn-lt"/>
              </a:rPr>
              <a:t>,   </a:t>
            </a:r>
            <a:r>
              <a:rPr lang="en-GB" sz="2200" dirty="0">
                <a:latin typeface="+mn-lt"/>
              </a:rPr>
              <a:t>   </a:t>
            </a:r>
          </a:p>
          <a:p>
            <a:pPr marL="0" indent="0">
              <a:lnSpc>
                <a:spcPct val="110000"/>
              </a:lnSpc>
              <a:spcBef>
                <a:spcPts val="0"/>
              </a:spcBef>
              <a:buNone/>
            </a:pPr>
            <a:r>
              <a:rPr lang="en-GB" sz="2200" dirty="0">
                <a:solidFill>
                  <a:srgbClr val="33CAFF"/>
                </a:solidFill>
                <a:latin typeface="+mn-lt"/>
              </a:rPr>
              <a:t>And forth with </a:t>
            </a:r>
            <a:r>
              <a:rPr lang="en-GB" sz="2200" i="1" dirty="0" err="1">
                <a:solidFill>
                  <a:srgbClr val="33CAFF"/>
                </a:solidFill>
                <a:latin typeface="+mn-lt"/>
              </a:rPr>
              <a:t>wehee</a:t>
            </a:r>
            <a:r>
              <a:rPr lang="en-GB" sz="2200" dirty="0">
                <a:solidFill>
                  <a:srgbClr val="33CAFF"/>
                </a:solidFill>
                <a:latin typeface="+mn-lt"/>
              </a:rPr>
              <a:t>, </a:t>
            </a:r>
            <a:r>
              <a:rPr lang="en-GB" sz="2200" dirty="0" err="1">
                <a:solidFill>
                  <a:srgbClr val="33CAFF"/>
                </a:solidFill>
                <a:latin typeface="+mn-lt"/>
              </a:rPr>
              <a:t>thurgh</a:t>
            </a:r>
            <a:r>
              <a:rPr lang="en-GB" sz="2200" dirty="0">
                <a:solidFill>
                  <a:srgbClr val="33CAFF"/>
                </a:solidFill>
                <a:latin typeface="+mn-lt"/>
              </a:rPr>
              <a:t> </a:t>
            </a:r>
            <a:r>
              <a:rPr lang="en-GB" sz="2200" dirty="0" err="1">
                <a:solidFill>
                  <a:srgbClr val="33CAFF"/>
                </a:solidFill>
                <a:latin typeface="+mn-lt"/>
              </a:rPr>
              <a:t>thikke</a:t>
            </a:r>
            <a:r>
              <a:rPr lang="en-GB" sz="2200" dirty="0">
                <a:solidFill>
                  <a:srgbClr val="33CAFF"/>
                </a:solidFill>
                <a:latin typeface="+mn-lt"/>
              </a:rPr>
              <a:t> and </a:t>
            </a:r>
            <a:r>
              <a:rPr lang="en-GB" sz="2200" dirty="0" err="1">
                <a:solidFill>
                  <a:srgbClr val="33CAFF"/>
                </a:solidFill>
                <a:latin typeface="+mn-lt"/>
              </a:rPr>
              <a:t>thurgh</a:t>
            </a:r>
            <a:r>
              <a:rPr lang="en-GB" sz="2200" dirty="0">
                <a:solidFill>
                  <a:srgbClr val="33CAFF"/>
                </a:solidFill>
                <a:latin typeface="+mn-lt"/>
              </a:rPr>
              <a:t> </a:t>
            </a:r>
            <a:r>
              <a:rPr lang="en-GB" sz="2200" dirty="0" err="1">
                <a:solidFill>
                  <a:srgbClr val="33CAFF"/>
                </a:solidFill>
                <a:latin typeface="+mn-lt"/>
              </a:rPr>
              <a:t>thenne</a:t>
            </a:r>
            <a:r>
              <a:rPr lang="en-GB" sz="2200" dirty="0">
                <a:latin typeface="+mn-lt"/>
              </a:rPr>
              <a:t>.      </a:t>
            </a:r>
          </a:p>
          <a:p>
            <a:pPr marL="0" indent="0">
              <a:lnSpc>
                <a:spcPct val="110000"/>
              </a:lnSpc>
              <a:spcBef>
                <a:spcPts val="0"/>
              </a:spcBef>
              <a:buNone/>
            </a:pPr>
            <a:r>
              <a:rPr lang="en-GB" sz="2200" dirty="0">
                <a:latin typeface="+mn-lt"/>
              </a:rPr>
              <a:t>This </a:t>
            </a:r>
            <a:r>
              <a:rPr lang="en-GB" sz="2200" dirty="0" err="1">
                <a:latin typeface="+mn-lt"/>
              </a:rPr>
              <a:t>millere</a:t>
            </a:r>
            <a:r>
              <a:rPr lang="en-GB" sz="2200" dirty="0">
                <a:latin typeface="+mn-lt"/>
              </a:rPr>
              <a:t> </a:t>
            </a:r>
            <a:r>
              <a:rPr lang="en-GB" sz="2200" dirty="0" err="1">
                <a:latin typeface="+mn-lt"/>
              </a:rPr>
              <a:t>gooth</a:t>
            </a:r>
            <a:r>
              <a:rPr lang="en-GB" sz="2200" dirty="0">
                <a:latin typeface="+mn-lt"/>
              </a:rPr>
              <a:t> </a:t>
            </a:r>
            <a:r>
              <a:rPr lang="en-GB" sz="2200" dirty="0" err="1">
                <a:latin typeface="+mn-lt"/>
              </a:rPr>
              <a:t>agayn</a:t>
            </a:r>
            <a:r>
              <a:rPr lang="en-GB" sz="2200" dirty="0">
                <a:latin typeface="+mn-lt"/>
              </a:rPr>
              <a:t>, no word he </a:t>
            </a:r>
            <a:r>
              <a:rPr lang="en-GB" sz="2200" dirty="0" err="1">
                <a:latin typeface="+mn-lt"/>
              </a:rPr>
              <a:t>seyde</a:t>
            </a:r>
            <a:r>
              <a:rPr lang="en-GB" sz="2200" dirty="0">
                <a:latin typeface="+mn-lt"/>
              </a:rPr>
              <a:t>,      </a:t>
            </a:r>
          </a:p>
          <a:p>
            <a:pPr marL="0" indent="0">
              <a:lnSpc>
                <a:spcPct val="110000"/>
              </a:lnSpc>
              <a:spcBef>
                <a:spcPts val="0"/>
              </a:spcBef>
              <a:buNone/>
            </a:pPr>
            <a:r>
              <a:rPr lang="en-GB" sz="2200" dirty="0">
                <a:latin typeface="+mn-lt"/>
              </a:rPr>
              <a:t>But </a:t>
            </a:r>
            <a:r>
              <a:rPr lang="en-GB" sz="2200" dirty="0" err="1">
                <a:latin typeface="+mn-lt"/>
              </a:rPr>
              <a:t>dooth</a:t>
            </a:r>
            <a:r>
              <a:rPr lang="en-GB" sz="2200" dirty="0">
                <a:latin typeface="+mn-lt"/>
              </a:rPr>
              <a:t> his note, and with the </a:t>
            </a:r>
            <a:r>
              <a:rPr lang="en-GB" sz="2200" dirty="0" err="1">
                <a:latin typeface="+mn-lt"/>
              </a:rPr>
              <a:t>clerkes</a:t>
            </a:r>
            <a:r>
              <a:rPr lang="en-GB" sz="2200" dirty="0">
                <a:latin typeface="+mn-lt"/>
              </a:rPr>
              <a:t> </a:t>
            </a:r>
            <a:r>
              <a:rPr lang="en-GB" sz="2200" dirty="0" err="1">
                <a:latin typeface="+mn-lt"/>
              </a:rPr>
              <a:t>pleyde</a:t>
            </a:r>
            <a:r>
              <a:rPr lang="en-GB" sz="2200" dirty="0">
                <a:latin typeface="+mn-lt"/>
              </a:rPr>
              <a:t>,      </a:t>
            </a:r>
          </a:p>
          <a:p>
            <a:pPr marL="0" indent="0">
              <a:lnSpc>
                <a:spcPct val="110000"/>
              </a:lnSpc>
              <a:spcBef>
                <a:spcPts val="0"/>
              </a:spcBef>
              <a:buNone/>
            </a:pPr>
            <a:r>
              <a:rPr lang="en-GB" sz="2200" dirty="0" err="1">
                <a:latin typeface="+mn-lt"/>
              </a:rPr>
              <a:t>Til</a:t>
            </a:r>
            <a:r>
              <a:rPr lang="en-GB" sz="2200" dirty="0">
                <a:latin typeface="+mn-lt"/>
              </a:rPr>
              <a:t> that </a:t>
            </a:r>
            <a:r>
              <a:rPr lang="en-GB" sz="2200" dirty="0" err="1">
                <a:latin typeface="+mn-lt"/>
              </a:rPr>
              <a:t>hir</a:t>
            </a:r>
            <a:r>
              <a:rPr lang="en-GB" sz="2200" dirty="0">
                <a:latin typeface="+mn-lt"/>
              </a:rPr>
              <a:t> corn was faire and well </a:t>
            </a:r>
            <a:r>
              <a:rPr lang="en-GB" sz="2200" dirty="0" err="1">
                <a:latin typeface="+mn-lt"/>
              </a:rPr>
              <a:t>ygrounde</a:t>
            </a:r>
            <a:r>
              <a:rPr lang="en-GB" sz="2200" dirty="0">
                <a:latin typeface="+mn-lt"/>
              </a:rPr>
              <a:t>.      </a:t>
            </a:r>
          </a:p>
          <a:p>
            <a:pPr marL="0" indent="0">
              <a:lnSpc>
                <a:spcPct val="110000"/>
              </a:lnSpc>
              <a:spcBef>
                <a:spcPts val="0"/>
              </a:spcBef>
              <a:buNone/>
            </a:pPr>
            <a:r>
              <a:rPr lang="en-GB" sz="2200" dirty="0">
                <a:latin typeface="+mn-lt"/>
              </a:rPr>
              <a:t>And </a:t>
            </a:r>
            <a:r>
              <a:rPr lang="en-GB" sz="2200" dirty="0" err="1">
                <a:latin typeface="+mn-lt"/>
              </a:rPr>
              <a:t>whan</a:t>
            </a:r>
            <a:r>
              <a:rPr lang="en-GB" sz="2200" dirty="0">
                <a:latin typeface="+mn-lt"/>
              </a:rPr>
              <a:t> the </a:t>
            </a:r>
            <a:r>
              <a:rPr lang="en-GB" sz="2200" dirty="0" err="1">
                <a:latin typeface="+mn-lt"/>
              </a:rPr>
              <a:t>mele</a:t>
            </a:r>
            <a:r>
              <a:rPr lang="en-GB" sz="2200" dirty="0">
                <a:latin typeface="+mn-lt"/>
              </a:rPr>
              <a:t> is </a:t>
            </a:r>
            <a:r>
              <a:rPr lang="en-GB" sz="2200" dirty="0" err="1">
                <a:latin typeface="+mn-lt"/>
              </a:rPr>
              <a:t>sakked</a:t>
            </a:r>
            <a:r>
              <a:rPr lang="en-GB" sz="2200" dirty="0">
                <a:latin typeface="+mn-lt"/>
              </a:rPr>
              <a:t> and </a:t>
            </a:r>
            <a:r>
              <a:rPr lang="en-GB" sz="2200" dirty="0" err="1">
                <a:latin typeface="+mn-lt"/>
              </a:rPr>
              <a:t>ybounde</a:t>
            </a:r>
            <a:r>
              <a:rPr lang="en-GB" sz="2200" dirty="0">
                <a:latin typeface="+mn-lt"/>
              </a:rPr>
              <a:t>,      </a:t>
            </a:r>
          </a:p>
          <a:p>
            <a:pPr marL="0" indent="0">
              <a:lnSpc>
                <a:spcPct val="110000"/>
              </a:lnSpc>
              <a:spcBef>
                <a:spcPts val="0"/>
              </a:spcBef>
              <a:buNone/>
            </a:pPr>
            <a:r>
              <a:rPr lang="en-GB" sz="2200" dirty="0">
                <a:latin typeface="+mn-lt"/>
              </a:rPr>
              <a:t>This John goth out and </a:t>
            </a:r>
            <a:r>
              <a:rPr lang="en-GB" sz="2200" dirty="0" err="1">
                <a:latin typeface="+mn-lt"/>
              </a:rPr>
              <a:t>fynt</a:t>
            </a:r>
            <a:r>
              <a:rPr lang="en-GB" sz="2200" dirty="0">
                <a:latin typeface="+mn-lt"/>
              </a:rPr>
              <a:t> his hors away,      </a:t>
            </a:r>
          </a:p>
          <a:p>
            <a:pPr marL="0" indent="0">
              <a:lnSpc>
                <a:spcPct val="110000"/>
              </a:lnSpc>
              <a:spcBef>
                <a:spcPts val="0"/>
              </a:spcBef>
              <a:buNone/>
            </a:pPr>
            <a:r>
              <a:rPr lang="en-GB" sz="2200" dirty="0">
                <a:latin typeface="+mn-lt"/>
              </a:rPr>
              <a:t>And </a:t>
            </a:r>
            <a:r>
              <a:rPr lang="en-GB" sz="2200" dirty="0" err="1">
                <a:latin typeface="+mn-lt"/>
              </a:rPr>
              <a:t>gan</a:t>
            </a:r>
            <a:r>
              <a:rPr lang="en-GB" sz="2200" dirty="0">
                <a:latin typeface="+mn-lt"/>
              </a:rPr>
              <a:t> to </a:t>
            </a:r>
            <a:r>
              <a:rPr lang="en-GB" sz="2200" dirty="0" err="1">
                <a:latin typeface="+mn-lt"/>
              </a:rPr>
              <a:t>crie</a:t>
            </a:r>
            <a:r>
              <a:rPr lang="en-GB" sz="2200" dirty="0">
                <a:latin typeface="+mn-lt"/>
              </a:rPr>
              <a:t> harrow! and </a:t>
            </a:r>
            <a:r>
              <a:rPr lang="en-GB" sz="2200" dirty="0" err="1">
                <a:latin typeface="+mn-lt"/>
              </a:rPr>
              <a:t>weylaway</a:t>
            </a:r>
            <a:r>
              <a:rPr lang="en-GB" sz="2200" dirty="0">
                <a:latin typeface="+mn-lt"/>
              </a:rPr>
              <a:t>!</a:t>
            </a:r>
          </a:p>
        </p:txBody>
      </p:sp>
      <p:sp>
        <p:nvSpPr>
          <p:cNvPr id="5" name="Rectangle 4">
            <a:extLst>
              <a:ext uri="{FF2B5EF4-FFF2-40B4-BE49-F238E27FC236}">
                <a16:creationId xmlns:a16="http://schemas.microsoft.com/office/drawing/2014/main" id="{42C64F03-3E36-4889-B798-4FD58A236E7F}"/>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985975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65116"/>
            <a:ext cx="7272808" cy="671596"/>
          </a:xfrm>
          <a:solidFill>
            <a:schemeClr val="accent5">
              <a:lumMod val="60000"/>
              <a:lumOff val="40000"/>
            </a:schemeClr>
          </a:solidFill>
        </p:spPr>
        <p:style>
          <a:lnRef idx="2">
            <a:schemeClr val="accent1"/>
          </a:lnRef>
          <a:fillRef idx="1">
            <a:schemeClr val="lt1"/>
          </a:fillRef>
          <a:effectRef idx="0">
            <a:schemeClr val="accent1"/>
          </a:effectRef>
          <a:fontRef idx="minor">
            <a:schemeClr val="dk1"/>
          </a:fontRef>
        </p:style>
        <p:txBody>
          <a:bodyPr>
            <a:noAutofit/>
          </a:bodyPr>
          <a:lstStyle/>
          <a:p>
            <a:pPr algn="ctr"/>
            <a:r>
              <a:rPr lang="en-GB" sz="3200" dirty="0">
                <a:solidFill>
                  <a:srgbClr val="C00000"/>
                </a:solidFill>
                <a:latin typeface="+mj-lt"/>
              </a:rPr>
              <a:t>Competition </a:t>
            </a:r>
            <a:r>
              <a:rPr lang="en-GB" sz="3200" i="1" dirty="0">
                <a:solidFill>
                  <a:srgbClr val="C00000"/>
                </a:solidFill>
                <a:latin typeface="Garamond" panose="02020404030301010803" pitchFamily="18" charset="0"/>
              </a:rPr>
              <a:t>&amp; </a:t>
            </a:r>
            <a:r>
              <a:rPr lang="en-GB" sz="3200" dirty="0">
                <a:solidFill>
                  <a:srgbClr val="C00000"/>
                </a:solidFill>
                <a:latin typeface="+mj-lt"/>
              </a:rPr>
              <a:t>emasculation</a:t>
            </a:r>
          </a:p>
        </p:txBody>
      </p:sp>
      <p:sp>
        <p:nvSpPr>
          <p:cNvPr id="3" name="Content Placeholder 2"/>
          <p:cNvSpPr>
            <a:spLocks noGrp="1"/>
          </p:cNvSpPr>
          <p:nvPr>
            <p:ph idx="1"/>
          </p:nvPr>
        </p:nvSpPr>
        <p:spPr>
          <a:xfrm>
            <a:off x="611560" y="980728"/>
            <a:ext cx="7897860" cy="5760640"/>
          </a:xfrm>
        </p:spPr>
        <p:txBody>
          <a:bodyPr>
            <a:noAutofit/>
          </a:bodyPr>
          <a:lstStyle/>
          <a:p>
            <a:pPr marL="0" indent="0">
              <a:spcBef>
                <a:spcPts val="0"/>
              </a:spcBef>
              <a:buNone/>
            </a:pPr>
            <a:r>
              <a:rPr lang="en-GB" sz="2400" dirty="0" err="1">
                <a:latin typeface="+mn-lt"/>
              </a:rPr>
              <a:t>Allas</a:t>
            </a:r>
            <a:r>
              <a:rPr lang="en-GB" sz="2400" dirty="0">
                <a:latin typeface="+mn-lt"/>
              </a:rPr>
              <a:t>, quod John, the day that I was born! </a:t>
            </a:r>
          </a:p>
          <a:p>
            <a:pPr marL="0" indent="0">
              <a:spcBef>
                <a:spcPts val="0"/>
              </a:spcBef>
              <a:buNone/>
            </a:pPr>
            <a:r>
              <a:rPr lang="en-GB" sz="2400" dirty="0">
                <a:latin typeface="+mn-lt"/>
              </a:rPr>
              <a:t>Now are we </a:t>
            </a:r>
            <a:r>
              <a:rPr lang="en-GB" sz="2400" dirty="0" err="1">
                <a:latin typeface="+mn-lt"/>
              </a:rPr>
              <a:t>dryve</a:t>
            </a:r>
            <a:r>
              <a:rPr lang="en-GB" sz="2400" dirty="0">
                <a:latin typeface="+mn-lt"/>
              </a:rPr>
              <a:t> </a:t>
            </a:r>
            <a:r>
              <a:rPr lang="en-GB" sz="2400" dirty="0" err="1">
                <a:latin typeface="+mn-lt"/>
              </a:rPr>
              <a:t>til</a:t>
            </a:r>
            <a:r>
              <a:rPr lang="en-GB" sz="2400" dirty="0">
                <a:latin typeface="+mn-lt"/>
              </a:rPr>
              <a:t> </a:t>
            </a:r>
            <a:r>
              <a:rPr lang="en-GB" sz="2400" dirty="0" err="1">
                <a:latin typeface="+mn-lt"/>
              </a:rPr>
              <a:t>hethyng</a:t>
            </a:r>
            <a:r>
              <a:rPr lang="en-GB" sz="2400" dirty="0">
                <a:latin typeface="+mn-lt"/>
              </a:rPr>
              <a:t> and </a:t>
            </a:r>
            <a:r>
              <a:rPr lang="en-GB" sz="2400" dirty="0" err="1">
                <a:latin typeface="+mn-lt"/>
              </a:rPr>
              <a:t>til</a:t>
            </a:r>
            <a:r>
              <a:rPr lang="en-GB" sz="2400" dirty="0">
                <a:latin typeface="+mn-lt"/>
              </a:rPr>
              <a:t> scorn. </a:t>
            </a:r>
          </a:p>
          <a:p>
            <a:pPr marL="0" indent="0">
              <a:spcBef>
                <a:spcPts val="0"/>
              </a:spcBef>
              <a:buNone/>
            </a:pPr>
            <a:r>
              <a:rPr lang="en-GB" sz="2400" dirty="0" err="1">
                <a:latin typeface="+mn-lt"/>
              </a:rPr>
              <a:t>Oure</a:t>
            </a:r>
            <a:r>
              <a:rPr lang="en-GB" sz="2400" dirty="0">
                <a:latin typeface="+mn-lt"/>
              </a:rPr>
              <a:t> corn is </a:t>
            </a:r>
            <a:r>
              <a:rPr lang="en-GB" sz="2400" dirty="0" err="1">
                <a:latin typeface="+mn-lt"/>
              </a:rPr>
              <a:t>stoln</a:t>
            </a:r>
            <a:r>
              <a:rPr lang="en-GB" sz="2400" dirty="0">
                <a:latin typeface="+mn-lt"/>
              </a:rPr>
              <a:t>, men </a:t>
            </a:r>
            <a:r>
              <a:rPr lang="en-GB" sz="2400" dirty="0" err="1">
                <a:latin typeface="+mn-lt"/>
              </a:rPr>
              <a:t>wil</a:t>
            </a:r>
            <a:r>
              <a:rPr lang="en-GB" sz="2400" dirty="0">
                <a:latin typeface="+mn-lt"/>
              </a:rPr>
              <a:t> us </a:t>
            </a:r>
            <a:r>
              <a:rPr lang="en-GB" sz="2400" dirty="0" err="1">
                <a:latin typeface="+mn-lt"/>
              </a:rPr>
              <a:t>fooles</a:t>
            </a:r>
            <a:r>
              <a:rPr lang="en-GB" sz="2400" dirty="0">
                <a:latin typeface="+mn-lt"/>
              </a:rPr>
              <a:t> </a:t>
            </a:r>
            <a:r>
              <a:rPr lang="en-GB" sz="2400" dirty="0" err="1">
                <a:latin typeface="+mn-lt"/>
              </a:rPr>
              <a:t>calle</a:t>
            </a:r>
            <a:r>
              <a:rPr lang="en-GB" sz="2400" dirty="0">
                <a:latin typeface="+mn-lt"/>
              </a:rPr>
              <a:t>, </a:t>
            </a:r>
          </a:p>
          <a:p>
            <a:pPr marL="0" indent="0">
              <a:spcBef>
                <a:spcPts val="0"/>
              </a:spcBef>
              <a:buNone/>
            </a:pPr>
            <a:r>
              <a:rPr lang="en-GB" sz="2400" dirty="0">
                <a:latin typeface="+mn-lt"/>
              </a:rPr>
              <a:t>Bathe the </a:t>
            </a:r>
            <a:r>
              <a:rPr lang="en-GB" sz="2400" dirty="0" err="1">
                <a:latin typeface="+mn-lt"/>
              </a:rPr>
              <a:t>wardeyn</a:t>
            </a:r>
            <a:r>
              <a:rPr lang="en-GB" sz="2400" dirty="0">
                <a:latin typeface="+mn-lt"/>
              </a:rPr>
              <a:t> and </a:t>
            </a:r>
            <a:r>
              <a:rPr lang="en-GB" sz="2400" dirty="0" err="1">
                <a:latin typeface="+mn-lt"/>
              </a:rPr>
              <a:t>oure</a:t>
            </a:r>
            <a:r>
              <a:rPr lang="en-GB" sz="2400" dirty="0">
                <a:latin typeface="+mn-lt"/>
              </a:rPr>
              <a:t> </a:t>
            </a:r>
            <a:r>
              <a:rPr lang="en-GB" sz="2400" dirty="0" err="1">
                <a:latin typeface="+mn-lt"/>
              </a:rPr>
              <a:t>felawes</a:t>
            </a:r>
            <a:r>
              <a:rPr lang="en-GB" sz="2400" dirty="0">
                <a:latin typeface="+mn-lt"/>
              </a:rPr>
              <a:t> </a:t>
            </a:r>
            <a:r>
              <a:rPr lang="en-GB" sz="2400" dirty="0" err="1">
                <a:latin typeface="+mn-lt"/>
              </a:rPr>
              <a:t>alle</a:t>
            </a:r>
            <a:r>
              <a:rPr lang="en-GB" sz="2400" dirty="0">
                <a:latin typeface="+mn-lt"/>
              </a:rPr>
              <a:t>, </a:t>
            </a:r>
          </a:p>
          <a:p>
            <a:pPr marL="0" indent="0">
              <a:spcBef>
                <a:spcPts val="0"/>
              </a:spcBef>
              <a:buNone/>
            </a:pPr>
            <a:r>
              <a:rPr lang="en-GB" sz="2400" dirty="0">
                <a:latin typeface="+mn-lt"/>
              </a:rPr>
              <a:t>And namely the </a:t>
            </a:r>
            <a:r>
              <a:rPr lang="en-GB" sz="2400" dirty="0" err="1">
                <a:latin typeface="+mn-lt"/>
              </a:rPr>
              <a:t>millere</a:t>
            </a:r>
            <a:r>
              <a:rPr lang="en-GB" sz="2400" dirty="0">
                <a:latin typeface="+mn-lt"/>
              </a:rPr>
              <a:t>, </a:t>
            </a:r>
            <a:r>
              <a:rPr lang="en-GB" sz="2400" dirty="0" err="1">
                <a:latin typeface="+mn-lt"/>
              </a:rPr>
              <a:t>weylaway</a:t>
            </a:r>
            <a:r>
              <a:rPr lang="en-GB" sz="2400" dirty="0">
                <a:latin typeface="+mn-lt"/>
              </a:rPr>
              <a:t>! </a:t>
            </a:r>
          </a:p>
          <a:p>
            <a:pPr marL="0" indent="0">
              <a:spcBef>
                <a:spcPts val="0"/>
              </a:spcBef>
              <a:buNone/>
            </a:pPr>
            <a:endParaRPr lang="en-GB" sz="1600" dirty="0">
              <a:latin typeface="+mn-lt"/>
            </a:endParaRPr>
          </a:p>
          <a:p>
            <a:pPr marL="0" indent="0">
              <a:spcBef>
                <a:spcPts val="0"/>
              </a:spcBef>
              <a:buNone/>
            </a:pPr>
            <a:r>
              <a:rPr lang="en-GB" sz="2400" dirty="0">
                <a:latin typeface="+mn-lt"/>
              </a:rPr>
              <a:t>This </a:t>
            </a:r>
            <a:r>
              <a:rPr lang="en-GB" sz="2400" dirty="0" err="1">
                <a:latin typeface="+mn-lt"/>
              </a:rPr>
              <a:t>millere</a:t>
            </a:r>
            <a:r>
              <a:rPr lang="en-GB" sz="2400" dirty="0">
                <a:latin typeface="+mn-lt"/>
              </a:rPr>
              <a:t> hath so wisely bibbed ale      </a:t>
            </a:r>
          </a:p>
          <a:p>
            <a:pPr marL="0" indent="0">
              <a:spcBef>
                <a:spcPts val="0"/>
              </a:spcBef>
              <a:buNone/>
            </a:pPr>
            <a:r>
              <a:rPr lang="en-GB" sz="2400" dirty="0">
                <a:latin typeface="+mn-lt"/>
              </a:rPr>
              <a:t>That </a:t>
            </a:r>
            <a:r>
              <a:rPr lang="en-GB" sz="2400" dirty="0">
                <a:solidFill>
                  <a:srgbClr val="33CAFF"/>
                </a:solidFill>
                <a:latin typeface="+mn-lt"/>
              </a:rPr>
              <a:t>as an hors he </a:t>
            </a:r>
            <a:r>
              <a:rPr lang="en-GB" sz="2400" dirty="0" err="1">
                <a:solidFill>
                  <a:srgbClr val="33CAFF"/>
                </a:solidFill>
                <a:latin typeface="+mn-lt"/>
              </a:rPr>
              <a:t>fnorteth</a:t>
            </a:r>
            <a:r>
              <a:rPr lang="en-GB" sz="2400" dirty="0">
                <a:solidFill>
                  <a:srgbClr val="33CAFF"/>
                </a:solidFill>
                <a:latin typeface="+mn-lt"/>
              </a:rPr>
              <a:t> in his sleep, </a:t>
            </a:r>
          </a:p>
          <a:p>
            <a:pPr marL="0" indent="0">
              <a:spcBef>
                <a:spcPts val="0"/>
              </a:spcBef>
              <a:buNone/>
            </a:pPr>
            <a:r>
              <a:rPr lang="en-GB" sz="2400" dirty="0">
                <a:solidFill>
                  <a:srgbClr val="33CAFF"/>
                </a:solidFill>
                <a:latin typeface="+mn-lt"/>
              </a:rPr>
              <a:t>Ne of his </a:t>
            </a:r>
            <a:r>
              <a:rPr lang="en-GB" sz="2400" dirty="0" err="1">
                <a:solidFill>
                  <a:srgbClr val="33CAFF"/>
                </a:solidFill>
                <a:latin typeface="+mn-lt"/>
              </a:rPr>
              <a:t>tayl</a:t>
            </a:r>
            <a:r>
              <a:rPr lang="en-GB" sz="2400" dirty="0">
                <a:solidFill>
                  <a:srgbClr val="33CAFF"/>
                </a:solidFill>
                <a:latin typeface="+mn-lt"/>
              </a:rPr>
              <a:t> </a:t>
            </a:r>
            <a:r>
              <a:rPr lang="en-GB" sz="2400" dirty="0" err="1">
                <a:solidFill>
                  <a:srgbClr val="33CAFF"/>
                </a:solidFill>
                <a:latin typeface="+mn-lt"/>
              </a:rPr>
              <a:t>bihynde</a:t>
            </a:r>
            <a:r>
              <a:rPr lang="en-GB" sz="2400" dirty="0">
                <a:solidFill>
                  <a:srgbClr val="33CAFF"/>
                </a:solidFill>
                <a:latin typeface="+mn-lt"/>
              </a:rPr>
              <a:t> he took no keep. </a:t>
            </a:r>
          </a:p>
          <a:p>
            <a:pPr marL="0" indent="0">
              <a:spcBef>
                <a:spcPts val="0"/>
              </a:spcBef>
              <a:buNone/>
            </a:pPr>
            <a:r>
              <a:rPr lang="en-GB" sz="2400" dirty="0">
                <a:solidFill>
                  <a:srgbClr val="33CAFF"/>
                </a:solidFill>
                <a:latin typeface="+mn-lt"/>
              </a:rPr>
              <a:t>His </a:t>
            </a:r>
            <a:r>
              <a:rPr lang="en-GB" sz="2400" dirty="0" err="1">
                <a:solidFill>
                  <a:srgbClr val="33CAFF"/>
                </a:solidFill>
                <a:latin typeface="+mn-lt"/>
              </a:rPr>
              <a:t>wyf</a:t>
            </a:r>
            <a:r>
              <a:rPr lang="en-GB" sz="2400" dirty="0">
                <a:solidFill>
                  <a:srgbClr val="33CAFF"/>
                </a:solidFill>
                <a:latin typeface="+mn-lt"/>
              </a:rPr>
              <a:t> bar </a:t>
            </a:r>
            <a:r>
              <a:rPr lang="en-GB" sz="2400" dirty="0" err="1">
                <a:solidFill>
                  <a:srgbClr val="33CAFF"/>
                </a:solidFill>
                <a:latin typeface="+mn-lt"/>
              </a:rPr>
              <a:t>hym</a:t>
            </a:r>
            <a:r>
              <a:rPr lang="en-GB" sz="2400" dirty="0">
                <a:solidFill>
                  <a:srgbClr val="33CAFF"/>
                </a:solidFill>
                <a:latin typeface="+mn-lt"/>
              </a:rPr>
              <a:t> a </a:t>
            </a:r>
            <a:r>
              <a:rPr lang="en-GB" sz="2400" dirty="0" err="1">
                <a:solidFill>
                  <a:srgbClr val="33CAFF"/>
                </a:solidFill>
                <a:latin typeface="+mn-lt"/>
              </a:rPr>
              <a:t>burdon</a:t>
            </a:r>
            <a:r>
              <a:rPr lang="en-GB" sz="2400" dirty="0">
                <a:solidFill>
                  <a:srgbClr val="33CAFF"/>
                </a:solidFill>
                <a:latin typeface="+mn-lt"/>
              </a:rPr>
              <a:t>, </a:t>
            </a:r>
            <a:r>
              <a:rPr lang="en-GB" sz="2400" dirty="0">
                <a:latin typeface="+mn-lt"/>
              </a:rPr>
              <a:t>a </a:t>
            </a:r>
            <a:r>
              <a:rPr lang="en-GB" sz="2400" dirty="0" err="1">
                <a:latin typeface="+mn-lt"/>
              </a:rPr>
              <a:t>ful</a:t>
            </a:r>
            <a:r>
              <a:rPr lang="en-GB" sz="2400" dirty="0">
                <a:latin typeface="+mn-lt"/>
              </a:rPr>
              <a:t> strong; </a:t>
            </a:r>
          </a:p>
          <a:p>
            <a:pPr marL="0" indent="0">
              <a:spcBef>
                <a:spcPts val="0"/>
              </a:spcBef>
              <a:buNone/>
            </a:pPr>
            <a:r>
              <a:rPr lang="en-GB" sz="2400" dirty="0">
                <a:latin typeface="+mn-lt"/>
              </a:rPr>
              <a:t>Men </a:t>
            </a:r>
            <a:r>
              <a:rPr lang="en-GB" sz="2400" dirty="0" err="1">
                <a:latin typeface="+mn-lt"/>
              </a:rPr>
              <a:t>myghte</a:t>
            </a:r>
            <a:r>
              <a:rPr lang="en-GB" sz="2400" dirty="0">
                <a:latin typeface="+mn-lt"/>
              </a:rPr>
              <a:t> </a:t>
            </a:r>
            <a:r>
              <a:rPr lang="en-GB" sz="2400" dirty="0" err="1">
                <a:latin typeface="+mn-lt"/>
              </a:rPr>
              <a:t>hir</a:t>
            </a:r>
            <a:r>
              <a:rPr lang="en-GB" sz="2400" dirty="0">
                <a:latin typeface="+mn-lt"/>
              </a:rPr>
              <a:t> </a:t>
            </a:r>
            <a:r>
              <a:rPr lang="en-GB" sz="2400" dirty="0" err="1">
                <a:latin typeface="+mn-lt"/>
              </a:rPr>
              <a:t>rowtyng</a:t>
            </a:r>
            <a:r>
              <a:rPr lang="en-GB" sz="2400" dirty="0">
                <a:latin typeface="+mn-lt"/>
              </a:rPr>
              <a:t> </a:t>
            </a:r>
            <a:r>
              <a:rPr lang="en-GB" sz="2400" dirty="0" err="1">
                <a:latin typeface="+mn-lt"/>
              </a:rPr>
              <a:t>heere</a:t>
            </a:r>
            <a:r>
              <a:rPr lang="en-GB" sz="2400" dirty="0">
                <a:latin typeface="+mn-lt"/>
              </a:rPr>
              <a:t> two furlong; </a:t>
            </a:r>
          </a:p>
          <a:p>
            <a:pPr marL="0" indent="0">
              <a:spcBef>
                <a:spcPts val="0"/>
              </a:spcBef>
              <a:buNone/>
            </a:pPr>
            <a:r>
              <a:rPr lang="en-GB" sz="2400" dirty="0">
                <a:solidFill>
                  <a:srgbClr val="33CAFF"/>
                </a:solidFill>
                <a:latin typeface="+mn-lt"/>
              </a:rPr>
              <a:t>The </a:t>
            </a:r>
            <a:r>
              <a:rPr lang="en-GB" sz="2400" dirty="0" err="1">
                <a:solidFill>
                  <a:srgbClr val="33CAFF"/>
                </a:solidFill>
                <a:latin typeface="+mn-lt"/>
              </a:rPr>
              <a:t>wenche</a:t>
            </a:r>
            <a:r>
              <a:rPr lang="en-GB" sz="2400" dirty="0">
                <a:solidFill>
                  <a:srgbClr val="33CAFF"/>
                </a:solidFill>
                <a:latin typeface="+mn-lt"/>
              </a:rPr>
              <a:t> </a:t>
            </a:r>
            <a:r>
              <a:rPr lang="en-GB" sz="2400" dirty="0" err="1">
                <a:solidFill>
                  <a:srgbClr val="33CAFF"/>
                </a:solidFill>
                <a:latin typeface="+mn-lt"/>
              </a:rPr>
              <a:t>rowteth</a:t>
            </a:r>
            <a:r>
              <a:rPr lang="en-GB" sz="2400" dirty="0">
                <a:solidFill>
                  <a:srgbClr val="33CAFF"/>
                </a:solidFill>
                <a:latin typeface="+mn-lt"/>
              </a:rPr>
              <a:t> eek, par </a:t>
            </a:r>
            <a:r>
              <a:rPr lang="en-GB" sz="2400" dirty="0" err="1">
                <a:solidFill>
                  <a:srgbClr val="33CAFF"/>
                </a:solidFill>
                <a:latin typeface="+mn-lt"/>
              </a:rPr>
              <a:t>compaignye</a:t>
            </a:r>
            <a:r>
              <a:rPr lang="en-GB" sz="2400" dirty="0">
                <a:latin typeface="+mn-lt"/>
              </a:rPr>
              <a:t>.</a:t>
            </a:r>
          </a:p>
          <a:p>
            <a:pPr marL="0" indent="0">
              <a:spcBef>
                <a:spcPts val="0"/>
              </a:spcBef>
              <a:buNone/>
            </a:pPr>
            <a:r>
              <a:rPr lang="en-GB" sz="2400" dirty="0" err="1">
                <a:latin typeface="+mn-lt"/>
              </a:rPr>
              <a:t>Aleyn</a:t>
            </a:r>
            <a:r>
              <a:rPr lang="en-GB" sz="2400" dirty="0">
                <a:latin typeface="+mn-lt"/>
              </a:rPr>
              <a:t> the clerk, that </a:t>
            </a:r>
            <a:r>
              <a:rPr lang="en-GB" sz="2400" dirty="0" err="1">
                <a:latin typeface="+mn-lt"/>
              </a:rPr>
              <a:t>herde</a:t>
            </a:r>
            <a:r>
              <a:rPr lang="en-GB" sz="2400" dirty="0">
                <a:latin typeface="+mn-lt"/>
              </a:rPr>
              <a:t> this </a:t>
            </a:r>
            <a:r>
              <a:rPr lang="en-GB" sz="2400" u="sng" dirty="0" err="1">
                <a:latin typeface="+mn-lt"/>
              </a:rPr>
              <a:t>melodye</a:t>
            </a:r>
            <a:r>
              <a:rPr lang="en-GB" sz="2400" dirty="0">
                <a:solidFill>
                  <a:srgbClr val="33CAFF"/>
                </a:solidFill>
                <a:latin typeface="+mn-lt"/>
              </a:rPr>
              <a:t>*</a:t>
            </a:r>
            <a:r>
              <a:rPr lang="en-GB" sz="2400" dirty="0">
                <a:latin typeface="+mn-lt"/>
              </a:rPr>
              <a:t>, </a:t>
            </a:r>
          </a:p>
          <a:p>
            <a:pPr marL="0" indent="0">
              <a:spcBef>
                <a:spcPts val="0"/>
              </a:spcBef>
              <a:buNone/>
            </a:pPr>
            <a:r>
              <a:rPr lang="en-GB" sz="2400" dirty="0">
                <a:latin typeface="+mn-lt"/>
              </a:rPr>
              <a:t>He poked john, and </a:t>
            </a:r>
            <a:r>
              <a:rPr lang="en-GB" sz="2400" dirty="0" err="1">
                <a:latin typeface="+mn-lt"/>
              </a:rPr>
              <a:t>seyde</a:t>
            </a:r>
            <a:r>
              <a:rPr lang="en-GB" sz="2400" dirty="0">
                <a:latin typeface="+mn-lt"/>
              </a:rPr>
              <a:t>, </a:t>
            </a:r>
            <a:r>
              <a:rPr lang="en-GB" sz="2400" dirty="0" err="1">
                <a:latin typeface="+mn-lt"/>
              </a:rPr>
              <a:t>slepestow</a:t>
            </a:r>
            <a:r>
              <a:rPr lang="en-GB" sz="2400" dirty="0">
                <a:latin typeface="+mn-lt"/>
              </a:rPr>
              <a:t>? </a:t>
            </a:r>
          </a:p>
          <a:p>
            <a:pPr marL="0" indent="0">
              <a:lnSpc>
                <a:spcPct val="110000"/>
              </a:lnSpc>
              <a:spcBef>
                <a:spcPts val="0"/>
              </a:spcBef>
              <a:buNone/>
            </a:pPr>
            <a:endParaRPr lang="en-GB" sz="2200" dirty="0">
              <a:latin typeface="+mn-lt"/>
            </a:endParaRPr>
          </a:p>
        </p:txBody>
      </p:sp>
      <p:sp>
        <p:nvSpPr>
          <p:cNvPr id="6" name="Rectangle 5">
            <a:extLst>
              <a:ext uri="{FF2B5EF4-FFF2-40B4-BE49-F238E27FC236}">
                <a16:creationId xmlns:a16="http://schemas.microsoft.com/office/drawing/2014/main" id="{E498384B-1569-4F02-8859-D0A9AC2D8EC1}"/>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
        <p:nvSpPr>
          <p:cNvPr id="4" name="Rectangle 3">
            <a:extLst>
              <a:ext uri="{FF2B5EF4-FFF2-40B4-BE49-F238E27FC236}">
                <a16:creationId xmlns:a16="http://schemas.microsoft.com/office/drawing/2014/main" id="{0F517CCB-310C-4576-9F7A-846C7B4EDA61}"/>
              </a:ext>
            </a:extLst>
          </p:cNvPr>
          <p:cNvSpPr/>
          <p:nvPr/>
        </p:nvSpPr>
        <p:spPr>
          <a:xfrm>
            <a:off x="251520" y="6237312"/>
            <a:ext cx="8712968" cy="369332"/>
          </a:xfrm>
          <a:prstGeom prst="rect">
            <a:avLst/>
          </a:prstGeom>
        </p:spPr>
        <p:txBody>
          <a:bodyPr wrap="square">
            <a:spAutoFit/>
          </a:bodyPr>
          <a:lstStyle/>
          <a:p>
            <a:pPr algn="r"/>
            <a:r>
              <a:rPr lang="en-GB" i="1" dirty="0">
                <a:solidFill>
                  <a:srgbClr val="33CAFF"/>
                </a:solidFill>
              </a:rPr>
              <a:t>* Melody at night = traditionally the nightingale/symbol of love</a:t>
            </a:r>
            <a:endParaRPr lang="en-GB" i="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4693" y="1196752"/>
            <a:ext cx="7183634" cy="5373779"/>
          </a:xfrm>
          <a:prstGeom prst="rect">
            <a:avLst/>
          </a:prstGeom>
        </p:spPr>
        <p:txBody>
          <a:bodyPr wrap="square">
            <a:spAutoFit/>
          </a:bodyPr>
          <a:lstStyle/>
          <a:p>
            <a:pPr defTabSz="457207">
              <a:lnSpc>
                <a:spcPct val="120000"/>
              </a:lnSpc>
              <a:buClr>
                <a:schemeClr val="bg2">
                  <a:lumMod val="40000"/>
                  <a:lumOff val="60000"/>
                </a:schemeClr>
              </a:buClr>
              <a:buSzPct val="80000"/>
            </a:pPr>
            <a:r>
              <a:rPr lang="en-GB" sz="2200" dirty="0" err="1">
                <a:ea typeface="+mj-ea"/>
                <a:cs typeface="+mj-cs"/>
              </a:rPr>
              <a:t>Herdestow</a:t>
            </a:r>
            <a:r>
              <a:rPr lang="en-GB" sz="2200" dirty="0">
                <a:ea typeface="+mj-ea"/>
                <a:cs typeface="+mj-cs"/>
              </a:rPr>
              <a:t> </a:t>
            </a:r>
            <a:r>
              <a:rPr lang="en-GB" sz="2200" dirty="0" err="1">
                <a:ea typeface="+mj-ea"/>
                <a:cs typeface="+mj-cs"/>
              </a:rPr>
              <a:t>evere</a:t>
            </a:r>
            <a:r>
              <a:rPr lang="en-GB" sz="2200" dirty="0">
                <a:ea typeface="+mj-ea"/>
                <a:cs typeface="+mj-cs"/>
              </a:rPr>
              <a:t> </a:t>
            </a:r>
            <a:r>
              <a:rPr lang="en-GB" sz="2200" dirty="0" err="1">
                <a:ea typeface="+mj-ea"/>
                <a:cs typeface="+mj-cs"/>
              </a:rPr>
              <a:t>slyk</a:t>
            </a:r>
            <a:r>
              <a:rPr lang="en-GB" sz="2200" dirty="0">
                <a:ea typeface="+mj-ea"/>
                <a:cs typeface="+mj-cs"/>
              </a:rPr>
              <a:t> a sang </a:t>
            </a:r>
            <a:r>
              <a:rPr lang="en-GB" sz="2200" dirty="0" err="1">
                <a:ea typeface="+mj-ea"/>
                <a:cs typeface="+mj-cs"/>
              </a:rPr>
              <a:t>er</a:t>
            </a:r>
            <a:r>
              <a:rPr lang="en-GB" sz="2200" dirty="0">
                <a:ea typeface="+mj-ea"/>
                <a:cs typeface="+mj-cs"/>
              </a:rPr>
              <a:t> now? </a:t>
            </a:r>
          </a:p>
          <a:p>
            <a:pPr defTabSz="457207">
              <a:lnSpc>
                <a:spcPct val="120000"/>
              </a:lnSpc>
              <a:buClr>
                <a:schemeClr val="bg2">
                  <a:lumMod val="40000"/>
                  <a:lumOff val="60000"/>
                </a:schemeClr>
              </a:buClr>
              <a:buSzPct val="80000"/>
            </a:pPr>
            <a:r>
              <a:rPr lang="en-GB" sz="2200" dirty="0">
                <a:ea typeface="+mj-ea"/>
                <a:cs typeface="+mj-cs"/>
              </a:rPr>
              <a:t>Lo, </a:t>
            </a:r>
            <a:r>
              <a:rPr lang="en-GB" sz="2200" dirty="0" err="1">
                <a:ea typeface="+mj-ea"/>
                <a:cs typeface="+mj-cs"/>
              </a:rPr>
              <a:t>swilk</a:t>
            </a:r>
            <a:r>
              <a:rPr lang="en-GB" sz="2200" dirty="0">
                <a:ea typeface="+mj-ea"/>
                <a:cs typeface="+mj-cs"/>
              </a:rPr>
              <a:t> a </a:t>
            </a:r>
            <a:r>
              <a:rPr lang="en-GB" sz="2200" dirty="0" err="1">
                <a:ea typeface="+mj-ea"/>
                <a:cs typeface="+mj-cs"/>
              </a:rPr>
              <a:t>complyn</a:t>
            </a:r>
            <a:r>
              <a:rPr lang="en-GB" sz="2200" dirty="0">
                <a:ea typeface="+mj-ea"/>
                <a:cs typeface="+mj-cs"/>
              </a:rPr>
              <a:t> is </a:t>
            </a:r>
            <a:r>
              <a:rPr lang="en-GB" sz="2200" dirty="0" err="1">
                <a:ea typeface="+mj-ea"/>
                <a:cs typeface="+mj-cs"/>
              </a:rPr>
              <a:t>ymel</a:t>
            </a:r>
            <a:r>
              <a:rPr lang="en-GB" sz="2200" dirty="0">
                <a:ea typeface="+mj-ea"/>
                <a:cs typeface="+mj-cs"/>
              </a:rPr>
              <a:t> hem </a:t>
            </a:r>
            <a:r>
              <a:rPr lang="en-GB" sz="2200" dirty="0" err="1">
                <a:ea typeface="+mj-ea"/>
                <a:cs typeface="+mj-cs"/>
              </a:rPr>
              <a:t>alle</a:t>
            </a:r>
            <a:r>
              <a:rPr lang="en-GB" sz="2200" dirty="0">
                <a:ea typeface="+mj-ea"/>
                <a:cs typeface="+mj-cs"/>
              </a:rPr>
              <a:t>, </a:t>
            </a:r>
          </a:p>
          <a:p>
            <a:pPr defTabSz="457207">
              <a:lnSpc>
                <a:spcPct val="120000"/>
              </a:lnSpc>
              <a:buClr>
                <a:schemeClr val="bg2">
                  <a:lumMod val="40000"/>
                  <a:lumOff val="60000"/>
                </a:schemeClr>
              </a:buClr>
              <a:buSzPct val="80000"/>
            </a:pPr>
            <a:r>
              <a:rPr lang="en-GB" sz="2200" dirty="0">
                <a:ea typeface="+mj-ea"/>
                <a:cs typeface="+mj-cs"/>
              </a:rPr>
              <a:t>A </a:t>
            </a:r>
            <a:r>
              <a:rPr lang="en-GB" sz="2200" dirty="0" err="1">
                <a:ea typeface="+mj-ea"/>
                <a:cs typeface="+mj-cs"/>
              </a:rPr>
              <a:t>wilde</a:t>
            </a:r>
            <a:r>
              <a:rPr lang="en-GB" sz="2200" dirty="0">
                <a:ea typeface="+mj-ea"/>
                <a:cs typeface="+mj-cs"/>
              </a:rPr>
              <a:t> </a:t>
            </a:r>
            <a:r>
              <a:rPr lang="en-GB" sz="2200" dirty="0" err="1">
                <a:ea typeface="+mj-ea"/>
                <a:cs typeface="+mj-cs"/>
              </a:rPr>
              <a:t>fyr</a:t>
            </a:r>
            <a:r>
              <a:rPr lang="en-GB" sz="2200" dirty="0">
                <a:ea typeface="+mj-ea"/>
                <a:cs typeface="+mj-cs"/>
              </a:rPr>
              <a:t> upon </a:t>
            </a:r>
            <a:r>
              <a:rPr lang="en-GB" sz="2200" dirty="0" err="1">
                <a:ea typeface="+mj-ea"/>
                <a:cs typeface="+mj-cs"/>
              </a:rPr>
              <a:t>thair</a:t>
            </a:r>
            <a:r>
              <a:rPr lang="en-GB" sz="2200" dirty="0">
                <a:ea typeface="+mj-ea"/>
                <a:cs typeface="+mj-cs"/>
              </a:rPr>
              <a:t> </a:t>
            </a:r>
            <a:r>
              <a:rPr lang="en-GB" sz="2200" dirty="0" err="1">
                <a:ea typeface="+mj-ea"/>
                <a:cs typeface="+mj-cs"/>
              </a:rPr>
              <a:t>bodyes</a:t>
            </a:r>
            <a:r>
              <a:rPr lang="en-GB" sz="2200" dirty="0">
                <a:ea typeface="+mj-ea"/>
                <a:cs typeface="+mj-cs"/>
              </a:rPr>
              <a:t> </a:t>
            </a:r>
            <a:r>
              <a:rPr lang="en-GB" sz="2200" dirty="0" err="1">
                <a:ea typeface="+mj-ea"/>
                <a:cs typeface="+mj-cs"/>
              </a:rPr>
              <a:t>falle</a:t>
            </a:r>
            <a:r>
              <a:rPr lang="en-GB" sz="2200" dirty="0">
                <a:ea typeface="+mj-ea"/>
                <a:cs typeface="+mj-cs"/>
              </a:rPr>
              <a:t>! </a:t>
            </a:r>
          </a:p>
          <a:p>
            <a:pPr defTabSz="457207">
              <a:lnSpc>
                <a:spcPct val="120000"/>
              </a:lnSpc>
              <a:buClr>
                <a:schemeClr val="bg2">
                  <a:lumMod val="40000"/>
                  <a:lumOff val="60000"/>
                </a:schemeClr>
              </a:buClr>
              <a:buSzPct val="80000"/>
            </a:pPr>
            <a:r>
              <a:rPr lang="en-GB" sz="2200" dirty="0" err="1">
                <a:ea typeface="+mj-ea"/>
                <a:cs typeface="+mj-cs"/>
              </a:rPr>
              <a:t>Wha</a:t>
            </a:r>
            <a:r>
              <a:rPr lang="en-GB" sz="2200" dirty="0">
                <a:ea typeface="+mj-ea"/>
                <a:cs typeface="+mj-cs"/>
              </a:rPr>
              <a:t> </a:t>
            </a:r>
            <a:r>
              <a:rPr lang="en-GB" sz="2200" dirty="0" err="1">
                <a:ea typeface="+mj-ea"/>
                <a:cs typeface="+mj-cs"/>
              </a:rPr>
              <a:t>herkned</a:t>
            </a:r>
            <a:r>
              <a:rPr lang="en-GB" sz="2200" dirty="0">
                <a:ea typeface="+mj-ea"/>
                <a:cs typeface="+mj-cs"/>
              </a:rPr>
              <a:t> </a:t>
            </a:r>
            <a:r>
              <a:rPr lang="en-GB" sz="2200" dirty="0" err="1">
                <a:ea typeface="+mj-ea"/>
                <a:cs typeface="+mj-cs"/>
              </a:rPr>
              <a:t>evere</a:t>
            </a:r>
            <a:r>
              <a:rPr lang="en-GB" sz="2200" dirty="0">
                <a:ea typeface="+mj-ea"/>
                <a:cs typeface="+mj-cs"/>
              </a:rPr>
              <a:t> </a:t>
            </a:r>
            <a:r>
              <a:rPr lang="en-GB" sz="2200" dirty="0" err="1">
                <a:ea typeface="+mj-ea"/>
                <a:cs typeface="+mj-cs"/>
              </a:rPr>
              <a:t>slyk</a:t>
            </a:r>
            <a:r>
              <a:rPr lang="en-GB" sz="2200" dirty="0">
                <a:ea typeface="+mj-ea"/>
                <a:cs typeface="+mj-cs"/>
              </a:rPr>
              <a:t> a </a:t>
            </a:r>
            <a:r>
              <a:rPr lang="en-GB" sz="2200" dirty="0" err="1">
                <a:ea typeface="+mj-ea"/>
                <a:cs typeface="+mj-cs"/>
              </a:rPr>
              <a:t>ferly</a:t>
            </a:r>
            <a:r>
              <a:rPr lang="en-GB" sz="2200" dirty="0">
                <a:ea typeface="+mj-ea"/>
                <a:cs typeface="+mj-cs"/>
              </a:rPr>
              <a:t> </a:t>
            </a:r>
            <a:r>
              <a:rPr lang="en-GB" sz="2200" dirty="0" err="1">
                <a:ea typeface="+mj-ea"/>
                <a:cs typeface="+mj-cs"/>
              </a:rPr>
              <a:t>thyng</a:t>
            </a:r>
            <a:r>
              <a:rPr lang="en-GB" sz="2200" dirty="0">
                <a:ea typeface="+mj-ea"/>
                <a:cs typeface="+mj-cs"/>
              </a:rPr>
              <a:t>? </a:t>
            </a:r>
          </a:p>
          <a:p>
            <a:pPr defTabSz="457207">
              <a:lnSpc>
                <a:spcPct val="120000"/>
              </a:lnSpc>
              <a:buClr>
                <a:schemeClr val="bg2">
                  <a:lumMod val="40000"/>
                  <a:lumOff val="60000"/>
                </a:schemeClr>
              </a:buClr>
              <a:buSzPct val="80000"/>
            </a:pPr>
            <a:r>
              <a:rPr lang="en-GB" sz="2200" dirty="0">
                <a:ea typeface="+mj-ea"/>
                <a:cs typeface="+mj-cs"/>
              </a:rPr>
              <a:t>Ye, they </a:t>
            </a:r>
            <a:r>
              <a:rPr lang="en-GB" sz="2200" dirty="0" err="1">
                <a:ea typeface="+mj-ea"/>
                <a:cs typeface="+mj-cs"/>
              </a:rPr>
              <a:t>sal</a:t>
            </a:r>
            <a:r>
              <a:rPr lang="en-GB" sz="2200" dirty="0">
                <a:ea typeface="+mj-ea"/>
                <a:cs typeface="+mj-cs"/>
              </a:rPr>
              <a:t> have the flour of </a:t>
            </a:r>
            <a:r>
              <a:rPr lang="en-GB" sz="2200" dirty="0" err="1">
                <a:ea typeface="+mj-ea"/>
                <a:cs typeface="+mj-cs"/>
              </a:rPr>
              <a:t>il</a:t>
            </a:r>
            <a:r>
              <a:rPr lang="en-GB" sz="2200" dirty="0">
                <a:ea typeface="+mj-ea"/>
                <a:cs typeface="+mj-cs"/>
              </a:rPr>
              <a:t> </a:t>
            </a:r>
            <a:r>
              <a:rPr lang="en-GB" sz="2200" dirty="0" err="1">
                <a:ea typeface="+mj-ea"/>
                <a:cs typeface="+mj-cs"/>
              </a:rPr>
              <a:t>endyng</a:t>
            </a:r>
            <a:r>
              <a:rPr lang="en-GB" sz="2200" dirty="0">
                <a:ea typeface="+mj-ea"/>
                <a:cs typeface="+mj-cs"/>
              </a:rPr>
              <a:t>. </a:t>
            </a:r>
          </a:p>
          <a:p>
            <a:pPr defTabSz="457207">
              <a:lnSpc>
                <a:spcPct val="120000"/>
              </a:lnSpc>
              <a:buClr>
                <a:schemeClr val="bg2">
                  <a:lumMod val="40000"/>
                  <a:lumOff val="60000"/>
                </a:schemeClr>
              </a:buClr>
              <a:buSzPct val="80000"/>
            </a:pPr>
            <a:r>
              <a:rPr lang="en-GB" sz="2200" dirty="0">
                <a:ea typeface="+mj-ea"/>
                <a:cs typeface="+mj-cs"/>
              </a:rPr>
              <a:t>This </a:t>
            </a:r>
            <a:r>
              <a:rPr lang="en-GB" sz="2200" dirty="0" err="1">
                <a:ea typeface="+mj-ea"/>
                <a:cs typeface="+mj-cs"/>
              </a:rPr>
              <a:t>lange</a:t>
            </a:r>
            <a:r>
              <a:rPr lang="en-GB" sz="2200" dirty="0">
                <a:ea typeface="+mj-ea"/>
                <a:cs typeface="+mj-cs"/>
              </a:rPr>
              <a:t> </a:t>
            </a:r>
            <a:r>
              <a:rPr lang="en-GB" sz="2200" dirty="0" err="1">
                <a:ea typeface="+mj-ea"/>
                <a:cs typeface="+mj-cs"/>
              </a:rPr>
              <a:t>nyght</a:t>
            </a:r>
            <a:r>
              <a:rPr lang="en-GB" sz="2200" dirty="0">
                <a:ea typeface="+mj-ea"/>
                <a:cs typeface="+mj-cs"/>
              </a:rPr>
              <a:t> </a:t>
            </a:r>
            <a:r>
              <a:rPr lang="en-GB" sz="2200" dirty="0" err="1">
                <a:ea typeface="+mj-ea"/>
                <a:cs typeface="+mj-cs"/>
              </a:rPr>
              <a:t>ther</a:t>
            </a:r>
            <a:r>
              <a:rPr lang="en-GB" sz="2200" dirty="0">
                <a:ea typeface="+mj-ea"/>
                <a:cs typeface="+mj-cs"/>
              </a:rPr>
              <a:t> </a:t>
            </a:r>
            <a:r>
              <a:rPr lang="en-GB" sz="2200" dirty="0" err="1">
                <a:ea typeface="+mj-ea"/>
                <a:cs typeface="+mj-cs"/>
              </a:rPr>
              <a:t>tydes</a:t>
            </a:r>
            <a:r>
              <a:rPr lang="en-GB" sz="2200" dirty="0">
                <a:ea typeface="+mj-ea"/>
                <a:cs typeface="+mj-cs"/>
              </a:rPr>
              <a:t> me </a:t>
            </a:r>
            <a:r>
              <a:rPr lang="en-GB" sz="2200" dirty="0" err="1">
                <a:ea typeface="+mj-ea"/>
                <a:cs typeface="+mj-cs"/>
              </a:rPr>
              <a:t>na</a:t>
            </a:r>
            <a:r>
              <a:rPr lang="en-GB" sz="2200" dirty="0">
                <a:ea typeface="+mj-ea"/>
                <a:cs typeface="+mj-cs"/>
              </a:rPr>
              <a:t> </a:t>
            </a:r>
            <a:r>
              <a:rPr lang="en-GB" sz="2200" dirty="0" err="1">
                <a:ea typeface="+mj-ea"/>
                <a:cs typeface="+mj-cs"/>
              </a:rPr>
              <a:t>reste</a:t>
            </a:r>
            <a:r>
              <a:rPr lang="en-GB" sz="2200" dirty="0">
                <a:ea typeface="+mj-ea"/>
                <a:cs typeface="+mj-cs"/>
              </a:rPr>
              <a:t>; </a:t>
            </a:r>
          </a:p>
          <a:p>
            <a:pPr defTabSz="457207">
              <a:lnSpc>
                <a:spcPct val="120000"/>
              </a:lnSpc>
              <a:buClr>
                <a:schemeClr val="bg2">
                  <a:lumMod val="40000"/>
                  <a:lumOff val="60000"/>
                </a:schemeClr>
              </a:buClr>
              <a:buSzPct val="80000"/>
            </a:pPr>
            <a:r>
              <a:rPr lang="en-GB" sz="2200" dirty="0">
                <a:ea typeface="+mj-ea"/>
                <a:cs typeface="+mj-cs"/>
              </a:rPr>
              <a:t>But yet, </a:t>
            </a:r>
            <a:r>
              <a:rPr lang="en-GB" sz="2200" dirty="0" err="1">
                <a:ea typeface="+mj-ea"/>
                <a:cs typeface="+mj-cs"/>
              </a:rPr>
              <a:t>nafors</a:t>
            </a:r>
            <a:r>
              <a:rPr lang="en-GB" sz="2200" dirty="0">
                <a:ea typeface="+mj-ea"/>
                <a:cs typeface="+mj-cs"/>
              </a:rPr>
              <a:t>, al </a:t>
            </a:r>
            <a:r>
              <a:rPr lang="en-GB" sz="2200" dirty="0" err="1">
                <a:ea typeface="+mj-ea"/>
                <a:cs typeface="+mj-cs"/>
              </a:rPr>
              <a:t>sal</a:t>
            </a:r>
            <a:r>
              <a:rPr lang="en-GB" sz="2200" dirty="0">
                <a:ea typeface="+mj-ea"/>
                <a:cs typeface="+mj-cs"/>
              </a:rPr>
              <a:t> be for the </a:t>
            </a:r>
            <a:r>
              <a:rPr lang="en-GB" sz="2200" dirty="0" err="1">
                <a:ea typeface="+mj-ea"/>
                <a:cs typeface="+mj-cs"/>
              </a:rPr>
              <a:t>beste</a:t>
            </a:r>
            <a:r>
              <a:rPr lang="en-GB" sz="2200" dirty="0">
                <a:ea typeface="+mj-ea"/>
                <a:cs typeface="+mj-cs"/>
              </a:rPr>
              <a:t>.      </a:t>
            </a:r>
          </a:p>
          <a:p>
            <a:pPr defTabSz="457207">
              <a:lnSpc>
                <a:spcPct val="120000"/>
              </a:lnSpc>
              <a:buClr>
                <a:schemeClr val="bg2">
                  <a:lumMod val="40000"/>
                  <a:lumOff val="60000"/>
                </a:schemeClr>
              </a:buClr>
              <a:buSzPct val="80000"/>
            </a:pPr>
            <a:r>
              <a:rPr lang="en-GB" sz="2200" dirty="0">
                <a:ea typeface="+mj-ea"/>
                <a:cs typeface="+mj-cs"/>
              </a:rPr>
              <a:t>For, John, </a:t>
            </a:r>
            <a:r>
              <a:rPr lang="en-GB" sz="2200" dirty="0" err="1">
                <a:ea typeface="+mj-ea"/>
                <a:cs typeface="+mj-cs"/>
              </a:rPr>
              <a:t>seyde</a:t>
            </a:r>
            <a:r>
              <a:rPr lang="en-GB" sz="2200" dirty="0">
                <a:ea typeface="+mj-ea"/>
                <a:cs typeface="+mj-cs"/>
              </a:rPr>
              <a:t> he, </a:t>
            </a:r>
            <a:r>
              <a:rPr lang="en-GB" sz="2200" dirty="0" err="1">
                <a:ea typeface="+mj-ea"/>
                <a:cs typeface="+mj-cs"/>
              </a:rPr>
              <a:t>als</a:t>
            </a:r>
            <a:r>
              <a:rPr lang="en-GB" sz="2200" dirty="0">
                <a:ea typeface="+mj-ea"/>
                <a:cs typeface="+mj-cs"/>
              </a:rPr>
              <a:t> </a:t>
            </a:r>
            <a:r>
              <a:rPr lang="en-GB" sz="2200" dirty="0" err="1">
                <a:ea typeface="+mj-ea"/>
                <a:cs typeface="+mj-cs"/>
              </a:rPr>
              <a:t>evere</a:t>
            </a:r>
            <a:r>
              <a:rPr lang="en-GB" sz="2200" dirty="0">
                <a:ea typeface="+mj-ea"/>
                <a:cs typeface="+mj-cs"/>
              </a:rPr>
              <a:t> moot I </a:t>
            </a:r>
            <a:r>
              <a:rPr lang="en-GB" sz="2200" dirty="0" err="1">
                <a:ea typeface="+mj-ea"/>
                <a:cs typeface="+mj-cs"/>
              </a:rPr>
              <a:t>thryve</a:t>
            </a:r>
            <a:r>
              <a:rPr lang="en-GB" sz="2200" dirty="0">
                <a:ea typeface="+mj-ea"/>
                <a:cs typeface="+mj-cs"/>
              </a:rPr>
              <a:t>, </a:t>
            </a:r>
          </a:p>
          <a:p>
            <a:pPr defTabSz="457207">
              <a:lnSpc>
                <a:spcPct val="120000"/>
              </a:lnSpc>
              <a:buClr>
                <a:schemeClr val="bg2">
                  <a:lumMod val="40000"/>
                  <a:lumOff val="60000"/>
                </a:schemeClr>
              </a:buClr>
              <a:buSzPct val="80000"/>
            </a:pPr>
            <a:r>
              <a:rPr lang="en-GB" sz="2200" dirty="0">
                <a:ea typeface="+mj-ea"/>
                <a:cs typeface="+mj-cs"/>
              </a:rPr>
              <a:t>If that I may, yon </a:t>
            </a:r>
            <a:r>
              <a:rPr lang="en-GB" sz="2200" dirty="0" err="1">
                <a:ea typeface="+mj-ea"/>
                <a:cs typeface="+mj-cs"/>
              </a:rPr>
              <a:t>wenche</a:t>
            </a:r>
            <a:r>
              <a:rPr lang="en-GB" sz="2200" dirty="0">
                <a:ea typeface="+mj-ea"/>
                <a:cs typeface="+mj-cs"/>
              </a:rPr>
              <a:t> </a:t>
            </a:r>
            <a:r>
              <a:rPr lang="en-GB" sz="2200" dirty="0" err="1">
                <a:ea typeface="+mj-ea"/>
                <a:cs typeface="+mj-cs"/>
              </a:rPr>
              <a:t>wil</a:t>
            </a:r>
            <a:r>
              <a:rPr lang="en-GB" sz="2200" dirty="0">
                <a:ea typeface="+mj-ea"/>
                <a:cs typeface="+mj-cs"/>
              </a:rPr>
              <a:t> I </a:t>
            </a:r>
            <a:r>
              <a:rPr lang="en-GB" sz="2200" dirty="0" err="1">
                <a:ea typeface="+mj-ea"/>
                <a:cs typeface="+mj-cs"/>
              </a:rPr>
              <a:t>swyve</a:t>
            </a:r>
            <a:r>
              <a:rPr lang="en-GB" sz="2200" dirty="0">
                <a:ea typeface="+mj-ea"/>
                <a:cs typeface="+mj-cs"/>
              </a:rPr>
              <a:t>. </a:t>
            </a:r>
          </a:p>
          <a:p>
            <a:pPr defTabSz="457207">
              <a:lnSpc>
                <a:spcPct val="120000"/>
              </a:lnSpc>
              <a:buClr>
                <a:schemeClr val="bg2">
                  <a:lumMod val="40000"/>
                  <a:lumOff val="60000"/>
                </a:schemeClr>
              </a:buClr>
              <a:buSzPct val="80000"/>
            </a:pPr>
            <a:r>
              <a:rPr lang="en-GB" sz="2200" dirty="0" err="1">
                <a:solidFill>
                  <a:srgbClr val="33CAFF"/>
                </a:solidFill>
                <a:ea typeface="+mj-ea"/>
                <a:cs typeface="+mj-cs"/>
              </a:rPr>
              <a:t>Som</a:t>
            </a:r>
            <a:r>
              <a:rPr lang="en-GB" sz="2200" dirty="0">
                <a:solidFill>
                  <a:srgbClr val="33CAFF"/>
                </a:solidFill>
                <a:ea typeface="+mj-ea"/>
                <a:cs typeface="+mj-cs"/>
              </a:rPr>
              <a:t> </a:t>
            </a:r>
            <a:r>
              <a:rPr lang="en-GB" sz="2200" dirty="0" err="1">
                <a:solidFill>
                  <a:srgbClr val="33CAFF"/>
                </a:solidFill>
                <a:ea typeface="+mj-ea"/>
                <a:cs typeface="+mj-cs"/>
              </a:rPr>
              <a:t>esement</a:t>
            </a:r>
            <a:r>
              <a:rPr lang="en-GB" sz="2200" dirty="0">
                <a:solidFill>
                  <a:srgbClr val="33CAFF"/>
                </a:solidFill>
                <a:ea typeface="+mj-ea"/>
                <a:cs typeface="+mj-cs"/>
              </a:rPr>
              <a:t> has </a:t>
            </a:r>
            <a:r>
              <a:rPr lang="en-GB" sz="2200" dirty="0" err="1">
                <a:solidFill>
                  <a:srgbClr val="33CAFF"/>
                </a:solidFill>
                <a:ea typeface="+mj-ea"/>
                <a:cs typeface="+mj-cs"/>
              </a:rPr>
              <a:t>lawe</a:t>
            </a:r>
            <a:r>
              <a:rPr lang="en-GB" sz="2200" dirty="0">
                <a:solidFill>
                  <a:srgbClr val="33CAFF"/>
                </a:solidFill>
                <a:ea typeface="+mj-ea"/>
                <a:cs typeface="+mj-cs"/>
              </a:rPr>
              <a:t> </a:t>
            </a:r>
            <a:r>
              <a:rPr lang="en-GB" sz="2200" dirty="0" err="1">
                <a:solidFill>
                  <a:srgbClr val="33CAFF"/>
                </a:solidFill>
                <a:ea typeface="+mj-ea"/>
                <a:cs typeface="+mj-cs"/>
              </a:rPr>
              <a:t>yshapen</a:t>
            </a:r>
            <a:r>
              <a:rPr lang="en-GB" sz="2200" dirty="0">
                <a:solidFill>
                  <a:srgbClr val="33CAFF"/>
                </a:solidFill>
                <a:ea typeface="+mj-ea"/>
                <a:cs typeface="+mj-cs"/>
              </a:rPr>
              <a:t> us; </a:t>
            </a:r>
          </a:p>
          <a:p>
            <a:pPr defTabSz="457207">
              <a:lnSpc>
                <a:spcPct val="120000"/>
              </a:lnSpc>
              <a:buClr>
                <a:schemeClr val="bg2">
                  <a:lumMod val="40000"/>
                  <a:lumOff val="60000"/>
                </a:schemeClr>
              </a:buClr>
              <a:buSzPct val="80000"/>
            </a:pPr>
            <a:r>
              <a:rPr lang="en-GB" sz="2200" dirty="0">
                <a:solidFill>
                  <a:srgbClr val="33CAFF"/>
                </a:solidFill>
                <a:ea typeface="+mj-ea"/>
                <a:cs typeface="+mj-cs"/>
              </a:rPr>
              <a:t>For, John, </a:t>
            </a:r>
            <a:r>
              <a:rPr lang="en-GB" sz="2200" dirty="0" err="1">
                <a:solidFill>
                  <a:srgbClr val="33CAFF"/>
                </a:solidFill>
                <a:ea typeface="+mj-ea"/>
                <a:cs typeface="+mj-cs"/>
              </a:rPr>
              <a:t>ther</a:t>
            </a:r>
            <a:r>
              <a:rPr lang="en-GB" sz="2200" dirty="0">
                <a:solidFill>
                  <a:srgbClr val="33CAFF"/>
                </a:solidFill>
                <a:ea typeface="+mj-ea"/>
                <a:cs typeface="+mj-cs"/>
              </a:rPr>
              <a:t> is a </a:t>
            </a:r>
            <a:r>
              <a:rPr lang="en-GB" sz="2200" dirty="0" err="1">
                <a:solidFill>
                  <a:srgbClr val="33CAFF"/>
                </a:solidFill>
                <a:ea typeface="+mj-ea"/>
                <a:cs typeface="+mj-cs"/>
              </a:rPr>
              <a:t>lawe</a:t>
            </a:r>
            <a:r>
              <a:rPr lang="en-GB" sz="2200" dirty="0">
                <a:solidFill>
                  <a:srgbClr val="33CAFF"/>
                </a:solidFill>
                <a:ea typeface="+mj-ea"/>
                <a:cs typeface="+mj-cs"/>
              </a:rPr>
              <a:t> that says thus, </a:t>
            </a:r>
          </a:p>
          <a:p>
            <a:pPr defTabSz="457207">
              <a:lnSpc>
                <a:spcPct val="120000"/>
              </a:lnSpc>
              <a:buClr>
                <a:schemeClr val="bg2">
                  <a:lumMod val="40000"/>
                  <a:lumOff val="60000"/>
                </a:schemeClr>
              </a:buClr>
              <a:buSzPct val="80000"/>
            </a:pPr>
            <a:r>
              <a:rPr lang="en-GB" sz="2200" dirty="0">
                <a:solidFill>
                  <a:srgbClr val="33CAFF"/>
                </a:solidFill>
                <a:ea typeface="+mj-ea"/>
                <a:cs typeface="+mj-cs"/>
              </a:rPr>
              <a:t>That gif a man in a point be </a:t>
            </a:r>
            <a:r>
              <a:rPr lang="en-GB" sz="2200" dirty="0" err="1">
                <a:solidFill>
                  <a:srgbClr val="33CAFF"/>
                </a:solidFill>
                <a:ea typeface="+mj-ea"/>
                <a:cs typeface="+mj-cs"/>
              </a:rPr>
              <a:t>agreved</a:t>
            </a:r>
            <a:r>
              <a:rPr lang="en-GB" sz="2200" dirty="0">
                <a:solidFill>
                  <a:srgbClr val="33CAFF"/>
                </a:solidFill>
                <a:ea typeface="+mj-ea"/>
                <a:cs typeface="+mj-cs"/>
              </a:rPr>
              <a:t>, </a:t>
            </a:r>
          </a:p>
          <a:p>
            <a:pPr defTabSz="457207">
              <a:lnSpc>
                <a:spcPct val="120000"/>
              </a:lnSpc>
              <a:buClr>
                <a:schemeClr val="bg2">
                  <a:lumMod val="40000"/>
                  <a:lumOff val="60000"/>
                </a:schemeClr>
              </a:buClr>
              <a:buSzPct val="80000"/>
            </a:pPr>
            <a:r>
              <a:rPr lang="en-GB" sz="2200" dirty="0">
                <a:solidFill>
                  <a:srgbClr val="33CAFF"/>
                </a:solidFill>
                <a:ea typeface="+mj-ea"/>
                <a:cs typeface="+mj-cs"/>
              </a:rPr>
              <a:t>That in another he </a:t>
            </a:r>
            <a:r>
              <a:rPr lang="en-GB" sz="2200" dirty="0" err="1">
                <a:solidFill>
                  <a:srgbClr val="33CAFF"/>
                </a:solidFill>
                <a:ea typeface="+mj-ea"/>
                <a:cs typeface="+mj-cs"/>
              </a:rPr>
              <a:t>sal</a:t>
            </a:r>
            <a:r>
              <a:rPr lang="en-GB" sz="2200" dirty="0">
                <a:solidFill>
                  <a:srgbClr val="33CAFF"/>
                </a:solidFill>
                <a:ea typeface="+mj-ea"/>
                <a:cs typeface="+mj-cs"/>
              </a:rPr>
              <a:t> be </a:t>
            </a:r>
            <a:r>
              <a:rPr lang="en-GB" sz="2200" dirty="0" err="1">
                <a:solidFill>
                  <a:srgbClr val="33CAFF"/>
                </a:solidFill>
                <a:ea typeface="+mj-ea"/>
                <a:cs typeface="+mj-cs"/>
              </a:rPr>
              <a:t>releved</a:t>
            </a:r>
            <a:r>
              <a:rPr lang="en-GB" sz="2200" dirty="0">
                <a:solidFill>
                  <a:srgbClr val="33CAFF"/>
                </a:solidFill>
                <a:ea typeface="+mj-ea"/>
                <a:cs typeface="+mj-cs"/>
              </a:rPr>
              <a:t>. </a:t>
            </a:r>
          </a:p>
        </p:txBody>
      </p:sp>
      <p:sp>
        <p:nvSpPr>
          <p:cNvPr id="6" name="Title 1"/>
          <p:cNvSpPr>
            <a:spLocks noGrp="1"/>
          </p:cNvSpPr>
          <p:nvPr>
            <p:ph type="title"/>
          </p:nvPr>
        </p:nvSpPr>
        <p:spPr>
          <a:xfrm>
            <a:off x="251520" y="314507"/>
            <a:ext cx="7272809" cy="671596"/>
          </a:xfrm>
          <a:solidFill>
            <a:schemeClr val="accent5">
              <a:lumMod val="60000"/>
              <a:lumOff val="40000"/>
            </a:schemeClr>
          </a:solidFill>
          <a:ln>
            <a:solidFill>
              <a:srgbClr val="33CAFF"/>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200" dirty="0">
                <a:solidFill>
                  <a:srgbClr val="C00000"/>
                </a:solidFill>
                <a:latin typeface="+mj-lt"/>
              </a:rPr>
              <a:t>Emasculation </a:t>
            </a:r>
            <a:r>
              <a:rPr lang="en-GB" sz="3200" i="1" dirty="0">
                <a:solidFill>
                  <a:srgbClr val="C00000"/>
                </a:solidFill>
                <a:latin typeface="Garamond" panose="02020404030301010803" pitchFamily="18" charset="0"/>
              </a:rPr>
              <a:t>&amp;</a:t>
            </a:r>
            <a:r>
              <a:rPr lang="en-GB" sz="3200" i="1" dirty="0">
                <a:solidFill>
                  <a:srgbClr val="C00000"/>
                </a:solidFill>
                <a:latin typeface="+mj-lt"/>
              </a:rPr>
              <a:t> </a:t>
            </a:r>
            <a:r>
              <a:rPr lang="en-GB" sz="3200" dirty="0">
                <a:solidFill>
                  <a:srgbClr val="C00000"/>
                </a:solidFill>
                <a:latin typeface="+mj-lt"/>
              </a:rPr>
              <a:t>compensation</a:t>
            </a:r>
          </a:p>
        </p:txBody>
      </p:sp>
      <p:sp>
        <p:nvSpPr>
          <p:cNvPr id="7" name="Rectangle 6">
            <a:extLst>
              <a:ext uri="{FF2B5EF4-FFF2-40B4-BE49-F238E27FC236}">
                <a16:creationId xmlns:a16="http://schemas.microsoft.com/office/drawing/2014/main" id="{C0C7366C-A241-457B-8D46-719D65B5A039}"/>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a:t>
            </a:r>
            <a:r>
              <a:rPr lang="en-GB" dirty="0">
                <a:solidFill>
                  <a:sysClr val="windowText" lastClr="000000"/>
                </a:solidFill>
                <a:latin typeface="Century Gothic" pitchFamily="34" charset="0"/>
              </a:rPr>
              <a:t> </a:t>
            </a:r>
            <a:endParaRPr lang="en-GB" dirty="0"/>
          </a:p>
        </p:txBody>
      </p:sp>
    </p:spTree>
    <p:extLst>
      <p:ext uri="{BB962C8B-B14F-4D97-AF65-F5344CB8AC3E}">
        <p14:creationId xmlns:p14="http://schemas.microsoft.com/office/powerpoint/2010/main" val="670939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952" y="186409"/>
            <a:ext cx="7128792" cy="780696"/>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600" dirty="0">
                <a:solidFill>
                  <a:srgbClr val="C00000"/>
                </a:solidFill>
                <a:latin typeface="+mj-lt"/>
              </a:rPr>
              <a:t>Shift to English language</a:t>
            </a:r>
          </a:p>
        </p:txBody>
      </p:sp>
      <p:sp>
        <p:nvSpPr>
          <p:cNvPr id="3" name="Content Placeholder 2"/>
          <p:cNvSpPr>
            <a:spLocks noGrp="1"/>
          </p:cNvSpPr>
          <p:nvPr>
            <p:ph idx="1"/>
          </p:nvPr>
        </p:nvSpPr>
        <p:spPr>
          <a:xfrm>
            <a:off x="107504" y="1111970"/>
            <a:ext cx="8928992" cy="5989438"/>
          </a:xfrm>
        </p:spPr>
        <p:txBody>
          <a:bodyPr>
            <a:normAutofit fontScale="62500" lnSpcReduction="20000"/>
          </a:bodyPr>
          <a:lstStyle/>
          <a:p>
            <a:pPr marL="0" indent="0">
              <a:lnSpc>
                <a:spcPct val="130000"/>
              </a:lnSpc>
              <a:spcBef>
                <a:spcPts val="0"/>
              </a:spcBef>
              <a:buNone/>
            </a:pPr>
            <a:r>
              <a:rPr lang="en-GB" sz="2600" dirty="0">
                <a:latin typeface="+mn-lt"/>
              </a:rPr>
              <a:t> </a:t>
            </a:r>
            <a:r>
              <a:rPr lang="en-GB" sz="3400" dirty="0">
                <a:latin typeface="+mn-lt"/>
              </a:rPr>
              <a:t>reading of </a:t>
            </a:r>
            <a:r>
              <a:rPr lang="en-GB" sz="3400" dirty="0">
                <a:solidFill>
                  <a:srgbClr val="33CAFF"/>
                </a:solidFill>
                <a:latin typeface="+mn-lt"/>
              </a:rPr>
              <a:t>fabliaux would have been done by literate people, </a:t>
            </a:r>
            <a:r>
              <a:rPr lang="en-GB" sz="3400" dirty="0">
                <a:latin typeface="+mn-lt"/>
              </a:rPr>
              <a:t>and the </a:t>
            </a:r>
            <a:r>
              <a:rPr lang="en-GB" sz="3400" dirty="0">
                <a:solidFill>
                  <a:srgbClr val="33CAFF"/>
                </a:solidFill>
                <a:latin typeface="+mn-lt"/>
              </a:rPr>
              <a:t>writing down of fabliaux </a:t>
            </a:r>
            <a:r>
              <a:rPr lang="en-GB" sz="3400" dirty="0">
                <a:latin typeface="+mn-lt"/>
              </a:rPr>
              <a:t>(or indeed any other kind of vernacular literature) in the //12th and 13th centuries would have been an activity </a:t>
            </a:r>
            <a:r>
              <a:rPr lang="en-GB" sz="3400" dirty="0">
                <a:solidFill>
                  <a:srgbClr val="33CAFF"/>
                </a:solidFill>
                <a:latin typeface="+mn-lt"/>
              </a:rPr>
              <a:t>patronized by and intended for such people, especially the aristocracy</a:t>
            </a:r>
            <a:r>
              <a:rPr lang="en-GB" sz="3400" dirty="0">
                <a:latin typeface="+mn-lt"/>
              </a:rPr>
              <a:t>. Until England's loss of Normandy to France in 1204, the feudal aristocracy of England was almost entirely Norman French, and there was a strong Norman-French element among the clergy, especially the higher clergy, and in the monasteries. These are the people, especially the aristocracy, for whom the literature of entertainment was written down, and it would have been in either French or Anglo-Norman...[it was not] until after 1244, when Henry and King Louis of France decreed that no one could hold lands in both England and France, that the nobility and the aristocracy would finally have begun to consider themselves English and would have </a:t>
            </a:r>
            <a:r>
              <a:rPr lang="en-GB" sz="3400" dirty="0">
                <a:solidFill>
                  <a:srgbClr val="33CAFF"/>
                </a:solidFill>
                <a:latin typeface="+mn-lt"/>
              </a:rPr>
              <a:t>begun to use English as their first language, and this is confirmed by the fact that English does not borrow French words in large numbers until after 1250</a:t>
            </a:r>
            <a:r>
              <a:rPr lang="en-GB" sz="3200" dirty="0">
                <a:latin typeface="+mn-lt"/>
              </a:rPr>
              <a:t>.</a:t>
            </a:r>
            <a:r>
              <a:rPr lang="en-GB" sz="2900" dirty="0">
                <a:latin typeface="+mn-lt"/>
              </a:rPr>
              <a:t> </a:t>
            </a:r>
            <a:r>
              <a:rPr lang="en-GB" sz="2400" dirty="0">
                <a:latin typeface="+mn-lt"/>
              </a:rPr>
              <a:t>(Lewis, pp.244-5 – my ampersands)</a:t>
            </a:r>
          </a:p>
        </p:txBody>
      </p:sp>
      <p:sp>
        <p:nvSpPr>
          <p:cNvPr id="5" name="Rectangle 4">
            <a:extLst>
              <a:ext uri="{FF2B5EF4-FFF2-40B4-BE49-F238E27FC236}">
                <a16:creationId xmlns:a16="http://schemas.microsoft.com/office/drawing/2014/main" id="{FF97A0E2-A759-4915-8FF4-F547DDC6F12A}"/>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3809494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3086" y="1916832"/>
            <a:ext cx="2690516" cy="2304256"/>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Autofit/>
          </a:bodyPr>
          <a:lstStyle/>
          <a:p>
            <a:pPr algn="r"/>
            <a:r>
              <a:rPr lang="en-GB" sz="2400" dirty="0">
                <a:solidFill>
                  <a:srgbClr val="C00000"/>
                </a:solidFill>
                <a:latin typeface="+mj-lt"/>
              </a:rPr>
              <a:t>Competition among men: the miller taking that belonging to others  </a:t>
            </a:r>
          </a:p>
        </p:txBody>
      </p:sp>
      <p:sp>
        <p:nvSpPr>
          <p:cNvPr id="3" name="Content Placeholder 2"/>
          <p:cNvSpPr>
            <a:spLocks noGrp="1"/>
          </p:cNvSpPr>
          <p:nvPr>
            <p:ph idx="1"/>
          </p:nvPr>
        </p:nvSpPr>
        <p:spPr>
          <a:xfrm>
            <a:off x="230832" y="476672"/>
            <a:ext cx="8229600" cy="6176658"/>
          </a:xfrm>
        </p:spPr>
        <p:txBody>
          <a:bodyPr>
            <a:noAutofit/>
          </a:bodyPr>
          <a:lstStyle/>
          <a:p>
            <a:pPr marL="0" indent="0">
              <a:spcBef>
                <a:spcPts val="0"/>
              </a:spcBef>
              <a:buNone/>
            </a:pPr>
            <a:r>
              <a:rPr lang="en-GB" sz="2200" dirty="0" err="1">
                <a:latin typeface="+mn-lt"/>
              </a:rPr>
              <a:t>Sik</a:t>
            </a:r>
            <a:r>
              <a:rPr lang="en-GB" sz="2200" dirty="0">
                <a:latin typeface="+mn-lt"/>
              </a:rPr>
              <a:t> lay the </a:t>
            </a:r>
            <a:r>
              <a:rPr lang="en-GB" sz="2200" dirty="0" err="1">
                <a:latin typeface="+mn-lt"/>
              </a:rPr>
              <a:t>maunciple</a:t>
            </a:r>
            <a:r>
              <a:rPr lang="en-GB" sz="2200" dirty="0">
                <a:latin typeface="+mn-lt"/>
              </a:rPr>
              <a:t> on a </a:t>
            </a:r>
            <a:r>
              <a:rPr lang="en-GB" sz="2200" dirty="0" err="1">
                <a:latin typeface="+mn-lt"/>
              </a:rPr>
              <a:t>maladye</a:t>
            </a:r>
            <a:r>
              <a:rPr lang="en-GB" sz="2200" dirty="0">
                <a:latin typeface="+mn-lt"/>
              </a:rPr>
              <a:t>;      </a:t>
            </a:r>
          </a:p>
          <a:p>
            <a:pPr marL="0" indent="0">
              <a:spcBef>
                <a:spcPts val="0"/>
              </a:spcBef>
              <a:buNone/>
            </a:pPr>
            <a:r>
              <a:rPr lang="en-GB" sz="2200" dirty="0">
                <a:latin typeface="+mn-lt"/>
              </a:rPr>
              <a:t>Men </a:t>
            </a:r>
            <a:r>
              <a:rPr lang="en-GB" sz="2200" dirty="0" err="1">
                <a:latin typeface="+mn-lt"/>
              </a:rPr>
              <a:t>wenden</a:t>
            </a:r>
            <a:r>
              <a:rPr lang="en-GB" sz="2200" dirty="0">
                <a:latin typeface="+mn-lt"/>
              </a:rPr>
              <a:t> </a:t>
            </a:r>
            <a:r>
              <a:rPr lang="en-GB" sz="2200" dirty="0" err="1">
                <a:latin typeface="+mn-lt"/>
              </a:rPr>
              <a:t>wisly</a:t>
            </a:r>
            <a:r>
              <a:rPr lang="en-GB" sz="2200" dirty="0">
                <a:latin typeface="+mn-lt"/>
              </a:rPr>
              <a:t> that he </a:t>
            </a:r>
            <a:r>
              <a:rPr lang="en-GB" sz="2200" dirty="0" err="1">
                <a:latin typeface="+mn-lt"/>
              </a:rPr>
              <a:t>sholde</a:t>
            </a:r>
            <a:r>
              <a:rPr lang="en-GB" sz="2200" dirty="0">
                <a:latin typeface="+mn-lt"/>
              </a:rPr>
              <a:t> dye.      </a:t>
            </a:r>
          </a:p>
          <a:p>
            <a:pPr marL="0" indent="0">
              <a:spcBef>
                <a:spcPts val="0"/>
              </a:spcBef>
              <a:buNone/>
            </a:pPr>
            <a:r>
              <a:rPr lang="en-GB" sz="2200" dirty="0">
                <a:latin typeface="+mn-lt"/>
              </a:rPr>
              <a:t>For which this </a:t>
            </a:r>
            <a:r>
              <a:rPr lang="en-GB" sz="2200" dirty="0" err="1">
                <a:latin typeface="+mn-lt"/>
              </a:rPr>
              <a:t>millere</a:t>
            </a:r>
            <a:r>
              <a:rPr lang="en-GB" sz="2200" dirty="0">
                <a:latin typeface="+mn-lt"/>
              </a:rPr>
              <a:t> </a:t>
            </a:r>
            <a:r>
              <a:rPr lang="en-GB" sz="2200" dirty="0" err="1">
                <a:latin typeface="+mn-lt"/>
              </a:rPr>
              <a:t>stal</a:t>
            </a:r>
            <a:r>
              <a:rPr lang="en-GB" sz="2200" dirty="0">
                <a:latin typeface="+mn-lt"/>
              </a:rPr>
              <a:t> </a:t>
            </a:r>
            <a:r>
              <a:rPr lang="en-GB" sz="2200" dirty="0" err="1">
                <a:latin typeface="+mn-lt"/>
              </a:rPr>
              <a:t>bothe</a:t>
            </a:r>
            <a:r>
              <a:rPr lang="en-GB" sz="2200" dirty="0">
                <a:latin typeface="+mn-lt"/>
              </a:rPr>
              <a:t> </a:t>
            </a:r>
            <a:r>
              <a:rPr lang="en-GB" sz="2200" dirty="0" err="1">
                <a:latin typeface="+mn-lt"/>
              </a:rPr>
              <a:t>mele</a:t>
            </a:r>
            <a:r>
              <a:rPr lang="en-GB" sz="2200" dirty="0">
                <a:latin typeface="+mn-lt"/>
              </a:rPr>
              <a:t> and corn</a:t>
            </a:r>
          </a:p>
          <a:p>
            <a:pPr marL="0" indent="0">
              <a:spcBef>
                <a:spcPts val="0"/>
              </a:spcBef>
              <a:buNone/>
            </a:pPr>
            <a:r>
              <a:rPr lang="en-GB" sz="2200" dirty="0">
                <a:latin typeface="+mn-lt"/>
              </a:rPr>
              <a:t>An hundred </a:t>
            </a:r>
            <a:r>
              <a:rPr lang="en-GB" sz="2200" dirty="0" err="1">
                <a:latin typeface="+mn-lt"/>
              </a:rPr>
              <a:t>tyme</a:t>
            </a:r>
            <a:r>
              <a:rPr lang="en-GB" sz="2200" dirty="0">
                <a:latin typeface="+mn-lt"/>
              </a:rPr>
              <a:t> </a:t>
            </a:r>
            <a:r>
              <a:rPr lang="en-GB" sz="2200" dirty="0" err="1">
                <a:latin typeface="+mn-lt"/>
              </a:rPr>
              <a:t>moore</a:t>
            </a:r>
            <a:r>
              <a:rPr lang="en-GB" sz="2200" dirty="0">
                <a:latin typeface="+mn-lt"/>
              </a:rPr>
              <a:t> than </a:t>
            </a:r>
            <a:r>
              <a:rPr lang="en-GB" sz="2200" dirty="0" err="1">
                <a:latin typeface="+mn-lt"/>
              </a:rPr>
              <a:t>biforn</a:t>
            </a:r>
            <a:r>
              <a:rPr lang="en-GB" sz="2200" dirty="0">
                <a:latin typeface="+mn-lt"/>
              </a:rPr>
              <a:t>;      </a:t>
            </a:r>
          </a:p>
          <a:p>
            <a:pPr marL="0" indent="0">
              <a:spcBef>
                <a:spcPts val="0"/>
              </a:spcBef>
              <a:buNone/>
            </a:pPr>
            <a:r>
              <a:rPr lang="en-GB" sz="2200" dirty="0">
                <a:latin typeface="+mn-lt"/>
              </a:rPr>
              <a:t>For </a:t>
            </a:r>
            <a:r>
              <a:rPr lang="en-GB" sz="2200" dirty="0" err="1">
                <a:latin typeface="+mn-lt"/>
              </a:rPr>
              <a:t>therbiforn</a:t>
            </a:r>
            <a:r>
              <a:rPr lang="en-GB" sz="2200" dirty="0">
                <a:latin typeface="+mn-lt"/>
              </a:rPr>
              <a:t> he </a:t>
            </a:r>
            <a:r>
              <a:rPr lang="en-GB" sz="2200" dirty="0" err="1">
                <a:latin typeface="+mn-lt"/>
              </a:rPr>
              <a:t>stal</a:t>
            </a:r>
            <a:r>
              <a:rPr lang="en-GB" sz="2200" dirty="0">
                <a:latin typeface="+mn-lt"/>
              </a:rPr>
              <a:t> but </a:t>
            </a:r>
            <a:r>
              <a:rPr lang="en-GB" sz="2200" dirty="0" err="1">
                <a:latin typeface="+mn-lt"/>
              </a:rPr>
              <a:t>curteisly</a:t>
            </a:r>
            <a:r>
              <a:rPr lang="en-GB" sz="2200" dirty="0">
                <a:latin typeface="+mn-lt"/>
              </a:rPr>
              <a:t>,      </a:t>
            </a:r>
          </a:p>
          <a:p>
            <a:pPr marL="0" indent="0">
              <a:spcBef>
                <a:spcPts val="0"/>
              </a:spcBef>
              <a:buNone/>
            </a:pPr>
            <a:r>
              <a:rPr lang="en-GB" sz="2200" dirty="0">
                <a:latin typeface="+mn-lt"/>
              </a:rPr>
              <a:t>But now he was a </a:t>
            </a:r>
            <a:r>
              <a:rPr lang="en-GB" sz="2200" dirty="0" err="1">
                <a:latin typeface="+mn-lt"/>
              </a:rPr>
              <a:t>theef</a:t>
            </a:r>
            <a:r>
              <a:rPr lang="en-GB" sz="2200" dirty="0">
                <a:latin typeface="+mn-lt"/>
              </a:rPr>
              <a:t> outrageously,      </a:t>
            </a:r>
          </a:p>
          <a:p>
            <a:pPr marL="0" indent="0">
              <a:spcBef>
                <a:spcPts val="0"/>
              </a:spcBef>
              <a:buNone/>
            </a:pPr>
            <a:r>
              <a:rPr lang="en-GB" sz="2200" dirty="0">
                <a:latin typeface="+mn-lt"/>
              </a:rPr>
              <a:t>For which the </a:t>
            </a:r>
            <a:r>
              <a:rPr lang="en-GB" sz="2200" dirty="0" err="1">
                <a:latin typeface="+mn-lt"/>
              </a:rPr>
              <a:t>wardeyn</a:t>
            </a:r>
            <a:r>
              <a:rPr lang="en-GB" sz="2200" dirty="0">
                <a:latin typeface="+mn-lt"/>
              </a:rPr>
              <a:t> </a:t>
            </a:r>
            <a:r>
              <a:rPr lang="en-GB" sz="2200" dirty="0" err="1">
                <a:latin typeface="+mn-lt"/>
              </a:rPr>
              <a:t>chidde</a:t>
            </a:r>
            <a:r>
              <a:rPr lang="en-GB" sz="2200" dirty="0">
                <a:latin typeface="+mn-lt"/>
              </a:rPr>
              <a:t> and made fare.      </a:t>
            </a:r>
          </a:p>
          <a:p>
            <a:pPr marL="0" indent="0">
              <a:spcBef>
                <a:spcPts val="0"/>
              </a:spcBef>
              <a:buNone/>
            </a:pPr>
            <a:r>
              <a:rPr lang="en-GB" sz="2200" dirty="0">
                <a:latin typeface="+mn-lt"/>
              </a:rPr>
              <a:t>But </a:t>
            </a:r>
            <a:r>
              <a:rPr lang="en-GB" sz="2200" dirty="0" err="1">
                <a:latin typeface="+mn-lt"/>
              </a:rPr>
              <a:t>therof</a:t>
            </a:r>
            <a:r>
              <a:rPr lang="en-GB" sz="2200" dirty="0">
                <a:latin typeface="+mn-lt"/>
              </a:rPr>
              <a:t> </a:t>
            </a:r>
            <a:r>
              <a:rPr lang="en-GB" sz="2200" dirty="0" err="1">
                <a:latin typeface="+mn-lt"/>
              </a:rPr>
              <a:t>sette</a:t>
            </a:r>
            <a:r>
              <a:rPr lang="en-GB" sz="2200" dirty="0">
                <a:latin typeface="+mn-lt"/>
              </a:rPr>
              <a:t> the </a:t>
            </a:r>
            <a:r>
              <a:rPr lang="en-GB" sz="2200" dirty="0" err="1">
                <a:latin typeface="+mn-lt"/>
              </a:rPr>
              <a:t>millere</a:t>
            </a:r>
            <a:r>
              <a:rPr lang="en-GB" sz="2200" dirty="0">
                <a:latin typeface="+mn-lt"/>
              </a:rPr>
              <a:t> </a:t>
            </a:r>
            <a:r>
              <a:rPr lang="en-GB" sz="2200" dirty="0" err="1">
                <a:latin typeface="+mn-lt"/>
              </a:rPr>
              <a:t>nat</a:t>
            </a:r>
            <a:r>
              <a:rPr lang="en-GB" sz="2200" dirty="0">
                <a:latin typeface="+mn-lt"/>
              </a:rPr>
              <a:t> a tare;      </a:t>
            </a:r>
          </a:p>
          <a:p>
            <a:pPr marL="0" indent="0">
              <a:spcBef>
                <a:spcPts val="0"/>
              </a:spcBef>
              <a:buNone/>
            </a:pPr>
            <a:r>
              <a:rPr lang="en-GB" sz="2200" dirty="0">
                <a:latin typeface="+mn-lt"/>
              </a:rPr>
              <a:t>He </a:t>
            </a:r>
            <a:r>
              <a:rPr lang="en-GB" sz="2200" dirty="0" err="1">
                <a:latin typeface="+mn-lt"/>
              </a:rPr>
              <a:t>craketh</a:t>
            </a:r>
            <a:r>
              <a:rPr lang="en-GB" sz="2200" dirty="0">
                <a:latin typeface="+mn-lt"/>
              </a:rPr>
              <a:t> boost, and </a:t>
            </a:r>
            <a:r>
              <a:rPr lang="en-GB" sz="2200" dirty="0" err="1">
                <a:latin typeface="+mn-lt"/>
              </a:rPr>
              <a:t>swoor</a:t>
            </a:r>
            <a:r>
              <a:rPr lang="en-GB" sz="2200" dirty="0">
                <a:latin typeface="+mn-lt"/>
              </a:rPr>
              <a:t> it was </a:t>
            </a:r>
            <a:r>
              <a:rPr lang="en-GB" sz="2200" dirty="0" err="1">
                <a:latin typeface="+mn-lt"/>
              </a:rPr>
              <a:t>nat</a:t>
            </a:r>
            <a:r>
              <a:rPr lang="en-GB" sz="2200" dirty="0">
                <a:latin typeface="+mn-lt"/>
              </a:rPr>
              <a:t> so.      </a:t>
            </a:r>
          </a:p>
          <a:p>
            <a:pPr marL="0" indent="0">
              <a:spcBef>
                <a:spcPts val="0"/>
              </a:spcBef>
              <a:buNone/>
            </a:pPr>
            <a:r>
              <a:rPr lang="en-GB" sz="2200" dirty="0" err="1">
                <a:latin typeface="+mn-lt"/>
              </a:rPr>
              <a:t>Thanne</a:t>
            </a:r>
            <a:r>
              <a:rPr lang="en-GB" sz="2200" dirty="0">
                <a:latin typeface="+mn-lt"/>
              </a:rPr>
              <a:t> were </a:t>
            </a:r>
            <a:r>
              <a:rPr lang="en-GB" sz="2200" dirty="0" err="1">
                <a:latin typeface="+mn-lt"/>
              </a:rPr>
              <a:t>ther</a:t>
            </a:r>
            <a:r>
              <a:rPr lang="en-GB" sz="2200" dirty="0">
                <a:latin typeface="+mn-lt"/>
              </a:rPr>
              <a:t> </a:t>
            </a:r>
            <a:r>
              <a:rPr lang="en-GB" sz="2200" dirty="0" err="1">
                <a:latin typeface="+mn-lt"/>
              </a:rPr>
              <a:t>yonge</a:t>
            </a:r>
            <a:r>
              <a:rPr lang="en-GB" sz="2200" dirty="0">
                <a:latin typeface="+mn-lt"/>
              </a:rPr>
              <a:t> </a:t>
            </a:r>
            <a:r>
              <a:rPr lang="en-GB" sz="2200" dirty="0" err="1">
                <a:latin typeface="+mn-lt"/>
              </a:rPr>
              <a:t>povre</a:t>
            </a:r>
            <a:r>
              <a:rPr lang="en-GB" sz="2200" dirty="0">
                <a:latin typeface="+mn-lt"/>
              </a:rPr>
              <a:t> </a:t>
            </a:r>
            <a:r>
              <a:rPr lang="en-GB" sz="2200" dirty="0" err="1">
                <a:latin typeface="+mn-lt"/>
              </a:rPr>
              <a:t>scolers</a:t>
            </a:r>
            <a:r>
              <a:rPr lang="en-GB" sz="2200" dirty="0">
                <a:latin typeface="+mn-lt"/>
              </a:rPr>
              <a:t> two,      </a:t>
            </a:r>
          </a:p>
          <a:p>
            <a:pPr marL="0" indent="0">
              <a:spcBef>
                <a:spcPts val="0"/>
              </a:spcBef>
              <a:buNone/>
            </a:pPr>
            <a:r>
              <a:rPr lang="en-GB" sz="2200" dirty="0">
                <a:latin typeface="+mn-lt"/>
              </a:rPr>
              <a:t>…Upon the </a:t>
            </a:r>
            <a:r>
              <a:rPr lang="en-GB" sz="2200" dirty="0" err="1">
                <a:latin typeface="+mn-lt"/>
              </a:rPr>
              <a:t>wardeyn</a:t>
            </a:r>
            <a:r>
              <a:rPr lang="en-GB" sz="2200" dirty="0">
                <a:latin typeface="+mn-lt"/>
              </a:rPr>
              <a:t> </a:t>
            </a:r>
            <a:r>
              <a:rPr lang="en-GB" sz="2200" dirty="0" err="1">
                <a:latin typeface="+mn-lt"/>
              </a:rPr>
              <a:t>bisily</a:t>
            </a:r>
            <a:r>
              <a:rPr lang="en-GB" sz="2200" dirty="0">
                <a:latin typeface="+mn-lt"/>
              </a:rPr>
              <a:t> they </a:t>
            </a:r>
            <a:r>
              <a:rPr lang="en-GB" sz="2200" dirty="0" err="1">
                <a:latin typeface="+mn-lt"/>
              </a:rPr>
              <a:t>crye</a:t>
            </a:r>
            <a:endParaRPr lang="en-GB" sz="2200" dirty="0">
              <a:latin typeface="+mn-lt"/>
            </a:endParaRPr>
          </a:p>
          <a:p>
            <a:pPr marL="0" indent="0">
              <a:spcBef>
                <a:spcPts val="0"/>
              </a:spcBef>
              <a:buNone/>
            </a:pPr>
            <a:r>
              <a:rPr lang="en-GB" sz="2200" dirty="0">
                <a:latin typeface="+mn-lt"/>
              </a:rPr>
              <a:t>To </a:t>
            </a:r>
            <a:r>
              <a:rPr lang="en-GB" sz="2200" dirty="0" err="1">
                <a:latin typeface="+mn-lt"/>
              </a:rPr>
              <a:t>yeve</a:t>
            </a:r>
            <a:r>
              <a:rPr lang="en-GB" sz="2200" dirty="0">
                <a:latin typeface="+mn-lt"/>
              </a:rPr>
              <a:t> hem </a:t>
            </a:r>
            <a:r>
              <a:rPr lang="en-GB" sz="2200" dirty="0" err="1">
                <a:latin typeface="+mn-lt"/>
              </a:rPr>
              <a:t>leve</a:t>
            </a:r>
            <a:r>
              <a:rPr lang="en-GB" sz="2200" dirty="0">
                <a:latin typeface="+mn-lt"/>
              </a:rPr>
              <a:t>, but a </a:t>
            </a:r>
            <a:r>
              <a:rPr lang="en-GB" sz="2200" dirty="0" err="1">
                <a:latin typeface="+mn-lt"/>
              </a:rPr>
              <a:t>litel</a:t>
            </a:r>
            <a:r>
              <a:rPr lang="en-GB" sz="2200" dirty="0">
                <a:latin typeface="+mn-lt"/>
              </a:rPr>
              <a:t> </a:t>
            </a:r>
            <a:r>
              <a:rPr lang="en-GB" sz="2200" dirty="0" err="1">
                <a:latin typeface="+mn-lt"/>
              </a:rPr>
              <a:t>stounde</a:t>
            </a:r>
            <a:r>
              <a:rPr lang="en-GB" sz="2200" dirty="0">
                <a:latin typeface="+mn-lt"/>
              </a:rPr>
              <a:t>,      </a:t>
            </a:r>
          </a:p>
          <a:p>
            <a:pPr marL="0" indent="0">
              <a:spcBef>
                <a:spcPts val="0"/>
              </a:spcBef>
              <a:buNone/>
            </a:pPr>
            <a:r>
              <a:rPr lang="en-GB" sz="2200" dirty="0">
                <a:latin typeface="+mn-lt"/>
              </a:rPr>
              <a:t>To goon to </a:t>
            </a:r>
            <a:r>
              <a:rPr lang="en-GB" sz="2200" dirty="0" err="1">
                <a:latin typeface="+mn-lt"/>
              </a:rPr>
              <a:t>mille</a:t>
            </a:r>
            <a:r>
              <a:rPr lang="en-GB" sz="2200" dirty="0">
                <a:latin typeface="+mn-lt"/>
              </a:rPr>
              <a:t> and seen </a:t>
            </a:r>
            <a:r>
              <a:rPr lang="en-GB" sz="2200" dirty="0" err="1">
                <a:latin typeface="+mn-lt"/>
              </a:rPr>
              <a:t>hir</a:t>
            </a:r>
            <a:r>
              <a:rPr lang="en-GB" sz="2200" dirty="0">
                <a:latin typeface="+mn-lt"/>
              </a:rPr>
              <a:t> corn </a:t>
            </a:r>
            <a:r>
              <a:rPr lang="en-GB" sz="2200" dirty="0" err="1">
                <a:latin typeface="+mn-lt"/>
              </a:rPr>
              <a:t>ygrounde</a:t>
            </a:r>
            <a:r>
              <a:rPr lang="en-GB" sz="2200" dirty="0">
                <a:latin typeface="+mn-lt"/>
              </a:rPr>
              <a:t>;      </a:t>
            </a:r>
          </a:p>
          <a:p>
            <a:pPr marL="0" indent="0">
              <a:spcBef>
                <a:spcPts val="0"/>
              </a:spcBef>
              <a:buNone/>
            </a:pPr>
            <a:r>
              <a:rPr lang="en-GB" sz="2200" dirty="0">
                <a:latin typeface="+mn-lt"/>
              </a:rPr>
              <a:t>And </a:t>
            </a:r>
            <a:r>
              <a:rPr lang="en-GB" sz="2200" dirty="0">
                <a:solidFill>
                  <a:srgbClr val="33CAFF"/>
                </a:solidFill>
                <a:latin typeface="+mn-lt"/>
              </a:rPr>
              <a:t>hardily they </a:t>
            </a:r>
            <a:r>
              <a:rPr lang="en-GB" sz="2200" dirty="0" err="1">
                <a:solidFill>
                  <a:srgbClr val="33CAFF"/>
                </a:solidFill>
                <a:latin typeface="+mn-lt"/>
              </a:rPr>
              <a:t>dorste</a:t>
            </a:r>
            <a:r>
              <a:rPr lang="en-GB" sz="2200" dirty="0">
                <a:solidFill>
                  <a:srgbClr val="33CAFF"/>
                </a:solidFill>
                <a:latin typeface="+mn-lt"/>
              </a:rPr>
              <a:t> </a:t>
            </a:r>
            <a:r>
              <a:rPr lang="en-GB" sz="2200" dirty="0" err="1">
                <a:solidFill>
                  <a:srgbClr val="33CAFF"/>
                </a:solidFill>
                <a:latin typeface="+mn-lt"/>
              </a:rPr>
              <a:t>leye</a:t>
            </a:r>
            <a:r>
              <a:rPr lang="en-GB" sz="2200" dirty="0">
                <a:solidFill>
                  <a:srgbClr val="33CAFF"/>
                </a:solidFill>
                <a:latin typeface="+mn-lt"/>
              </a:rPr>
              <a:t> </a:t>
            </a:r>
            <a:r>
              <a:rPr lang="en-GB" sz="2200" dirty="0" err="1">
                <a:solidFill>
                  <a:srgbClr val="33CAFF"/>
                </a:solidFill>
                <a:latin typeface="+mn-lt"/>
              </a:rPr>
              <a:t>hir</a:t>
            </a:r>
            <a:r>
              <a:rPr lang="en-GB" sz="2200" dirty="0">
                <a:solidFill>
                  <a:srgbClr val="33CAFF"/>
                </a:solidFill>
                <a:latin typeface="+mn-lt"/>
              </a:rPr>
              <a:t> </a:t>
            </a:r>
            <a:r>
              <a:rPr lang="en-GB" sz="2200" dirty="0" err="1">
                <a:solidFill>
                  <a:srgbClr val="33CAFF"/>
                </a:solidFill>
                <a:latin typeface="+mn-lt"/>
              </a:rPr>
              <a:t>nekke</a:t>
            </a:r>
            <a:endParaRPr lang="en-GB" sz="2200" dirty="0">
              <a:solidFill>
                <a:srgbClr val="33CAFF"/>
              </a:solidFill>
              <a:latin typeface="+mn-lt"/>
            </a:endParaRPr>
          </a:p>
          <a:p>
            <a:pPr marL="0" indent="0">
              <a:spcBef>
                <a:spcPts val="0"/>
              </a:spcBef>
              <a:buNone/>
            </a:pPr>
            <a:r>
              <a:rPr lang="en-GB" sz="2200" dirty="0">
                <a:solidFill>
                  <a:srgbClr val="33CAFF"/>
                </a:solidFill>
                <a:latin typeface="+mn-lt"/>
              </a:rPr>
              <a:t>The </a:t>
            </a:r>
            <a:r>
              <a:rPr lang="en-GB" sz="2200" dirty="0" err="1">
                <a:solidFill>
                  <a:srgbClr val="33CAFF"/>
                </a:solidFill>
                <a:latin typeface="+mn-lt"/>
              </a:rPr>
              <a:t>millere</a:t>
            </a:r>
            <a:r>
              <a:rPr lang="en-GB" sz="2200" dirty="0">
                <a:solidFill>
                  <a:srgbClr val="33CAFF"/>
                </a:solidFill>
                <a:latin typeface="+mn-lt"/>
              </a:rPr>
              <a:t> </a:t>
            </a:r>
            <a:r>
              <a:rPr lang="en-GB" sz="2200" dirty="0" err="1">
                <a:solidFill>
                  <a:srgbClr val="33CAFF"/>
                </a:solidFill>
                <a:latin typeface="+mn-lt"/>
              </a:rPr>
              <a:t>sholde</a:t>
            </a:r>
            <a:r>
              <a:rPr lang="en-GB" sz="2200" dirty="0">
                <a:solidFill>
                  <a:srgbClr val="33CAFF"/>
                </a:solidFill>
                <a:latin typeface="+mn-lt"/>
              </a:rPr>
              <a:t> not stele hem half a </a:t>
            </a:r>
            <a:r>
              <a:rPr lang="en-GB" sz="2200" dirty="0" err="1">
                <a:solidFill>
                  <a:srgbClr val="33CAFF"/>
                </a:solidFill>
                <a:latin typeface="+mn-lt"/>
              </a:rPr>
              <a:t>pekke</a:t>
            </a:r>
            <a:endParaRPr lang="en-GB" sz="2200" dirty="0">
              <a:solidFill>
                <a:srgbClr val="33CAFF"/>
              </a:solidFill>
              <a:latin typeface="+mn-lt"/>
            </a:endParaRPr>
          </a:p>
          <a:p>
            <a:pPr marL="0" indent="0">
              <a:spcBef>
                <a:spcPts val="0"/>
              </a:spcBef>
              <a:buNone/>
            </a:pPr>
            <a:r>
              <a:rPr lang="en-GB" sz="2200" dirty="0">
                <a:latin typeface="+mn-lt"/>
              </a:rPr>
              <a:t>Of corn by </a:t>
            </a:r>
            <a:r>
              <a:rPr lang="en-GB" sz="2200" dirty="0" err="1">
                <a:latin typeface="+mn-lt"/>
              </a:rPr>
              <a:t>sleighte</a:t>
            </a:r>
            <a:r>
              <a:rPr lang="en-GB" sz="2200" dirty="0">
                <a:latin typeface="+mn-lt"/>
              </a:rPr>
              <a:t>, ne by force hem </a:t>
            </a:r>
            <a:r>
              <a:rPr lang="en-GB" sz="2200" dirty="0" err="1">
                <a:latin typeface="+mn-lt"/>
              </a:rPr>
              <a:t>reve</a:t>
            </a:r>
            <a:r>
              <a:rPr lang="en-GB" sz="2200" dirty="0">
                <a:latin typeface="+mn-lt"/>
              </a:rPr>
              <a:t>;      </a:t>
            </a:r>
          </a:p>
          <a:p>
            <a:pPr marL="0" indent="0">
              <a:spcBef>
                <a:spcPts val="0"/>
              </a:spcBef>
              <a:buNone/>
            </a:pPr>
            <a:r>
              <a:rPr lang="en-GB" sz="2200" dirty="0">
                <a:latin typeface="+mn-lt"/>
              </a:rPr>
              <a:t>And at the </a:t>
            </a:r>
            <a:r>
              <a:rPr lang="en-GB" sz="2200" dirty="0" err="1">
                <a:latin typeface="+mn-lt"/>
              </a:rPr>
              <a:t>laste</a:t>
            </a:r>
            <a:r>
              <a:rPr lang="en-GB" sz="2200" dirty="0">
                <a:latin typeface="+mn-lt"/>
              </a:rPr>
              <a:t> the </a:t>
            </a:r>
            <a:r>
              <a:rPr lang="en-GB" sz="2200" dirty="0" err="1">
                <a:latin typeface="+mn-lt"/>
              </a:rPr>
              <a:t>wardeyn</a:t>
            </a:r>
            <a:r>
              <a:rPr lang="en-GB" sz="2200" dirty="0">
                <a:latin typeface="+mn-lt"/>
              </a:rPr>
              <a:t> </a:t>
            </a:r>
            <a:r>
              <a:rPr lang="en-GB" sz="2200" dirty="0" err="1">
                <a:latin typeface="+mn-lt"/>
              </a:rPr>
              <a:t>yaf</a:t>
            </a:r>
            <a:r>
              <a:rPr lang="en-GB" sz="2200" dirty="0">
                <a:latin typeface="+mn-lt"/>
              </a:rPr>
              <a:t> hem </a:t>
            </a:r>
            <a:r>
              <a:rPr lang="en-GB" sz="2200" dirty="0" err="1">
                <a:latin typeface="+mn-lt"/>
              </a:rPr>
              <a:t>leve</a:t>
            </a:r>
            <a:r>
              <a:rPr lang="en-GB" sz="2200" dirty="0">
                <a:latin typeface="+mn-lt"/>
              </a:rPr>
              <a:t>.      </a:t>
            </a:r>
          </a:p>
        </p:txBody>
      </p:sp>
      <p:sp>
        <p:nvSpPr>
          <p:cNvPr id="5" name="Rectangle 4">
            <a:extLst>
              <a:ext uri="{FF2B5EF4-FFF2-40B4-BE49-F238E27FC236}">
                <a16:creationId xmlns:a16="http://schemas.microsoft.com/office/drawing/2014/main" id="{4D5AD7E7-EE6D-46B8-9246-8C725EB002C1}"/>
              </a:ext>
            </a:extLst>
          </p:cNvPr>
          <p:cNvSpPr/>
          <p:nvPr/>
        </p:nvSpPr>
        <p:spPr>
          <a:xfrm>
            <a:off x="7668344" y="151138"/>
            <a:ext cx="841076" cy="923330"/>
          </a:xfrm>
          <a:prstGeom prst="rect">
            <a:avLst/>
          </a:prstGeom>
        </p:spPr>
        <p:txBody>
          <a:bodyPr wrap="square">
            <a:spAutoFit/>
          </a:bodyPr>
          <a:lstStyle/>
          <a:p>
            <a:pPr algn="ctr"/>
            <a:r>
              <a:rPr lang="en-GB" dirty="0">
                <a:latin typeface="Century Gothic" pitchFamily="34" charset="0"/>
              </a:rPr>
              <a:t>HPEN6001/5001</a:t>
            </a:r>
            <a:r>
              <a:rPr lang="en-GB" dirty="0">
                <a:solidFill>
                  <a:sysClr val="windowText" lastClr="000000"/>
                </a:solidFill>
                <a:latin typeface="Century Gothic" pitchFamily="34" charset="0"/>
              </a:rPr>
              <a:t> </a:t>
            </a:r>
            <a:endParaRPr lang="en-GB" dirty="0"/>
          </a:p>
        </p:txBody>
      </p:sp>
    </p:spTree>
    <p:extLst>
      <p:ext uri="{BB962C8B-B14F-4D97-AF65-F5344CB8AC3E}">
        <p14:creationId xmlns:p14="http://schemas.microsoft.com/office/powerpoint/2010/main" val="28936158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076" y="120739"/>
            <a:ext cx="7055380" cy="1256514"/>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600" dirty="0">
                <a:solidFill>
                  <a:srgbClr val="C00000"/>
                </a:solidFill>
                <a:latin typeface="+mj-lt"/>
              </a:rPr>
              <a:t>Competition of voices: mobility </a:t>
            </a:r>
            <a:r>
              <a:rPr lang="en-GB" sz="3600" i="1" dirty="0">
                <a:solidFill>
                  <a:srgbClr val="C00000"/>
                </a:solidFill>
                <a:latin typeface="Garamond" panose="02020404030301010803" pitchFamily="18" charset="0"/>
              </a:rPr>
              <a:t>&amp;  </a:t>
            </a:r>
            <a:r>
              <a:rPr lang="en-GB" sz="3600" dirty="0">
                <a:solidFill>
                  <a:srgbClr val="C00000"/>
                </a:solidFill>
                <a:latin typeface="+mj-lt"/>
              </a:rPr>
              <a:t>language</a:t>
            </a:r>
          </a:p>
        </p:txBody>
      </p:sp>
      <p:sp>
        <p:nvSpPr>
          <p:cNvPr id="3" name="Content Placeholder 2"/>
          <p:cNvSpPr>
            <a:spLocks noGrp="1"/>
          </p:cNvSpPr>
          <p:nvPr>
            <p:ph idx="1"/>
          </p:nvPr>
        </p:nvSpPr>
        <p:spPr>
          <a:xfrm>
            <a:off x="467544" y="1700808"/>
            <a:ext cx="8229600" cy="4608512"/>
          </a:xfrm>
        </p:spPr>
        <p:txBody>
          <a:bodyPr>
            <a:normAutofit/>
          </a:bodyPr>
          <a:lstStyle/>
          <a:p>
            <a:pPr marL="0" indent="0">
              <a:lnSpc>
                <a:spcPct val="110000"/>
              </a:lnSpc>
              <a:spcBef>
                <a:spcPts val="0"/>
              </a:spcBef>
              <a:buNone/>
            </a:pPr>
            <a:r>
              <a:rPr lang="en-GB" sz="2400" dirty="0">
                <a:latin typeface="+mn-lt"/>
              </a:rPr>
              <a:t>John </a:t>
            </a:r>
            <a:r>
              <a:rPr lang="en-GB" sz="2400" dirty="0" err="1">
                <a:latin typeface="+mn-lt"/>
              </a:rPr>
              <a:t>highte</a:t>
            </a:r>
            <a:r>
              <a:rPr lang="en-GB" sz="2400" dirty="0">
                <a:latin typeface="+mn-lt"/>
              </a:rPr>
              <a:t> that </a:t>
            </a:r>
            <a:r>
              <a:rPr lang="en-GB" sz="2400" dirty="0" err="1">
                <a:latin typeface="+mn-lt"/>
              </a:rPr>
              <a:t>oon</a:t>
            </a:r>
            <a:r>
              <a:rPr lang="en-GB" sz="2400" dirty="0">
                <a:latin typeface="+mn-lt"/>
              </a:rPr>
              <a:t>, and </a:t>
            </a:r>
            <a:r>
              <a:rPr lang="en-GB" sz="2400" dirty="0" err="1">
                <a:latin typeface="+mn-lt"/>
              </a:rPr>
              <a:t>aleyn</a:t>
            </a:r>
            <a:r>
              <a:rPr lang="en-GB" sz="2400" dirty="0">
                <a:latin typeface="+mn-lt"/>
              </a:rPr>
              <a:t> </a:t>
            </a:r>
            <a:r>
              <a:rPr lang="en-GB" sz="2400" dirty="0" err="1">
                <a:latin typeface="+mn-lt"/>
              </a:rPr>
              <a:t>highte</a:t>
            </a:r>
            <a:r>
              <a:rPr lang="en-GB" sz="2400" dirty="0">
                <a:latin typeface="+mn-lt"/>
              </a:rPr>
              <a:t> that </a:t>
            </a:r>
            <a:r>
              <a:rPr lang="en-GB" sz="2400" dirty="0" err="1">
                <a:latin typeface="+mn-lt"/>
              </a:rPr>
              <a:t>oother</a:t>
            </a:r>
            <a:r>
              <a:rPr lang="en-GB" sz="2400" dirty="0">
                <a:latin typeface="+mn-lt"/>
              </a:rPr>
              <a:t>;</a:t>
            </a:r>
          </a:p>
          <a:p>
            <a:pPr marL="0" indent="0">
              <a:lnSpc>
                <a:spcPct val="110000"/>
              </a:lnSpc>
              <a:spcBef>
                <a:spcPts val="0"/>
              </a:spcBef>
              <a:buNone/>
            </a:pPr>
            <a:r>
              <a:rPr lang="en-GB" sz="2400" dirty="0">
                <a:solidFill>
                  <a:srgbClr val="33CAFF"/>
                </a:solidFill>
                <a:latin typeface="+mn-lt"/>
              </a:rPr>
              <a:t>O</a:t>
            </a:r>
            <a:r>
              <a:rPr lang="en-GB" sz="2400" dirty="0">
                <a:latin typeface="+mn-lt"/>
              </a:rPr>
              <a:t>f </a:t>
            </a:r>
            <a:r>
              <a:rPr lang="en-GB" sz="2400" dirty="0">
                <a:solidFill>
                  <a:srgbClr val="33CAFF"/>
                </a:solidFill>
                <a:latin typeface="+mn-lt"/>
              </a:rPr>
              <a:t>o </a:t>
            </a:r>
            <a:r>
              <a:rPr lang="en-GB" sz="2400" dirty="0" err="1">
                <a:solidFill>
                  <a:srgbClr val="33CAFF"/>
                </a:solidFill>
                <a:latin typeface="+mn-lt"/>
              </a:rPr>
              <a:t>toun</a:t>
            </a:r>
            <a:r>
              <a:rPr lang="en-GB" sz="2400" dirty="0">
                <a:solidFill>
                  <a:srgbClr val="33CAFF"/>
                </a:solidFill>
                <a:latin typeface="+mn-lt"/>
              </a:rPr>
              <a:t> were they born, that </a:t>
            </a:r>
            <a:r>
              <a:rPr lang="en-GB" sz="2400" dirty="0" err="1">
                <a:solidFill>
                  <a:srgbClr val="33CAFF"/>
                </a:solidFill>
                <a:latin typeface="+mn-lt"/>
              </a:rPr>
              <a:t>highte</a:t>
            </a:r>
            <a:r>
              <a:rPr lang="en-GB" sz="2400" dirty="0">
                <a:solidFill>
                  <a:srgbClr val="33CAFF"/>
                </a:solidFill>
                <a:latin typeface="+mn-lt"/>
              </a:rPr>
              <a:t> </a:t>
            </a:r>
            <a:r>
              <a:rPr lang="en-GB" sz="2400" dirty="0" err="1">
                <a:solidFill>
                  <a:srgbClr val="33CAFF"/>
                </a:solidFill>
                <a:latin typeface="+mn-lt"/>
              </a:rPr>
              <a:t>Strother</a:t>
            </a:r>
            <a:r>
              <a:rPr lang="en-GB" sz="2400" dirty="0">
                <a:solidFill>
                  <a:srgbClr val="33CAFF"/>
                </a:solidFill>
                <a:latin typeface="+mn-lt"/>
              </a:rPr>
              <a:t>,      </a:t>
            </a:r>
          </a:p>
          <a:p>
            <a:pPr marL="0" indent="0">
              <a:lnSpc>
                <a:spcPct val="110000"/>
              </a:lnSpc>
              <a:spcBef>
                <a:spcPts val="0"/>
              </a:spcBef>
              <a:buNone/>
            </a:pPr>
            <a:r>
              <a:rPr lang="en-GB" sz="2400" dirty="0" err="1">
                <a:solidFill>
                  <a:srgbClr val="33CAFF"/>
                </a:solidFill>
                <a:latin typeface="+mn-lt"/>
              </a:rPr>
              <a:t>Fer</a:t>
            </a:r>
            <a:r>
              <a:rPr lang="en-GB" sz="2400" dirty="0">
                <a:solidFill>
                  <a:srgbClr val="33CAFF"/>
                </a:solidFill>
                <a:latin typeface="+mn-lt"/>
              </a:rPr>
              <a:t> in the north</a:t>
            </a:r>
            <a:r>
              <a:rPr lang="en-GB" sz="2400" dirty="0">
                <a:latin typeface="+mn-lt"/>
              </a:rPr>
              <a:t>, I </a:t>
            </a:r>
            <a:r>
              <a:rPr lang="en-GB" sz="2400" dirty="0" err="1">
                <a:latin typeface="+mn-lt"/>
              </a:rPr>
              <a:t>kan</a:t>
            </a:r>
            <a:r>
              <a:rPr lang="en-GB" sz="2400" dirty="0">
                <a:latin typeface="+mn-lt"/>
              </a:rPr>
              <a:t> </a:t>
            </a:r>
            <a:r>
              <a:rPr lang="en-GB" sz="2400" dirty="0" err="1">
                <a:latin typeface="+mn-lt"/>
              </a:rPr>
              <a:t>nat</a:t>
            </a:r>
            <a:r>
              <a:rPr lang="en-GB" sz="2400" dirty="0">
                <a:latin typeface="+mn-lt"/>
              </a:rPr>
              <a:t> </a:t>
            </a:r>
            <a:r>
              <a:rPr lang="en-GB" sz="2400" dirty="0" err="1">
                <a:latin typeface="+mn-lt"/>
              </a:rPr>
              <a:t>telle</a:t>
            </a:r>
            <a:r>
              <a:rPr lang="en-GB" sz="2400" dirty="0">
                <a:latin typeface="+mn-lt"/>
              </a:rPr>
              <a:t> where.      </a:t>
            </a:r>
          </a:p>
          <a:p>
            <a:pPr marL="0" indent="0">
              <a:lnSpc>
                <a:spcPct val="110000"/>
              </a:lnSpc>
              <a:spcBef>
                <a:spcPts val="0"/>
              </a:spcBef>
              <a:buNone/>
            </a:pPr>
            <a:r>
              <a:rPr lang="en-GB" sz="2400" dirty="0">
                <a:latin typeface="+mn-lt"/>
              </a:rPr>
              <a:t>This </a:t>
            </a:r>
            <a:r>
              <a:rPr lang="en-GB" sz="2400" dirty="0" err="1">
                <a:latin typeface="+mn-lt"/>
              </a:rPr>
              <a:t>Aleyn</a:t>
            </a:r>
            <a:r>
              <a:rPr lang="en-GB" sz="2400" dirty="0">
                <a:latin typeface="+mn-lt"/>
              </a:rPr>
              <a:t> </a:t>
            </a:r>
            <a:r>
              <a:rPr lang="en-GB" sz="2400" dirty="0" err="1">
                <a:latin typeface="+mn-lt"/>
              </a:rPr>
              <a:t>maketh</a:t>
            </a:r>
            <a:r>
              <a:rPr lang="en-GB" sz="2400" dirty="0">
                <a:latin typeface="+mn-lt"/>
              </a:rPr>
              <a:t> </a:t>
            </a:r>
            <a:r>
              <a:rPr lang="en-GB" sz="2400" dirty="0" err="1">
                <a:latin typeface="+mn-lt"/>
              </a:rPr>
              <a:t>redy</a:t>
            </a:r>
            <a:r>
              <a:rPr lang="en-GB" sz="2400" dirty="0">
                <a:latin typeface="+mn-lt"/>
              </a:rPr>
              <a:t> al his </a:t>
            </a:r>
            <a:r>
              <a:rPr lang="en-GB" sz="2400" dirty="0" err="1">
                <a:latin typeface="+mn-lt"/>
              </a:rPr>
              <a:t>gere</a:t>
            </a:r>
            <a:r>
              <a:rPr lang="en-GB" sz="2400" dirty="0">
                <a:latin typeface="+mn-lt"/>
              </a:rPr>
              <a:t>,      </a:t>
            </a:r>
          </a:p>
          <a:p>
            <a:pPr marL="0" indent="0">
              <a:lnSpc>
                <a:spcPct val="110000"/>
              </a:lnSpc>
              <a:spcBef>
                <a:spcPts val="0"/>
              </a:spcBef>
              <a:buNone/>
            </a:pPr>
            <a:r>
              <a:rPr lang="en-GB" sz="2400" dirty="0">
                <a:latin typeface="+mn-lt"/>
              </a:rPr>
              <a:t>And on an hors the </a:t>
            </a:r>
            <a:r>
              <a:rPr lang="en-GB" sz="2400" dirty="0" err="1">
                <a:latin typeface="+mn-lt"/>
              </a:rPr>
              <a:t>sak</a:t>
            </a:r>
            <a:r>
              <a:rPr lang="en-GB" sz="2400" dirty="0">
                <a:latin typeface="+mn-lt"/>
              </a:rPr>
              <a:t> he caste anon.      </a:t>
            </a:r>
          </a:p>
          <a:p>
            <a:pPr marL="0" indent="0">
              <a:lnSpc>
                <a:spcPct val="110000"/>
              </a:lnSpc>
              <a:spcBef>
                <a:spcPts val="0"/>
              </a:spcBef>
              <a:buNone/>
            </a:pPr>
            <a:r>
              <a:rPr lang="en-GB" sz="2400" dirty="0">
                <a:latin typeface="+mn-lt"/>
              </a:rPr>
              <a:t>Forth goth </a:t>
            </a:r>
            <a:r>
              <a:rPr lang="en-GB" sz="2400" dirty="0" err="1">
                <a:latin typeface="+mn-lt"/>
              </a:rPr>
              <a:t>aleyn</a:t>
            </a:r>
            <a:r>
              <a:rPr lang="en-GB" sz="2400" dirty="0">
                <a:latin typeface="+mn-lt"/>
              </a:rPr>
              <a:t> the clerk, and also John,      </a:t>
            </a:r>
          </a:p>
          <a:p>
            <a:pPr marL="0" indent="0">
              <a:lnSpc>
                <a:spcPct val="110000"/>
              </a:lnSpc>
              <a:spcBef>
                <a:spcPts val="0"/>
              </a:spcBef>
              <a:buNone/>
            </a:pPr>
            <a:r>
              <a:rPr lang="en-GB" sz="2400" dirty="0">
                <a:latin typeface="+mn-lt"/>
              </a:rPr>
              <a:t>With good </a:t>
            </a:r>
            <a:r>
              <a:rPr lang="en-GB" sz="2400" dirty="0" err="1">
                <a:latin typeface="+mn-lt"/>
              </a:rPr>
              <a:t>swerd</a:t>
            </a:r>
            <a:r>
              <a:rPr lang="en-GB" sz="2400" dirty="0">
                <a:latin typeface="+mn-lt"/>
              </a:rPr>
              <a:t> and with </a:t>
            </a:r>
            <a:r>
              <a:rPr lang="en-GB" sz="2400" dirty="0" err="1">
                <a:latin typeface="+mn-lt"/>
              </a:rPr>
              <a:t>bokeler</a:t>
            </a:r>
            <a:r>
              <a:rPr lang="en-GB" sz="2400" dirty="0">
                <a:latin typeface="+mn-lt"/>
              </a:rPr>
              <a:t> by </a:t>
            </a:r>
            <a:r>
              <a:rPr lang="en-GB" sz="2400" dirty="0" err="1">
                <a:latin typeface="+mn-lt"/>
              </a:rPr>
              <a:t>hir</a:t>
            </a:r>
            <a:r>
              <a:rPr lang="en-GB" sz="2400" dirty="0">
                <a:latin typeface="+mn-lt"/>
              </a:rPr>
              <a:t> </a:t>
            </a:r>
            <a:r>
              <a:rPr lang="en-GB" sz="2400" dirty="0" err="1">
                <a:latin typeface="+mn-lt"/>
              </a:rPr>
              <a:t>syde</a:t>
            </a:r>
            <a:r>
              <a:rPr lang="en-GB" sz="2400" dirty="0">
                <a:latin typeface="+mn-lt"/>
              </a:rPr>
              <a:t>.      </a:t>
            </a:r>
          </a:p>
          <a:p>
            <a:pPr marL="0" indent="0">
              <a:lnSpc>
                <a:spcPct val="110000"/>
              </a:lnSpc>
              <a:spcBef>
                <a:spcPts val="0"/>
              </a:spcBef>
              <a:buNone/>
            </a:pPr>
            <a:r>
              <a:rPr lang="en-GB" sz="2400" dirty="0">
                <a:latin typeface="+mn-lt"/>
              </a:rPr>
              <a:t>John knew the </a:t>
            </a:r>
            <a:r>
              <a:rPr lang="en-GB" sz="2400" dirty="0" err="1">
                <a:latin typeface="+mn-lt"/>
              </a:rPr>
              <a:t>wey</a:t>
            </a:r>
            <a:r>
              <a:rPr lang="en-GB" sz="2400" dirty="0">
                <a:latin typeface="+mn-lt"/>
              </a:rPr>
              <a:t>, -- hem </a:t>
            </a:r>
            <a:r>
              <a:rPr lang="en-GB" sz="2400" dirty="0" err="1">
                <a:latin typeface="+mn-lt"/>
              </a:rPr>
              <a:t>nedede</a:t>
            </a:r>
            <a:r>
              <a:rPr lang="en-GB" sz="2400" dirty="0">
                <a:latin typeface="+mn-lt"/>
              </a:rPr>
              <a:t> no </a:t>
            </a:r>
            <a:r>
              <a:rPr lang="en-GB" sz="2400" dirty="0" err="1">
                <a:latin typeface="+mn-lt"/>
              </a:rPr>
              <a:t>gyde</a:t>
            </a:r>
            <a:r>
              <a:rPr lang="en-GB" sz="2400" dirty="0">
                <a:latin typeface="+mn-lt"/>
              </a:rPr>
              <a:t>, --</a:t>
            </a:r>
          </a:p>
          <a:p>
            <a:pPr marL="0" indent="0">
              <a:lnSpc>
                <a:spcPct val="110000"/>
              </a:lnSpc>
              <a:spcBef>
                <a:spcPts val="0"/>
              </a:spcBef>
              <a:buNone/>
            </a:pPr>
            <a:r>
              <a:rPr lang="en-GB" sz="2400" dirty="0">
                <a:latin typeface="+mn-lt"/>
              </a:rPr>
              <a:t>And at the mille the </a:t>
            </a:r>
            <a:r>
              <a:rPr lang="en-GB" sz="2400" dirty="0" err="1">
                <a:latin typeface="+mn-lt"/>
              </a:rPr>
              <a:t>sak</a:t>
            </a:r>
            <a:r>
              <a:rPr lang="en-GB" sz="2400" dirty="0">
                <a:latin typeface="+mn-lt"/>
              </a:rPr>
              <a:t> </a:t>
            </a:r>
            <a:r>
              <a:rPr lang="en-GB" sz="2400" dirty="0" err="1">
                <a:latin typeface="+mn-lt"/>
              </a:rPr>
              <a:t>adoun</a:t>
            </a:r>
            <a:r>
              <a:rPr lang="en-GB" sz="2400" dirty="0">
                <a:latin typeface="+mn-lt"/>
              </a:rPr>
              <a:t> he </a:t>
            </a:r>
            <a:r>
              <a:rPr lang="en-GB" sz="2400" dirty="0" err="1">
                <a:latin typeface="+mn-lt"/>
              </a:rPr>
              <a:t>layth</a:t>
            </a:r>
            <a:r>
              <a:rPr lang="en-GB" sz="2400" dirty="0">
                <a:latin typeface="+mn-lt"/>
              </a:rPr>
              <a:t>.      </a:t>
            </a:r>
          </a:p>
          <a:p>
            <a:pPr marL="0" indent="0">
              <a:lnSpc>
                <a:spcPct val="110000"/>
              </a:lnSpc>
              <a:spcBef>
                <a:spcPts val="0"/>
              </a:spcBef>
              <a:buNone/>
            </a:pPr>
            <a:r>
              <a:rPr lang="en-GB" sz="2400" dirty="0" err="1">
                <a:latin typeface="+mn-lt"/>
              </a:rPr>
              <a:t>Aleyn</a:t>
            </a:r>
            <a:r>
              <a:rPr lang="en-GB" sz="2400" dirty="0">
                <a:latin typeface="+mn-lt"/>
              </a:rPr>
              <a:t> </a:t>
            </a:r>
            <a:r>
              <a:rPr lang="en-GB" sz="2400" dirty="0" err="1">
                <a:latin typeface="+mn-lt"/>
              </a:rPr>
              <a:t>spak</a:t>
            </a:r>
            <a:r>
              <a:rPr lang="en-GB" sz="2400" dirty="0">
                <a:latin typeface="+mn-lt"/>
              </a:rPr>
              <a:t> first, al </a:t>
            </a:r>
            <a:r>
              <a:rPr lang="en-GB" sz="2400" dirty="0" err="1">
                <a:latin typeface="+mn-lt"/>
              </a:rPr>
              <a:t>hayl</a:t>
            </a:r>
            <a:r>
              <a:rPr lang="en-GB" sz="2400" dirty="0">
                <a:latin typeface="+mn-lt"/>
              </a:rPr>
              <a:t>, </a:t>
            </a:r>
            <a:r>
              <a:rPr lang="en-GB" sz="2400" dirty="0" err="1">
                <a:latin typeface="+mn-lt"/>
              </a:rPr>
              <a:t>Symond</a:t>
            </a:r>
            <a:r>
              <a:rPr lang="en-GB" sz="2400" dirty="0">
                <a:latin typeface="+mn-lt"/>
              </a:rPr>
              <a:t>, y-</a:t>
            </a:r>
            <a:r>
              <a:rPr lang="en-GB" sz="2400" dirty="0" err="1">
                <a:latin typeface="+mn-lt"/>
              </a:rPr>
              <a:t>fayth</a:t>
            </a:r>
            <a:r>
              <a:rPr lang="en-GB" sz="2400" dirty="0">
                <a:latin typeface="+mn-lt"/>
              </a:rPr>
              <a:t>!      </a:t>
            </a:r>
          </a:p>
          <a:p>
            <a:pPr marL="0" indent="0">
              <a:lnSpc>
                <a:spcPct val="110000"/>
              </a:lnSpc>
              <a:spcBef>
                <a:spcPts val="0"/>
              </a:spcBef>
              <a:buNone/>
            </a:pPr>
            <a:r>
              <a:rPr lang="en-GB" sz="2400" dirty="0" err="1">
                <a:latin typeface="+mn-lt"/>
              </a:rPr>
              <a:t>Hou</a:t>
            </a:r>
            <a:r>
              <a:rPr lang="en-GB" sz="2400" dirty="0">
                <a:latin typeface="+mn-lt"/>
              </a:rPr>
              <a:t> fares thy faire </a:t>
            </a:r>
            <a:r>
              <a:rPr lang="en-GB" sz="2400" dirty="0" err="1">
                <a:latin typeface="+mn-lt"/>
              </a:rPr>
              <a:t>doghter</a:t>
            </a:r>
            <a:r>
              <a:rPr lang="en-GB" sz="2400" dirty="0">
                <a:latin typeface="+mn-lt"/>
              </a:rPr>
              <a:t> and thy </a:t>
            </a:r>
            <a:r>
              <a:rPr lang="en-GB" sz="2400" dirty="0" err="1">
                <a:latin typeface="+mn-lt"/>
              </a:rPr>
              <a:t>wyf</a:t>
            </a:r>
            <a:r>
              <a:rPr lang="en-GB" sz="2400" dirty="0">
                <a:latin typeface="+mn-lt"/>
              </a:rPr>
              <a:t>? </a:t>
            </a:r>
          </a:p>
        </p:txBody>
      </p:sp>
      <p:sp>
        <p:nvSpPr>
          <p:cNvPr id="5" name="Rectangle 4">
            <a:extLst>
              <a:ext uri="{FF2B5EF4-FFF2-40B4-BE49-F238E27FC236}">
                <a16:creationId xmlns:a16="http://schemas.microsoft.com/office/drawing/2014/main" id="{A5951A88-C240-433C-8B35-E42838FFA397}"/>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2114626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7112"/>
            <a:ext cx="7056784" cy="1008112"/>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200" dirty="0">
                <a:solidFill>
                  <a:srgbClr val="C00000"/>
                </a:solidFill>
                <a:latin typeface="+mj-lt"/>
              </a:rPr>
              <a:t>Taking others’ places; </a:t>
            </a:r>
            <a:br>
              <a:rPr lang="en-GB" sz="3200" dirty="0">
                <a:solidFill>
                  <a:srgbClr val="C00000"/>
                </a:solidFill>
                <a:latin typeface="+mj-lt"/>
              </a:rPr>
            </a:br>
            <a:r>
              <a:rPr lang="en-GB" sz="3200" dirty="0">
                <a:solidFill>
                  <a:srgbClr val="C00000"/>
                </a:solidFill>
                <a:latin typeface="+mj-lt"/>
              </a:rPr>
              <a:t>parodying other voices</a:t>
            </a:r>
          </a:p>
        </p:txBody>
      </p:sp>
      <p:sp>
        <p:nvSpPr>
          <p:cNvPr id="3" name="Content Placeholder 2"/>
          <p:cNvSpPr>
            <a:spLocks noGrp="1"/>
          </p:cNvSpPr>
          <p:nvPr>
            <p:ph idx="1"/>
          </p:nvPr>
        </p:nvSpPr>
        <p:spPr>
          <a:xfrm>
            <a:off x="678824" y="1124744"/>
            <a:ext cx="7416824" cy="5733256"/>
          </a:xfrm>
        </p:spPr>
        <p:txBody>
          <a:bodyPr>
            <a:noAutofit/>
          </a:bodyPr>
          <a:lstStyle/>
          <a:p>
            <a:pPr marL="0" indent="0">
              <a:spcBef>
                <a:spcPts val="0"/>
              </a:spcBef>
              <a:buNone/>
            </a:pPr>
            <a:r>
              <a:rPr lang="en-GB" sz="2200" dirty="0" err="1">
                <a:latin typeface="+mn-lt"/>
              </a:rPr>
              <a:t>Withinne</a:t>
            </a:r>
            <a:r>
              <a:rPr lang="en-GB" sz="2200" dirty="0">
                <a:latin typeface="+mn-lt"/>
              </a:rPr>
              <a:t> a while this john the clerk up </a:t>
            </a:r>
            <a:r>
              <a:rPr lang="en-GB" sz="2200" dirty="0" err="1">
                <a:latin typeface="+mn-lt"/>
              </a:rPr>
              <a:t>leep</a:t>
            </a:r>
            <a:r>
              <a:rPr lang="en-GB" sz="2200" dirty="0">
                <a:latin typeface="+mn-lt"/>
              </a:rPr>
              <a:t>,      </a:t>
            </a:r>
          </a:p>
          <a:p>
            <a:pPr marL="0" indent="0">
              <a:spcBef>
                <a:spcPts val="0"/>
              </a:spcBef>
              <a:buNone/>
            </a:pPr>
            <a:r>
              <a:rPr lang="en-GB" sz="2200" dirty="0">
                <a:latin typeface="+mn-lt"/>
              </a:rPr>
              <a:t>And </a:t>
            </a:r>
            <a:r>
              <a:rPr lang="en-GB" sz="2200" dirty="0">
                <a:solidFill>
                  <a:srgbClr val="33CAFF"/>
                </a:solidFill>
                <a:latin typeface="+mn-lt"/>
              </a:rPr>
              <a:t>on this </a:t>
            </a:r>
            <a:r>
              <a:rPr lang="en-GB" sz="2200" dirty="0" err="1">
                <a:solidFill>
                  <a:srgbClr val="33CAFF"/>
                </a:solidFill>
                <a:latin typeface="+mn-lt"/>
              </a:rPr>
              <a:t>goode</a:t>
            </a:r>
            <a:r>
              <a:rPr lang="en-GB" sz="2200" dirty="0">
                <a:solidFill>
                  <a:srgbClr val="33CAFF"/>
                </a:solidFill>
                <a:latin typeface="+mn-lt"/>
              </a:rPr>
              <a:t> </a:t>
            </a:r>
            <a:r>
              <a:rPr lang="en-GB" sz="2200" dirty="0" err="1">
                <a:solidFill>
                  <a:srgbClr val="33CAFF"/>
                </a:solidFill>
                <a:latin typeface="+mn-lt"/>
              </a:rPr>
              <a:t>wyf</a:t>
            </a:r>
            <a:r>
              <a:rPr lang="en-GB" sz="2200" dirty="0">
                <a:solidFill>
                  <a:srgbClr val="33CAFF"/>
                </a:solidFill>
                <a:latin typeface="+mn-lt"/>
              </a:rPr>
              <a:t> he </a:t>
            </a:r>
            <a:r>
              <a:rPr lang="en-GB" sz="2200" dirty="0" err="1">
                <a:solidFill>
                  <a:srgbClr val="33CAFF"/>
                </a:solidFill>
                <a:latin typeface="+mn-lt"/>
              </a:rPr>
              <a:t>leith</a:t>
            </a:r>
            <a:r>
              <a:rPr lang="en-GB" sz="2200" dirty="0">
                <a:solidFill>
                  <a:srgbClr val="33CAFF"/>
                </a:solidFill>
                <a:latin typeface="+mn-lt"/>
              </a:rPr>
              <a:t> on </a:t>
            </a:r>
            <a:r>
              <a:rPr lang="en-GB" sz="2200" dirty="0" err="1">
                <a:solidFill>
                  <a:srgbClr val="33CAFF"/>
                </a:solidFill>
                <a:latin typeface="+mn-lt"/>
              </a:rPr>
              <a:t>soore</a:t>
            </a:r>
            <a:r>
              <a:rPr lang="en-GB" sz="2200" dirty="0">
                <a:solidFill>
                  <a:srgbClr val="33CAFF"/>
                </a:solidFill>
                <a:latin typeface="+mn-lt"/>
              </a:rPr>
              <a:t>.      </a:t>
            </a:r>
          </a:p>
          <a:p>
            <a:pPr marL="0" indent="0">
              <a:spcBef>
                <a:spcPts val="0"/>
              </a:spcBef>
              <a:buNone/>
            </a:pPr>
            <a:r>
              <a:rPr lang="en-GB" sz="2200" dirty="0">
                <a:solidFill>
                  <a:srgbClr val="33CAFF"/>
                </a:solidFill>
                <a:latin typeface="+mn-lt"/>
              </a:rPr>
              <a:t>So </a:t>
            </a:r>
            <a:r>
              <a:rPr lang="en-GB" sz="2200" dirty="0" err="1">
                <a:solidFill>
                  <a:srgbClr val="33CAFF"/>
                </a:solidFill>
                <a:latin typeface="+mn-lt"/>
              </a:rPr>
              <a:t>myrie</a:t>
            </a:r>
            <a:r>
              <a:rPr lang="en-GB" sz="2200" dirty="0">
                <a:solidFill>
                  <a:srgbClr val="33CAFF"/>
                </a:solidFill>
                <a:latin typeface="+mn-lt"/>
              </a:rPr>
              <a:t> a fit ne </a:t>
            </a:r>
            <a:r>
              <a:rPr lang="en-GB" sz="2200" dirty="0" err="1">
                <a:solidFill>
                  <a:srgbClr val="33CAFF"/>
                </a:solidFill>
                <a:latin typeface="+mn-lt"/>
              </a:rPr>
              <a:t>hadde</a:t>
            </a:r>
            <a:r>
              <a:rPr lang="en-GB" sz="2200" dirty="0">
                <a:solidFill>
                  <a:srgbClr val="33CAFF"/>
                </a:solidFill>
                <a:latin typeface="+mn-lt"/>
              </a:rPr>
              <a:t> she </a:t>
            </a:r>
            <a:r>
              <a:rPr lang="en-GB" sz="2200" dirty="0" err="1">
                <a:solidFill>
                  <a:srgbClr val="33CAFF"/>
                </a:solidFill>
                <a:latin typeface="+mn-lt"/>
              </a:rPr>
              <a:t>nat</a:t>
            </a:r>
            <a:r>
              <a:rPr lang="en-GB" sz="2200" dirty="0">
                <a:solidFill>
                  <a:srgbClr val="33CAFF"/>
                </a:solidFill>
                <a:latin typeface="+mn-lt"/>
              </a:rPr>
              <a:t> </a:t>
            </a:r>
            <a:r>
              <a:rPr lang="en-GB" sz="2200" dirty="0" err="1">
                <a:solidFill>
                  <a:srgbClr val="33CAFF"/>
                </a:solidFill>
                <a:latin typeface="+mn-lt"/>
              </a:rPr>
              <a:t>ful</a:t>
            </a:r>
            <a:r>
              <a:rPr lang="en-GB" sz="2200" dirty="0">
                <a:solidFill>
                  <a:srgbClr val="33CAFF"/>
                </a:solidFill>
                <a:latin typeface="+mn-lt"/>
              </a:rPr>
              <a:t> </a:t>
            </a:r>
            <a:r>
              <a:rPr lang="en-GB" sz="2200" dirty="0" err="1">
                <a:solidFill>
                  <a:srgbClr val="33CAFF"/>
                </a:solidFill>
                <a:latin typeface="+mn-lt"/>
              </a:rPr>
              <a:t>yoore</a:t>
            </a:r>
            <a:r>
              <a:rPr lang="en-GB" sz="2200" dirty="0">
                <a:solidFill>
                  <a:srgbClr val="33CAFF"/>
                </a:solidFill>
                <a:latin typeface="+mn-lt"/>
              </a:rPr>
              <a:t>;      </a:t>
            </a:r>
          </a:p>
          <a:p>
            <a:pPr marL="0" indent="0">
              <a:spcBef>
                <a:spcPts val="0"/>
              </a:spcBef>
              <a:buNone/>
            </a:pPr>
            <a:r>
              <a:rPr lang="en-GB" sz="2200" dirty="0">
                <a:latin typeface="+mn-lt"/>
              </a:rPr>
              <a:t>He </a:t>
            </a:r>
            <a:r>
              <a:rPr lang="en-GB" sz="2200" dirty="0" err="1">
                <a:latin typeface="+mn-lt"/>
              </a:rPr>
              <a:t>priketh</a:t>
            </a:r>
            <a:r>
              <a:rPr lang="en-GB" sz="2200" dirty="0">
                <a:latin typeface="+mn-lt"/>
              </a:rPr>
              <a:t> </a:t>
            </a:r>
            <a:r>
              <a:rPr lang="en-GB" sz="2200" dirty="0" err="1">
                <a:latin typeface="+mn-lt"/>
              </a:rPr>
              <a:t>harde</a:t>
            </a:r>
            <a:r>
              <a:rPr lang="en-GB" sz="2200" dirty="0">
                <a:latin typeface="+mn-lt"/>
              </a:rPr>
              <a:t> and </a:t>
            </a:r>
            <a:r>
              <a:rPr lang="en-GB" sz="2200" dirty="0" err="1">
                <a:latin typeface="+mn-lt"/>
              </a:rPr>
              <a:t>depe</a:t>
            </a:r>
            <a:r>
              <a:rPr lang="en-GB" sz="2200" dirty="0">
                <a:latin typeface="+mn-lt"/>
              </a:rPr>
              <a:t> as he were mad.      </a:t>
            </a:r>
          </a:p>
          <a:p>
            <a:pPr marL="0" indent="0">
              <a:spcBef>
                <a:spcPts val="0"/>
              </a:spcBef>
              <a:buNone/>
            </a:pPr>
            <a:r>
              <a:rPr lang="en-GB" sz="2200" dirty="0">
                <a:latin typeface="+mn-lt"/>
              </a:rPr>
              <a:t>This </a:t>
            </a:r>
            <a:r>
              <a:rPr lang="en-GB" sz="2200" dirty="0" err="1">
                <a:latin typeface="+mn-lt"/>
              </a:rPr>
              <a:t>joly</a:t>
            </a:r>
            <a:r>
              <a:rPr lang="en-GB" sz="2200" dirty="0">
                <a:latin typeface="+mn-lt"/>
              </a:rPr>
              <a:t> </a:t>
            </a:r>
            <a:r>
              <a:rPr lang="en-GB" sz="2200" dirty="0" err="1">
                <a:latin typeface="+mn-lt"/>
              </a:rPr>
              <a:t>lyf</a:t>
            </a:r>
            <a:r>
              <a:rPr lang="en-GB" sz="2200" dirty="0">
                <a:latin typeface="+mn-lt"/>
              </a:rPr>
              <a:t> </a:t>
            </a:r>
            <a:r>
              <a:rPr lang="en-GB" sz="2200" dirty="0" err="1">
                <a:latin typeface="+mn-lt"/>
              </a:rPr>
              <a:t>han</a:t>
            </a:r>
            <a:r>
              <a:rPr lang="en-GB" sz="2200" dirty="0">
                <a:latin typeface="+mn-lt"/>
              </a:rPr>
              <a:t> </a:t>
            </a:r>
            <a:r>
              <a:rPr lang="en-GB" sz="2200" dirty="0" err="1">
                <a:latin typeface="+mn-lt"/>
              </a:rPr>
              <a:t>thise</a:t>
            </a:r>
            <a:r>
              <a:rPr lang="en-GB" sz="2200" dirty="0">
                <a:latin typeface="+mn-lt"/>
              </a:rPr>
              <a:t> two </a:t>
            </a:r>
            <a:r>
              <a:rPr lang="en-GB" sz="2200" dirty="0" err="1">
                <a:latin typeface="+mn-lt"/>
              </a:rPr>
              <a:t>clerkes</a:t>
            </a:r>
            <a:r>
              <a:rPr lang="en-GB" sz="2200" dirty="0">
                <a:latin typeface="+mn-lt"/>
              </a:rPr>
              <a:t> lad</a:t>
            </a:r>
          </a:p>
          <a:p>
            <a:pPr marL="0" indent="0">
              <a:spcBef>
                <a:spcPts val="0"/>
              </a:spcBef>
              <a:buNone/>
            </a:pPr>
            <a:r>
              <a:rPr lang="en-GB" sz="2200" dirty="0" err="1">
                <a:latin typeface="+mn-lt"/>
              </a:rPr>
              <a:t>Til</a:t>
            </a:r>
            <a:r>
              <a:rPr lang="en-GB" sz="2200" dirty="0">
                <a:latin typeface="+mn-lt"/>
              </a:rPr>
              <a:t> that the </a:t>
            </a:r>
            <a:r>
              <a:rPr lang="en-GB" sz="2200" dirty="0" err="1">
                <a:latin typeface="+mn-lt"/>
              </a:rPr>
              <a:t>thridde</a:t>
            </a:r>
            <a:r>
              <a:rPr lang="en-GB" sz="2200" dirty="0">
                <a:latin typeface="+mn-lt"/>
              </a:rPr>
              <a:t> </a:t>
            </a:r>
            <a:r>
              <a:rPr lang="en-GB" sz="2200" dirty="0" err="1">
                <a:latin typeface="+mn-lt"/>
              </a:rPr>
              <a:t>cok</a:t>
            </a:r>
            <a:r>
              <a:rPr lang="en-GB" sz="2200" dirty="0">
                <a:latin typeface="+mn-lt"/>
              </a:rPr>
              <a:t> </a:t>
            </a:r>
            <a:r>
              <a:rPr lang="en-GB" sz="2200" dirty="0" err="1">
                <a:latin typeface="+mn-lt"/>
              </a:rPr>
              <a:t>bigan</a:t>
            </a:r>
            <a:r>
              <a:rPr lang="en-GB" sz="2200" dirty="0">
                <a:latin typeface="+mn-lt"/>
              </a:rPr>
              <a:t> to </a:t>
            </a:r>
            <a:r>
              <a:rPr lang="en-GB" sz="2200" dirty="0" err="1">
                <a:latin typeface="+mn-lt"/>
              </a:rPr>
              <a:t>synge</a:t>
            </a:r>
            <a:r>
              <a:rPr lang="en-GB" sz="2200" dirty="0">
                <a:latin typeface="+mn-lt"/>
              </a:rPr>
              <a:t>.      </a:t>
            </a:r>
          </a:p>
          <a:p>
            <a:pPr marL="0" indent="0">
              <a:spcBef>
                <a:spcPts val="0"/>
              </a:spcBef>
              <a:buNone/>
            </a:pPr>
            <a:r>
              <a:rPr lang="en-GB" sz="2200" dirty="0" err="1">
                <a:latin typeface="+mn-lt"/>
              </a:rPr>
              <a:t>Aleyn</a:t>
            </a:r>
            <a:r>
              <a:rPr lang="en-GB" sz="2200" dirty="0">
                <a:latin typeface="+mn-lt"/>
              </a:rPr>
              <a:t> wax </a:t>
            </a:r>
            <a:r>
              <a:rPr lang="en-GB" sz="2200" dirty="0" err="1">
                <a:latin typeface="+mn-lt"/>
              </a:rPr>
              <a:t>wery</a:t>
            </a:r>
            <a:r>
              <a:rPr lang="en-GB" sz="2200" dirty="0">
                <a:latin typeface="+mn-lt"/>
              </a:rPr>
              <a:t> in the </a:t>
            </a:r>
            <a:r>
              <a:rPr lang="en-GB" sz="2200" dirty="0" err="1">
                <a:latin typeface="+mn-lt"/>
              </a:rPr>
              <a:t>dawenynge</a:t>
            </a:r>
            <a:r>
              <a:rPr lang="en-GB" sz="2200" dirty="0">
                <a:latin typeface="+mn-lt"/>
              </a:rPr>
              <a:t>,      </a:t>
            </a:r>
          </a:p>
          <a:p>
            <a:pPr marL="0" indent="0">
              <a:spcBef>
                <a:spcPts val="0"/>
              </a:spcBef>
              <a:buNone/>
            </a:pPr>
            <a:r>
              <a:rPr lang="en-GB" sz="2200" dirty="0">
                <a:latin typeface="+mn-lt"/>
              </a:rPr>
              <a:t>For he had </a:t>
            </a:r>
            <a:r>
              <a:rPr lang="en-GB" sz="2200" dirty="0" err="1">
                <a:latin typeface="+mn-lt"/>
              </a:rPr>
              <a:t>swonken</a:t>
            </a:r>
            <a:r>
              <a:rPr lang="en-GB" sz="2200" dirty="0">
                <a:latin typeface="+mn-lt"/>
              </a:rPr>
              <a:t> al the </a:t>
            </a:r>
            <a:r>
              <a:rPr lang="en-GB" sz="2200" dirty="0" err="1">
                <a:latin typeface="+mn-lt"/>
              </a:rPr>
              <a:t>longe</a:t>
            </a:r>
            <a:r>
              <a:rPr lang="en-GB" sz="2200" dirty="0">
                <a:latin typeface="+mn-lt"/>
              </a:rPr>
              <a:t> </a:t>
            </a:r>
            <a:r>
              <a:rPr lang="en-GB" sz="2200" dirty="0" err="1">
                <a:latin typeface="+mn-lt"/>
              </a:rPr>
              <a:t>nyght</a:t>
            </a:r>
            <a:r>
              <a:rPr lang="en-GB" sz="2200" dirty="0">
                <a:latin typeface="+mn-lt"/>
              </a:rPr>
              <a:t>,      </a:t>
            </a:r>
          </a:p>
          <a:p>
            <a:pPr marL="0" indent="0">
              <a:spcBef>
                <a:spcPts val="0"/>
              </a:spcBef>
              <a:buNone/>
            </a:pPr>
            <a:r>
              <a:rPr lang="en-GB" sz="2200" dirty="0">
                <a:latin typeface="+mn-lt"/>
              </a:rPr>
              <a:t>And </a:t>
            </a:r>
            <a:r>
              <a:rPr lang="en-GB" sz="2200" dirty="0" err="1">
                <a:latin typeface="+mn-lt"/>
              </a:rPr>
              <a:t>seyde</a:t>
            </a:r>
            <a:r>
              <a:rPr lang="en-GB" sz="2200" dirty="0">
                <a:latin typeface="+mn-lt"/>
              </a:rPr>
              <a:t>, </a:t>
            </a:r>
            <a:r>
              <a:rPr lang="en-GB" sz="2200" dirty="0">
                <a:solidFill>
                  <a:srgbClr val="33CAFF"/>
                </a:solidFill>
                <a:latin typeface="+mn-lt"/>
              </a:rPr>
              <a:t>fare </a:t>
            </a:r>
            <a:r>
              <a:rPr lang="en-GB" sz="2200" dirty="0" err="1">
                <a:solidFill>
                  <a:srgbClr val="33CAFF"/>
                </a:solidFill>
                <a:latin typeface="+mn-lt"/>
              </a:rPr>
              <a:t>weel</a:t>
            </a:r>
            <a:r>
              <a:rPr lang="en-GB" sz="2200" dirty="0">
                <a:solidFill>
                  <a:srgbClr val="33CAFF"/>
                </a:solidFill>
                <a:latin typeface="+mn-lt"/>
              </a:rPr>
              <a:t>, </a:t>
            </a:r>
            <a:r>
              <a:rPr lang="en-GB" sz="2200" dirty="0" err="1">
                <a:solidFill>
                  <a:srgbClr val="33CAFF"/>
                </a:solidFill>
                <a:latin typeface="+mn-lt"/>
              </a:rPr>
              <a:t>malyne</a:t>
            </a:r>
            <a:r>
              <a:rPr lang="en-GB" sz="2200" dirty="0">
                <a:solidFill>
                  <a:srgbClr val="33CAFF"/>
                </a:solidFill>
                <a:latin typeface="+mn-lt"/>
              </a:rPr>
              <a:t>, </a:t>
            </a:r>
            <a:r>
              <a:rPr lang="en-GB" sz="2200" dirty="0" err="1">
                <a:solidFill>
                  <a:srgbClr val="33CAFF"/>
                </a:solidFill>
                <a:latin typeface="+mn-lt"/>
              </a:rPr>
              <a:t>sweete</a:t>
            </a:r>
            <a:r>
              <a:rPr lang="en-GB" sz="2200" dirty="0">
                <a:solidFill>
                  <a:srgbClr val="33CAFF"/>
                </a:solidFill>
                <a:latin typeface="+mn-lt"/>
              </a:rPr>
              <a:t> </a:t>
            </a:r>
            <a:r>
              <a:rPr lang="en-GB" sz="2200" dirty="0" err="1">
                <a:solidFill>
                  <a:srgbClr val="33CAFF"/>
                </a:solidFill>
                <a:latin typeface="+mn-lt"/>
              </a:rPr>
              <a:t>wight</a:t>
            </a:r>
            <a:r>
              <a:rPr lang="en-GB" sz="2200" dirty="0">
                <a:solidFill>
                  <a:srgbClr val="33CAFF"/>
                </a:solidFill>
                <a:latin typeface="+mn-lt"/>
              </a:rPr>
              <a:t>!      </a:t>
            </a:r>
          </a:p>
          <a:p>
            <a:pPr marL="0" indent="0">
              <a:spcBef>
                <a:spcPts val="0"/>
              </a:spcBef>
              <a:buNone/>
            </a:pPr>
            <a:r>
              <a:rPr lang="en-GB" sz="2200" dirty="0">
                <a:solidFill>
                  <a:srgbClr val="33CAFF"/>
                </a:solidFill>
                <a:latin typeface="+mn-lt"/>
              </a:rPr>
              <a:t>The day is come, I may no </a:t>
            </a:r>
            <a:r>
              <a:rPr lang="en-GB" sz="2200" dirty="0" err="1">
                <a:solidFill>
                  <a:srgbClr val="33CAFF"/>
                </a:solidFill>
                <a:latin typeface="+mn-lt"/>
              </a:rPr>
              <a:t>lenger</a:t>
            </a:r>
            <a:r>
              <a:rPr lang="en-GB" sz="2200" dirty="0">
                <a:solidFill>
                  <a:srgbClr val="33CAFF"/>
                </a:solidFill>
                <a:latin typeface="+mn-lt"/>
              </a:rPr>
              <a:t> </a:t>
            </a:r>
            <a:r>
              <a:rPr lang="en-GB" sz="2200" dirty="0" err="1">
                <a:solidFill>
                  <a:srgbClr val="33CAFF"/>
                </a:solidFill>
                <a:latin typeface="+mn-lt"/>
              </a:rPr>
              <a:t>byde</a:t>
            </a:r>
            <a:r>
              <a:rPr lang="en-GB" sz="2200" dirty="0">
                <a:solidFill>
                  <a:srgbClr val="33CAFF"/>
                </a:solidFill>
                <a:latin typeface="+mn-lt"/>
              </a:rPr>
              <a:t>;      </a:t>
            </a:r>
          </a:p>
          <a:p>
            <a:pPr marL="0" indent="0">
              <a:spcBef>
                <a:spcPts val="0"/>
              </a:spcBef>
              <a:buNone/>
            </a:pPr>
            <a:r>
              <a:rPr lang="en-GB" sz="2200" dirty="0">
                <a:solidFill>
                  <a:srgbClr val="33CAFF"/>
                </a:solidFill>
                <a:latin typeface="+mn-lt"/>
              </a:rPr>
              <a:t>But </a:t>
            </a:r>
            <a:r>
              <a:rPr lang="en-GB" sz="2200" dirty="0" err="1">
                <a:solidFill>
                  <a:srgbClr val="33CAFF"/>
                </a:solidFill>
                <a:latin typeface="+mn-lt"/>
              </a:rPr>
              <a:t>everemo</a:t>
            </a:r>
            <a:r>
              <a:rPr lang="en-GB" sz="2200" dirty="0">
                <a:solidFill>
                  <a:srgbClr val="33CAFF"/>
                </a:solidFill>
                <a:latin typeface="+mn-lt"/>
              </a:rPr>
              <a:t>, </a:t>
            </a:r>
            <a:r>
              <a:rPr lang="en-GB" sz="2200" dirty="0" err="1">
                <a:solidFill>
                  <a:srgbClr val="33CAFF"/>
                </a:solidFill>
                <a:latin typeface="+mn-lt"/>
              </a:rPr>
              <a:t>wher</a:t>
            </a:r>
            <a:r>
              <a:rPr lang="en-GB" sz="2200" dirty="0">
                <a:solidFill>
                  <a:srgbClr val="33CAFF"/>
                </a:solidFill>
                <a:latin typeface="+mn-lt"/>
              </a:rPr>
              <a:t> so I go or </a:t>
            </a:r>
            <a:r>
              <a:rPr lang="en-GB" sz="2200" dirty="0" err="1">
                <a:solidFill>
                  <a:srgbClr val="33CAFF"/>
                </a:solidFill>
                <a:latin typeface="+mn-lt"/>
              </a:rPr>
              <a:t>ryde</a:t>
            </a:r>
            <a:r>
              <a:rPr lang="en-GB" sz="2200" dirty="0">
                <a:solidFill>
                  <a:srgbClr val="33CAFF"/>
                </a:solidFill>
                <a:latin typeface="+mn-lt"/>
              </a:rPr>
              <a:t>,      </a:t>
            </a:r>
          </a:p>
          <a:p>
            <a:pPr marL="0" indent="0">
              <a:spcBef>
                <a:spcPts val="0"/>
              </a:spcBef>
              <a:buNone/>
            </a:pPr>
            <a:r>
              <a:rPr lang="en-GB" sz="2200" dirty="0">
                <a:solidFill>
                  <a:srgbClr val="33CAFF"/>
                </a:solidFill>
                <a:latin typeface="+mn-lt"/>
              </a:rPr>
              <a:t>I is </a:t>
            </a:r>
            <a:r>
              <a:rPr lang="en-GB" sz="2200" dirty="0" err="1">
                <a:solidFill>
                  <a:srgbClr val="33CAFF"/>
                </a:solidFill>
                <a:latin typeface="+mn-lt"/>
              </a:rPr>
              <a:t>thyn</a:t>
            </a:r>
            <a:r>
              <a:rPr lang="en-GB" sz="2200" dirty="0">
                <a:solidFill>
                  <a:srgbClr val="33CAFF"/>
                </a:solidFill>
                <a:latin typeface="+mn-lt"/>
              </a:rPr>
              <a:t> </a:t>
            </a:r>
            <a:r>
              <a:rPr lang="en-GB" sz="2200" dirty="0" err="1">
                <a:solidFill>
                  <a:srgbClr val="33CAFF"/>
                </a:solidFill>
                <a:latin typeface="+mn-lt"/>
              </a:rPr>
              <a:t>awen</a:t>
            </a:r>
            <a:r>
              <a:rPr lang="en-GB" sz="2200" dirty="0">
                <a:solidFill>
                  <a:srgbClr val="33CAFF"/>
                </a:solidFill>
                <a:latin typeface="+mn-lt"/>
              </a:rPr>
              <a:t> clerk, </a:t>
            </a:r>
            <a:r>
              <a:rPr lang="en-GB" sz="2200" dirty="0" err="1">
                <a:solidFill>
                  <a:srgbClr val="33CAFF"/>
                </a:solidFill>
                <a:latin typeface="+mn-lt"/>
              </a:rPr>
              <a:t>swa</a:t>
            </a:r>
            <a:r>
              <a:rPr lang="en-GB" sz="2200" dirty="0">
                <a:solidFill>
                  <a:srgbClr val="33CAFF"/>
                </a:solidFill>
                <a:latin typeface="+mn-lt"/>
              </a:rPr>
              <a:t> have I </a:t>
            </a:r>
            <a:r>
              <a:rPr lang="en-GB" sz="2200" dirty="0" err="1">
                <a:solidFill>
                  <a:srgbClr val="33CAFF"/>
                </a:solidFill>
                <a:latin typeface="+mn-lt"/>
              </a:rPr>
              <a:t>seel</a:t>
            </a:r>
            <a:r>
              <a:rPr lang="en-GB" sz="2200" dirty="0">
                <a:solidFill>
                  <a:srgbClr val="33CAFF"/>
                </a:solidFill>
                <a:latin typeface="+mn-lt"/>
              </a:rPr>
              <a:t>!    </a:t>
            </a:r>
            <a:r>
              <a:rPr lang="en-GB" sz="2200" dirty="0">
                <a:latin typeface="+mn-lt"/>
              </a:rPr>
              <a:t>  </a:t>
            </a:r>
          </a:p>
          <a:p>
            <a:pPr marL="0" indent="0">
              <a:spcBef>
                <a:spcPts val="0"/>
              </a:spcBef>
              <a:buNone/>
            </a:pPr>
            <a:r>
              <a:rPr lang="en-GB" sz="2200" dirty="0">
                <a:latin typeface="+mn-lt"/>
              </a:rPr>
              <a:t>Now, </a:t>
            </a:r>
            <a:r>
              <a:rPr lang="en-GB" sz="2200" dirty="0" err="1">
                <a:latin typeface="+mn-lt"/>
              </a:rPr>
              <a:t>deere</a:t>
            </a:r>
            <a:r>
              <a:rPr lang="en-GB" sz="2200" dirty="0">
                <a:latin typeface="+mn-lt"/>
              </a:rPr>
              <a:t> </a:t>
            </a:r>
            <a:r>
              <a:rPr lang="en-GB" sz="2200" dirty="0" err="1">
                <a:latin typeface="+mn-lt"/>
              </a:rPr>
              <a:t>lemman</a:t>
            </a:r>
            <a:r>
              <a:rPr lang="en-GB" sz="2200" dirty="0">
                <a:latin typeface="+mn-lt"/>
              </a:rPr>
              <a:t>, quod she, go, far </a:t>
            </a:r>
            <a:r>
              <a:rPr lang="en-GB" sz="2200" dirty="0" err="1">
                <a:latin typeface="+mn-lt"/>
              </a:rPr>
              <a:t>weel</a:t>
            </a:r>
            <a:r>
              <a:rPr lang="en-GB" sz="2200" dirty="0">
                <a:latin typeface="+mn-lt"/>
              </a:rPr>
              <a:t>!      </a:t>
            </a:r>
          </a:p>
          <a:p>
            <a:pPr marL="0" indent="0">
              <a:spcBef>
                <a:spcPts val="0"/>
              </a:spcBef>
              <a:buNone/>
            </a:pPr>
            <a:r>
              <a:rPr lang="en-GB" sz="2200" dirty="0">
                <a:latin typeface="+mn-lt"/>
              </a:rPr>
              <a:t>But </a:t>
            </a:r>
            <a:r>
              <a:rPr lang="en-GB" sz="2200" dirty="0" err="1">
                <a:latin typeface="+mn-lt"/>
              </a:rPr>
              <a:t>er</a:t>
            </a:r>
            <a:r>
              <a:rPr lang="en-GB" sz="2200" dirty="0">
                <a:latin typeface="+mn-lt"/>
              </a:rPr>
              <a:t> </a:t>
            </a:r>
            <a:r>
              <a:rPr lang="en-GB" sz="2200" dirty="0" err="1">
                <a:latin typeface="+mn-lt"/>
              </a:rPr>
              <a:t>thow</a:t>
            </a:r>
            <a:r>
              <a:rPr lang="en-GB" sz="2200" dirty="0">
                <a:latin typeface="+mn-lt"/>
              </a:rPr>
              <a:t> go, o </a:t>
            </a:r>
            <a:r>
              <a:rPr lang="en-GB" sz="2200" dirty="0" err="1">
                <a:latin typeface="+mn-lt"/>
              </a:rPr>
              <a:t>thyng</a:t>
            </a:r>
            <a:r>
              <a:rPr lang="en-GB" sz="2200" dirty="0">
                <a:latin typeface="+mn-lt"/>
              </a:rPr>
              <a:t> I </a:t>
            </a:r>
            <a:r>
              <a:rPr lang="en-GB" sz="2200" dirty="0" err="1">
                <a:latin typeface="+mn-lt"/>
              </a:rPr>
              <a:t>wol</a:t>
            </a:r>
            <a:r>
              <a:rPr lang="en-GB" sz="2200" dirty="0">
                <a:latin typeface="+mn-lt"/>
              </a:rPr>
              <a:t> thee </a:t>
            </a:r>
            <a:r>
              <a:rPr lang="en-GB" sz="2200" dirty="0" err="1">
                <a:latin typeface="+mn-lt"/>
              </a:rPr>
              <a:t>telle</a:t>
            </a:r>
            <a:r>
              <a:rPr lang="en-GB" sz="2200" dirty="0">
                <a:latin typeface="+mn-lt"/>
              </a:rPr>
              <a:t>:</a:t>
            </a:r>
          </a:p>
          <a:p>
            <a:pPr marL="0" indent="0">
              <a:spcBef>
                <a:spcPts val="0"/>
              </a:spcBef>
              <a:buNone/>
            </a:pPr>
            <a:r>
              <a:rPr lang="en-GB" sz="2200" dirty="0" err="1">
                <a:latin typeface="+mn-lt"/>
              </a:rPr>
              <a:t>Whan</a:t>
            </a:r>
            <a:r>
              <a:rPr lang="en-GB" sz="2200" dirty="0">
                <a:latin typeface="+mn-lt"/>
              </a:rPr>
              <a:t> that thou </a:t>
            </a:r>
            <a:r>
              <a:rPr lang="en-GB" sz="2200" dirty="0" err="1">
                <a:latin typeface="+mn-lt"/>
              </a:rPr>
              <a:t>wendest</a:t>
            </a:r>
            <a:r>
              <a:rPr lang="en-GB" sz="2200" dirty="0">
                <a:latin typeface="+mn-lt"/>
              </a:rPr>
              <a:t> </a:t>
            </a:r>
            <a:r>
              <a:rPr lang="en-GB" sz="2200" dirty="0" err="1">
                <a:latin typeface="+mn-lt"/>
              </a:rPr>
              <a:t>homward</a:t>
            </a:r>
            <a:r>
              <a:rPr lang="en-GB" sz="2200" dirty="0">
                <a:latin typeface="+mn-lt"/>
              </a:rPr>
              <a:t> by the </a:t>
            </a:r>
            <a:r>
              <a:rPr lang="en-GB" sz="2200" dirty="0" err="1">
                <a:latin typeface="+mn-lt"/>
              </a:rPr>
              <a:t>melle</a:t>
            </a:r>
            <a:endParaRPr lang="en-GB" sz="2200" dirty="0">
              <a:latin typeface="+mn-lt"/>
            </a:endParaRPr>
          </a:p>
        </p:txBody>
      </p:sp>
      <p:sp>
        <p:nvSpPr>
          <p:cNvPr id="5" name="Rectangle 4">
            <a:extLst>
              <a:ext uri="{FF2B5EF4-FFF2-40B4-BE49-F238E27FC236}">
                <a16:creationId xmlns:a16="http://schemas.microsoft.com/office/drawing/2014/main" id="{9F98E25B-F5FD-4660-86A4-94ED000572A9}"/>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2091765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308267"/>
            <a:ext cx="6048672" cy="684076"/>
          </a:xfrm>
          <a:solidFill>
            <a:schemeClr val="accent5">
              <a:lumMod val="60000"/>
              <a:lumOff val="40000"/>
            </a:schemeClr>
          </a:solidFill>
          <a:ln w="28575">
            <a:solidFill>
              <a:srgbClr val="33CAFF"/>
            </a:solidFill>
          </a:ln>
        </p:spPr>
        <p:style>
          <a:lnRef idx="2">
            <a:schemeClr val="accent1"/>
          </a:lnRef>
          <a:fillRef idx="1">
            <a:schemeClr val="lt1"/>
          </a:fillRef>
          <a:effectRef idx="0">
            <a:schemeClr val="accent1"/>
          </a:effectRef>
          <a:fontRef idx="minor">
            <a:schemeClr val="dk1"/>
          </a:fontRef>
        </p:style>
        <p:txBody>
          <a:bodyPr>
            <a:noAutofit/>
          </a:bodyPr>
          <a:lstStyle/>
          <a:p>
            <a:pPr algn="ctr"/>
            <a:r>
              <a:rPr lang="en-GB" sz="3200" dirty="0">
                <a:solidFill>
                  <a:srgbClr val="C00000"/>
                </a:solidFill>
                <a:latin typeface="+mj-lt"/>
              </a:rPr>
              <a:t>Discussion </a:t>
            </a:r>
          </a:p>
        </p:txBody>
      </p:sp>
      <p:sp>
        <p:nvSpPr>
          <p:cNvPr id="3" name="Content Placeholder 2"/>
          <p:cNvSpPr>
            <a:spLocks noGrp="1"/>
          </p:cNvSpPr>
          <p:nvPr>
            <p:ph idx="1"/>
          </p:nvPr>
        </p:nvSpPr>
        <p:spPr>
          <a:xfrm>
            <a:off x="395536" y="1226768"/>
            <a:ext cx="8229600" cy="5613256"/>
          </a:xfrm>
        </p:spPr>
        <p:txBody>
          <a:bodyPr>
            <a:normAutofit/>
          </a:bodyPr>
          <a:lstStyle/>
          <a:p>
            <a:pPr>
              <a:lnSpc>
                <a:spcPct val="110000"/>
              </a:lnSpc>
              <a:spcBef>
                <a:spcPts val="0"/>
              </a:spcBef>
              <a:buFont typeface="Wingdings" panose="05000000000000000000" pitchFamily="2" charset="2"/>
              <a:buChar char="§"/>
            </a:pPr>
            <a:r>
              <a:rPr lang="en-GB" sz="2200" dirty="0">
                <a:latin typeface="+mn-lt"/>
              </a:rPr>
              <a:t>Language and voice</a:t>
            </a:r>
          </a:p>
          <a:p>
            <a:pPr>
              <a:lnSpc>
                <a:spcPct val="110000"/>
              </a:lnSpc>
              <a:spcBef>
                <a:spcPts val="0"/>
              </a:spcBef>
              <a:buFont typeface="Wingdings" panose="05000000000000000000" pitchFamily="2" charset="2"/>
              <a:buChar char="§"/>
            </a:pPr>
            <a:r>
              <a:rPr lang="en-GB" sz="2200" dirty="0">
                <a:latin typeface="+mn-lt"/>
              </a:rPr>
              <a:t>Compare </a:t>
            </a:r>
            <a:r>
              <a:rPr lang="en-GB" sz="2200" dirty="0" err="1">
                <a:latin typeface="+mn-lt"/>
              </a:rPr>
              <a:t>Malyne</a:t>
            </a:r>
            <a:r>
              <a:rPr lang="en-GB" sz="2200" dirty="0">
                <a:latin typeface="+mn-lt"/>
              </a:rPr>
              <a:t> and her mother  with Alison and </a:t>
            </a:r>
            <a:r>
              <a:rPr lang="en-GB" sz="2200" dirty="0" err="1">
                <a:latin typeface="+mn-lt"/>
              </a:rPr>
              <a:t>Emelye</a:t>
            </a:r>
            <a:r>
              <a:rPr lang="en-GB" sz="2200" dirty="0">
                <a:latin typeface="+mn-lt"/>
              </a:rPr>
              <a:t> (and the unnamed prostitute from the Cook’s)</a:t>
            </a:r>
          </a:p>
          <a:p>
            <a:pPr>
              <a:lnSpc>
                <a:spcPct val="110000"/>
              </a:lnSpc>
              <a:spcBef>
                <a:spcPts val="0"/>
              </a:spcBef>
              <a:buFont typeface="Wingdings" panose="05000000000000000000" pitchFamily="2" charset="2"/>
              <a:buChar char="§"/>
            </a:pPr>
            <a:r>
              <a:rPr lang="en-GB" sz="2200" dirty="0">
                <a:latin typeface="+mn-lt"/>
              </a:rPr>
              <a:t>Issue of desire (including female desire)</a:t>
            </a:r>
          </a:p>
          <a:p>
            <a:pPr>
              <a:lnSpc>
                <a:spcPct val="110000"/>
              </a:lnSpc>
              <a:spcBef>
                <a:spcPts val="0"/>
              </a:spcBef>
              <a:buFont typeface="Wingdings" panose="05000000000000000000" pitchFamily="2" charset="2"/>
              <a:buChar char="§"/>
            </a:pPr>
            <a:r>
              <a:rPr lang="en-GB" sz="2200" dirty="0">
                <a:latin typeface="+mn-lt"/>
              </a:rPr>
              <a:t>Social world/animal world</a:t>
            </a:r>
          </a:p>
          <a:p>
            <a:pPr>
              <a:lnSpc>
                <a:spcPct val="110000"/>
              </a:lnSpc>
              <a:spcBef>
                <a:spcPts val="0"/>
              </a:spcBef>
              <a:buFont typeface="Wingdings" panose="05000000000000000000" pitchFamily="2" charset="2"/>
              <a:buChar char="§"/>
            </a:pPr>
            <a:r>
              <a:rPr lang="en-GB" sz="2200" dirty="0">
                <a:latin typeface="+mn-lt"/>
              </a:rPr>
              <a:t>Politics of space </a:t>
            </a:r>
          </a:p>
          <a:p>
            <a:pPr>
              <a:lnSpc>
                <a:spcPct val="110000"/>
              </a:lnSpc>
              <a:spcBef>
                <a:spcPts val="0"/>
              </a:spcBef>
              <a:buFont typeface="Wingdings" panose="05000000000000000000" pitchFamily="2" charset="2"/>
              <a:buChar char="§"/>
            </a:pPr>
            <a:r>
              <a:rPr lang="en-GB" sz="2200" dirty="0">
                <a:latin typeface="+mn-lt"/>
              </a:rPr>
              <a:t>Predetermination versus random</a:t>
            </a:r>
          </a:p>
          <a:p>
            <a:pPr>
              <a:lnSpc>
                <a:spcPct val="110000"/>
              </a:lnSpc>
              <a:spcBef>
                <a:spcPts val="0"/>
              </a:spcBef>
              <a:buFont typeface="Wingdings" panose="05000000000000000000" pitchFamily="2" charset="2"/>
              <a:buChar char="§"/>
            </a:pPr>
            <a:r>
              <a:rPr lang="en-GB" sz="2200" dirty="0">
                <a:latin typeface="+mn-lt"/>
              </a:rPr>
              <a:t>Self determination</a:t>
            </a:r>
          </a:p>
          <a:p>
            <a:pPr>
              <a:lnSpc>
                <a:spcPct val="110000"/>
              </a:lnSpc>
              <a:spcBef>
                <a:spcPts val="0"/>
              </a:spcBef>
              <a:buFont typeface="Wingdings" panose="05000000000000000000" pitchFamily="2" charset="2"/>
              <a:buChar char="§"/>
            </a:pPr>
            <a:r>
              <a:rPr lang="en-GB" sz="2200" dirty="0">
                <a:latin typeface="+mn-lt"/>
              </a:rPr>
              <a:t>Comedy of farcical revenge versus Farcical Comedy (versus Farcical Tragedy)</a:t>
            </a:r>
          </a:p>
          <a:p>
            <a:pPr>
              <a:lnSpc>
                <a:spcPct val="110000"/>
              </a:lnSpc>
              <a:spcBef>
                <a:spcPts val="0"/>
              </a:spcBef>
              <a:buFont typeface="Wingdings" panose="05000000000000000000" pitchFamily="2" charset="2"/>
              <a:buChar char="§"/>
            </a:pPr>
            <a:r>
              <a:rPr lang="en-GB" sz="2200" dirty="0">
                <a:latin typeface="+mn-lt"/>
              </a:rPr>
              <a:t>Competition covetousness and the place of pleasure</a:t>
            </a:r>
          </a:p>
          <a:p>
            <a:pPr>
              <a:lnSpc>
                <a:spcPct val="110000"/>
              </a:lnSpc>
              <a:spcBef>
                <a:spcPts val="0"/>
              </a:spcBef>
              <a:buFont typeface="Wingdings" panose="05000000000000000000" pitchFamily="2" charset="2"/>
              <a:buChar char="§"/>
            </a:pPr>
            <a:r>
              <a:rPr lang="en-GB" sz="2200" dirty="0">
                <a:latin typeface="+mn-lt"/>
              </a:rPr>
              <a:t>Sense of smell</a:t>
            </a:r>
          </a:p>
          <a:p>
            <a:pPr>
              <a:lnSpc>
                <a:spcPct val="110000"/>
              </a:lnSpc>
              <a:spcBef>
                <a:spcPts val="0"/>
              </a:spcBef>
              <a:buFont typeface="Wingdings" panose="05000000000000000000" pitchFamily="2" charset="2"/>
              <a:buChar char="§"/>
            </a:pPr>
            <a:r>
              <a:rPr lang="en-GB" sz="2200" dirty="0">
                <a:latin typeface="+mn-lt"/>
              </a:rPr>
              <a:t>Place of beauty</a:t>
            </a:r>
          </a:p>
          <a:p>
            <a:pPr>
              <a:lnSpc>
                <a:spcPct val="110000"/>
              </a:lnSpc>
              <a:spcBef>
                <a:spcPts val="0"/>
              </a:spcBef>
              <a:buFont typeface="Wingdings" panose="05000000000000000000" pitchFamily="2" charset="2"/>
              <a:buChar char="§"/>
            </a:pPr>
            <a:r>
              <a:rPr lang="en-GB" sz="2200" dirty="0">
                <a:latin typeface="+mn-lt"/>
              </a:rPr>
              <a:t>Interiors and exteriors </a:t>
            </a:r>
          </a:p>
          <a:p>
            <a:endParaRPr lang="en-GB" dirty="0"/>
          </a:p>
        </p:txBody>
      </p:sp>
      <p:sp>
        <p:nvSpPr>
          <p:cNvPr id="5" name="Rectangle 4">
            <a:extLst>
              <a:ext uri="{FF2B5EF4-FFF2-40B4-BE49-F238E27FC236}">
                <a16:creationId xmlns:a16="http://schemas.microsoft.com/office/drawing/2014/main" id="{440CD710-EFD5-49FB-85C5-9820C552739A}"/>
              </a:ext>
            </a:extLst>
          </p:cNvPr>
          <p:cNvSpPr/>
          <p:nvPr/>
        </p:nvSpPr>
        <p:spPr>
          <a:xfrm>
            <a:off x="7668344" y="188640"/>
            <a:ext cx="841076" cy="923330"/>
          </a:xfrm>
          <a:prstGeom prst="rect">
            <a:avLst/>
          </a:prstGeom>
        </p:spPr>
        <p:txBody>
          <a:bodyPr wrap="square">
            <a:spAutoFit/>
          </a:bodyPr>
          <a:lstStyle/>
          <a:p>
            <a:pPr algn="ctr"/>
            <a:r>
              <a:rPr lang="en-GB" dirty="0">
                <a:latin typeface="Century Gothic" pitchFamily="34" charset="0"/>
              </a:rPr>
              <a:t>HPEN6001/5001 </a:t>
            </a:r>
            <a:endParaRPr lang="en-GB" dirty="0"/>
          </a:p>
        </p:txBody>
      </p:sp>
    </p:spTree>
    <p:extLst>
      <p:ext uri="{BB962C8B-B14F-4D97-AF65-F5344CB8AC3E}">
        <p14:creationId xmlns:p14="http://schemas.microsoft.com/office/powerpoint/2010/main" val="29416224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Custom 1">
      <a:majorFont>
        <a:latin typeface="Perpetua Titling MT"/>
        <a:ea typeface=""/>
        <a:cs typeface=""/>
      </a:majorFont>
      <a:minorFont>
        <a:latin typeface="Palatino Linotype"/>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634</TotalTime>
  <Words>1816</Words>
  <Application>Microsoft Office PowerPoint</Application>
  <PresentationFormat>On-screen Show (4:3)</PresentationFormat>
  <Paragraphs>272</Paragraphs>
  <Slides>22</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22</vt:i4>
      </vt:variant>
    </vt:vector>
  </HeadingPairs>
  <TitlesOfParts>
    <vt:vector size="33" baseType="lpstr">
      <vt:lpstr>Arial</vt:lpstr>
      <vt:lpstr>Arial</vt:lpstr>
      <vt:lpstr>Calibri</vt:lpstr>
      <vt:lpstr>Century</vt:lpstr>
      <vt:lpstr>Century Gothic</vt:lpstr>
      <vt:lpstr>Garamond</vt:lpstr>
      <vt:lpstr>Palatino Linotype</vt:lpstr>
      <vt:lpstr>Perpetua Titling MT</vt:lpstr>
      <vt:lpstr>Wingdings</vt:lpstr>
      <vt:lpstr>Wingdings 3</vt:lpstr>
      <vt:lpstr>Ion</vt:lpstr>
      <vt:lpstr>THE REVE’S TALE &amp; THE COOK’S TALE   </vt:lpstr>
      <vt:lpstr>Learning outcomes</vt:lpstr>
      <vt:lpstr>The fabliau &amp; the 4 tales </vt:lpstr>
      <vt:lpstr>PowerPoint Presentation</vt:lpstr>
      <vt:lpstr>quiting ‘the millers tale’ another eg of complicating messages between speaker &amp; receiver] </vt:lpstr>
      <vt:lpstr>desire reduced to boastfulness, lying, anger &amp; covertousness: Degeneration</vt:lpstr>
      <vt:lpstr>PowerPoint Presentation</vt:lpstr>
      <vt:lpstr>The miller: overcompensation</vt:lpstr>
      <vt:lpstr>the reve’s tale: the wife 1 </vt:lpstr>
      <vt:lpstr>the reve’s tale: the wife 2  </vt:lpstr>
      <vt:lpstr>the reve’s tale: The daughter </vt:lpstr>
      <vt:lpstr>Challenging the knight (again)</vt:lpstr>
      <vt:lpstr>The miller &amp; the clerks</vt:lpstr>
      <vt:lpstr>PowerPoint Presentation</vt:lpstr>
      <vt:lpstr>revising the motif of alison as colt</vt:lpstr>
      <vt:lpstr>Competition &amp; emasculation</vt:lpstr>
      <vt:lpstr>Emasculation &amp; compensation</vt:lpstr>
      <vt:lpstr>Shift to English language</vt:lpstr>
      <vt:lpstr>Competition among men: the miller taking that belonging to others  </vt:lpstr>
      <vt:lpstr>Competition of voices: mobility &amp;  language</vt:lpstr>
      <vt:lpstr>Taking others’ places;  parodying other voices</vt:lpstr>
      <vt:lpstr>Discussion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68</cp:revision>
  <dcterms:created xsi:type="dcterms:W3CDTF">2014-02-20T01:23:37Z</dcterms:created>
  <dcterms:modified xsi:type="dcterms:W3CDTF">2018-09-09T23:48:21Z</dcterms:modified>
</cp:coreProperties>
</file>