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handoutMasterIdLst>
    <p:handoutMasterId r:id="rId24"/>
  </p:handoutMasterIdLst>
  <p:sldIdLst>
    <p:sldId id="924" r:id="rId2"/>
    <p:sldId id="919" r:id="rId3"/>
    <p:sldId id="917" r:id="rId4"/>
    <p:sldId id="955" r:id="rId5"/>
    <p:sldId id="918" r:id="rId6"/>
    <p:sldId id="920" r:id="rId7"/>
    <p:sldId id="923" r:id="rId8"/>
    <p:sldId id="943" r:id="rId9"/>
    <p:sldId id="941" r:id="rId10"/>
    <p:sldId id="945" r:id="rId11"/>
    <p:sldId id="944" r:id="rId12"/>
    <p:sldId id="946" r:id="rId13"/>
    <p:sldId id="947" r:id="rId14"/>
    <p:sldId id="942" r:id="rId15"/>
    <p:sldId id="948" r:id="rId16"/>
    <p:sldId id="954" r:id="rId17"/>
    <p:sldId id="950" r:id="rId18"/>
    <p:sldId id="949" r:id="rId19"/>
    <p:sldId id="952" r:id="rId20"/>
    <p:sldId id="951" r:id="rId21"/>
    <p:sldId id="953"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5">
          <p15:clr>
            <a:srgbClr val="A4A3A4"/>
          </p15:clr>
        </p15:guide>
        <p15:guide id="2" pos="287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141" autoAdjust="0"/>
    <p:restoredTop sz="94718"/>
  </p:normalViewPr>
  <p:slideViewPr>
    <p:cSldViewPr>
      <p:cViewPr varScale="1">
        <p:scale>
          <a:sx n="72" d="100"/>
          <a:sy n="72" d="100"/>
        </p:scale>
        <p:origin x="600" y="66"/>
      </p:cViewPr>
      <p:guideLst>
        <p:guide orient="horz" pos="2175"/>
        <p:guide pos="287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29/04/2019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29/04/2019</a:t>
            </a:fld>
            <a:endParaRPr lang="en-GB" dirty="0"/>
          </a:p>
        </p:txBody>
      </p:sp>
      <p:sp>
        <p:nvSpPr>
          <p:cNvPr id="4" name="Slide Image Placeholder 3"/>
          <p:cNvSpPr>
            <a:spLocks noGrp="1" noRot="1" noChangeAspect="1"/>
          </p:cNvSpPr>
          <p:nvPr>
            <p:ph type="sldImg" idx="2"/>
          </p:nvPr>
        </p:nvSpPr>
        <p:spPr>
          <a:xfrm>
            <a:off x="917046" y="744538"/>
            <a:ext cx="4963583"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25400" y="13970"/>
            <a:ext cx="9065895" cy="5697220"/>
          </a:xfrm>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4" name="页脚占位符 3"/>
          <p:cNvSpPr>
            <a:spLocks noGrp="1"/>
          </p:cNvSpPr>
          <p:nvPr>
            <p:ph type="ftr" sz="quarter" idx="11"/>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hasCustomPrompt="1"/>
          </p:nvPr>
        </p:nvSpPr>
        <p:spPr>
          <a:xfrm>
            <a:off x="457200" y="30480"/>
            <a:ext cx="8229600" cy="5487035"/>
          </a:xfrm>
        </p:spPr>
        <p:txBody>
          <a:bodyPr vert="horz"/>
          <a:lstStyle>
            <a:lvl5pPr marL="2171700" indent="-342900">
              <a:buFont typeface="Arial" panose="020B0604020202020204" pitchFamily="34" charset="0"/>
              <a:buChar char="•"/>
              <a:defRPr/>
            </a:lvl5pPr>
            <a:lvl6pPr marL="2743200" indent="-457200">
              <a:buFont typeface="Arial" panose="020B0604020202020204" pitchFamily="34" charset="0"/>
              <a:buChar char="•"/>
              <a:defRPr/>
            </a:lvl6pPr>
            <a:lvl7pPr marL="3200400" indent="-457200">
              <a:buFont typeface="Arial" panose="020B0604020202020204" pitchFamily="34" charset="0"/>
              <a:buChar char="•"/>
              <a:defRPr/>
            </a:lvl7pPr>
            <a:lvl8pPr marL="3657600" indent="-457200">
              <a:buFont typeface="Arial" panose="020B0604020202020204" pitchFamily="34" charset="0"/>
              <a:buChar char="•"/>
              <a:defRPr/>
            </a:lvl8pPr>
            <a:lvl9pPr marL="4114800" indent="-457200">
              <a:buFont typeface="Arial" panose="020B0604020202020204" pitchFamily="34" charset="0"/>
              <a:buChar char="•"/>
              <a:defRPr/>
            </a:lvl9pPr>
          </a:lstStyle>
          <a:p>
            <a:pPr lvl="4"/>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t>29/04/2019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t>‹#›</a:t>
            </a:fld>
            <a:endParaRPr lang="en-GB" dirty="0">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tags" Target="../tags/tag10.xml"/><Relationship Id="rId13" Type="http://schemas.openxmlformats.org/officeDocument/2006/relationships/tags" Target="../tags/tag15.xml"/><Relationship Id="rId18" Type="http://schemas.openxmlformats.org/officeDocument/2006/relationships/tags" Target="../tags/tag20.xml"/><Relationship Id="rId26" Type="http://schemas.openxmlformats.org/officeDocument/2006/relationships/image" Target="../media/image3.png"/><Relationship Id="rId3" Type="http://schemas.openxmlformats.org/officeDocument/2006/relationships/tags" Target="../tags/tag5.xml"/><Relationship Id="rId21" Type="http://schemas.openxmlformats.org/officeDocument/2006/relationships/tags" Target="../tags/tag23.xml"/><Relationship Id="rId7" Type="http://schemas.openxmlformats.org/officeDocument/2006/relationships/tags" Target="../tags/tag9.xml"/><Relationship Id="rId12" Type="http://schemas.openxmlformats.org/officeDocument/2006/relationships/tags" Target="../tags/tag14.xml"/><Relationship Id="rId17" Type="http://schemas.openxmlformats.org/officeDocument/2006/relationships/tags" Target="../tags/tag19.xml"/><Relationship Id="rId25" Type="http://schemas.openxmlformats.org/officeDocument/2006/relationships/image" Target="../media/image4.png"/><Relationship Id="rId2" Type="http://schemas.openxmlformats.org/officeDocument/2006/relationships/tags" Target="../tags/tag4.xml"/><Relationship Id="rId16" Type="http://schemas.openxmlformats.org/officeDocument/2006/relationships/tags" Target="../tags/tag18.xml"/><Relationship Id="rId20" Type="http://schemas.openxmlformats.org/officeDocument/2006/relationships/tags" Target="../tags/tag22.xml"/><Relationship Id="rId1" Type="http://schemas.openxmlformats.org/officeDocument/2006/relationships/tags" Target="../tags/tag3.xml"/><Relationship Id="rId6" Type="http://schemas.openxmlformats.org/officeDocument/2006/relationships/tags" Target="../tags/tag8.xml"/><Relationship Id="rId11" Type="http://schemas.openxmlformats.org/officeDocument/2006/relationships/tags" Target="../tags/tag13.xml"/><Relationship Id="rId24" Type="http://schemas.openxmlformats.org/officeDocument/2006/relationships/slideLayout" Target="../slideLayouts/slideLayout7.xml"/><Relationship Id="rId5" Type="http://schemas.openxmlformats.org/officeDocument/2006/relationships/tags" Target="../tags/tag7.xml"/><Relationship Id="rId15" Type="http://schemas.openxmlformats.org/officeDocument/2006/relationships/tags" Target="../tags/tag17.xml"/><Relationship Id="rId23" Type="http://schemas.openxmlformats.org/officeDocument/2006/relationships/audio" Target="../media/media10.m4a"/><Relationship Id="rId10" Type="http://schemas.openxmlformats.org/officeDocument/2006/relationships/tags" Target="../tags/tag12.xml"/><Relationship Id="rId19" Type="http://schemas.openxmlformats.org/officeDocument/2006/relationships/tags" Target="../tags/tag21.xml"/><Relationship Id="rId4" Type="http://schemas.openxmlformats.org/officeDocument/2006/relationships/tags" Target="../tags/tag6.xml"/><Relationship Id="rId9" Type="http://schemas.openxmlformats.org/officeDocument/2006/relationships/tags" Target="../tags/tag11.xml"/><Relationship Id="rId14" Type="http://schemas.openxmlformats.org/officeDocument/2006/relationships/tags" Target="../tags/tag16.xml"/><Relationship Id="rId22" Type="http://schemas.microsoft.com/office/2007/relationships/media" Target="../media/media10.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5.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000" dirty="0"/>
              <a:t>HMV COMPANY</a:t>
            </a:r>
          </a:p>
        </p:txBody>
      </p:sp>
      <p:sp>
        <p:nvSpPr>
          <p:cNvPr id="3" name="Subtitle 2"/>
          <p:cNvSpPr>
            <a:spLocks noGrp="1"/>
          </p:cNvSpPr>
          <p:nvPr>
            <p:ph type="subTitle" idx="1"/>
          </p:nvPr>
        </p:nvSpPr>
        <p:spPr>
          <a:xfrm>
            <a:off x="899592" y="3789040"/>
            <a:ext cx="6400800" cy="1752600"/>
          </a:xfrm>
        </p:spPr>
        <p:txBody>
          <a:bodyPr>
            <a:normAutofit/>
          </a:bodyPr>
          <a:lstStyle/>
          <a:p>
            <a:pPr algn="r"/>
            <a:r>
              <a:rPr lang="en-US" sz="2000" dirty="0">
                <a:solidFill>
                  <a:schemeClr val="bg1"/>
                </a:solidFill>
              </a:rPr>
              <a:t>STUDENT NAME; SHIQIN LYU</a:t>
            </a:r>
          </a:p>
          <a:p>
            <a:pPr algn="r"/>
            <a:r>
              <a:rPr lang="en-US" sz="2000" dirty="0">
                <a:solidFill>
                  <a:schemeClr val="bg1"/>
                </a:solidFill>
              </a:rPr>
              <a:t>STUDENT NUMBER; 1805359</a:t>
            </a:r>
          </a:p>
          <a:p>
            <a:pPr algn="r"/>
            <a:r>
              <a:rPr lang="en-US" sz="2000" dirty="0">
                <a:solidFill>
                  <a:schemeClr val="bg1"/>
                </a:solidFill>
              </a:rPr>
              <a:t>COURSE; DIGITAL ENTREPRENEURSHIP</a:t>
            </a:r>
          </a:p>
        </p:txBody>
      </p:sp>
      <p:pic>
        <p:nvPicPr>
          <p:cNvPr id="12" name="Audio 11">
            <a:hlinkClick r:id="" action="ppaction://media"/>
            <a:extLst>
              <a:ext uri="{FF2B5EF4-FFF2-40B4-BE49-F238E27FC236}">
                <a16:creationId xmlns:a16="http://schemas.microsoft.com/office/drawing/2014/main" id="{E6229143-12E0-4940-AB89-A4ACB358CF5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803"/>
    </mc:Choice>
    <mc:Fallback>
      <p:transition spd="slow" advTm="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COMPANY PROFILE</a:t>
            </a:r>
          </a:p>
        </p:txBody>
      </p:sp>
      <p:sp>
        <p:nvSpPr>
          <p:cNvPr id="3" name="内容占位符 2"/>
          <p:cNvSpPr>
            <a:spLocks noGrp="1"/>
          </p:cNvSpPr>
          <p:nvPr>
            <p:ph idx="1"/>
          </p:nvPr>
        </p:nvSpPr>
        <p:spPr/>
        <p:txBody>
          <a:bodyPr>
            <a:normAutofit/>
          </a:bodyPr>
          <a:lstStyle/>
          <a:p>
            <a:r>
              <a:rPr lang="en-US" altLang="zh-CN" sz="2000" dirty="0"/>
              <a:t>HMV is the leading music and entertainment company, established in 1921 on the Oxford Street. It has long been the leading UK high street retailer in the music and video market with slogan top dog for music. Its  business expanded quickly since 1960s with its number of stores in the UK reaching a peak of 285 in 2010. However, following a period of profit losses and revenue decline, the company announced that it was going to administration in January 2013. Then in April 2013, Hilco purchased HMV, implementing strategies to turn it around.((Advantage-marketline-com.ezproxy.uwtsd.ac.uk, 2016)</a:t>
            </a:r>
          </a:p>
        </p:txBody>
      </p:sp>
      <p:pic>
        <p:nvPicPr>
          <p:cNvPr id="10" name="Audio 9">
            <a:hlinkClick r:id="" action="ppaction://media"/>
            <a:extLst>
              <a:ext uri="{FF2B5EF4-FFF2-40B4-BE49-F238E27FC236}">
                <a16:creationId xmlns:a16="http://schemas.microsoft.com/office/drawing/2014/main" id="{E72C9D27-3916-4A12-85A0-3DB2A65785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206"/>
    </mc:Choice>
    <mc:Fallback>
      <p:transition spd="slow" advTm="39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CONTENT</a:t>
            </a:r>
          </a:p>
        </p:txBody>
      </p:sp>
      <p:sp>
        <p:nvSpPr>
          <p:cNvPr id="3" name="内容占位符 2"/>
          <p:cNvSpPr>
            <a:spLocks noGrp="1"/>
          </p:cNvSpPr>
          <p:nvPr>
            <p:ph idx="1"/>
          </p:nvPr>
        </p:nvSpPr>
        <p:spPr/>
        <p:txBody>
          <a:bodyPr/>
          <a:lstStyle/>
          <a:p>
            <a:r>
              <a:rPr lang="zh-CN" altLang="en-US" dirty="0">
                <a:sym typeface="Wingdings" panose="05000000000000000000" charset="0"/>
              </a:rPr>
              <a:t> </a:t>
            </a:r>
            <a:r>
              <a:rPr lang="en-US" altLang="zh-CN" dirty="0">
                <a:sym typeface="Wingdings" panose="05000000000000000000" charset="0"/>
              </a:rPr>
              <a:t>MACROENVIRONMENTAL ANALYIS(using PESTLE framework)</a:t>
            </a:r>
          </a:p>
          <a:p>
            <a:r>
              <a:rPr lang="zh-CN" altLang="en-US" dirty="0">
                <a:sym typeface="Wingdings" panose="05000000000000000000" charset="0"/>
              </a:rPr>
              <a:t> </a:t>
            </a:r>
            <a:r>
              <a:rPr lang="en-US" altLang="zh-CN" dirty="0">
                <a:sym typeface="Wingdings" panose="05000000000000000000" charset="0"/>
              </a:rPr>
              <a:t>MICROENVIRONMENTAL ANALYSIS(including customer, competitor and partner)</a:t>
            </a:r>
          </a:p>
        </p:txBody>
      </p:sp>
      <p:pic>
        <p:nvPicPr>
          <p:cNvPr id="7" name="Audio 6">
            <a:hlinkClick r:id="" action="ppaction://media"/>
            <a:extLst>
              <a:ext uri="{FF2B5EF4-FFF2-40B4-BE49-F238E27FC236}">
                <a16:creationId xmlns:a16="http://schemas.microsoft.com/office/drawing/2014/main" id="{EA941423-4B45-46E3-BA32-1F1F83350E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92"/>
    </mc:Choice>
    <mc:Fallback>
      <p:transition spd="slow" advTm="9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5" name="Title 4">
            <a:extLst>
              <a:ext uri="{FF2B5EF4-FFF2-40B4-BE49-F238E27FC236}">
                <a16:creationId xmlns:a16="http://schemas.microsoft.com/office/drawing/2014/main" id="{4DAA5407-795D-4C56-B907-117B1BE8E6F2}"/>
              </a:ext>
            </a:extLst>
          </p:cNvPr>
          <p:cNvSpPr>
            <a:spLocks noGrp="1"/>
          </p:cNvSpPr>
          <p:nvPr>
            <p:ph type="title"/>
          </p:nvPr>
        </p:nvSpPr>
        <p:spPr>
          <a:xfrm>
            <a:off x="628650" y="4555055"/>
            <a:ext cx="5174047" cy="1723125"/>
          </a:xfrm>
        </p:spPr>
        <p:txBody>
          <a:bodyPr vert="horz" lIns="91440" tIns="45720" rIns="91440" bIns="45720" rtlCol="0" anchor="ctr">
            <a:normAutofit fontScale="90000"/>
          </a:bodyPr>
          <a:lstStyle/>
          <a:p>
            <a:pPr algn="r">
              <a:lnSpc>
                <a:spcPct val="90000"/>
              </a:lnSpc>
            </a:pPr>
            <a:r>
              <a:rPr lang="en-US" altLang="zh-CN" sz="4700" kern="1200" dirty="0">
                <a:solidFill>
                  <a:schemeClr val="tx1"/>
                </a:solidFill>
                <a:latin typeface="+mj-lt"/>
                <a:ea typeface="+mj-ea"/>
                <a:cs typeface="+mj-cs"/>
              </a:rPr>
              <a:t>MACRO-ENVIRONMENTAL ANALYSIS</a:t>
            </a:r>
          </a:p>
        </p:txBody>
      </p:sp>
      <p:sp>
        <p:nvSpPr>
          <p:cNvPr id="12" name="Oval 11">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4" name="Oval 13">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3" y="2707205"/>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6" name="Oval 15">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4" y="2603243"/>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8" name="Freeform: Shape 17">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9087" y="0"/>
            <a:ext cx="4814914" cy="3429000"/>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cxnSp>
        <p:nvCxnSpPr>
          <p:cNvPr id="20" name="Straight Connector 19">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9834" y="477688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3B798132-6CE7-4CBC-82D4-85A41308AC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91209248"/>
      </p:ext>
    </p:extLst>
  </p:cSld>
  <p:clrMapOvr>
    <a:masterClrMapping/>
  </p:clrMapOvr>
  <mc:AlternateContent xmlns:mc="http://schemas.openxmlformats.org/markup-compatibility/2006">
    <mc:Choice xmlns:p14="http://schemas.microsoft.com/office/powerpoint/2010/main" Requires="p14">
      <p:transition spd="slow" p14:dur="2000" advTm="3376"/>
    </mc:Choice>
    <mc:Fallback>
      <p:transition spd="slow" advTm="3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PESTLE ANALYSIS</a:t>
            </a:r>
          </a:p>
        </p:txBody>
      </p:sp>
      <p:sp>
        <p:nvSpPr>
          <p:cNvPr id="6" name="内容占位符 5"/>
          <p:cNvSpPr>
            <a:spLocks noGrp="1"/>
          </p:cNvSpPr>
          <p:nvPr>
            <p:ph idx="1"/>
          </p:nvPr>
        </p:nvSpPr>
        <p:spPr>
          <a:xfrm>
            <a:off x="457200" y="1557655"/>
            <a:ext cx="8229600" cy="3959860"/>
          </a:xfrm>
        </p:spPr>
        <p:txBody>
          <a:bodyPr>
            <a:normAutofit/>
          </a:bodyPr>
          <a:lstStyle/>
          <a:p>
            <a:r>
              <a:rPr lang="en-US" altLang="zh-CN" dirty="0"/>
              <a:t>Political</a:t>
            </a:r>
          </a:p>
          <a:p>
            <a:r>
              <a:rPr lang="en-US" altLang="zh-CN" sz="1800" dirty="0"/>
              <a:t>The increase in value-added tax to 20% decreases in sales of record label. (Search-proquest-com.ezproxy.uwtsd.ac.uk, 2010)</a:t>
            </a:r>
          </a:p>
          <a:p>
            <a:r>
              <a:rPr lang="en-US" altLang="zh-CN" dirty="0"/>
              <a:t>Economic</a:t>
            </a:r>
          </a:p>
          <a:p>
            <a:r>
              <a:rPr lang="en-US" altLang="zh-CN" sz="1800" dirty="0"/>
              <a:t>Since Brexit referendum, the consumer confidence has decreased slowly, which makes masses spend less money on non-essential items.</a:t>
            </a:r>
          </a:p>
          <a:p>
            <a:r>
              <a:rPr lang="en-US" altLang="zh-CN" sz="1800" dirty="0"/>
              <a:t>Rise in labor wage influences the cost structure of company. the minimum wage has increased from GBP5.93 to GBP6.08. (HMV Group plc : Retail - Company Profile, SWOT &amp; Financial Report, 2013)</a:t>
            </a:r>
          </a:p>
        </p:txBody>
      </p:sp>
      <p:pic>
        <p:nvPicPr>
          <p:cNvPr id="7" name="Audio 6">
            <a:hlinkClick r:id="" action="ppaction://media"/>
            <a:extLst>
              <a:ext uri="{FF2B5EF4-FFF2-40B4-BE49-F238E27FC236}">
                <a16:creationId xmlns:a16="http://schemas.microsoft.com/office/drawing/2014/main" id="{7C0B411E-8E9F-48AE-989A-8A91F40F6F2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1786"/>
    </mc:Choice>
    <mc:Fallback>
      <p:transition spd="slow" advTm="51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57200" y="195580"/>
            <a:ext cx="8229600" cy="5321935"/>
          </a:xfrm>
        </p:spPr>
        <p:txBody>
          <a:bodyPr/>
          <a:lstStyle/>
          <a:p>
            <a:pPr>
              <a:buFont typeface="Arial" panose="020B0604020202020204" pitchFamily="34" charset="0"/>
              <a:buChar char="•"/>
            </a:pPr>
            <a:r>
              <a:rPr lang="en-US" altLang="zh-CN" dirty="0"/>
              <a:t>Social</a:t>
            </a:r>
          </a:p>
          <a:p>
            <a:r>
              <a:rPr lang="en-US" altLang="zh-CN" sz="1800" dirty="0"/>
              <a:t>Young generations are more interested in internet and digital media compared with the old. Entertainment has become a part of daily life.</a:t>
            </a:r>
          </a:p>
          <a:p>
            <a:r>
              <a:rPr lang="en-US" altLang="zh-CN" sz="1800" dirty="0"/>
              <a:t>Young generations tend to store music to paly on Smartphone and computer.</a:t>
            </a:r>
          </a:p>
          <a:p>
            <a:endParaRPr lang="en-US" altLang="zh-CN" sz="1800" dirty="0"/>
          </a:p>
          <a:p>
            <a:r>
              <a:rPr lang="en-US" altLang="zh-CN" dirty="0"/>
              <a:t>Technological</a:t>
            </a:r>
          </a:p>
          <a:p>
            <a:r>
              <a:rPr lang="en-US" altLang="zh-CN" sz="1800" dirty="0"/>
              <a:t>Launch the download service via IOS and APP</a:t>
            </a:r>
          </a:p>
          <a:p>
            <a:r>
              <a:rPr lang="en-US" altLang="zh-CN" sz="1800" dirty="0"/>
              <a:t>Strike a deal with APPLE MUSIC that allows users to download music from apps into IPHONE. (Warner digital expert to steer HMV's download project, 2004)</a:t>
            </a:r>
          </a:p>
          <a:p>
            <a:r>
              <a:rPr lang="en-US" altLang="zh-CN" sz="1800" dirty="0"/>
              <a:t>More investment in the digital media market.</a:t>
            </a:r>
            <a:endParaRPr lang="en-US" altLang="zh-CN" dirty="0"/>
          </a:p>
          <a:p>
            <a:endParaRPr lang="en-US" altLang="zh-CN" dirty="0"/>
          </a:p>
        </p:txBody>
      </p:sp>
      <p:pic>
        <p:nvPicPr>
          <p:cNvPr id="5" name="Audio 4">
            <a:hlinkClick r:id="" action="ppaction://media"/>
            <a:extLst>
              <a:ext uri="{FF2B5EF4-FFF2-40B4-BE49-F238E27FC236}">
                <a16:creationId xmlns:a16="http://schemas.microsoft.com/office/drawing/2014/main" id="{9D7D00F1-E66D-4B94-ACF1-112AF31380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442"/>
    </mc:Choice>
    <mc:Fallback>
      <p:transition spd="slow" advTm="40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1280" y="29210"/>
            <a:ext cx="8966200" cy="5488305"/>
          </a:xfrm>
        </p:spPr>
        <p:txBody>
          <a:bodyPr/>
          <a:lstStyle/>
          <a:p>
            <a:r>
              <a:rPr lang="en-US" altLang="zh-CN" dirty="0"/>
              <a:t>Legal</a:t>
            </a:r>
          </a:p>
          <a:p>
            <a:r>
              <a:rPr lang="en-US" altLang="zh-CN" sz="1800" dirty="0"/>
              <a:t>Privacy and illegal download are very common problems</a:t>
            </a:r>
          </a:p>
          <a:p>
            <a:r>
              <a:rPr lang="en-US" altLang="zh-CN" sz="1800" dirty="0"/>
              <a:t>In 2010 the Digital Economy Act was made into law, which efficiently protects the legal profit of music company.</a:t>
            </a:r>
            <a:r>
              <a:rPr lang="en-US" altLang="zh-CN" dirty="0"/>
              <a:t> </a:t>
            </a:r>
            <a:r>
              <a:rPr lang="en-US" altLang="zh-CN" sz="1800" dirty="0"/>
              <a:t>(UK Steps Toward "Digital Britain" with the Introduction of the Digital Economy Act 2010, 2010)</a:t>
            </a:r>
          </a:p>
          <a:p>
            <a:endParaRPr lang="en-US" altLang="zh-CN" sz="1800" dirty="0"/>
          </a:p>
          <a:p>
            <a:endParaRPr lang="en-US" altLang="zh-CN" sz="1800" dirty="0"/>
          </a:p>
          <a:p>
            <a:endParaRPr lang="en-US" altLang="zh-CN" sz="1800" dirty="0"/>
          </a:p>
          <a:p>
            <a:r>
              <a:rPr lang="en-US" altLang="zh-CN" dirty="0"/>
              <a:t>Environment</a:t>
            </a:r>
            <a:r>
              <a:rPr lang="en-US" altLang="zh-CN" sz="1800" dirty="0"/>
              <a:t> </a:t>
            </a:r>
          </a:p>
          <a:p>
            <a:r>
              <a:rPr lang="en-US" altLang="zh-CN" sz="1800" dirty="0"/>
              <a:t>Every year lots of media disc are thrown away leading to the release of harmful gas.</a:t>
            </a:r>
          </a:p>
          <a:p>
            <a:r>
              <a:rPr lang="en-US" altLang="zh-CN" sz="1800" dirty="0"/>
              <a:t>Encourage company to produce larger capacity storage CD.</a:t>
            </a:r>
          </a:p>
          <a:p>
            <a:r>
              <a:rPr lang="en-US" altLang="zh-CN" sz="1800" dirty="0"/>
              <a:t>HMV can develop cloud computing and drive.</a:t>
            </a:r>
          </a:p>
          <a:p>
            <a:pPr marL="0" indent="0">
              <a:buNone/>
            </a:pPr>
            <a:endParaRPr lang="en-US" altLang="zh-CN" sz="1800" dirty="0"/>
          </a:p>
        </p:txBody>
      </p:sp>
      <p:pic>
        <p:nvPicPr>
          <p:cNvPr id="5" name="Audio 4">
            <a:hlinkClick r:id="" action="ppaction://media"/>
            <a:extLst>
              <a:ext uri="{FF2B5EF4-FFF2-40B4-BE49-F238E27FC236}">
                <a16:creationId xmlns:a16="http://schemas.microsoft.com/office/drawing/2014/main" id="{87DDBB28-632C-4F8F-B34E-08A489E346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916"/>
    </mc:Choice>
    <mc:Fallback>
      <p:transition spd="slow" advTm="63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SCENARIOS OF HMV</a:t>
            </a:r>
          </a:p>
        </p:txBody>
      </p:sp>
      <p:sp>
        <p:nvSpPr>
          <p:cNvPr id="3" name="文本占位符 2"/>
          <p:cNvSpPr>
            <a:spLocks noGrp="1"/>
          </p:cNvSpPr>
          <p:nvPr>
            <p:ph type="body" idx="1"/>
          </p:nvPr>
        </p:nvSpPr>
        <p:spPr>
          <a:xfrm>
            <a:off x="457200" y="1216025"/>
            <a:ext cx="4040505" cy="514350"/>
          </a:xfrm>
          <a:solidFill>
            <a:schemeClr val="tx2">
              <a:lumMod val="20000"/>
              <a:lumOff val="80000"/>
            </a:schemeClr>
          </a:solidFill>
        </p:spPr>
        <p:txBody>
          <a:bodyPr>
            <a:normAutofit fontScale="97500"/>
          </a:bodyPr>
          <a:lstStyle/>
          <a:p>
            <a:r>
              <a:rPr lang="en-US" altLang="zh-CN"/>
              <a:t>VINYL REVIVAL</a:t>
            </a:r>
          </a:p>
        </p:txBody>
      </p:sp>
      <p:sp>
        <p:nvSpPr>
          <p:cNvPr id="4" name="内容占位符 3"/>
          <p:cNvSpPr>
            <a:spLocks noGrp="1"/>
          </p:cNvSpPr>
          <p:nvPr>
            <p:ph sz="half" idx="2"/>
          </p:nvPr>
        </p:nvSpPr>
        <p:spPr>
          <a:xfrm>
            <a:off x="67945" y="1632585"/>
            <a:ext cx="4040505" cy="3414395"/>
          </a:xfrm>
        </p:spPr>
        <p:txBody>
          <a:bodyPr/>
          <a:lstStyle/>
          <a:p>
            <a:r>
              <a:rPr lang="en-US" altLang="zh-CN" dirty="0"/>
              <a:t>Market forecast;</a:t>
            </a:r>
          </a:p>
          <a:p>
            <a:r>
              <a:rPr lang="en-US" altLang="zh-CN" dirty="0"/>
              <a:t>Vinyl market was worth around GBP3M($4.6M) in 2009, this had grown to around GBP26m($39.7m) in 2014</a:t>
            </a:r>
          </a:p>
        </p:txBody>
      </p:sp>
      <p:sp>
        <p:nvSpPr>
          <p:cNvPr id="6" name="内容占位符 5"/>
          <p:cNvSpPr>
            <a:spLocks noGrp="1"/>
          </p:cNvSpPr>
          <p:nvPr>
            <p:ph sz="quarter" idx="4"/>
          </p:nvPr>
        </p:nvSpPr>
        <p:spPr>
          <a:xfrm>
            <a:off x="4645025" y="1215390"/>
            <a:ext cx="4041775" cy="4499610"/>
          </a:xfrm>
        </p:spPr>
        <p:txBody>
          <a:bodyPr>
            <a:normAutofit/>
          </a:bodyPr>
          <a:lstStyle/>
          <a:p>
            <a:r>
              <a:rPr lang="en-US" altLang="zh-CN" dirty="0">
                <a:sym typeface="+mn-ea"/>
              </a:rPr>
              <a:t>Target customers; music fans</a:t>
            </a:r>
          </a:p>
          <a:p>
            <a:r>
              <a:rPr lang="en-US" altLang="zh-CN" dirty="0"/>
              <a:t>Trend; a growing nostalgia for vinyl</a:t>
            </a:r>
          </a:p>
          <a:p>
            <a:r>
              <a:rPr lang="en-US" altLang="zh-CN" dirty="0"/>
              <a:t>Positive impact; bring customers back to physical store. </a:t>
            </a:r>
          </a:p>
          <a:p>
            <a:r>
              <a:rPr lang="en-US" altLang="zh-CN" dirty="0"/>
              <a:t>Negative impact; too expensive for some buyers.  Be not environmentally friendly.</a:t>
            </a:r>
          </a:p>
        </p:txBody>
      </p:sp>
      <p:pic>
        <p:nvPicPr>
          <p:cNvPr id="8" name="Audio 7">
            <a:hlinkClick r:id="" action="ppaction://media"/>
            <a:extLst>
              <a:ext uri="{FF2B5EF4-FFF2-40B4-BE49-F238E27FC236}">
                <a16:creationId xmlns:a16="http://schemas.microsoft.com/office/drawing/2014/main" id="{EB586B89-064E-43D1-BBB5-BCFF9406C8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859"/>
    </mc:Choice>
    <mc:Fallback>
      <p:transition spd="slow" advTm="66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4" name="标题 3"/>
          <p:cNvSpPr>
            <a:spLocks noGrp="1"/>
          </p:cNvSpPr>
          <p:nvPr>
            <p:ph type="title"/>
          </p:nvPr>
        </p:nvSpPr>
        <p:spPr>
          <a:xfrm>
            <a:off x="628650" y="4555055"/>
            <a:ext cx="5174047" cy="1723125"/>
          </a:xfrm>
        </p:spPr>
        <p:txBody>
          <a:bodyPr vert="horz" lIns="91440" tIns="45720" rIns="91440" bIns="45720" rtlCol="0" anchor="ctr">
            <a:normAutofit/>
          </a:bodyPr>
          <a:lstStyle/>
          <a:p>
            <a:pPr algn="r">
              <a:lnSpc>
                <a:spcPct val="90000"/>
              </a:lnSpc>
            </a:pPr>
            <a:r>
              <a:rPr lang="en-US" altLang="zh-CN" sz="3800" kern="1200">
                <a:solidFill>
                  <a:schemeClr val="tx1"/>
                </a:solidFill>
                <a:latin typeface="+mj-lt"/>
                <a:ea typeface="+mj-ea"/>
                <a:cs typeface="+mj-cs"/>
              </a:rPr>
              <a:t>MICRO-ENVIRONMENTAL ANALYSIS</a:t>
            </a:r>
          </a:p>
        </p:txBody>
      </p:sp>
      <p:sp>
        <p:nvSpPr>
          <p:cNvPr id="11" name="Oval 10">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3" name="Oval 12">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3" y="2707205"/>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5" name="Oval 14">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4" y="2603243"/>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9087" y="0"/>
            <a:ext cx="4814914" cy="3429000"/>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cxnSp>
        <p:nvCxnSpPr>
          <p:cNvPr id="19" name="Straight Connector 18">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9834" y="477688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56A71396-0893-4DE8-89D6-01DEAFD1DC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59"/>
    </mc:Choice>
    <mc:Fallback>
      <p:transition spd="slow" advTm="6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custDataLst>
              <p:tags r:id="rId1"/>
            </p:custDataLst>
          </p:nvPr>
        </p:nvSpPr>
        <p:spPr>
          <a:xfrm>
            <a:off x="-53975" y="1536065"/>
            <a:ext cx="2861310" cy="1781810"/>
          </a:xfrm>
          <a:prstGeom prst="rect">
            <a:avLst/>
          </a:prstGeom>
          <a:noFill/>
        </p:spPr>
        <p:txBody>
          <a:bodyPr wrap="square" tIns="180000">
            <a:normAutofit/>
          </a:bodyPr>
          <a:lstStyle/>
          <a:p>
            <a:pPr marL="285750" indent="-285750" algn="just">
              <a:buFont typeface="Arial" panose="020B0604020202020204" pitchFamily="34" charset="0"/>
              <a:buChar char="•"/>
            </a:pPr>
            <a:r>
              <a:rPr lang="en-US" altLang="zh-CN" dirty="0">
                <a:sym typeface="+mn-ea"/>
              </a:rPr>
              <a:t>switching cost is low</a:t>
            </a:r>
          </a:p>
          <a:p>
            <a:pPr marL="285750" indent="-285750" algn="just">
              <a:buFont typeface="Arial" panose="020B0604020202020204" pitchFamily="34" charset="0"/>
              <a:buChar char="•"/>
            </a:pPr>
            <a:r>
              <a:rPr lang="en-US" altLang="zh-CN" dirty="0">
                <a:sym typeface="+mn-ea"/>
              </a:rPr>
              <a:t>brand loyalty is weak</a:t>
            </a:r>
          </a:p>
          <a:p>
            <a:pPr marL="285750" indent="-285750" algn="just">
              <a:buFont typeface="Arial" panose="020B0604020202020204" pitchFamily="34" charset="0"/>
              <a:buChar char="•"/>
            </a:pPr>
            <a:r>
              <a:rPr lang="en-US" altLang="zh-CN" dirty="0">
                <a:sym typeface="+mn-ea"/>
              </a:rPr>
              <a:t>millennials are sensitive to price</a:t>
            </a:r>
          </a:p>
          <a:p>
            <a:pPr marL="285750" indent="-285750" algn="just">
              <a:buFont typeface="Arial" panose="020B0604020202020204" pitchFamily="34" charset="0"/>
              <a:buChar char="•"/>
            </a:pPr>
            <a:endParaRPr lang="en-US" altLang="zh-CN" dirty="0"/>
          </a:p>
          <a:p>
            <a:pPr marL="285750" indent="-285750" algn="just">
              <a:buFont typeface="Arial" panose="020B0604020202020204" pitchFamily="34" charset="0"/>
              <a:buChar char="•"/>
            </a:pPr>
            <a:endParaRPr lang="en-US" altLang="zh-CN" dirty="0"/>
          </a:p>
        </p:txBody>
      </p:sp>
      <p:pic>
        <p:nvPicPr>
          <p:cNvPr id="3" name="图片 2"/>
          <p:cNvPicPr/>
          <p:nvPr>
            <p:custDataLst>
              <p:tags r:id="rId2"/>
            </p:custDataLst>
          </p:nvPr>
        </p:nvPicPr>
        <p:blipFill rotWithShape="1">
          <a:blip r:embed="rId25"/>
          <a:srcRect t="50886"/>
          <a:stretch>
            <a:fillRect/>
          </a:stretch>
        </p:blipFill>
        <p:spPr>
          <a:xfrm flipH="1">
            <a:off x="29858" y="1535126"/>
            <a:ext cx="2861561" cy="122638"/>
          </a:xfrm>
          <a:prstGeom prst="rect">
            <a:avLst/>
          </a:prstGeom>
        </p:spPr>
      </p:pic>
      <p:sp>
        <p:nvSpPr>
          <p:cNvPr id="6" name="矩形 5"/>
          <p:cNvSpPr/>
          <p:nvPr>
            <p:custDataLst>
              <p:tags r:id="rId3"/>
            </p:custDataLst>
          </p:nvPr>
        </p:nvSpPr>
        <p:spPr>
          <a:xfrm>
            <a:off x="-53962" y="1040974"/>
            <a:ext cx="2861561" cy="617316"/>
          </a:xfrm>
          <a:prstGeom prst="rect">
            <a:avLst/>
          </a:prstGeom>
        </p:spPr>
        <p:txBody>
          <a:bodyPr wrap="square" anchor="ctr" anchorCtr="0">
            <a:normAutofit/>
          </a:bodyPr>
          <a:lstStyle/>
          <a:p>
            <a:pPr algn="ctr"/>
            <a:r>
              <a:rPr lang="en-US" altLang="zh-CN" dirty="0">
                <a:solidFill>
                  <a:srgbClr val="039FD7">
                    <a:lumMod val="75000"/>
                  </a:srgbClr>
                </a:solidFill>
                <a:latin typeface="MV Boli" panose="02000500030200090000" charset="0"/>
                <a:ea typeface="黑体" panose="02010609060101010101" charset="-122"/>
                <a:cs typeface="MV Boli" panose="02000500030200090000" charset="0"/>
              </a:rPr>
              <a:t>buyer power; weak</a:t>
            </a:r>
          </a:p>
        </p:txBody>
      </p:sp>
      <p:pic>
        <p:nvPicPr>
          <p:cNvPr id="7" name="图片 6"/>
          <p:cNvPicPr/>
          <p:nvPr>
            <p:custDataLst>
              <p:tags r:id="rId4"/>
            </p:custDataLst>
          </p:nvPr>
        </p:nvPicPr>
        <p:blipFill rotWithShape="1">
          <a:blip r:embed="rId25"/>
          <a:srcRect t="50886"/>
          <a:stretch>
            <a:fillRect/>
          </a:stretch>
        </p:blipFill>
        <p:spPr>
          <a:xfrm flipH="1" flipV="1">
            <a:off x="-53962" y="1040917"/>
            <a:ext cx="2861561" cy="122638"/>
          </a:xfrm>
          <a:prstGeom prst="rect">
            <a:avLst/>
          </a:prstGeom>
        </p:spPr>
      </p:pic>
      <p:sp>
        <p:nvSpPr>
          <p:cNvPr id="12" name="矩形 11"/>
          <p:cNvSpPr/>
          <p:nvPr>
            <p:custDataLst>
              <p:tags r:id="rId5"/>
            </p:custDataLst>
          </p:nvPr>
        </p:nvSpPr>
        <p:spPr>
          <a:xfrm>
            <a:off x="3034030" y="1536065"/>
            <a:ext cx="2861310" cy="1781810"/>
          </a:xfrm>
          <a:prstGeom prst="rect">
            <a:avLst/>
          </a:prstGeom>
          <a:noFill/>
        </p:spPr>
        <p:txBody>
          <a:bodyPr wrap="square" tIns="180000">
            <a:normAutofit fontScale="90000" lnSpcReduction="10000"/>
          </a:bodyPr>
          <a:lstStyle/>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big company with backward integration</a:t>
            </a:r>
          </a:p>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rely on brand recognition.</a:t>
            </a:r>
          </a:p>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supplier are large as legal distribution services become popular.</a:t>
            </a:r>
          </a:p>
        </p:txBody>
      </p:sp>
      <p:pic>
        <p:nvPicPr>
          <p:cNvPr id="13" name="图片 12"/>
          <p:cNvPicPr/>
          <p:nvPr>
            <p:custDataLst>
              <p:tags r:id="rId6"/>
            </p:custDataLst>
          </p:nvPr>
        </p:nvPicPr>
        <p:blipFill rotWithShape="1">
          <a:blip r:embed="rId25"/>
          <a:srcRect t="50886"/>
          <a:stretch>
            <a:fillRect/>
          </a:stretch>
        </p:blipFill>
        <p:spPr>
          <a:xfrm flipH="1">
            <a:off x="3034011" y="1535126"/>
            <a:ext cx="2861561" cy="122638"/>
          </a:xfrm>
          <a:prstGeom prst="rect">
            <a:avLst/>
          </a:prstGeom>
        </p:spPr>
      </p:pic>
      <p:sp>
        <p:nvSpPr>
          <p:cNvPr id="14" name="矩形 13"/>
          <p:cNvSpPr/>
          <p:nvPr>
            <p:custDataLst>
              <p:tags r:id="rId7"/>
            </p:custDataLst>
          </p:nvPr>
        </p:nvSpPr>
        <p:spPr>
          <a:xfrm>
            <a:off x="3034665" y="928370"/>
            <a:ext cx="3087370" cy="852805"/>
          </a:xfrm>
          <a:prstGeom prst="rect">
            <a:avLst/>
          </a:prstGeom>
        </p:spPr>
        <p:txBody>
          <a:bodyPr wrap="square" anchor="ctr" anchorCtr="0">
            <a:normAutofit/>
          </a:bodyPr>
          <a:lstStyle/>
          <a:p>
            <a:pPr algn="ctr"/>
            <a:r>
              <a:rPr lang="en-US" altLang="zh-CN" dirty="0">
                <a:solidFill>
                  <a:srgbClr val="099BFF">
                    <a:lumMod val="75000"/>
                  </a:srgbClr>
                </a:solidFill>
                <a:latin typeface="MV Boli" panose="02000500030200090000" charset="0"/>
                <a:ea typeface="黑体" panose="02010609060101010101" charset="-122"/>
                <a:cs typeface="MV Boli" panose="02000500030200090000" charset="0"/>
              </a:rPr>
              <a:t>supplier power; moderate</a:t>
            </a:r>
          </a:p>
        </p:txBody>
      </p:sp>
      <p:pic>
        <p:nvPicPr>
          <p:cNvPr id="15" name="图片 14"/>
          <p:cNvPicPr/>
          <p:nvPr>
            <p:custDataLst>
              <p:tags r:id="rId8"/>
            </p:custDataLst>
          </p:nvPr>
        </p:nvPicPr>
        <p:blipFill rotWithShape="1">
          <a:blip r:embed="rId25"/>
          <a:srcRect t="50886"/>
          <a:stretch>
            <a:fillRect/>
          </a:stretch>
        </p:blipFill>
        <p:spPr>
          <a:xfrm flipH="1" flipV="1">
            <a:off x="3034011" y="1040917"/>
            <a:ext cx="2861561" cy="122638"/>
          </a:xfrm>
          <a:prstGeom prst="rect">
            <a:avLst/>
          </a:prstGeom>
        </p:spPr>
      </p:pic>
      <p:sp>
        <p:nvSpPr>
          <p:cNvPr id="17" name="矩形 16"/>
          <p:cNvSpPr/>
          <p:nvPr>
            <p:custDataLst>
              <p:tags r:id="rId9"/>
            </p:custDataLst>
          </p:nvPr>
        </p:nvSpPr>
        <p:spPr>
          <a:xfrm>
            <a:off x="6122035" y="1536700"/>
            <a:ext cx="2861310" cy="1916430"/>
          </a:xfrm>
          <a:prstGeom prst="rect">
            <a:avLst/>
          </a:prstGeom>
          <a:noFill/>
        </p:spPr>
        <p:txBody>
          <a:bodyPr wrap="square" tIns="180000">
            <a:normAutofit fontScale="92500" lnSpcReduction="10000"/>
          </a:bodyPr>
          <a:lstStyle/>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many video streaming services provided by Amazon Prime and Netflix</a:t>
            </a:r>
          </a:p>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loyalty is limited</a:t>
            </a:r>
          </a:p>
          <a:p>
            <a:pPr marL="285750" indent="-285750" algn="just">
              <a:buFont typeface="Arial" panose="020B0604020202020204" pitchFamily="34" charset="0"/>
              <a:buChar char="•"/>
            </a:pPr>
            <a:r>
              <a:rPr lang="en-US" altLang="zh-CN" dirty="0">
                <a:latin typeface="MV Boli" panose="02000500030200090000" charset="0"/>
                <a:cs typeface="MV Boli" panose="02000500030200090000" charset="0"/>
              </a:rPr>
              <a:t>Rating and copyright restiction</a:t>
            </a:r>
          </a:p>
        </p:txBody>
      </p:sp>
      <p:pic>
        <p:nvPicPr>
          <p:cNvPr id="18" name="图片 17"/>
          <p:cNvPicPr/>
          <p:nvPr>
            <p:custDataLst>
              <p:tags r:id="rId10"/>
            </p:custDataLst>
          </p:nvPr>
        </p:nvPicPr>
        <p:blipFill rotWithShape="1">
          <a:blip r:embed="rId25"/>
          <a:srcRect t="50886"/>
          <a:stretch>
            <a:fillRect/>
          </a:stretch>
        </p:blipFill>
        <p:spPr>
          <a:xfrm flipH="1">
            <a:off x="6750001" y="1535126"/>
            <a:ext cx="2861561" cy="122638"/>
          </a:xfrm>
          <a:prstGeom prst="rect">
            <a:avLst/>
          </a:prstGeom>
        </p:spPr>
      </p:pic>
      <p:sp>
        <p:nvSpPr>
          <p:cNvPr id="19" name="矩形 18"/>
          <p:cNvSpPr/>
          <p:nvPr>
            <p:custDataLst>
              <p:tags r:id="rId11"/>
            </p:custDataLst>
          </p:nvPr>
        </p:nvSpPr>
        <p:spPr>
          <a:xfrm>
            <a:off x="6121986" y="1163555"/>
            <a:ext cx="2861561" cy="617316"/>
          </a:xfrm>
          <a:prstGeom prst="rect">
            <a:avLst/>
          </a:prstGeom>
        </p:spPr>
        <p:txBody>
          <a:bodyPr wrap="square" anchor="ctr" anchorCtr="0">
            <a:normAutofit/>
          </a:bodyPr>
          <a:lstStyle/>
          <a:p>
            <a:pPr algn="ctr"/>
            <a:endParaRPr lang="zh-CN" altLang="en-US" dirty="0">
              <a:solidFill>
                <a:srgbClr val="ECC54A">
                  <a:lumMod val="75000"/>
                </a:srgbClr>
              </a:solidFill>
              <a:latin typeface="MV Boli" panose="02000500030200090000" charset="0"/>
              <a:ea typeface="黑体" panose="02010609060101010101" charset="-122"/>
              <a:cs typeface="MV Boli" panose="02000500030200090000" charset="0"/>
            </a:endParaRPr>
          </a:p>
        </p:txBody>
      </p:sp>
      <p:pic>
        <p:nvPicPr>
          <p:cNvPr id="20" name="图片 19"/>
          <p:cNvPicPr/>
          <p:nvPr>
            <p:custDataLst>
              <p:tags r:id="rId12"/>
            </p:custDataLst>
          </p:nvPr>
        </p:nvPicPr>
        <p:blipFill rotWithShape="1">
          <a:blip r:embed="rId25"/>
          <a:srcRect t="50886"/>
          <a:stretch>
            <a:fillRect/>
          </a:stretch>
        </p:blipFill>
        <p:spPr>
          <a:xfrm flipH="1" flipV="1">
            <a:off x="6316931" y="1040917"/>
            <a:ext cx="2861561" cy="122638"/>
          </a:xfrm>
          <a:prstGeom prst="rect">
            <a:avLst/>
          </a:prstGeom>
        </p:spPr>
      </p:pic>
      <p:sp>
        <p:nvSpPr>
          <p:cNvPr id="22" name="矩形 21"/>
          <p:cNvSpPr/>
          <p:nvPr>
            <p:custDataLst>
              <p:tags r:id="rId13"/>
            </p:custDataLst>
          </p:nvPr>
        </p:nvSpPr>
        <p:spPr>
          <a:xfrm>
            <a:off x="501650" y="4307205"/>
            <a:ext cx="3849370" cy="1341755"/>
          </a:xfrm>
          <a:prstGeom prst="rect">
            <a:avLst/>
          </a:prstGeom>
          <a:noFill/>
        </p:spPr>
        <p:txBody>
          <a:bodyPr wrap="square" tIns="180000">
            <a:normAutofit fontScale="90000"/>
          </a:bodyPr>
          <a:lstStyle/>
          <a:p>
            <a:pPr marL="285750" indent="-285750" algn="just">
              <a:buFont typeface="Arial" panose="020B0604020202020204" pitchFamily="34" charset="0"/>
              <a:buChar char="•"/>
            </a:pPr>
            <a:r>
              <a:rPr lang="en-US" altLang="zh-CN" dirty="0">
                <a:sym typeface="+mn-ea"/>
              </a:rPr>
              <a:t>other cultural and recreational goods and services: sports goods, gaming, social networking, learning, museums</a:t>
            </a:r>
          </a:p>
          <a:p>
            <a:pPr marL="285750" indent="-285750" algn="just">
              <a:buFont typeface="Arial" panose="020B0604020202020204" pitchFamily="34" charset="0"/>
              <a:buChar char="•"/>
            </a:pPr>
            <a:r>
              <a:rPr lang="en-US" altLang="zh-CN" dirty="0">
                <a:sym typeface="+mn-ea"/>
              </a:rPr>
              <a:t>privacy and illegal download </a:t>
            </a:r>
          </a:p>
          <a:p>
            <a:pPr algn="just"/>
            <a:endParaRPr lang="en-US" altLang="zh-CN" dirty="0"/>
          </a:p>
        </p:txBody>
      </p:sp>
      <p:pic>
        <p:nvPicPr>
          <p:cNvPr id="23" name="图片 22"/>
          <p:cNvPicPr/>
          <p:nvPr>
            <p:custDataLst>
              <p:tags r:id="rId14"/>
            </p:custDataLst>
          </p:nvPr>
        </p:nvPicPr>
        <p:blipFill rotWithShape="1">
          <a:blip r:embed="rId25"/>
          <a:srcRect t="50886"/>
          <a:stretch>
            <a:fillRect/>
          </a:stretch>
        </p:blipFill>
        <p:spPr>
          <a:xfrm flipH="1">
            <a:off x="1490025" y="4307233"/>
            <a:ext cx="2861561" cy="122638"/>
          </a:xfrm>
          <a:prstGeom prst="rect">
            <a:avLst/>
          </a:prstGeom>
        </p:spPr>
      </p:pic>
      <p:sp>
        <p:nvSpPr>
          <p:cNvPr id="24" name="矩形 23"/>
          <p:cNvSpPr/>
          <p:nvPr>
            <p:custDataLst>
              <p:tags r:id="rId15"/>
            </p:custDataLst>
          </p:nvPr>
        </p:nvSpPr>
        <p:spPr>
          <a:xfrm>
            <a:off x="1490025" y="3689917"/>
            <a:ext cx="2861561" cy="617316"/>
          </a:xfrm>
          <a:prstGeom prst="rect">
            <a:avLst/>
          </a:prstGeom>
          <a:solidFill>
            <a:schemeClr val="bg1"/>
          </a:solidFill>
        </p:spPr>
        <p:txBody>
          <a:bodyPr wrap="square" anchor="ctr" anchorCtr="0">
            <a:normAutofit fontScale="97500" lnSpcReduction="10000"/>
          </a:bodyPr>
          <a:lstStyle/>
          <a:p>
            <a:pPr algn="ctr"/>
            <a:r>
              <a:rPr lang="en-US" altLang="zh-CN" dirty="0">
                <a:solidFill>
                  <a:schemeClr val="tx2">
                    <a:lumMod val="60000"/>
                    <a:lumOff val="40000"/>
                  </a:schemeClr>
                </a:solidFill>
                <a:latin typeface="MV Boli" panose="02000500030200090000" charset="0"/>
                <a:ea typeface="黑体" panose="02010609060101010101" charset="-122"/>
                <a:cs typeface="MV Boli" panose="02000500030200090000" charset="0"/>
              </a:rPr>
              <a:t>threat of substitutes;strong</a:t>
            </a:r>
          </a:p>
        </p:txBody>
      </p:sp>
      <p:pic>
        <p:nvPicPr>
          <p:cNvPr id="25" name="图片 24"/>
          <p:cNvPicPr/>
          <p:nvPr>
            <p:custDataLst>
              <p:tags r:id="rId16"/>
            </p:custDataLst>
          </p:nvPr>
        </p:nvPicPr>
        <p:blipFill rotWithShape="1">
          <a:blip r:embed="rId25"/>
          <a:srcRect t="50886"/>
          <a:stretch>
            <a:fillRect/>
          </a:stretch>
        </p:blipFill>
        <p:spPr>
          <a:xfrm flipH="1" flipV="1">
            <a:off x="1490025" y="3567278"/>
            <a:ext cx="2861561" cy="122638"/>
          </a:xfrm>
          <a:prstGeom prst="rect">
            <a:avLst/>
          </a:prstGeom>
        </p:spPr>
      </p:pic>
      <p:sp>
        <p:nvSpPr>
          <p:cNvPr id="26" name="矩形 25"/>
          <p:cNvSpPr/>
          <p:nvPr>
            <p:custDataLst>
              <p:tags r:id="rId17"/>
            </p:custDataLst>
          </p:nvPr>
        </p:nvSpPr>
        <p:spPr>
          <a:xfrm>
            <a:off x="4577715" y="4307205"/>
            <a:ext cx="4293870" cy="1202690"/>
          </a:xfrm>
          <a:prstGeom prst="rect">
            <a:avLst/>
          </a:prstGeom>
          <a:noFill/>
        </p:spPr>
        <p:txBody>
          <a:bodyPr wrap="square" tIns="180000">
            <a:normAutofit/>
          </a:bodyPr>
          <a:lstStyle/>
          <a:p>
            <a:pPr marL="285750" indent="-285750" algn="just">
              <a:buFont typeface="Arial" panose="020B0604020202020204" pitchFamily="34" charset="0"/>
              <a:buChar char="•"/>
            </a:pPr>
            <a:r>
              <a:rPr lang="en-US" altLang="zh-CN" dirty="0">
                <a:sym typeface="+mn-ea"/>
              </a:rPr>
              <a:t>many services provided by many media companies</a:t>
            </a:r>
          </a:p>
          <a:p>
            <a:pPr marL="285750" indent="-285750" algn="just">
              <a:buFont typeface="Arial" panose="020B0604020202020204" pitchFamily="34" charset="0"/>
              <a:buChar char="•"/>
            </a:pPr>
            <a:r>
              <a:rPr lang="en-US" altLang="zh-CN" dirty="0"/>
              <a:t>digital media is everywhere.</a:t>
            </a:r>
          </a:p>
          <a:p>
            <a:pPr algn="just"/>
            <a:endParaRPr lang="en-US" altLang="zh-CN" dirty="0"/>
          </a:p>
        </p:txBody>
      </p:sp>
      <p:pic>
        <p:nvPicPr>
          <p:cNvPr id="27" name="图片 26"/>
          <p:cNvPicPr/>
          <p:nvPr>
            <p:custDataLst>
              <p:tags r:id="rId18"/>
            </p:custDataLst>
          </p:nvPr>
        </p:nvPicPr>
        <p:blipFill rotWithShape="1">
          <a:blip r:embed="rId25"/>
          <a:srcRect t="50886"/>
          <a:stretch>
            <a:fillRect/>
          </a:stretch>
        </p:blipFill>
        <p:spPr>
          <a:xfrm flipH="1">
            <a:off x="4577998" y="4307233"/>
            <a:ext cx="2861561" cy="122638"/>
          </a:xfrm>
          <a:prstGeom prst="rect">
            <a:avLst/>
          </a:prstGeom>
        </p:spPr>
      </p:pic>
      <p:sp>
        <p:nvSpPr>
          <p:cNvPr id="28" name="矩形 27"/>
          <p:cNvSpPr/>
          <p:nvPr>
            <p:custDataLst>
              <p:tags r:id="rId19"/>
            </p:custDataLst>
          </p:nvPr>
        </p:nvSpPr>
        <p:spPr>
          <a:xfrm>
            <a:off x="4577998" y="3689917"/>
            <a:ext cx="2861561" cy="617316"/>
          </a:xfrm>
          <a:prstGeom prst="rect">
            <a:avLst/>
          </a:prstGeom>
        </p:spPr>
        <p:txBody>
          <a:bodyPr wrap="square" anchor="ctr" anchorCtr="0">
            <a:normAutofit fontScale="97500" lnSpcReduction="10000"/>
          </a:bodyPr>
          <a:lstStyle/>
          <a:p>
            <a:pPr algn="ctr"/>
            <a:r>
              <a:rPr lang="en-US" altLang="zh-CN" dirty="0">
                <a:solidFill>
                  <a:srgbClr val="039FD7">
                    <a:lumMod val="75000"/>
                  </a:srgbClr>
                </a:solidFill>
                <a:latin typeface="MV Boli" panose="02000500030200090000" charset="0"/>
                <a:ea typeface="黑体" panose="02010609060101010101" charset="-122"/>
                <a:cs typeface="MV Boli" panose="02000500030200090000" charset="0"/>
              </a:rPr>
              <a:t>degree of rivalry;moderate</a:t>
            </a:r>
          </a:p>
        </p:txBody>
      </p:sp>
      <p:pic>
        <p:nvPicPr>
          <p:cNvPr id="29" name="图片 28"/>
          <p:cNvPicPr/>
          <p:nvPr>
            <p:custDataLst>
              <p:tags r:id="rId20"/>
            </p:custDataLst>
          </p:nvPr>
        </p:nvPicPr>
        <p:blipFill rotWithShape="1">
          <a:blip r:embed="rId25"/>
          <a:srcRect t="50886"/>
          <a:stretch>
            <a:fillRect/>
          </a:stretch>
        </p:blipFill>
        <p:spPr>
          <a:xfrm flipH="1" flipV="1">
            <a:off x="4577998" y="3567278"/>
            <a:ext cx="2861561" cy="122638"/>
          </a:xfrm>
          <a:prstGeom prst="rect">
            <a:avLst/>
          </a:prstGeom>
        </p:spPr>
      </p:pic>
      <p:sp>
        <p:nvSpPr>
          <p:cNvPr id="2" name="对角圆角矩形 1"/>
          <p:cNvSpPr/>
          <p:nvPr/>
        </p:nvSpPr>
        <p:spPr>
          <a:xfrm>
            <a:off x="2663825" y="97790"/>
            <a:ext cx="3816350" cy="818515"/>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4400"/>
          </a:p>
        </p:txBody>
      </p:sp>
      <p:sp>
        <p:nvSpPr>
          <p:cNvPr id="4" name="文本框 3"/>
          <p:cNvSpPr txBox="1"/>
          <p:nvPr/>
        </p:nvSpPr>
        <p:spPr>
          <a:xfrm>
            <a:off x="2670175" y="222250"/>
            <a:ext cx="3773805" cy="460375"/>
          </a:xfrm>
          <a:prstGeom prst="rect">
            <a:avLst/>
          </a:prstGeom>
          <a:noFill/>
        </p:spPr>
        <p:txBody>
          <a:bodyPr wrap="square" rtlCol="0">
            <a:spAutoFit/>
          </a:bodyPr>
          <a:lstStyle/>
          <a:p>
            <a:pPr algn="ctr"/>
            <a:r>
              <a:rPr lang="en-US" altLang="zh-CN" sz="2400" dirty="0"/>
              <a:t>FIVE FORCES ANALYSIS</a:t>
            </a:r>
          </a:p>
        </p:txBody>
      </p:sp>
      <p:sp>
        <p:nvSpPr>
          <p:cNvPr id="11" name="矩形 10"/>
          <p:cNvSpPr/>
          <p:nvPr>
            <p:custDataLst>
              <p:tags r:id="rId21"/>
            </p:custDataLst>
          </p:nvPr>
        </p:nvSpPr>
        <p:spPr>
          <a:xfrm>
            <a:off x="6122318" y="1046412"/>
            <a:ext cx="2861561" cy="617316"/>
          </a:xfrm>
          <a:prstGeom prst="rect">
            <a:avLst/>
          </a:prstGeom>
        </p:spPr>
        <p:txBody>
          <a:bodyPr wrap="square" anchor="ctr" anchorCtr="0">
            <a:normAutofit/>
          </a:bodyPr>
          <a:lstStyle/>
          <a:p>
            <a:pPr algn="ctr"/>
            <a:r>
              <a:rPr lang="en-US" altLang="zh-CN" dirty="0">
                <a:solidFill>
                  <a:srgbClr val="039FD7">
                    <a:lumMod val="75000"/>
                  </a:srgbClr>
                </a:solidFill>
                <a:latin typeface="MV Boli" panose="02000500030200090000" charset="0"/>
                <a:ea typeface="黑体" panose="02010609060101010101" charset="-122"/>
                <a:cs typeface="MV Boli" panose="02000500030200090000" charset="0"/>
              </a:rPr>
              <a:t>new entrants;modearte</a:t>
            </a:r>
          </a:p>
        </p:txBody>
      </p:sp>
      <p:pic>
        <p:nvPicPr>
          <p:cNvPr id="10" name="Audio 9">
            <a:hlinkClick r:id="" action="ppaction://media"/>
            <a:extLst>
              <a:ext uri="{FF2B5EF4-FFF2-40B4-BE49-F238E27FC236}">
                <a16:creationId xmlns:a16="http://schemas.microsoft.com/office/drawing/2014/main" id="{94C1C482-C909-42CE-AA04-F3C7D292E499}"/>
              </a:ext>
            </a:extLst>
          </p:cNvPr>
          <p:cNvPicPr>
            <a:picLocks noChangeAspect="1"/>
          </p:cNvPicPr>
          <p:nvPr>
            <a:audioFile r:link="rId23"/>
            <p:extLst>
              <p:ext uri="{DAA4B4D4-6D71-4841-9C94-3DE7FCFB9230}">
                <p14:media xmlns:p14="http://schemas.microsoft.com/office/powerpoint/2010/main" r:embed="rId22"/>
              </p:ext>
            </p:extLst>
          </p:nvPr>
        </p:nvPicPr>
        <p:blipFill>
          <a:blip r:embed="rId2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084"/>
    </mc:Choice>
    <mc:Fallback>
      <p:transition spd="slow" advTm="92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COMPETITOR ANALYSIS</a:t>
            </a:r>
          </a:p>
        </p:txBody>
      </p:sp>
      <p:sp>
        <p:nvSpPr>
          <p:cNvPr id="3" name="内容占位符 2"/>
          <p:cNvSpPr>
            <a:spLocks noGrp="1"/>
          </p:cNvSpPr>
          <p:nvPr>
            <p:ph idx="1"/>
          </p:nvPr>
        </p:nvSpPr>
        <p:spPr/>
        <p:txBody>
          <a:bodyPr>
            <a:normAutofit/>
          </a:bodyPr>
          <a:lstStyle/>
          <a:p>
            <a:pPr>
              <a:buFont typeface="Arial" panose="020B0604020202020204" pitchFamily="34" charset="0"/>
              <a:buChar char="•"/>
            </a:pPr>
            <a:r>
              <a:rPr lang="en-US" altLang="zh-CN" dirty="0"/>
              <a:t>AMAZON.COM,INC.</a:t>
            </a:r>
          </a:p>
          <a:p>
            <a:pPr>
              <a:buFont typeface="Arial" panose="020B0604020202020204" pitchFamily="34" charset="0"/>
              <a:buChar char="•"/>
            </a:pPr>
            <a:r>
              <a:rPr lang="en-US" altLang="zh-CN" sz="1800" dirty="0"/>
              <a:t>An online retailer, offering products and services through its e-commerce site, amazon.com</a:t>
            </a:r>
          </a:p>
          <a:p>
            <a:pPr>
              <a:buFont typeface="Arial" panose="020B0604020202020204" pitchFamily="34" charset="0"/>
              <a:buChar char="•"/>
            </a:pPr>
            <a:r>
              <a:rPr lang="en-US" altLang="zh-CN" sz="1800" dirty="0"/>
              <a:t>Three segments; North America(focusing on retail sales and handling subscriptions) International (earning revenue)and AWS(earning revenue from  global sales of database)</a:t>
            </a:r>
          </a:p>
          <a:p>
            <a:pPr>
              <a:buFont typeface="Arial" panose="020B0604020202020204" pitchFamily="34" charset="0"/>
              <a:buChar char="•"/>
            </a:pPr>
            <a:r>
              <a:rPr lang="en-US" altLang="zh-CN" sz="1800" dirty="0"/>
              <a:t>Serves its customer through website; manufactures and sells electronic devices like e-reader; allows other sellers to sell their products to earn fixed revenue.</a:t>
            </a:r>
          </a:p>
          <a:p>
            <a:pPr>
              <a:buFont typeface="Arial" panose="020B0604020202020204" pitchFamily="34" charset="0"/>
              <a:buChar char="•"/>
            </a:pPr>
            <a:r>
              <a:rPr lang="en-US" altLang="zh-CN" sz="1800" dirty="0"/>
              <a:t>In december2018, it recorded revenue of $232,887 million , an increase of 30.9%compared to fiscal 2017. net income was $10,073 million. (Advantage-marketline-com.ezproxy.uwtsd.ac.uk, 2019)</a:t>
            </a:r>
          </a:p>
        </p:txBody>
      </p:sp>
      <p:pic>
        <p:nvPicPr>
          <p:cNvPr id="6" name="Audio 5">
            <a:hlinkClick r:id="" action="ppaction://media"/>
            <a:extLst>
              <a:ext uri="{FF2B5EF4-FFF2-40B4-BE49-F238E27FC236}">
                <a16:creationId xmlns:a16="http://schemas.microsoft.com/office/drawing/2014/main" id="{5469165B-A10E-48AF-A89F-4E95771DF8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616"/>
    </mc:Choice>
    <mc:Fallback>
      <p:transition spd="slow" advTm="42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57200" y="69850"/>
            <a:ext cx="8229600" cy="5447665"/>
          </a:xfrm>
        </p:spPr>
        <p:txBody>
          <a:bodyPr/>
          <a:lstStyle/>
          <a:p>
            <a:r>
              <a:rPr lang="en-US" altLang="zh-CN" dirty="0"/>
              <a:t>APPLE INC</a:t>
            </a:r>
          </a:p>
          <a:p>
            <a:r>
              <a:rPr lang="en-US" altLang="zh-CN" sz="1800" dirty="0"/>
              <a:t>Designs, manufacture and markets mobile communication and media devices and personal computer.</a:t>
            </a:r>
            <a:endParaRPr lang="en-US" altLang="zh-CN" sz="1800" dirty="0">
              <a:sym typeface="+mn-ea"/>
            </a:endParaRPr>
          </a:p>
          <a:p>
            <a:r>
              <a:rPr lang="en-US" altLang="zh-CN" sz="1800" dirty="0">
                <a:sym typeface="+mn-ea"/>
              </a:rPr>
              <a:t>Sell through the iTunes Store, App Store as well as online website and physical store..</a:t>
            </a:r>
          </a:p>
          <a:p>
            <a:r>
              <a:rPr lang="en-US" altLang="zh-CN" sz="1800" dirty="0"/>
              <a:t>iTunes sold over 70 million songs in its first year in the U.S</a:t>
            </a:r>
          </a:p>
          <a:p>
            <a:r>
              <a:rPr lang="en-US" altLang="zh-CN" sz="1800" dirty="0"/>
              <a:t>“Apple’s iTunes accounts for 67% of TV downloads, 65% of movies”</a:t>
            </a:r>
          </a:p>
          <a:p>
            <a:r>
              <a:rPr lang="en-US" altLang="zh-CN" sz="1800" dirty="0"/>
              <a:t>Its target is younger generation making it easier for them to download music</a:t>
            </a:r>
          </a:p>
          <a:p>
            <a:r>
              <a:rPr lang="en-US" altLang="zh-CN" sz="1800" dirty="0"/>
              <a:t>In September 2018, received revenue $265,595 million. the net income was $59,531 million in 2018.(Advantage-marketline-com.ezproxy.uwtsd.ac.uk, 2019)</a:t>
            </a:r>
          </a:p>
          <a:p>
            <a:r>
              <a:rPr lang="en-US" altLang="zh-CN" sz="1800" dirty="0"/>
              <a:t>          .</a:t>
            </a:r>
          </a:p>
        </p:txBody>
      </p:sp>
      <p:pic>
        <p:nvPicPr>
          <p:cNvPr id="5" name="Audio 4">
            <a:hlinkClick r:id="" action="ppaction://media"/>
            <a:extLst>
              <a:ext uri="{FF2B5EF4-FFF2-40B4-BE49-F238E27FC236}">
                <a16:creationId xmlns:a16="http://schemas.microsoft.com/office/drawing/2014/main" id="{3831C45E-74BB-473B-8DBB-589BD171CB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580"/>
    </mc:Choice>
    <mc:Fallback>
      <p:transition spd="slow" advTm="51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ANALYSIS ON COMPETITOR</a:t>
            </a:r>
            <a:endParaRPr lang="zh-CN" altLang="en-US" dirty="0"/>
          </a:p>
        </p:txBody>
      </p:sp>
      <p:sp>
        <p:nvSpPr>
          <p:cNvPr id="3" name="内容占位符 2"/>
          <p:cNvSpPr>
            <a:spLocks noGrp="1"/>
          </p:cNvSpPr>
          <p:nvPr>
            <p:ph idx="1"/>
          </p:nvPr>
        </p:nvSpPr>
        <p:spPr/>
        <p:txBody>
          <a:bodyPr>
            <a:normAutofit/>
          </a:bodyPr>
          <a:lstStyle/>
          <a:p>
            <a:r>
              <a:rPr lang="en-US" altLang="zh-CN" sz="1800" dirty="0"/>
              <a:t>With the influx of medium such as  iTunes, Amazon, </a:t>
            </a:r>
            <a:r>
              <a:rPr lang="en-US" altLang="zh-CN" sz="1800" dirty="0" err="1"/>
              <a:t>Hulkshare</a:t>
            </a:r>
            <a:r>
              <a:rPr lang="en-US" altLang="zh-CN" sz="1800" dirty="0"/>
              <a:t>, Soundcloud, they all provide lots of online services that make masses available to online video and audio. People are living in the virtual world, watching  videos, playing game, interacting with relatives and friends. </a:t>
            </a:r>
          </a:p>
          <a:p>
            <a:r>
              <a:rPr lang="en-US" altLang="zh-CN" sz="1800" dirty="0"/>
              <a:t>However, HMV is heavily dependent on the consumption of consumer in the physical stores. Despite of more investment in online service, the share of digital media has been eroded by the big company like Apple and Amazon, which causes competition to be more intense. There is a big challenge with regards with online service and physical store faced by HMV.</a:t>
            </a:r>
            <a:endParaRPr lang="zh-CN" altLang="en-US" sz="1800" dirty="0"/>
          </a:p>
        </p:txBody>
      </p:sp>
      <p:pic>
        <p:nvPicPr>
          <p:cNvPr id="5" name="Audio 4">
            <a:hlinkClick r:id="" action="ppaction://media"/>
            <a:extLst>
              <a:ext uri="{FF2B5EF4-FFF2-40B4-BE49-F238E27FC236}">
                <a16:creationId xmlns:a16="http://schemas.microsoft.com/office/drawing/2014/main" id="{FA294653-1867-4205-A3D1-E71E7A3E68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182"/>
    </mc:Choice>
    <mc:Fallback>
      <p:transition spd="slow" advTm="62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505677" y="914400"/>
            <a:ext cx="2743200" cy="2887579"/>
          </a:xfrm>
        </p:spPr>
        <p:txBody>
          <a:bodyPr vert="horz" lIns="91440" tIns="45720" rIns="91440" bIns="45720" rtlCol="0" anchor="b">
            <a:normAutofit/>
          </a:bodyPr>
          <a:lstStyle/>
          <a:p>
            <a:pPr>
              <a:lnSpc>
                <a:spcPct val="90000"/>
              </a:lnSpc>
            </a:pPr>
            <a:r>
              <a:rPr lang="en-US" altLang="zh-CN" sz="3900" kern="1200">
                <a:solidFill>
                  <a:srgbClr val="FFFFFF"/>
                </a:solidFill>
                <a:latin typeface="+mj-lt"/>
                <a:ea typeface="+mj-ea"/>
                <a:cs typeface="+mj-cs"/>
              </a:rPr>
              <a:t>CUSTOMER ANALYSIS</a:t>
            </a:r>
          </a:p>
        </p:txBody>
      </p:sp>
      <p:sp>
        <p:nvSpPr>
          <p:cNvPr id="3" name="内容占位符 2"/>
          <p:cNvSpPr>
            <a:spLocks noGrp="1"/>
          </p:cNvSpPr>
          <p:nvPr>
            <p:ph idx="1"/>
          </p:nvPr>
        </p:nvSpPr>
        <p:spPr>
          <a:xfrm>
            <a:off x="505677" y="4170501"/>
            <a:ext cx="2743200" cy="1525597"/>
          </a:xfrm>
        </p:spPr>
        <p:txBody>
          <a:bodyPr vert="horz" lIns="91440" tIns="45720" rIns="91440" bIns="45720" rtlCol="0">
            <a:normAutofit/>
          </a:bodyPr>
          <a:lstStyle/>
          <a:p>
            <a:pPr marL="0" indent="0" algn="ctr">
              <a:lnSpc>
                <a:spcPct val="90000"/>
              </a:lnSpc>
              <a:spcBef>
                <a:spcPts val="1000"/>
              </a:spcBef>
              <a:buNone/>
            </a:pPr>
            <a:r>
              <a:rPr lang="en-US" altLang="zh-CN" sz="1700" kern="1200" dirty="0">
                <a:solidFill>
                  <a:srgbClr val="FFFFFF"/>
                </a:solidFill>
                <a:latin typeface="+mn-lt"/>
                <a:ea typeface="+mn-ea"/>
                <a:cs typeface="+mn-cs"/>
              </a:rPr>
              <a:t> this analysis mainly </a:t>
            </a:r>
            <a:r>
              <a:rPr lang="en-US" altLang="zh-CN" sz="1700" kern="1200" dirty="0" err="1">
                <a:solidFill>
                  <a:srgbClr val="FFFFFF"/>
                </a:solidFill>
                <a:latin typeface="+mn-lt"/>
                <a:ea typeface="+mn-ea"/>
                <a:cs typeface="+mn-cs"/>
              </a:rPr>
              <a:t>focues</a:t>
            </a:r>
            <a:r>
              <a:rPr lang="en-US" altLang="zh-CN" sz="1700" kern="1200" dirty="0">
                <a:solidFill>
                  <a:srgbClr val="FFFFFF"/>
                </a:solidFill>
                <a:latin typeface="+mn-lt"/>
                <a:ea typeface="+mn-ea"/>
                <a:cs typeface="+mn-cs"/>
              </a:rPr>
              <a:t> on the customer who purchases the vinyl records.</a:t>
            </a:r>
          </a:p>
        </p:txBody>
      </p:sp>
      <p:cxnSp>
        <p:nvCxnSpPr>
          <p:cNvPr id="14" name="Straight Connector 13">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cell phone&#10;&#10;Description automatically generated">
            <a:extLst>
              <a:ext uri="{FF2B5EF4-FFF2-40B4-BE49-F238E27FC236}">
                <a16:creationId xmlns:a16="http://schemas.microsoft.com/office/drawing/2014/main" id="{C3DEC36C-C7DD-4D60-9D68-BF37002393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54556" y="188640"/>
            <a:ext cx="5025969" cy="6048672"/>
          </a:xfrm>
          <a:prstGeom prst="rect">
            <a:avLst/>
          </a:prstGeom>
        </p:spPr>
      </p:pic>
      <p:sp>
        <p:nvSpPr>
          <p:cNvPr id="5" name="TextBox 4">
            <a:extLst>
              <a:ext uri="{FF2B5EF4-FFF2-40B4-BE49-F238E27FC236}">
                <a16:creationId xmlns:a16="http://schemas.microsoft.com/office/drawing/2014/main" id="{3BEA1D76-AF07-4531-9D56-2FCAC8578417}"/>
              </a:ext>
            </a:extLst>
          </p:cNvPr>
          <p:cNvSpPr txBox="1"/>
          <p:nvPr/>
        </p:nvSpPr>
        <p:spPr>
          <a:xfrm>
            <a:off x="0" y="2060848"/>
            <a:ext cx="9144000" cy="369332"/>
          </a:xfrm>
          <a:prstGeom prst="rect">
            <a:avLst/>
          </a:prstGeom>
          <a:noFill/>
        </p:spPr>
        <p:txBody>
          <a:bodyPr wrap="square" rtlCol="0">
            <a:spAutoFit/>
          </a:bodyPr>
          <a:lstStyle/>
          <a:p>
            <a:pPr algn="ctr"/>
            <a:endParaRPr lang="zh-CN" altLang="en-US" dirty="0"/>
          </a:p>
        </p:txBody>
      </p:sp>
      <p:sp>
        <p:nvSpPr>
          <p:cNvPr id="8" name="TextBox 7">
            <a:extLst>
              <a:ext uri="{FF2B5EF4-FFF2-40B4-BE49-F238E27FC236}">
                <a16:creationId xmlns:a16="http://schemas.microsoft.com/office/drawing/2014/main" id="{C604568F-37AD-4D5C-8783-3A16D19DA3D0}"/>
              </a:ext>
            </a:extLst>
          </p:cNvPr>
          <p:cNvSpPr txBox="1"/>
          <p:nvPr/>
        </p:nvSpPr>
        <p:spPr>
          <a:xfrm>
            <a:off x="5940152" y="6237312"/>
            <a:ext cx="2840373" cy="369332"/>
          </a:xfrm>
          <a:prstGeom prst="rect">
            <a:avLst/>
          </a:prstGeom>
          <a:noFill/>
        </p:spPr>
        <p:txBody>
          <a:bodyPr wrap="square" rtlCol="0">
            <a:spAutoFit/>
          </a:bodyPr>
          <a:lstStyle/>
          <a:p>
            <a:r>
              <a:rPr lang="en-US" altLang="zh-CN" dirty="0"/>
              <a:t>Source (</a:t>
            </a:r>
            <a:r>
              <a:rPr lang="en-US" altLang="zh-CN" dirty="0" err="1"/>
              <a:t>statista</a:t>
            </a:r>
            <a:r>
              <a:rPr lang="en-US" altLang="zh-CN" dirty="0"/>
              <a:t>, 2013)</a:t>
            </a:r>
            <a:endParaRPr lang="zh-CN" altLang="en-US" dirty="0"/>
          </a:p>
        </p:txBody>
      </p:sp>
      <p:pic>
        <p:nvPicPr>
          <p:cNvPr id="6" name="Audio 5">
            <a:hlinkClick r:id="" action="ppaction://media"/>
            <a:extLst>
              <a:ext uri="{FF2B5EF4-FFF2-40B4-BE49-F238E27FC236}">
                <a16:creationId xmlns:a16="http://schemas.microsoft.com/office/drawing/2014/main" id="{B8A7F566-2DFB-4D93-A2E1-42AC35E7B2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980"/>
    </mc:Choice>
    <mc:Fallback>
      <p:transition spd="slow" advTm="11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2">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F600910C-8898-4383-8FBB-691C6246BA41}"/>
              </a:ext>
            </a:extLst>
          </p:cNvPr>
          <p:cNvSpPr>
            <a:spLocks noGrp="1"/>
          </p:cNvSpPr>
          <p:nvPr>
            <p:ph idx="1"/>
          </p:nvPr>
        </p:nvSpPr>
        <p:spPr>
          <a:xfrm>
            <a:off x="539552" y="1493119"/>
            <a:ext cx="7886700" cy="3871762"/>
          </a:xfrm>
        </p:spPr>
        <p:txBody>
          <a:bodyPr>
            <a:normAutofit/>
          </a:bodyPr>
          <a:lstStyle/>
          <a:p>
            <a:pPr>
              <a:lnSpc>
                <a:spcPct val="90000"/>
              </a:lnSpc>
            </a:pPr>
            <a:r>
              <a:rPr lang="en-US" altLang="zh-CN" sz="1900" dirty="0"/>
              <a:t>From this bar graph, the customers who purchase the vinyl record are from 18-24 years old. The young generation is the main force.</a:t>
            </a:r>
            <a:r>
              <a:rPr lang="en-US" altLang="zh-CN" dirty="0"/>
              <a:t> </a:t>
            </a:r>
            <a:r>
              <a:rPr lang="en-US" altLang="zh-CN" sz="1800" dirty="0"/>
              <a:t>(The Economist, 2016)</a:t>
            </a:r>
          </a:p>
          <a:p>
            <a:pPr>
              <a:lnSpc>
                <a:spcPct val="90000"/>
              </a:lnSpc>
            </a:pPr>
            <a:r>
              <a:rPr lang="en-US" altLang="zh-CN" sz="1900" dirty="0"/>
              <a:t>Reason; under the influence of their parents</a:t>
            </a:r>
          </a:p>
          <a:p>
            <a:pPr marL="0" indent="0">
              <a:lnSpc>
                <a:spcPct val="90000"/>
              </a:lnSpc>
              <a:buNone/>
            </a:pPr>
            <a:r>
              <a:rPr lang="en-US" altLang="zh-CN" sz="1900" dirty="0"/>
              <a:t>                   be curious about the new format of music </a:t>
            </a:r>
          </a:p>
          <a:p>
            <a:pPr marL="0" indent="0">
              <a:lnSpc>
                <a:spcPct val="90000"/>
              </a:lnSpc>
              <a:buNone/>
            </a:pPr>
            <a:r>
              <a:rPr lang="en-US" altLang="zh-CN" sz="1900" dirty="0"/>
              <a:t>                   advertiser launched a campaign about vinyl, who targeted </a:t>
            </a:r>
          </a:p>
          <a:p>
            <a:pPr marL="0" indent="0">
              <a:lnSpc>
                <a:spcPct val="90000"/>
              </a:lnSpc>
              <a:buNone/>
            </a:pPr>
            <a:r>
              <a:rPr lang="zh-CN" altLang="en-US" sz="1900" dirty="0"/>
              <a:t>                   </a:t>
            </a:r>
            <a:r>
              <a:rPr lang="en-US" altLang="zh-CN" sz="1900" dirty="0"/>
              <a:t>young generation.(Anon, 2006)</a:t>
            </a:r>
          </a:p>
          <a:p>
            <a:pPr>
              <a:lnSpc>
                <a:spcPct val="90000"/>
              </a:lnSpc>
            </a:pPr>
            <a:r>
              <a:rPr lang="en-US" altLang="zh-CN" sz="1900" dirty="0"/>
              <a:t>Sales in HMV; sold 180,000 LPs across its 120 stores in 2015 (Murray, 2015)</a:t>
            </a:r>
          </a:p>
          <a:p>
            <a:pPr>
              <a:lnSpc>
                <a:spcPct val="90000"/>
              </a:lnSpc>
            </a:pPr>
            <a:r>
              <a:rPr lang="en-US" altLang="zh-CN" sz="1900" dirty="0"/>
              <a:t>Vinyl records accounted for around 6% of total music sales in 2014. It is around 10% in 2015. (Murray, 2015)</a:t>
            </a:r>
          </a:p>
          <a:p>
            <a:pPr>
              <a:lnSpc>
                <a:spcPct val="90000"/>
              </a:lnSpc>
            </a:pPr>
            <a:endParaRPr lang="zh-CN" altLang="en-US" sz="1900" dirty="0"/>
          </a:p>
        </p:txBody>
      </p:sp>
      <p:pic>
        <p:nvPicPr>
          <p:cNvPr id="3" name="Audio 2">
            <a:hlinkClick r:id="" action="ppaction://media"/>
            <a:extLst>
              <a:ext uri="{FF2B5EF4-FFF2-40B4-BE49-F238E27FC236}">
                <a16:creationId xmlns:a16="http://schemas.microsoft.com/office/drawing/2014/main" id="{B6257B7C-C00C-4B07-B79A-10F6B3D0F9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586"/>
    </mc:Choice>
    <mc:Fallback>
      <p:transition spd="slow" advTm="77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D4DE7-4CFB-4078-AA70-21E6B9D15D2F}"/>
              </a:ext>
            </a:extLst>
          </p:cNvPr>
          <p:cNvSpPr>
            <a:spLocks noGrp="1"/>
          </p:cNvSpPr>
          <p:nvPr>
            <p:ph type="title"/>
          </p:nvPr>
        </p:nvSpPr>
        <p:spPr/>
        <p:txBody>
          <a:bodyPr/>
          <a:lstStyle/>
          <a:p>
            <a:r>
              <a:rPr lang="en-US" altLang="zh-CN" dirty="0"/>
              <a:t>PARTNER ANALYSIS</a:t>
            </a:r>
            <a:endParaRPr lang="zh-CN" altLang="en-US" dirty="0"/>
          </a:p>
        </p:txBody>
      </p:sp>
      <p:sp>
        <p:nvSpPr>
          <p:cNvPr id="3" name="Content Placeholder 2">
            <a:extLst>
              <a:ext uri="{FF2B5EF4-FFF2-40B4-BE49-F238E27FC236}">
                <a16:creationId xmlns:a16="http://schemas.microsoft.com/office/drawing/2014/main" id="{BA7FBADF-A643-44A3-9D6A-32D3C8F75CE7}"/>
              </a:ext>
            </a:extLst>
          </p:cNvPr>
          <p:cNvSpPr>
            <a:spLocks noGrp="1"/>
          </p:cNvSpPr>
          <p:nvPr>
            <p:ph idx="1"/>
          </p:nvPr>
        </p:nvSpPr>
        <p:spPr>
          <a:xfrm>
            <a:off x="450370" y="1700808"/>
            <a:ext cx="8229600" cy="3917032"/>
          </a:xfrm>
        </p:spPr>
        <p:txBody>
          <a:bodyPr>
            <a:normAutofit/>
          </a:bodyPr>
          <a:lstStyle/>
          <a:p>
            <a:r>
              <a:rPr lang="en-US" altLang="zh-CN" sz="1800" dirty="0"/>
              <a:t>In 2019, HMV begun to rebuild relationship with the previous retailer including Universal Music, Warner Brothers, Sony Music, Universal Pictures and Disney (Guardian, 2019)</a:t>
            </a:r>
          </a:p>
          <a:p>
            <a:r>
              <a:rPr lang="en-US" altLang="zh-CN" sz="1800" dirty="0"/>
              <a:t>Result; Through the ongoing consultations that involved many parties, HMV announced that its suppliers would receive a 2.5% share in the business as a part of a change in the nature of their relationship.</a:t>
            </a:r>
          </a:p>
          <a:p>
            <a:r>
              <a:rPr lang="en-US" altLang="zh-CN" sz="1800" dirty="0"/>
              <a:t>Benefit; to make HMV pay for its debt</a:t>
            </a:r>
          </a:p>
          <a:p>
            <a:pPr marL="0" indent="0">
              <a:buNone/>
            </a:pPr>
            <a:r>
              <a:rPr lang="en-US" altLang="zh-CN" sz="1800" dirty="0"/>
              <a:t>                   to strengthen cooperation between HMV and music industry</a:t>
            </a:r>
          </a:p>
          <a:p>
            <a:pPr marL="0" indent="0">
              <a:buNone/>
            </a:pPr>
            <a:r>
              <a:rPr lang="en-US" altLang="zh-CN" sz="1800" dirty="0"/>
              <a:t>                   to  make HMV refocus on its core product and business</a:t>
            </a:r>
            <a:endParaRPr lang="zh-CN" altLang="en-US" sz="1800" dirty="0"/>
          </a:p>
        </p:txBody>
      </p:sp>
      <p:pic>
        <p:nvPicPr>
          <p:cNvPr id="5" name="Audio 4">
            <a:hlinkClick r:id="" action="ppaction://media"/>
            <a:extLst>
              <a:ext uri="{FF2B5EF4-FFF2-40B4-BE49-F238E27FC236}">
                <a16:creationId xmlns:a16="http://schemas.microsoft.com/office/drawing/2014/main" id="{5E39AEBD-2708-4ADD-B955-13D8DD972B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6503605"/>
      </p:ext>
    </p:extLst>
  </p:cSld>
  <p:clrMapOvr>
    <a:masterClrMapping/>
  </p:clrMapOvr>
  <mc:AlternateContent xmlns:mc="http://schemas.openxmlformats.org/markup-compatibility/2006">
    <mc:Choice xmlns:p14="http://schemas.microsoft.com/office/powerpoint/2010/main" Requires="p14">
      <p:transition spd="slow" p14:dur="2000" advTm="71754"/>
    </mc:Choice>
    <mc:Fallback>
      <p:transition spd="slow" advTm="71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FDC0281-0107-49DD-A8AB-A76176D5630B}"/>
              </a:ext>
            </a:extLst>
          </p:cNvPr>
          <p:cNvSpPr>
            <a:spLocks noGrp="1"/>
          </p:cNvSpPr>
          <p:nvPr>
            <p:ph type="title"/>
          </p:nvPr>
        </p:nvSpPr>
        <p:spPr>
          <a:xfrm>
            <a:off x="884419" y="826680"/>
            <a:ext cx="7375161" cy="1325563"/>
          </a:xfrm>
        </p:spPr>
        <p:txBody>
          <a:bodyPr>
            <a:normAutofit/>
          </a:bodyPr>
          <a:lstStyle/>
          <a:p>
            <a:r>
              <a:rPr lang="en-US" altLang="zh-CN" dirty="0">
                <a:solidFill>
                  <a:srgbClr val="FFFFFF"/>
                </a:solidFill>
              </a:rPr>
              <a:t>OPPORTUNITY</a:t>
            </a:r>
            <a:r>
              <a:rPr lang="en-US" altLang="zh-CN" sz="3500" dirty="0">
                <a:solidFill>
                  <a:srgbClr val="FFFFFF"/>
                </a:solidFill>
              </a:rPr>
              <a:t> </a:t>
            </a:r>
            <a:endParaRPr lang="zh-CN" altLang="en-US" sz="3500" dirty="0">
              <a:solidFill>
                <a:srgbClr val="FFFFFF"/>
              </a:solidFill>
            </a:endParaRPr>
          </a:p>
        </p:txBody>
      </p:sp>
      <p:sp>
        <p:nvSpPr>
          <p:cNvPr id="3" name="Content Placeholder 2">
            <a:extLst>
              <a:ext uri="{FF2B5EF4-FFF2-40B4-BE49-F238E27FC236}">
                <a16:creationId xmlns:a16="http://schemas.microsoft.com/office/drawing/2014/main" id="{571CFA58-AB73-43DE-847E-9FCC8E0F9404}"/>
              </a:ext>
            </a:extLst>
          </p:cNvPr>
          <p:cNvSpPr>
            <a:spLocks noGrp="1"/>
          </p:cNvSpPr>
          <p:nvPr>
            <p:ph idx="1"/>
          </p:nvPr>
        </p:nvSpPr>
        <p:spPr>
          <a:xfrm>
            <a:off x="884419" y="3092970"/>
            <a:ext cx="7375161" cy="2693976"/>
          </a:xfrm>
        </p:spPr>
        <p:txBody>
          <a:bodyPr>
            <a:normAutofit/>
          </a:bodyPr>
          <a:lstStyle/>
          <a:p>
            <a:pPr>
              <a:buFont typeface="Wingdings" panose="05000000000000000000" pitchFamily="2" charset="2"/>
              <a:buChar char="ü"/>
            </a:pPr>
            <a:r>
              <a:rPr lang="en-US" altLang="zh-CN" sz="1700" dirty="0">
                <a:solidFill>
                  <a:srgbClr val="000000"/>
                </a:solidFill>
              </a:rPr>
              <a:t>The growth of e-commerce which brings convivence to customers. HMV operates via its websites such as  www.hmv.com, www.tickets.hmv.com and www.hmv.com.hk.</a:t>
            </a:r>
          </a:p>
          <a:p>
            <a:pPr>
              <a:buFont typeface="Wingdings" panose="05000000000000000000" pitchFamily="2" charset="2"/>
              <a:buChar char="ü"/>
            </a:pPr>
            <a:r>
              <a:rPr lang="en-US" altLang="zh-CN" sz="1700" dirty="0">
                <a:solidFill>
                  <a:srgbClr val="000000"/>
                </a:solidFill>
              </a:rPr>
              <a:t>Promotion activities which focus on entertainment customer activities and brand image attract more customers.</a:t>
            </a:r>
          </a:p>
          <a:p>
            <a:pPr>
              <a:buFont typeface="Wingdings" panose="05000000000000000000" pitchFamily="2" charset="2"/>
              <a:buChar char="ü"/>
            </a:pPr>
            <a:r>
              <a:rPr lang="en-US" altLang="zh-CN" sz="1700" dirty="0">
                <a:solidFill>
                  <a:srgbClr val="000000"/>
                </a:solidFill>
              </a:rPr>
              <a:t>Alliances with other companies. Through acquisition and merger, the share can be broadened.</a:t>
            </a:r>
            <a:endParaRPr lang="zh-CN" altLang="en-US" sz="1700" dirty="0">
              <a:solidFill>
                <a:srgbClr val="000000"/>
              </a:solidFill>
            </a:endParaRPr>
          </a:p>
        </p:txBody>
      </p:sp>
      <p:pic>
        <p:nvPicPr>
          <p:cNvPr id="5" name="Audio 4">
            <a:hlinkClick r:id="" action="ppaction://media"/>
            <a:extLst>
              <a:ext uri="{FF2B5EF4-FFF2-40B4-BE49-F238E27FC236}">
                <a16:creationId xmlns:a16="http://schemas.microsoft.com/office/drawing/2014/main" id="{AD15F9D6-955E-476E-A0E5-07170CEC6E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084"/>
    </mc:Choice>
    <mc:Fallback>
      <p:transition spd="slow" advTm="50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3DFC86D3-4DF0-49A6-BE32-3A9D3D9A7AE8}"/>
              </a:ext>
            </a:extLst>
          </p:cNvPr>
          <p:cNvSpPr>
            <a:spLocks noGrp="1"/>
          </p:cNvSpPr>
          <p:nvPr>
            <p:ph type="title"/>
          </p:nvPr>
        </p:nvSpPr>
        <p:spPr>
          <a:xfrm>
            <a:off x="884419" y="826680"/>
            <a:ext cx="7375161" cy="1325563"/>
          </a:xfrm>
        </p:spPr>
        <p:txBody>
          <a:bodyPr>
            <a:normAutofit/>
          </a:bodyPr>
          <a:lstStyle/>
          <a:p>
            <a:r>
              <a:rPr lang="en-US" altLang="zh-CN" dirty="0">
                <a:solidFill>
                  <a:srgbClr val="FFFFFF"/>
                </a:solidFill>
              </a:rPr>
              <a:t>THREAT</a:t>
            </a:r>
            <a:endParaRPr lang="zh-CN" altLang="en-US" dirty="0">
              <a:solidFill>
                <a:srgbClr val="FFFFFF"/>
              </a:solidFill>
            </a:endParaRPr>
          </a:p>
        </p:txBody>
      </p:sp>
      <p:sp>
        <p:nvSpPr>
          <p:cNvPr id="3" name="Content Placeholder 2">
            <a:extLst>
              <a:ext uri="{FF2B5EF4-FFF2-40B4-BE49-F238E27FC236}">
                <a16:creationId xmlns:a16="http://schemas.microsoft.com/office/drawing/2014/main" id="{282AF2FA-B14A-497A-9BEA-2C6E36279ECB}"/>
              </a:ext>
            </a:extLst>
          </p:cNvPr>
          <p:cNvSpPr>
            <a:spLocks noGrp="1"/>
          </p:cNvSpPr>
          <p:nvPr>
            <p:ph idx="1"/>
          </p:nvPr>
        </p:nvSpPr>
        <p:spPr>
          <a:xfrm>
            <a:off x="884419" y="3092970"/>
            <a:ext cx="7375161" cy="2693976"/>
          </a:xfrm>
        </p:spPr>
        <p:txBody>
          <a:bodyPr>
            <a:normAutofit/>
          </a:bodyPr>
          <a:lstStyle/>
          <a:p>
            <a:pPr>
              <a:buFont typeface="Wingdings" panose="05000000000000000000" pitchFamily="2" charset="2"/>
              <a:buChar char="ü"/>
            </a:pPr>
            <a:r>
              <a:rPr lang="en-US" altLang="zh-CN" sz="1700" dirty="0">
                <a:solidFill>
                  <a:srgbClr val="000000"/>
                </a:solidFill>
              </a:rPr>
              <a:t>An increase of value-added tax; it increased to 20% on January 4, 2011 which would increase the burden of customers.</a:t>
            </a:r>
          </a:p>
          <a:p>
            <a:pPr>
              <a:buFont typeface="Wingdings" panose="05000000000000000000" pitchFamily="2" charset="2"/>
              <a:buChar char="ü"/>
            </a:pPr>
            <a:r>
              <a:rPr lang="en-US" altLang="zh-CN" sz="1700" dirty="0">
                <a:solidFill>
                  <a:srgbClr val="000000"/>
                </a:solidFill>
              </a:rPr>
              <a:t>A rise in labor wages; in March 2012, the minimum wage in the UK has increased from GBP5.93 to GBP6.08 per hour, which would increase the overall cost.</a:t>
            </a:r>
          </a:p>
          <a:p>
            <a:pPr>
              <a:buFont typeface="Wingdings" panose="05000000000000000000" pitchFamily="2" charset="2"/>
              <a:buChar char="ü"/>
            </a:pPr>
            <a:r>
              <a:rPr lang="en-US" altLang="zh-CN" sz="1700" dirty="0">
                <a:solidFill>
                  <a:srgbClr val="000000"/>
                </a:solidFill>
              </a:rPr>
              <a:t>An influence from Brexit; people are not sure about the future of economy in the UK.</a:t>
            </a:r>
          </a:p>
        </p:txBody>
      </p:sp>
      <p:pic>
        <p:nvPicPr>
          <p:cNvPr id="5" name="Audio 4">
            <a:hlinkClick r:id="" action="ppaction://media"/>
            <a:extLst>
              <a:ext uri="{FF2B5EF4-FFF2-40B4-BE49-F238E27FC236}">
                <a16:creationId xmlns:a16="http://schemas.microsoft.com/office/drawing/2014/main" id="{B392EE5A-80E8-4396-8DA1-DDEB2A7D4B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203"/>
    </mc:Choice>
    <mc:Fallback>
      <p:transition spd="slow" advTm="72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REFERENCES</a:t>
            </a:r>
          </a:p>
        </p:txBody>
      </p:sp>
      <p:sp>
        <p:nvSpPr>
          <p:cNvPr id="3" name="内容占位符 2"/>
          <p:cNvSpPr>
            <a:spLocks noGrp="1"/>
          </p:cNvSpPr>
          <p:nvPr>
            <p:ph idx="1"/>
          </p:nvPr>
        </p:nvSpPr>
        <p:spPr/>
        <p:txBody>
          <a:bodyPr>
            <a:normAutofit lnSpcReduction="10000"/>
          </a:bodyPr>
          <a:lstStyle/>
          <a:p>
            <a:pPr>
              <a:buFont typeface="+mj-lt"/>
              <a:buAutoNum type="arabicPeriod"/>
            </a:pPr>
            <a:r>
              <a:rPr lang="zh-CN" altLang="en-US" sz="1800" dirty="0"/>
              <a:t>Advantage-marketline-com.ezproxy.uwtsd.ac.uk. (2016). HMV: Revival of the top dog. [online] Available at: https://advantage-marketlinecom.ezproxy.uwtsd.ac.uk/Product?ptype=Case+Studies&amp;pid=ML00022-022 [Accessed 24 Apr. 2019].</a:t>
            </a:r>
          </a:p>
          <a:p>
            <a:pPr>
              <a:buFont typeface="+mj-lt"/>
              <a:buAutoNum type="arabicPeriod"/>
            </a:pPr>
            <a:r>
              <a:rPr lang="zh-CN" altLang="en-US" sz="1800" dirty="0"/>
              <a:t>HMV Group plc : Retail - Company Profile, SWOT &amp; Financial Report. 2013. Basingstoke: GlobalData plc.</a:t>
            </a:r>
          </a:p>
          <a:p>
            <a:pPr>
              <a:buFont typeface="+mj-lt"/>
              <a:buAutoNum type="arabicPeriod"/>
            </a:pPr>
            <a:r>
              <a:rPr lang="zh-CN" altLang="en-US" sz="1800" dirty="0"/>
              <a:t>Anon, 2004. Warner digital expert to steer HMV's download project. Music Week, p.3.</a:t>
            </a:r>
          </a:p>
          <a:p>
            <a:pPr>
              <a:buFont typeface="+mj-lt"/>
              <a:buAutoNum type="arabicPeriod"/>
            </a:pPr>
            <a:r>
              <a:rPr lang="zh-CN" altLang="en-US" sz="1800" dirty="0"/>
              <a:t>Advantage-marketline-com.ezproxy.uwtsd.ac.uk. (2019). United Kingdom - Digital Media. [online] Available at: https://advantage-marketline-com.ezproxy.uwtsd.ac.uk/Product?ptype=Industries&amp;pid=MLIP2907-0009 https://advantage-marketline-com.ezproxy.uwtsd.ac.uk/Product?ptype=Industries&amp;pid=MLIP2907-0009 [Accessed 26 Apr. 2019].</a:t>
            </a:r>
          </a:p>
        </p:txBody>
      </p:sp>
      <p:pic>
        <p:nvPicPr>
          <p:cNvPr id="5" name="Audio 4">
            <a:hlinkClick r:id="" action="ppaction://media"/>
            <a:extLst>
              <a:ext uri="{FF2B5EF4-FFF2-40B4-BE49-F238E27FC236}">
                <a16:creationId xmlns:a16="http://schemas.microsoft.com/office/drawing/2014/main" id="{6B904882-D492-44FE-B527-CD3DC7DBE3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15"/>
    </mc:Choice>
    <mc:Fallback>
      <p:transition spd="slow" advTm="4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657B868-23A7-4FEC-8A36-E0B7A5425D55}"/>
              </a:ext>
            </a:extLst>
          </p:cNvPr>
          <p:cNvSpPr>
            <a:spLocks noGrp="1"/>
          </p:cNvSpPr>
          <p:nvPr>
            <p:ph idx="1"/>
          </p:nvPr>
        </p:nvSpPr>
        <p:spPr>
          <a:xfrm>
            <a:off x="457200" y="0"/>
            <a:ext cx="8229600" cy="5517233"/>
          </a:xfrm>
        </p:spPr>
        <p:txBody>
          <a:bodyPr>
            <a:normAutofit fontScale="85000" lnSpcReduction="20000"/>
          </a:bodyPr>
          <a:lstStyle/>
          <a:p>
            <a:pPr marL="457200" indent="-457200">
              <a:buFont typeface="+mj-lt"/>
              <a:buAutoNum type="arabicPeriod" startAt="5"/>
            </a:pPr>
            <a:r>
              <a:rPr lang="en-US" altLang="zh-CN" sz="2300" dirty="0"/>
              <a:t>Anonymous2006, May 14. Back in the groove</a:t>
            </a:r>
            <a:r>
              <a:rPr lang="en-US" altLang="zh-CN" sz="2300" i="1" dirty="0"/>
              <a:t>. Knight Ridder Tribune Business News</a:t>
            </a:r>
            <a:r>
              <a:rPr lang="en-US" altLang="zh-CN" sz="2300" dirty="0"/>
              <a:t>, 1.</a:t>
            </a:r>
          </a:p>
          <a:p>
            <a:pPr marL="457200" indent="-457200">
              <a:buFont typeface="+mj-lt"/>
              <a:buAutoNum type="arabicPeriod" startAt="5"/>
            </a:pPr>
            <a:r>
              <a:rPr lang="en-US" altLang="zh-CN" sz="2300" dirty="0"/>
              <a:t>STASSEN, M., 2015. We're taking vinyl back to the masses. </a:t>
            </a:r>
            <a:r>
              <a:rPr lang="en-US" altLang="zh-CN" sz="2300" i="1" dirty="0"/>
              <a:t>Music Week, </a:t>
            </a:r>
            <a:r>
              <a:rPr lang="en-US" altLang="zh-CN" sz="2300" dirty="0"/>
              <a:t>, pp. 1.</a:t>
            </a:r>
          </a:p>
          <a:p>
            <a:pPr marL="457200" indent="-457200">
              <a:buFont typeface="+mj-lt"/>
              <a:buAutoNum type="arabicPeriod" startAt="5"/>
            </a:pPr>
            <a:r>
              <a:rPr lang="en-US" altLang="zh-CN" sz="2300" dirty="0"/>
              <a:t>The Economist. (2016). </a:t>
            </a:r>
            <a:r>
              <a:rPr lang="en-US" altLang="zh-CN" sz="2300" i="1" dirty="0"/>
              <a:t>How millennials are warping the vinyl industry</a:t>
            </a:r>
            <a:r>
              <a:rPr lang="en-US" altLang="zh-CN" sz="2300" dirty="0"/>
              <a:t>. [online] Available at: https://www.economist.com/prospero/2016/10/07/how-millennials-are-warping-the-vinyl-industry [Accessed 27 Apr. 2019].</a:t>
            </a:r>
          </a:p>
          <a:p>
            <a:pPr marL="457200" indent="-457200">
              <a:buFont typeface="+mj-lt"/>
              <a:buAutoNum type="arabicPeriod" startAt="5"/>
            </a:pPr>
            <a:r>
              <a:rPr lang="en-US" altLang="zh-CN" sz="2300" dirty="0" err="1"/>
              <a:t>statista</a:t>
            </a:r>
            <a:r>
              <a:rPr lang="en-US" altLang="zh-CN" sz="2300" dirty="0"/>
              <a:t>. (2013). </a:t>
            </a:r>
            <a:r>
              <a:rPr lang="en-US" altLang="zh-CN" sz="2300" i="1" dirty="0"/>
              <a:t>Share of consumers who purchased vinyl records in the United Kingdom in 2013, by age*</a:t>
            </a:r>
            <a:r>
              <a:rPr lang="en-US" altLang="zh-CN" sz="2300" dirty="0"/>
              <a:t>.</a:t>
            </a:r>
          </a:p>
          <a:p>
            <a:pPr marL="457200" indent="-457200">
              <a:buFont typeface="+mj-lt"/>
              <a:buAutoNum type="arabicPeriod" startAt="5"/>
            </a:pPr>
            <a:r>
              <a:rPr lang="en-US" altLang="zh-CN" sz="2300" dirty="0"/>
              <a:t>Anonymous2010, Jul 19. Ryan Tax Professional Assesses Impact of United Kingdom's Value-Added Tax Increase</a:t>
            </a:r>
            <a:r>
              <a:rPr lang="en-US" altLang="zh-CN" sz="2300" i="1" dirty="0"/>
              <a:t>. PR Newswire</a:t>
            </a:r>
            <a:r>
              <a:rPr lang="en-US" altLang="zh-CN" sz="2300" dirty="0"/>
              <a:t>.</a:t>
            </a:r>
          </a:p>
          <a:p>
            <a:pPr marL="457200" indent="-457200">
              <a:buFont typeface="+mj-lt"/>
              <a:buAutoNum type="arabicPeriod" startAt="5"/>
            </a:pPr>
            <a:r>
              <a:rPr lang="en-US" altLang="zh-CN" sz="2300" dirty="0"/>
              <a:t>COULTER, C., NEGISHI, M. and FOSKETT, E., 2010. UK Steps Toward "Digital Britain" with the Introduction of the Digital Economy Act 2010. </a:t>
            </a:r>
            <a:r>
              <a:rPr lang="en-US" altLang="zh-CN" sz="2300" i="1" dirty="0"/>
              <a:t>Computer and Internet Lawyer, </a:t>
            </a:r>
            <a:r>
              <a:rPr lang="en-US" altLang="zh-CN" sz="2300" b="1" dirty="0"/>
              <a:t>27</a:t>
            </a:r>
            <a:r>
              <a:rPr lang="en-US" altLang="zh-CN" sz="2300" dirty="0"/>
              <a:t>(9), pp. 25-31.</a:t>
            </a:r>
          </a:p>
          <a:p>
            <a:pPr marL="457200" indent="-457200">
              <a:buFont typeface="+mj-lt"/>
              <a:buAutoNum type="arabicPeriod" startAt="5"/>
            </a:pPr>
            <a:r>
              <a:rPr lang="en-US" altLang="zh-CN" sz="2300" dirty="0"/>
              <a:t>the Guardian. (2019). </a:t>
            </a:r>
            <a:r>
              <a:rPr lang="en-US" altLang="zh-CN" sz="2300" i="1" dirty="0"/>
              <a:t>HMV enjoys new year cheer as it strikes deal with suppliers</a:t>
            </a:r>
            <a:r>
              <a:rPr lang="en-US" altLang="zh-CN" sz="2300" dirty="0"/>
              <a:t>. [online] Available at: https://www.theguardian.com/business/2012/jan/20/hmv-strikes-deal-with-suppliers [Accessed 23 Apr. 2019].</a:t>
            </a:r>
            <a:endParaRPr lang="zh-CN" altLang="zh-CN" sz="2300" dirty="0"/>
          </a:p>
          <a:p>
            <a:endParaRPr lang="en-US" altLang="zh-CN" sz="1900" dirty="0"/>
          </a:p>
        </p:txBody>
      </p:sp>
      <p:pic>
        <p:nvPicPr>
          <p:cNvPr id="3" name="Audio 2">
            <a:hlinkClick r:id="" action="ppaction://media"/>
            <a:extLst>
              <a:ext uri="{FF2B5EF4-FFF2-40B4-BE49-F238E27FC236}">
                <a16:creationId xmlns:a16="http://schemas.microsoft.com/office/drawing/2014/main" id="{4EEDC7F9-2294-4EAF-A397-A4B0BD1BE9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5"/>
    </mc:Choice>
    <mc:Fallback>
      <p:transition spd="slow" advTm="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Title 3">
            <a:extLst>
              <a:ext uri="{FF2B5EF4-FFF2-40B4-BE49-F238E27FC236}">
                <a16:creationId xmlns:a16="http://schemas.microsoft.com/office/drawing/2014/main" id="{6440469B-07B7-4CF3-898B-AE2CD72E8965}"/>
              </a:ext>
            </a:extLst>
          </p:cNvPr>
          <p:cNvSpPr>
            <a:spLocks noGrp="1"/>
          </p:cNvSpPr>
          <p:nvPr>
            <p:ph type="title"/>
          </p:nvPr>
        </p:nvSpPr>
        <p:spPr>
          <a:xfrm>
            <a:off x="2284026" y="2043663"/>
            <a:ext cx="4578895" cy="2031055"/>
          </a:xfrm>
        </p:spPr>
        <p:txBody>
          <a:bodyPr vert="horz" lIns="91440" tIns="45720" rIns="91440" bIns="45720" rtlCol="0" anchor="b">
            <a:normAutofit/>
          </a:bodyPr>
          <a:lstStyle/>
          <a:p>
            <a:pPr algn="ctr">
              <a:lnSpc>
                <a:spcPct val="90000"/>
              </a:lnSpc>
            </a:pPr>
            <a:r>
              <a:rPr lang="en-US" altLang="zh-CN" sz="3800" kern="1200">
                <a:solidFill>
                  <a:srgbClr val="FFFFFF"/>
                </a:solidFill>
                <a:latin typeface="+mj-lt"/>
                <a:ea typeface="+mj-ea"/>
                <a:cs typeface="+mj-cs"/>
              </a:rPr>
              <a:t>Thank for your watching and listening</a:t>
            </a:r>
          </a:p>
        </p:txBody>
      </p:sp>
      <p:pic>
        <p:nvPicPr>
          <p:cNvPr id="3" name="Audio 2">
            <a:hlinkClick r:id="" action="ppaction://media"/>
            <a:extLst>
              <a:ext uri="{FF2B5EF4-FFF2-40B4-BE49-F238E27FC236}">
                <a16:creationId xmlns:a16="http://schemas.microsoft.com/office/drawing/2014/main" id="{EF8A6037-2F4D-4524-B64F-12B7A2FDF7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88904803"/>
      </p:ext>
    </p:extLst>
  </p:cSld>
  <p:clrMapOvr>
    <a:masterClrMapping/>
  </p:clrMapOvr>
  <mc:AlternateContent xmlns:mc="http://schemas.openxmlformats.org/markup-compatibility/2006">
    <mc:Choice xmlns:p14="http://schemas.microsoft.com/office/powerpoint/2010/main" Requires="p14">
      <p:transition spd="slow" p14:dur="2000" advTm="4034"/>
    </mc:Choice>
    <mc:Fallback>
      <p:transition spd="slow" advTm="4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SLIDE_MODEL_TYPE" val="cover"/>
</p:tagLst>
</file>

<file path=ppt/tags/tag2.xml><?xml version="1.0" encoding="utf-8"?>
<p:tagLst xmlns:a="http://schemas.openxmlformats.org/drawingml/2006/main" xmlns:r="http://schemas.openxmlformats.org/officeDocument/2006/relationships" xmlns:p="http://schemas.openxmlformats.org/presentationml/2006/main">
  <p:tag name="KSO_WM_SLIDE_MODEL_TYPE" val="numdgm"/>
</p:tagLst>
</file>

<file path=ppt/tags/tag3.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f"/>
  <p:tag name="KSO_WM_UNIT_INDEX" val="1_1_1"/>
  <p:tag name="KSO_WM_UNIT_ID" val="257*l_h_f*1_1_1"/>
  <p:tag name="KSO_WM_UNIT_CLEAR" val="1"/>
  <p:tag name="KSO_WM_UNIT_LAYERLEVEL" val="1_1_1"/>
  <p:tag name="KSO_WM_UNIT_VALUE" val="40"/>
  <p:tag name="KSO_WM_UNIT_HIGHLIGHT" val="0"/>
  <p:tag name="KSO_WM_UNIT_COMPATIBLE" val="0"/>
  <p:tag name="KSO_WM_BEAUTIFY_FLAG" val="#wm#"/>
  <p:tag name="KSO_WM_UNIT_PRESET_TEXT_INDEX" val="4"/>
  <p:tag name="KSO_WM_UNIT_PRESET_TEXT_LEN" val="62"/>
  <p:tag name="KSO_WM_DIAGRAM_GROUP_CODE" val="l1-1"/>
  <p:tag name="KSO_WM_UNIT_TEXT_FILL_FORE_SCHEMECOLOR_INDEX" val="13"/>
  <p:tag name="KSO_WM_UNIT_TEXT_FILL_TYPE" val="1"/>
</p:tagLst>
</file>

<file path=ppt/tags/tag4.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1"/>
  <p:tag name="KSO_WM_UNIT_ID" val="257*l_i*1_1"/>
  <p:tag name="KSO_WM_UNIT_CLEAR" val="1"/>
  <p:tag name="KSO_WM_UNIT_LAYERLEVEL" val="1_1"/>
  <p:tag name="KSO_WM_BEAUTIFY_FLAG" val="#wm#"/>
  <p:tag name="KSO_WM_DIAGRAM_GROUP_CODE" val="l1-1"/>
</p:tagLst>
</file>

<file path=ppt/tags/tag5.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1_1"/>
  <p:tag name="KSO_WM_UNIT_ID" val="257*l_h_a*1_1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5"/>
  <p:tag name="KSO_WM_UNIT_TEXT_FILL_TYPE" val="1"/>
</p:tagLst>
</file>

<file path=ppt/tags/tag6.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2"/>
  <p:tag name="KSO_WM_UNIT_ID" val="257*l_i*1_2"/>
  <p:tag name="KSO_WM_UNIT_CLEAR" val="1"/>
  <p:tag name="KSO_WM_UNIT_LAYERLEVEL" val="1_1"/>
  <p:tag name="KSO_WM_BEAUTIFY_FLAG" val="#wm#"/>
  <p:tag name="KSO_WM_DIAGRAM_GROUP_CODE" val="l1-1"/>
</p:tagLst>
</file>

<file path=ppt/tags/tag7.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f"/>
  <p:tag name="KSO_WM_UNIT_INDEX" val="1_2_1"/>
  <p:tag name="KSO_WM_UNIT_ID" val="257*l_h_f*1_2_1"/>
  <p:tag name="KSO_WM_UNIT_CLEAR" val="1"/>
  <p:tag name="KSO_WM_UNIT_LAYERLEVEL" val="1_1_1"/>
  <p:tag name="KSO_WM_UNIT_VALUE" val="40"/>
  <p:tag name="KSO_WM_UNIT_HIGHLIGHT" val="0"/>
  <p:tag name="KSO_WM_UNIT_COMPATIBLE" val="0"/>
  <p:tag name="KSO_WM_BEAUTIFY_FLAG" val="#wm#"/>
  <p:tag name="KSO_WM_UNIT_PRESET_TEXT_INDEX" val="4"/>
  <p:tag name="KSO_WM_UNIT_PRESET_TEXT_LEN" val="62"/>
  <p:tag name="KSO_WM_DIAGRAM_GROUP_CODE" val="l1-1"/>
  <p:tag name="KSO_WM_UNIT_TEXT_FILL_FORE_SCHEMECOLOR_INDEX" val="13"/>
  <p:tag name="KSO_WM_UNIT_TEXT_FILL_TYPE" val="1"/>
</p:tagLst>
</file>

<file path=ppt/tags/tag8.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3"/>
  <p:tag name="KSO_WM_UNIT_ID" val="257*l_i*1_3"/>
  <p:tag name="KSO_WM_UNIT_CLEAR" val="1"/>
  <p:tag name="KSO_WM_UNIT_LAYERLEVEL" val="1_1"/>
  <p:tag name="KSO_WM_BEAUTIFY_FLAG" val="#wm#"/>
  <p:tag name="KSO_WM_DIAGRAM_GROUP_CODE" val="l1-1"/>
</p:tagLst>
</file>

<file path=ppt/tags/tag9.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2_1"/>
  <p:tag name="KSO_WM_UNIT_ID" val="257*l_h_a*1_2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7"/>
  <p:tag name="KSO_WM_UNIT_TEXT_FILL_TYPE" val="1"/>
</p:tagLst>
</file>

<file path=ppt/tags/tag10.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4"/>
  <p:tag name="KSO_WM_UNIT_ID" val="257*l_i*1_4"/>
  <p:tag name="KSO_WM_UNIT_CLEAR" val="1"/>
  <p:tag name="KSO_WM_UNIT_LAYERLEVEL" val="1_1"/>
  <p:tag name="KSO_WM_BEAUTIFY_FLAG" val="#wm#"/>
  <p:tag name="KSO_WM_DIAGRAM_GROUP_CODE" val="l1-1"/>
</p:tagLst>
</file>

<file path=ppt/tags/tag1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f"/>
  <p:tag name="KSO_WM_UNIT_INDEX" val="1_3_1"/>
  <p:tag name="KSO_WM_UNIT_ID" val="257*l_h_f*1_3_1"/>
  <p:tag name="KSO_WM_UNIT_CLEAR" val="1"/>
  <p:tag name="KSO_WM_UNIT_LAYERLEVEL" val="1_1_1"/>
  <p:tag name="KSO_WM_UNIT_VALUE" val="40"/>
  <p:tag name="KSO_WM_UNIT_HIGHLIGHT" val="0"/>
  <p:tag name="KSO_WM_UNIT_COMPATIBLE" val="0"/>
  <p:tag name="KSO_WM_BEAUTIFY_FLAG" val="#wm#"/>
  <p:tag name="KSO_WM_UNIT_PRESET_TEXT_INDEX" val="4"/>
  <p:tag name="KSO_WM_UNIT_PRESET_TEXT_LEN" val="62"/>
  <p:tag name="KSO_WM_DIAGRAM_GROUP_CODE" val="l1-1"/>
  <p:tag name="KSO_WM_UNIT_TEXT_FILL_FORE_SCHEMECOLOR_INDEX" val="13"/>
  <p:tag name="KSO_WM_UNIT_TEXT_FILL_TYPE" val="1"/>
</p:tagLst>
</file>

<file path=ppt/tags/tag1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5"/>
  <p:tag name="KSO_WM_UNIT_ID" val="257*l_i*1_5"/>
  <p:tag name="KSO_WM_UNIT_CLEAR" val="1"/>
  <p:tag name="KSO_WM_UNIT_LAYERLEVEL" val="1_1"/>
  <p:tag name="KSO_WM_BEAUTIFY_FLAG" val="#wm#"/>
  <p:tag name="KSO_WM_DIAGRAM_GROUP_CODE" val="l1-1"/>
</p:tagLst>
</file>

<file path=ppt/tags/tag13.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3_1"/>
  <p:tag name="KSO_WM_UNIT_ID" val="257*l_h_a*1_3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6"/>
  <p:tag name="KSO_WM_UNIT_TEXT_FILL_TYPE" val="1"/>
</p:tagLst>
</file>

<file path=ppt/tags/tag14.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6"/>
  <p:tag name="KSO_WM_UNIT_ID" val="257*l_i*1_6"/>
  <p:tag name="KSO_WM_UNIT_CLEAR" val="1"/>
  <p:tag name="KSO_WM_UNIT_LAYERLEVEL" val="1_1"/>
  <p:tag name="KSO_WM_BEAUTIFY_FLAG" val="#wm#"/>
  <p:tag name="KSO_WM_DIAGRAM_GROUP_CODE" val="l1-1"/>
</p:tagLst>
</file>

<file path=ppt/tags/tag15.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f"/>
  <p:tag name="KSO_WM_UNIT_INDEX" val="1_4_1"/>
  <p:tag name="KSO_WM_UNIT_ID" val="257*l_h_f*1_4_1"/>
  <p:tag name="KSO_WM_UNIT_CLEAR" val="1"/>
  <p:tag name="KSO_WM_UNIT_LAYERLEVEL" val="1_1_1"/>
  <p:tag name="KSO_WM_UNIT_VALUE" val="40"/>
  <p:tag name="KSO_WM_UNIT_HIGHLIGHT" val="0"/>
  <p:tag name="KSO_WM_UNIT_COMPATIBLE" val="0"/>
  <p:tag name="KSO_WM_BEAUTIFY_FLAG" val="#wm#"/>
  <p:tag name="KSO_WM_UNIT_PRESET_TEXT_INDEX" val="4"/>
  <p:tag name="KSO_WM_UNIT_PRESET_TEXT_LEN" val="62"/>
  <p:tag name="KSO_WM_DIAGRAM_GROUP_CODE" val="l1-1"/>
  <p:tag name="KSO_WM_UNIT_TEXT_FILL_FORE_SCHEMECOLOR_INDEX" val="13"/>
  <p:tag name="KSO_WM_UNIT_TEXT_FILL_TYPE" val="1"/>
</p:tagLst>
</file>

<file path=ppt/tags/tag16.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7"/>
  <p:tag name="KSO_WM_UNIT_ID" val="257*l_i*1_7"/>
  <p:tag name="KSO_WM_UNIT_CLEAR" val="1"/>
  <p:tag name="KSO_WM_UNIT_LAYERLEVEL" val="1_1"/>
  <p:tag name="KSO_WM_BEAUTIFY_FLAG" val="#wm#"/>
  <p:tag name="KSO_WM_DIAGRAM_GROUP_CODE" val="l1-1"/>
</p:tagLst>
</file>

<file path=ppt/tags/tag17.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4_1"/>
  <p:tag name="KSO_WM_UNIT_ID" val="257*l_h_a*1_4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6"/>
  <p:tag name="KSO_WM_UNIT_TEXT_FILL_TYPE" val="1"/>
</p:tagLst>
</file>

<file path=ppt/tags/tag18.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8"/>
  <p:tag name="KSO_WM_UNIT_ID" val="257*l_i*1_8"/>
  <p:tag name="KSO_WM_UNIT_CLEAR" val="1"/>
  <p:tag name="KSO_WM_UNIT_LAYERLEVEL" val="1_1"/>
  <p:tag name="KSO_WM_BEAUTIFY_FLAG" val="#wm#"/>
  <p:tag name="KSO_WM_DIAGRAM_GROUP_CODE" val="l1-1"/>
</p:tagLst>
</file>

<file path=ppt/tags/tag19.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f"/>
  <p:tag name="KSO_WM_UNIT_INDEX" val="1_5_1"/>
  <p:tag name="KSO_WM_UNIT_ID" val="257*l_h_f*1_5_1"/>
  <p:tag name="KSO_WM_UNIT_CLEAR" val="1"/>
  <p:tag name="KSO_WM_UNIT_LAYERLEVEL" val="1_1_1"/>
  <p:tag name="KSO_WM_UNIT_VALUE" val="40"/>
  <p:tag name="KSO_WM_UNIT_HIGHLIGHT" val="0"/>
  <p:tag name="KSO_WM_UNIT_COMPATIBLE" val="0"/>
  <p:tag name="KSO_WM_BEAUTIFY_FLAG" val="#wm#"/>
  <p:tag name="KSO_WM_UNIT_PRESET_TEXT_INDEX" val="4"/>
  <p:tag name="KSO_WM_UNIT_PRESET_TEXT_LEN" val="62"/>
  <p:tag name="KSO_WM_DIAGRAM_GROUP_CODE" val="l1-1"/>
  <p:tag name="KSO_WM_UNIT_TEXT_FILL_FORE_SCHEMECOLOR_INDEX" val="13"/>
  <p:tag name="KSO_WM_UNIT_TEXT_FILL_TYPE" val="1"/>
</p:tagLst>
</file>

<file path=ppt/tags/tag20.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9"/>
  <p:tag name="KSO_WM_UNIT_ID" val="257*l_i*1_9"/>
  <p:tag name="KSO_WM_UNIT_CLEAR" val="1"/>
  <p:tag name="KSO_WM_UNIT_LAYERLEVEL" val="1_1"/>
  <p:tag name="KSO_WM_BEAUTIFY_FLAG" val="#wm#"/>
  <p:tag name="KSO_WM_DIAGRAM_GROUP_CODE" val="l1-1"/>
</p:tagLst>
</file>

<file path=ppt/tags/tag2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5_1"/>
  <p:tag name="KSO_WM_UNIT_ID" val="257*l_h_a*1_5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5"/>
  <p:tag name="KSO_WM_UNIT_TEXT_FILL_TYPE" val="1"/>
</p:tagLst>
</file>

<file path=ppt/tags/tag2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i"/>
  <p:tag name="KSO_WM_UNIT_INDEX" val="1_10"/>
  <p:tag name="KSO_WM_UNIT_ID" val="257*l_i*1_10"/>
  <p:tag name="KSO_WM_UNIT_CLEAR" val="1"/>
  <p:tag name="KSO_WM_UNIT_LAYERLEVEL" val="1_1"/>
  <p:tag name="KSO_WM_BEAUTIFY_FLAG" val="#wm#"/>
  <p:tag name="KSO_WM_DIAGRAM_GROUP_CODE" val="l1-1"/>
</p:tagLst>
</file>

<file path=ppt/tags/tag23.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diagram"/>
  <p:tag name="KSO_WM_TEMPLATE_INDEX" val="208"/>
  <p:tag name="KSO_WM_UNIT_TYPE" val="l_h_a"/>
  <p:tag name="KSO_WM_UNIT_INDEX" val="1_5_1"/>
  <p:tag name="KSO_WM_UNIT_ID" val="257*l_h_a*1_5_1"/>
  <p:tag name="KSO_WM_UNIT_CLEAR" val="1"/>
  <p:tag name="KSO_WM_UNIT_LAYERLEVEL" val="1_1_1"/>
  <p:tag name="KSO_WM_UNIT_VALUE" val="10"/>
  <p:tag name="KSO_WM_UNIT_HIGHLIGHT" val="0"/>
  <p:tag name="KSO_WM_UNIT_COMPATIBLE" val="0"/>
  <p:tag name="KSO_WM_BEAUTIFY_FLAG" val="#wm#"/>
  <p:tag name="KSO_WM_UNIT_PRESET_TEXT_INDEX" val="3"/>
  <p:tag name="KSO_WM_UNIT_PRESET_TEXT_LEN" val="12"/>
  <p:tag name="KSO_WM_DIAGRAM_GROUP_CODE" val="l1-1"/>
  <p:tag name="KSO_WM_UNIT_TEXT_FILL_FORE_SCHEMECOLOR_INDEX" val="5"/>
  <p:tag name="KSO_WM_UNIT_TEXT_FILL_TYPE"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2037</Words>
  <Application>Microsoft Office PowerPoint</Application>
  <PresentationFormat>On-screen Show (4:3)</PresentationFormat>
  <Paragraphs>116</Paragraphs>
  <Slides>21</Slides>
  <Notes>0</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Myriad Pro</vt:lpstr>
      <vt:lpstr>Arial</vt:lpstr>
      <vt:lpstr>Calibri</vt:lpstr>
      <vt:lpstr>MV Boli</vt:lpstr>
      <vt:lpstr>Wingdings</vt:lpstr>
      <vt:lpstr>20140311PresentationUWTSDTemplate</vt:lpstr>
      <vt:lpstr>HMV COMPANY</vt:lpstr>
      <vt:lpstr>COMPANY PROFILE</vt:lpstr>
      <vt:lpstr>CONTENT</vt:lpstr>
      <vt:lpstr>MACRO-ENVIRONMENTAL ANALYSIS</vt:lpstr>
      <vt:lpstr>PESTLE ANALYSIS</vt:lpstr>
      <vt:lpstr>PowerPoint Presentation</vt:lpstr>
      <vt:lpstr>PowerPoint Presentation</vt:lpstr>
      <vt:lpstr>SCENARIOS OF HMV</vt:lpstr>
      <vt:lpstr>MICRO-ENVIRONMENTAL ANALYSIS</vt:lpstr>
      <vt:lpstr>PowerPoint Presentation</vt:lpstr>
      <vt:lpstr>COMPETITOR ANALYSIS</vt:lpstr>
      <vt:lpstr>PowerPoint Presentation</vt:lpstr>
      <vt:lpstr>ANALYSIS ON COMPETITOR</vt:lpstr>
      <vt:lpstr>CUSTOMER ANALYSIS</vt:lpstr>
      <vt:lpstr>PowerPoint Presentation</vt:lpstr>
      <vt:lpstr>PARTNER ANALYSIS</vt:lpstr>
      <vt:lpstr>OPPORTUNITY </vt:lpstr>
      <vt:lpstr>THREAT</vt:lpstr>
      <vt:lpstr>REFERENCES</vt:lpstr>
      <vt:lpstr>PowerPoint Presentation</vt:lpstr>
      <vt:lpstr>Thank for your watching and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HMV COMPANY</dc:title>
  <dc:creator>lenovo</dc:creator>
  <cp:lastModifiedBy>lenovo</cp:lastModifiedBy>
  <cp:revision>13</cp:revision>
  <dcterms:created xsi:type="dcterms:W3CDTF">2019-04-28T10:42:13Z</dcterms:created>
  <dcterms:modified xsi:type="dcterms:W3CDTF">2019-04-29T13:06:20Z</dcterms:modified>
</cp:coreProperties>
</file>