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7" r:id="rId3"/>
    <p:sldId id="257" r:id="rId4"/>
    <p:sldId id="258" r:id="rId5"/>
    <p:sldId id="259" r:id="rId6"/>
    <p:sldId id="260" r:id="rId7"/>
    <p:sldId id="261"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85A"/>
    <a:srgbClr val="218B56"/>
    <a:srgbClr val="EEBF12"/>
    <a:srgbClr val="D8B8C6"/>
    <a:srgbClr val="99F9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10" autoAdjust="0"/>
    <p:restoredTop sz="74717" autoAdjust="0"/>
  </p:normalViewPr>
  <p:slideViewPr>
    <p:cSldViewPr snapToGrid="0">
      <p:cViewPr varScale="1">
        <p:scale>
          <a:sx n="60" d="100"/>
          <a:sy n="60" d="100"/>
        </p:scale>
        <p:origin x="68"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AC3F54-D5DE-453C-9D74-DB61890F024B}" type="datetimeFigureOut">
              <a:rPr lang="en-GB" smtClean="0"/>
              <a:t>08/11/2025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F1D2A-4D38-4158-99BA-22A0A7682257}" type="slidenum">
              <a:rPr lang="en-GB" smtClean="0"/>
              <a:t>‹#›</a:t>
            </a:fld>
            <a:endParaRPr lang="en-GB" dirty="0"/>
          </a:p>
        </p:txBody>
      </p:sp>
    </p:spTree>
    <p:extLst>
      <p:ext uri="{BB962C8B-B14F-4D97-AF65-F5344CB8AC3E}">
        <p14:creationId xmlns:p14="http://schemas.microsoft.com/office/powerpoint/2010/main" val="369295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my name’s Sasha, and today I’ll be sharing how Bowlby’s Attachment Theory can help us understand and support a three-year-old called Amira, who’s just started nursery.</a:t>
            </a:r>
            <a:br>
              <a:rPr lang="en-GB" dirty="0"/>
            </a:br>
            <a:r>
              <a:rPr lang="en-GB" dirty="0"/>
              <a:t>I’ll explain what the theory means, how it relates to Amira’s behaviour, and how we can use it to support her development. </a:t>
            </a:r>
          </a:p>
          <a:p>
            <a:r>
              <a:rPr lang="en-GB" sz="1800" dirty="0">
                <a:effectLst/>
                <a:latin typeface="Arial" panose="020B0604020202020204" pitchFamily="34" charset="0"/>
                <a:ea typeface="Times New Roman" panose="02020603050405020304" pitchFamily="18" charset="0"/>
              </a:rPr>
              <a:t>This topic is important because understanding attachment helps practitioners support children’s emotional wellbeing in early years settings</a:t>
            </a:r>
            <a:endParaRPr lang="en-GB" dirty="0"/>
          </a:p>
        </p:txBody>
      </p:sp>
      <p:sp>
        <p:nvSpPr>
          <p:cNvPr id="4" name="Slide Number Placeholder 3"/>
          <p:cNvSpPr>
            <a:spLocks noGrp="1"/>
          </p:cNvSpPr>
          <p:nvPr>
            <p:ph type="sldNum" sz="quarter" idx="5"/>
          </p:nvPr>
        </p:nvSpPr>
        <p:spPr/>
        <p:txBody>
          <a:bodyPr/>
          <a:lstStyle/>
          <a:p>
            <a:fld id="{6F5F1D2A-4D38-4158-99BA-22A0A7682257}" type="slidenum">
              <a:rPr lang="en-GB" smtClean="0"/>
              <a:t>1</a:t>
            </a:fld>
            <a:endParaRPr lang="en-GB" dirty="0"/>
          </a:p>
        </p:txBody>
      </p:sp>
    </p:spTree>
    <p:extLst>
      <p:ext uri="{BB962C8B-B14F-4D97-AF65-F5344CB8AC3E}">
        <p14:creationId xmlns:p14="http://schemas.microsoft.com/office/powerpoint/2010/main" val="1662068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was proofread using generative AI for clarity and formatting, in line with UWTSD policy</a:t>
            </a:r>
          </a:p>
        </p:txBody>
      </p:sp>
      <p:sp>
        <p:nvSpPr>
          <p:cNvPr id="4" name="Slide Number Placeholder 3"/>
          <p:cNvSpPr>
            <a:spLocks noGrp="1"/>
          </p:cNvSpPr>
          <p:nvPr>
            <p:ph type="sldNum" sz="quarter" idx="5"/>
          </p:nvPr>
        </p:nvSpPr>
        <p:spPr/>
        <p:txBody>
          <a:bodyPr/>
          <a:lstStyle/>
          <a:p>
            <a:fld id="{6F5F1D2A-4D38-4158-99BA-22A0A7682257}" type="slidenum">
              <a:rPr lang="en-GB" smtClean="0"/>
              <a:t>2</a:t>
            </a:fld>
            <a:endParaRPr lang="en-GB" dirty="0"/>
          </a:p>
        </p:txBody>
      </p:sp>
    </p:spTree>
    <p:extLst>
      <p:ext uri="{BB962C8B-B14F-4D97-AF65-F5344CB8AC3E}">
        <p14:creationId xmlns:p14="http://schemas.microsoft.com/office/powerpoint/2010/main" val="4202107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Amira is three and since joining nursery she’s been anxious when her carers leave. She doesn’t talk much and finds group play difficult.</a:t>
            </a:r>
            <a:br>
              <a:rPr lang="en-GB" dirty="0"/>
            </a:br>
            <a:r>
              <a:rPr lang="en-GB" dirty="0"/>
              <a:t>As a practitioner, I need to look beyond the surface and think about what’s causing these behaviours so I can create a plan that helps her feel emotionally secure and ready to learn.</a:t>
            </a:r>
          </a:p>
        </p:txBody>
      </p:sp>
      <p:sp>
        <p:nvSpPr>
          <p:cNvPr id="4" name="Slide Number Placeholder 3"/>
          <p:cNvSpPr>
            <a:spLocks noGrp="1"/>
          </p:cNvSpPr>
          <p:nvPr>
            <p:ph type="sldNum" sz="quarter" idx="5"/>
          </p:nvPr>
        </p:nvSpPr>
        <p:spPr/>
        <p:txBody>
          <a:bodyPr/>
          <a:lstStyle/>
          <a:p>
            <a:fld id="{6F5F1D2A-4D38-4158-99BA-22A0A7682257}" type="slidenum">
              <a:rPr lang="en-GB" smtClean="0"/>
              <a:t>3</a:t>
            </a:fld>
            <a:endParaRPr lang="en-GB" dirty="0"/>
          </a:p>
        </p:txBody>
      </p:sp>
    </p:spTree>
    <p:extLst>
      <p:ext uri="{BB962C8B-B14F-4D97-AF65-F5344CB8AC3E}">
        <p14:creationId xmlns:p14="http://schemas.microsoft.com/office/powerpoint/2010/main" val="15966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Bowlby believed that the first attachment between a child and their primary caregiver shapes their confidence, behaviour, and ability to explore. When children feel securely attached, they are more ready to learn and build positive relationships. If that attachment feels uncertain, they may become anxious or withdrawn — similar to what we see with Amira.</a:t>
            </a:r>
          </a:p>
        </p:txBody>
      </p:sp>
      <p:sp>
        <p:nvSpPr>
          <p:cNvPr id="4" name="Slide Number Placeholder 3"/>
          <p:cNvSpPr>
            <a:spLocks noGrp="1"/>
          </p:cNvSpPr>
          <p:nvPr>
            <p:ph type="sldNum" sz="quarter" idx="5"/>
          </p:nvPr>
        </p:nvSpPr>
        <p:spPr/>
        <p:txBody>
          <a:bodyPr/>
          <a:lstStyle/>
          <a:p>
            <a:fld id="{6F5F1D2A-4D38-4158-99BA-22A0A7682257}" type="slidenum">
              <a:rPr lang="en-GB" smtClean="0"/>
              <a:t>4</a:t>
            </a:fld>
            <a:endParaRPr lang="en-GB" dirty="0"/>
          </a:p>
        </p:txBody>
      </p:sp>
    </p:spTree>
    <p:extLst>
      <p:ext uri="{BB962C8B-B14F-4D97-AF65-F5344CB8AC3E}">
        <p14:creationId xmlns:p14="http://schemas.microsoft.com/office/powerpoint/2010/main" val="2263309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 introduced three key ideas: monotropy, the internal working model, and maternal deprivation.</a:t>
            </a:r>
            <a:br>
              <a:rPr lang="en-GB" dirty="0"/>
            </a:br>
            <a:r>
              <a:rPr lang="en-GB" dirty="0"/>
              <a:t>These help explain why Amira reacts strongly when her carers leave. If her main attachment figure feels inconsistent or uncertain, she may struggle to feel secure- which affects her behaviour and confidence in nursery.</a:t>
            </a:r>
          </a:p>
        </p:txBody>
      </p:sp>
      <p:sp>
        <p:nvSpPr>
          <p:cNvPr id="4" name="Slide Number Placeholder 3"/>
          <p:cNvSpPr>
            <a:spLocks noGrp="1"/>
          </p:cNvSpPr>
          <p:nvPr>
            <p:ph type="sldNum" sz="quarter" idx="5"/>
          </p:nvPr>
        </p:nvSpPr>
        <p:spPr/>
        <p:txBody>
          <a:bodyPr/>
          <a:lstStyle/>
          <a:p>
            <a:fld id="{6F5F1D2A-4D38-4158-99BA-22A0A7682257}" type="slidenum">
              <a:rPr lang="en-GB" smtClean="0"/>
              <a:t>5</a:t>
            </a:fld>
            <a:endParaRPr lang="en-GB" dirty="0"/>
          </a:p>
        </p:txBody>
      </p:sp>
    </p:spTree>
    <p:extLst>
      <p:ext uri="{BB962C8B-B14F-4D97-AF65-F5344CB8AC3E}">
        <p14:creationId xmlns:p14="http://schemas.microsoft.com/office/powerpoint/2010/main" val="4240585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Amira’s crying and reluctance to play suggest signs of insecure attachment. Her limited speech could be linked to anxiety or low confidence in this new setting. This isn’t misbehaviour — it shows she needs consistency, reassurance, and a strong emotional connection before she can feel safe enough to interact and communicate.</a:t>
            </a:r>
          </a:p>
        </p:txBody>
      </p:sp>
      <p:sp>
        <p:nvSpPr>
          <p:cNvPr id="4" name="Slide Number Placeholder 3"/>
          <p:cNvSpPr>
            <a:spLocks noGrp="1"/>
          </p:cNvSpPr>
          <p:nvPr>
            <p:ph type="sldNum" sz="quarter" idx="5"/>
          </p:nvPr>
        </p:nvSpPr>
        <p:spPr/>
        <p:txBody>
          <a:bodyPr/>
          <a:lstStyle/>
          <a:p>
            <a:fld id="{6F5F1D2A-4D38-4158-99BA-22A0A7682257}" type="slidenum">
              <a:rPr lang="en-GB" smtClean="0"/>
              <a:t>6</a:t>
            </a:fld>
            <a:endParaRPr lang="en-GB" dirty="0"/>
          </a:p>
        </p:txBody>
      </p:sp>
    </p:spTree>
    <p:extLst>
      <p:ext uri="{BB962C8B-B14F-4D97-AF65-F5344CB8AC3E}">
        <p14:creationId xmlns:p14="http://schemas.microsoft.com/office/powerpoint/2010/main" val="3903303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help Amira settle, we can assign a key person, use short positive separations, communicate regularly with her family, and encourage small-group play with praise.</a:t>
            </a:r>
            <a:br>
              <a:rPr lang="en-GB" dirty="0"/>
            </a:br>
            <a:r>
              <a:rPr lang="en-GB" dirty="0"/>
              <a:t>These steps build security – which Bowlby saw as the base for all healthy development</a:t>
            </a:r>
          </a:p>
        </p:txBody>
      </p:sp>
      <p:sp>
        <p:nvSpPr>
          <p:cNvPr id="4" name="Slide Number Placeholder 3"/>
          <p:cNvSpPr>
            <a:spLocks noGrp="1"/>
          </p:cNvSpPr>
          <p:nvPr>
            <p:ph type="sldNum" sz="quarter" idx="5"/>
          </p:nvPr>
        </p:nvSpPr>
        <p:spPr/>
        <p:txBody>
          <a:bodyPr/>
          <a:lstStyle/>
          <a:p>
            <a:fld id="{6F5F1D2A-4D38-4158-99BA-22A0A7682257}" type="slidenum">
              <a:rPr lang="en-GB" smtClean="0"/>
              <a:t>7</a:t>
            </a:fld>
            <a:endParaRPr lang="en-GB" dirty="0"/>
          </a:p>
        </p:txBody>
      </p:sp>
    </p:spTree>
    <p:extLst>
      <p:ext uri="{BB962C8B-B14F-4D97-AF65-F5344CB8AC3E}">
        <p14:creationId xmlns:p14="http://schemas.microsoft.com/office/powerpoint/2010/main" val="4210730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Amira’s anxiety may be linked to her natural temperament — that is the </a:t>
            </a:r>
            <a:r>
              <a:rPr lang="en-GB" b="1" dirty="0"/>
              <a:t>nature</a:t>
            </a:r>
            <a:r>
              <a:rPr lang="en-GB" dirty="0"/>
              <a:t> side. </a:t>
            </a:r>
          </a:p>
          <a:p>
            <a:r>
              <a:rPr lang="en-GB" dirty="0"/>
              <a:t>But her environment, routine, and the way adults respond represent </a:t>
            </a:r>
            <a:r>
              <a:rPr lang="en-GB" b="1" dirty="0"/>
              <a:t>nurture</a:t>
            </a:r>
            <a:r>
              <a:rPr lang="en-GB" dirty="0"/>
              <a:t>. Both influence how she develops, so our role is to offer stability, warmth, and consistent responses to help her feel secure each day.</a:t>
            </a:r>
          </a:p>
        </p:txBody>
      </p:sp>
      <p:sp>
        <p:nvSpPr>
          <p:cNvPr id="4" name="Slide Number Placeholder 3"/>
          <p:cNvSpPr>
            <a:spLocks noGrp="1"/>
          </p:cNvSpPr>
          <p:nvPr>
            <p:ph type="sldNum" sz="quarter" idx="5"/>
          </p:nvPr>
        </p:nvSpPr>
        <p:spPr/>
        <p:txBody>
          <a:bodyPr/>
          <a:lstStyle/>
          <a:p>
            <a:fld id="{6F5F1D2A-4D38-4158-99BA-22A0A7682257}" type="slidenum">
              <a:rPr lang="en-GB" smtClean="0"/>
              <a:t>8</a:t>
            </a:fld>
            <a:endParaRPr lang="en-GB" dirty="0"/>
          </a:p>
        </p:txBody>
      </p:sp>
    </p:spTree>
    <p:extLst>
      <p:ext uri="{BB962C8B-B14F-4D97-AF65-F5344CB8AC3E}">
        <p14:creationId xmlns:p14="http://schemas.microsoft.com/office/powerpoint/2010/main" val="2914881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strength of Bowlby’s theory is that it highlights the importance of early emotional bonds, which is supported by Ainsworth’s research. However, a limitation is that Bowlby mainly focused on mothers and did not fully consider culture or the possibility of children forming several secure attachments. Modern practice recognises that children can build secure bonds with multiple adults, such as parents, carers, and key workers.</a:t>
            </a:r>
          </a:p>
        </p:txBody>
      </p:sp>
      <p:sp>
        <p:nvSpPr>
          <p:cNvPr id="4" name="Slide Number Placeholder 3"/>
          <p:cNvSpPr>
            <a:spLocks noGrp="1"/>
          </p:cNvSpPr>
          <p:nvPr>
            <p:ph type="sldNum" sz="quarter" idx="5"/>
          </p:nvPr>
        </p:nvSpPr>
        <p:spPr/>
        <p:txBody>
          <a:bodyPr/>
          <a:lstStyle/>
          <a:p>
            <a:fld id="{6F5F1D2A-4D38-4158-99BA-22A0A7682257}" type="slidenum">
              <a:rPr lang="en-GB" smtClean="0"/>
              <a:t>9</a:t>
            </a:fld>
            <a:endParaRPr lang="en-GB" dirty="0"/>
          </a:p>
        </p:txBody>
      </p:sp>
    </p:spTree>
    <p:extLst>
      <p:ext uri="{BB962C8B-B14F-4D97-AF65-F5344CB8AC3E}">
        <p14:creationId xmlns:p14="http://schemas.microsoft.com/office/powerpoint/2010/main" val="3524676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 up, Bowlby’s Attachment Theory provides a clear framework for understanding Amira’s emotional needs.</a:t>
            </a:r>
            <a:br>
              <a:rPr lang="en-GB" dirty="0"/>
            </a:br>
            <a:r>
              <a:rPr lang="en-GB" dirty="0"/>
              <a:t>By offering consistent and nurturing relationships, we can reduce her anxiety, build her confidence, and support healthy development.</a:t>
            </a:r>
            <a:br>
              <a:rPr lang="en-GB" dirty="0"/>
            </a:br>
            <a:r>
              <a:rPr lang="en-GB" dirty="0"/>
              <a:t>Before I finish, I’d like to leave you with a </a:t>
            </a:r>
            <a:r>
              <a:rPr lang="en-GB" b="1" dirty="0"/>
              <a:t>reflective question</a:t>
            </a:r>
            <a:r>
              <a:rPr lang="en-GB" dirty="0"/>
              <a:t>: </a:t>
            </a:r>
            <a:r>
              <a:rPr lang="en-GB" i="1" dirty="0"/>
              <a:t>“How can we ensure every child in our care feels safe, valued, and emotionally secure each day?”</a:t>
            </a:r>
            <a:br>
              <a:rPr lang="en-GB" dirty="0"/>
            </a:br>
            <a:r>
              <a:rPr lang="en-GB" dirty="0"/>
              <a:t>Thank you for listening and taking the time to engage with my reflection.</a:t>
            </a:r>
          </a:p>
        </p:txBody>
      </p:sp>
      <p:sp>
        <p:nvSpPr>
          <p:cNvPr id="4" name="Slide Number Placeholder 3"/>
          <p:cNvSpPr>
            <a:spLocks noGrp="1"/>
          </p:cNvSpPr>
          <p:nvPr>
            <p:ph type="sldNum" sz="quarter" idx="5"/>
          </p:nvPr>
        </p:nvSpPr>
        <p:spPr/>
        <p:txBody>
          <a:bodyPr/>
          <a:lstStyle/>
          <a:p>
            <a:fld id="{6F5F1D2A-4D38-4158-99BA-22A0A7682257}" type="slidenum">
              <a:rPr lang="en-GB" smtClean="0"/>
              <a:t>10</a:t>
            </a:fld>
            <a:endParaRPr lang="en-GB" dirty="0"/>
          </a:p>
        </p:txBody>
      </p:sp>
    </p:spTree>
    <p:extLst>
      <p:ext uri="{BB962C8B-B14F-4D97-AF65-F5344CB8AC3E}">
        <p14:creationId xmlns:p14="http://schemas.microsoft.com/office/powerpoint/2010/main" val="2493543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a:t>
            </a:r>
            <a:r>
              <a:rPr lang="en-GB" dirty="0"/>
              <a:t>references are listed on my final slide in </a:t>
            </a:r>
            <a:r>
              <a:rPr lang="en-GB"/>
              <a:t>Harvard Style format.</a:t>
            </a:r>
            <a:endParaRPr lang="en-GB" dirty="0"/>
          </a:p>
        </p:txBody>
      </p:sp>
      <p:sp>
        <p:nvSpPr>
          <p:cNvPr id="4" name="Slide Number Placeholder 3"/>
          <p:cNvSpPr>
            <a:spLocks noGrp="1"/>
          </p:cNvSpPr>
          <p:nvPr>
            <p:ph type="sldNum" sz="quarter" idx="5"/>
          </p:nvPr>
        </p:nvSpPr>
        <p:spPr/>
        <p:txBody>
          <a:bodyPr/>
          <a:lstStyle/>
          <a:p>
            <a:fld id="{6F5F1D2A-4D38-4158-99BA-22A0A7682257}" type="slidenum">
              <a:rPr lang="en-GB" smtClean="0"/>
              <a:t>11</a:t>
            </a:fld>
            <a:endParaRPr lang="en-GB" dirty="0"/>
          </a:p>
        </p:txBody>
      </p:sp>
    </p:spTree>
    <p:extLst>
      <p:ext uri="{BB962C8B-B14F-4D97-AF65-F5344CB8AC3E}">
        <p14:creationId xmlns:p14="http://schemas.microsoft.com/office/powerpoint/2010/main" val="71456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896E-4BE7-4EAA-8CD6-0AF7A4CC5C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FFDE31-BE76-4633-98B1-2485FC9B0A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1D38B4-38DA-42C3-9F4C-91200B77EE8A}"/>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5" name="Footer Placeholder 4">
            <a:extLst>
              <a:ext uri="{FF2B5EF4-FFF2-40B4-BE49-F238E27FC236}">
                <a16:creationId xmlns:a16="http://schemas.microsoft.com/office/drawing/2014/main" id="{842CD0E7-6E27-478D-AD59-6441198029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0C61FBC-6C67-47FD-AF56-F2B6996640FB}"/>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3990522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ED08-D8AE-4209-A047-A8F75ADF94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0E8DD4-725E-49FA-9570-12F0FC483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E9BEF8-A73E-4B89-9151-951C30470D77}"/>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5" name="Footer Placeholder 4">
            <a:extLst>
              <a:ext uri="{FF2B5EF4-FFF2-40B4-BE49-F238E27FC236}">
                <a16:creationId xmlns:a16="http://schemas.microsoft.com/office/drawing/2014/main" id="{852B54F4-4AE7-4A14-9296-90805A59B8A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2391355-BCF9-4BB2-8B72-6BC53277425E}"/>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3545784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16DD3-7DCB-4615-9352-B0CF7F5791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6E9798-6015-4D3F-9AF0-362B2F45AE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DB0E45-FFF7-4E04-8AAE-A3F3A0D6B7BA}"/>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5" name="Footer Placeholder 4">
            <a:extLst>
              <a:ext uri="{FF2B5EF4-FFF2-40B4-BE49-F238E27FC236}">
                <a16:creationId xmlns:a16="http://schemas.microsoft.com/office/drawing/2014/main" id="{E2DBC322-047F-407E-BA8B-41533B8A0C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9CFFFF4-ACEF-41ED-8931-630ABCBA36AA}"/>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1325719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3E85-B87B-405D-B6D0-3937EB73C1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6A90C0-5293-48D4-B8F5-91A493745B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93BB75-1360-432C-B865-F0C2FAFECA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026700-5CA5-43CD-AEDD-34E290C29312}"/>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6" name="Footer Placeholder 5">
            <a:extLst>
              <a:ext uri="{FF2B5EF4-FFF2-40B4-BE49-F238E27FC236}">
                <a16:creationId xmlns:a16="http://schemas.microsoft.com/office/drawing/2014/main" id="{564BBE51-4D21-46C9-8074-3852607DCA9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D0059FE-852A-41BE-950A-E6A526799526}"/>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2956488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78F77-F659-4503-B75E-74F5E1EE4B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C1D996-7B04-49B7-8301-03FEDBB3FA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BB6511-9CE2-491D-990E-24F7AF281A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FDE5D0-2969-4B3A-9FCC-2415F4EC64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73EF5D-1FA8-4152-8C7B-3140275FCC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FB3F7C-00F1-4FBC-A3F2-D3DED9CC0490}"/>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8" name="Footer Placeholder 7">
            <a:extLst>
              <a:ext uri="{FF2B5EF4-FFF2-40B4-BE49-F238E27FC236}">
                <a16:creationId xmlns:a16="http://schemas.microsoft.com/office/drawing/2014/main" id="{22705C8F-D5BF-4A0F-A59F-82CCD731DF6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A2C3F86-035B-4CD6-AE2F-988897B76A50}"/>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3191865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19269-F1F4-4BB4-B9F4-0771FD4C7D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000563-C6A0-4433-80B8-78E6ED0FE592}"/>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4" name="Footer Placeholder 3">
            <a:extLst>
              <a:ext uri="{FF2B5EF4-FFF2-40B4-BE49-F238E27FC236}">
                <a16:creationId xmlns:a16="http://schemas.microsoft.com/office/drawing/2014/main" id="{6468AACE-BE98-410C-B216-0287167EAF2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63E524C-A63F-454B-957A-1F17A049AA13}"/>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2286123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0EB4D3-5837-42E2-AFD0-0A16D314E2D1}"/>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3" name="Footer Placeholder 2">
            <a:extLst>
              <a:ext uri="{FF2B5EF4-FFF2-40B4-BE49-F238E27FC236}">
                <a16:creationId xmlns:a16="http://schemas.microsoft.com/office/drawing/2014/main" id="{86188CF4-675E-4B3E-81DB-C6B29ED9AA5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ED2D756-63D6-4840-B7B9-AF7EB8F01B49}"/>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1723362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207DE-9169-4473-9D1D-CB546EAA82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E1CEC0-8EAC-4B64-8309-D7B20873EC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E30768-2683-470D-83AC-F908EC3984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31BA7F-574D-4C9B-AF84-2BAA5D21B246}"/>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6" name="Footer Placeholder 5">
            <a:extLst>
              <a:ext uri="{FF2B5EF4-FFF2-40B4-BE49-F238E27FC236}">
                <a16:creationId xmlns:a16="http://schemas.microsoft.com/office/drawing/2014/main" id="{ECC50804-6A2A-42D1-A4DF-9BAFE7FA610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F98B696-389D-4999-8536-473307DDF521}"/>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3159536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90AAA-C66B-4035-98BC-312888453E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F8B49F-3C66-4A94-8D53-5CFEBBCB75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62AF6D6-A2B3-4FE8-AB9E-9597F21604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DB821-5122-47CC-B6A0-C8E980DF3A19}"/>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6" name="Footer Placeholder 5">
            <a:extLst>
              <a:ext uri="{FF2B5EF4-FFF2-40B4-BE49-F238E27FC236}">
                <a16:creationId xmlns:a16="http://schemas.microsoft.com/office/drawing/2014/main" id="{77B8ADA1-72E9-42B8-A26C-80F010F9181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2967994-EC74-4D3A-8F1C-E0914874E947}"/>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548571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2D4F2-A474-4BF9-A196-9D1CCEF5E4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B0DD42-81DE-4256-B6D9-91FA27F5B6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DDF9A7-35FA-4DC1-85C1-6FEC6541DB9D}"/>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5" name="Footer Placeholder 4">
            <a:extLst>
              <a:ext uri="{FF2B5EF4-FFF2-40B4-BE49-F238E27FC236}">
                <a16:creationId xmlns:a16="http://schemas.microsoft.com/office/drawing/2014/main" id="{2DBECE49-CE9A-460C-928C-BD0BD663E1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8B1DC2-5D2E-4DCF-95C7-F2401B0B31A0}"/>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1335950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E7C844-BA1A-4EC5-A9F6-4E56A5FF32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CAEEE2-70F8-4C44-B4FF-56D47C7033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9F4A92-9EB7-4D07-807A-FA9EF602C911}"/>
              </a:ext>
            </a:extLst>
          </p:cNvPr>
          <p:cNvSpPr>
            <a:spLocks noGrp="1"/>
          </p:cNvSpPr>
          <p:nvPr>
            <p:ph type="dt" sz="half" idx="10"/>
          </p:nvPr>
        </p:nvSpPr>
        <p:spPr/>
        <p:txBody>
          <a:bodyPr/>
          <a:lstStyle/>
          <a:p>
            <a:fld id="{F6267EE4-E938-4A5A-9355-2F4AAC26AA65}" type="datetimeFigureOut">
              <a:rPr lang="en-GB" smtClean="0"/>
              <a:t>08/11/2025</a:t>
            </a:fld>
            <a:endParaRPr lang="en-GB" dirty="0"/>
          </a:p>
        </p:txBody>
      </p:sp>
      <p:sp>
        <p:nvSpPr>
          <p:cNvPr id="5" name="Footer Placeholder 4">
            <a:extLst>
              <a:ext uri="{FF2B5EF4-FFF2-40B4-BE49-F238E27FC236}">
                <a16:creationId xmlns:a16="http://schemas.microsoft.com/office/drawing/2014/main" id="{B8183475-2F33-41DE-92C8-7696DF3092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F24E8B-1B70-4C23-8E90-48270C4198C6}"/>
              </a:ext>
            </a:extLst>
          </p:cNvPr>
          <p:cNvSpPr>
            <a:spLocks noGrp="1"/>
          </p:cNvSpPr>
          <p:nvPr>
            <p:ph type="sldNum" sz="quarter" idx="12"/>
          </p:nvPr>
        </p:nvSpPr>
        <p:spPr/>
        <p:txBody>
          <a:bodyPr/>
          <a:lstStyle/>
          <a:p>
            <a:fld id="{1E4E4C37-67E7-4D58-9775-28B3106808CF}" type="slidenum">
              <a:rPr lang="en-GB" smtClean="0"/>
              <a:t>‹#›</a:t>
            </a:fld>
            <a:endParaRPr lang="en-GB" dirty="0"/>
          </a:p>
        </p:txBody>
      </p:sp>
    </p:spTree>
    <p:extLst>
      <p:ext uri="{BB962C8B-B14F-4D97-AF65-F5344CB8AC3E}">
        <p14:creationId xmlns:p14="http://schemas.microsoft.com/office/powerpoint/2010/main" val="711085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4000">
              <a:srgbClr val="D8B8C6"/>
            </a:gs>
            <a:gs pos="13000">
              <a:srgbClr val="D8B8C6"/>
            </a:gs>
            <a:gs pos="64000">
              <a:srgbClr val="99F9F7"/>
            </a:gs>
            <a:gs pos="7000">
              <a:srgbClr val="D8B8C6"/>
            </a:gs>
            <a:gs pos="97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9A9A16-11F0-4959-A60A-679CF4E54C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148159-5527-4A57-945D-CB49A28A72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521E90-37EB-4E82-9CEC-DAFE70CF16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267EE4-E938-4A5A-9355-2F4AAC26AA65}" type="datetimeFigureOut">
              <a:rPr lang="en-GB" smtClean="0"/>
              <a:t>08/11/2025</a:t>
            </a:fld>
            <a:endParaRPr lang="en-GB" dirty="0"/>
          </a:p>
        </p:txBody>
      </p:sp>
      <p:sp>
        <p:nvSpPr>
          <p:cNvPr id="5" name="Footer Placeholder 4">
            <a:extLst>
              <a:ext uri="{FF2B5EF4-FFF2-40B4-BE49-F238E27FC236}">
                <a16:creationId xmlns:a16="http://schemas.microsoft.com/office/drawing/2014/main" id="{0253D306-290D-4C10-BE22-F336350840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3D13DBA-187E-4D9C-A19D-20CB334F57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4E4C37-67E7-4D58-9775-28B3106808CF}" type="slidenum">
              <a:rPr lang="en-GB" smtClean="0"/>
              <a:t>‹#›</a:t>
            </a:fld>
            <a:endParaRPr lang="en-GB" dirty="0"/>
          </a:p>
        </p:txBody>
      </p:sp>
    </p:spTree>
    <p:extLst>
      <p:ext uri="{BB962C8B-B14F-4D97-AF65-F5344CB8AC3E}">
        <p14:creationId xmlns:p14="http://schemas.microsoft.com/office/powerpoint/2010/main" val="33231033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3" Type="http://schemas.openxmlformats.org/officeDocument/2006/relationships/hyperlink" Target="https://www.simplypsychology.org/bowlby.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D8B8C6"/>
            </a:gs>
            <a:gs pos="4000">
              <a:srgbClr val="D8B8C6"/>
            </a:gs>
            <a:gs pos="55000">
              <a:srgbClr val="99F9F7"/>
            </a:gs>
            <a:gs pos="7000">
              <a:srgbClr val="D8B8C6"/>
            </a:gs>
            <a:gs pos="89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A653A-2A29-4875-926B-EA1CA0D55340}"/>
              </a:ext>
            </a:extLst>
          </p:cNvPr>
          <p:cNvSpPr>
            <a:spLocks noGrp="1"/>
          </p:cNvSpPr>
          <p:nvPr>
            <p:ph type="ctrTitle"/>
          </p:nvPr>
        </p:nvSpPr>
        <p:spPr>
          <a:xfrm>
            <a:off x="1524000" y="1122362"/>
            <a:ext cx="9144000" cy="1479323"/>
          </a:xfrm>
        </p:spPr>
        <p:txBody>
          <a:bodyPr>
            <a:normAutofit/>
          </a:bodyPr>
          <a:lstStyle/>
          <a:p>
            <a:r>
              <a:rPr lang="en-GB" sz="4000" b="1" dirty="0"/>
              <a:t>Understanding Early Childhood Behaviour through Bowlby’s Attachment Theory</a:t>
            </a:r>
          </a:p>
        </p:txBody>
      </p:sp>
      <p:sp>
        <p:nvSpPr>
          <p:cNvPr id="3" name="Subtitle 2">
            <a:extLst>
              <a:ext uri="{FF2B5EF4-FFF2-40B4-BE49-F238E27FC236}">
                <a16:creationId xmlns:a16="http://schemas.microsoft.com/office/drawing/2014/main" id="{549A4E22-9A3C-4C7C-840B-005D6AC645F3}"/>
              </a:ext>
            </a:extLst>
          </p:cNvPr>
          <p:cNvSpPr>
            <a:spLocks noGrp="1"/>
          </p:cNvSpPr>
          <p:nvPr>
            <p:ph type="subTitle" idx="1"/>
          </p:nvPr>
        </p:nvSpPr>
        <p:spPr>
          <a:xfrm>
            <a:off x="1523999" y="2838893"/>
            <a:ext cx="5823099" cy="2896745"/>
          </a:xfrm>
        </p:spPr>
        <p:txBody>
          <a:bodyPr>
            <a:normAutofit/>
          </a:bodyPr>
          <a:lstStyle/>
          <a:p>
            <a:r>
              <a:rPr lang="en-GB" dirty="0"/>
              <a:t>Case Study: Supporting Amira's development</a:t>
            </a:r>
          </a:p>
          <a:p>
            <a:r>
              <a:rPr lang="en-GB" sz="1600" dirty="0"/>
              <a:t>Name: Sasha Mohammed</a:t>
            </a:r>
          </a:p>
          <a:p>
            <a:r>
              <a:rPr lang="en-GB" sz="1600" dirty="0"/>
              <a:t>Student Number: 2429698</a:t>
            </a:r>
          </a:p>
          <a:p>
            <a:r>
              <a:rPr lang="en-GB" sz="1600" dirty="0"/>
              <a:t>Module: Psychology in Health &amp; Social care</a:t>
            </a:r>
          </a:p>
          <a:p>
            <a:r>
              <a:rPr lang="en-GB" sz="1600" dirty="0"/>
              <a:t>Module Code: LCHS4010</a:t>
            </a:r>
          </a:p>
          <a:p>
            <a:r>
              <a:rPr lang="en-GB" sz="1600" dirty="0"/>
              <a:t>Lecturer: Peace Ukachukwu</a:t>
            </a:r>
          </a:p>
          <a:p>
            <a:endParaRPr lang="en-GB" sz="1400" dirty="0"/>
          </a:p>
          <a:p>
            <a:endParaRPr lang="en-GB" sz="1400" dirty="0"/>
          </a:p>
          <a:p>
            <a:endParaRPr lang="en-GB" sz="1800" dirty="0"/>
          </a:p>
        </p:txBody>
      </p:sp>
      <p:pic>
        <p:nvPicPr>
          <p:cNvPr id="1026" name="Picture 2" descr="Attachment Parents: Over 1,255 Royalty-Free Licensable Stock Illustrations  &amp; Drawings | Shutterstock">
            <a:extLst>
              <a:ext uri="{FF2B5EF4-FFF2-40B4-BE49-F238E27FC236}">
                <a16:creationId xmlns:a16="http://schemas.microsoft.com/office/drawing/2014/main" id="{E45236F2-7607-41A9-B44A-D271289FE2D8}"/>
              </a:ext>
            </a:extLst>
          </p:cNvPr>
          <p:cNvPicPr>
            <a:picLocks noChangeAspect="1" noChangeArrowheads="1"/>
          </p:cNvPicPr>
          <p:nvPr/>
        </p:nvPicPr>
        <p:blipFill rotWithShape="1">
          <a:blip r:embed="rId3">
            <a:alphaModFix amt="79000"/>
            <a:extLst>
              <a:ext uri="{28A0092B-C50C-407E-A947-70E740481C1C}">
                <a14:useLocalDpi xmlns:a14="http://schemas.microsoft.com/office/drawing/2010/main" val="0"/>
              </a:ext>
            </a:extLst>
          </a:blip>
          <a:srcRect b="7407"/>
          <a:stretch/>
        </p:blipFill>
        <p:spPr bwMode="auto">
          <a:xfrm>
            <a:off x="7347098" y="2645228"/>
            <a:ext cx="3901731" cy="3330270"/>
          </a:xfrm>
          <a:prstGeom prst="rect">
            <a:avLst/>
          </a:prstGeom>
          <a:ln>
            <a:noFill/>
          </a:ln>
          <a:effectLst>
            <a:glow>
              <a:schemeClr val="accent1">
                <a:alpha val="0"/>
              </a:schemeClr>
            </a:glow>
            <a:outerShdw blurRad="50800" dist="50800" dir="5400000" algn="ctr" rotWithShape="0">
              <a:srgbClr val="000000">
                <a:alpha val="0"/>
              </a:srgbClr>
            </a:outerShdw>
            <a:softEdge rad="279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215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55670-CC23-48E5-B1F7-35A7E8618274}"/>
              </a:ext>
            </a:extLst>
          </p:cNvPr>
          <p:cNvSpPr>
            <a:spLocks noGrp="1"/>
          </p:cNvSpPr>
          <p:nvPr>
            <p:ph type="title"/>
          </p:nvPr>
        </p:nvSpPr>
        <p:spPr/>
        <p:txBody>
          <a:bodyPr/>
          <a:lstStyle/>
          <a:p>
            <a:pPr algn="ctr"/>
            <a:r>
              <a:rPr lang="en-GB" b="1" dirty="0"/>
              <a:t>AI Acknowledgment</a:t>
            </a:r>
          </a:p>
        </p:txBody>
      </p:sp>
      <p:sp>
        <p:nvSpPr>
          <p:cNvPr id="3" name="Content Placeholder 2">
            <a:extLst>
              <a:ext uri="{FF2B5EF4-FFF2-40B4-BE49-F238E27FC236}">
                <a16:creationId xmlns:a16="http://schemas.microsoft.com/office/drawing/2014/main" id="{E378A4AB-0A24-42DF-BE68-FCF0754E57B4}"/>
              </a:ext>
            </a:extLst>
          </p:cNvPr>
          <p:cNvSpPr>
            <a:spLocks noGrp="1"/>
          </p:cNvSpPr>
          <p:nvPr>
            <p:ph idx="1"/>
          </p:nvPr>
        </p:nvSpPr>
        <p:spPr/>
        <p:txBody>
          <a:bodyPr/>
          <a:lstStyle/>
          <a:p>
            <a:pPr marL="0" indent="0" algn="ctr">
              <a:buNone/>
            </a:pPr>
            <a:r>
              <a:rPr lang="en-GB" sz="4000" b="1" dirty="0"/>
              <a:t>This presentation was proofread using AI for clarity and formatting, in line with UWTSD policy.</a:t>
            </a:r>
          </a:p>
          <a:p>
            <a:endParaRPr lang="en-GB" dirty="0"/>
          </a:p>
        </p:txBody>
      </p:sp>
    </p:spTree>
    <p:extLst>
      <p:ext uri="{BB962C8B-B14F-4D97-AF65-F5344CB8AC3E}">
        <p14:creationId xmlns:p14="http://schemas.microsoft.com/office/powerpoint/2010/main" val="87039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830E1-0BA8-4FAF-8565-CB5F43DB6733}"/>
              </a:ext>
            </a:extLst>
          </p:cNvPr>
          <p:cNvSpPr>
            <a:spLocks noGrp="1"/>
          </p:cNvSpPr>
          <p:nvPr>
            <p:ph type="title"/>
          </p:nvPr>
        </p:nvSpPr>
        <p:spPr/>
        <p:txBody>
          <a:bodyPr/>
          <a:lstStyle/>
          <a:p>
            <a:pPr algn="ctr"/>
            <a:r>
              <a:rPr lang="en-GB" b="1" dirty="0"/>
              <a:t>Introduction</a:t>
            </a:r>
            <a:r>
              <a:rPr lang="en-GB" b="1"/>
              <a:t>: Who </a:t>
            </a:r>
            <a:r>
              <a:rPr lang="en-GB" b="1" dirty="0"/>
              <a:t>Is Amira?</a:t>
            </a:r>
            <a:r>
              <a:rPr lang="en-GB" dirty="0"/>
              <a:t> 👧</a:t>
            </a:r>
            <a:endParaRPr lang="en-GB" b="1" dirty="0"/>
          </a:p>
        </p:txBody>
      </p:sp>
      <p:sp>
        <p:nvSpPr>
          <p:cNvPr id="3" name="Content Placeholder 2">
            <a:extLst>
              <a:ext uri="{FF2B5EF4-FFF2-40B4-BE49-F238E27FC236}">
                <a16:creationId xmlns:a16="http://schemas.microsoft.com/office/drawing/2014/main" id="{36CCDAC5-EF55-47E1-BA43-1BDA10DA01A2}"/>
              </a:ext>
            </a:extLst>
          </p:cNvPr>
          <p:cNvSpPr>
            <a:spLocks noGrp="1"/>
          </p:cNvSpPr>
          <p:nvPr>
            <p:ph idx="1"/>
          </p:nvPr>
        </p:nvSpPr>
        <p:spPr>
          <a:xfrm>
            <a:off x="838200" y="1531088"/>
            <a:ext cx="5617029" cy="4784652"/>
          </a:xfrm>
        </p:spPr>
        <p:txBody>
          <a:bodyPr>
            <a:normAutofit fontScale="92500" lnSpcReduction="20000"/>
          </a:bodyPr>
          <a:lstStyle/>
          <a:p>
            <a:r>
              <a:rPr lang="en-GB" dirty="0"/>
              <a:t>3 years old – new to nursery</a:t>
            </a:r>
          </a:p>
          <a:p>
            <a:endParaRPr lang="en-GB" dirty="0"/>
          </a:p>
          <a:p>
            <a:r>
              <a:rPr lang="en-GB" dirty="0"/>
              <a:t>Becomes upset when carers leave</a:t>
            </a:r>
          </a:p>
          <a:p>
            <a:endParaRPr lang="en-GB" dirty="0"/>
          </a:p>
          <a:p>
            <a:r>
              <a:rPr lang="en-GB" dirty="0"/>
              <a:t>Speech is currently limited</a:t>
            </a:r>
          </a:p>
          <a:p>
            <a:endParaRPr lang="en-GB" dirty="0"/>
          </a:p>
          <a:p>
            <a:r>
              <a:rPr lang="en-GB" dirty="0"/>
              <a:t>Prefers individual play rather than group play</a:t>
            </a:r>
          </a:p>
          <a:p>
            <a:pPr marL="0" indent="0">
              <a:buNone/>
            </a:pPr>
            <a:endParaRPr lang="en-GB" dirty="0"/>
          </a:p>
          <a:p>
            <a:pPr marL="0" indent="0">
              <a:buNone/>
            </a:pPr>
            <a:r>
              <a:rPr lang="en-GB" dirty="0"/>
              <a:t>Amira is in the early stages of settling and is still developing confidence in her new environment.</a:t>
            </a:r>
          </a:p>
          <a:p>
            <a:pPr marL="0" indent="0">
              <a:buNone/>
            </a:pPr>
            <a:endParaRPr lang="en-GB" dirty="0"/>
          </a:p>
          <a:p>
            <a:pPr marL="0" indent="0">
              <a:buNone/>
            </a:pPr>
            <a:endParaRPr lang="en-GB" dirty="0"/>
          </a:p>
          <a:p>
            <a:pPr marL="0" indent="0">
              <a:buNone/>
            </a:pPr>
            <a:endParaRPr lang="en-GB" dirty="0"/>
          </a:p>
        </p:txBody>
      </p:sp>
      <p:pic>
        <p:nvPicPr>
          <p:cNvPr id="1028" name="Picture 4" descr="Daycare Toys: Over 3,330 Royalty-Free Licensable Stock Illustrations &amp;  Drawings | Shutterstock">
            <a:extLst>
              <a:ext uri="{FF2B5EF4-FFF2-40B4-BE49-F238E27FC236}">
                <a16:creationId xmlns:a16="http://schemas.microsoft.com/office/drawing/2014/main" id="{AF015517-5477-4937-B0C9-9286594FB0B2}"/>
              </a:ext>
            </a:extLst>
          </p:cNvPr>
          <p:cNvPicPr>
            <a:picLocks noChangeAspect="1" noChangeArrowheads="1"/>
          </p:cNvPicPr>
          <p:nvPr/>
        </p:nvPicPr>
        <p:blipFill>
          <a:blip r:embed="rId3">
            <a:alphaModFix amt="93000"/>
            <a:extLst>
              <a:ext uri="{28A0092B-C50C-407E-A947-70E740481C1C}">
                <a14:useLocalDpi xmlns:a14="http://schemas.microsoft.com/office/drawing/2010/main" val="0"/>
              </a:ext>
            </a:extLst>
          </a:blip>
          <a:srcRect/>
          <a:stretch>
            <a:fillRect/>
          </a:stretch>
        </p:blipFill>
        <p:spPr bwMode="auto">
          <a:xfrm>
            <a:off x="6211036" y="1690688"/>
            <a:ext cx="5142764" cy="3849256"/>
          </a:xfrm>
          <a:prstGeom prst="rect">
            <a:avLst/>
          </a:prstGeom>
          <a:noFill/>
          <a:effectLst>
            <a:softEdge rad="2921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381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71F6A-6B92-415D-A6A1-CF2094C9E248}"/>
              </a:ext>
            </a:extLst>
          </p:cNvPr>
          <p:cNvSpPr>
            <a:spLocks noGrp="1"/>
          </p:cNvSpPr>
          <p:nvPr>
            <p:ph type="title"/>
          </p:nvPr>
        </p:nvSpPr>
        <p:spPr/>
        <p:txBody>
          <a:bodyPr/>
          <a:lstStyle/>
          <a:p>
            <a:pPr algn="ctr"/>
            <a:r>
              <a:rPr lang="en-GB" b="1" dirty="0"/>
              <a:t>Attachment shapes development 🧠</a:t>
            </a:r>
          </a:p>
        </p:txBody>
      </p:sp>
      <p:sp>
        <p:nvSpPr>
          <p:cNvPr id="3" name="Content Placeholder 2">
            <a:extLst>
              <a:ext uri="{FF2B5EF4-FFF2-40B4-BE49-F238E27FC236}">
                <a16:creationId xmlns:a16="http://schemas.microsoft.com/office/drawing/2014/main" id="{70A1E5C2-2874-4674-90C9-E876B9F76B94}"/>
              </a:ext>
            </a:extLst>
          </p:cNvPr>
          <p:cNvSpPr>
            <a:spLocks noGrp="1"/>
          </p:cNvSpPr>
          <p:nvPr>
            <p:ph idx="1"/>
          </p:nvPr>
        </p:nvSpPr>
        <p:spPr>
          <a:xfrm>
            <a:off x="838200" y="1825625"/>
            <a:ext cx="6264349" cy="4351338"/>
          </a:xfrm>
        </p:spPr>
        <p:txBody>
          <a:bodyPr>
            <a:normAutofit fontScale="92500" lnSpcReduction="10000"/>
          </a:bodyPr>
          <a:lstStyle/>
          <a:p>
            <a:pPr marL="0" indent="0">
              <a:buNone/>
            </a:pPr>
            <a:r>
              <a:rPr lang="en-GB" dirty="0"/>
              <a:t>John Bowlby (1969) explained that early attachments shape emotional and social development </a:t>
            </a:r>
          </a:p>
          <a:p>
            <a:pPr marL="0" indent="0">
              <a:buNone/>
            </a:pPr>
            <a:endParaRPr lang="en-GB" dirty="0"/>
          </a:p>
          <a:p>
            <a:r>
              <a:rPr lang="en-GB" dirty="0"/>
              <a:t>Emotional bond with caregiver</a:t>
            </a:r>
          </a:p>
          <a:p>
            <a:endParaRPr lang="en-GB" dirty="0"/>
          </a:p>
          <a:p>
            <a:r>
              <a:rPr lang="en-GB" dirty="0"/>
              <a:t>Secure attachment = confidence, trust and learning</a:t>
            </a:r>
          </a:p>
          <a:p>
            <a:endParaRPr lang="en-GB" dirty="0"/>
          </a:p>
          <a:p>
            <a:r>
              <a:rPr lang="en-GB" dirty="0"/>
              <a:t>Insecure attachment = anxiety and withdrawal</a:t>
            </a:r>
          </a:p>
          <a:p>
            <a:endParaRPr lang="en-GB" dirty="0"/>
          </a:p>
          <a:p>
            <a:pPr marL="0" indent="0">
              <a:buNone/>
            </a:pPr>
            <a:endParaRPr lang="en-GB" dirty="0"/>
          </a:p>
          <a:p>
            <a:endParaRPr lang="en-GB" b="1" dirty="0"/>
          </a:p>
        </p:txBody>
      </p:sp>
      <p:pic>
        <p:nvPicPr>
          <p:cNvPr id="2050" name="Picture 2" descr="Happy Child Sad Stock Illustrations – 10,551 Happy Child Sad Stock  Illustrations, Vectors &amp; Clipart - Dreamstime">
            <a:extLst>
              <a:ext uri="{FF2B5EF4-FFF2-40B4-BE49-F238E27FC236}">
                <a16:creationId xmlns:a16="http://schemas.microsoft.com/office/drawing/2014/main" id="{FAFBCC0A-5B0A-40D6-B371-EF797F5E1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5470" y="1690687"/>
            <a:ext cx="4827181" cy="4263545"/>
          </a:xfrm>
          <a:prstGeom prst="rect">
            <a:avLst/>
          </a:prstGeom>
          <a:noFill/>
          <a:effectLst>
            <a:softEdge rad="4318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213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B8B42-2902-4A6F-8675-F1F7BDCFB9AB}"/>
              </a:ext>
            </a:extLst>
          </p:cNvPr>
          <p:cNvSpPr>
            <a:spLocks noGrp="1"/>
          </p:cNvSpPr>
          <p:nvPr>
            <p:ph type="title"/>
          </p:nvPr>
        </p:nvSpPr>
        <p:spPr/>
        <p:txBody>
          <a:bodyPr/>
          <a:lstStyle/>
          <a:p>
            <a:pPr algn="ctr"/>
            <a:r>
              <a:rPr lang="en-GB" b="1" dirty="0"/>
              <a:t>Main Concepts 💡</a:t>
            </a:r>
          </a:p>
        </p:txBody>
      </p:sp>
      <p:sp>
        <p:nvSpPr>
          <p:cNvPr id="3" name="Content Placeholder 2">
            <a:extLst>
              <a:ext uri="{FF2B5EF4-FFF2-40B4-BE49-F238E27FC236}">
                <a16:creationId xmlns:a16="http://schemas.microsoft.com/office/drawing/2014/main" id="{69EE2714-BDE3-4418-B21E-0DEC973861E0}"/>
              </a:ext>
            </a:extLst>
          </p:cNvPr>
          <p:cNvSpPr>
            <a:spLocks noGrp="1"/>
          </p:cNvSpPr>
          <p:nvPr>
            <p:ph idx="1"/>
          </p:nvPr>
        </p:nvSpPr>
        <p:spPr>
          <a:xfrm>
            <a:off x="721066" y="1476376"/>
            <a:ext cx="6316156" cy="4836641"/>
          </a:xfrm>
        </p:spPr>
        <p:txBody>
          <a:bodyPr>
            <a:normAutofit fontScale="92500"/>
          </a:bodyPr>
          <a:lstStyle/>
          <a:p>
            <a:pPr marL="457200" lvl="1" indent="0">
              <a:buNone/>
            </a:pPr>
            <a:r>
              <a:rPr lang="en-GB" sz="2600" dirty="0"/>
              <a:t>Bowlby (1969) highlighted that consistent and sensitive care helps children feel secure and develop healthy emotional and social skills.</a:t>
            </a:r>
          </a:p>
          <a:p>
            <a:pPr marL="457200" lvl="1" indent="0">
              <a:buNone/>
            </a:pPr>
            <a:endParaRPr lang="en-GB" sz="2600" dirty="0"/>
          </a:p>
          <a:p>
            <a:pPr marL="742950" lvl="1" indent="-285750">
              <a:buFont typeface="Arial" panose="020B0604020202020204" pitchFamily="34" charset="0"/>
              <a:buChar char="•"/>
            </a:pPr>
            <a:r>
              <a:rPr lang="en-GB" sz="2600" dirty="0"/>
              <a:t>👩‍👧 </a:t>
            </a:r>
            <a:r>
              <a:rPr lang="en-GB" sz="2600" b="1" dirty="0"/>
              <a:t>Monotropy</a:t>
            </a:r>
            <a:r>
              <a:rPr lang="en-GB" sz="2600" dirty="0"/>
              <a:t> – children form one main attachment figure</a:t>
            </a:r>
          </a:p>
          <a:p>
            <a:pPr marL="742950" lvl="1" indent="-285750">
              <a:buFont typeface="Arial" panose="020B0604020202020204" pitchFamily="34" charset="0"/>
              <a:buChar char="•"/>
            </a:pPr>
            <a:endParaRPr lang="en-GB" sz="2600" dirty="0"/>
          </a:p>
          <a:p>
            <a:pPr marL="742950" lvl="1" indent="-285750">
              <a:buFont typeface="Arial" panose="020B0604020202020204" pitchFamily="34" charset="0"/>
              <a:buChar char="•"/>
            </a:pPr>
            <a:r>
              <a:rPr lang="en-GB" sz="2600" dirty="0"/>
              <a:t>💭 </a:t>
            </a:r>
            <a:r>
              <a:rPr lang="en-GB" sz="2600" b="1" dirty="0"/>
              <a:t>Internal working model </a:t>
            </a:r>
            <a:r>
              <a:rPr lang="en-GB" sz="2600" dirty="0"/>
              <a:t>– early relationships create a template for future bonds</a:t>
            </a:r>
          </a:p>
          <a:p>
            <a:pPr marL="742950" lvl="1" indent="-285750">
              <a:buFont typeface="Arial" panose="020B0604020202020204" pitchFamily="34" charset="0"/>
              <a:buChar char="•"/>
            </a:pPr>
            <a:endParaRPr lang="en-GB" sz="2600" dirty="0"/>
          </a:p>
          <a:p>
            <a:pPr marL="742950" lvl="1" indent="-285750">
              <a:buFont typeface="Arial" panose="020B0604020202020204" pitchFamily="34" charset="0"/>
              <a:buChar char="•"/>
            </a:pPr>
            <a:r>
              <a:rPr lang="en-GB" sz="2600" dirty="0"/>
              <a:t>💔 </a:t>
            </a:r>
            <a:r>
              <a:rPr lang="en-GB" sz="2600" b="1" dirty="0"/>
              <a:t>Maternal deprivation </a:t>
            </a:r>
            <a:r>
              <a:rPr lang="en-GB" sz="2600" dirty="0"/>
              <a:t>– long separation can cause distress and impact development</a:t>
            </a:r>
          </a:p>
          <a:p>
            <a:pPr marL="457200" lvl="1" indent="0">
              <a:buNone/>
            </a:pPr>
            <a:endParaRPr lang="en-GB" sz="2600" dirty="0"/>
          </a:p>
          <a:p>
            <a:pPr marL="457200" lvl="1" indent="0">
              <a:buNone/>
            </a:pPr>
            <a:endParaRPr lang="en-GB" dirty="0"/>
          </a:p>
          <a:p>
            <a:pPr marL="0" indent="0">
              <a:buNone/>
            </a:pPr>
            <a:endParaRPr lang="en-GB" dirty="0">
              <a:solidFill>
                <a:srgbClr val="FF0000"/>
              </a:solidFill>
            </a:endParaRPr>
          </a:p>
        </p:txBody>
      </p:sp>
      <p:pic>
        <p:nvPicPr>
          <p:cNvPr id="3076" name="Picture 4" descr="Happy Family Cute Cartoon Material, Family Clipart, Happy Clipart, Cartoon  Family PNG and Vector with Transparent Background for Free Download">
            <a:extLst>
              <a:ext uri="{FF2B5EF4-FFF2-40B4-BE49-F238E27FC236}">
                <a16:creationId xmlns:a16="http://schemas.microsoft.com/office/drawing/2014/main" id="{B6F37967-3F3A-4444-A7E6-29E8D2D7CB51}"/>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a:stretch>
            <a:fillRect/>
          </a:stretch>
        </p:blipFill>
        <p:spPr bwMode="auto">
          <a:xfrm>
            <a:off x="6906761" y="1556570"/>
            <a:ext cx="4681307" cy="4241984"/>
          </a:xfrm>
          <a:prstGeom prst="rect">
            <a:avLst/>
          </a:prstGeom>
          <a:noFill/>
          <a:effectLst>
            <a:softEdge rad="355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452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18D6B-7F53-4BF4-8424-84E34E8BA9C3}"/>
              </a:ext>
            </a:extLst>
          </p:cNvPr>
          <p:cNvSpPr>
            <a:spLocks noGrp="1"/>
          </p:cNvSpPr>
          <p:nvPr>
            <p:ph type="title"/>
          </p:nvPr>
        </p:nvSpPr>
        <p:spPr/>
        <p:txBody>
          <a:bodyPr/>
          <a:lstStyle/>
          <a:p>
            <a:pPr algn="ctr"/>
            <a:r>
              <a:rPr lang="en-GB" b="1" dirty="0"/>
              <a:t>How it explains Amira’s behaviour 🧩</a:t>
            </a:r>
          </a:p>
        </p:txBody>
      </p:sp>
      <p:sp>
        <p:nvSpPr>
          <p:cNvPr id="3" name="Content Placeholder 2">
            <a:extLst>
              <a:ext uri="{FF2B5EF4-FFF2-40B4-BE49-F238E27FC236}">
                <a16:creationId xmlns:a16="http://schemas.microsoft.com/office/drawing/2014/main" id="{2370C60F-484F-436E-B748-77FBEEFC7359}"/>
              </a:ext>
            </a:extLst>
          </p:cNvPr>
          <p:cNvSpPr>
            <a:spLocks noGrp="1"/>
          </p:cNvSpPr>
          <p:nvPr>
            <p:ph idx="1"/>
          </p:nvPr>
        </p:nvSpPr>
        <p:spPr>
          <a:xfrm>
            <a:off x="548640" y="1588168"/>
            <a:ext cx="7132320" cy="4904707"/>
          </a:xfrm>
        </p:spPr>
        <p:txBody>
          <a:bodyPr>
            <a:noAutofit/>
          </a:bodyPr>
          <a:lstStyle/>
          <a:p>
            <a:pPr marL="0" indent="0">
              <a:lnSpc>
                <a:spcPct val="100000"/>
              </a:lnSpc>
              <a:buNone/>
            </a:pPr>
            <a:r>
              <a:rPr lang="en-GB" sz="2400" dirty="0"/>
              <a:t>According to Ainsworth (1978), insecure attachment can make it harder for children to manage their emotions and form positive relationships.</a:t>
            </a:r>
            <a:endParaRPr lang="en-GB" sz="2400" b="1" dirty="0"/>
          </a:p>
          <a:p>
            <a:pPr marL="285750" indent="-285750">
              <a:lnSpc>
                <a:spcPct val="100000"/>
              </a:lnSpc>
            </a:pPr>
            <a:r>
              <a:rPr lang="en-GB" sz="2400" b="1" dirty="0"/>
              <a:t>Anxiety </a:t>
            </a:r>
            <a:r>
              <a:rPr lang="en-GB" sz="2400" dirty="0"/>
              <a:t>when carers leave = linked to insecure attachment</a:t>
            </a:r>
          </a:p>
          <a:p>
            <a:pPr marL="0" indent="0">
              <a:lnSpc>
                <a:spcPct val="100000"/>
              </a:lnSpc>
              <a:buNone/>
            </a:pPr>
            <a:endParaRPr lang="en-GB" sz="2400" dirty="0"/>
          </a:p>
          <a:p>
            <a:pPr marL="285750" indent="-285750">
              <a:lnSpc>
                <a:spcPct val="100000"/>
              </a:lnSpc>
            </a:pPr>
            <a:r>
              <a:rPr lang="en-GB" sz="2400" b="1" dirty="0"/>
              <a:t>Limited speech </a:t>
            </a:r>
            <a:r>
              <a:rPr lang="en-GB" sz="2400" dirty="0"/>
              <a:t>= may reflect low confidence and emotional insecurity</a:t>
            </a:r>
          </a:p>
          <a:p>
            <a:pPr marL="285750" indent="-285750">
              <a:lnSpc>
                <a:spcPct val="100000"/>
              </a:lnSpc>
            </a:pPr>
            <a:endParaRPr lang="en-GB" sz="2400" dirty="0"/>
          </a:p>
          <a:p>
            <a:pPr marL="285750" indent="-285750">
              <a:lnSpc>
                <a:spcPct val="100000"/>
              </a:lnSpc>
            </a:pPr>
            <a:r>
              <a:rPr lang="en-GB" sz="2400" b="1" dirty="0"/>
              <a:t>Needs reassurance </a:t>
            </a:r>
            <a:r>
              <a:rPr lang="en-GB" sz="2400" dirty="0"/>
              <a:t>= trust must be built before she can engage and learn</a:t>
            </a:r>
          </a:p>
          <a:p>
            <a:pPr marL="742950" lvl="1" indent="-285750">
              <a:buFont typeface="Arial" panose="020B0604020202020204" pitchFamily="34" charset="0"/>
              <a:buChar char="•"/>
            </a:pPr>
            <a:endParaRPr lang="en-GB" dirty="0"/>
          </a:p>
          <a:p>
            <a:pPr marL="0" indent="0">
              <a:buNone/>
            </a:pPr>
            <a:br>
              <a:rPr lang="en-GB" sz="2400" dirty="0"/>
            </a:br>
            <a:endParaRPr lang="en-GB" sz="2400" dirty="0"/>
          </a:p>
        </p:txBody>
      </p:sp>
      <p:pic>
        <p:nvPicPr>
          <p:cNvPr id="4098" name="Picture 2" descr="17,400+ Adult Holding Childs Hand Stock Illustrations, Royalty-Free Vector  Graphics &amp; Clip Art - iStock | Holding hands, Support, Little hand and big  hand">
            <a:extLst>
              <a:ext uri="{FF2B5EF4-FFF2-40B4-BE49-F238E27FC236}">
                <a16:creationId xmlns:a16="http://schemas.microsoft.com/office/drawing/2014/main" id="{01659B86-EBCB-4F3C-9358-9604D832B0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1470" y="1690688"/>
            <a:ext cx="4462295" cy="4462295"/>
          </a:xfrm>
          <a:prstGeom prst="rect">
            <a:avLst/>
          </a:prstGeom>
          <a:noFill/>
          <a:effectLst>
            <a:softEdge rad="4191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690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4A0F0-3478-40A1-BC86-32175B3C71AC}"/>
              </a:ext>
            </a:extLst>
          </p:cNvPr>
          <p:cNvSpPr>
            <a:spLocks noGrp="1"/>
          </p:cNvSpPr>
          <p:nvPr>
            <p:ph type="title"/>
          </p:nvPr>
        </p:nvSpPr>
        <p:spPr/>
        <p:txBody>
          <a:bodyPr/>
          <a:lstStyle/>
          <a:p>
            <a:pPr algn="ctr"/>
            <a:r>
              <a:rPr lang="en-GB" b="1" dirty="0"/>
              <a:t>Strategies based on Bowlby 🤝</a:t>
            </a:r>
            <a:br>
              <a:rPr lang="en-GB" b="1" dirty="0"/>
            </a:br>
            <a:endParaRPr lang="en-GB" dirty="0"/>
          </a:p>
        </p:txBody>
      </p:sp>
      <p:sp>
        <p:nvSpPr>
          <p:cNvPr id="3" name="Content Placeholder 2">
            <a:extLst>
              <a:ext uri="{FF2B5EF4-FFF2-40B4-BE49-F238E27FC236}">
                <a16:creationId xmlns:a16="http://schemas.microsoft.com/office/drawing/2014/main" id="{4168C3AE-C06B-43AF-A08C-0BE0159F030B}"/>
              </a:ext>
            </a:extLst>
          </p:cNvPr>
          <p:cNvSpPr>
            <a:spLocks noGrp="1"/>
          </p:cNvSpPr>
          <p:nvPr>
            <p:ph idx="1"/>
          </p:nvPr>
        </p:nvSpPr>
        <p:spPr>
          <a:xfrm>
            <a:off x="636422" y="1825625"/>
            <a:ext cx="6236017" cy="4667250"/>
          </a:xfrm>
        </p:spPr>
        <p:txBody>
          <a:bodyPr>
            <a:noAutofit/>
          </a:bodyPr>
          <a:lstStyle/>
          <a:p>
            <a:r>
              <a:rPr lang="en-GB" sz="2400" dirty="0"/>
              <a:t>Consistent, responsive care helps promote secure attachment and confidence (Howe, 2011; DfE, 2024).</a:t>
            </a:r>
            <a:br>
              <a:rPr lang="en-GB" sz="2400" dirty="0"/>
            </a:br>
            <a:endParaRPr lang="en-GB" sz="2400" dirty="0"/>
          </a:p>
          <a:p>
            <a:r>
              <a:rPr lang="en-GB" sz="2400" dirty="0"/>
              <a:t>Consistent key person </a:t>
            </a:r>
            <a:r>
              <a:rPr lang="en-GB" sz="2400" b="1" dirty="0"/>
              <a:t>✅</a:t>
            </a:r>
          </a:p>
          <a:p>
            <a:endParaRPr lang="en-GB" sz="2400" b="1" dirty="0"/>
          </a:p>
          <a:p>
            <a:r>
              <a:rPr lang="en-GB" sz="2400" dirty="0"/>
              <a:t>Positive parent partnership </a:t>
            </a:r>
            <a:r>
              <a:rPr lang="en-GB" sz="2400" b="1" dirty="0"/>
              <a:t>✅</a:t>
            </a:r>
          </a:p>
          <a:p>
            <a:endParaRPr lang="en-GB" sz="2400" b="1" dirty="0"/>
          </a:p>
          <a:p>
            <a:r>
              <a:rPr lang="en-GB" sz="2400" dirty="0"/>
              <a:t>Gradual separation plan </a:t>
            </a:r>
            <a:r>
              <a:rPr lang="en-GB" sz="2400" b="1" dirty="0"/>
              <a:t>✅</a:t>
            </a:r>
          </a:p>
          <a:p>
            <a:pPr marL="0" indent="0">
              <a:buNone/>
            </a:pPr>
            <a:endParaRPr lang="en-GB" sz="2400" b="1" dirty="0"/>
          </a:p>
          <a:p>
            <a:r>
              <a:rPr lang="en-GB" sz="2400" dirty="0"/>
              <a:t>Small-group play &amp; praise </a:t>
            </a:r>
            <a:r>
              <a:rPr lang="en-GB" sz="2400" b="1" dirty="0"/>
              <a:t>✅</a:t>
            </a:r>
          </a:p>
        </p:txBody>
      </p:sp>
      <p:pic>
        <p:nvPicPr>
          <p:cNvPr id="5124" name="Picture 4" descr="outline vector icons of teamwork values: trust icon, communication bubble,  accountability icon, collaboration hands, synergy icon, team spirit,  transparency icon, respect handshake. set of line style Stock Vector |  Adobe Stock">
            <a:extLst>
              <a:ext uri="{FF2B5EF4-FFF2-40B4-BE49-F238E27FC236}">
                <a16:creationId xmlns:a16="http://schemas.microsoft.com/office/drawing/2014/main" id="{0D8A2960-C813-477C-A330-7863A8672C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36" t="6311" r="2657" b="8005"/>
          <a:stretch/>
        </p:blipFill>
        <p:spPr bwMode="auto">
          <a:xfrm>
            <a:off x="6434254" y="2062975"/>
            <a:ext cx="5029200" cy="3724507"/>
          </a:xfrm>
          <a:prstGeom prst="rect">
            <a:avLst/>
          </a:prstGeom>
          <a:noFill/>
          <a:effectLst>
            <a:softEdge rad="228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570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ABDC-605C-467F-ACD0-3B1491B7F8DF}"/>
              </a:ext>
            </a:extLst>
          </p:cNvPr>
          <p:cNvSpPr>
            <a:spLocks noGrp="1"/>
          </p:cNvSpPr>
          <p:nvPr>
            <p:ph type="title"/>
          </p:nvPr>
        </p:nvSpPr>
        <p:spPr>
          <a:xfrm>
            <a:off x="395021" y="365125"/>
            <a:ext cx="11499493" cy="1325563"/>
          </a:xfrm>
        </p:spPr>
        <p:txBody>
          <a:bodyPr/>
          <a:lstStyle/>
          <a:p>
            <a:pPr algn="ctr"/>
            <a:r>
              <a:rPr lang="en-GB" b="1" dirty="0"/>
              <a:t>Can Nature and Nurture Shape Development 🌿</a:t>
            </a:r>
          </a:p>
        </p:txBody>
      </p:sp>
      <p:sp>
        <p:nvSpPr>
          <p:cNvPr id="3" name="Content Placeholder 2">
            <a:extLst>
              <a:ext uri="{FF2B5EF4-FFF2-40B4-BE49-F238E27FC236}">
                <a16:creationId xmlns:a16="http://schemas.microsoft.com/office/drawing/2014/main" id="{92FDB1B5-C2AF-42FD-9E96-BBF4EF86574F}"/>
              </a:ext>
            </a:extLst>
          </p:cNvPr>
          <p:cNvSpPr>
            <a:spLocks noGrp="1"/>
          </p:cNvSpPr>
          <p:nvPr>
            <p:ph idx="1"/>
          </p:nvPr>
        </p:nvSpPr>
        <p:spPr>
          <a:xfrm>
            <a:off x="2536371" y="1836511"/>
            <a:ext cx="7119257" cy="4351338"/>
          </a:xfrm>
        </p:spPr>
        <p:txBody>
          <a:bodyPr>
            <a:normAutofit/>
          </a:bodyPr>
          <a:lstStyle/>
          <a:p>
            <a:r>
              <a:rPr lang="en-GB" sz="2600" dirty="0"/>
              <a:t>Both biological and environmental factors shape attachment (Bretherton, 1992).</a:t>
            </a:r>
          </a:p>
          <a:p>
            <a:endParaRPr lang="en-GB" sz="2600" dirty="0"/>
          </a:p>
          <a:p>
            <a:pPr>
              <a:buFont typeface="Arial" panose="020B0604020202020204" pitchFamily="34" charset="0"/>
              <a:buChar char="•"/>
            </a:pPr>
            <a:r>
              <a:rPr lang="en-GB" sz="2600" dirty="0"/>
              <a:t>Temperament &amp; personality (nature)</a:t>
            </a:r>
          </a:p>
          <a:p>
            <a:pPr>
              <a:buFont typeface="Arial" panose="020B0604020202020204" pitchFamily="34" charset="0"/>
              <a:buChar char="•"/>
            </a:pPr>
            <a:endParaRPr lang="en-GB" sz="2600" dirty="0"/>
          </a:p>
          <a:p>
            <a:pPr>
              <a:buFont typeface="Arial" panose="020B0604020202020204" pitchFamily="34" charset="0"/>
              <a:buChar char="•"/>
            </a:pPr>
            <a:r>
              <a:rPr lang="en-GB" sz="2600" dirty="0"/>
              <a:t>Environment &amp; adult response (nurture)</a:t>
            </a:r>
          </a:p>
          <a:p>
            <a:pPr>
              <a:buFont typeface="Arial" panose="020B0604020202020204" pitchFamily="34" charset="0"/>
              <a:buChar char="•"/>
            </a:pPr>
            <a:endParaRPr lang="en-GB" sz="2600" dirty="0"/>
          </a:p>
          <a:p>
            <a:pPr>
              <a:buFont typeface="Arial" panose="020B0604020202020204" pitchFamily="34" charset="0"/>
              <a:buChar char="•"/>
            </a:pPr>
            <a:r>
              <a:rPr lang="en-GB" sz="2600" dirty="0"/>
              <a:t>Both shape attachment and behaviour</a:t>
            </a:r>
            <a:endParaRPr lang="en-GB" dirty="0"/>
          </a:p>
          <a:p>
            <a:pPr marL="0" indent="0">
              <a:buNone/>
            </a:pPr>
            <a:endParaRPr lang="en-GB" dirty="0"/>
          </a:p>
        </p:txBody>
      </p:sp>
      <p:pic>
        <p:nvPicPr>
          <p:cNvPr id="9" name="Graphic 8" descr="Open hand with plant with solid fill">
            <a:extLst>
              <a:ext uri="{FF2B5EF4-FFF2-40B4-BE49-F238E27FC236}">
                <a16:creationId xmlns:a16="http://schemas.microsoft.com/office/drawing/2014/main" id="{CA2FD15B-EAB9-4362-A9EE-2C9B715EAE5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9485" y="2609849"/>
            <a:ext cx="2113421" cy="2113421"/>
          </a:xfrm>
          <a:prstGeom prst="rect">
            <a:avLst/>
          </a:prstGeom>
        </p:spPr>
      </p:pic>
      <p:pic>
        <p:nvPicPr>
          <p:cNvPr id="5" name="Graphic 4" descr="Scales of justice with solid fill">
            <a:extLst>
              <a:ext uri="{FF2B5EF4-FFF2-40B4-BE49-F238E27FC236}">
                <a16:creationId xmlns:a16="http://schemas.microsoft.com/office/drawing/2014/main" id="{208F0318-24B1-4EF7-BB53-4BC52A4B53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541726" y="2609849"/>
            <a:ext cx="1968190" cy="1968190"/>
          </a:xfrm>
          <a:prstGeom prst="rect">
            <a:avLst/>
          </a:prstGeom>
        </p:spPr>
      </p:pic>
    </p:spTree>
    <p:extLst>
      <p:ext uri="{BB962C8B-B14F-4D97-AF65-F5344CB8AC3E}">
        <p14:creationId xmlns:p14="http://schemas.microsoft.com/office/powerpoint/2010/main" val="179129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E2640-D381-45FE-B64D-FAFD27DD7BEC}"/>
              </a:ext>
            </a:extLst>
          </p:cNvPr>
          <p:cNvSpPr>
            <a:spLocks noGrp="1"/>
          </p:cNvSpPr>
          <p:nvPr>
            <p:ph type="title"/>
          </p:nvPr>
        </p:nvSpPr>
        <p:spPr/>
        <p:txBody>
          <a:bodyPr/>
          <a:lstStyle/>
          <a:p>
            <a:pPr algn="ctr"/>
            <a:r>
              <a:rPr lang="en-GB" b="1" dirty="0"/>
              <a:t>Strengths and Limitations: Evaluating Bowlby’s Theory </a:t>
            </a:r>
            <a:r>
              <a:rPr lang="en-GB" dirty="0"/>
              <a:t>⚖️</a:t>
            </a:r>
            <a:endParaRPr lang="en-GB" b="1" dirty="0"/>
          </a:p>
        </p:txBody>
      </p:sp>
      <p:graphicFrame>
        <p:nvGraphicFramePr>
          <p:cNvPr id="6" name="Content Placeholder 5">
            <a:extLst>
              <a:ext uri="{FF2B5EF4-FFF2-40B4-BE49-F238E27FC236}">
                <a16:creationId xmlns:a16="http://schemas.microsoft.com/office/drawing/2014/main" id="{209C15BE-63AE-43BB-89A3-1FE13AD0D136}"/>
              </a:ext>
            </a:extLst>
          </p:cNvPr>
          <p:cNvGraphicFramePr>
            <a:graphicFrameLocks noGrp="1"/>
          </p:cNvGraphicFramePr>
          <p:nvPr>
            <p:ph idx="1"/>
            <p:extLst>
              <p:ext uri="{D42A27DB-BD31-4B8C-83A1-F6EECF244321}">
                <p14:modId xmlns:p14="http://schemas.microsoft.com/office/powerpoint/2010/main" val="3156240668"/>
              </p:ext>
            </p:extLst>
          </p:nvPr>
        </p:nvGraphicFramePr>
        <p:xfrm>
          <a:off x="838200" y="1690688"/>
          <a:ext cx="10515600" cy="2963746"/>
        </p:xfrm>
        <a:graphic>
          <a:graphicData uri="http://schemas.openxmlformats.org/drawingml/2006/table">
            <a:tbl>
              <a:tblPr/>
              <a:tblGrid>
                <a:gridCol w="5257800">
                  <a:extLst>
                    <a:ext uri="{9D8B030D-6E8A-4147-A177-3AD203B41FA5}">
                      <a16:colId xmlns:a16="http://schemas.microsoft.com/office/drawing/2014/main" val="813229509"/>
                    </a:ext>
                  </a:extLst>
                </a:gridCol>
                <a:gridCol w="5257800">
                  <a:extLst>
                    <a:ext uri="{9D8B030D-6E8A-4147-A177-3AD203B41FA5}">
                      <a16:colId xmlns:a16="http://schemas.microsoft.com/office/drawing/2014/main" val="4254571337"/>
                    </a:ext>
                  </a:extLst>
                </a:gridCol>
              </a:tblGrid>
              <a:tr h="591527">
                <a:tc>
                  <a:txBody>
                    <a:bodyPr/>
                    <a:lstStyle/>
                    <a:p>
                      <a:r>
                        <a:rPr lang="en-GB" sz="2400" b="1" dirty="0">
                          <a:effectLst>
                            <a:outerShdw blurRad="50800" dist="50800" dir="5400000" algn="ctr" rotWithShape="0">
                              <a:srgbClr val="00C85A"/>
                            </a:outerShdw>
                          </a:effectLst>
                          <a:highlight>
                            <a:srgbClr val="00C85A"/>
                          </a:highlight>
                        </a:rPr>
                        <a:t>Strengths</a:t>
                      </a:r>
                    </a:p>
                  </a:txBody>
                  <a:tcPr anchor="ctr">
                    <a:lnL>
                      <a:noFill/>
                    </a:lnL>
                    <a:lnR>
                      <a:noFill/>
                    </a:lnR>
                    <a:lnT>
                      <a:noFill/>
                    </a:lnT>
                    <a:lnB>
                      <a:noFill/>
                    </a:lnB>
                  </a:tcPr>
                </a:tc>
                <a:tc>
                  <a:txBody>
                    <a:bodyPr/>
                    <a:lstStyle/>
                    <a:p>
                      <a:r>
                        <a:rPr lang="en-GB" sz="2400" b="1" dirty="0">
                          <a:solidFill>
                            <a:schemeClr val="tx1"/>
                          </a:solidFill>
                          <a:effectLst>
                            <a:glow rad="127000">
                              <a:srgbClr val="EEBF12"/>
                            </a:glow>
                            <a:outerShdw blurRad="50800" dist="50800" dir="5400000" algn="ctr" rotWithShape="0">
                              <a:srgbClr val="FFC000"/>
                            </a:outerShdw>
                          </a:effectLst>
                          <a:highlight>
                            <a:srgbClr val="EEBF12"/>
                          </a:highlight>
                        </a:rPr>
                        <a:t>Limitations</a:t>
                      </a:r>
                    </a:p>
                  </a:txBody>
                  <a:tcPr anchor="ctr">
                    <a:lnL>
                      <a:noFill/>
                    </a:lnL>
                    <a:lnR>
                      <a:noFill/>
                    </a:lnR>
                    <a:lnT>
                      <a:noFill/>
                    </a:lnT>
                    <a:lnB>
                      <a:noFill/>
                    </a:lnB>
                  </a:tcPr>
                </a:tc>
                <a:extLst>
                  <a:ext uri="{0D108BD9-81ED-4DB2-BD59-A6C34878D82A}">
                    <a16:rowId xmlns:a16="http://schemas.microsoft.com/office/drawing/2014/main" val="4190329360"/>
                  </a:ext>
                </a:extLst>
              </a:tr>
              <a:tr h="957732">
                <a:tc>
                  <a:txBody>
                    <a:bodyPr/>
                    <a:lstStyle/>
                    <a:p>
                      <a:pPr marL="342900" indent="-342900">
                        <a:buFont typeface="Arial" panose="020B0604020202020204" pitchFamily="34" charset="0"/>
                        <a:buChar char="•"/>
                      </a:pPr>
                      <a:r>
                        <a:rPr lang="en-GB" sz="2400" dirty="0"/>
                        <a:t>Highlights the importance of early relationships</a:t>
                      </a:r>
                    </a:p>
                  </a:txBody>
                  <a:tcPr anchor="ctr">
                    <a:lnL>
                      <a:noFill/>
                    </a:lnL>
                    <a:lnR>
                      <a:noFill/>
                    </a:lnR>
                    <a:lnT>
                      <a:noFill/>
                    </a:lnT>
                    <a:lnB>
                      <a:noFill/>
                    </a:lnB>
                  </a:tcPr>
                </a:tc>
                <a:tc>
                  <a:txBody>
                    <a:bodyPr/>
                    <a:lstStyle/>
                    <a:p>
                      <a:pPr marL="342900" indent="-342900">
                        <a:buFont typeface="Arial" panose="020B0604020202020204" pitchFamily="34" charset="0"/>
                        <a:buChar char="•"/>
                      </a:pPr>
                      <a:r>
                        <a:rPr lang="en-GB" sz="2400" dirty="0"/>
                        <a:t>Focused on mothers</a:t>
                      </a:r>
                    </a:p>
                  </a:txBody>
                  <a:tcPr anchor="ctr">
                    <a:lnL>
                      <a:noFill/>
                    </a:lnL>
                    <a:lnR>
                      <a:noFill/>
                    </a:lnR>
                    <a:lnT>
                      <a:noFill/>
                    </a:lnT>
                    <a:lnB>
                      <a:noFill/>
                    </a:lnB>
                  </a:tcPr>
                </a:tc>
                <a:extLst>
                  <a:ext uri="{0D108BD9-81ED-4DB2-BD59-A6C34878D82A}">
                    <a16:rowId xmlns:a16="http://schemas.microsoft.com/office/drawing/2014/main" val="2085550358"/>
                  </a:ext>
                </a:extLst>
              </a:tr>
              <a:tr h="591527">
                <a:tc>
                  <a:txBody>
                    <a:bodyPr/>
                    <a:lstStyle/>
                    <a:p>
                      <a:pPr marL="342900" indent="-342900">
                        <a:buFont typeface="Arial" panose="020B0604020202020204" pitchFamily="34" charset="0"/>
                        <a:buChar char="•"/>
                      </a:pPr>
                      <a:r>
                        <a:rPr lang="en-GB" sz="2400" dirty="0"/>
                        <a:t>Supported by Ainsworth’s research</a:t>
                      </a:r>
                    </a:p>
                  </a:txBody>
                  <a:tcPr anchor="ctr">
                    <a:lnL>
                      <a:noFill/>
                    </a:lnL>
                    <a:lnR>
                      <a:noFill/>
                    </a:lnR>
                    <a:lnT>
                      <a:noFill/>
                    </a:lnT>
                    <a:lnB>
                      <a:noFill/>
                    </a:lnB>
                  </a:tcPr>
                </a:tc>
                <a:tc>
                  <a:txBody>
                    <a:bodyPr/>
                    <a:lstStyle/>
                    <a:p>
                      <a:pPr marL="342900" indent="-342900">
                        <a:buFont typeface="Arial" panose="020B0604020202020204" pitchFamily="34" charset="0"/>
                        <a:buChar char="•"/>
                      </a:pPr>
                      <a:r>
                        <a:rPr lang="en-GB" sz="2400" dirty="0"/>
                        <a:t>Limited cultural consideration</a:t>
                      </a:r>
                    </a:p>
                  </a:txBody>
                  <a:tcPr anchor="ctr">
                    <a:lnL>
                      <a:noFill/>
                    </a:lnL>
                    <a:lnR>
                      <a:noFill/>
                    </a:lnR>
                    <a:lnT>
                      <a:noFill/>
                    </a:lnT>
                    <a:lnB>
                      <a:noFill/>
                    </a:lnB>
                  </a:tcPr>
                </a:tc>
                <a:extLst>
                  <a:ext uri="{0D108BD9-81ED-4DB2-BD59-A6C34878D82A}">
                    <a16:rowId xmlns:a16="http://schemas.microsoft.com/office/drawing/2014/main" val="3768478433"/>
                  </a:ext>
                </a:extLst>
              </a:tr>
              <a:tr h="591527">
                <a:tc>
                  <a:txBody>
                    <a:bodyPr/>
                    <a:lstStyle/>
                    <a:p>
                      <a:pPr marL="342900" indent="-342900">
                        <a:buFont typeface="Arial" panose="020B0604020202020204" pitchFamily="34" charset="0"/>
                        <a:buChar char="•"/>
                      </a:pPr>
                      <a:r>
                        <a:rPr lang="en-GB" sz="2400" dirty="0"/>
                        <a:t>Useful in early years practice</a:t>
                      </a:r>
                    </a:p>
                  </a:txBody>
                  <a:tcPr anchor="ctr">
                    <a:lnL>
                      <a:noFill/>
                    </a:lnL>
                    <a:lnR>
                      <a:noFill/>
                    </a:lnR>
                    <a:lnT>
                      <a:noFill/>
                    </a:lnT>
                    <a:lnB>
                      <a:noFill/>
                    </a:lnB>
                  </a:tcPr>
                </a:tc>
                <a:tc>
                  <a:txBody>
                    <a:bodyPr/>
                    <a:lstStyle/>
                    <a:p>
                      <a:pPr marL="342900" indent="-342900">
                        <a:buFont typeface="Arial" panose="020B0604020202020204" pitchFamily="34" charset="0"/>
                        <a:buChar char="•"/>
                      </a:pPr>
                      <a:r>
                        <a:rPr lang="en-GB" sz="2400" dirty="0"/>
                        <a:t>Children can form multiple secure bonds</a:t>
                      </a:r>
                    </a:p>
                  </a:txBody>
                  <a:tcPr anchor="ctr">
                    <a:lnL>
                      <a:noFill/>
                    </a:lnL>
                    <a:lnR>
                      <a:noFill/>
                    </a:lnR>
                    <a:lnT>
                      <a:noFill/>
                    </a:lnT>
                    <a:lnB>
                      <a:noFill/>
                    </a:lnB>
                  </a:tcPr>
                </a:tc>
                <a:extLst>
                  <a:ext uri="{0D108BD9-81ED-4DB2-BD59-A6C34878D82A}">
                    <a16:rowId xmlns:a16="http://schemas.microsoft.com/office/drawing/2014/main" val="934044330"/>
                  </a:ext>
                </a:extLst>
              </a:tr>
            </a:tbl>
          </a:graphicData>
        </a:graphic>
      </p:graphicFrame>
      <p:sp>
        <p:nvSpPr>
          <p:cNvPr id="10" name="TextBox 9">
            <a:extLst>
              <a:ext uri="{FF2B5EF4-FFF2-40B4-BE49-F238E27FC236}">
                <a16:creationId xmlns:a16="http://schemas.microsoft.com/office/drawing/2014/main" id="{D898E4F2-EC23-4F70-93AD-22735234A0C2}"/>
              </a:ext>
            </a:extLst>
          </p:cNvPr>
          <p:cNvSpPr txBox="1"/>
          <p:nvPr/>
        </p:nvSpPr>
        <p:spPr>
          <a:xfrm>
            <a:off x="947855" y="4839630"/>
            <a:ext cx="9590048" cy="1569660"/>
          </a:xfrm>
          <a:prstGeom prst="rect">
            <a:avLst/>
          </a:prstGeom>
          <a:noFill/>
        </p:spPr>
        <p:txBody>
          <a:bodyPr wrap="square">
            <a:spAutoFit/>
          </a:bodyPr>
          <a:lstStyle/>
          <a:p>
            <a:r>
              <a:rPr lang="en-GB" sz="2400" dirty="0"/>
              <a:t>Bowlby’s theory has strong research support but may overlook cultural variation (McLeod, 2023). However, Bowlby’s theory is still very influential today, modern early years practice recognises that children can form secure attachments with several adults, not just their mother.</a:t>
            </a:r>
            <a:endParaRPr lang="en-GB" sz="2400" dirty="0">
              <a:solidFill>
                <a:srgbClr val="FF0000"/>
              </a:solidFill>
            </a:endParaRPr>
          </a:p>
        </p:txBody>
      </p:sp>
      <p:pic>
        <p:nvPicPr>
          <p:cNvPr id="4" name="Graphic 3" descr="Scales of justice with solid fill">
            <a:extLst>
              <a:ext uri="{FF2B5EF4-FFF2-40B4-BE49-F238E27FC236}">
                <a16:creationId xmlns:a16="http://schemas.microsoft.com/office/drawing/2014/main" id="{96E6F996-11FC-48B8-BAB7-BF46E83162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48210" y="1574472"/>
            <a:ext cx="602823" cy="602823"/>
          </a:xfrm>
          <a:prstGeom prst="rect">
            <a:avLst/>
          </a:prstGeom>
        </p:spPr>
      </p:pic>
    </p:spTree>
    <p:extLst>
      <p:ext uri="{BB962C8B-B14F-4D97-AF65-F5344CB8AC3E}">
        <p14:creationId xmlns:p14="http://schemas.microsoft.com/office/powerpoint/2010/main" val="1703256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3AFE0-451E-42C3-99BE-CB28D0D06C4B}"/>
              </a:ext>
            </a:extLst>
          </p:cNvPr>
          <p:cNvSpPr>
            <a:spLocks noGrp="1"/>
          </p:cNvSpPr>
          <p:nvPr>
            <p:ph type="title"/>
          </p:nvPr>
        </p:nvSpPr>
        <p:spPr/>
        <p:txBody>
          <a:bodyPr/>
          <a:lstStyle/>
          <a:p>
            <a:pPr algn="ctr"/>
            <a:r>
              <a:rPr lang="en-GB" b="1" dirty="0"/>
              <a:t>Reflective Thought 💬</a:t>
            </a:r>
          </a:p>
        </p:txBody>
      </p:sp>
      <p:sp>
        <p:nvSpPr>
          <p:cNvPr id="3" name="Content Placeholder 2">
            <a:extLst>
              <a:ext uri="{FF2B5EF4-FFF2-40B4-BE49-F238E27FC236}">
                <a16:creationId xmlns:a16="http://schemas.microsoft.com/office/drawing/2014/main" id="{084424D8-3D04-423A-89D8-18412D4FA2B6}"/>
              </a:ext>
            </a:extLst>
          </p:cNvPr>
          <p:cNvSpPr>
            <a:spLocks noGrp="1"/>
          </p:cNvSpPr>
          <p:nvPr>
            <p:ph idx="1"/>
          </p:nvPr>
        </p:nvSpPr>
        <p:spPr>
          <a:xfrm>
            <a:off x="1426028" y="1825625"/>
            <a:ext cx="9252857" cy="4455432"/>
          </a:xfrm>
        </p:spPr>
        <p:txBody>
          <a:bodyPr>
            <a:normAutofit/>
          </a:bodyPr>
          <a:lstStyle/>
          <a:p>
            <a:pPr marL="0" indent="0" algn="ctr">
              <a:buNone/>
            </a:pPr>
            <a:r>
              <a:rPr lang="en-GB" sz="2400" dirty="0"/>
              <a:t>Forming strong and secure attachments in early childhood builds emotional resilience and supports lifelong social development.</a:t>
            </a:r>
          </a:p>
          <a:p>
            <a:pPr marL="0" indent="0" algn="ctr">
              <a:buNone/>
            </a:pPr>
            <a:endParaRPr lang="en-GB" sz="2400" dirty="0"/>
          </a:p>
          <a:p>
            <a:pPr marL="0" indent="0" algn="ctr">
              <a:buNone/>
            </a:pPr>
            <a:r>
              <a:rPr lang="en-GB" sz="2400" b="1" i="1" dirty="0">
                <a:solidFill>
                  <a:schemeClr val="tx1">
                    <a:lumMod val="65000"/>
                    <a:lumOff val="35000"/>
                  </a:schemeClr>
                </a:solidFill>
              </a:rPr>
              <a:t>“If we can create secure attachments for children like Amira, how can we ensure every child feels that same sense of safety and trust?”</a:t>
            </a:r>
          </a:p>
          <a:p>
            <a:pPr marL="0" indent="0" algn="ctr">
              <a:buNone/>
            </a:pPr>
            <a:endParaRPr lang="en-GB" sz="2400" b="1" i="1" dirty="0"/>
          </a:p>
          <a:p>
            <a:pPr marL="0" indent="0" algn="ctr">
              <a:buNone/>
            </a:pPr>
            <a:endParaRPr lang="en-GB" sz="2400" b="1" i="1" dirty="0"/>
          </a:p>
          <a:p>
            <a:pPr marL="0" indent="0" algn="ctr">
              <a:buNone/>
            </a:pPr>
            <a:endParaRPr lang="en-GB" sz="2400" b="1" i="1" dirty="0"/>
          </a:p>
          <a:p>
            <a:pPr marL="0" indent="0" algn="ctr">
              <a:buNone/>
            </a:pPr>
            <a:r>
              <a:rPr lang="en-GB" sz="2400" b="1" i="1" dirty="0"/>
              <a:t>Thank you for listening and taking the time to engage with my reflection.</a:t>
            </a:r>
          </a:p>
          <a:p>
            <a:pPr marL="0" indent="0" algn="ctr">
              <a:buNone/>
            </a:pPr>
            <a:endParaRPr lang="en-GB" b="1" dirty="0"/>
          </a:p>
          <a:p>
            <a:pPr marL="0" indent="0" algn="ctr">
              <a:buNone/>
            </a:pPr>
            <a:endParaRPr lang="en-GB" dirty="0"/>
          </a:p>
        </p:txBody>
      </p:sp>
      <p:pic>
        <p:nvPicPr>
          <p:cNvPr id="7" name="Graphic 6" descr="Group brainstorm with solid fill">
            <a:extLst>
              <a:ext uri="{FF2B5EF4-FFF2-40B4-BE49-F238E27FC236}">
                <a16:creationId xmlns:a16="http://schemas.microsoft.com/office/drawing/2014/main" id="{B57B88AF-85F3-4644-B82E-C891D89BDB3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45366" y="3936380"/>
            <a:ext cx="1159726" cy="1159726"/>
          </a:xfrm>
          <a:prstGeom prst="rect">
            <a:avLst/>
          </a:prstGeom>
        </p:spPr>
      </p:pic>
      <p:pic>
        <p:nvPicPr>
          <p:cNvPr id="8" name="Graphic 7" descr="Heart with solid fill">
            <a:extLst>
              <a:ext uri="{FF2B5EF4-FFF2-40B4-BE49-F238E27FC236}">
                <a16:creationId xmlns:a16="http://schemas.microsoft.com/office/drawing/2014/main" id="{E1B5F42F-2B00-4192-B614-5331A0DA793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686910" y="4053341"/>
            <a:ext cx="977588" cy="977588"/>
          </a:xfrm>
          <a:prstGeom prst="rect">
            <a:avLst/>
          </a:prstGeom>
        </p:spPr>
      </p:pic>
      <p:pic>
        <p:nvPicPr>
          <p:cNvPr id="5" name="Graphic 4" descr="Angel face with solid fill with solid fill">
            <a:extLst>
              <a:ext uri="{FF2B5EF4-FFF2-40B4-BE49-F238E27FC236}">
                <a16:creationId xmlns:a16="http://schemas.microsoft.com/office/drawing/2014/main" id="{C7AD0071-E811-49D5-8B31-67C73186DCD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510030" y="4116529"/>
            <a:ext cx="914400" cy="914400"/>
          </a:xfrm>
          <a:prstGeom prst="rect">
            <a:avLst/>
          </a:prstGeom>
        </p:spPr>
      </p:pic>
    </p:spTree>
    <p:extLst>
      <p:ext uri="{BB962C8B-B14F-4D97-AF65-F5344CB8AC3E}">
        <p14:creationId xmlns:p14="http://schemas.microsoft.com/office/powerpoint/2010/main" val="3097657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8EFB7-3F58-4FE6-A99A-429AC940F1EE}"/>
              </a:ext>
            </a:extLst>
          </p:cNvPr>
          <p:cNvSpPr>
            <a:spLocks noGrp="1"/>
          </p:cNvSpPr>
          <p:nvPr>
            <p:ph type="title"/>
          </p:nvPr>
        </p:nvSpPr>
        <p:spPr/>
        <p:txBody>
          <a:bodyPr/>
          <a:lstStyle/>
          <a:p>
            <a:pPr algn="ctr"/>
            <a:r>
              <a:rPr lang="en-GB" b="1" dirty="0"/>
              <a:t>References</a:t>
            </a:r>
          </a:p>
        </p:txBody>
      </p:sp>
      <p:sp>
        <p:nvSpPr>
          <p:cNvPr id="3" name="Content Placeholder 2">
            <a:extLst>
              <a:ext uri="{FF2B5EF4-FFF2-40B4-BE49-F238E27FC236}">
                <a16:creationId xmlns:a16="http://schemas.microsoft.com/office/drawing/2014/main" id="{13F7E582-BF85-4853-8ECE-5CF433324358}"/>
              </a:ext>
            </a:extLst>
          </p:cNvPr>
          <p:cNvSpPr>
            <a:spLocks noGrp="1"/>
          </p:cNvSpPr>
          <p:nvPr>
            <p:ph idx="1"/>
          </p:nvPr>
        </p:nvSpPr>
        <p:spPr>
          <a:xfrm>
            <a:off x="838200" y="1690688"/>
            <a:ext cx="10515600" cy="4802187"/>
          </a:xfrm>
        </p:spPr>
        <p:txBody>
          <a:bodyPr>
            <a:normAutofit/>
          </a:bodyPr>
          <a:lstStyle/>
          <a:p>
            <a:pPr>
              <a:lnSpc>
                <a:spcPct val="150000"/>
              </a:lnSpc>
            </a:pPr>
            <a:r>
              <a:rPr lang="en-GB" sz="1600" b="1" dirty="0"/>
              <a:t>Ainsworth, M.D.S. (1978)</a:t>
            </a:r>
            <a:r>
              <a:rPr lang="en-GB" sz="1600" dirty="0"/>
              <a:t> </a:t>
            </a:r>
            <a:r>
              <a:rPr lang="en-GB" sz="1600" i="1" dirty="0"/>
              <a:t>Patterns of Attachment: A Psychological Study of the Strange Situation.</a:t>
            </a:r>
            <a:r>
              <a:rPr lang="en-GB" sz="1600" dirty="0"/>
              <a:t> Hillsdale, NJ: Lawrence Erlbaum.</a:t>
            </a:r>
          </a:p>
          <a:p>
            <a:pPr>
              <a:lnSpc>
                <a:spcPct val="150000"/>
              </a:lnSpc>
            </a:pPr>
            <a:r>
              <a:rPr lang="en-GB" sz="1600" b="1" dirty="0"/>
              <a:t>Bowlby, J. (1969)</a:t>
            </a:r>
            <a:r>
              <a:rPr lang="en-GB" sz="1600" dirty="0"/>
              <a:t> </a:t>
            </a:r>
            <a:r>
              <a:rPr lang="en-GB" sz="1600" i="1" dirty="0"/>
              <a:t>Attachment and Loss: Volume 1 – Attachment.</a:t>
            </a:r>
            <a:r>
              <a:rPr lang="en-GB" sz="1600" dirty="0"/>
              <a:t> New York: Basic Books.</a:t>
            </a:r>
          </a:p>
          <a:p>
            <a:pPr>
              <a:lnSpc>
                <a:spcPct val="150000"/>
              </a:lnSpc>
            </a:pPr>
            <a:r>
              <a:rPr lang="en-GB" sz="1600" b="1" dirty="0"/>
              <a:t>Bretherton, I. (1992)</a:t>
            </a:r>
            <a:r>
              <a:rPr lang="en-GB" sz="1600" dirty="0"/>
              <a:t> ‘The origins of attachment theory: John Bowlby and Mary Ainsworth,’ </a:t>
            </a:r>
            <a:r>
              <a:rPr lang="en-GB" sz="1600" i="1" dirty="0"/>
              <a:t>Developmental Psychology,</a:t>
            </a:r>
            <a:r>
              <a:rPr lang="en-GB" sz="1600" dirty="0"/>
              <a:t> 28(5), pp. 759–775.</a:t>
            </a:r>
          </a:p>
          <a:p>
            <a:pPr>
              <a:lnSpc>
                <a:spcPct val="150000"/>
              </a:lnSpc>
            </a:pPr>
            <a:r>
              <a:rPr lang="en-GB" sz="1600" b="1" dirty="0"/>
              <a:t>Department for Education (2024)</a:t>
            </a:r>
            <a:r>
              <a:rPr lang="en-GB" sz="1600" dirty="0"/>
              <a:t> </a:t>
            </a:r>
            <a:r>
              <a:rPr lang="en-GB" sz="1600" i="1" dirty="0"/>
              <a:t>Statutory Framework for the Early Years Foundation Stage (EYFS).</a:t>
            </a:r>
            <a:r>
              <a:rPr lang="en-GB" sz="1600" dirty="0"/>
              <a:t> London: DfE.</a:t>
            </a:r>
          </a:p>
          <a:p>
            <a:pPr>
              <a:lnSpc>
                <a:spcPct val="150000"/>
              </a:lnSpc>
            </a:pPr>
            <a:r>
              <a:rPr lang="en-GB" sz="1600" b="1" dirty="0"/>
              <a:t>Howe, D. (2011)</a:t>
            </a:r>
            <a:r>
              <a:rPr lang="en-GB" sz="1600" dirty="0"/>
              <a:t> </a:t>
            </a:r>
            <a:r>
              <a:rPr lang="en-GB" sz="1600" i="1" dirty="0"/>
              <a:t>Attachment Across the Lifecourse: A Brief Introduction.</a:t>
            </a:r>
            <a:r>
              <a:rPr lang="en-GB" sz="1600" dirty="0"/>
              <a:t> Basingstoke: Palgrave Macmillan.</a:t>
            </a:r>
          </a:p>
          <a:p>
            <a:pPr>
              <a:lnSpc>
                <a:spcPct val="150000"/>
              </a:lnSpc>
            </a:pPr>
            <a:r>
              <a:rPr lang="en-GB" sz="1600" b="1" dirty="0"/>
              <a:t>McLeod, S. (2023)</a:t>
            </a:r>
            <a:r>
              <a:rPr lang="en-GB" sz="1600" dirty="0"/>
              <a:t> ‘Bowlby’s Attachment Theory,’ </a:t>
            </a:r>
            <a:r>
              <a:rPr lang="en-GB" sz="1600" i="1" dirty="0"/>
              <a:t>Simply Psychology.</a:t>
            </a:r>
            <a:r>
              <a:rPr lang="en-GB" sz="1600" dirty="0"/>
              <a:t> Available at: </a:t>
            </a:r>
            <a:r>
              <a:rPr lang="en-GB" sz="1600" dirty="0">
                <a:hlinkClick r:id="rId3"/>
              </a:rPr>
              <a:t>https://www.simplypsychology.org/bowlby.html</a:t>
            </a:r>
            <a:r>
              <a:rPr lang="en-GB" sz="1600" dirty="0"/>
              <a:t> (Accessed: 23 October 2025).</a:t>
            </a:r>
          </a:p>
        </p:txBody>
      </p:sp>
      <p:sp>
        <p:nvSpPr>
          <p:cNvPr id="4" name="Rectangle 1">
            <a:extLst>
              <a:ext uri="{FF2B5EF4-FFF2-40B4-BE49-F238E27FC236}">
                <a16:creationId xmlns:a16="http://schemas.microsoft.com/office/drawing/2014/main" id="{27177DE2-6958-4C82-BB0E-7C41740F9D45}"/>
              </a:ext>
            </a:extLst>
          </p:cNvPr>
          <p:cNvSpPr>
            <a:spLocks noChangeArrowheads="1"/>
          </p:cNvSpPr>
          <p:nvPr/>
        </p:nvSpPr>
        <p:spPr bwMode="auto">
          <a:xfrm>
            <a:off x="211873" y="2939465"/>
            <a:ext cx="72648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1" eaLnBrk="0" fontAlgn="base" hangingPunct="0">
              <a:spcBef>
                <a:spcPct val="0"/>
              </a:spcBef>
              <a:spcAft>
                <a:spcPct val="0"/>
              </a:spcAft>
              <a:buFontTx/>
              <a:buChar char="•"/>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55649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387</TotalTime>
  <Words>1266</Words>
  <Application>Microsoft Office PowerPoint</Application>
  <PresentationFormat>Widescreen</PresentationFormat>
  <Paragraphs>114</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Understanding Early Childhood Behaviour through Bowlby’s Attachment Theory</vt:lpstr>
      <vt:lpstr>AI Acknowledgment</vt:lpstr>
      <vt:lpstr>Introduction: Who Is Amira? 👧</vt:lpstr>
      <vt:lpstr>Attachment shapes development 🧠</vt:lpstr>
      <vt:lpstr>Main Concepts 💡</vt:lpstr>
      <vt:lpstr>How it explains Amira’s behaviour 🧩</vt:lpstr>
      <vt:lpstr>Strategies based on Bowlby 🤝 </vt:lpstr>
      <vt:lpstr>Can Nature and Nurture Shape Development 🌿</vt:lpstr>
      <vt:lpstr>Strengths and Limitations: Evaluating Bowlby’s Theory ⚖️</vt:lpstr>
      <vt:lpstr>Reflective Thought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Early Childhood Behaviour through Bowlby’s Attachment Theory</dc:title>
  <dc:creator>Sasha Khanom Reshma</dc:creator>
  <cp:lastModifiedBy>Sasha Khanom Reshma</cp:lastModifiedBy>
  <cp:revision>35</cp:revision>
  <dcterms:created xsi:type="dcterms:W3CDTF">2025-10-23T10:22:56Z</dcterms:created>
  <dcterms:modified xsi:type="dcterms:W3CDTF">2025-11-08T22:59:51Z</dcterms:modified>
</cp:coreProperties>
</file>