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37B0FA-5D23-4834-971A-EBF36FFACF16}" v="39" dt="2026-03-11T21:05:48.7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50" d="100"/>
          <a:sy n="50" d="100"/>
        </p:scale>
        <p:origin x="-6980" y="-787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5" Type="http://schemas.microsoft.com/office/2015/10/relationships/revisionInfo" Target="revisionInfo.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3/12/2026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3/12/2026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12/03/2026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12/03/2026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12/03/2026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12/03/2026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12/03/2026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12/03/2026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12/03/2026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12/03/2026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12/03/2026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12/03/2026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12/03/2026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12/03/2026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www.england.nhs.uk/" TargetMode="External"/><Relationship Id="rId7" Type="http://schemas.openxmlformats.org/officeDocument/2006/relationships/hyperlink" Target="https://www.who.int/" TargetMode="External"/><Relationship Id="rId2" Type="http://schemas.openxmlformats.org/officeDocument/2006/relationships/hyperlink" Target="https://www.nice.org.uk/" TargetMode="External"/><Relationship Id="rId1" Type="http://schemas.openxmlformats.org/officeDocument/2006/relationships/slideLayout" Target="../slideLayouts/slideLayout2.xml"/><Relationship Id="rId6" Type="http://schemas.openxmlformats.org/officeDocument/2006/relationships/hyperlink" Target="https://icd.who.int/?utm_source=chatgpt.com" TargetMode="External"/><Relationship Id="rId5" Type="http://schemas.openxmlformats.org/officeDocument/2006/relationships/hyperlink" Target="https://www.rcpsych.ac.uk/" TargetMode="External"/><Relationship Id="rId10" Type="http://schemas.openxmlformats.org/officeDocument/2006/relationships/image" Target="../media/image12.png"/><Relationship Id="rId4" Type="http://schemas.openxmlformats.org/officeDocument/2006/relationships/hyperlink" Target="https://doi.org/10.1001/jama.2023.18588" TargetMode="External"/><Relationship Id="rId9"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6335486" y="11935326"/>
            <a:ext cx="36304430"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Misjona Kovaci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number:2226356 </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 1</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937" y="1382668"/>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4833271"/>
            <a:ext cx="10056813" cy="14594742"/>
          </a:xfrm>
        </p:spPr>
        <p:txBody>
          <a:bodyPr/>
          <a:lstStyle/>
          <a:p>
            <a:r>
              <a:rPr lang="en-GB" sz="3400" b="1" dirty="0">
                <a:latin typeface="Arial" panose="020B0604020202020204" pitchFamily="34" charset="0"/>
                <a:cs typeface="Arial" panose="020B0604020202020204" pitchFamily="34" charset="0"/>
              </a:rPr>
              <a:t>Broad category</a:t>
            </a: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Bipolar disorder is classified in the International Classification of Diseases (ICD-11) within mental and neurodevelopmental disorders, specifically under mood disorders ( ICD-11). Mood disorders are characterised by significant disturbances in emotional regulation that affect behaviour, thinking, and daily functioning (World Health Organization, 2019).</a:t>
            </a:r>
          </a:p>
          <a:p>
            <a:r>
              <a:rPr lang="en-GB" sz="3400" b="1" dirty="0">
                <a:latin typeface="Arial" panose="020B0604020202020204" pitchFamily="34" charset="0"/>
                <a:cs typeface="Arial" panose="020B0604020202020204" pitchFamily="34" charset="0"/>
              </a:rPr>
              <a:t>Specific disorder and definition</a:t>
            </a:r>
          </a:p>
          <a:p>
            <a:pPr algn="just"/>
            <a:r>
              <a:rPr lang="en-GB" sz="2400" dirty="0">
                <a:latin typeface="Arial" panose="020B0604020202020204" pitchFamily="34" charset="0"/>
                <a:cs typeface="Arial" panose="020B0604020202020204" pitchFamily="34" charset="0"/>
              </a:rPr>
              <a:t>Bipolar disorder is defined as a long-term mental health condition involving recurring mood episodes that include mania, hypomania, and depression. During manic episodes, individuals may experience elevated mood, increased activity, reduced need for sleep, and impulsive behaviour. In contrast, depressive episodes involve low mood, reduced energy, and loss of interest in activities. These changes show a clear shift from a person’s usual functioning and may affect social, occupational, or personal life (Jain and Mitra, 2023; Goes, 2023).</a:t>
            </a:r>
          </a:p>
          <a:p>
            <a:pPr algn="just"/>
            <a:r>
              <a:rPr lang="en-GB" sz="2400" b="1" dirty="0">
                <a:latin typeface="Arial" panose="020B0604020202020204" pitchFamily="34" charset="0"/>
                <a:cs typeface="Arial" panose="020B0604020202020204" pitchFamily="34" charset="0"/>
              </a:rPr>
              <a:t>Prevalence</a:t>
            </a:r>
            <a:br>
              <a:rPr lang="en-GB" sz="2400" dirty="0"/>
            </a:br>
            <a:r>
              <a:rPr lang="en-GB" sz="2400" dirty="0">
                <a:latin typeface="Arial" panose="020B0604020202020204" pitchFamily="34" charset="0"/>
                <a:cs typeface="Arial" panose="020B0604020202020204" pitchFamily="34" charset="0"/>
              </a:rPr>
              <a:t>Bipolar disorder affects millions of people worldwide. Around 37 million people globally live with bipolar disorder, which is about 0.5% of the population (World Health Organization, 2025). Research also shows that the condition often begins in adolescence or early adulthood and is often misdiagnosed, especially when depressive symptoms appear first (Nierenberg et al., 2023).</a:t>
            </a:r>
          </a:p>
          <a:p>
            <a:pPr algn="just"/>
            <a:endParaRPr lang="en-GB" sz="24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491219"/>
            <a:ext cx="10048875" cy="769433"/>
          </a:xfrm>
        </p:spPr>
        <p:txBody>
          <a:bodyPr/>
          <a:lstStyle/>
          <a:p>
            <a:r>
              <a:rPr lang="en-GB" sz="3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4809219"/>
            <a:ext cx="10038660" cy="1114795"/>
          </a:xfrm>
        </p:spPr>
        <p:txBody>
          <a:bodyPr/>
          <a:lstStyle/>
          <a:p>
            <a:r>
              <a:rPr lang="en-GB" sz="3400" u="none" dirty="0">
                <a:latin typeface="Arial" panose="020B0604020202020204" pitchFamily="34" charset="0"/>
                <a:cs typeface="Arial" panose="020B0604020202020204" pitchFamily="34" charset="0"/>
              </a:rPr>
              <a:t>Understanding Causes, Symptoms and Diagnosis</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45253" y="4643619"/>
            <a:ext cx="9954309" cy="24600558"/>
          </a:xfrm>
        </p:spPr>
        <p:txBody>
          <a:bodyPr/>
          <a:lstStyle/>
          <a:p>
            <a:pPr algn="ctr"/>
            <a:r>
              <a:rPr lang="en-GB" sz="3400" b="1" dirty="0">
                <a:latin typeface="Arial" panose="020B0604020202020204" pitchFamily="34" charset="0"/>
                <a:cs typeface="Arial" panose="020B0604020202020204" pitchFamily="34" charset="0"/>
              </a:rPr>
              <a:t>Historical Perspectives and Treatment Evolution</a:t>
            </a:r>
          </a:p>
          <a:p>
            <a:pPr algn="ctr"/>
            <a:endParaRPr lang="en-GB" sz="1600" b="1"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Historically, bipolar disorder was known as manic-depressive illness and was often misunderstood. In the past, people experiencing mood instability  were often viewed as unpredictable or dangerous, which contributed to stigma and social exclusion. Early treatment approaches often included long-term hospitalisation rather than therapeutic support (Grande et al., 2016).</a:t>
            </a:r>
          </a:p>
          <a:p>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Figure 1: </a:t>
            </a:r>
            <a:r>
              <a:rPr lang="en-GB" sz="2400" dirty="0">
                <a:latin typeface="Arial" panose="020B0604020202020204" pitchFamily="34" charset="0"/>
                <a:cs typeface="Arial" panose="020B0604020202020204" pitchFamily="34" charset="0"/>
              </a:rPr>
              <a:t>Historical therapeutic bathing used as an early treatment approach for mental illness.</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Source:</a:t>
            </a:r>
            <a:r>
              <a:rPr lang="en-GB" sz="2400" dirty="0">
                <a:latin typeface="Arial" panose="020B0604020202020204" pitchFamily="34" charset="0"/>
                <a:cs typeface="Arial" panose="020B0604020202020204" pitchFamily="34" charset="0"/>
              </a:rPr>
              <a:t> Historical medical artwork (public domain).</a:t>
            </a:r>
            <a:endParaRPr lang="en-GB" sz="28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Medical understanding changed in the mid-20th century with the introduction of lithium, one of the first effective treatments for stabilising mood. This development marked an important shift from custodial care towards medical treatment and community-based support (Miklowitz, 2019). Over time, psychological therapies and multidisciplinary care approaches were introduced, supporting recovery and improving quality of life.</a:t>
            </a:r>
          </a:p>
          <a:p>
            <a:pPr algn="just"/>
            <a:endParaRPr lang="en-GB"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a:p>
            <a:pPr algn="just"/>
            <a:endParaRPr lang="el-GR"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Figure 2: </a:t>
            </a:r>
            <a:r>
              <a:rPr lang="en-GB" sz="2400" dirty="0">
                <a:latin typeface="Arial" panose="020B0604020202020204" pitchFamily="34" charset="0"/>
                <a:cs typeface="Arial" panose="020B0604020202020204" pitchFamily="34" charset="0"/>
              </a:rPr>
              <a:t>Oxford Bipolar Disorder Research Clinic, example of modern research and innovation in bipolar disorder care.</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Source: Oxford Health NHS Foundation Trust (2024)</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Today, bipolar disorder is recognised as a long-term condition that can be managed with effective treatment and support. However, stigma from earlier periods still influences public understanding and may prevent some individuals from seeking help (Royal College of Psychiatrists, 2022).</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Modern treatment usually combines medication and psychological therapies. Mood stabilisers such as lithium help control mood episodes, while antipsychotic medication may be used during severe episodes (Goodwin et al., 2016). Psychological therapies, including cognitive behavioural therapy (CBT), support individuals in understanding mood changes and recognising early warning signs of relapse (NICE, 2023).</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Current care focuses on relapse prevention, supporting people’s wellbeing and improved quality of life. Treatment is often delivered by a multidisciplinary team, and ongoing research continues to develop new treatments and monitoring approaches.</a:t>
            </a:r>
          </a:p>
          <a:p>
            <a:endParaRPr lang="en-GB" sz="2400" b="1"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0"/>
            <a:ext cx="10058400" cy="24123519"/>
          </a:xfrm>
        </p:spPr>
        <p:txBody>
          <a:bodyPr/>
          <a:lstStyle/>
          <a:p>
            <a:r>
              <a:rPr lang="en-GB" sz="3400" u="none" dirty="0">
                <a:latin typeface="Aptos" panose="020B0004020202020204" pitchFamily="34" charset="0"/>
              </a:rPr>
              <a:t>Current services and treatments </a:t>
            </a:r>
          </a:p>
          <a:p>
            <a:pPr algn="just"/>
            <a:r>
              <a:rPr lang="en-GB" sz="2400" b="0" u="none" dirty="0">
                <a:latin typeface="Arial" panose="020B0604020202020204" pitchFamily="34" charset="0"/>
                <a:cs typeface="Arial" panose="020B0604020202020204" pitchFamily="34" charset="0"/>
              </a:rPr>
              <a:t>Bipolar disorder is treated through a combination of medical, psychological, and community-based support. In the UK, people usually begin by seeing a GP, who can refer them to specialist mental health services such as Community Mental Health Teams. Treatment often includes mood stabilisers such as lithium, antipsychotic medication, and sometimes antidepressants, depending on individual symptoms (Goodwin et al., 2016).</a:t>
            </a:r>
          </a:p>
          <a:p>
            <a:pPr algn="just"/>
            <a:r>
              <a:rPr lang="en-GB" sz="2400" b="0" u="none" dirty="0">
                <a:latin typeface="Arial" panose="020B0604020202020204" pitchFamily="34" charset="0"/>
                <a:cs typeface="Arial" panose="020B0604020202020204" pitchFamily="34" charset="0"/>
              </a:rPr>
              <a:t>Psychological therapies, including cognitive behavioural therapy (CBT) and psychoeducation, help individuals understand their condition and recognise early warning signs of relapse (NICE, 2023). In more severe cases, hospital admission may be necessary to ensure safety and stabilise mood.</a:t>
            </a:r>
          </a:p>
          <a:p>
            <a:pPr algn="just"/>
            <a:r>
              <a:rPr lang="en-GB" sz="2400" b="0" u="none" dirty="0">
                <a:latin typeface="Arial" panose="020B0604020202020204" pitchFamily="34" charset="0"/>
                <a:cs typeface="Arial" panose="020B0604020202020204" pitchFamily="34" charset="0"/>
              </a:rPr>
              <a:t>Ongoing support may include crisis teams, early intervention services, regular monitoring appointments, and support from charities such as Bipolar UK and the Royal College of Psychiatrists (2022). Modern care focuses on long-term management, relapse prevention, and improving quality of life.</a:t>
            </a:r>
          </a:p>
          <a:p>
            <a:pPr algn="just"/>
            <a:r>
              <a:rPr lang="en-GB" sz="2400" b="0" u="none" dirty="0">
                <a:latin typeface="Arial" panose="020B0604020202020204" pitchFamily="34" charset="0"/>
                <a:cs typeface="Arial" panose="020B0604020202020204" pitchFamily="34" charset="0"/>
              </a:rPr>
              <a:t>Although modern treatments are effective for many people, some individuals continue to experience relapse or medication side effects. Research suggests that relapse may occur due to factors such as poor medication adherence, sleep disruption, or stressful life events, which can trigger mood episodes (Nierenberg et al., 2023). Access to specialist services can also vary depending on location and funding. This shows that although treatment has improved compared to the past, further research and service development are still needed.</a:t>
            </a:r>
          </a:p>
          <a:p>
            <a:pPr algn="l"/>
            <a:endParaRPr lang="en-GB" sz="4800" u="none" dirty="0">
              <a:latin typeface="Arial" panose="020B0604020202020204" pitchFamily="34" charset="0"/>
              <a:cs typeface="Arial" panose="020B0604020202020204" pitchFamily="34" charset="0"/>
            </a:endParaRPr>
          </a:p>
          <a:p>
            <a:pPr algn="l"/>
            <a:endParaRPr lang="en-GB" sz="4800" u="none" dirty="0">
              <a:latin typeface="Arial" panose="020B0604020202020204" pitchFamily="34" charset="0"/>
              <a:cs typeface="Arial" panose="020B0604020202020204" pitchFamily="34" charset="0"/>
            </a:endParaRPr>
          </a:p>
          <a:p>
            <a:pPr algn="l"/>
            <a:endParaRPr lang="en-GB" sz="4800" u="none" dirty="0">
              <a:latin typeface="Arial" panose="020B0604020202020204" pitchFamily="34" charset="0"/>
              <a:cs typeface="Arial" panose="020B0604020202020204" pitchFamily="34" charset="0"/>
            </a:endParaRPr>
          </a:p>
          <a:p>
            <a:pPr algn="l"/>
            <a:endParaRPr lang="en-GB" sz="2400" u="none" dirty="0">
              <a:latin typeface="Arial" panose="020B0604020202020204" pitchFamily="34" charset="0"/>
              <a:cs typeface="Arial" panose="020B0604020202020204" pitchFamily="34" charset="0"/>
            </a:endParaRPr>
          </a:p>
          <a:p>
            <a:pPr algn="l"/>
            <a:endParaRPr lang="en-GB" sz="2400" u="none" dirty="0">
              <a:latin typeface="Arial" panose="020B0604020202020204" pitchFamily="34" charset="0"/>
              <a:cs typeface="Arial" panose="020B0604020202020204" pitchFamily="34" charset="0"/>
            </a:endParaRPr>
          </a:p>
          <a:p>
            <a:pPr algn="l"/>
            <a:r>
              <a:rPr lang="en-GB" sz="2400" u="none" dirty="0">
                <a:latin typeface="Arial" panose="020B0604020202020204" pitchFamily="34" charset="0"/>
                <a:cs typeface="Arial" panose="020B0604020202020204" pitchFamily="34" charset="0"/>
              </a:rPr>
              <a:t>Figure 3. </a:t>
            </a:r>
            <a:r>
              <a:rPr lang="en-GB" sz="2400" b="0" u="none" dirty="0">
                <a:latin typeface="Arial" panose="020B0604020202020204" pitchFamily="34" charset="0"/>
                <a:cs typeface="Arial" panose="020B0604020202020204" pitchFamily="34" charset="0"/>
              </a:rPr>
              <a:t>Illustration of bipolar disorder (NHS England).</a:t>
            </a:r>
          </a:p>
          <a:p>
            <a:pPr algn="l"/>
            <a:endParaRPr lang="en-GB" sz="4800" u="none" dirty="0">
              <a:latin typeface="Arial" panose="020B0604020202020204" pitchFamily="34" charset="0"/>
              <a:cs typeface="Arial" panose="020B0604020202020204" pitchFamily="34" charset="0"/>
            </a:endParaRPr>
          </a:p>
          <a:p>
            <a:r>
              <a:rPr lang="en-GB" sz="3400" u="none" dirty="0">
                <a:latin typeface="Arial" panose="020B0604020202020204" pitchFamily="34" charset="0"/>
                <a:cs typeface="Arial" panose="020B0604020202020204" pitchFamily="34" charset="0"/>
              </a:rPr>
              <a:t>UK Legislation and Mental Health Policy</a:t>
            </a:r>
          </a:p>
          <a:p>
            <a:endParaRPr lang="en-GB" sz="1600" u="none" dirty="0">
              <a:latin typeface="Arial" panose="020B0604020202020204" pitchFamily="34" charset="0"/>
              <a:cs typeface="Arial" panose="020B0604020202020204" pitchFamily="34" charset="0"/>
            </a:endParaRPr>
          </a:p>
          <a:p>
            <a:pPr algn="just"/>
            <a:r>
              <a:rPr lang="en-GB" sz="2400" b="0" u="none" dirty="0">
                <a:latin typeface="Arial" panose="020B0604020202020204" pitchFamily="34" charset="0"/>
                <a:cs typeface="Arial" panose="020B0604020202020204" pitchFamily="34" charset="0"/>
              </a:rPr>
              <a:t>In the UK, the care of people with bipolar disorder is supported by mental health law. The </a:t>
            </a:r>
            <a:r>
              <a:rPr lang="en-GB" sz="2400" b="0" i="1" u="none" dirty="0">
                <a:latin typeface="Arial" panose="020B0604020202020204" pitchFamily="34" charset="0"/>
                <a:cs typeface="Arial" panose="020B0604020202020204" pitchFamily="34" charset="0"/>
              </a:rPr>
              <a:t>Mental Health Act 1983 (amended 2007)</a:t>
            </a:r>
            <a:r>
              <a:rPr lang="en-GB" sz="2400" b="0" u="none" dirty="0">
                <a:latin typeface="Arial" panose="020B0604020202020204" pitchFamily="34" charset="0"/>
                <a:cs typeface="Arial" panose="020B0604020202020204" pitchFamily="34" charset="0"/>
              </a:rPr>
              <a:t> allows a person to be admitted to hospital without consent if they are at serious risk to themselves or others. This aims to ensure safety and access to treatment.</a:t>
            </a:r>
          </a:p>
          <a:p>
            <a:pPr algn="just"/>
            <a:r>
              <a:rPr lang="en-GB" sz="2400" b="0" u="none" dirty="0">
                <a:latin typeface="Arial" panose="020B0604020202020204" pitchFamily="34" charset="0"/>
                <a:cs typeface="Arial" panose="020B0604020202020204" pitchFamily="34" charset="0"/>
              </a:rPr>
              <a:t>The </a:t>
            </a:r>
            <a:r>
              <a:rPr lang="en-GB" sz="2400" b="0" i="1" u="none" dirty="0">
                <a:latin typeface="Arial" panose="020B0604020202020204" pitchFamily="34" charset="0"/>
                <a:cs typeface="Arial" panose="020B0604020202020204" pitchFamily="34" charset="0"/>
              </a:rPr>
              <a:t>Mental Capacity Act 2005</a:t>
            </a:r>
            <a:r>
              <a:rPr lang="en-GB" sz="2400" b="0" u="none" dirty="0">
                <a:latin typeface="Arial" panose="020B0604020202020204" pitchFamily="34" charset="0"/>
                <a:cs typeface="Arial" panose="020B0604020202020204" pitchFamily="34" charset="0"/>
              </a:rPr>
              <a:t> protects a person’s right to make their own decisions whenever possible. If someone is unable to make decisions during a severe episode, decisions must be made in their best interests.</a:t>
            </a:r>
          </a:p>
          <a:p>
            <a:pPr algn="just"/>
            <a:endParaRPr lang="en-GB" sz="2400" b="0" u="none" dirty="0">
              <a:latin typeface="Arial" panose="020B0604020202020204" pitchFamily="34" charset="0"/>
              <a:cs typeface="Arial" panose="020B0604020202020204" pitchFamily="34" charset="0"/>
            </a:endParaRPr>
          </a:p>
          <a:p>
            <a:pPr algn="just"/>
            <a:r>
              <a:rPr lang="en-GB" sz="2400" b="0" u="none" dirty="0">
                <a:latin typeface="Arial" panose="020B0604020202020204" pitchFamily="34" charset="0"/>
                <a:cs typeface="Arial" panose="020B0604020202020204" pitchFamily="34" charset="0"/>
              </a:rPr>
              <a:t>The Equality Act 2010 also protects individuals with mental health conditions from discrimination in employment, education and access to services, promoting equality and social inclusion (Equality Act, 2010).</a:t>
            </a:r>
          </a:p>
          <a:p>
            <a:pPr algn="just"/>
            <a:endParaRPr lang="en-GB" sz="2400" b="0" u="none" dirty="0">
              <a:latin typeface="Arial" panose="020B0604020202020204" pitchFamily="34" charset="0"/>
              <a:cs typeface="Arial" panose="020B0604020202020204" pitchFamily="34" charset="0"/>
            </a:endParaRPr>
          </a:p>
          <a:p>
            <a:pPr algn="just"/>
            <a:r>
              <a:rPr lang="en-GB" sz="2400" b="0" u="none" dirty="0">
                <a:latin typeface="Arial" panose="020B0604020202020204" pitchFamily="34" charset="0"/>
                <a:cs typeface="Arial" panose="020B0604020202020204" pitchFamily="34" charset="0"/>
              </a:rPr>
              <a:t>National guidance from NICE (2023) sets standards for assessment and treatment, while NHS policy promotes community care and improved physical health monitoring (NHS England, 2019). Although legislation provides protection, it can sometimes feel restrictive, so modern practice emphasises patient rights, dignity, and shared decision-making.</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391142"/>
          </a:xfrm>
        </p:spPr>
        <p:txBody>
          <a:bodyPr/>
          <a:lstStyle/>
          <a:p>
            <a:r>
              <a:rPr lang="en-GB" sz="3400" u="none"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029525"/>
            <a:ext cx="10047018" cy="7405082"/>
          </a:xfrm>
        </p:spPr>
        <p:txBody>
          <a:bodyPr/>
          <a:lstStyle/>
          <a:p>
            <a:r>
              <a:rPr lang="en-GB" sz="2400" dirty="0">
                <a:latin typeface="Arial" panose="020B0604020202020204" pitchFamily="34" charset="0"/>
                <a:cs typeface="Arial" panose="020B0604020202020204" pitchFamily="34" charset="0"/>
              </a:rPr>
              <a:t>Based on current evidence, early diagnosis should be a priority, as delays in recognising bipolar disorder can worsen outcomes and increase suicide risk (Nierenberg et al., 2023). GPs and primary care professionals should receive continued training to improve recognition of early warning signs, especially when patients present with depression.</a:t>
            </a:r>
          </a:p>
          <a:p>
            <a:r>
              <a:rPr lang="en-GB" sz="2400" dirty="0">
                <a:latin typeface="Arial" panose="020B0604020202020204" pitchFamily="34" charset="0"/>
                <a:cs typeface="Arial" panose="020B0604020202020204" pitchFamily="34" charset="0"/>
              </a:rPr>
              <a:t>Guidelines recommend a combination of mood stabilisers and psychological therapies as first-line treatment (Goodwin et al., 2016; NICE, 2023). Therefore, services should ensure equal access to both medication and structured psychological interventions.</a:t>
            </a:r>
          </a:p>
          <a:p>
            <a:r>
              <a:rPr lang="en-GB" sz="2400" dirty="0">
                <a:latin typeface="Arial" panose="020B0604020202020204" pitchFamily="34" charset="0"/>
                <a:cs typeface="Arial" panose="020B0604020202020204" pitchFamily="34" charset="0"/>
              </a:rPr>
              <a:t>There should also be stronger focus on relapse prevention, regular monitoring, and physical health checks, as people with bipolar disorder are at higher risk of cardiovascular and metabolic conditions (NHS England, 2019).</a:t>
            </a:r>
          </a:p>
          <a:p>
            <a:r>
              <a:rPr lang="en-GB" sz="2400" dirty="0">
                <a:latin typeface="Arial" panose="020B0604020202020204" pitchFamily="34" charset="0"/>
                <a:cs typeface="Arial" panose="020B0604020202020204" pitchFamily="34" charset="0"/>
              </a:rPr>
              <a:t>Finally, reducing stigma through public education and policy development is important to improve help-seeking behaviour and social inclusion (Royal College of Psychiatrists, 2022; WHO, 2025).</a:t>
            </a:r>
          </a:p>
          <a:p>
            <a:pPr algn="just"/>
            <a:endParaRPr lang="en-GB" sz="2400" dirty="0">
              <a:latin typeface="Arial" panose="020B0604020202020204" pitchFamily="34" charset="0"/>
              <a:cs typeface="Arial" panose="020B0604020202020204" pitchFamily="34" charset="0"/>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1772900"/>
            <a:ext cx="10047018" cy="942170"/>
          </a:xfrm>
        </p:spPr>
        <p:txBody>
          <a:bodyPr/>
          <a:lstStyle/>
          <a:p>
            <a:r>
              <a:rPr lang="en-GB" sz="3400" u="none" dirty="0">
                <a:latin typeface="Aptos" panose="020B0004020202020204" pitchFamily="34" charset="0"/>
              </a:rPr>
              <a:t>Conclusions</a:t>
            </a:r>
            <a:r>
              <a:rPr lang="en-GB" sz="3400" dirty="0">
                <a:latin typeface="Aptos" panose="020B0004020202020204" pitchFamily="34" charset="0"/>
              </a:rPr>
              <a:t>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2429604"/>
            <a:ext cx="10052050" cy="6654107"/>
          </a:xfrm>
        </p:spPr>
        <p:txBody>
          <a:bodyPr/>
          <a:lstStyle/>
          <a:p>
            <a:pPr algn="just"/>
            <a:r>
              <a:rPr lang="en-GB" sz="2400" dirty="0">
                <a:latin typeface="Arial" panose="020B0604020202020204" pitchFamily="34" charset="0"/>
                <a:cs typeface="Arial" panose="020B0604020202020204" pitchFamily="34" charset="0"/>
              </a:rPr>
              <a:t>Bipolar disorder is a complex mental health condition that affects mood, thinking, and daily functioning. Over time, understanding of the disorder has improved greatly. In the past, people were often hospitalised for extended periods and faced significant stigma.</a:t>
            </a:r>
          </a:p>
          <a:p>
            <a:pPr algn="just"/>
            <a:r>
              <a:rPr lang="en-GB" sz="2400" dirty="0">
                <a:latin typeface="Arial" panose="020B0604020202020204" pitchFamily="34" charset="0"/>
                <a:cs typeface="Arial" panose="020B0604020202020204" pitchFamily="34" charset="0"/>
              </a:rPr>
              <a:t>Today, bipolar disorder is recognised as a long-term condition that can be managed with the right combination of medication, psychological support, and community care.</a:t>
            </a:r>
          </a:p>
          <a:p>
            <a:pPr algn="just"/>
            <a:r>
              <a:rPr lang="en-GB" sz="2400" dirty="0">
                <a:latin typeface="Arial" panose="020B0604020202020204" pitchFamily="34" charset="0"/>
                <a:cs typeface="Arial" panose="020B0604020202020204" pitchFamily="34" charset="0"/>
              </a:rPr>
              <a:t>Although modern treatments have improved outcomes for many individuals, challenges remain. Delayed diagnosis, medication side effects, physical health risks, and ongoing stigma continue to affect recovery. This shows that bipolar disorder requires not only medical treatment but also social support, education, and strong healthcare policies.</a:t>
            </a:r>
          </a:p>
          <a:p>
            <a:pPr algn="just"/>
            <a:r>
              <a:rPr lang="en-GB" sz="2400" dirty="0">
                <a:latin typeface="Arial" panose="020B0604020202020204" pitchFamily="34" charset="0"/>
                <a:cs typeface="Arial" panose="020B0604020202020204" pitchFamily="34" charset="0"/>
              </a:rPr>
              <a:t>Overall, continued research, early intervention, and person-centred care are essential to improve long-term stability and quality of life for people living with bipolar disorder.</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7075" y="18606423"/>
            <a:ext cx="10047018" cy="842297"/>
          </a:xfrm>
        </p:spPr>
        <p:txBody>
          <a:bodyPr/>
          <a:lstStyle/>
          <a:p>
            <a:r>
              <a:rPr lang="en-GB" sz="34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556527" y="19175209"/>
            <a:ext cx="9856845" cy="12945060"/>
          </a:xfrm>
        </p:spPr>
        <p:txBody>
          <a:bodyPr/>
          <a:lstStyle/>
          <a:p>
            <a:r>
              <a:rPr lang="en-GB" sz="2400" dirty="0"/>
              <a:t>Goodwin, G.M., Haddad, P.M., Ferrier, I.N., Aronson, J.K., Barnes, T., Cipriani, A. et al. (2016) ‘Evidence-based guidelines for treating bipolar disorder’, </a:t>
            </a:r>
            <a:r>
              <a:rPr lang="en-GB" sz="2400" i="1" dirty="0"/>
              <a:t>Journal of Psychopharmacology</a:t>
            </a:r>
            <a:r>
              <a:rPr lang="en-GB" sz="2400" dirty="0"/>
              <a:t>, 30(6), pp. 495–553.</a:t>
            </a:r>
          </a:p>
          <a:p>
            <a:r>
              <a:rPr lang="en-GB" sz="2400" dirty="0"/>
              <a:t>Grande, I., Berk, M., Birmaher, B. and Vieta, E. (2016) ‘Bipolar disorder’, </a:t>
            </a:r>
            <a:r>
              <a:rPr lang="en-GB" sz="2400" i="1" dirty="0"/>
              <a:t>The Lancet</a:t>
            </a:r>
            <a:r>
              <a:rPr lang="en-GB" sz="2400" dirty="0"/>
              <a:t>, 387(10027), pp. 1561–1572.</a:t>
            </a:r>
          </a:p>
          <a:p>
            <a:r>
              <a:rPr lang="en-GB" sz="2400" dirty="0"/>
              <a:t>Goes, F.S. (2023) ‘Diagnosis and management of bipolar disorders’, </a:t>
            </a:r>
            <a:r>
              <a:rPr lang="en-GB" sz="2400" i="1" dirty="0"/>
              <a:t>BMJ</a:t>
            </a:r>
            <a:r>
              <a:rPr lang="en-GB" sz="2400" dirty="0"/>
              <a:t>, 381, e073591. https://doi.org/10.1136/bmj-2022-073591</a:t>
            </a:r>
          </a:p>
          <a:p>
            <a:r>
              <a:rPr lang="en-GB" sz="2400" dirty="0"/>
              <a:t>Equality Act 2010. London: The Stationery Office.</a:t>
            </a:r>
          </a:p>
          <a:p>
            <a:r>
              <a:rPr lang="en-GB" sz="2400" dirty="0"/>
              <a:t>Jain, A. and Mitra, P. (2023) </a:t>
            </a:r>
            <a:r>
              <a:rPr lang="en-GB" sz="2400" i="1" dirty="0"/>
              <a:t>Bipolar disorder</a:t>
            </a:r>
            <a:r>
              <a:rPr lang="en-GB" sz="2400" dirty="0"/>
              <a:t>. Treasure Island, FL: </a:t>
            </a:r>
            <a:r>
              <a:rPr lang="en-GB" sz="2400" dirty="0" err="1"/>
              <a:t>StatPearls</a:t>
            </a:r>
            <a:r>
              <a:rPr lang="en-GB" sz="2400" dirty="0"/>
              <a:t> Publishing.</a:t>
            </a:r>
          </a:p>
          <a:p>
            <a:r>
              <a:rPr lang="en-GB" sz="2400" dirty="0"/>
              <a:t>Miklowitz, D.J. (2019) </a:t>
            </a:r>
            <a:r>
              <a:rPr lang="en-GB" sz="2400" i="1" dirty="0"/>
              <a:t>The bipolar disorder survival guide</a:t>
            </a:r>
            <a:r>
              <a:rPr lang="en-GB" sz="2400" dirty="0"/>
              <a:t>. 3rd </a:t>
            </a:r>
            <a:r>
              <a:rPr lang="en-GB" sz="2400" dirty="0" err="1"/>
              <a:t>edn</a:t>
            </a:r>
            <a:r>
              <a:rPr lang="en-GB" sz="2400" dirty="0"/>
              <a:t>. New York: Guilford Press.</a:t>
            </a:r>
          </a:p>
          <a:p>
            <a:r>
              <a:rPr lang="en-GB" sz="2400" dirty="0"/>
              <a:t>Mental Capacity Act 2005. London: The Stationery Office.</a:t>
            </a:r>
          </a:p>
          <a:p>
            <a:r>
              <a:rPr lang="en-GB" sz="2400" dirty="0"/>
              <a:t>Mental Health Act 1983 (amended 2007). London: The Stationery Office.</a:t>
            </a:r>
          </a:p>
          <a:p>
            <a:r>
              <a:rPr lang="en-GB" sz="2400" dirty="0"/>
              <a:t>National Institute for Health and Care Excellence (NICE) (2023) </a:t>
            </a:r>
            <a:r>
              <a:rPr lang="en-GB" sz="2400" i="1" dirty="0"/>
              <a:t>Bipolar disorder: assessment and management (CG185).</a:t>
            </a:r>
            <a:r>
              <a:rPr lang="en-GB" sz="2400" dirty="0"/>
              <a:t> London: NICE. Available at: </a:t>
            </a:r>
            <a:r>
              <a:rPr lang="en-GB" sz="2400" dirty="0">
                <a:hlinkClick r:id="rId2"/>
              </a:rPr>
              <a:t>https://www.nice.org.uk</a:t>
            </a:r>
            <a:r>
              <a:rPr lang="en-GB" sz="2400" dirty="0"/>
              <a:t> (Accessed: 24 February 2026).</a:t>
            </a:r>
          </a:p>
          <a:p>
            <a:r>
              <a:rPr lang="en-GB" sz="2400" dirty="0"/>
              <a:t>NHS England (2019) </a:t>
            </a:r>
            <a:r>
              <a:rPr lang="en-GB" sz="2400" i="1" dirty="0"/>
              <a:t>Improving the physical health of people living with severe mental illness.</a:t>
            </a:r>
            <a:r>
              <a:rPr lang="en-GB" sz="2400" dirty="0"/>
              <a:t> Available at: </a:t>
            </a:r>
            <a:r>
              <a:rPr lang="en-GB" sz="2400" dirty="0">
                <a:hlinkClick r:id="rId3"/>
              </a:rPr>
              <a:t>https://www.england.nhs.uk</a:t>
            </a:r>
            <a:r>
              <a:rPr lang="en-GB" sz="2400" dirty="0"/>
              <a:t> (Accessed: 24 February 2026).</a:t>
            </a:r>
          </a:p>
          <a:p>
            <a:r>
              <a:rPr lang="en-GB" sz="2400" dirty="0"/>
              <a:t>Nierenberg, A.A., Agustini, B., Köhler-Forsberg, O. et al. (2023) ‘Diagnosis and treatment of bipolar disorder: a review’, </a:t>
            </a:r>
            <a:r>
              <a:rPr lang="en-GB" sz="2400" i="1" dirty="0"/>
              <a:t>JAMA</a:t>
            </a:r>
            <a:r>
              <a:rPr lang="en-GB" sz="2400" dirty="0"/>
              <a:t>, 330(14), pp. 1370–1380. </a:t>
            </a:r>
            <a:r>
              <a:rPr lang="en-GB" sz="2400" dirty="0">
                <a:hlinkClick r:id="rId4"/>
              </a:rPr>
              <a:t>https://doi.org/10.1001/jama.2023.18588</a:t>
            </a:r>
            <a:endParaRPr lang="en-GB" sz="2400" dirty="0"/>
          </a:p>
          <a:p>
            <a:r>
              <a:rPr lang="en-GB" sz="2400" dirty="0"/>
              <a:t>Royal College of Psychiatrists (2022) </a:t>
            </a:r>
            <a:r>
              <a:rPr lang="en-GB" sz="2400" i="1" dirty="0"/>
              <a:t>Bipolar disorder.</a:t>
            </a:r>
            <a:r>
              <a:rPr lang="en-GB" sz="2400" dirty="0"/>
              <a:t> Available at: </a:t>
            </a:r>
            <a:r>
              <a:rPr lang="en-GB" sz="2400" dirty="0">
                <a:hlinkClick r:id="rId5"/>
              </a:rPr>
              <a:t>https://www.rcpsych.ac.uk</a:t>
            </a:r>
            <a:r>
              <a:rPr lang="en-GB" sz="2400" dirty="0"/>
              <a:t> (Accessed: 24 February 2026).</a:t>
            </a:r>
          </a:p>
          <a:p>
            <a:r>
              <a:rPr lang="en-GB" sz="2400" dirty="0"/>
              <a:t>World Health Organization (2019) </a:t>
            </a:r>
            <a:r>
              <a:rPr lang="en-GB" sz="2400" i="1" dirty="0"/>
              <a:t>International classification of diseases for mortality and morbidity statistics (11th revision).</a:t>
            </a:r>
            <a:r>
              <a:rPr lang="en-GB" sz="2400" dirty="0"/>
              <a:t> Geneva: World Health Organization. Available at: </a:t>
            </a:r>
            <a:r>
              <a:rPr lang="en-GB" sz="2400" dirty="0">
                <a:hlinkClick r:id="rId6"/>
              </a:rPr>
              <a:t>https://icd.who.int</a:t>
            </a:r>
            <a:r>
              <a:rPr lang="en-GB" sz="2400" dirty="0"/>
              <a:t> (Accessed: 24 February 2026).</a:t>
            </a:r>
          </a:p>
          <a:p>
            <a:r>
              <a:rPr lang="en-GB" sz="2400" dirty="0"/>
              <a:t>World Health Organization (2025) </a:t>
            </a:r>
            <a:r>
              <a:rPr lang="en-GB" sz="2400" i="1" dirty="0"/>
              <a:t>Bipolar disorder fact sheet.</a:t>
            </a:r>
            <a:r>
              <a:rPr lang="en-GB" sz="2400" dirty="0"/>
              <a:t> Available at: </a:t>
            </a:r>
            <a:r>
              <a:rPr lang="en-GB" sz="2400" dirty="0">
                <a:hlinkClick r:id="rId7"/>
              </a:rPr>
              <a:t>https://www.who.int</a:t>
            </a:r>
            <a:r>
              <a:rPr lang="en-GB" sz="2400" dirty="0"/>
              <a:t> (Accessed: 24 February 2026).</a:t>
            </a:r>
          </a:p>
          <a:p>
            <a:endParaRPr lang="en-GB" sz="2400" dirty="0"/>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58087" y="15468601"/>
            <a:ext cx="10058400" cy="15782760"/>
          </a:xfrm>
        </p:spPr>
        <p:txBody>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Causes</a:t>
            </a:r>
            <a:endParaRPr lang="en-GB" sz="2400" b="1" dirty="0"/>
          </a:p>
          <a:p>
            <a:r>
              <a:rPr lang="en-GB" sz="2400" dirty="0"/>
              <a:t>• </a:t>
            </a:r>
            <a:r>
              <a:rPr lang="en-GB" sz="2400" dirty="0">
                <a:latin typeface="Arial" panose="020B0604020202020204" pitchFamily="34" charset="0"/>
                <a:cs typeface="Arial" panose="020B0604020202020204" pitchFamily="34" charset="0"/>
              </a:rPr>
              <a:t>The exact cause of bipolar disorder is not fully understood.</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The condition develops from a combination of genetic and environmental factors.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Family history increases the likelihood of developing the disorder.</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Changes in brain chemistry and neurotransmitters may affect mood regulation.</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•Stressful events, trauma, sleep disturbances and substance use can trigger mood episodes (Jain and Mitra, 2023; Goes, 2023).</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Symptoms</a:t>
            </a:r>
          </a:p>
          <a:p>
            <a:r>
              <a:rPr lang="en-GB" sz="2400" dirty="0">
                <a:latin typeface="Arial" panose="020B0604020202020204" pitchFamily="34" charset="0"/>
                <a:cs typeface="Arial" panose="020B0604020202020204" pitchFamily="34" charset="0"/>
              </a:rPr>
              <a:t>Bipolar disorder involves mood episodes of mania, hypomania, and depression.</a:t>
            </a:r>
          </a:p>
          <a:p>
            <a:pPr marL="342900" indent="-342900">
              <a:buFont typeface="Wingdings" panose="05000000000000000000" pitchFamily="2" charset="2"/>
              <a:buChar char="v"/>
            </a:pPr>
            <a:r>
              <a:rPr lang="en-GB" sz="2400" dirty="0">
                <a:latin typeface="Arial" panose="020B0604020202020204" pitchFamily="34" charset="0"/>
                <a:cs typeface="Arial" panose="020B0604020202020204" pitchFamily="34" charset="0"/>
              </a:rPr>
              <a:t>Mania:</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very elevated or irritable mood</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increased energy and activity</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reduced need for sleep</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impulsive or risky behaviour</a:t>
            </a:r>
          </a:p>
          <a:p>
            <a:pPr marL="342900" indent="-342900">
              <a:buFont typeface="Wingdings" panose="05000000000000000000" pitchFamily="2" charset="2"/>
              <a:buChar char="v"/>
            </a:pPr>
            <a:r>
              <a:rPr lang="en-GB" sz="2400" dirty="0">
                <a:latin typeface="Arial" panose="020B0604020202020204" pitchFamily="34" charset="0"/>
                <a:cs typeface="Arial" panose="020B0604020202020204" pitchFamily="34" charset="0"/>
              </a:rPr>
              <a:t>Hypomania:</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similar symptoms to mania</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usually less severe and shorter</a:t>
            </a:r>
          </a:p>
          <a:p>
            <a:pPr marL="342900" indent="-342900">
              <a:buFont typeface="Wingdings" panose="05000000000000000000" pitchFamily="2" charset="2"/>
              <a:buChar char="v"/>
            </a:pPr>
            <a:r>
              <a:rPr lang="en-GB" sz="2400" dirty="0">
                <a:latin typeface="Arial" panose="020B0604020202020204" pitchFamily="34" charset="0"/>
                <a:cs typeface="Arial" panose="020B0604020202020204" pitchFamily="34" charset="0"/>
              </a:rPr>
              <a:t>Depression:</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persistent low mood</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loss of interest in usual activities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tiredness and difficulty concentrating</a:t>
            </a:r>
          </a:p>
          <a:p>
            <a:r>
              <a:rPr lang="en-GB" sz="2400" dirty="0">
                <a:latin typeface="Arial" panose="020B0604020202020204" pitchFamily="34" charset="0"/>
                <a:cs typeface="Arial" panose="020B0604020202020204" pitchFamily="34" charset="0"/>
              </a:rPr>
              <a:t> Symptoms vary between individuals, and depressive episodes are often more common (Nierenberg et al., 2023).</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Diagnosis</a:t>
            </a:r>
          </a:p>
          <a:p>
            <a:r>
              <a:rPr lang="en-GB" sz="2400" dirty="0">
                <a:latin typeface="Arial" panose="020B0604020202020204" pitchFamily="34" charset="0"/>
                <a:cs typeface="Arial" panose="020B0604020202020204" pitchFamily="34" charset="0"/>
              </a:rPr>
              <a:t>• Diagnosis is made through clinical assessment by mental health professionals.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According to ICD-11, clinicians recognise patterns of mania, hypomania and depression (World Health Organization, 2019).</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There is no single biological test to confirm bipolar disorder.</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Assessment relies on patient history, reported symptoms and observation over time.</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Bipolar disorder may be misdiagnosed as depression, particularly when manic symptoms appear later (Goes, 2023).</a:t>
            </a:r>
          </a:p>
          <a:p>
            <a:endParaRPr lang="en-GB" sz="2400" b="1" dirty="0">
              <a:latin typeface="Arial" panose="020B0604020202020204" pitchFamily="34" charset="0"/>
              <a:cs typeface="Arial" panose="020B0604020202020204" pitchFamily="34"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764620" y="3342893"/>
            <a:ext cx="19014281" cy="830997"/>
          </a:xfrm>
        </p:spPr>
        <p:txBody>
          <a:bodyPr/>
          <a:lstStyle/>
          <a:p>
            <a:pPr algn="l"/>
            <a:r>
              <a:rPr lang="en-GB" sz="4400" dirty="0"/>
              <a:t>Module: Psychopathological Classifications and Provisions (BMHP6029_LON)</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477107" y="440959"/>
            <a:ext cx="41241785" cy="2554545"/>
          </a:xfrm>
        </p:spPr>
        <p:txBody>
          <a:bodyPr/>
          <a:lstStyle/>
          <a:p>
            <a:r>
              <a:rPr lang="en-GB" sz="8000" dirty="0">
                <a:latin typeface="Arial" panose="020B0604020202020204" pitchFamily="34" charset="0"/>
                <a:cs typeface="Arial" panose="020B0604020202020204" pitchFamily="34" charset="0"/>
              </a:rPr>
              <a:t>Understanding Bipolar Disorder: An ICD-11 Perspective on Diagnosis and Management</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32" name="AutoShape 12" descr="Εικόνα που μεταφορτώθηκε">
            <a:extLst>
              <a:ext uri="{FF2B5EF4-FFF2-40B4-BE49-F238E27FC236}">
                <a16:creationId xmlns:a16="http://schemas.microsoft.com/office/drawing/2014/main" id="{3844338E-0D9D-D428-17C9-4C143604B612}"/>
              </a:ext>
            </a:extLst>
          </p:cNvPr>
          <p:cNvSpPr>
            <a:spLocks noChangeAspect="1" noChangeArrowheads="1"/>
          </p:cNvSpPr>
          <p:nvPr/>
        </p:nvSpPr>
        <p:spPr bwMode="auto">
          <a:xfrm>
            <a:off x="21793200" y="16306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15">
            <a:extLst>
              <a:ext uri="{FF2B5EF4-FFF2-40B4-BE49-F238E27FC236}">
                <a16:creationId xmlns:a16="http://schemas.microsoft.com/office/drawing/2014/main" id="{E22543AD-7F3C-F139-BD6C-8501C0E2808B}"/>
              </a:ext>
            </a:extLst>
          </p:cNvPr>
          <p:cNvPicPr>
            <a:picLocks noChangeAspect="1"/>
          </p:cNvPicPr>
          <p:nvPr/>
        </p:nvPicPr>
        <p:blipFill>
          <a:blip r:embed="rId8"/>
          <a:stretch>
            <a:fillRect/>
          </a:stretch>
        </p:blipFill>
        <p:spPr>
          <a:xfrm>
            <a:off x="12284872" y="15653078"/>
            <a:ext cx="7054895" cy="3602229"/>
          </a:xfrm>
          <a:prstGeom prst="rect">
            <a:avLst/>
          </a:prstGeom>
        </p:spPr>
      </p:pic>
      <p:pic>
        <p:nvPicPr>
          <p:cNvPr id="20" name="Picture 19">
            <a:extLst>
              <a:ext uri="{FF2B5EF4-FFF2-40B4-BE49-F238E27FC236}">
                <a16:creationId xmlns:a16="http://schemas.microsoft.com/office/drawing/2014/main" id="{BF4A456E-E050-A20F-5676-7EF8D985123D}"/>
              </a:ext>
            </a:extLst>
          </p:cNvPr>
          <p:cNvPicPr>
            <a:picLocks noChangeAspect="1"/>
          </p:cNvPicPr>
          <p:nvPr/>
        </p:nvPicPr>
        <p:blipFill>
          <a:blip r:embed="rId9"/>
          <a:stretch>
            <a:fillRect/>
          </a:stretch>
        </p:blipFill>
        <p:spPr>
          <a:xfrm>
            <a:off x="12284872" y="8684447"/>
            <a:ext cx="6714505" cy="2502196"/>
          </a:xfrm>
          <a:prstGeom prst="rect">
            <a:avLst/>
          </a:prstGeom>
        </p:spPr>
      </p:pic>
      <p:pic>
        <p:nvPicPr>
          <p:cNvPr id="21" name="Picture 20">
            <a:extLst>
              <a:ext uri="{FF2B5EF4-FFF2-40B4-BE49-F238E27FC236}">
                <a16:creationId xmlns:a16="http://schemas.microsoft.com/office/drawing/2014/main" id="{C4087ACE-30FD-F299-5693-99A4BFDACB71}"/>
              </a:ext>
            </a:extLst>
          </p:cNvPr>
          <p:cNvPicPr>
            <a:picLocks noChangeAspect="1"/>
          </p:cNvPicPr>
          <p:nvPr/>
        </p:nvPicPr>
        <p:blipFill>
          <a:blip r:embed="rId10"/>
          <a:stretch>
            <a:fillRect/>
          </a:stretch>
        </p:blipFill>
        <p:spPr>
          <a:xfrm>
            <a:off x="22491638" y="15239539"/>
            <a:ext cx="8484262" cy="2744121"/>
          </a:xfrm>
          <a:prstGeom prst="rect">
            <a:avLst/>
          </a:prstGeom>
        </p:spPr>
      </p:pic>
      <p:sp>
        <p:nvSpPr>
          <p:cNvPr id="7" name="Text Placeholder 16">
            <a:extLst>
              <a:ext uri="{FF2B5EF4-FFF2-40B4-BE49-F238E27FC236}">
                <a16:creationId xmlns:a16="http://schemas.microsoft.com/office/drawing/2014/main" id="{E4BBDDDD-2BF7-089C-5FDA-03B576296473}"/>
              </a:ext>
            </a:extLst>
          </p:cNvPr>
          <p:cNvSpPr txBox="1">
            <a:spLocks/>
          </p:cNvSpPr>
          <p:nvPr/>
        </p:nvSpPr>
        <p:spPr>
          <a:xfrm>
            <a:off x="731520" y="2733293"/>
            <a:ext cx="33456867" cy="769441"/>
          </a:xfrm>
          <a:prstGeom prst="rect">
            <a:avLst/>
          </a:prstGeom>
        </p:spPr>
        <p:txBody>
          <a:bodyPr wrap="square" anchor="t" anchorCtr="0">
            <a:spAutoFit/>
          </a:bodyPr>
          <a:lstStyle>
            <a:lvl1pPr marL="0" indent="0" algn="ctr" defTabSz="4388900" rtl="0" eaLnBrk="1" latinLnBrk="0" hangingPunct="1">
              <a:spcBef>
                <a:spcPct val="20000"/>
              </a:spcBef>
              <a:buFontTx/>
              <a:buNone/>
              <a:defRPr sz="6000" b="1" kern="1200">
                <a:solidFill>
                  <a:schemeClr val="bg1"/>
                </a:solidFill>
                <a:latin typeface="+mj-lt"/>
                <a:ea typeface="+mn-ea"/>
                <a:cs typeface="+mn-cs"/>
              </a:defRPr>
            </a:lvl1pPr>
            <a:lvl2pPr marL="3565982" indent="-1371531" algn="l" defTabSz="4388900" rtl="0" eaLnBrk="1" latinLnBrk="0" hangingPunct="1">
              <a:spcBef>
                <a:spcPct val="20000"/>
              </a:spcBef>
              <a:buFontTx/>
              <a:buNone/>
              <a:defRPr sz="7200" kern="1200">
                <a:solidFill>
                  <a:schemeClr val="tx1"/>
                </a:solidFill>
                <a:latin typeface="+mn-lt"/>
                <a:ea typeface="+mn-ea"/>
                <a:cs typeface="+mn-cs"/>
              </a:defRPr>
            </a:lvl2pPr>
            <a:lvl3pPr marL="5486126" indent="-1097226" algn="l" defTabSz="4388900" rtl="0" eaLnBrk="1" latinLnBrk="0" hangingPunct="1">
              <a:spcBef>
                <a:spcPct val="20000"/>
              </a:spcBef>
              <a:buFontTx/>
              <a:buNone/>
              <a:defRPr sz="7200" kern="1200">
                <a:solidFill>
                  <a:schemeClr val="tx1"/>
                </a:solidFill>
                <a:latin typeface="+mn-lt"/>
                <a:ea typeface="+mn-ea"/>
                <a:cs typeface="+mn-cs"/>
              </a:defRPr>
            </a:lvl3pPr>
            <a:lvl4pPr marL="7680577" indent="-1097226" algn="l" defTabSz="4388900" rtl="0" eaLnBrk="1" latinLnBrk="0" hangingPunct="1">
              <a:spcBef>
                <a:spcPct val="20000"/>
              </a:spcBef>
              <a:buFontTx/>
              <a:buNone/>
              <a:defRPr sz="7200" kern="1200">
                <a:solidFill>
                  <a:schemeClr val="tx1"/>
                </a:solidFill>
                <a:latin typeface="+mn-lt"/>
                <a:ea typeface="+mn-ea"/>
                <a:cs typeface="+mn-cs"/>
              </a:defRPr>
            </a:lvl4pPr>
            <a:lvl5pPr marL="9875026" indent="-1097226" algn="l" defTabSz="4388900" rtl="0" eaLnBrk="1" latinLnBrk="0" hangingPunct="1">
              <a:spcBef>
                <a:spcPct val="20000"/>
              </a:spcBef>
              <a:buFontTx/>
              <a:buNone/>
              <a:defRPr sz="72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l"/>
            <a:r>
              <a:rPr lang="en-GB" sz="4400" dirty="0">
                <a:latin typeface="+mn-lt"/>
                <a:cs typeface="Arial" panose="020B0604020202020204" pitchFamily="34" charset="0"/>
              </a:rPr>
              <a:t>Student name: Misjona Kovaci   </a:t>
            </a:r>
            <a:r>
              <a:rPr lang="en-GB" sz="4400" dirty="0">
                <a:latin typeface="+mn-lt"/>
              </a:rPr>
              <a:t>Student ID: 2226356        University of Wales Trinity Saint David</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3357</TotalTime>
  <Words>2155</Words>
  <Application>Microsoft Office PowerPoint</Application>
  <PresentationFormat>Custom</PresentationFormat>
  <Paragraphs>105</Paragraphs>
  <Slides>2</Slides>
  <Notes>0</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Misjona Kovaci  Student number:2226356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misjona kovaci</cp:lastModifiedBy>
  <cp:revision>91</cp:revision>
  <cp:lastPrinted>2015-06-29T17:31:11Z</cp:lastPrinted>
  <dcterms:created xsi:type="dcterms:W3CDTF">2012-02-03T19:11:35Z</dcterms:created>
  <dcterms:modified xsi:type="dcterms:W3CDTF">2026-03-12T16:36:05Z</dcterms:modified>
</cp:coreProperties>
</file>