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9" r:id="rId3"/>
    <p:sldId id="351" r:id="rId4"/>
    <p:sldId id="350" r:id="rId5"/>
    <p:sldId id="325" r:id="rId6"/>
    <p:sldId id="372" r:id="rId7"/>
    <p:sldId id="352" r:id="rId8"/>
    <p:sldId id="354" r:id="rId9"/>
    <p:sldId id="371" r:id="rId10"/>
    <p:sldId id="324" r:id="rId11"/>
    <p:sldId id="373" r:id="rId12"/>
    <p:sldId id="356" r:id="rId13"/>
    <p:sldId id="357" r:id="rId14"/>
    <p:sldId id="358" r:id="rId15"/>
    <p:sldId id="374" r:id="rId16"/>
    <p:sldId id="330" r:id="rId17"/>
    <p:sldId id="359" r:id="rId18"/>
    <p:sldId id="360" r:id="rId19"/>
    <p:sldId id="361" r:id="rId20"/>
    <p:sldId id="362" r:id="rId21"/>
    <p:sldId id="363" r:id="rId22"/>
    <p:sldId id="364" r:id="rId23"/>
    <p:sldId id="365" r:id="rId24"/>
    <p:sldId id="366" r:id="rId25"/>
    <p:sldId id="367" r:id="rId26"/>
    <p:sldId id="368" r:id="rId27"/>
    <p:sldId id="369" r:id="rId28"/>
    <p:sldId id="370" r:id="rId29"/>
    <p:sldId id="339" r:id="rId30"/>
    <p:sldId id="34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8AE871-A734-4C02-8DCD-3F53C1CDDAAC}" v="14" dt="2024-11-20T17:27:06.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83" d="100"/>
          <a:sy n="83" d="100"/>
        </p:scale>
        <p:origin x="45"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C18AE871-A734-4C02-8DCD-3F53C1CDDAAC}"/>
    <pc:docChg chg="custSel addSld delSld modSld">
      <pc:chgData name="David Gardner" userId="32a3b49f-52b0-4a7d-8a0d-c44fdf742dfe" providerId="ADAL" clId="{C18AE871-A734-4C02-8DCD-3F53C1CDDAAC}" dt="2024-11-20T17:42:38.688" v="226" actId="20577"/>
      <pc:docMkLst>
        <pc:docMk/>
      </pc:docMkLst>
      <pc:sldChg chg="modSp mod">
        <pc:chgData name="David Gardner" userId="32a3b49f-52b0-4a7d-8a0d-c44fdf742dfe" providerId="ADAL" clId="{C18AE871-A734-4C02-8DCD-3F53C1CDDAAC}" dt="2024-11-20T17:42:38.688" v="226" actId="20577"/>
        <pc:sldMkLst>
          <pc:docMk/>
          <pc:sldMk cId="2023591660" sldId="339"/>
        </pc:sldMkLst>
        <pc:spChg chg="mod">
          <ac:chgData name="David Gardner" userId="32a3b49f-52b0-4a7d-8a0d-c44fdf742dfe" providerId="ADAL" clId="{C18AE871-A734-4C02-8DCD-3F53C1CDDAAC}" dt="2024-11-20T17:42:38.688" v="226" actId="20577"/>
          <ac:spMkLst>
            <pc:docMk/>
            <pc:sldMk cId="2023591660" sldId="339"/>
            <ac:spMk id="3" creationId="{00000000-0000-0000-0000-000000000000}"/>
          </ac:spMkLst>
        </pc:spChg>
      </pc:sldChg>
      <pc:sldChg chg="del">
        <pc:chgData name="David Gardner" userId="32a3b49f-52b0-4a7d-8a0d-c44fdf742dfe" providerId="ADAL" clId="{C18AE871-A734-4C02-8DCD-3F53C1CDDAAC}" dt="2024-11-20T17:25:15.684" v="0" actId="47"/>
        <pc:sldMkLst>
          <pc:docMk/>
          <pc:sldMk cId="3549966815" sldId="353"/>
        </pc:sldMkLst>
      </pc:sldChg>
      <pc:sldChg chg="modSp mod">
        <pc:chgData name="David Gardner" userId="32a3b49f-52b0-4a7d-8a0d-c44fdf742dfe" providerId="ADAL" clId="{C18AE871-A734-4C02-8DCD-3F53C1CDDAAC}" dt="2024-11-20T17:37:39.692" v="201" actId="20577"/>
        <pc:sldMkLst>
          <pc:docMk/>
          <pc:sldMk cId="3807414308" sldId="359"/>
        </pc:sldMkLst>
        <pc:spChg chg="mod">
          <ac:chgData name="David Gardner" userId="32a3b49f-52b0-4a7d-8a0d-c44fdf742dfe" providerId="ADAL" clId="{C18AE871-A734-4C02-8DCD-3F53C1CDDAAC}" dt="2024-11-20T17:37:39.692" v="201" actId="20577"/>
          <ac:spMkLst>
            <pc:docMk/>
            <pc:sldMk cId="3807414308" sldId="359"/>
            <ac:spMk id="6147" creationId="{00000000-0000-0000-0000-000000000000}"/>
          </ac:spMkLst>
        </pc:spChg>
      </pc:sldChg>
      <pc:sldChg chg="addSp modSp mod">
        <pc:chgData name="David Gardner" userId="32a3b49f-52b0-4a7d-8a0d-c44fdf742dfe" providerId="ADAL" clId="{C18AE871-A734-4C02-8DCD-3F53C1CDDAAC}" dt="2024-11-20T17:39:41.894" v="205" actId="1076"/>
        <pc:sldMkLst>
          <pc:docMk/>
          <pc:sldMk cId="2489999248" sldId="360"/>
        </pc:sldMkLst>
        <pc:spChg chg="add mod">
          <ac:chgData name="David Gardner" userId="32a3b49f-52b0-4a7d-8a0d-c44fdf742dfe" providerId="ADAL" clId="{C18AE871-A734-4C02-8DCD-3F53C1CDDAAC}" dt="2024-11-20T17:39:41.894" v="205" actId="1076"/>
          <ac:spMkLst>
            <pc:docMk/>
            <pc:sldMk cId="2489999248" sldId="360"/>
            <ac:spMk id="3" creationId="{CAEE7174-3A12-0DEE-8DFF-17192286AA08}"/>
          </ac:spMkLst>
        </pc:spChg>
      </pc:sldChg>
      <pc:sldChg chg="modSp mod">
        <pc:chgData name="David Gardner" userId="32a3b49f-52b0-4a7d-8a0d-c44fdf742dfe" providerId="ADAL" clId="{C18AE871-A734-4C02-8DCD-3F53C1CDDAAC}" dt="2024-11-20T17:40:24.505" v="209"/>
        <pc:sldMkLst>
          <pc:docMk/>
          <pc:sldMk cId="1374583655" sldId="362"/>
        </pc:sldMkLst>
        <pc:spChg chg="mod">
          <ac:chgData name="David Gardner" userId="32a3b49f-52b0-4a7d-8a0d-c44fdf742dfe" providerId="ADAL" clId="{C18AE871-A734-4C02-8DCD-3F53C1CDDAAC}" dt="2024-11-20T17:40:24.505" v="209"/>
          <ac:spMkLst>
            <pc:docMk/>
            <pc:sldMk cId="1374583655" sldId="362"/>
            <ac:spMk id="44035" creationId="{00000000-0000-0000-0000-000000000000}"/>
          </ac:spMkLst>
        </pc:spChg>
      </pc:sldChg>
      <pc:sldChg chg="modSp mod">
        <pc:chgData name="David Gardner" userId="32a3b49f-52b0-4a7d-8a0d-c44fdf742dfe" providerId="ADAL" clId="{C18AE871-A734-4C02-8DCD-3F53C1CDDAAC}" dt="2024-11-20T17:40:40.257" v="211" actId="27636"/>
        <pc:sldMkLst>
          <pc:docMk/>
          <pc:sldMk cId="795352018" sldId="363"/>
        </pc:sldMkLst>
        <pc:spChg chg="mod">
          <ac:chgData name="David Gardner" userId="32a3b49f-52b0-4a7d-8a0d-c44fdf742dfe" providerId="ADAL" clId="{C18AE871-A734-4C02-8DCD-3F53C1CDDAAC}" dt="2024-11-20T17:40:40.257" v="211" actId="27636"/>
          <ac:spMkLst>
            <pc:docMk/>
            <pc:sldMk cId="795352018" sldId="363"/>
            <ac:spMk id="45059" creationId="{00000000-0000-0000-0000-000000000000}"/>
          </ac:spMkLst>
        </pc:spChg>
      </pc:sldChg>
      <pc:sldChg chg="modSp mod">
        <pc:chgData name="David Gardner" userId="32a3b49f-52b0-4a7d-8a0d-c44fdf742dfe" providerId="ADAL" clId="{C18AE871-A734-4C02-8DCD-3F53C1CDDAAC}" dt="2024-11-20T17:41:09.886" v="212" actId="207"/>
        <pc:sldMkLst>
          <pc:docMk/>
          <pc:sldMk cId="942104905" sldId="364"/>
        </pc:sldMkLst>
        <pc:spChg chg="mod">
          <ac:chgData name="David Gardner" userId="32a3b49f-52b0-4a7d-8a0d-c44fdf742dfe" providerId="ADAL" clId="{C18AE871-A734-4C02-8DCD-3F53C1CDDAAC}" dt="2024-11-20T17:41:09.886" v="212" actId="207"/>
          <ac:spMkLst>
            <pc:docMk/>
            <pc:sldMk cId="942104905" sldId="364"/>
            <ac:spMk id="46083" creationId="{00000000-0000-0000-0000-000000000000}"/>
          </ac:spMkLst>
        </pc:spChg>
      </pc:sldChg>
      <pc:sldChg chg="modSp mod">
        <pc:chgData name="David Gardner" userId="32a3b49f-52b0-4a7d-8a0d-c44fdf742dfe" providerId="ADAL" clId="{C18AE871-A734-4C02-8DCD-3F53C1CDDAAC}" dt="2024-11-20T17:41:47.420" v="218" actId="207"/>
        <pc:sldMkLst>
          <pc:docMk/>
          <pc:sldMk cId="1874994934" sldId="365"/>
        </pc:sldMkLst>
        <pc:spChg chg="mod">
          <ac:chgData name="David Gardner" userId="32a3b49f-52b0-4a7d-8a0d-c44fdf742dfe" providerId="ADAL" clId="{C18AE871-A734-4C02-8DCD-3F53C1CDDAAC}" dt="2024-11-20T17:41:16.589" v="213" actId="122"/>
          <ac:spMkLst>
            <pc:docMk/>
            <pc:sldMk cId="1874994934" sldId="365"/>
            <ac:spMk id="47106" creationId="{00000000-0000-0000-0000-000000000000}"/>
          </ac:spMkLst>
        </pc:spChg>
        <pc:spChg chg="mod">
          <ac:chgData name="David Gardner" userId="32a3b49f-52b0-4a7d-8a0d-c44fdf742dfe" providerId="ADAL" clId="{C18AE871-A734-4C02-8DCD-3F53C1CDDAAC}" dt="2024-11-20T17:41:47.420" v="218" actId="207"/>
          <ac:spMkLst>
            <pc:docMk/>
            <pc:sldMk cId="1874994934" sldId="365"/>
            <ac:spMk id="47107" creationId="{00000000-0000-0000-0000-000000000000}"/>
          </ac:spMkLst>
        </pc:spChg>
      </pc:sldChg>
      <pc:sldChg chg="modSp mod">
        <pc:chgData name="David Gardner" userId="32a3b49f-52b0-4a7d-8a0d-c44fdf742dfe" providerId="ADAL" clId="{C18AE871-A734-4C02-8DCD-3F53C1CDDAAC}" dt="2024-11-20T17:42:00.833" v="222" actId="20577"/>
        <pc:sldMkLst>
          <pc:docMk/>
          <pc:sldMk cId="1664778876" sldId="366"/>
        </pc:sldMkLst>
        <pc:spChg chg="mod">
          <ac:chgData name="David Gardner" userId="32a3b49f-52b0-4a7d-8a0d-c44fdf742dfe" providerId="ADAL" clId="{C18AE871-A734-4C02-8DCD-3F53C1CDDAAC}" dt="2024-11-20T17:42:00.833" v="222" actId="20577"/>
          <ac:spMkLst>
            <pc:docMk/>
            <pc:sldMk cId="1664778876" sldId="366"/>
            <ac:spMk id="50179" creationId="{00000000-0000-0000-0000-000000000000}"/>
          </ac:spMkLst>
        </pc:spChg>
      </pc:sldChg>
      <pc:sldChg chg="modSp mod">
        <pc:chgData name="David Gardner" userId="32a3b49f-52b0-4a7d-8a0d-c44fdf742dfe" providerId="ADAL" clId="{C18AE871-A734-4C02-8DCD-3F53C1CDDAAC}" dt="2024-11-20T17:42:16.483" v="223" actId="6549"/>
        <pc:sldMkLst>
          <pc:docMk/>
          <pc:sldMk cId="3613486007" sldId="367"/>
        </pc:sldMkLst>
        <pc:spChg chg="mod">
          <ac:chgData name="David Gardner" userId="32a3b49f-52b0-4a7d-8a0d-c44fdf742dfe" providerId="ADAL" clId="{C18AE871-A734-4C02-8DCD-3F53C1CDDAAC}" dt="2024-11-20T17:42:16.483" v="223" actId="6549"/>
          <ac:spMkLst>
            <pc:docMk/>
            <pc:sldMk cId="3613486007" sldId="367"/>
            <ac:spMk id="48131" creationId="{00000000-0000-0000-0000-000000000000}"/>
          </ac:spMkLst>
        </pc:spChg>
      </pc:sldChg>
      <pc:sldChg chg="addSp delSp modSp">
        <pc:chgData name="David Gardner" userId="32a3b49f-52b0-4a7d-8a0d-c44fdf742dfe" providerId="ADAL" clId="{C18AE871-A734-4C02-8DCD-3F53C1CDDAAC}" dt="2024-11-20T17:27:06.615" v="14" actId="14100"/>
        <pc:sldMkLst>
          <pc:docMk/>
          <pc:sldMk cId="2855219921" sldId="373"/>
        </pc:sldMkLst>
        <pc:picChg chg="add del mod">
          <ac:chgData name="David Gardner" userId="32a3b49f-52b0-4a7d-8a0d-c44fdf742dfe" providerId="ADAL" clId="{C18AE871-A734-4C02-8DCD-3F53C1CDDAAC}" dt="2024-11-20T17:26:28.406" v="6" actId="478"/>
          <ac:picMkLst>
            <pc:docMk/>
            <pc:sldMk cId="2855219921" sldId="373"/>
            <ac:picMk id="1026" creationId="{77F03B73-3EBB-C306-97C8-5503E37A3C33}"/>
          </ac:picMkLst>
        </pc:picChg>
        <pc:picChg chg="add mod">
          <ac:chgData name="David Gardner" userId="32a3b49f-52b0-4a7d-8a0d-c44fdf742dfe" providerId="ADAL" clId="{C18AE871-A734-4C02-8DCD-3F53C1CDDAAC}" dt="2024-11-20T17:26:48.507" v="11" actId="1076"/>
          <ac:picMkLst>
            <pc:docMk/>
            <pc:sldMk cId="2855219921" sldId="373"/>
            <ac:picMk id="1028" creationId="{51E7E941-8F26-5C2B-5836-9373E7308434}"/>
          </ac:picMkLst>
        </pc:picChg>
        <pc:picChg chg="mod">
          <ac:chgData name="David Gardner" userId="32a3b49f-52b0-4a7d-8a0d-c44fdf742dfe" providerId="ADAL" clId="{C18AE871-A734-4C02-8DCD-3F53C1CDDAAC}" dt="2024-11-20T17:27:06.615" v="14" actId="14100"/>
          <ac:picMkLst>
            <pc:docMk/>
            <pc:sldMk cId="2855219921" sldId="373"/>
            <ac:picMk id="4098" creationId="{B8BEFA78-77AF-0660-DC4B-134124A35898}"/>
          </ac:picMkLst>
        </pc:picChg>
        <pc:picChg chg="mod">
          <ac:chgData name="David Gardner" userId="32a3b49f-52b0-4a7d-8a0d-c44fdf742dfe" providerId="ADAL" clId="{C18AE871-A734-4C02-8DCD-3F53C1CDDAAC}" dt="2024-11-20T17:25:22.199" v="2" actId="1076"/>
          <ac:picMkLst>
            <pc:docMk/>
            <pc:sldMk cId="2855219921" sldId="373"/>
            <ac:picMk id="8194" creationId="{BBB06EE3-D351-DF06-A1C1-C4DB6FCE62DD}"/>
          </ac:picMkLst>
        </pc:picChg>
      </pc:sldChg>
      <pc:sldChg chg="modSp new mod">
        <pc:chgData name="David Gardner" userId="32a3b49f-52b0-4a7d-8a0d-c44fdf742dfe" providerId="ADAL" clId="{C18AE871-A734-4C02-8DCD-3F53C1CDDAAC}" dt="2024-11-20T17:33:32.274" v="111" actId="207"/>
        <pc:sldMkLst>
          <pc:docMk/>
          <pc:sldMk cId="1789852777" sldId="374"/>
        </pc:sldMkLst>
        <pc:spChg chg="mod">
          <ac:chgData name="David Gardner" userId="32a3b49f-52b0-4a7d-8a0d-c44fdf742dfe" providerId="ADAL" clId="{C18AE871-A734-4C02-8DCD-3F53C1CDDAAC}" dt="2024-11-20T17:33:32.274" v="111" actId="207"/>
          <ac:spMkLst>
            <pc:docMk/>
            <pc:sldMk cId="1789852777" sldId="374"/>
            <ac:spMk id="2" creationId="{D8536A34-2814-938A-13B5-F8C884AC78C0}"/>
          </ac:spMkLst>
        </pc:spChg>
        <pc:spChg chg="mod">
          <ac:chgData name="David Gardner" userId="32a3b49f-52b0-4a7d-8a0d-c44fdf742dfe" providerId="ADAL" clId="{C18AE871-A734-4C02-8DCD-3F53C1CDDAAC}" dt="2024-11-20T17:33:25.545" v="110" actId="20577"/>
          <ac:spMkLst>
            <pc:docMk/>
            <pc:sldMk cId="1789852777" sldId="374"/>
            <ac:spMk id="3" creationId="{BC26740B-E898-5D27-69F3-35D98260FA5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7CE66-E090-E4F5-0F95-2443DE1301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999040-C931-BF2A-8C68-F324D67CD8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08B955-4FB6-C135-822C-46EF97DFE15C}"/>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5" name="Footer Placeholder 4">
            <a:extLst>
              <a:ext uri="{FF2B5EF4-FFF2-40B4-BE49-F238E27FC236}">
                <a16:creationId xmlns:a16="http://schemas.microsoft.com/office/drawing/2014/main" id="{F9403BDC-BB60-1075-180E-3198D79AD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1E3FB4-1949-0435-D709-8B2AFA5D10B7}"/>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2465098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1A22-6ACD-A504-D54F-DC64666DE4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25F1B7-C8CE-4C07-66AD-CC11EDE233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917239-E234-BBF4-24CF-D1FAD6E5A07C}"/>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5" name="Footer Placeholder 4">
            <a:extLst>
              <a:ext uri="{FF2B5EF4-FFF2-40B4-BE49-F238E27FC236}">
                <a16:creationId xmlns:a16="http://schemas.microsoft.com/office/drawing/2014/main" id="{45F5C40A-D989-4878-B1E6-A1EEC15E27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2A4-2968-EF46-6345-1CF2CA798007}"/>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3247778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B4D3-C61A-3AA0-1D6F-2A833CD362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DE7E31-9124-8999-EE1F-7D4851DE32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3A76EE-E8EA-51AE-3F4F-44F569278AF7}"/>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5" name="Footer Placeholder 4">
            <a:extLst>
              <a:ext uri="{FF2B5EF4-FFF2-40B4-BE49-F238E27FC236}">
                <a16:creationId xmlns:a16="http://schemas.microsoft.com/office/drawing/2014/main" id="{D07D91FE-C291-C2D2-C918-261085DDA4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D137C-BE95-B553-993B-E474433A746C}"/>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673787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9F46B-BABC-9B00-2129-A884E1D79F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6F5DB1-F096-5393-3493-4FD25155CB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11C7C4-1FF1-F1BB-92EC-6A3EAA4A94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90693D-B407-B3E9-E33F-DAC40BF0998F}"/>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6" name="Footer Placeholder 5">
            <a:extLst>
              <a:ext uri="{FF2B5EF4-FFF2-40B4-BE49-F238E27FC236}">
                <a16:creationId xmlns:a16="http://schemas.microsoft.com/office/drawing/2014/main" id="{9EE8843F-37FA-8527-85E8-92B6C905E9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64D707-C0B0-A065-DA1A-9019F948075F}"/>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3148552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FF00D-68FC-FBA1-4737-2FA52C8BF7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7CE4BB-B501-8C9A-8781-40958438F1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936E04-684F-18F7-DFFE-85FB9B926C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477708-9C05-91DB-9B5E-A2BB8C9D25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2D60A5-FD96-5BC2-7D8A-B58A4617B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C85C9C-34C9-4353-72C1-26B27DE9597C}"/>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8" name="Footer Placeholder 7">
            <a:extLst>
              <a:ext uri="{FF2B5EF4-FFF2-40B4-BE49-F238E27FC236}">
                <a16:creationId xmlns:a16="http://schemas.microsoft.com/office/drawing/2014/main" id="{AA97BB95-D5EF-E665-84C4-14A0059483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C96AD7-9044-4C13-B55E-3A42AD42DC64}"/>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1445174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195F-6B96-6BE8-AA07-18F570A0F9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BDEBFB-CCCE-8324-E5E3-0E428190C7C7}"/>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4" name="Footer Placeholder 3">
            <a:extLst>
              <a:ext uri="{FF2B5EF4-FFF2-40B4-BE49-F238E27FC236}">
                <a16:creationId xmlns:a16="http://schemas.microsoft.com/office/drawing/2014/main" id="{EA6BB44D-D1FA-E5B5-8D7E-15433CF035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9378F0-55DC-4598-DAC8-0E9806CEC59F}"/>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100563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6362E-022D-5870-C05A-DE4A653C8B5E}"/>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3" name="Footer Placeholder 2">
            <a:extLst>
              <a:ext uri="{FF2B5EF4-FFF2-40B4-BE49-F238E27FC236}">
                <a16:creationId xmlns:a16="http://schemas.microsoft.com/office/drawing/2014/main" id="{612B1C3E-3FAB-101E-865A-FE489F0D1B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7E1D58-8948-7E60-583A-6F47547D1012}"/>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1229806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8C6D-94D1-E2F7-9768-4A468C5A3A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DD993A-9B42-AE92-8EC5-43D4913D9E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13FFF4-1A5F-4122-E063-D2AE2DD635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7D7E5A-6AE7-E5E8-64F2-9DFDBAC1DB91}"/>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6" name="Footer Placeholder 5">
            <a:extLst>
              <a:ext uri="{FF2B5EF4-FFF2-40B4-BE49-F238E27FC236}">
                <a16:creationId xmlns:a16="http://schemas.microsoft.com/office/drawing/2014/main" id="{15AA609F-CB29-35CF-49F3-EED00A2DCC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D6FF0B-93B2-AAD9-8FBB-54090C3926DA}"/>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88174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32CF4-33E5-D70B-9F27-AD31BBC73A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7F3389-B97F-A219-791A-4C5BFF13BC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E7ADCB-16AA-2371-E940-28F0A641C3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35A712-8E7B-0CBC-1779-29C4459AFC06}"/>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6" name="Footer Placeholder 5">
            <a:extLst>
              <a:ext uri="{FF2B5EF4-FFF2-40B4-BE49-F238E27FC236}">
                <a16:creationId xmlns:a16="http://schemas.microsoft.com/office/drawing/2014/main" id="{7FCCA193-21AA-9A5D-3C4E-0566310A3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786493-C3EE-B0E1-7581-18B5B3CFB54C}"/>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3933357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3B34F-3B7A-AAD0-8AEB-9C37A6B31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B17399-4E85-325D-0548-C4993320AE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5E4799-01CC-4D87-F4A8-29E166356A78}"/>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5" name="Footer Placeholder 4">
            <a:extLst>
              <a:ext uri="{FF2B5EF4-FFF2-40B4-BE49-F238E27FC236}">
                <a16:creationId xmlns:a16="http://schemas.microsoft.com/office/drawing/2014/main" id="{663C7F04-8391-0F1D-9080-BCF3E43C8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79B70A-3079-32B0-1547-F7C23C42D902}"/>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4283610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0739F9-3670-BF8B-E834-DDD80FBAC5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B416B0-B25A-9393-17D9-923FEEFEC8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820A89-E3E6-B74D-F6D7-CE1727DC503A}"/>
              </a:ext>
            </a:extLst>
          </p:cNvPr>
          <p:cNvSpPr>
            <a:spLocks noGrp="1"/>
          </p:cNvSpPr>
          <p:nvPr>
            <p:ph type="dt" sz="half" idx="10"/>
          </p:nvPr>
        </p:nvSpPr>
        <p:spPr/>
        <p:txBody>
          <a:bodyPr/>
          <a:lstStyle/>
          <a:p>
            <a:fld id="{F9EDBC79-412B-4CB0-B722-BAF07AF96F2A}" type="datetimeFigureOut">
              <a:rPr lang="en-GB" smtClean="0"/>
              <a:t>20/11/2024</a:t>
            </a:fld>
            <a:endParaRPr lang="en-GB"/>
          </a:p>
        </p:txBody>
      </p:sp>
      <p:sp>
        <p:nvSpPr>
          <p:cNvPr id="5" name="Footer Placeholder 4">
            <a:extLst>
              <a:ext uri="{FF2B5EF4-FFF2-40B4-BE49-F238E27FC236}">
                <a16:creationId xmlns:a16="http://schemas.microsoft.com/office/drawing/2014/main" id="{21CD2965-7413-DB01-B532-715765849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0793B-A9F6-96E5-23A7-2943FC60918F}"/>
              </a:ext>
            </a:extLst>
          </p:cNvPr>
          <p:cNvSpPr>
            <a:spLocks noGrp="1"/>
          </p:cNvSpPr>
          <p:nvPr>
            <p:ph type="sldNum" sz="quarter" idx="12"/>
          </p:nvPr>
        </p:nvSpPr>
        <p:spPr/>
        <p:txBody>
          <a:bodyPr/>
          <a:lstStyle/>
          <a:p>
            <a:fld id="{977ED974-CA02-4BD1-A518-1692AD15A6E0}" type="slidenum">
              <a:rPr lang="en-GB" smtClean="0"/>
              <a:t>‹#›</a:t>
            </a:fld>
            <a:endParaRPr lang="en-GB"/>
          </a:p>
        </p:txBody>
      </p:sp>
    </p:spTree>
    <p:extLst>
      <p:ext uri="{BB962C8B-B14F-4D97-AF65-F5344CB8AC3E}">
        <p14:creationId xmlns:p14="http://schemas.microsoft.com/office/powerpoint/2010/main" val="2828897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81200"/>
            <a:ext cx="53848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3848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CC1D385D-4FAF-4C1B-AC16-1419FEE883FD}" type="slidenum">
              <a:rPr lang="en-GB" altLang="en-US"/>
              <a:pPr/>
              <a:t>‹#›</a:t>
            </a:fld>
            <a:endParaRPr lang="en-GB" altLang="en-US"/>
          </a:p>
        </p:txBody>
      </p:sp>
    </p:spTree>
    <p:extLst>
      <p:ext uri="{BB962C8B-B14F-4D97-AF65-F5344CB8AC3E}">
        <p14:creationId xmlns:p14="http://schemas.microsoft.com/office/powerpoint/2010/main" val="2231008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3D56C7-3213-42B1-68AC-063FA47443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AC581-453E-330B-AC8E-823F65AAD7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37E108-E779-C6FE-F934-7E154FF7B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EDBC79-412B-4CB0-B722-BAF07AF96F2A}" type="datetimeFigureOut">
              <a:rPr lang="en-GB" smtClean="0"/>
              <a:t>20/11/2024</a:t>
            </a:fld>
            <a:endParaRPr lang="en-GB"/>
          </a:p>
        </p:txBody>
      </p:sp>
      <p:sp>
        <p:nvSpPr>
          <p:cNvPr id="5" name="Footer Placeholder 4">
            <a:extLst>
              <a:ext uri="{FF2B5EF4-FFF2-40B4-BE49-F238E27FC236}">
                <a16:creationId xmlns:a16="http://schemas.microsoft.com/office/drawing/2014/main" id="{3D7D228A-D43B-6A81-3968-4E2EA59879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0DD6D2-0EEA-9F0B-97AB-3B8775F39D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7ED974-CA02-4BD1-A518-1692AD15A6E0}" type="slidenum">
              <a:rPr lang="en-GB" smtClean="0"/>
              <a:t>‹#›</a:t>
            </a:fld>
            <a:endParaRPr lang="en-GB"/>
          </a:p>
        </p:txBody>
      </p:sp>
    </p:spTree>
    <p:extLst>
      <p:ext uri="{BB962C8B-B14F-4D97-AF65-F5344CB8AC3E}">
        <p14:creationId xmlns:p14="http://schemas.microsoft.com/office/powerpoint/2010/main" val="38333288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2FC3-FC90-11D1-1ACE-71A044E99024}"/>
              </a:ext>
            </a:extLst>
          </p:cNvPr>
          <p:cNvSpPr>
            <a:spLocks noGrp="1"/>
          </p:cNvSpPr>
          <p:nvPr>
            <p:ph type="ctrTitle"/>
          </p:nvPr>
        </p:nvSpPr>
        <p:spPr>
          <a:xfrm>
            <a:off x="1524000" y="501261"/>
            <a:ext cx="9144000" cy="735192"/>
          </a:xfrm>
        </p:spPr>
        <p:txBody>
          <a:bodyPr>
            <a:normAutofit fontScale="90000"/>
          </a:bodyPr>
          <a:lstStyle/>
          <a:p>
            <a:r>
              <a:rPr lang="en-GB" dirty="0"/>
              <a:t>Hydration</a:t>
            </a:r>
          </a:p>
        </p:txBody>
      </p:sp>
      <p:pic>
        <p:nvPicPr>
          <p:cNvPr id="1026" name="Picture 2" descr="The importance of hydration in sport | Athlete Hydration 101 - UK">
            <a:extLst>
              <a:ext uri="{FF2B5EF4-FFF2-40B4-BE49-F238E27FC236}">
                <a16:creationId xmlns:a16="http://schemas.microsoft.com/office/drawing/2014/main" id="{E4D40293-D265-742F-532E-9C61EA3939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25" y="2450690"/>
            <a:ext cx="6261181" cy="19566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 American Football; Dehydration, Water and Sports Drinks — serdarkan on  Scorum">
            <a:extLst>
              <a:ext uri="{FF2B5EF4-FFF2-40B4-BE49-F238E27FC236}">
                <a16:creationId xmlns:a16="http://schemas.microsoft.com/office/drawing/2014/main" id="{81D47538-6B25-4EEE-779B-B3C7011F9F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460" y="592116"/>
            <a:ext cx="2933700" cy="15621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unning and Hydration">
            <a:extLst>
              <a:ext uri="{FF2B5EF4-FFF2-40B4-BE49-F238E27FC236}">
                <a16:creationId xmlns:a16="http://schemas.microsoft.com/office/drawing/2014/main" id="{C32B1BC7-6EAA-AF65-6872-8EBF7162CA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125" y="4806130"/>
            <a:ext cx="25717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est Electrolyte Tablets for Runners 2022 | Electrolyte Drink Mix">
            <a:extLst>
              <a:ext uri="{FF2B5EF4-FFF2-40B4-BE49-F238E27FC236}">
                <a16:creationId xmlns:a16="http://schemas.microsoft.com/office/drawing/2014/main" id="{A4A3EB36-6EFF-9728-58D4-88C96FB9DF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7372" y="4642239"/>
            <a:ext cx="2286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w to Create a Proper Hydration Plan - Women's Running">
            <a:extLst>
              <a:ext uri="{FF2B5EF4-FFF2-40B4-BE49-F238E27FC236}">
                <a16:creationId xmlns:a16="http://schemas.microsoft.com/office/drawing/2014/main" id="{128359F0-607D-E78A-856D-C22ACF871B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30869" y="1373166"/>
            <a:ext cx="6053258" cy="4983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357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algn="ctr"/>
            <a:r>
              <a:rPr lang="en-GB" altLang="en-US" dirty="0"/>
              <a:t>Water</a:t>
            </a:r>
          </a:p>
        </p:txBody>
      </p:sp>
      <p:sp>
        <p:nvSpPr>
          <p:cNvPr id="79875" name="Rectangle 3"/>
          <p:cNvSpPr>
            <a:spLocks noGrp="1" noChangeArrowheads="1"/>
          </p:cNvSpPr>
          <p:nvPr>
            <p:ph type="body" sz="half" idx="1"/>
          </p:nvPr>
        </p:nvSpPr>
        <p:spPr>
          <a:xfrm>
            <a:off x="609600" y="1557338"/>
            <a:ext cx="6389297" cy="5111750"/>
          </a:xfrm>
        </p:spPr>
        <p:txBody>
          <a:bodyPr/>
          <a:lstStyle/>
          <a:p>
            <a:pPr marL="0" indent="0">
              <a:buNone/>
            </a:pPr>
            <a:r>
              <a:rPr lang="en-GB" altLang="en-US" sz="2400" dirty="0"/>
              <a:t>Water is absorbed in the small intestine from</a:t>
            </a:r>
          </a:p>
          <a:p>
            <a:pPr marL="0" indent="0">
              <a:buNone/>
            </a:pPr>
            <a:endParaRPr lang="en-GB" altLang="en-US" sz="2400" dirty="0"/>
          </a:p>
          <a:p>
            <a:pPr lvl="1"/>
            <a:r>
              <a:rPr lang="en-GB" altLang="en-US" sz="2000" dirty="0"/>
              <a:t>Fluids - 60% </a:t>
            </a:r>
          </a:p>
          <a:p>
            <a:pPr lvl="1"/>
            <a:r>
              <a:rPr lang="en-GB" altLang="en-US" sz="2000" dirty="0"/>
              <a:t>Food - 30% </a:t>
            </a:r>
          </a:p>
          <a:p>
            <a:pPr marL="457200" lvl="1" indent="0">
              <a:buNone/>
            </a:pPr>
            <a:r>
              <a:rPr lang="en-GB" altLang="en-US" sz="2000" dirty="0"/>
              <a:t>In addition</a:t>
            </a:r>
          </a:p>
          <a:p>
            <a:pPr lvl="1"/>
            <a:r>
              <a:rPr lang="en-GB" altLang="en-US" sz="2000" dirty="0"/>
              <a:t>Energy metabolism - 10%</a:t>
            </a:r>
          </a:p>
          <a:p>
            <a:pPr marL="952500" lvl="1" indent="-495300">
              <a:buNone/>
            </a:pPr>
            <a:endParaRPr lang="en-GB" altLang="en-US" sz="2000" dirty="0"/>
          </a:p>
          <a:p>
            <a:pPr marL="0" indent="0">
              <a:buNone/>
            </a:pPr>
            <a:r>
              <a:rPr lang="en-GB" altLang="en-US" sz="2400" dirty="0"/>
              <a:t>Water is lost from the body;</a:t>
            </a:r>
          </a:p>
          <a:p>
            <a:pPr marL="0" indent="0">
              <a:buNone/>
            </a:pPr>
            <a:r>
              <a:rPr lang="en-GB" altLang="en-US" sz="2400" dirty="0"/>
              <a:t> </a:t>
            </a:r>
          </a:p>
          <a:p>
            <a:pPr lvl="1"/>
            <a:r>
              <a:rPr lang="en-GB" altLang="en-US" sz="2000" dirty="0"/>
              <a:t>In urine and faeces,</a:t>
            </a:r>
          </a:p>
          <a:p>
            <a:pPr lvl="1"/>
            <a:r>
              <a:rPr lang="en-GB" altLang="en-US" sz="2000" dirty="0"/>
              <a:t>through sweating, </a:t>
            </a:r>
          </a:p>
          <a:p>
            <a:pPr lvl="1"/>
            <a:r>
              <a:rPr lang="en-GB" altLang="en-US" sz="2000" dirty="0"/>
              <a:t>by exhalation of water vapour in the breath. </a:t>
            </a:r>
          </a:p>
        </p:txBody>
      </p:sp>
      <p:pic>
        <p:nvPicPr>
          <p:cNvPr id="79877" name="Picture 5" descr="This space-filled model shows the molecular structure of wate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322613" y="2125513"/>
            <a:ext cx="2767013" cy="31686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266110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38200" y="365125"/>
            <a:ext cx="10515600" cy="900083"/>
          </a:xfrm>
        </p:spPr>
        <p:txBody>
          <a:bodyPr/>
          <a:lstStyle/>
          <a:p>
            <a:pPr algn="ctr"/>
            <a:r>
              <a:rPr lang="en-GB" altLang="en-US" dirty="0"/>
              <a:t>Usage of water in the Body</a:t>
            </a:r>
          </a:p>
        </p:txBody>
      </p:sp>
      <p:sp>
        <p:nvSpPr>
          <p:cNvPr id="7171" name="Rectangle 3"/>
          <p:cNvSpPr>
            <a:spLocks noGrp="1" noChangeArrowheads="1"/>
          </p:cNvSpPr>
          <p:nvPr>
            <p:ph type="body" idx="1"/>
          </p:nvPr>
        </p:nvSpPr>
        <p:spPr>
          <a:xfrm>
            <a:off x="345057" y="1557339"/>
            <a:ext cx="11559396" cy="4967287"/>
          </a:xfrm>
        </p:spPr>
        <p:txBody>
          <a:bodyPr>
            <a:normAutofit fontScale="85000" lnSpcReduction="10000"/>
          </a:bodyPr>
          <a:lstStyle/>
          <a:p>
            <a:pPr marL="0" indent="0">
              <a:lnSpc>
                <a:spcPct val="80000"/>
              </a:lnSpc>
              <a:buNone/>
            </a:pPr>
            <a:r>
              <a:rPr lang="en-GB" altLang="en-US" dirty="0"/>
              <a:t>Transport medium for blood cells</a:t>
            </a:r>
          </a:p>
          <a:p>
            <a:pPr marL="0" indent="0">
              <a:lnSpc>
                <a:spcPct val="80000"/>
              </a:lnSpc>
              <a:buNone/>
            </a:pPr>
            <a:endParaRPr lang="en-GB" altLang="en-US" dirty="0"/>
          </a:p>
          <a:p>
            <a:pPr marL="0" indent="0">
              <a:lnSpc>
                <a:spcPct val="80000"/>
              </a:lnSpc>
              <a:buNone/>
            </a:pPr>
            <a:r>
              <a:rPr lang="en-GB" altLang="en-US" dirty="0"/>
              <a:t>Transport medium for other nutrients, hormones, glucose, fatty acids, proteins etc</a:t>
            </a:r>
          </a:p>
          <a:p>
            <a:pPr marL="0" indent="0">
              <a:lnSpc>
                <a:spcPct val="80000"/>
              </a:lnSpc>
              <a:buNone/>
            </a:pPr>
            <a:endParaRPr lang="en-GB" altLang="en-US" dirty="0"/>
          </a:p>
          <a:p>
            <a:pPr marL="0" indent="0">
              <a:lnSpc>
                <a:spcPct val="80000"/>
              </a:lnSpc>
              <a:buNone/>
            </a:pPr>
            <a:r>
              <a:rPr lang="en-GB" altLang="en-US" dirty="0"/>
              <a:t>Transport medium for the removal of carbon dioxide</a:t>
            </a:r>
          </a:p>
          <a:p>
            <a:pPr marL="0" indent="0">
              <a:lnSpc>
                <a:spcPct val="80000"/>
              </a:lnSpc>
              <a:buNone/>
            </a:pPr>
            <a:endParaRPr lang="en-GB" altLang="en-US" dirty="0"/>
          </a:p>
          <a:p>
            <a:pPr marL="0" indent="0">
              <a:lnSpc>
                <a:spcPct val="80000"/>
              </a:lnSpc>
              <a:buNone/>
            </a:pPr>
            <a:r>
              <a:rPr lang="en-GB" altLang="en-US" dirty="0"/>
              <a:t>Contains buffering agents to maintain blood and metabolic pH levels.</a:t>
            </a:r>
          </a:p>
          <a:p>
            <a:pPr marL="0" indent="0">
              <a:lnSpc>
                <a:spcPct val="80000"/>
              </a:lnSpc>
              <a:buNone/>
            </a:pPr>
            <a:endParaRPr lang="en-GB" altLang="en-US" dirty="0"/>
          </a:p>
          <a:p>
            <a:pPr marL="0" indent="0">
              <a:lnSpc>
                <a:spcPct val="80000"/>
              </a:lnSpc>
              <a:buNone/>
            </a:pPr>
            <a:r>
              <a:rPr lang="en-GB" altLang="en-US" dirty="0"/>
              <a:t>Regulation and dissipation of heat</a:t>
            </a:r>
          </a:p>
          <a:p>
            <a:pPr marL="0" indent="0">
              <a:lnSpc>
                <a:spcPct val="80000"/>
              </a:lnSpc>
              <a:buNone/>
            </a:pPr>
            <a:endParaRPr lang="en-GB" altLang="en-US" dirty="0"/>
          </a:p>
          <a:p>
            <a:pPr marL="0" indent="0">
              <a:lnSpc>
                <a:spcPct val="80000"/>
              </a:lnSpc>
              <a:buNone/>
            </a:pPr>
            <a:r>
              <a:rPr lang="en-GB" altLang="en-US" dirty="0"/>
              <a:t>Determines blood pressure and therefore cardiac function</a:t>
            </a:r>
          </a:p>
          <a:p>
            <a:pPr marL="0" indent="0">
              <a:lnSpc>
                <a:spcPct val="80000"/>
              </a:lnSpc>
              <a:buNone/>
            </a:pPr>
            <a:endParaRPr lang="en-GB" altLang="en-US" dirty="0"/>
          </a:p>
          <a:p>
            <a:pPr marL="0" indent="0">
              <a:lnSpc>
                <a:spcPct val="80000"/>
              </a:lnSpc>
              <a:buNone/>
            </a:pPr>
            <a:r>
              <a:rPr lang="en-GB" altLang="en-US" dirty="0"/>
              <a:t>An appropriate, stable environment for the metabolic and catabolic processes of the cells.</a:t>
            </a:r>
          </a:p>
        </p:txBody>
      </p:sp>
    </p:spTree>
    <p:extLst>
      <p:ext uri="{BB962C8B-B14F-4D97-AF65-F5344CB8AC3E}">
        <p14:creationId xmlns:p14="http://schemas.microsoft.com/office/powerpoint/2010/main" val="1097028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4"/>
          <p:cNvSpPr>
            <a:spLocks noGrp="1" noChangeArrowheads="1"/>
          </p:cNvSpPr>
          <p:nvPr>
            <p:ph type="title"/>
          </p:nvPr>
        </p:nvSpPr>
        <p:spPr>
          <a:xfrm>
            <a:off x="895709" y="146680"/>
            <a:ext cx="10515600" cy="1015012"/>
          </a:xfrm>
        </p:spPr>
        <p:txBody>
          <a:bodyPr/>
          <a:lstStyle/>
          <a:p>
            <a:pPr algn="ctr"/>
            <a:r>
              <a:rPr lang="en-GB" altLang="en-US" dirty="0"/>
              <a:t>Compartmentalisation of Water</a:t>
            </a:r>
          </a:p>
        </p:txBody>
      </p:sp>
      <p:pic>
        <p:nvPicPr>
          <p:cNvPr id="2050" name="Picture 2" descr="Extracellular fluid - Wikipedia">
            <a:extLst>
              <a:ext uri="{FF2B5EF4-FFF2-40B4-BE49-F238E27FC236}">
                <a16:creationId xmlns:a16="http://schemas.microsoft.com/office/drawing/2014/main" id="{9EBE1882-4C84-FF2E-BED7-B94727E1E1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709" y="1213449"/>
            <a:ext cx="3982363" cy="408176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2C75B386-9B15-5EB1-6E90-56852F511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3930" y="1316795"/>
            <a:ext cx="3223114" cy="36228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1F404CA-AA72-0EDA-7D71-8B0ADF7CD4CC}"/>
              </a:ext>
            </a:extLst>
          </p:cNvPr>
          <p:cNvSpPr txBox="1"/>
          <p:nvPr/>
        </p:nvSpPr>
        <p:spPr>
          <a:xfrm>
            <a:off x="178280" y="5450313"/>
            <a:ext cx="11783682" cy="1477328"/>
          </a:xfrm>
          <a:prstGeom prst="rect">
            <a:avLst/>
          </a:prstGeom>
          <a:noFill/>
        </p:spPr>
        <p:txBody>
          <a:bodyPr wrap="square">
            <a:spAutoFit/>
          </a:bodyPr>
          <a:lstStyle/>
          <a:p>
            <a:pPr algn="l"/>
            <a:r>
              <a:rPr lang="en-GB" b="0" i="0" dirty="0">
                <a:solidFill>
                  <a:srgbClr val="000000"/>
                </a:solidFill>
                <a:effectLst/>
                <a:latin typeface="Arial" panose="020B0604020202020204" pitchFamily="34" charset="0"/>
              </a:rPr>
              <a:t>Compartmental exchange is regulated by osmotic and hydrostatic pressures</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Net leakage of fluid from the blood is picked up by lymphatic vessels and returned to the bloodstream</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Exchanges between interstitial and intracellular fluids due to the selective permeability of the cellular membranes</a:t>
            </a:r>
          </a:p>
        </p:txBody>
      </p:sp>
    </p:spTree>
    <p:extLst>
      <p:ext uri="{BB962C8B-B14F-4D97-AF65-F5344CB8AC3E}">
        <p14:creationId xmlns:p14="http://schemas.microsoft.com/office/powerpoint/2010/main" val="2637709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105D8DE-F2C2-12EC-4E64-6AE5BB4521C4}"/>
              </a:ext>
            </a:extLst>
          </p:cNvPr>
          <p:cNvSpPr>
            <a:spLocks noGrp="1" noChangeArrowheads="1"/>
          </p:cNvSpPr>
          <p:nvPr>
            <p:ph type="title"/>
          </p:nvPr>
        </p:nvSpPr>
        <p:spPr>
          <a:xfrm>
            <a:off x="2208213" y="115888"/>
            <a:ext cx="7886700" cy="760412"/>
          </a:xfrm>
        </p:spPr>
        <p:txBody>
          <a:bodyPr/>
          <a:lstStyle/>
          <a:p>
            <a:pPr algn="ctr" eaLnBrk="1" hangingPunct="1"/>
            <a:r>
              <a:rPr lang="en-GB" altLang="en-US"/>
              <a:t>Sensible v Insensible Water loss</a:t>
            </a:r>
          </a:p>
        </p:txBody>
      </p:sp>
      <p:pic>
        <p:nvPicPr>
          <p:cNvPr id="8195" name="Picture 8">
            <a:extLst>
              <a:ext uri="{FF2B5EF4-FFF2-40B4-BE49-F238E27FC236}">
                <a16:creationId xmlns:a16="http://schemas.microsoft.com/office/drawing/2014/main" id="{F58AC143-D0CD-94A8-36FF-A10098E417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337" y="1049993"/>
            <a:ext cx="47656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10">
            <a:extLst>
              <a:ext uri="{FF2B5EF4-FFF2-40B4-BE49-F238E27FC236}">
                <a16:creationId xmlns:a16="http://schemas.microsoft.com/office/drawing/2014/main" id="{04573F7A-1452-C417-FE55-34CB0C1E2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3817939"/>
            <a:ext cx="5327650"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extBox 12">
            <a:extLst>
              <a:ext uri="{FF2B5EF4-FFF2-40B4-BE49-F238E27FC236}">
                <a16:creationId xmlns:a16="http://schemas.microsoft.com/office/drawing/2014/main" id="{E17B870F-C9C6-8AFF-8EEC-28066AA547A5}"/>
              </a:ext>
            </a:extLst>
          </p:cNvPr>
          <p:cNvSpPr txBox="1">
            <a:spLocks noChangeArrowheads="1"/>
          </p:cNvSpPr>
          <p:nvPr/>
        </p:nvSpPr>
        <p:spPr bwMode="auto">
          <a:xfrm>
            <a:off x="7391401" y="4292600"/>
            <a:ext cx="308451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400"/>
              <a:t>sweating (5%) </a:t>
            </a:r>
          </a:p>
          <a:p>
            <a:pPr eaLnBrk="1" hangingPunct="1"/>
            <a:r>
              <a:rPr lang="en-GB" altLang="en-US" sz="2400"/>
              <a:t>urine production (60%) </a:t>
            </a:r>
          </a:p>
          <a:p>
            <a:pPr eaLnBrk="1" hangingPunct="1"/>
            <a:r>
              <a:rPr lang="en-GB" altLang="en-US" sz="2400"/>
              <a:t>faecal loss (5%)</a:t>
            </a:r>
          </a:p>
          <a:p>
            <a:pPr eaLnBrk="1" hangingPunct="1"/>
            <a:r>
              <a:rPr lang="en-GB" altLang="en-US" sz="2400"/>
              <a:t>respiration (30%)</a:t>
            </a:r>
          </a:p>
        </p:txBody>
      </p:sp>
      <p:sp>
        <p:nvSpPr>
          <p:cNvPr id="8198" name="TextBox 1">
            <a:extLst>
              <a:ext uri="{FF2B5EF4-FFF2-40B4-BE49-F238E27FC236}">
                <a16:creationId xmlns:a16="http://schemas.microsoft.com/office/drawing/2014/main" id="{FBE3B9EF-3964-DB62-8293-B097AEB00A19}"/>
              </a:ext>
            </a:extLst>
          </p:cNvPr>
          <p:cNvSpPr txBox="1">
            <a:spLocks noChangeArrowheads="1"/>
          </p:cNvSpPr>
          <p:nvPr/>
        </p:nvSpPr>
        <p:spPr bwMode="auto">
          <a:xfrm>
            <a:off x="5948812" y="1342371"/>
            <a:ext cx="592688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2400" dirty="0">
                <a:solidFill>
                  <a:srgbClr val="FF0000"/>
                </a:solidFill>
              </a:rPr>
              <a:t>Sensible - can be seen and easily measured</a:t>
            </a:r>
          </a:p>
          <a:p>
            <a:endParaRPr lang="en-GB" altLang="en-US" sz="2400" dirty="0"/>
          </a:p>
          <a:p>
            <a:r>
              <a:rPr lang="en-GB" altLang="en-US" sz="2400" dirty="0">
                <a:solidFill>
                  <a:srgbClr val="0070C0"/>
                </a:solidFill>
              </a:rPr>
              <a:t>Insensible – can’t normally be seen and hard to measure.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4D635-EB2A-9D0F-7F81-0EEA995DFDDB}"/>
              </a:ext>
            </a:extLst>
          </p:cNvPr>
          <p:cNvSpPr>
            <a:spLocks noGrp="1"/>
          </p:cNvSpPr>
          <p:nvPr>
            <p:ph type="title"/>
          </p:nvPr>
        </p:nvSpPr>
        <p:spPr>
          <a:xfrm>
            <a:off x="838200" y="365126"/>
            <a:ext cx="10515600" cy="923086"/>
          </a:xfrm>
        </p:spPr>
        <p:txBody>
          <a:bodyPr/>
          <a:lstStyle/>
          <a:p>
            <a:pPr algn="ctr"/>
            <a:r>
              <a:rPr lang="en-GB" dirty="0"/>
              <a:t>Hydration</a:t>
            </a:r>
          </a:p>
        </p:txBody>
      </p:sp>
      <p:sp>
        <p:nvSpPr>
          <p:cNvPr id="3" name="Content Placeholder 2">
            <a:extLst>
              <a:ext uri="{FF2B5EF4-FFF2-40B4-BE49-F238E27FC236}">
                <a16:creationId xmlns:a16="http://schemas.microsoft.com/office/drawing/2014/main" id="{8EBB896F-0573-DD94-4143-1CD803FA5B4B}"/>
              </a:ext>
            </a:extLst>
          </p:cNvPr>
          <p:cNvSpPr>
            <a:spLocks noGrp="1"/>
          </p:cNvSpPr>
          <p:nvPr>
            <p:ph idx="1"/>
          </p:nvPr>
        </p:nvSpPr>
        <p:spPr>
          <a:xfrm>
            <a:off x="684362" y="1288212"/>
            <a:ext cx="10669438" cy="4888751"/>
          </a:xfrm>
        </p:spPr>
        <p:txBody>
          <a:bodyPr/>
          <a:lstStyle/>
          <a:p>
            <a:pPr marL="0" indent="0">
              <a:buNone/>
            </a:pPr>
            <a:r>
              <a:rPr lang="en-GB" dirty="0">
                <a:solidFill>
                  <a:srgbClr val="FF0000"/>
                </a:solidFill>
              </a:rPr>
              <a:t>De / Hypohydration</a:t>
            </a:r>
            <a:r>
              <a:rPr lang="en-GB" dirty="0"/>
              <a:t> - </a:t>
            </a:r>
            <a:r>
              <a:rPr lang="en-GB" b="0" i="0" dirty="0">
                <a:solidFill>
                  <a:srgbClr val="333333"/>
                </a:solidFill>
                <a:effectLst/>
                <a:latin typeface="-apple-system"/>
              </a:rPr>
              <a:t>a deficit in total body water that exceeds normal daily fluid fluctuations, is typically set as a fluid loss equivalent to &gt;2% of body mass.</a:t>
            </a:r>
          </a:p>
          <a:p>
            <a:pPr marL="0" indent="0">
              <a:buNone/>
            </a:pPr>
            <a:endParaRPr lang="en-GB" dirty="0">
              <a:solidFill>
                <a:srgbClr val="333333"/>
              </a:solidFill>
              <a:latin typeface="-apple-system"/>
            </a:endParaRPr>
          </a:p>
          <a:p>
            <a:pPr marL="0" indent="0">
              <a:buNone/>
            </a:pPr>
            <a:r>
              <a:rPr lang="en-GB" dirty="0">
                <a:solidFill>
                  <a:srgbClr val="FF0000"/>
                </a:solidFill>
                <a:latin typeface="-apple-system"/>
              </a:rPr>
              <a:t>Hyperhydration</a:t>
            </a:r>
            <a:r>
              <a:rPr lang="en-GB" dirty="0">
                <a:solidFill>
                  <a:srgbClr val="333333"/>
                </a:solidFill>
                <a:latin typeface="-apple-system"/>
              </a:rPr>
              <a:t> (water intoxication) - </a:t>
            </a:r>
            <a:r>
              <a:rPr lang="en-GB" b="0" i="0" dirty="0">
                <a:solidFill>
                  <a:srgbClr val="040C28"/>
                </a:solidFill>
                <a:effectLst/>
                <a:latin typeface="Google Sans"/>
              </a:rPr>
              <a:t>excessive total body water content with expanded intracellular and extracellular fluid volumes</a:t>
            </a:r>
            <a:endParaRPr lang="en-GB" dirty="0">
              <a:solidFill>
                <a:srgbClr val="333333"/>
              </a:solidFill>
              <a:latin typeface="-apple-system"/>
            </a:endParaRPr>
          </a:p>
          <a:p>
            <a:pPr marL="0" indent="0">
              <a:buNone/>
            </a:pPr>
            <a:endParaRPr lang="en-GB" dirty="0">
              <a:solidFill>
                <a:srgbClr val="333333"/>
              </a:solidFill>
              <a:latin typeface="-apple-system"/>
            </a:endParaRPr>
          </a:p>
          <a:p>
            <a:pPr marL="0" indent="0">
              <a:buNone/>
            </a:pPr>
            <a:r>
              <a:rPr lang="en-GB" dirty="0" err="1">
                <a:solidFill>
                  <a:srgbClr val="FF0000"/>
                </a:solidFill>
                <a:latin typeface="-apple-system"/>
              </a:rPr>
              <a:t>Euhydration</a:t>
            </a:r>
            <a:r>
              <a:rPr lang="en-GB" dirty="0">
                <a:solidFill>
                  <a:srgbClr val="333333"/>
                </a:solidFill>
                <a:latin typeface="-apple-system"/>
              </a:rPr>
              <a:t> - </a:t>
            </a:r>
            <a:r>
              <a:rPr lang="en-GB" dirty="0">
                <a:solidFill>
                  <a:srgbClr val="040C28"/>
                </a:solidFill>
                <a:latin typeface="Google Sans"/>
              </a:rPr>
              <a:t>the state of optimal total body water content as regulated by the brain</a:t>
            </a:r>
            <a:endParaRPr lang="en-GB" dirty="0"/>
          </a:p>
        </p:txBody>
      </p:sp>
    </p:spTree>
    <p:extLst>
      <p:ext uri="{BB962C8B-B14F-4D97-AF65-F5344CB8AC3E}">
        <p14:creationId xmlns:p14="http://schemas.microsoft.com/office/powerpoint/2010/main" val="908092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981200" y="381000"/>
            <a:ext cx="8229600" cy="744538"/>
          </a:xfrm>
        </p:spPr>
        <p:txBody>
          <a:bodyPr/>
          <a:lstStyle/>
          <a:p>
            <a:pPr algn="ctr"/>
            <a:r>
              <a:rPr lang="en-GB" altLang="en-US" sz="4000" dirty="0"/>
              <a:t>Thermoregulation</a:t>
            </a:r>
          </a:p>
        </p:txBody>
      </p:sp>
      <p:sp>
        <p:nvSpPr>
          <p:cNvPr id="81923" name="Rectangle 3"/>
          <p:cNvSpPr>
            <a:spLocks noGrp="1" noChangeArrowheads="1"/>
          </p:cNvSpPr>
          <p:nvPr>
            <p:ph type="body" idx="1"/>
          </p:nvPr>
        </p:nvSpPr>
        <p:spPr>
          <a:xfrm>
            <a:off x="350808" y="1513278"/>
            <a:ext cx="11179834" cy="5256213"/>
          </a:xfrm>
        </p:spPr>
        <p:txBody>
          <a:bodyPr>
            <a:normAutofit/>
          </a:bodyPr>
          <a:lstStyle/>
          <a:p>
            <a:pPr marL="0" indent="0">
              <a:buNone/>
            </a:pPr>
            <a:r>
              <a:rPr lang="en-GB" altLang="en-US" dirty="0"/>
              <a:t>Approximately 70% of energy from metabolism is released as health.  During exercise muscles heat that over time increase core and blood temperature. </a:t>
            </a:r>
          </a:p>
          <a:p>
            <a:pPr marL="0" indent="0">
              <a:buNone/>
            </a:pPr>
            <a:endParaRPr lang="en-GB" altLang="en-US" dirty="0"/>
          </a:p>
          <a:p>
            <a:pPr marL="0" indent="0">
              <a:buNone/>
            </a:pPr>
            <a:r>
              <a:rPr lang="en-GB" altLang="en-US" dirty="0"/>
              <a:t>Blood is redirected to the skin where it radiate out (skin goes red). In additions and most effective is that heat is transferred to fluid (sweat) that evaporates through and of the skin.</a:t>
            </a:r>
          </a:p>
          <a:p>
            <a:pPr marL="0" indent="0">
              <a:buNone/>
            </a:pPr>
            <a:endParaRPr lang="en-GB" altLang="en-US" dirty="0"/>
          </a:p>
          <a:p>
            <a:pPr marL="0" indent="0">
              <a:buNone/>
            </a:pPr>
            <a:r>
              <a:rPr lang="en-GB" altLang="en-US" dirty="0"/>
              <a:t>In addition, sodium chloride in solution (metabolites) are also excreted by the sweat glands in the skin. </a:t>
            </a:r>
          </a:p>
          <a:p>
            <a:pPr marL="0" indent="0">
              <a:buNone/>
            </a:pPr>
            <a:endParaRPr lang="en-GB" altLang="en-US" dirty="0"/>
          </a:p>
          <a:p>
            <a:pPr marL="0" indent="0">
              <a:buNone/>
            </a:pPr>
            <a:endParaRPr lang="en-GB" altLang="en-US" dirty="0"/>
          </a:p>
          <a:p>
            <a:pPr marL="0" indent="0">
              <a:buNone/>
            </a:pPr>
            <a:endParaRPr lang="en-GB" altLang="en-US" dirty="0"/>
          </a:p>
        </p:txBody>
      </p:sp>
    </p:spTree>
    <p:extLst>
      <p:ext uri="{BB962C8B-B14F-4D97-AF65-F5344CB8AC3E}">
        <p14:creationId xmlns:p14="http://schemas.microsoft.com/office/powerpoint/2010/main" val="531794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a:r>
              <a:rPr lang="en-GB" altLang="en-US" dirty="0"/>
              <a:t>Electrolyte loss</a:t>
            </a:r>
          </a:p>
        </p:txBody>
      </p:sp>
      <p:sp>
        <p:nvSpPr>
          <p:cNvPr id="25603" name="Rectangle 3"/>
          <p:cNvSpPr>
            <a:spLocks noGrp="1" noChangeArrowheads="1"/>
          </p:cNvSpPr>
          <p:nvPr>
            <p:ph type="body" idx="1"/>
          </p:nvPr>
        </p:nvSpPr>
        <p:spPr>
          <a:xfrm>
            <a:off x="621101" y="1825625"/>
            <a:ext cx="11444377" cy="4351338"/>
          </a:xfrm>
        </p:spPr>
        <p:txBody>
          <a:bodyPr>
            <a:normAutofit/>
          </a:bodyPr>
          <a:lstStyle/>
          <a:p>
            <a:pPr marL="0" indent="0">
              <a:lnSpc>
                <a:spcPct val="80000"/>
              </a:lnSpc>
              <a:buNone/>
            </a:pPr>
            <a:r>
              <a:rPr lang="en-GB" altLang="en-US" dirty="0"/>
              <a:t>Along with the water the excretory processes, particularly urination and sweating remove electrolytes such as sodium and chloride.</a:t>
            </a:r>
          </a:p>
          <a:p>
            <a:pPr marL="0" indent="0">
              <a:lnSpc>
                <a:spcPct val="80000"/>
              </a:lnSpc>
              <a:buNone/>
            </a:pPr>
            <a:endParaRPr lang="en-GB" altLang="en-US" dirty="0"/>
          </a:p>
          <a:p>
            <a:pPr marL="0" indent="0">
              <a:lnSpc>
                <a:spcPct val="80000"/>
              </a:lnSpc>
              <a:buNone/>
            </a:pPr>
            <a:r>
              <a:rPr lang="en-GB" altLang="en-US" dirty="0"/>
              <a:t>Under normal conditions this is an effective way to regulate the osmolarity of blood and remove excess substances. </a:t>
            </a:r>
          </a:p>
          <a:p>
            <a:pPr marL="0" indent="0">
              <a:lnSpc>
                <a:spcPct val="80000"/>
              </a:lnSpc>
              <a:buNone/>
            </a:pPr>
            <a:endParaRPr lang="en-GB" altLang="en-US" dirty="0"/>
          </a:p>
          <a:p>
            <a:pPr marL="0" indent="0">
              <a:lnSpc>
                <a:spcPct val="80000"/>
              </a:lnSpc>
              <a:buNone/>
            </a:pPr>
            <a:r>
              <a:rPr lang="en-GB" altLang="en-US" dirty="0"/>
              <a:t>However, if dehydration does occur it not only affects the internal environment but impacts on the vitamin and mineral content of the body and subsequently the processes that they are involved in. </a:t>
            </a:r>
          </a:p>
        </p:txBody>
      </p:sp>
    </p:spTree>
    <p:extLst>
      <p:ext uri="{BB962C8B-B14F-4D97-AF65-F5344CB8AC3E}">
        <p14:creationId xmlns:p14="http://schemas.microsoft.com/office/powerpoint/2010/main" val="1233117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561843-BA8E-1FC9-A68F-A90CCE24B2B5}"/>
              </a:ext>
            </a:extLst>
          </p:cNvPr>
          <p:cNvSpPr>
            <a:spLocks noGrp="1"/>
          </p:cNvSpPr>
          <p:nvPr>
            <p:ph idx="1"/>
          </p:nvPr>
        </p:nvSpPr>
        <p:spPr>
          <a:xfrm>
            <a:off x="178167" y="1018749"/>
            <a:ext cx="6337652" cy="5623591"/>
          </a:xfrm>
        </p:spPr>
        <p:txBody>
          <a:bodyPr>
            <a:normAutofit fontScale="92500" lnSpcReduction="10000"/>
          </a:bodyPr>
          <a:lstStyle/>
          <a:p>
            <a:pPr marL="0" indent="0">
              <a:buNone/>
            </a:pPr>
            <a:r>
              <a:rPr lang="en-GB" dirty="0"/>
              <a:t>Stimulated by</a:t>
            </a:r>
          </a:p>
          <a:p>
            <a:pPr marL="0" indent="0">
              <a:buNone/>
            </a:pPr>
            <a:r>
              <a:rPr lang="en-GB" dirty="0"/>
              <a:t> </a:t>
            </a:r>
          </a:p>
          <a:p>
            <a:r>
              <a:rPr lang="en-GB" sz="2200" dirty="0">
                <a:solidFill>
                  <a:srgbClr val="FF0000"/>
                </a:solidFill>
              </a:rPr>
              <a:t>Decline in plasma volume of 10%–15%.</a:t>
            </a:r>
          </a:p>
          <a:p>
            <a:endParaRPr lang="en-GB" sz="2200" dirty="0">
              <a:solidFill>
                <a:srgbClr val="FF0000"/>
              </a:solidFill>
            </a:endParaRPr>
          </a:p>
          <a:p>
            <a:r>
              <a:rPr lang="en-GB" sz="2200" dirty="0">
                <a:solidFill>
                  <a:srgbClr val="FF0000"/>
                </a:solidFill>
              </a:rPr>
              <a:t>Increases in plasma osmolality of 1–2%.</a:t>
            </a:r>
          </a:p>
          <a:p>
            <a:endParaRPr lang="en-GB" sz="2200" dirty="0">
              <a:solidFill>
                <a:srgbClr val="FF0000"/>
              </a:solidFill>
            </a:endParaRPr>
          </a:p>
          <a:p>
            <a:r>
              <a:rPr lang="en-GB" sz="2200" dirty="0">
                <a:solidFill>
                  <a:srgbClr val="FF0000"/>
                </a:solidFill>
              </a:rPr>
              <a:t>Baroreceptor input, angiotensin II, and other stimuli.</a:t>
            </a:r>
          </a:p>
          <a:p>
            <a:endParaRPr lang="en-GB" sz="2200" dirty="0">
              <a:solidFill>
                <a:srgbClr val="FF0000"/>
              </a:solidFill>
            </a:endParaRPr>
          </a:p>
          <a:p>
            <a:r>
              <a:rPr lang="en-GB" sz="2200" dirty="0">
                <a:solidFill>
                  <a:srgbClr val="FF0000"/>
                </a:solidFill>
              </a:rPr>
              <a:t>Thirst is quenched as soon as we begin to drink water.</a:t>
            </a:r>
            <a:br>
              <a:rPr lang="en-GB" sz="2200" dirty="0">
                <a:solidFill>
                  <a:srgbClr val="FF0000"/>
                </a:solidFill>
              </a:rPr>
            </a:br>
            <a:endParaRPr lang="en-GB" sz="2200" dirty="0">
              <a:solidFill>
                <a:srgbClr val="FF0000"/>
              </a:solidFill>
            </a:endParaRPr>
          </a:p>
          <a:p>
            <a:r>
              <a:rPr lang="en-GB" sz="2200" dirty="0">
                <a:solidFill>
                  <a:srgbClr val="FF0000"/>
                </a:solidFill>
              </a:rPr>
              <a:t>Feedback signals that inhibit the thirst centres </a:t>
            </a:r>
          </a:p>
          <a:p>
            <a:endParaRPr lang="en-GB" sz="2200" dirty="0">
              <a:solidFill>
                <a:srgbClr val="FF0000"/>
              </a:solidFill>
            </a:endParaRPr>
          </a:p>
          <a:p>
            <a:r>
              <a:rPr lang="en-GB" sz="2200" dirty="0">
                <a:solidFill>
                  <a:srgbClr val="FF0000"/>
                </a:solidFill>
              </a:rPr>
              <a:t>Moistening of the mucosa of the mouth and throat.</a:t>
            </a:r>
          </a:p>
          <a:p>
            <a:endParaRPr lang="en-GB" sz="2200" dirty="0">
              <a:solidFill>
                <a:srgbClr val="FF0000"/>
              </a:solidFill>
            </a:endParaRPr>
          </a:p>
          <a:p>
            <a:r>
              <a:rPr lang="en-GB" sz="2200" dirty="0">
                <a:solidFill>
                  <a:srgbClr val="FF0000"/>
                </a:solidFill>
              </a:rPr>
              <a:t>Activation of stomach and intestinal stretch receptors</a:t>
            </a:r>
          </a:p>
          <a:p>
            <a:endParaRPr lang="en-GB" dirty="0"/>
          </a:p>
        </p:txBody>
      </p:sp>
      <p:pic>
        <p:nvPicPr>
          <p:cNvPr id="3074" name="Picture 2">
            <a:extLst>
              <a:ext uri="{FF2B5EF4-FFF2-40B4-BE49-F238E27FC236}">
                <a16:creationId xmlns:a16="http://schemas.microsoft.com/office/drawing/2014/main" id="{2211A8EA-A54A-E84F-1F5C-2890317D2F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9921" y="805717"/>
            <a:ext cx="5804608" cy="56235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D3C3EF0-F8AC-FA87-7F8C-A388D2519CE9}"/>
              </a:ext>
            </a:extLst>
          </p:cNvPr>
          <p:cNvSpPr>
            <a:spLocks noGrp="1"/>
          </p:cNvSpPr>
          <p:nvPr>
            <p:ph type="title"/>
          </p:nvPr>
        </p:nvSpPr>
        <p:spPr>
          <a:xfrm>
            <a:off x="724976" y="148686"/>
            <a:ext cx="10515600" cy="748461"/>
          </a:xfrm>
        </p:spPr>
        <p:txBody>
          <a:bodyPr/>
          <a:lstStyle/>
          <a:p>
            <a:r>
              <a:rPr lang="en-GB" dirty="0"/>
              <a:t>Hypothalamic Regulation of fluid</a:t>
            </a:r>
          </a:p>
        </p:txBody>
      </p:sp>
    </p:spTree>
    <p:extLst>
      <p:ext uri="{BB962C8B-B14F-4D97-AF65-F5344CB8AC3E}">
        <p14:creationId xmlns:p14="http://schemas.microsoft.com/office/powerpoint/2010/main" val="787577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8BB8E-FDE5-5521-E2CD-44B0F30D9F0C}"/>
              </a:ext>
            </a:extLst>
          </p:cNvPr>
          <p:cNvSpPr>
            <a:spLocks noGrp="1"/>
          </p:cNvSpPr>
          <p:nvPr>
            <p:ph type="title"/>
          </p:nvPr>
        </p:nvSpPr>
        <p:spPr>
          <a:xfrm>
            <a:off x="954656" y="569344"/>
            <a:ext cx="10765765" cy="601424"/>
          </a:xfrm>
        </p:spPr>
        <p:txBody>
          <a:bodyPr rtlCol="0">
            <a:normAutofit fontScale="90000"/>
          </a:bodyPr>
          <a:lstStyle/>
          <a:p>
            <a:pPr algn="ctr">
              <a:defRPr/>
            </a:pPr>
            <a:r>
              <a:rPr lang="en-GB" dirty="0"/>
              <a:t>Hydration and Performance</a:t>
            </a:r>
            <a:br>
              <a:rPr lang="en-GB" dirty="0"/>
            </a:br>
            <a:r>
              <a:rPr lang="en-GB" dirty="0" err="1">
                <a:solidFill>
                  <a:srgbClr val="FF0000"/>
                </a:solidFill>
              </a:rPr>
              <a:t>Euhydration</a:t>
            </a:r>
            <a:r>
              <a:rPr lang="en-GB" dirty="0">
                <a:solidFill>
                  <a:srgbClr val="FF0000"/>
                </a:solidFill>
              </a:rPr>
              <a:t>- the normal levels of hydration</a:t>
            </a:r>
          </a:p>
        </p:txBody>
      </p:sp>
      <p:pic>
        <p:nvPicPr>
          <p:cNvPr id="16387" name="Picture 4">
            <a:extLst>
              <a:ext uri="{FF2B5EF4-FFF2-40B4-BE49-F238E27FC236}">
                <a16:creationId xmlns:a16="http://schemas.microsoft.com/office/drawing/2014/main" id="{0400A805-9D34-C5C7-3F0D-7E7CCEFE89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2531" y="1803131"/>
            <a:ext cx="7246938" cy="485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utrients 11 01550 g001">
            <a:extLst>
              <a:ext uri="{FF2B5EF4-FFF2-40B4-BE49-F238E27FC236}">
                <a16:creationId xmlns:a16="http://schemas.microsoft.com/office/drawing/2014/main" id="{B8BEFA78-77AF-0660-DC4B-134124A358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73795" y="1757"/>
            <a:ext cx="7800214" cy="66430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91FFD58-156E-BC00-E577-53B5C67749F2}"/>
              </a:ext>
            </a:extLst>
          </p:cNvPr>
          <p:cNvSpPr txBox="1"/>
          <p:nvPr/>
        </p:nvSpPr>
        <p:spPr>
          <a:xfrm>
            <a:off x="0" y="368060"/>
            <a:ext cx="6826369" cy="523220"/>
          </a:xfrm>
          <a:prstGeom prst="rect">
            <a:avLst/>
          </a:prstGeom>
          <a:noFill/>
        </p:spPr>
        <p:txBody>
          <a:bodyPr wrap="square" rtlCol="0">
            <a:spAutoFit/>
          </a:bodyPr>
          <a:lstStyle/>
          <a:p>
            <a:pPr algn="ctr"/>
            <a:r>
              <a:rPr lang="en-GB" sz="2800" dirty="0"/>
              <a:t>Factor regulating hydration during exercise</a:t>
            </a:r>
          </a:p>
        </p:txBody>
      </p:sp>
      <p:pic>
        <p:nvPicPr>
          <p:cNvPr id="8194" name="Picture 2" descr="The Effect of Hydration on Sports Performance">
            <a:extLst>
              <a:ext uri="{FF2B5EF4-FFF2-40B4-BE49-F238E27FC236}">
                <a16:creationId xmlns:a16="http://schemas.microsoft.com/office/drawing/2014/main" id="{BBB06EE3-D351-DF06-A1C1-C4DB6FCE62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194" y="1385259"/>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ehydration symptoms from exercise | Pedialyte®">
            <a:extLst>
              <a:ext uri="{FF2B5EF4-FFF2-40B4-BE49-F238E27FC236}">
                <a16:creationId xmlns:a16="http://schemas.microsoft.com/office/drawing/2014/main" id="{51E7E941-8F26-5C2B-5836-9373E7308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606" y="4235528"/>
            <a:ext cx="4252419" cy="1929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5219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8200" y="365125"/>
            <a:ext cx="10515600" cy="549275"/>
          </a:xfrm>
        </p:spPr>
        <p:txBody>
          <a:bodyPr>
            <a:normAutofit fontScale="90000"/>
          </a:bodyPr>
          <a:lstStyle/>
          <a:p>
            <a:pPr algn="ctr"/>
            <a:r>
              <a:rPr lang="en-GB" altLang="en-US" dirty="0"/>
              <a:t>Effects on Performance</a:t>
            </a:r>
          </a:p>
        </p:txBody>
      </p:sp>
      <p:sp>
        <p:nvSpPr>
          <p:cNvPr id="9219" name="Rectangle 3"/>
          <p:cNvSpPr>
            <a:spLocks noGrp="1" noChangeArrowheads="1"/>
          </p:cNvSpPr>
          <p:nvPr>
            <p:ph type="body" idx="1"/>
          </p:nvPr>
        </p:nvSpPr>
        <p:spPr>
          <a:xfrm>
            <a:off x="586596" y="1021602"/>
            <a:ext cx="9624204" cy="4395787"/>
          </a:xfrm>
        </p:spPr>
        <p:txBody>
          <a:bodyPr/>
          <a:lstStyle/>
          <a:p>
            <a:pPr>
              <a:lnSpc>
                <a:spcPct val="90000"/>
              </a:lnSpc>
              <a:buFont typeface="Wingdings" panose="05000000000000000000" pitchFamily="2" charset="2"/>
              <a:buNone/>
            </a:pPr>
            <a:r>
              <a:rPr lang="en-GB" altLang="en-US" dirty="0"/>
              <a:t>	If you become dehydrated performance will suffer;</a:t>
            </a:r>
          </a:p>
          <a:p>
            <a:pPr>
              <a:lnSpc>
                <a:spcPct val="90000"/>
              </a:lnSpc>
              <a:buFont typeface="Wingdings" panose="05000000000000000000" pitchFamily="2" charset="2"/>
              <a:buNone/>
            </a:pPr>
            <a:r>
              <a:rPr lang="en-GB" altLang="en-US" dirty="0"/>
              <a:t>	</a:t>
            </a:r>
          </a:p>
          <a:p>
            <a:pPr>
              <a:lnSpc>
                <a:spcPct val="90000"/>
              </a:lnSpc>
            </a:pPr>
            <a:r>
              <a:rPr lang="en-GB" altLang="en-US" dirty="0"/>
              <a:t>Speed is reduced</a:t>
            </a:r>
          </a:p>
          <a:p>
            <a:pPr>
              <a:lnSpc>
                <a:spcPct val="90000"/>
              </a:lnSpc>
            </a:pPr>
            <a:r>
              <a:rPr lang="en-GB" altLang="en-US" dirty="0"/>
              <a:t>Endurance is reduced</a:t>
            </a:r>
          </a:p>
          <a:p>
            <a:pPr>
              <a:lnSpc>
                <a:spcPct val="90000"/>
              </a:lnSpc>
            </a:pPr>
            <a:r>
              <a:rPr lang="en-GB" altLang="en-US" dirty="0"/>
              <a:t>Co-ordination reduced</a:t>
            </a:r>
          </a:p>
          <a:p>
            <a:pPr>
              <a:lnSpc>
                <a:spcPct val="90000"/>
              </a:lnSpc>
            </a:pPr>
            <a:r>
              <a:rPr lang="en-GB" altLang="en-US" dirty="0"/>
              <a:t>Decision making affected</a:t>
            </a:r>
          </a:p>
          <a:p>
            <a:pPr>
              <a:lnSpc>
                <a:spcPct val="90000"/>
              </a:lnSpc>
            </a:pPr>
            <a:r>
              <a:rPr lang="en-GB" altLang="en-US" dirty="0"/>
              <a:t>Motivation reduce</a:t>
            </a:r>
          </a:p>
        </p:txBody>
      </p:sp>
      <p:sp>
        <p:nvSpPr>
          <p:cNvPr id="3" name="TextBox 2">
            <a:extLst>
              <a:ext uri="{FF2B5EF4-FFF2-40B4-BE49-F238E27FC236}">
                <a16:creationId xmlns:a16="http://schemas.microsoft.com/office/drawing/2014/main" id="{648C2222-D31C-297F-562D-AE4CDFDADCC7}"/>
              </a:ext>
            </a:extLst>
          </p:cNvPr>
          <p:cNvSpPr txBox="1"/>
          <p:nvPr/>
        </p:nvSpPr>
        <p:spPr>
          <a:xfrm>
            <a:off x="414068" y="4913068"/>
            <a:ext cx="11547894" cy="646331"/>
          </a:xfrm>
          <a:prstGeom prst="rect">
            <a:avLst/>
          </a:prstGeom>
          <a:noFill/>
        </p:spPr>
        <p:txBody>
          <a:bodyPr wrap="square">
            <a:spAutoFit/>
          </a:bodyPr>
          <a:lstStyle/>
          <a:p>
            <a:r>
              <a:rPr lang="en-GB" b="0" i="0" dirty="0">
                <a:solidFill>
                  <a:srgbClr val="222222"/>
                </a:solidFill>
                <a:effectLst/>
                <a:latin typeface="Arial" panose="020B0604020202020204" pitchFamily="34" charset="0"/>
              </a:rPr>
              <a:t>McCartney, D., </a:t>
            </a:r>
            <a:r>
              <a:rPr lang="en-GB" b="0" i="0" dirty="0" err="1">
                <a:solidFill>
                  <a:srgbClr val="222222"/>
                </a:solidFill>
                <a:effectLst/>
                <a:latin typeface="Arial" panose="020B0604020202020204" pitchFamily="34" charset="0"/>
              </a:rPr>
              <a:t>Desbrow</a:t>
            </a:r>
            <a:r>
              <a:rPr lang="en-GB" b="0" i="0" dirty="0">
                <a:solidFill>
                  <a:srgbClr val="222222"/>
                </a:solidFill>
                <a:effectLst/>
                <a:latin typeface="Arial" panose="020B0604020202020204" pitchFamily="34" charset="0"/>
              </a:rPr>
              <a:t>, B., &amp; Irwin, C. (2017). The effect of fluid intake following dehydration on subsequent athletic and cognitive performance: a systematic review and meta-analysis. </a:t>
            </a:r>
            <a:r>
              <a:rPr lang="en-GB" b="0" i="1" dirty="0">
                <a:solidFill>
                  <a:srgbClr val="222222"/>
                </a:solidFill>
                <a:effectLst/>
                <a:latin typeface="Arial" panose="020B0604020202020204" pitchFamily="34" charset="0"/>
              </a:rPr>
              <a:t>Sports medicine-open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a:t>
            </a:r>
            <a:r>
              <a:rPr lang="en-GB" b="0" i="0" dirty="0">
                <a:solidFill>
                  <a:srgbClr val="222222"/>
                </a:solidFill>
                <a:effectLst/>
                <a:latin typeface="Arial" panose="020B0604020202020204" pitchFamily="34" charset="0"/>
              </a:rPr>
              <a:t>, 1-23.</a:t>
            </a:r>
            <a:endParaRPr lang="en-GB" dirty="0"/>
          </a:p>
        </p:txBody>
      </p:sp>
      <p:sp>
        <p:nvSpPr>
          <p:cNvPr id="5" name="TextBox 4">
            <a:extLst>
              <a:ext uri="{FF2B5EF4-FFF2-40B4-BE49-F238E27FC236}">
                <a16:creationId xmlns:a16="http://schemas.microsoft.com/office/drawing/2014/main" id="{2A144D4D-FCFF-3E7C-E19D-BD4325DC5EFC}"/>
              </a:ext>
            </a:extLst>
          </p:cNvPr>
          <p:cNvSpPr txBox="1"/>
          <p:nvPr/>
        </p:nvSpPr>
        <p:spPr>
          <a:xfrm>
            <a:off x="414068" y="5913255"/>
            <a:ext cx="11622656" cy="646331"/>
          </a:xfrm>
          <a:prstGeom prst="rect">
            <a:avLst/>
          </a:prstGeom>
          <a:noFill/>
        </p:spPr>
        <p:txBody>
          <a:bodyPr wrap="square">
            <a:spAutoFit/>
          </a:bodyPr>
          <a:lstStyle/>
          <a:p>
            <a:r>
              <a:rPr lang="en-GB" b="0" i="0" dirty="0">
                <a:solidFill>
                  <a:srgbClr val="222222"/>
                </a:solidFill>
                <a:effectLst/>
                <a:latin typeface="Arial" panose="020B0604020202020204" pitchFamily="34" charset="0"/>
              </a:rPr>
              <a:t>Goulet, E. D. (2012). Dehydration and endurance performance in competitive athletes. </a:t>
            </a:r>
            <a:r>
              <a:rPr lang="en-GB" b="0" i="1" dirty="0">
                <a:solidFill>
                  <a:srgbClr val="222222"/>
                </a:solidFill>
                <a:effectLst/>
                <a:latin typeface="Arial" panose="020B0604020202020204" pitchFamily="34" charset="0"/>
              </a:rPr>
              <a:t>Nutrition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70</a:t>
            </a:r>
            <a:r>
              <a:rPr lang="en-GB" b="0" i="0" dirty="0">
                <a:solidFill>
                  <a:srgbClr val="222222"/>
                </a:solidFill>
                <a:effectLst/>
                <a:latin typeface="Arial" panose="020B0604020202020204" pitchFamily="34" charset="0"/>
              </a:rPr>
              <a:t>(suppl_2), S132-S136.</a:t>
            </a:r>
            <a:endParaRPr lang="en-GB" dirty="0"/>
          </a:p>
        </p:txBody>
      </p:sp>
    </p:spTree>
    <p:extLst>
      <p:ext uri="{BB962C8B-B14F-4D97-AF65-F5344CB8AC3E}">
        <p14:creationId xmlns:p14="http://schemas.microsoft.com/office/powerpoint/2010/main" val="2609370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838200" y="365125"/>
            <a:ext cx="10515600" cy="905833"/>
          </a:xfrm>
        </p:spPr>
        <p:txBody>
          <a:bodyPr/>
          <a:lstStyle/>
          <a:p>
            <a:pPr algn="ctr"/>
            <a:r>
              <a:rPr lang="en-GB" altLang="en-US" dirty="0"/>
              <a:t>Effects of Performance</a:t>
            </a:r>
          </a:p>
        </p:txBody>
      </p:sp>
      <p:sp>
        <p:nvSpPr>
          <p:cNvPr id="11267" name="Rectangle 3"/>
          <p:cNvSpPr>
            <a:spLocks noGrp="1" noChangeArrowheads="1"/>
          </p:cNvSpPr>
          <p:nvPr>
            <p:ph type="body" idx="1"/>
          </p:nvPr>
        </p:nvSpPr>
        <p:spPr>
          <a:xfrm>
            <a:off x="373811" y="1319542"/>
            <a:ext cx="11557634" cy="2464579"/>
          </a:xfrm>
        </p:spPr>
        <p:txBody>
          <a:bodyPr/>
          <a:lstStyle/>
          <a:p>
            <a:pPr marL="0" indent="0">
              <a:buNone/>
            </a:pPr>
            <a:r>
              <a:rPr lang="en-GB" altLang="en-US" dirty="0"/>
              <a:t>Even a slight amount of dehydration causes physiological consequences. </a:t>
            </a:r>
          </a:p>
          <a:p>
            <a:pPr marL="0" indent="0">
              <a:buNone/>
            </a:pPr>
            <a:endParaRPr lang="en-GB" altLang="en-US" dirty="0"/>
          </a:p>
          <a:p>
            <a:pPr marL="0" indent="0">
              <a:buNone/>
            </a:pPr>
            <a:r>
              <a:rPr lang="en-GB" altLang="en-US" dirty="0"/>
              <a:t>For example, every litre (1kg) of water lost will cause heart rate to be elevated by about 8 beats per minute, cardiac output to decline by 1 L/min, and core temperature to rise by 0.3</a:t>
            </a:r>
            <a:r>
              <a:rPr lang="en-GB" altLang="en-US" baseline="30000" dirty="0"/>
              <a:t>0</a:t>
            </a:r>
            <a:r>
              <a:rPr lang="en-GB" altLang="en-US" dirty="0"/>
              <a:t> C.</a:t>
            </a:r>
          </a:p>
          <a:p>
            <a:endParaRPr lang="en-GB" altLang="en-US" dirty="0"/>
          </a:p>
        </p:txBody>
      </p:sp>
      <p:pic>
        <p:nvPicPr>
          <p:cNvPr id="1026" name="Picture 2" descr="Hypothetical example of heart rate variation in response to prolonged,... |  Download Scientific Diagram">
            <a:extLst>
              <a:ext uri="{FF2B5EF4-FFF2-40B4-BE49-F238E27FC236}">
                <a16:creationId xmlns:a16="http://schemas.microsoft.com/office/drawing/2014/main" id="{C905FDEE-D256-FE83-4483-52DD7BA5CC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7056" y="3732502"/>
            <a:ext cx="4772744" cy="29141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ife | Free Full-Text | The Impact of Dehydration and Hyperthermia on  Circulatory Glutathione Metabolism after Exercise in the Heat with Insights  into the Role of Erythrocytes">
            <a:extLst>
              <a:ext uri="{FF2B5EF4-FFF2-40B4-BE49-F238E27FC236}">
                <a16:creationId xmlns:a16="http://schemas.microsoft.com/office/drawing/2014/main" id="{3B06B3C3-4944-4A4C-5E48-015D4E8087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200" y="3657600"/>
            <a:ext cx="523875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246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5"/>
          <p:cNvSpPr>
            <a:spLocks noGrp="1" noChangeArrowheads="1"/>
          </p:cNvSpPr>
          <p:nvPr>
            <p:ph type="title"/>
          </p:nvPr>
        </p:nvSpPr>
        <p:spPr/>
        <p:txBody>
          <a:bodyPr/>
          <a:lstStyle/>
          <a:p>
            <a:pPr algn="ctr"/>
            <a:r>
              <a:rPr lang="en-GB" altLang="en-US" dirty="0"/>
              <a:t>Fluid loss during exercise</a:t>
            </a:r>
          </a:p>
        </p:txBody>
      </p:sp>
      <p:sp>
        <p:nvSpPr>
          <p:cNvPr id="12291" name="Rectangle 3"/>
          <p:cNvSpPr>
            <a:spLocks noGrp="1" noChangeArrowheads="1"/>
          </p:cNvSpPr>
          <p:nvPr>
            <p:ph type="body" idx="1"/>
          </p:nvPr>
        </p:nvSpPr>
        <p:spPr>
          <a:xfrm>
            <a:off x="483079" y="1825625"/>
            <a:ext cx="10870721" cy="4351338"/>
          </a:xfrm>
        </p:spPr>
        <p:txBody>
          <a:bodyPr/>
          <a:lstStyle/>
          <a:p>
            <a:r>
              <a:rPr lang="en-GB" altLang="en-US" dirty="0"/>
              <a:t>During prolonged exercise in the heat, people can become dehydrated at a rate of 1-2 </a:t>
            </a:r>
            <a:r>
              <a:rPr lang="en-GB" altLang="en-US" dirty="0" err="1"/>
              <a:t>lts</a:t>
            </a:r>
            <a:r>
              <a:rPr lang="en-GB" altLang="en-US" dirty="0"/>
              <a:t> every hour (about 1-2 kg of body weight loss per hour). </a:t>
            </a:r>
          </a:p>
          <a:p>
            <a:endParaRPr lang="en-GB" altLang="en-US" dirty="0"/>
          </a:p>
          <a:p>
            <a:r>
              <a:rPr lang="en-GB" altLang="en-US" dirty="0"/>
              <a:t>The rate of dehydration can be monitored by recording changes in nude body weight. Each kilogramme of weight loss corresponds to 1 litre of dehydration</a:t>
            </a:r>
          </a:p>
        </p:txBody>
      </p:sp>
    </p:spTree>
    <p:extLst>
      <p:ext uri="{BB962C8B-B14F-4D97-AF65-F5344CB8AC3E}">
        <p14:creationId xmlns:p14="http://schemas.microsoft.com/office/powerpoint/2010/main" val="1647199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6A34-2814-938A-13B5-F8C884AC78C0}"/>
              </a:ext>
            </a:extLst>
          </p:cNvPr>
          <p:cNvSpPr>
            <a:spLocks noGrp="1"/>
          </p:cNvSpPr>
          <p:nvPr>
            <p:ph type="title"/>
          </p:nvPr>
        </p:nvSpPr>
        <p:spPr>
          <a:xfrm>
            <a:off x="406879" y="5532437"/>
            <a:ext cx="10515600" cy="1325563"/>
          </a:xfrm>
        </p:spPr>
        <p:txBody>
          <a:bodyPr>
            <a:noAutofit/>
          </a:bodyPr>
          <a:lstStyle/>
          <a:p>
            <a:r>
              <a:rPr lang="en-GB" sz="2000" b="0" i="0" dirty="0">
                <a:solidFill>
                  <a:srgbClr val="FF0000"/>
                </a:solidFill>
                <a:effectLst/>
                <a:latin typeface="Arial" panose="020B0604020202020204" pitchFamily="34" charset="0"/>
              </a:rPr>
              <a:t>Castro-Sepulveda, M., Astudillo, J., </a:t>
            </a:r>
            <a:r>
              <a:rPr lang="en-GB" sz="2000" b="0" i="0" dirty="0" err="1">
                <a:solidFill>
                  <a:srgbClr val="FF0000"/>
                </a:solidFill>
                <a:effectLst/>
                <a:latin typeface="Arial" panose="020B0604020202020204" pitchFamily="34" charset="0"/>
              </a:rPr>
              <a:t>Letelier</a:t>
            </a:r>
            <a:r>
              <a:rPr lang="en-GB" sz="2000" b="0" i="0" dirty="0">
                <a:solidFill>
                  <a:srgbClr val="FF0000"/>
                </a:solidFill>
                <a:effectLst/>
                <a:latin typeface="Arial" panose="020B0604020202020204" pitchFamily="34" charset="0"/>
              </a:rPr>
              <a:t>, P., &amp; </a:t>
            </a:r>
            <a:r>
              <a:rPr lang="en-GB" sz="2000" b="0" i="0" dirty="0" err="1">
                <a:solidFill>
                  <a:srgbClr val="FF0000"/>
                </a:solidFill>
                <a:effectLst/>
                <a:latin typeface="Arial" panose="020B0604020202020204" pitchFamily="34" charset="0"/>
              </a:rPr>
              <a:t>Zbinden-Foncea</a:t>
            </a:r>
            <a:r>
              <a:rPr lang="en-GB" sz="2000" b="0" i="0" dirty="0">
                <a:solidFill>
                  <a:srgbClr val="FF0000"/>
                </a:solidFill>
                <a:effectLst/>
                <a:latin typeface="Arial" panose="020B0604020202020204" pitchFamily="34" charset="0"/>
              </a:rPr>
              <a:t>, H. (2016). Prevalence of dehydration before training sessions, friendly and official matches in elite female soccer players. </a:t>
            </a:r>
            <a:r>
              <a:rPr lang="en-GB" sz="2000" b="0" i="1" dirty="0">
                <a:solidFill>
                  <a:srgbClr val="FF0000"/>
                </a:solidFill>
                <a:effectLst/>
                <a:latin typeface="Arial" panose="020B0604020202020204" pitchFamily="34" charset="0"/>
              </a:rPr>
              <a:t>Journal of human kinetics</a:t>
            </a:r>
            <a:r>
              <a:rPr lang="en-GB" sz="2000" b="0" i="0" dirty="0">
                <a:solidFill>
                  <a:srgbClr val="FF0000"/>
                </a:solidFill>
                <a:effectLst/>
                <a:latin typeface="Arial" panose="020B0604020202020204" pitchFamily="34" charset="0"/>
              </a:rPr>
              <a:t>, </a:t>
            </a:r>
            <a:r>
              <a:rPr lang="en-GB" sz="2000" b="0" i="1" dirty="0">
                <a:solidFill>
                  <a:srgbClr val="FF0000"/>
                </a:solidFill>
                <a:effectLst/>
                <a:latin typeface="Arial" panose="020B0604020202020204" pitchFamily="34" charset="0"/>
              </a:rPr>
              <a:t>50</a:t>
            </a:r>
            <a:r>
              <a:rPr lang="en-GB" sz="2000" b="0" i="0" dirty="0">
                <a:solidFill>
                  <a:srgbClr val="FF0000"/>
                </a:solidFill>
                <a:effectLst/>
                <a:latin typeface="Arial" panose="020B0604020202020204" pitchFamily="34" charset="0"/>
              </a:rPr>
              <a:t>, 79.</a:t>
            </a:r>
            <a:endParaRPr lang="en-GB" sz="2000" dirty="0">
              <a:solidFill>
                <a:srgbClr val="FF0000"/>
              </a:solidFill>
            </a:endParaRPr>
          </a:p>
        </p:txBody>
      </p:sp>
      <p:sp>
        <p:nvSpPr>
          <p:cNvPr id="3" name="Content Placeholder 2">
            <a:extLst>
              <a:ext uri="{FF2B5EF4-FFF2-40B4-BE49-F238E27FC236}">
                <a16:creationId xmlns:a16="http://schemas.microsoft.com/office/drawing/2014/main" id="{BC26740B-E898-5D27-69F3-35D98260FA55}"/>
              </a:ext>
            </a:extLst>
          </p:cNvPr>
          <p:cNvSpPr>
            <a:spLocks noGrp="1"/>
          </p:cNvSpPr>
          <p:nvPr>
            <p:ph idx="1"/>
          </p:nvPr>
        </p:nvSpPr>
        <p:spPr>
          <a:xfrm>
            <a:off x="245853" y="221111"/>
            <a:ext cx="10515600" cy="5432066"/>
          </a:xfrm>
        </p:spPr>
        <p:txBody>
          <a:bodyPr>
            <a:normAutofit fontScale="77500" lnSpcReduction="20000"/>
          </a:bodyPr>
          <a:lstStyle/>
          <a:p>
            <a:pPr marL="0" indent="0" algn="l">
              <a:buNone/>
            </a:pPr>
            <a:r>
              <a:rPr lang="en-GB" b="1" i="0" dirty="0">
                <a:solidFill>
                  <a:srgbClr val="001D35"/>
                </a:solidFill>
                <a:effectLst/>
                <a:latin typeface="Google Sans"/>
              </a:rPr>
              <a:t>University and club level athletes</a:t>
            </a:r>
          </a:p>
          <a:p>
            <a:pPr marL="0" indent="0" algn="l">
              <a:buNone/>
            </a:pPr>
            <a:endParaRPr lang="en-GB" b="0" i="0" dirty="0">
              <a:solidFill>
                <a:srgbClr val="001D35"/>
              </a:solidFill>
              <a:effectLst/>
              <a:latin typeface="Google Sans"/>
            </a:endParaRPr>
          </a:p>
          <a:p>
            <a:pPr marL="0" indent="0" algn="l" fontAlgn="ctr">
              <a:buNone/>
            </a:pPr>
            <a:r>
              <a:rPr lang="en-GB" b="0" i="0" dirty="0">
                <a:solidFill>
                  <a:srgbClr val="001D35"/>
                </a:solidFill>
                <a:effectLst/>
                <a:latin typeface="Google Sans"/>
              </a:rPr>
              <a:t>	31.9% of athletes started exercise dehydrated, and 43.6% were 	dehydrated after 	training or competition. </a:t>
            </a:r>
          </a:p>
          <a:p>
            <a:pPr marL="0" indent="0" algn="l" fontAlgn="ctr">
              <a:buNone/>
            </a:pPr>
            <a:endParaRPr lang="en-GB" b="0" i="0" dirty="0">
              <a:solidFill>
                <a:srgbClr val="001D35"/>
              </a:solidFill>
              <a:effectLst/>
              <a:latin typeface="Google Sans"/>
            </a:endParaRPr>
          </a:p>
          <a:p>
            <a:pPr marL="0" indent="0" algn="l">
              <a:buNone/>
            </a:pPr>
            <a:r>
              <a:rPr lang="en-GB" b="1" i="0" dirty="0">
                <a:solidFill>
                  <a:srgbClr val="001D35"/>
                </a:solidFill>
                <a:effectLst/>
                <a:latin typeface="Google Sans"/>
              </a:rPr>
              <a:t>Young athletes</a:t>
            </a:r>
          </a:p>
          <a:p>
            <a:pPr marL="0" indent="0" algn="l">
              <a:buNone/>
            </a:pPr>
            <a:endParaRPr lang="en-GB" b="0" i="0" dirty="0">
              <a:solidFill>
                <a:srgbClr val="001D35"/>
              </a:solidFill>
              <a:effectLst/>
              <a:latin typeface="Google Sans"/>
            </a:endParaRPr>
          </a:p>
          <a:p>
            <a:pPr marL="0" indent="0" algn="l" fontAlgn="ctr">
              <a:buNone/>
            </a:pPr>
            <a:r>
              <a:rPr lang="en-GB" b="0" i="0" dirty="0">
                <a:solidFill>
                  <a:srgbClr val="001D35"/>
                </a:solidFill>
                <a:effectLst/>
                <a:latin typeface="Google Sans"/>
              </a:rPr>
              <a:t>	89.8% of athletes were </a:t>
            </a:r>
            <a:r>
              <a:rPr lang="en-GB" b="0" i="0" dirty="0" err="1">
                <a:solidFill>
                  <a:srgbClr val="001D35"/>
                </a:solidFill>
                <a:effectLst/>
                <a:latin typeface="Google Sans"/>
              </a:rPr>
              <a:t>hypohydrated</a:t>
            </a:r>
            <a:r>
              <a:rPr lang="en-GB" b="0" i="0" dirty="0">
                <a:solidFill>
                  <a:srgbClr val="001D35"/>
                </a:solidFill>
                <a:effectLst/>
                <a:latin typeface="Google Sans"/>
              </a:rPr>
              <a:t> based on urine specific gravity 	(USG), 	and 96.6% were classified as </a:t>
            </a:r>
            <a:r>
              <a:rPr lang="en-GB" b="0" i="0" dirty="0" err="1">
                <a:solidFill>
                  <a:srgbClr val="001D35"/>
                </a:solidFill>
                <a:effectLst/>
                <a:latin typeface="Google Sans"/>
              </a:rPr>
              <a:t>hypohydrated</a:t>
            </a:r>
            <a:r>
              <a:rPr lang="en-GB" b="0" i="0" dirty="0">
                <a:solidFill>
                  <a:srgbClr val="001D35"/>
                </a:solidFill>
                <a:effectLst/>
                <a:latin typeface="Google Sans"/>
              </a:rPr>
              <a:t> based on a urine 	colour chart. </a:t>
            </a:r>
          </a:p>
          <a:p>
            <a:pPr algn="l">
              <a:buFont typeface="Arial" panose="020B0604020202020204" pitchFamily="34" charset="0"/>
              <a:buChar char="•"/>
            </a:pPr>
            <a:endParaRPr lang="en-GB" b="1" i="0" dirty="0">
              <a:solidFill>
                <a:srgbClr val="001D35"/>
              </a:solidFill>
              <a:effectLst/>
              <a:latin typeface="Google Sans"/>
            </a:endParaRPr>
          </a:p>
          <a:p>
            <a:pPr marL="0" indent="0" algn="l">
              <a:buNone/>
            </a:pPr>
            <a:r>
              <a:rPr lang="en-GB" b="1" i="0" dirty="0">
                <a:solidFill>
                  <a:srgbClr val="001D35"/>
                </a:solidFill>
                <a:effectLst/>
                <a:latin typeface="Google Sans"/>
              </a:rPr>
              <a:t>Sporting situations</a:t>
            </a:r>
          </a:p>
          <a:p>
            <a:pPr marL="0" indent="0" algn="l">
              <a:buNone/>
            </a:pPr>
            <a:endParaRPr lang="en-GB" b="0" i="0" dirty="0">
              <a:solidFill>
                <a:srgbClr val="001D35"/>
              </a:solidFill>
              <a:effectLst/>
              <a:latin typeface="Google Sans"/>
            </a:endParaRPr>
          </a:p>
          <a:p>
            <a:pPr marL="0" indent="0" algn="l">
              <a:buNone/>
            </a:pPr>
            <a:r>
              <a:rPr lang="en-GB" b="0" i="0" dirty="0">
                <a:solidFill>
                  <a:srgbClr val="001D35"/>
                </a:solidFill>
                <a:effectLst/>
                <a:latin typeface="Google Sans"/>
              </a:rPr>
              <a:t>	</a:t>
            </a:r>
            <a:r>
              <a:rPr lang="en-GB" sz="2800" b="0" i="0" dirty="0">
                <a:solidFill>
                  <a:srgbClr val="222222"/>
                </a:solidFill>
                <a:effectLst/>
                <a:latin typeface="Arial" panose="020B0604020202020204" pitchFamily="34" charset="0"/>
              </a:rPr>
              <a:t> Castro-Sepulveda et al. (2016) -</a:t>
            </a:r>
            <a:r>
              <a:rPr lang="en-GB" b="0" i="0" dirty="0">
                <a:solidFill>
                  <a:srgbClr val="001D35"/>
                </a:solidFill>
                <a:effectLst/>
                <a:latin typeface="Google Sans"/>
              </a:rPr>
              <a:t> 47.05% of participants were severely 	dehydrated, 33.33% were significantly dehydrated, and 17.64% were minimally 	dehydrated. </a:t>
            </a:r>
            <a:endParaRPr lang="en-GB" dirty="0"/>
          </a:p>
        </p:txBody>
      </p:sp>
    </p:spTree>
    <p:extLst>
      <p:ext uri="{BB962C8B-B14F-4D97-AF65-F5344CB8AC3E}">
        <p14:creationId xmlns:p14="http://schemas.microsoft.com/office/powerpoint/2010/main" val="1789852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A29A7F3-9FDF-6D5D-46F5-B8F11394E6DD}"/>
              </a:ext>
            </a:extLst>
          </p:cNvPr>
          <p:cNvSpPr>
            <a:spLocks noGrp="1" noChangeArrowheads="1"/>
          </p:cNvSpPr>
          <p:nvPr>
            <p:ph type="title"/>
          </p:nvPr>
        </p:nvSpPr>
        <p:spPr>
          <a:xfrm>
            <a:off x="2154238" y="365126"/>
            <a:ext cx="7886700" cy="542925"/>
          </a:xfrm>
        </p:spPr>
        <p:txBody>
          <a:bodyPr>
            <a:normAutofit fontScale="90000"/>
          </a:bodyPr>
          <a:lstStyle/>
          <a:p>
            <a:pPr algn="ctr" eaLnBrk="1" hangingPunct="1"/>
            <a:r>
              <a:rPr lang="en-GB" altLang="en-US"/>
              <a:t>Drinking</a:t>
            </a:r>
          </a:p>
        </p:txBody>
      </p:sp>
      <p:sp>
        <p:nvSpPr>
          <p:cNvPr id="4" name="Text Placeholder 3">
            <a:extLst>
              <a:ext uri="{FF2B5EF4-FFF2-40B4-BE49-F238E27FC236}">
                <a16:creationId xmlns:a16="http://schemas.microsoft.com/office/drawing/2014/main" id="{A844D0CC-7D72-F663-F289-24965AA277B3}"/>
              </a:ext>
            </a:extLst>
          </p:cNvPr>
          <p:cNvSpPr>
            <a:spLocks noGrp="1"/>
          </p:cNvSpPr>
          <p:nvPr>
            <p:ph type="body" idx="1"/>
          </p:nvPr>
        </p:nvSpPr>
        <p:spPr>
          <a:xfrm>
            <a:off x="1164178" y="1085851"/>
            <a:ext cx="3867150" cy="379412"/>
          </a:xfrm>
        </p:spPr>
        <p:txBody>
          <a:bodyPr rtlCol="0">
            <a:normAutofit fontScale="92500" lnSpcReduction="10000"/>
          </a:bodyPr>
          <a:lstStyle/>
          <a:p>
            <a:pPr algn="ctr" eaLnBrk="1" hangingPunct="1">
              <a:defRPr/>
            </a:pPr>
            <a:r>
              <a:rPr lang="en-GB" dirty="0">
                <a:solidFill>
                  <a:srgbClr val="0070C0"/>
                </a:solidFill>
              </a:rPr>
              <a:t>Regulatory Drinking </a:t>
            </a:r>
          </a:p>
        </p:txBody>
      </p:sp>
      <p:sp>
        <p:nvSpPr>
          <p:cNvPr id="3" name="Content Placeholder 2">
            <a:extLst>
              <a:ext uri="{FF2B5EF4-FFF2-40B4-BE49-F238E27FC236}">
                <a16:creationId xmlns:a16="http://schemas.microsoft.com/office/drawing/2014/main" id="{E86DD063-6F9A-815D-EE74-BA54BB61AA3B}"/>
              </a:ext>
            </a:extLst>
          </p:cNvPr>
          <p:cNvSpPr>
            <a:spLocks noGrp="1"/>
          </p:cNvSpPr>
          <p:nvPr>
            <p:ph sz="half" idx="2"/>
          </p:nvPr>
        </p:nvSpPr>
        <p:spPr>
          <a:xfrm>
            <a:off x="442823" y="1643064"/>
            <a:ext cx="5416641" cy="4738687"/>
          </a:xfrm>
        </p:spPr>
        <p:txBody>
          <a:bodyPr rtlCol="0">
            <a:normAutofit fontScale="70000" lnSpcReduction="20000"/>
          </a:bodyPr>
          <a:lstStyle/>
          <a:p>
            <a:pPr marL="0" indent="0" algn="ctr">
              <a:buNone/>
              <a:defRPr/>
            </a:pPr>
            <a:r>
              <a:rPr lang="en-GB" dirty="0">
                <a:solidFill>
                  <a:srgbClr val="00B050"/>
                </a:solidFill>
              </a:rPr>
              <a:t>Drinking due to thirst</a:t>
            </a:r>
          </a:p>
          <a:p>
            <a:pPr marL="0" indent="0" algn="ctr">
              <a:buNone/>
              <a:defRPr/>
            </a:pPr>
            <a:endParaRPr lang="en-GB" dirty="0"/>
          </a:p>
          <a:p>
            <a:pPr marL="0" indent="0">
              <a:buNone/>
              <a:defRPr/>
            </a:pPr>
            <a:r>
              <a:rPr lang="en-GB" dirty="0"/>
              <a:t>As intracellular fluid moves to maintain extracellular concentrations signals are sent to the brain that produces hormones to stimulate the thirst response.</a:t>
            </a:r>
          </a:p>
          <a:p>
            <a:pPr marL="0" indent="0">
              <a:buNone/>
              <a:defRPr/>
            </a:pPr>
            <a:endParaRPr lang="en-GB" dirty="0"/>
          </a:p>
          <a:p>
            <a:pPr marL="0" indent="0">
              <a:buNone/>
              <a:defRPr/>
            </a:pPr>
            <a:r>
              <a:rPr lang="en-GB" dirty="0"/>
              <a:t>When drinking begins taste buds in the mouth send messages to the brain about fluid and salt content. Osmoreceptors in the hypothalamus also detect fluid that has reach the circulatory system</a:t>
            </a:r>
          </a:p>
          <a:p>
            <a:pPr marL="0" indent="0">
              <a:buNone/>
              <a:defRPr/>
            </a:pPr>
            <a:endParaRPr lang="en-GB" dirty="0"/>
          </a:p>
          <a:p>
            <a:pPr marL="0" indent="0">
              <a:buNone/>
              <a:defRPr/>
            </a:pPr>
            <a:endParaRPr lang="en-GB" dirty="0"/>
          </a:p>
          <a:p>
            <a:pPr marL="0" indent="0">
              <a:buNone/>
              <a:defRPr/>
            </a:pPr>
            <a:r>
              <a:rPr lang="en-GB" dirty="0"/>
              <a:t>This process though is tiggered as an anticipatory effect, often before blood concentrations have changed.</a:t>
            </a:r>
          </a:p>
        </p:txBody>
      </p:sp>
      <p:sp>
        <p:nvSpPr>
          <p:cNvPr id="5" name="Text Placeholder 4">
            <a:extLst>
              <a:ext uri="{FF2B5EF4-FFF2-40B4-BE49-F238E27FC236}">
                <a16:creationId xmlns:a16="http://schemas.microsoft.com/office/drawing/2014/main" id="{056BA6C6-5834-EBFC-215E-8E3D74A137D7}"/>
              </a:ext>
            </a:extLst>
          </p:cNvPr>
          <p:cNvSpPr>
            <a:spLocks noGrp="1"/>
          </p:cNvSpPr>
          <p:nvPr>
            <p:ph type="body" sz="quarter" idx="3"/>
          </p:nvPr>
        </p:nvSpPr>
        <p:spPr>
          <a:xfrm>
            <a:off x="7140034" y="1084774"/>
            <a:ext cx="3887788" cy="379412"/>
          </a:xfrm>
        </p:spPr>
        <p:txBody>
          <a:bodyPr rtlCol="0">
            <a:normAutofit fontScale="92500" lnSpcReduction="10000"/>
          </a:bodyPr>
          <a:lstStyle/>
          <a:p>
            <a:pPr algn="ctr" eaLnBrk="1" hangingPunct="1">
              <a:defRPr/>
            </a:pPr>
            <a:r>
              <a:rPr lang="en-GB" dirty="0">
                <a:solidFill>
                  <a:srgbClr val="FF0000"/>
                </a:solidFill>
              </a:rPr>
              <a:t>Nonregulatory Drinking</a:t>
            </a:r>
          </a:p>
        </p:txBody>
      </p:sp>
      <p:sp>
        <p:nvSpPr>
          <p:cNvPr id="6" name="Content Placeholder 5">
            <a:extLst>
              <a:ext uri="{FF2B5EF4-FFF2-40B4-BE49-F238E27FC236}">
                <a16:creationId xmlns:a16="http://schemas.microsoft.com/office/drawing/2014/main" id="{D5F3DCE3-A968-C894-FAA3-AD3516CB57F8}"/>
              </a:ext>
            </a:extLst>
          </p:cNvPr>
          <p:cNvSpPr>
            <a:spLocks noGrp="1"/>
          </p:cNvSpPr>
          <p:nvPr>
            <p:ph sz="quarter" idx="4"/>
          </p:nvPr>
        </p:nvSpPr>
        <p:spPr>
          <a:xfrm>
            <a:off x="6332539" y="1652588"/>
            <a:ext cx="5859461" cy="5099050"/>
          </a:xfrm>
        </p:spPr>
        <p:txBody>
          <a:bodyPr rtlCol="0">
            <a:normAutofit fontScale="70000" lnSpcReduction="20000"/>
          </a:bodyPr>
          <a:lstStyle/>
          <a:p>
            <a:pPr marL="0" indent="0" algn="ctr">
              <a:buNone/>
              <a:defRPr/>
            </a:pPr>
            <a:r>
              <a:rPr lang="en-GB" dirty="0">
                <a:solidFill>
                  <a:srgbClr val="00B050"/>
                </a:solidFill>
              </a:rPr>
              <a:t>Fluid intake not driven by the thirst mechanism</a:t>
            </a:r>
            <a:r>
              <a:rPr lang="en-GB" dirty="0"/>
              <a:t>.</a:t>
            </a:r>
          </a:p>
          <a:p>
            <a:pPr marL="0" indent="0">
              <a:buNone/>
              <a:defRPr/>
            </a:pPr>
            <a:endParaRPr lang="en-GB" dirty="0"/>
          </a:p>
          <a:p>
            <a:pPr marL="0" indent="0">
              <a:buNone/>
              <a:defRPr/>
            </a:pPr>
            <a:r>
              <a:rPr lang="en-GB" dirty="0"/>
              <a:t>The main type of fluid ingestion in health individuals living in western society.</a:t>
            </a:r>
          </a:p>
          <a:p>
            <a:pPr marL="0" indent="0">
              <a:buNone/>
              <a:defRPr/>
            </a:pPr>
            <a:endParaRPr lang="en-GB" dirty="0"/>
          </a:p>
          <a:p>
            <a:pPr eaLnBrk="1" hangingPunct="1">
              <a:defRPr/>
            </a:pPr>
            <a:r>
              <a:rPr lang="en-GB" dirty="0"/>
              <a:t>Consumed for pleasure</a:t>
            </a:r>
          </a:p>
          <a:p>
            <a:pPr eaLnBrk="1" hangingPunct="1">
              <a:defRPr/>
            </a:pPr>
            <a:endParaRPr lang="en-GB" dirty="0"/>
          </a:p>
          <a:p>
            <a:pPr eaLnBrk="1" hangingPunct="1">
              <a:defRPr/>
            </a:pPr>
            <a:r>
              <a:rPr lang="en-GB" dirty="0"/>
              <a:t>Consumed to cool down</a:t>
            </a:r>
          </a:p>
          <a:p>
            <a:pPr eaLnBrk="1" hangingPunct="1">
              <a:defRPr/>
            </a:pPr>
            <a:endParaRPr lang="en-GB" dirty="0"/>
          </a:p>
          <a:p>
            <a:pPr eaLnBrk="1" hangingPunct="1">
              <a:defRPr/>
            </a:pPr>
            <a:r>
              <a:rPr lang="en-GB" dirty="0"/>
              <a:t>Consumed for energy</a:t>
            </a:r>
          </a:p>
          <a:p>
            <a:pPr eaLnBrk="1" hangingPunct="1">
              <a:defRPr/>
            </a:pPr>
            <a:endParaRPr lang="en-GB" dirty="0"/>
          </a:p>
          <a:p>
            <a:pPr eaLnBrk="1" hangingPunct="1">
              <a:defRPr/>
            </a:pPr>
            <a:r>
              <a:rPr lang="en-GB" dirty="0"/>
              <a:t>Habit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en-GB" altLang="en-US" dirty="0"/>
              <a:t>Rehydration</a:t>
            </a:r>
          </a:p>
        </p:txBody>
      </p:sp>
      <p:sp>
        <p:nvSpPr>
          <p:cNvPr id="6147" name="Rectangle 3"/>
          <p:cNvSpPr>
            <a:spLocks noGrp="1" noChangeArrowheads="1"/>
          </p:cNvSpPr>
          <p:nvPr>
            <p:ph type="body" idx="1"/>
          </p:nvPr>
        </p:nvSpPr>
        <p:spPr>
          <a:xfrm>
            <a:off x="281796" y="1825625"/>
            <a:ext cx="11072004" cy="4351338"/>
          </a:xfrm>
        </p:spPr>
        <p:txBody>
          <a:bodyPr>
            <a:normAutofit/>
          </a:bodyPr>
          <a:lstStyle/>
          <a:p>
            <a:pPr marL="0" indent="0">
              <a:buNone/>
            </a:pPr>
            <a:r>
              <a:rPr lang="en-GB" altLang="en-US" dirty="0"/>
              <a:t>The body can only absorb about 200ml of fluid every 20 minutes.</a:t>
            </a:r>
          </a:p>
          <a:p>
            <a:pPr marL="0" indent="0">
              <a:buNone/>
            </a:pPr>
            <a:endParaRPr lang="en-GB" altLang="en-US" dirty="0"/>
          </a:p>
          <a:p>
            <a:pPr marL="0" indent="0">
              <a:buNone/>
            </a:pPr>
            <a:r>
              <a:rPr lang="en-GB" altLang="en-US" dirty="0"/>
              <a:t>If only 500-600 ml of fluids is replaced per hour an athlete running a marathon can become dehydrated at rates of 1,000 + ml/hr with up to 7 g of salt lost.</a:t>
            </a:r>
          </a:p>
          <a:p>
            <a:pPr marL="0" indent="0">
              <a:buNone/>
            </a:pPr>
            <a:endParaRPr lang="en-GB" altLang="en-US" dirty="0"/>
          </a:p>
        </p:txBody>
      </p:sp>
    </p:spTree>
    <p:extLst>
      <p:ext uri="{BB962C8B-B14F-4D97-AF65-F5344CB8AC3E}">
        <p14:creationId xmlns:p14="http://schemas.microsoft.com/office/powerpoint/2010/main" val="3807414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a:bodyPr>
          <a:lstStyle/>
          <a:p>
            <a:r>
              <a:rPr lang="en-GB" altLang="en-US" sz="3600" dirty="0">
                <a:solidFill>
                  <a:srgbClr val="00B0F0"/>
                </a:solidFill>
              </a:rPr>
              <a:t>American College of Sport Medicine Recommendations</a:t>
            </a:r>
          </a:p>
        </p:txBody>
      </p:sp>
      <p:sp>
        <p:nvSpPr>
          <p:cNvPr id="41987" name="Rectangle 3"/>
          <p:cNvSpPr>
            <a:spLocks noGrp="1" noChangeArrowheads="1"/>
          </p:cNvSpPr>
          <p:nvPr>
            <p:ph type="body" idx="1"/>
          </p:nvPr>
        </p:nvSpPr>
        <p:spPr>
          <a:xfrm>
            <a:off x="0" y="2061024"/>
            <a:ext cx="11214340" cy="4351338"/>
          </a:xfrm>
        </p:spPr>
        <p:txBody>
          <a:bodyPr/>
          <a:lstStyle/>
          <a:p>
            <a:pPr marL="609600" indent="-609600">
              <a:lnSpc>
                <a:spcPct val="150000"/>
              </a:lnSpc>
              <a:buNone/>
            </a:pPr>
            <a:r>
              <a:rPr lang="en-GB" altLang="en-US" dirty="0"/>
              <a:t>	It is recommended that individuals consume a nutritionally balanced diet and drink adequate fluids during the 24-hr period before an event, especially during the period that includes the meal prior to exercise, to promote proper hydration before exercise or competition. </a:t>
            </a:r>
          </a:p>
          <a:p>
            <a:pPr marL="609600" indent="-609600"/>
            <a:endParaRPr lang="en-GB" altLang="en-US" dirty="0"/>
          </a:p>
        </p:txBody>
      </p:sp>
      <p:sp>
        <p:nvSpPr>
          <p:cNvPr id="3" name="TextBox 2">
            <a:extLst>
              <a:ext uri="{FF2B5EF4-FFF2-40B4-BE49-F238E27FC236}">
                <a16:creationId xmlns:a16="http://schemas.microsoft.com/office/drawing/2014/main" id="{CAEE7174-3A12-0DEE-8DFF-17192286AA08}"/>
              </a:ext>
            </a:extLst>
          </p:cNvPr>
          <p:cNvSpPr txBox="1"/>
          <p:nvPr/>
        </p:nvSpPr>
        <p:spPr>
          <a:xfrm>
            <a:off x="615350" y="5489032"/>
            <a:ext cx="10409208"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Roberts, W. O., Armstrong, L. E., Sawka, M. N., Yeargin, S. W., Heled, Y., &amp; O’Connor, F. G. (2021). ACSM expert consensus statement on exertional heat illness: recognition, management, and return to activity. </a:t>
            </a:r>
            <a:r>
              <a:rPr lang="en-GB" b="0" i="1" dirty="0">
                <a:solidFill>
                  <a:srgbClr val="222222"/>
                </a:solidFill>
                <a:effectLst/>
                <a:latin typeface="Arial" panose="020B0604020202020204" pitchFamily="34" charset="0"/>
              </a:rPr>
              <a:t>Current sports medicine reports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(9), 470-484.</a:t>
            </a:r>
            <a:endParaRPr lang="en-GB" dirty="0"/>
          </a:p>
        </p:txBody>
      </p:sp>
    </p:spTree>
    <p:extLst>
      <p:ext uri="{BB962C8B-B14F-4D97-AF65-F5344CB8AC3E}">
        <p14:creationId xmlns:p14="http://schemas.microsoft.com/office/powerpoint/2010/main" val="2489999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838200" y="365125"/>
            <a:ext cx="10515600" cy="681547"/>
          </a:xfrm>
        </p:spPr>
        <p:txBody>
          <a:bodyPr>
            <a:noAutofit/>
          </a:bodyPr>
          <a:lstStyle/>
          <a:p>
            <a:pPr algn="ctr"/>
            <a:r>
              <a:rPr lang="en-GB" altLang="en-US" sz="2800" dirty="0">
                <a:solidFill>
                  <a:srgbClr val="0070C0"/>
                </a:solidFill>
              </a:rPr>
              <a:t>American College of Sport Medicine Recommendations</a:t>
            </a:r>
          </a:p>
        </p:txBody>
      </p:sp>
      <p:sp>
        <p:nvSpPr>
          <p:cNvPr id="43011" name="Rectangle 3"/>
          <p:cNvSpPr>
            <a:spLocks noGrp="1" noChangeArrowheads="1"/>
          </p:cNvSpPr>
          <p:nvPr>
            <p:ph type="body" idx="1"/>
          </p:nvPr>
        </p:nvSpPr>
        <p:spPr>
          <a:xfrm>
            <a:off x="304800" y="1322716"/>
            <a:ext cx="11049000" cy="5457645"/>
          </a:xfrm>
        </p:spPr>
        <p:txBody>
          <a:bodyPr>
            <a:normAutofit fontScale="70000" lnSpcReduction="20000"/>
          </a:bodyPr>
          <a:lstStyle/>
          <a:p>
            <a:pPr marL="0" indent="0">
              <a:lnSpc>
                <a:spcPct val="200000"/>
              </a:lnSpc>
              <a:buNone/>
            </a:pPr>
            <a:r>
              <a:rPr lang="en-GB" altLang="en-US" sz="3400" dirty="0"/>
              <a:t>It is recommended that individuals drink about 500 ml of fluid about 2hrs before exercise to promote adequate hydration and allow time for excretion of excess ingested water. </a:t>
            </a:r>
          </a:p>
          <a:p>
            <a:endParaRPr lang="en-GB" altLang="en-US" sz="3400" dirty="0"/>
          </a:p>
          <a:p>
            <a:pPr marL="0" indent="0">
              <a:lnSpc>
                <a:spcPct val="210000"/>
              </a:lnSpc>
              <a:buNone/>
            </a:pPr>
            <a:r>
              <a:rPr lang="en-GB" altLang="en-US" sz="3400" dirty="0"/>
              <a:t>During exercise, athletes should start drinking early and at regular intervals in an attempt to consume fluids at a rate sufficient to replace all the water lost through sweating (i.e., body weight loss), or consume the maximal amount that can be tolerated. </a:t>
            </a:r>
          </a:p>
          <a:p>
            <a:endParaRPr lang="en-GB" altLang="en-US" dirty="0"/>
          </a:p>
        </p:txBody>
      </p:sp>
    </p:spTree>
    <p:extLst>
      <p:ext uri="{BB962C8B-B14F-4D97-AF65-F5344CB8AC3E}">
        <p14:creationId xmlns:p14="http://schemas.microsoft.com/office/powerpoint/2010/main" val="1578705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ctr"/>
            <a:r>
              <a:rPr lang="en-GB" altLang="en-US" sz="2800" dirty="0">
                <a:solidFill>
                  <a:srgbClr val="0070C0"/>
                </a:solidFill>
              </a:rPr>
              <a:t>American College of Sport Medicine Recommendations</a:t>
            </a:r>
          </a:p>
        </p:txBody>
      </p:sp>
      <p:sp>
        <p:nvSpPr>
          <p:cNvPr id="44035" name="Rectangle 3"/>
          <p:cNvSpPr>
            <a:spLocks noGrp="1" noChangeArrowheads="1"/>
          </p:cNvSpPr>
          <p:nvPr>
            <p:ph type="body" idx="1"/>
          </p:nvPr>
        </p:nvSpPr>
        <p:spPr/>
        <p:txBody>
          <a:bodyPr>
            <a:normAutofit fontScale="85000" lnSpcReduction="10000"/>
          </a:bodyPr>
          <a:lstStyle/>
          <a:p>
            <a:pPr marL="0" indent="0">
              <a:lnSpc>
                <a:spcPct val="200000"/>
              </a:lnSpc>
              <a:buNone/>
            </a:pPr>
            <a:r>
              <a:rPr lang="en-GB" altLang="en-US" dirty="0"/>
              <a:t>It is recommended that ingested fluids be cooler than ambient temperature [between 15 </a:t>
            </a:r>
            <a:r>
              <a:rPr lang="en-GB" altLang="en-US" baseline="30000" dirty="0"/>
              <a:t>0</a:t>
            </a:r>
            <a:r>
              <a:rPr lang="en-GB" altLang="en-US" dirty="0"/>
              <a:t>C and 22 </a:t>
            </a:r>
            <a:r>
              <a:rPr lang="en-GB" altLang="en-US" baseline="30000" dirty="0"/>
              <a:t>0</a:t>
            </a:r>
            <a:r>
              <a:rPr lang="en-GB" altLang="en-US" dirty="0"/>
              <a:t>C and flavoured to enhance palatability and promote fluid replacement. </a:t>
            </a:r>
          </a:p>
          <a:p>
            <a:pPr marL="0" indent="0">
              <a:buNone/>
            </a:pPr>
            <a:endParaRPr lang="en-GB" altLang="en-US" dirty="0"/>
          </a:p>
          <a:p>
            <a:pPr marL="0" indent="0">
              <a:lnSpc>
                <a:spcPct val="210000"/>
              </a:lnSpc>
              <a:buNone/>
            </a:pPr>
            <a:r>
              <a:rPr lang="en-GB" altLang="en-US" dirty="0"/>
              <a:t>Fluids should be readily available and served in containers that allow adequate volumes to be ingested with ease and with minimal interruption of exercise. </a:t>
            </a:r>
          </a:p>
          <a:p>
            <a:endParaRPr lang="en-GB" altLang="en-US" dirty="0"/>
          </a:p>
        </p:txBody>
      </p:sp>
    </p:spTree>
    <p:extLst>
      <p:ext uri="{BB962C8B-B14F-4D97-AF65-F5344CB8AC3E}">
        <p14:creationId xmlns:p14="http://schemas.microsoft.com/office/powerpoint/2010/main" val="1374583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Autofit/>
          </a:bodyPr>
          <a:lstStyle/>
          <a:p>
            <a:pPr algn="ctr"/>
            <a:r>
              <a:rPr lang="en-GB" altLang="en-US" sz="2800" dirty="0">
                <a:solidFill>
                  <a:srgbClr val="0070C0"/>
                </a:solidFill>
              </a:rPr>
              <a:t>American College of Sport Medicine Recommendations</a:t>
            </a:r>
          </a:p>
        </p:txBody>
      </p:sp>
      <p:sp>
        <p:nvSpPr>
          <p:cNvPr id="45059" name="Rectangle 3"/>
          <p:cNvSpPr>
            <a:spLocks noGrp="1" noChangeArrowheads="1"/>
          </p:cNvSpPr>
          <p:nvPr>
            <p:ph type="body" idx="1"/>
          </p:nvPr>
        </p:nvSpPr>
        <p:spPr>
          <a:xfrm>
            <a:off x="838200" y="1518250"/>
            <a:ext cx="10515600" cy="5078082"/>
          </a:xfrm>
        </p:spPr>
        <p:txBody>
          <a:bodyPr>
            <a:normAutofit fontScale="92500"/>
          </a:bodyPr>
          <a:lstStyle/>
          <a:p>
            <a:pPr marL="0" indent="0">
              <a:lnSpc>
                <a:spcPct val="200000"/>
              </a:lnSpc>
              <a:buNone/>
            </a:pPr>
            <a:r>
              <a:rPr lang="en-GB" altLang="en-US" sz="2400" dirty="0"/>
              <a:t>Addition of proper amounts of carbohydrates and/or electrolytes to a fluid replacement solution is recommended for exercise events of duration greater than 1 hr since it does not significantly impair water delivery to the body and may enhance performance.</a:t>
            </a:r>
          </a:p>
          <a:p>
            <a:pPr marL="0" indent="0">
              <a:buNone/>
            </a:pPr>
            <a:r>
              <a:rPr lang="en-GB" altLang="en-US" sz="2400" dirty="0"/>
              <a:t> </a:t>
            </a:r>
          </a:p>
          <a:p>
            <a:pPr marL="0" indent="0">
              <a:lnSpc>
                <a:spcPct val="220000"/>
              </a:lnSpc>
              <a:buNone/>
            </a:pPr>
            <a:r>
              <a:rPr lang="en-GB" altLang="en-US" sz="2400" dirty="0"/>
              <a:t>During exercise lasting less than 1 hr, there is little evidence of physiological or physical performance differences between consuming a carbohydrate-electrolyte drink and plain water.</a:t>
            </a:r>
          </a:p>
        </p:txBody>
      </p:sp>
    </p:spTree>
    <p:extLst>
      <p:ext uri="{BB962C8B-B14F-4D97-AF65-F5344CB8AC3E}">
        <p14:creationId xmlns:p14="http://schemas.microsoft.com/office/powerpoint/2010/main" val="795352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Autofit/>
          </a:bodyPr>
          <a:lstStyle/>
          <a:p>
            <a:pPr algn="ctr"/>
            <a:r>
              <a:rPr lang="en-GB" altLang="en-US" sz="2800" dirty="0">
                <a:solidFill>
                  <a:srgbClr val="0070C0"/>
                </a:solidFill>
              </a:rPr>
              <a:t>American College of Sport Medicine Recommendations</a:t>
            </a:r>
          </a:p>
        </p:txBody>
      </p:sp>
      <p:sp>
        <p:nvSpPr>
          <p:cNvPr id="46083" name="Rectangle 3"/>
          <p:cNvSpPr>
            <a:spLocks noGrp="1" noChangeArrowheads="1"/>
          </p:cNvSpPr>
          <p:nvPr>
            <p:ph type="body" idx="1"/>
          </p:nvPr>
        </p:nvSpPr>
        <p:spPr>
          <a:xfrm>
            <a:off x="838200" y="1357223"/>
            <a:ext cx="10515600" cy="4819740"/>
          </a:xfrm>
        </p:spPr>
        <p:txBody>
          <a:bodyPr>
            <a:normAutofit fontScale="85000" lnSpcReduction="10000"/>
          </a:bodyPr>
          <a:lstStyle/>
          <a:p>
            <a:pPr marL="0" indent="0">
              <a:lnSpc>
                <a:spcPct val="200000"/>
              </a:lnSpc>
              <a:buNone/>
            </a:pPr>
            <a:r>
              <a:rPr lang="en-GB" altLang="en-US" dirty="0"/>
              <a:t>During intense exercise lasting longer than 1 hr, it is recommended that carbohydrates be ingested at a rate of 30-60 g/hr to maintain oxidation of carbohydrates and delay fatigue. </a:t>
            </a:r>
            <a:r>
              <a:rPr lang="en-GB" altLang="en-US" dirty="0">
                <a:solidFill>
                  <a:srgbClr val="FF0000"/>
                </a:solidFill>
              </a:rPr>
              <a:t>This rate of carbohydrate intake can be achieved without compromising fluid delivery by drinking 600-1200 ml/hr of solutions containing 4%-8% carbohydrates (g/100 ml).</a:t>
            </a:r>
          </a:p>
          <a:p>
            <a:pPr marL="0" indent="0">
              <a:buNone/>
            </a:pPr>
            <a:endParaRPr lang="en-GB" altLang="en-US" dirty="0"/>
          </a:p>
          <a:p>
            <a:pPr marL="0" indent="0">
              <a:lnSpc>
                <a:spcPct val="220000"/>
              </a:lnSpc>
              <a:buNone/>
            </a:pPr>
            <a:r>
              <a:rPr lang="en-GB" altLang="en-US" dirty="0"/>
              <a:t>The carbohydrates can be sugars (glucose or sucrose) or starch (e.g., </a:t>
            </a:r>
            <a:r>
              <a:rPr lang="en-GB" altLang="en-US" dirty="0" err="1"/>
              <a:t>maltodextrin</a:t>
            </a:r>
            <a:r>
              <a:rPr lang="en-GB" altLang="en-US" dirty="0"/>
              <a:t>). </a:t>
            </a:r>
          </a:p>
        </p:txBody>
      </p:sp>
    </p:spTree>
    <p:extLst>
      <p:ext uri="{BB962C8B-B14F-4D97-AF65-F5344CB8AC3E}">
        <p14:creationId xmlns:p14="http://schemas.microsoft.com/office/powerpoint/2010/main" val="942104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pPr algn="ctr"/>
            <a:r>
              <a:rPr lang="en-GB" altLang="en-US" sz="2800" dirty="0">
                <a:solidFill>
                  <a:srgbClr val="0070C0"/>
                </a:solidFill>
              </a:rPr>
              <a:t>American College of Sport Medicine Recommendations</a:t>
            </a:r>
          </a:p>
        </p:txBody>
      </p:sp>
      <p:sp>
        <p:nvSpPr>
          <p:cNvPr id="47107" name="Rectangle 3"/>
          <p:cNvSpPr>
            <a:spLocks noGrp="1" noChangeArrowheads="1"/>
          </p:cNvSpPr>
          <p:nvPr>
            <p:ph type="body" idx="1"/>
          </p:nvPr>
        </p:nvSpPr>
        <p:spPr>
          <a:xfrm>
            <a:off x="540589" y="1981201"/>
            <a:ext cx="11484634" cy="4543425"/>
          </a:xfrm>
        </p:spPr>
        <p:txBody>
          <a:bodyPr>
            <a:normAutofit fontScale="85000" lnSpcReduction="10000"/>
          </a:bodyPr>
          <a:lstStyle/>
          <a:p>
            <a:pPr marL="0" indent="0">
              <a:lnSpc>
                <a:spcPct val="150000"/>
              </a:lnSpc>
              <a:buNone/>
            </a:pPr>
            <a:r>
              <a:rPr lang="en-GB" altLang="en-US" dirty="0"/>
              <a:t>Inclusion of sodium (0.5-0.7 g/</a:t>
            </a:r>
            <a:r>
              <a:rPr lang="en-GB" altLang="en-US" dirty="0" err="1"/>
              <a:t>lt</a:t>
            </a:r>
            <a:r>
              <a:rPr lang="en-GB" altLang="en-US" dirty="0"/>
              <a:t> of water) in the rehydration solution ingested during exercise lasting longer than 1 hr is recommended since it may be advantageous in enhancing palatability, promoting fluid retention, and possibly preventing hyponatremia in certain individuals who drink excessive quantities of fluid.</a:t>
            </a:r>
          </a:p>
          <a:p>
            <a:pPr marL="0" indent="0">
              <a:lnSpc>
                <a:spcPct val="80000"/>
              </a:lnSpc>
              <a:buNone/>
            </a:pPr>
            <a:r>
              <a:rPr lang="en-GB" altLang="en-US" dirty="0"/>
              <a:t> </a:t>
            </a:r>
          </a:p>
          <a:p>
            <a:pPr marL="0" indent="0">
              <a:lnSpc>
                <a:spcPct val="150000"/>
              </a:lnSpc>
              <a:buNone/>
            </a:pPr>
            <a:r>
              <a:rPr lang="en-GB" altLang="en-US" dirty="0">
                <a:solidFill>
                  <a:srgbClr val="00B0F0"/>
                </a:solidFill>
              </a:rPr>
              <a:t>There is little physiological basis for the presence of sodium in oral rehydration solution for enhancing intestinal water absorption as long as sodium is sufficiently available from the previous meal.</a:t>
            </a:r>
          </a:p>
        </p:txBody>
      </p:sp>
    </p:spTree>
    <p:extLst>
      <p:ext uri="{BB962C8B-B14F-4D97-AF65-F5344CB8AC3E}">
        <p14:creationId xmlns:p14="http://schemas.microsoft.com/office/powerpoint/2010/main" val="1874994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algn="ctr"/>
            <a:r>
              <a:rPr lang="en-GB" altLang="en-US" dirty="0"/>
              <a:t>Hydration and Endurance events</a:t>
            </a:r>
          </a:p>
        </p:txBody>
      </p:sp>
      <p:sp>
        <p:nvSpPr>
          <p:cNvPr id="50179" name="Rectangle 3"/>
          <p:cNvSpPr>
            <a:spLocks noGrp="1" noChangeArrowheads="1"/>
          </p:cNvSpPr>
          <p:nvPr>
            <p:ph type="body" idx="1"/>
          </p:nvPr>
        </p:nvSpPr>
        <p:spPr/>
        <p:txBody>
          <a:bodyPr/>
          <a:lstStyle/>
          <a:p>
            <a:pPr marL="0" indent="0">
              <a:lnSpc>
                <a:spcPct val="80000"/>
              </a:lnSpc>
              <a:buNone/>
            </a:pPr>
            <a:r>
              <a:rPr lang="en-GB" altLang="en-US" dirty="0"/>
              <a:t>Exercising in extreme conditions over 5 or 6 hours (an Ironman or ultramarathon) you will need to add a complex CHO sports drink with electrolytes. </a:t>
            </a:r>
          </a:p>
          <a:p>
            <a:pPr marL="0" indent="0">
              <a:lnSpc>
                <a:spcPct val="80000"/>
              </a:lnSpc>
              <a:buNone/>
            </a:pPr>
            <a:endParaRPr lang="en-GB" altLang="en-US" dirty="0"/>
          </a:p>
          <a:p>
            <a:pPr marL="0" indent="0">
              <a:lnSpc>
                <a:spcPct val="80000"/>
              </a:lnSpc>
              <a:buNone/>
            </a:pPr>
            <a:r>
              <a:rPr lang="en-GB" altLang="en-US" dirty="0"/>
              <a:t>Athletes who don't consume electrolytes under these conditions risk </a:t>
            </a:r>
            <a:r>
              <a:rPr lang="en-GB" altLang="en-US" dirty="0" err="1"/>
              <a:t>overhydration</a:t>
            </a:r>
            <a:r>
              <a:rPr lang="en-GB" altLang="en-US" dirty="0"/>
              <a:t> (or hyponatremia). </a:t>
            </a:r>
          </a:p>
          <a:p>
            <a:pPr marL="0" indent="0">
              <a:lnSpc>
                <a:spcPct val="80000"/>
              </a:lnSpc>
              <a:buNone/>
            </a:pPr>
            <a:endParaRPr lang="en-GB" altLang="en-US" dirty="0"/>
          </a:p>
        </p:txBody>
      </p:sp>
    </p:spTree>
    <p:extLst>
      <p:ext uri="{BB962C8B-B14F-4D97-AF65-F5344CB8AC3E}">
        <p14:creationId xmlns:p14="http://schemas.microsoft.com/office/powerpoint/2010/main" val="1664778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algn="ctr"/>
            <a:r>
              <a:rPr lang="en-GB" altLang="en-US" dirty="0"/>
              <a:t>Required Fluid Replacement</a:t>
            </a:r>
          </a:p>
        </p:txBody>
      </p:sp>
      <p:sp>
        <p:nvSpPr>
          <p:cNvPr id="48131" name="Rectangle 3"/>
          <p:cNvSpPr>
            <a:spLocks noGrp="1" noChangeArrowheads="1"/>
          </p:cNvSpPr>
          <p:nvPr>
            <p:ph type="body" idx="1"/>
          </p:nvPr>
        </p:nvSpPr>
        <p:spPr>
          <a:xfrm>
            <a:off x="471577" y="1788543"/>
            <a:ext cx="10017037" cy="4664646"/>
          </a:xfrm>
        </p:spPr>
        <p:txBody>
          <a:bodyPr/>
          <a:lstStyle/>
          <a:p>
            <a:pPr marL="0" indent="0">
              <a:buNone/>
            </a:pPr>
            <a:r>
              <a:rPr lang="en-GB" altLang="en-US" dirty="0"/>
              <a:t>For an exerciser who weighs about 68 kg, the requirements for both carbohydrate (i.e., 30-60 g/hr) and fluid during prolonged exertion can be met by drinking 625-1,250 ml/h of beverages containing 4-8% carbohydrate. </a:t>
            </a:r>
          </a:p>
          <a:p>
            <a:pPr marL="0" indent="0">
              <a:buNone/>
            </a:pPr>
            <a:endParaRPr lang="en-GB" altLang="en-US" dirty="0"/>
          </a:p>
          <a:p>
            <a:pPr marL="0" indent="0">
              <a:buNone/>
            </a:pPr>
            <a:r>
              <a:rPr lang="en-GB" altLang="en-US" dirty="0"/>
              <a:t>This volume must be adjusted for persons of different body weights.</a:t>
            </a:r>
          </a:p>
          <a:p>
            <a:pPr marL="0" indent="0">
              <a:buNone/>
            </a:pPr>
            <a:endParaRPr lang="en-GB" altLang="en-US" dirty="0"/>
          </a:p>
          <a:p>
            <a:pPr marL="0" indent="0">
              <a:buNone/>
            </a:pPr>
            <a:r>
              <a:rPr lang="en-GB" altLang="en-US" dirty="0"/>
              <a:t>For example, an individual who weighs 50 kg should multiply the above recommendation by 50/68 or 0.74, i.e., 462.5-925 ml/h. </a:t>
            </a:r>
          </a:p>
        </p:txBody>
      </p:sp>
    </p:spTree>
    <p:extLst>
      <p:ext uri="{BB962C8B-B14F-4D97-AF65-F5344CB8AC3E}">
        <p14:creationId xmlns:p14="http://schemas.microsoft.com/office/powerpoint/2010/main" val="3613486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algn="ctr"/>
            <a:r>
              <a:rPr lang="en-GB" altLang="en-US" dirty="0"/>
              <a:t>Monitoring Hydration</a:t>
            </a:r>
          </a:p>
        </p:txBody>
      </p:sp>
      <p:sp>
        <p:nvSpPr>
          <p:cNvPr id="83974" name="Rectangle 6"/>
          <p:cNvSpPr>
            <a:spLocks noGrp="1" noChangeArrowheads="1"/>
          </p:cNvSpPr>
          <p:nvPr>
            <p:ph type="body" sz="half" idx="1"/>
          </p:nvPr>
        </p:nvSpPr>
        <p:spPr>
          <a:xfrm>
            <a:off x="1181456" y="1883434"/>
            <a:ext cx="3275834" cy="4114800"/>
          </a:xfrm>
        </p:spPr>
        <p:txBody>
          <a:bodyPr>
            <a:normAutofit fontScale="92500" lnSpcReduction="10000"/>
          </a:bodyPr>
          <a:lstStyle/>
          <a:p>
            <a:r>
              <a:rPr lang="en-GB" altLang="en-US" dirty="0"/>
              <a:t>Weight</a:t>
            </a:r>
          </a:p>
          <a:p>
            <a:endParaRPr lang="en-GB" altLang="en-US" dirty="0"/>
          </a:p>
          <a:p>
            <a:r>
              <a:rPr lang="en-GB" altLang="en-US" dirty="0"/>
              <a:t>Urine</a:t>
            </a:r>
          </a:p>
          <a:p>
            <a:endParaRPr lang="en-GB" altLang="en-US" dirty="0"/>
          </a:p>
          <a:p>
            <a:r>
              <a:rPr lang="en-GB" altLang="en-US" dirty="0"/>
              <a:t>Thirst</a:t>
            </a:r>
          </a:p>
          <a:p>
            <a:endParaRPr lang="en-GB" altLang="en-US" dirty="0"/>
          </a:p>
          <a:p>
            <a:r>
              <a:rPr lang="en-GB" altLang="en-US" dirty="0"/>
              <a:t>Impedence</a:t>
            </a:r>
          </a:p>
          <a:p>
            <a:endParaRPr lang="en-GB" altLang="en-US" dirty="0"/>
          </a:p>
          <a:p>
            <a:r>
              <a:rPr lang="en-GB" altLang="en-US" dirty="0"/>
              <a:t>Osmolarity meters</a:t>
            </a:r>
          </a:p>
          <a:p>
            <a:endParaRPr lang="en-GB" altLang="en-US" dirty="0"/>
          </a:p>
        </p:txBody>
      </p:sp>
      <p:pic>
        <p:nvPicPr>
          <p:cNvPr id="83973" name="Picture 5" descr="wut_image_sse9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981" y="1670114"/>
            <a:ext cx="4657363" cy="4657362"/>
          </a:xfrm>
          <a:prstGeom prst="rect">
            <a:avLst/>
          </a:prstGeom>
          <a:noFill/>
          <a:extLst>
            <a:ext uri="{909E8E84-426E-40DD-AFC4-6F175D3DCCD1}">
              <a14:hiddenFill xmlns:a14="http://schemas.microsoft.com/office/drawing/2010/main">
                <a:solidFill>
                  <a:srgbClr val="FFFFFF"/>
                </a:solidFill>
              </a14:hiddenFill>
            </a:ext>
          </a:extLst>
        </p:spPr>
      </p:pic>
      <p:sp>
        <p:nvSpPr>
          <p:cNvPr id="83976" name="Line 8"/>
          <p:cNvSpPr>
            <a:spLocks noChangeShapeType="1"/>
          </p:cNvSpPr>
          <p:nvPr/>
        </p:nvSpPr>
        <p:spPr bwMode="auto">
          <a:xfrm flipV="1">
            <a:off x="7680325" y="4149725"/>
            <a:ext cx="0" cy="1295400"/>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8" name="Line 10"/>
          <p:cNvSpPr>
            <a:spLocks noChangeShapeType="1"/>
          </p:cNvSpPr>
          <p:nvPr/>
        </p:nvSpPr>
        <p:spPr bwMode="auto">
          <a:xfrm flipH="1">
            <a:off x="7967663" y="3141664"/>
            <a:ext cx="1008062" cy="719137"/>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9" name="Line 11"/>
          <p:cNvSpPr>
            <a:spLocks noChangeShapeType="1"/>
          </p:cNvSpPr>
          <p:nvPr/>
        </p:nvSpPr>
        <p:spPr bwMode="auto">
          <a:xfrm>
            <a:off x="6383338" y="2997200"/>
            <a:ext cx="1008062" cy="863600"/>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1871155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5050" y="1143000"/>
            <a:ext cx="51816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2949" name="Text Box 5"/>
          <p:cNvSpPr txBox="1">
            <a:spLocks noChangeArrowheads="1"/>
          </p:cNvSpPr>
          <p:nvPr/>
        </p:nvSpPr>
        <p:spPr bwMode="auto">
          <a:xfrm>
            <a:off x="2279651" y="260350"/>
            <a:ext cx="77771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600" dirty="0"/>
              <a:t>Urine Colour Chart</a:t>
            </a:r>
          </a:p>
        </p:txBody>
      </p:sp>
    </p:spTree>
    <p:extLst>
      <p:ext uri="{BB962C8B-B14F-4D97-AF65-F5344CB8AC3E}">
        <p14:creationId xmlns:p14="http://schemas.microsoft.com/office/powerpoint/2010/main" val="25957380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ctr"/>
            <a:r>
              <a:rPr lang="en-GB" altLang="en-US" dirty="0"/>
              <a:t>Weight</a:t>
            </a:r>
          </a:p>
        </p:txBody>
      </p:sp>
      <p:sp>
        <p:nvSpPr>
          <p:cNvPr id="86019" name="Rectangle 3"/>
          <p:cNvSpPr>
            <a:spLocks noGrp="1" noChangeArrowheads="1"/>
          </p:cNvSpPr>
          <p:nvPr>
            <p:ph type="body" idx="1"/>
          </p:nvPr>
        </p:nvSpPr>
        <p:spPr>
          <a:xfrm>
            <a:off x="437072" y="1700214"/>
            <a:ext cx="11306354" cy="4395787"/>
          </a:xfrm>
        </p:spPr>
        <p:txBody>
          <a:bodyPr>
            <a:normAutofit fontScale="92500"/>
          </a:bodyPr>
          <a:lstStyle/>
          <a:p>
            <a:pPr marL="0" indent="0">
              <a:lnSpc>
                <a:spcPct val="80000"/>
              </a:lnSpc>
              <a:buNone/>
            </a:pPr>
            <a:r>
              <a:rPr lang="en-GB" altLang="en-US" dirty="0"/>
              <a:t>A rough approximation for fluid loss would equate to weight loss during activity.</a:t>
            </a:r>
          </a:p>
          <a:p>
            <a:pPr>
              <a:lnSpc>
                <a:spcPct val="80000"/>
              </a:lnSpc>
            </a:pPr>
            <a:endParaRPr lang="en-GB" altLang="en-US" dirty="0"/>
          </a:p>
          <a:p>
            <a:pPr marL="0" indent="0">
              <a:lnSpc>
                <a:spcPct val="80000"/>
              </a:lnSpc>
              <a:buNone/>
            </a:pPr>
            <a:r>
              <a:rPr lang="en-GB" altLang="en-US" dirty="0"/>
              <a:t>To calculate the amount of fluid required to rehydrate.</a:t>
            </a:r>
          </a:p>
          <a:p>
            <a:pPr>
              <a:lnSpc>
                <a:spcPct val="80000"/>
              </a:lnSpc>
            </a:pPr>
            <a:endParaRPr lang="en-GB" altLang="en-US" dirty="0"/>
          </a:p>
          <a:p>
            <a:pPr lvl="1">
              <a:lnSpc>
                <a:spcPct val="80000"/>
              </a:lnSpc>
            </a:pPr>
            <a:r>
              <a:rPr lang="en-GB" altLang="en-US" dirty="0"/>
              <a:t>Empty bladder and weigh (in shorts)</a:t>
            </a:r>
          </a:p>
          <a:p>
            <a:pPr lvl="1">
              <a:lnSpc>
                <a:spcPct val="80000"/>
              </a:lnSpc>
            </a:pPr>
            <a:r>
              <a:rPr lang="en-GB" altLang="en-US" dirty="0"/>
              <a:t>Exercise and drink as normal</a:t>
            </a:r>
          </a:p>
          <a:p>
            <a:pPr lvl="1">
              <a:lnSpc>
                <a:spcPct val="80000"/>
              </a:lnSpc>
            </a:pPr>
            <a:r>
              <a:rPr lang="en-GB" altLang="en-US" dirty="0"/>
              <a:t>Empty bladder and weigh (in shorts)</a:t>
            </a:r>
          </a:p>
          <a:p>
            <a:pPr lvl="1">
              <a:lnSpc>
                <a:spcPct val="80000"/>
              </a:lnSpc>
            </a:pPr>
            <a:r>
              <a:rPr lang="en-GB" altLang="en-US" dirty="0"/>
              <a:t>The difference in the two weights in kg equates to the fluids in ml needed to be replaced</a:t>
            </a:r>
          </a:p>
          <a:p>
            <a:pPr lvl="1">
              <a:lnSpc>
                <a:spcPct val="80000"/>
              </a:lnSpc>
              <a:buFont typeface="Wingdings" panose="05000000000000000000" pitchFamily="2" charset="2"/>
              <a:buNone/>
            </a:pPr>
            <a:endParaRPr lang="en-GB" altLang="en-US" dirty="0"/>
          </a:p>
          <a:p>
            <a:pPr lvl="1">
              <a:lnSpc>
                <a:spcPct val="80000"/>
              </a:lnSpc>
              <a:buFont typeface="Wingdings" panose="05000000000000000000" pitchFamily="2" charset="2"/>
              <a:buNone/>
            </a:pPr>
            <a:endParaRPr lang="en-GB" altLang="en-US" dirty="0"/>
          </a:p>
          <a:p>
            <a:pPr lvl="1">
              <a:lnSpc>
                <a:spcPct val="80000"/>
              </a:lnSpc>
              <a:buFont typeface="Wingdings" panose="05000000000000000000" pitchFamily="2" charset="2"/>
              <a:buNone/>
            </a:pPr>
            <a:r>
              <a:rPr lang="en-GB" altLang="en-US" dirty="0"/>
              <a:t>Rehydrate 150% of weight lost.</a:t>
            </a:r>
          </a:p>
        </p:txBody>
      </p:sp>
    </p:spTree>
    <p:extLst>
      <p:ext uri="{BB962C8B-B14F-4D97-AF65-F5344CB8AC3E}">
        <p14:creationId xmlns:p14="http://schemas.microsoft.com/office/powerpoint/2010/main" val="18562243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706437"/>
          </a:xfrm>
        </p:spPr>
        <p:txBody>
          <a:bodyPr>
            <a:normAutofit/>
          </a:bodyPr>
          <a:lstStyle/>
          <a:p>
            <a:pPr algn="ctr" eaLnBrk="1" hangingPunct="1">
              <a:defRPr/>
            </a:pPr>
            <a:r>
              <a:rPr lang="en-GB" dirty="0"/>
              <a:t>Sports Drinks</a:t>
            </a:r>
          </a:p>
        </p:txBody>
      </p:sp>
      <p:sp>
        <p:nvSpPr>
          <p:cNvPr id="3" name="Content Placeholder 2"/>
          <p:cNvSpPr>
            <a:spLocks noGrp="1"/>
          </p:cNvSpPr>
          <p:nvPr>
            <p:ph idx="1"/>
          </p:nvPr>
        </p:nvSpPr>
        <p:spPr>
          <a:xfrm>
            <a:off x="483080" y="1568361"/>
            <a:ext cx="11306354" cy="4970462"/>
          </a:xfrm>
        </p:spPr>
        <p:txBody>
          <a:bodyPr>
            <a:normAutofit/>
          </a:bodyPr>
          <a:lstStyle/>
          <a:p>
            <a:pPr eaLnBrk="1" hangingPunct="1">
              <a:defRPr/>
            </a:pPr>
            <a:r>
              <a:rPr lang="en-GB" dirty="0"/>
              <a:t>Body will use 900 kcal / </a:t>
            </a:r>
            <a:r>
              <a:rPr lang="en-GB" dirty="0" err="1"/>
              <a:t>hr</a:t>
            </a:r>
            <a:r>
              <a:rPr lang="en-GB" dirty="0"/>
              <a:t> during intense exercise.</a:t>
            </a:r>
          </a:p>
          <a:p>
            <a:pPr eaLnBrk="1" hangingPunct="1">
              <a:defRPr/>
            </a:pPr>
            <a:endParaRPr lang="en-GB" dirty="0"/>
          </a:p>
          <a:p>
            <a:pPr eaLnBrk="1" hangingPunct="1">
              <a:defRPr/>
            </a:pPr>
            <a:r>
              <a:rPr lang="en-GB" dirty="0"/>
              <a:t>Body will lose up to 3 </a:t>
            </a:r>
            <a:r>
              <a:rPr lang="en-GB" dirty="0" err="1"/>
              <a:t>lts</a:t>
            </a:r>
            <a:r>
              <a:rPr lang="en-GB" dirty="0"/>
              <a:t> of fluid /hr containing sodium and other metabolites.</a:t>
            </a:r>
          </a:p>
          <a:p>
            <a:pPr eaLnBrk="1" hangingPunct="1">
              <a:defRPr/>
            </a:pPr>
            <a:endParaRPr lang="en-GB" dirty="0"/>
          </a:p>
          <a:p>
            <a:pPr eaLnBrk="1" hangingPunct="1">
              <a:defRPr/>
            </a:pPr>
            <a:r>
              <a:rPr lang="en-GB" dirty="0"/>
              <a:t>Body can absorb 600ml/</a:t>
            </a:r>
            <a:r>
              <a:rPr lang="en-GB" dirty="0" err="1"/>
              <a:t>hr</a:t>
            </a:r>
            <a:r>
              <a:rPr lang="en-GB" dirty="0"/>
              <a:t> at a CHO concentration of 3-5%.</a:t>
            </a:r>
          </a:p>
          <a:p>
            <a:pPr eaLnBrk="1" hangingPunct="1">
              <a:defRPr/>
            </a:pPr>
            <a:endParaRPr lang="en-GB" dirty="0"/>
          </a:p>
          <a:p>
            <a:pPr marL="0" indent="0" algn="ctr">
              <a:buNone/>
              <a:defRPr/>
            </a:pPr>
            <a:r>
              <a:rPr lang="en-GB" dirty="0">
                <a:solidFill>
                  <a:srgbClr val="FF0000"/>
                </a:solidFill>
              </a:rPr>
              <a:t>If greater CHO </a:t>
            </a:r>
            <a:r>
              <a:rPr lang="en-GB">
                <a:solidFill>
                  <a:srgbClr val="FF0000"/>
                </a:solidFill>
              </a:rPr>
              <a:t>is required, </a:t>
            </a:r>
            <a:r>
              <a:rPr lang="en-GB" dirty="0">
                <a:solidFill>
                  <a:srgbClr val="FF0000"/>
                </a:solidFill>
              </a:rPr>
              <a:t>then up to 8% can be used but this will reduce water uptake.</a:t>
            </a:r>
          </a:p>
        </p:txBody>
      </p:sp>
    </p:spTree>
    <p:extLst>
      <p:ext uri="{BB962C8B-B14F-4D97-AF65-F5344CB8AC3E}">
        <p14:creationId xmlns:p14="http://schemas.microsoft.com/office/powerpoint/2010/main" val="2023591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CHO Replenishment</a:t>
            </a:r>
          </a:p>
        </p:txBody>
      </p:sp>
      <p:sp>
        <p:nvSpPr>
          <p:cNvPr id="3" name="Content Placeholder 2"/>
          <p:cNvSpPr>
            <a:spLocks noGrp="1"/>
          </p:cNvSpPr>
          <p:nvPr>
            <p:ph idx="1"/>
          </p:nvPr>
        </p:nvSpPr>
        <p:spPr/>
        <p:txBody>
          <a:bodyPr/>
          <a:lstStyle/>
          <a:p>
            <a:pPr eaLnBrk="1" hangingPunct="1">
              <a:defRPr/>
            </a:pPr>
            <a:r>
              <a:rPr lang="en-GB" dirty="0"/>
              <a:t>5% by weight in 600 ml per hour</a:t>
            </a:r>
          </a:p>
          <a:p>
            <a:pPr eaLnBrk="1" hangingPunct="1">
              <a:defRPr/>
            </a:pPr>
            <a:endParaRPr lang="en-GB" dirty="0"/>
          </a:p>
          <a:p>
            <a:pPr eaLnBrk="1" hangingPunct="1">
              <a:defRPr/>
            </a:pPr>
            <a:r>
              <a:rPr lang="en-GB" dirty="0"/>
              <a:t>30 g of CHO</a:t>
            </a:r>
          </a:p>
          <a:p>
            <a:pPr eaLnBrk="1" hangingPunct="1">
              <a:defRPr/>
            </a:pPr>
            <a:endParaRPr lang="en-GB" dirty="0"/>
          </a:p>
          <a:p>
            <a:pPr eaLnBrk="1" hangingPunct="1">
              <a:defRPr/>
            </a:pPr>
            <a:r>
              <a:rPr lang="en-GB" dirty="0"/>
              <a:t>126 kcals</a:t>
            </a:r>
          </a:p>
          <a:p>
            <a:pPr eaLnBrk="1" hangingPunct="1">
              <a:defRPr/>
            </a:pPr>
            <a:endParaRPr lang="en-GB" dirty="0"/>
          </a:p>
          <a:p>
            <a:pPr eaLnBrk="1" hangingPunct="1">
              <a:defRPr/>
            </a:pPr>
            <a:r>
              <a:rPr lang="en-GB" dirty="0"/>
              <a:t>At 12 kcals/min this is 10 minutes of exercise.</a:t>
            </a:r>
          </a:p>
          <a:p>
            <a:pPr eaLnBrk="1" hangingPunct="1">
              <a:defRPr/>
            </a:pPr>
            <a:endParaRPr lang="en-GB" dirty="0"/>
          </a:p>
          <a:p>
            <a:pPr eaLnBrk="1" hangingPunct="1">
              <a:defRPr/>
            </a:pPr>
            <a:endParaRPr lang="en-GB" dirty="0"/>
          </a:p>
        </p:txBody>
      </p:sp>
    </p:spTree>
    <p:extLst>
      <p:ext uri="{BB962C8B-B14F-4D97-AF65-F5344CB8AC3E}">
        <p14:creationId xmlns:p14="http://schemas.microsoft.com/office/powerpoint/2010/main" val="987374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1793</TotalTime>
  <Words>1863</Words>
  <Application>Microsoft Office PowerPoint</Application>
  <PresentationFormat>Widescreen</PresentationFormat>
  <Paragraphs>206</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-apple-system</vt:lpstr>
      <vt:lpstr>Google Sans</vt:lpstr>
      <vt:lpstr>Arial</vt:lpstr>
      <vt:lpstr>Calibri</vt:lpstr>
      <vt:lpstr>Calibri Light</vt:lpstr>
      <vt:lpstr>Wingdings</vt:lpstr>
      <vt:lpstr>Office Theme</vt:lpstr>
      <vt:lpstr>Hydration</vt:lpstr>
      <vt:lpstr>Water</vt:lpstr>
      <vt:lpstr>Usage of water in the Body</vt:lpstr>
      <vt:lpstr>Compartmentalisation of Water</vt:lpstr>
      <vt:lpstr>Sensible v Insensible Water loss</vt:lpstr>
      <vt:lpstr>Hydration</vt:lpstr>
      <vt:lpstr>Thermoregulation</vt:lpstr>
      <vt:lpstr>Electrolyte loss</vt:lpstr>
      <vt:lpstr>Hypothalamic Regulation of fluid</vt:lpstr>
      <vt:lpstr>Hydration and Performance Euhydration- the normal levels of hydration</vt:lpstr>
      <vt:lpstr>PowerPoint Presentation</vt:lpstr>
      <vt:lpstr>Effects on Performance</vt:lpstr>
      <vt:lpstr>Effects of Performance</vt:lpstr>
      <vt:lpstr>Fluid loss during exercise</vt:lpstr>
      <vt:lpstr>Castro-Sepulveda, M., Astudillo, J., Letelier, P., &amp; Zbinden-Foncea, H. (2016). Prevalence of dehydration before training sessions, friendly and official matches in elite female soccer players. Journal of human kinetics, 50, 79.</vt:lpstr>
      <vt:lpstr>Drinking</vt:lpstr>
      <vt:lpstr>Rehydration</vt:lpstr>
      <vt:lpstr>American College of Sport Medicine Recommendations</vt:lpstr>
      <vt:lpstr>American College of Sport Medicine Recommendations</vt:lpstr>
      <vt:lpstr>American College of Sport Medicine Recommendations</vt:lpstr>
      <vt:lpstr>American College of Sport Medicine Recommendations</vt:lpstr>
      <vt:lpstr>American College of Sport Medicine Recommendations</vt:lpstr>
      <vt:lpstr>American College of Sport Medicine Recommendations</vt:lpstr>
      <vt:lpstr>Hydration and Endurance events</vt:lpstr>
      <vt:lpstr>Required Fluid Replacement</vt:lpstr>
      <vt:lpstr>Monitoring Hydration</vt:lpstr>
      <vt:lpstr>PowerPoint Presentation</vt:lpstr>
      <vt:lpstr>Weight</vt:lpstr>
      <vt:lpstr>Sports Drinks</vt:lpstr>
      <vt:lpstr>CHO Replenishment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Gardner</dc:creator>
  <cp:lastModifiedBy>David Gardner</cp:lastModifiedBy>
  <cp:revision>3</cp:revision>
  <dcterms:created xsi:type="dcterms:W3CDTF">2022-11-02T18:48:07Z</dcterms:created>
  <dcterms:modified xsi:type="dcterms:W3CDTF">2024-11-20T17:42:39Z</dcterms:modified>
</cp:coreProperties>
</file>