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1" autoAdjust="0"/>
    <p:restoredTop sz="94660"/>
  </p:normalViewPr>
  <p:slideViewPr>
    <p:cSldViewPr snapToGrid="0">
      <p:cViewPr varScale="1">
        <p:scale>
          <a:sx n="77" d="100"/>
          <a:sy n="77" d="100"/>
        </p:scale>
        <p:origin x="10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382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780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990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184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607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01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476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44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067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588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2348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897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2182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882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5/28/2018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5769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72ADEEB-B6C5-4C7C-9E77-1ACC93D3EA6B}"/>
              </a:ext>
            </a:extLst>
          </p:cNvPr>
          <p:cNvSpPr txBox="1"/>
          <p:nvPr/>
        </p:nvSpPr>
        <p:spPr>
          <a:xfrm>
            <a:off x="3789870" y="677173"/>
            <a:ext cx="6696973" cy="95410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u="sng" dirty="0" err="1"/>
              <a:t>Confensiwn</a:t>
            </a:r>
            <a:r>
              <a:rPr lang="en-US" sz="2800" u="sng" dirty="0"/>
              <a:t> y </a:t>
            </a:r>
            <a:r>
              <a:rPr lang="en-US" sz="2800" u="sng" dirty="0" err="1"/>
              <a:t>Cenhedloedd</a:t>
            </a:r>
            <a:r>
              <a:rPr lang="en-US" sz="2800" u="sng" dirty="0"/>
              <a:t> </a:t>
            </a:r>
            <a:r>
              <a:rPr lang="en-US" sz="2800" u="sng" dirty="0" err="1"/>
              <a:t>Unedig</a:t>
            </a:r>
            <a:r>
              <a:rPr lang="en-US" sz="2800" dirty="0"/>
              <a:t> </a:t>
            </a:r>
          </a:p>
          <a:p>
            <a:pPr algn="ctr"/>
            <a:r>
              <a:rPr lang="en-US" sz="2800" u="sng" dirty="0" err="1"/>
              <a:t>ar</a:t>
            </a:r>
            <a:r>
              <a:rPr lang="en-US" sz="2800" u="sng" dirty="0"/>
              <a:t> </a:t>
            </a:r>
            <a:r>
              <a:rPr lang="en-US" sz="2800" u="sng" dirty="0" err="1"/>
              <a:t>Hawliau</a:t>
            </a:r>
            <a:r>
              <a:rPr lang="en-US" sz="2800" u="sng" dirty="0"/>
              <a:t> </a:t>
            </a:r>
            <a:r>
              <a:rPr lang="en-US" sz="2800" u="sng" dirty="0" err="1"/>
              <a:t>Plentyn</a:t>
            </a:r>
            <a:r>
              <a:rPr lang="en-US" sz="2800" dirty="0"/>
              <a:t> </a:t>
            </a:r>
          </a:p>
        </p:txBody>
      </p:sp>
      <p:pic>
        <p:nvPicPr>
          <p:cNvPr id="7" name="Picture 7" descr="A picture containing indoor, purple, pink&#10;&#10;Description generated with high confidence">
            <a:extLst>
              <a:ext uri="{FF2B5EF4-FFF2-40B4-BE49-F238E27FC236}">
                <a16:creationId xmlns:a16="http://schemas.microsoft.com/office/drawing/2014/main" id="{9897E1A1-A595-4C55-9BFE-AA59AA5AD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99" y="560178"/>
            <a:ext cx="2507231" cy="237334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B3CE4A-746B-4AE6-A029-0A1E679E0B3A}"/>
              </a:ext>
            </a:extLst>
          </p:cNvPr>
          <p:cNvSpPr txBox="1"/>
          <p:nvPr/>
        </p:nvSpPr>
        <p:spPr>
          <a:xfrm>
            <a:off x="123644" y="3480758"/>
            <a:ext cx="3260784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 dirty="0"/>
              <a:t>Beth </a:t>
            </a:r>
            <a:r>
              <a:rPr lang="en-US" sz="1200" dirty="0" err="1"/>
              <a:t>yw</a:t>
            </a:r>
            <a:r>
              <a:rPr lang="en-US" sz="1200" dirty="0"/>
              <a:t> </a:t>
            </a:r>
            <a:r>
              <a:rPr lang="en-US" sz="1200" dirty="0" err="1"/>
              <a:t>confensiwn</a:t>
            </a:r>
            <a:r>
              <a:rPr lang="en-US" sz="1200" dirty="0"/>
              <a:t> y </a:t>
            </a:r>
            <a:r>
              <a:rPr lang="en-US" sz="1200" dirty="0" err="1"/>
              <a:t>cenhedloedd</a:t>
            </a:r>
            <a:r>
              <a:rPr lang="en-US" sz="1200" dirty="0"/>
              <a:t> </a:t>
            </a:r>
            <a:r>
              <a:rPr lang="en-US" sz="1200" dirty="0" err="1"/>
              <a:t>unedig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hawliau</a:t>
            </a:r>
            <a:r>
              <a:rPr lang="en-US" sz="1200" dirty="0"/>
              <a:t> </a:t>
            </a:r>
            <a:r>
              <a:rPr lang="en-US" sz="1200" dirty="0" err="1"/>
              <a:t>plentyn</a:t>
            </a:r>
            <a:r>
              <a:rPr lang="en-US" sz="1200" dirty="0"/>
              <a:t> (CCUHP)?</a:t>
            </a:r>
          </a:p>
          <a:p>
            <a:pPr algn="ctr"/>
            <a:endParaRPr lang="en-US" sz="1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CB976A-85E7-451D-AD42-5DD200FC1B6B}"/>
              </a:ext>
            </a:extLst>
          </p:cNvPr>
          <p:cNvSpPr txBox="1"/>
          <p:nvPr/>
        </p:nvSpPr>
        <p:spPr>
          <a:xfrm>
            <a:off x="401781" y="4038599"/>
            <a:ext cx="2743200" cy="178510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ol</a:t>
            </a:r>
            <a:r>
              <a:rPr lang="en-US" sz="1000" dirty="0"/>
              <a:t> Safe the children (dim </a:t>
            </a:r>
            <a:r>
              <a:rPr lang="en-US" sz="1000" dirty="0" err="1"/>
              <a:t>dyddiad</a:t>
            </a:r>
            <a:r>
              <a:rPr lang="en-US" sz="1000" dirty="0"/>
              <a:t>) CCUHP </a:t>
            </a:r>
            <a:r>
              <a:rPr lang="en-US" sz="1000" dirty="0" err="1"/>
              <a:t>yw</a:t>
            </a:r>
            <a:r>
              <a:rPr lang="en-US" sz="1000" dirty="0"/>
              <a:t> y </a:t>
            </a:r>
            <a:r>
              <a:rPr lang="en-US" sz="1000" dirty="0" err="1"/>
              <a:t>cytundeb</a:t>
            </a:r>
            <a:r>
              <a:rPr lang="en-US" sz="1000" dirty="0"/>
              <a:t> </a:t>
            </a:r>
            <a:r>
              <a:rPr lang="en-US" sz="1000" dirty="0" err="1"/>
              <a:t>rhyngwladol</a:t>
            </a:r>
            <a:r>
              <a:rPr lang="en-US" sz="1000" dirty="0"/>
              <a:t> </a:t>
            </a:r>
            <a:r>
              <a:rPr lang="en-US" sz="1000" dirty="0" err="1"/>
              <a:t>sy'n</a:t>
            </a:r>
            <a:r>
              <a:rPr lang="en-US" sz="1000" dirty="0"/>
              <a:t> </a:t>
            </a:r>
            <a:r>
              <a:rPr lang="en-US" sz="1000" dirty="0" err="1"/>
              <a:t>rhwymo'n</a:t>
            </a:r>
            <a:r>
              <a:rPr lang="en-US" sz="1000" dirty="0"/>
              <a:t> </a:t>
            </a:r>
            <a:r>
              <a:rPr lang="en-US" sz="1000" dirty="0" err="1"/>
              <a:t>gyfreithol</a:t>
            </a:r>
            <a:r>
              <a:rPr lang="en-US" sz="1000" dirty="0"/>
              <a:t> </a:t>
            </a:r>
            <a:r>
              <a:rPr lang="en-US" sz="1000" dirty="0" err="1"/>
              <a:t>sydd</a:t>
            </a:r>
            <a:r>
              <a:rPr lang="en-US" sz="1000" dirty="0"/>
              <a:t> </a:t>
            </a:r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nodi</a:t>
            </a:r>
            <a:r>
              <a:rPr lang="en-US" sz="1000" dirty="0"/>
              <a:t> y </a:t>
            </a:r>
            <a:r>
              <a:rPr lang="en-US" sz="1000" dirty="0" err="1"/>
              <a:t>hawliau</a:t>
            </a:r>
            <a:r>
              <a:rPr lang="en-US" sz="1000" dirty="0"/>
              <a:t> </a:t>
            </a:r>
            <a:r>
              <a:rPr lang="en-US" sz="1000" dirty="0" err="1"/>
              <a:t>canlynol</a:t>
            </a:r>
            <a:r>
              <a:rPr lang="en-US" sz="1000" dirty="0"/>
              <a:t> </a:t>
            </a:r>
            <a:r>
              <a:rPr lang="en-US" sz="1000" dirty="0" err="1"/>
              <a:t>bydd</a:t>
            </a:r>
            <a:r>
              <a:rPr lang="en-US" sz="1000" dirty="0"/>
              <a:t> y </a:t>
            </a:r>
            <a:r>
              <a:rPr lang="en-US" sz="1000" dirty="0" err="1"/>
              <a:t>canlynol</a:t>
            </a:r>
            <a:r>
              <a:rPr lang="en-US" sz="1000" dirty="0"/>
              <a:t> </a:t>
            </a:r>
            <a:r>
              <a:rPr lang="en-US" sz="1000" dirty="0" err="1"/>
              <a:t>ar</a:t>
            </a:r>
            <a:r>
              <a:rPr lang="en-US" sz="1000" dirty="0"/>
              <a:t> </a:t>
            </a:r>
            <a:r>
              <a:rPr lang="en-US" sz="1000" dirty="0" err="1"/>
              <a:t>gael</a:t>
            </a:r>
            <a:r>
              <a:rPr lang="en-US" sz="1000" dirty="0"/>
              <a:t> I </a:t>
            </a:r>
            <a:r>
              <a:rPr lang="en-US" sz="1000" dirty="0" err="1"/>
              <a:t>pob</a:t>
            </a:r>
            <a:r>
              <a:rPr lang="en-US" sz="1000" dirty="0"/>
              <a:t> </a:t>
            </a:r>
            <a:r>
              <a:rPr lang="en-US" sz="1000" dirty="0" err="1"/>
              <a:t>plentyn</a:t>
            </a:r>
            <a:r>
              <a:rPr lang="en-US" sz="1000" dirty="0"/>
              <a:t> </a:t>
            </a:r>
            <a:r>
              <a:rPr lang="en-US" sz="1000" dirty="0" err="1"/>
              <a:t>beth</a:t>
            </a:r>
            <a:r>
              <a:rPr lang="en-US" sz="1000" dirty="0"/>
              <a:t> </a:t>
            </a:r>
            <a:r>
              <a:rPr lang="en-US" sz="1000" dirty="0" err="1"/>
              <a:t>bynnag</a:t>
            </a:r>
            <a:r>
              <a:rPr lang="en-US" sz="1000" dirty="0"/>
              <a:t> </a:t>
            </a:r>
            <a:r>
              <a:rPr lang="en-US" sz="1000" dirty="0" err="1"/>
              <a:t>ei</a:t>
            </a:r>
            <a:r>
              <a:rPr lang="en-US" sz="1000" dirty="0"/>
              <a:t> </a:t>
            </a:r>
            <a:r>
              <a:rPr lang="en-US" sz="1000" dirty="0" err="1"/>
              <a:t>crefydd</a:t>
            </a:r>
            <a:r>
              <a:rPr lang="en-US" sz="1000" dirty="0"/>
              <a:t> </a:t>
            </a:r>
            <a:r>
              <a:rPr lang="en-US" sz="1000" dirty="0" err="1"/>
              <a:t>lliw</a:t>
            </a:r>
            <a:r>
              <a:rPr lang="en-US" sz="1000" dirty="0"/>
              <a:t> </a:t>
            </a:r>
            <a:r>
              <a:rPr lang="en-US" sz="1000" dirty="0" err="1"/>
              <a:t>croen</a:t>
            </a:r>
            <a:r>
              <a:rPr lang="en-US" sz="1000" dirty="0"/>
              <a:t> ac </a:t>
            </a:r>
            <a:r>
              <a:rPr lang="en-US" sz="1000" dirty="0" err="1"/>
              <a:t>ei</a:t>
            </a:r>
            <a:r>
              <a:rPr lang="en-US" sz="1000" dirty="0"/>
              <a:t> </a:t>
            </a:r>
            <a:r>
              <a:rPr lang="en-US" sz="1000" dirty="0" err="1"/>
              <a:t>galluoedd</a:t>
            </a:r>
            <a:r>
              <a:rPr lang="en-US" sz="1000" dirty="0"/>
              <a:t>  </a:t>
            </a:r>
            <a:endParaRPr lang="en-US"/>
          </a:p>
          <a:p>
            <a:pPr marL="171450" indent="-171450">
              <a:buFont typeface="Wingdings"/>
              <a:buChar char="q"/>
            </a:pPr>
            <a:r>
              <a:rPr lang="en-US" sz="1000" dirty="0" err="1"/>
              <a:t>Cymdeithasol</a:t>
            </a:r>
            <a:r>
              <a:rPr lang="en-US" sz="1000" dirty="0"/>
              <a:t> </a:t>
            </a:r>
          </a:p>
          <a:p>
            <a:pPr marL="171450" indent="-171450">
              <a:buFont typeface="Wingdings"/>
              <a:buChar char="q"/>
            </a:pPr>
            <a:r>
              <a:rPr lang="en-US" sz="1000" dirty="0" err="1"/>
              <a:t>Economaidd</a:t>
            </a:r>
            <a:r>
              <a:rPr lang="en-US" sz="1000" dirty="0"/>
              <a:t> </a:t>
            </a:r>
          </a:p>
          <a:p>
            <a:pPr marL="171450" indent="-171450">
              <a:buFont typeface="Wingdings"/>
              <a:buChar char="q"/>
            </a:pPr>
            <a:r>
              <a:rPr lang="en-US" sz="1000" dirty="0" err="1"/>
              <a:t>Sifil</a:t>
            </a:r>
            <a:r>
              <a:rPr lang="en-US" sz="1000" dirty="0"/>
              <a:t> </a:t>
            </a:r>
          </a:p>
          <a:p>
            <a:pPr marL="171450" indent="-171450">
              <a:buFont typeface="Wingdings"/>
              <a:buChar char="q"/>
            </a:pPr>
            <a:r>
              <a:rPr lang="en-US" sz="1000" dirty="0" err="1"/>
              <a:t>Gwleidyddol</a:t>
            </a:r>
            <a:r>
              <a:rPr lang="en-US" sz="1000" dirty="0"/>
              <a:t> </a:t>
            </a:r>
          </a:p>
          <a:p>
            <a:pPr algn="ctr"/>
            <a:endParaRPr lang="en-US" sz="1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14F55E-8188-4699-8C13-792CE7D3DC28}"/>
              </a:ext>
            </a:extLst>
          </p:cNvPr>
          <p:cNvSpPr txBox="1"/>
          <p:nvPr/>
        </p:nvSpPr>
        <p:spPr>
          <a:xfrm>
            <a:off x="3343274" y="2000250"/>
            <a:ext cx="3952875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Beth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y </a:t>
            </a:r>
            <a:r>
              <a:rPr lang="en-US" sz="1200" dirty="0" err="1"/>
              <a:t>confensiwn</a:t>
            </a:r>
            <a:r>
              <a:rPr lang="en-US" sz="1200" dirty="0"/>
              <a:t> y </a:t>
            </a:r>
            <a:r>
              <a:rPr lang="en-US" sz="1200" dirty="0" err="1"/>
              <a:t>cynhedloedd</a:t>
            </a:r>
            <a:r>
              <a:rPr lang="en-US" sz="1200" dirty="0"/>
              <a:t> </a:t>
            </a:r>
            <a:r>
              <a:rPr lang="en-US" sz="1200" dirty="0" err="1"/>
              <a:t>unedig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hawliau</a:t>
            </a:r>
            <a:r>
              <a:rPr lang="en-US" sz="1200" dirty="0"/>
              <a:t> </a:t>
            </a:r>
            <a:r>
              <a:rPr lang="en-US" sz="1200" dirty="0" err="1"/>
              <a:t>plentyn</a:t>
            </a:r>
            <a:r>
              <a:rPr lang="en-US" sz="1200" dirty="0"/>
              <a:t> (CCUHP)?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D5E75B-C88F-497F-80DD-CE414ADCA013}"/>
              </a:ext>
            </a:extLst>
          </p:cNvPr>
          <p:cNvSpPr txBox="1"/>
          <p:nvPr/>
        </p:nvSpPr>
        <p:spPr>
          <a:xfrm>
            <a:off x="-2" y="190500"/>
            <a:ext cx="984885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1702595                                              EAEE4002C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E221C4-2307-4EAB-BA3D-426CFB3C55DE}"/>
              </a:ext>
            </a:extLst>
          </p:cNvPr>
          <p:cNvSpPr txBox="1"/>
          <p:nvPr/>
        </p:nvSpPr>
        <p:spPr>
          <a:xfrm>
            <a:off x="3343273" y="2543175"/>
            <a:ext cx="7543800" cy="1477328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ol</a:t>
            </a:r>
            <a:r>
              <a:rPr lang="en-US" sz="1000" dirty="0"/>
              <a:t> </a:t>
            </a:r>
            <a:r>
              <a:rPr lang="en-US" sz="1000" dirty="0" err="1"/>
              <a:t>unicef</a:t>
            </a:r>
            <a:r>
              <a:rPr lang="en-US" sz="1000" dirty="0"/>
              <a:t> (Dim </a:t>
            </a:r>
            <a:r>
              <a:rPr lang="en-US" sz="1000" dirty="0" err="1"/>
              <a:t>Dyddiad</a:t>
            </a:r>
            <a:r>
              <a:rPr lang="en-US" sz="1000" dirty="0"/>
              <a:t>) </a:t>
            </a:r>
            <a:r>
              <a:rPr lang="en-US" sz="1000" dirty="0" err="1"/>
              <a:t>mewn</a:t>
            </a:r>
            <a:r>
              <a:rPr lang="en-US" sz="1000" dirty="0"/>
              <a:t> CCUHP </a:t>
            </a:r>
            <a:r>
              <a:rPr lang="en-US" sz="1000" dirty="0" err="1"/>
              <a:t>mae</a:t>
            </a:r>
            <a:r>
              <a:rPr lang="en-US" sz="1000" dirty="0"/>
              <a:t> </a:t>
            </a:r>
            <a:r>
              <a:rPr lang="en-US" sz="1000" dirty="0" err="1"/>
              <a:t>yna</a:t>
            </a:r>
            <a:r>
              <a:rPr lang="en-US" sz="1000" dirty="0"/>
              <a:t> 54 </a:t>
            </a:r>
            <a:r>
              <a:rPr lang="en-US" sz="1000" dirty="0" err="1"/>
              <a:t>erthyglau</a:t>
            </a:r>
            <a:r>
              <a:rPr lang="en-US" sz="1000" dirty="0"/>
              <a:t> </a:t>
            </a:r>
            <a:r>
              <a:rPr lang="en-US" sz="1000" dirty="0" err="1"/>
              <a:t>sydd</a:t>
            </a:r>
            <a:r>
              <a:rPr lang="en-US" sz="1000" dirty="0"/>
              <a:t> </a:t>
            </a:r>
            <a:r>
              <a:rPr lang="en-US" sz="1000" dirty="0" err="1"/>
              <a:t>wedi</a:t>
            </a:r>
            <a:r>
              <a:rPr lang="en-US" sz="1000" dirty="0"/>
              <a:t> </a:t>
            </a:r>
            <a:r>
              <a:rPr lang="en-US" sz="1000" dirty="0" err="1"/>
              <a:t>cael</a:t>
            </a:r>
            <a:r>
              <a:rPr lang="en-US" sz="1000" dirty="0"/>
              <a:t> </a:t>
            </a:r>
            <a:r>
              <a:rPr lang="en-US" sz="1000" dirty="0" err="1"/>
              <a:t>ei</a:t>
            </a:r>
            <a:r>
              <a:rPr lang="en-US" sz="1000" dirty="0"/>
              <a:t> </a:t>
            </a:r>
            <a:r>
              <a:rPr lang="en-US" sz="1000" dirty="0" err="1"/>
              <a:t>torri</a:t>
            </a:r>
            <a:r>
              <a:rPr lang="en-US" sz="1000" dirty="0"/>
              <a:t> </a:t>
            </a:r>
            <a:r>
              <a:rPr lang="en-US" sz="1000" dirty="0" err="1"/>
              <a:t>lawr</a:t>
            </a:r>
            <a:r>
              <a:rPr lang="en-US" sz="1000" dirty="0"/>
              <a:t> I 42 </a:t>
            </a:r>
            <a:r>
              <a:rPr lang="en-US" sz="1000" dirty="0" err="1"/>
              <a:t>sydd</a:t>
            </a:r>
            <a:r>
              <a:rPr lang="en-US" sz="1000" dirty="0"/>
              <a:t> </a:t>
            </a:r>
            <a:r>
              <a:rPr lang="en-US" sz="1000" dirty="0" err="1"/>
              <a:t>wedi</a:t>
            </a:r>
            <a:r>
              <a:rPr lang="en-US" sz="1000" dirty="0"/>
              <a:t> </a:t>
            </a:r>
            <a:r>
              <a:rPr lang="en-US" sz="1000" dirty="0" err="1"/>
              <a:t>cael</a:t>
            </a:r>
            <a:r>
              <a:rPr lang="en-US" sz="1000" dirty="0"/>
              <a:t> </a:t>
            </a:r>
            <a:r>
              <a:rPr lang="en-US" sz="1000" dirty="0" err="1"/>
              <a:t>ei</a:t>
            </a:r>
            <a:r>
              <a:rPr lang="en-US" sz="1000" dirty="0"/>
              <a:t> </a:t>
            </a:r>
            <a:r>
              <a:rPr lang="en-US" sz="1000" dirty="0" err="1"/>
              <a:t>rhoi</a:t>
            </a:r>
            <a:r>
              <a:rPr lang="en-US" sz="1000" dirty="0"/>
              <a:t> </a:t>
            </a:r>
            <a:r>
              <a:rPr lang="en-US" sz="1000" dirty="0" err="1"/>
              <a:t>mewn</a:t>
            </a:r>
            <a:r>
              <a:rPr lang="en-US" sz="1000" dirty="0"/>
              <a:t> </a:t>
            </a:r>
            <a:r>
              <a:rPr lang="en-US" sz="1000" dirty="0" err="1"/>
              <a:t>grwpiau</a:t>
            </a:r>
            <a:r>
              <a:rPr lang="en-US" sz="1000" dirty="0"/>
              <a:t> </a:t>
            </a:r>
            <a:r>
              <a:rPr lang="en-US" sz="1000" dirty="0" err="1"/>
              <a:t>sef</a:t>
            </a:r>
            <a:r>
              <a:rPr lang="en-US" sz="1000" dirty="0"/>
              <a:t> y </a:t>
            </a:r>
            <a:r>
              <a:rPr lang="en-US" sz="1000" dirty="0" err="1"/>
              <a:t>canlynol</a:t>
            </a:r>
            <a:r>
              <a:rPr lang="en-US" sz="1000" dirty="0"/>
              <a:t> </a:t>
            </a:r>
            <a:endParaRPr lang="en-US" dirty="0"/>
          </a:p>
          <a:p>
            <a:pPr marL="171450" indent="-171450">
              <a:buFont typeface="Wingdings"/>
              <a:buChar char="q"/>
            </a:pPr>
            <a:r>
              <a:rPr lang="en-US" sz="1000" dirty="0" err="1"/>
              <a:t>Egwyddorion</a:t>
            </a:r>
            <a:r>
              <a:rPr lang="en-US" sz="1000" dirty="0"/>
              <a:t> </a:t>
            </a:r>
            <a:r>
              <a:rPr lang="en-US" sz="1000" dirty="0" err="1"/>
              <a:t>Arweiniol</a:t>
            </a:r>
          </a:p>
          <a:p>
            <a:pPr marL="171450" indent="-171450">
              <a:buFont typeface="Wingdings"/>
              <a:buChar char="q"/>
            </a:pPr>
            <a:r>
              <a:rPr lang="en-US" sz="1000" dirty="0" err="1"/>
              <a:t>Hawliau</a:t>
            </a:r>
            <a:r>
              <a:rPr lang="en-US" sz="1000" dirty="0"/>
              <a:t> </a:t>
            </a:r>
            <a:r>
              <a:rPr lang="en-US" sz="1000" dirty="0" err="1"/>
              <a:t>goroesi</a:t>
            </a:r>
            <a:r>
              <a:rPr lang="en-US" sz="1000" dirty="0"/>
              <a:t> a </a:t>
            </a:r>
            <a:r>
              <a:rPr lang="en-US" sz="1000" dirty="0" err="1"/>
              <a:t>datblygiad</a:t>
            </a:r>
            <a:r>
              <a:rPr lang="en-US" sz="1000" dirty="0"/>
              <a:t> </a:t>
            </a:r>
          </a:p>
          <a:p>
            <a:pPr marL="171450" indent="-171450">
              <a:buFont typeface="Wingdings"/>
              <a:buChar char="q"/>
            </a:pPr>
            <a:r>
              <a:rPr lang="en-US" sz="1000" dirty="0" err="1"/>
              <a:t>Hawliau</a:t>
            </a:r>
            <a:r>
              <a:rPr lang="en-US" sz="1000" dirty="0"/>
              <a:t> </a:t>
            </a:r>
            <a:r>
              <a:rPr lang="en-US" sz="1000" dirty="0" err="1"/>
              <a:t>amddiffyn</a:t>
            </a:r>
            <a:r>
              <a:rPr lang="en-US" sz="1000" dirty="0"/>
              <a:t> </a:t>
            </a:r>
          </a:p>
          <a:p>
            <a:pPr marL="171450" indent="-171450">
              <a:buFont typeface="Wingdings"/>
              <a:buChar char="q"/>
            </a:pPr>
            <a:r>
              <a:rPr lang="en-US" sz="1000" dirty="0" err="1"/>
              <a:t>Hawliau</a:t>
            </a:r>
            <a:r>
              <a:rPr lang="en-US" sz="1000" dirty="0"/>
              <a:t> </a:t>
            </a:r>
            <a:r>
              <a:rPr lang="en-US" sz="1000" dirty="0" err="1"/>
              <a:t>cyfrannu</a:t>
            </a:r>
            <a:r>
              <a:rPr lang="en-US" sz="1000" dirty="0"/>
              <a:t> </a:t>
            </a:r>
          </a:p>
          <a:p>
            <a:pPr marL="171450" indent="-171450">
              <a:buFont typeface="Wingdings"/>
              <a:buChar char="q"/>
            </a:pPr>
            <a:r>
              <a:rPr lang="en-US" sz="1000" dirty="0"/>
              <a:t>Ac </a:t>
            </a:r>
            <a:r>
              <a:rPr lang="en-US" sz="1000" dirty="0" err="1"/>
              <a:t>yna</a:t>
            </a:r>
            <a:r>
              <a:rPr lang="en-US" sz="1000" dirty="0"/>
              <a:t> </a:t>
            </a:r>
            <a:r>
              <a:rPr lang="en-US" sz="1000" dirty="0" err="1"/>
              <a:t>mae</a:t>
            </a:r>
            <a:r>
              <a:rPr lang="en-US" sz="1000" dirty="0"/>
              <a:t> </a:t>
            </a:r>
            <a:r>
              <a:rPr lang="en-US" sz="1000" dirty="0" err="1"/>
              <a:t>erthyglau</a:t>
            </a:r>
            <a:r>
              <a:rPr lang="en-US" sz="1000" dirty="0"/>
              <a:t> 43-54 I </a:t>
            </a:r>
            <a:r>
              <a:rPr lang="en-US" sz="1000" dirty="0" err="1"/>
              <a:t>wneud</a:t>
            </a:r>
            <a:r>
              <a:rPr lang="en-US" sz="1000" dirty="0"/>
              <a:t> </a:t>
            </a:r>
            <a:r>
              <a:rPr lang="en-US" sz="1000" dirty="0" err="1"/>
              <a:t>efo</a:t>
            </a:r>
            <a:r>
              <a:rPr lang="en-US" sz="1000" dirty="0"/>
              <a:t> </a:t>
            </a:r>
            <a:r>
              <a:rPr lang="en-US" sz="1000" dirty="0" err="1"/>
              <a:t>sut</a:t>
            </a:r>
            <a:r>
              <a:rPr lang="en-US" sz="1000" dirty="0"/>
              <a:t> </a:t>
            </a:r>
            <a:r>
              <a:rPr lang="en-US" sz="1000" dirty="0" err="1"/>
              <a:t>mae</a:t>
            </a:r>
            <a:r>
              <a:rPr lang="en-US" sz="1000" dirty="0"/>
              <a:t> y </a:t>
            </a:r>
            <a:r>
              <a:rPr lang="en-US" sz="1000" dirty="0" err="1"/>
              <a:t>llywodraeth</a:t>
            </a:r>
            <a:r>
              <a:rPr lang="en-US" sz="1000" dirty="0"/>
              <a:t> ac </a:t>
            </a:r>
            <a:r>
              <a:rPr lang="en-US" sz="1000" dirty="0" err="1"/>
              <a:t>asianteithiau</a:t>
            </a:r>
            <a:r>
              <a:rPr lang="en-US" sz="1000" dirty="0"/>
              <a:t> </a:t>
            </a:r>
            <a:r>
              <a:rPr lang="en-US" sz="1000" dirty="0" err="1"/>
              <a:t>allanol</a:t>
            </a:r>
            <a:r>
              <a:rPr lang="en-US" sz="1000" dirty="0"/>
              <a:t> </a:t>
            </a:r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helpu</a:t>
            </a:r>
            <a:r>
              <a:rPr lang="en-US" sz="1000" dirty="0"/>
              <a:t> plant </a:t>
            </a:r>
            <a:r>
              <a:rPr lang="en-US" sz="1000" dirty="0" err="1"/>
              <a:t>efo</a:t>
            </a:r>
            <a:r>
              <a:rPr lang="en-US" sz="1000" dirty="0"/>
              <a:t> </a:t>
            </a:r>
            <a:r>
              <a:rPr lang="en-US" sz="1000" dirty="0" err="1"/>
              <a:t>ei</a:t>
            </a:r>
            <a:r>
              <a:rPr lang="en-US" sz="1000" dirty="0"/>
              <a:t> </a:t>
            </a:r>
            <a:r>
              <a:rPr lang="en-US" sz="1000" dirty="0" err="1"/>
              <a:t>hawliau</a:t>
            </a:r>
            <a:r>
              <a:rPr lang="en-US" sz="1000" dirty="0"/>
              <a:t> </a:t>
            </a:r>
          </a:p>
          <a:p>
            <a:pPr marL="171450" indent="-171450" algn="ctr">
              <a:buFont typeface="Wingdings"/>
              <a:buChar char="q"/>
            </a:pPr>
            <a:endParaRPr lang="en-US" sz="1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14A7C5-A86C-482F-B087-03F728D06B55}"/>
              </a:ext>
            </a:extLst>
          </p:cNvPr>
          <p:cNvSpPr txBox="1"/>
          <p:nvPr/>
        </p:nvSpPr>
        <p:spPr>
          <a:xfrm>
            <a:off x="3305173" y="4105275"/>
            <a:ext cx="346710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 dirty="0"/>
              <a:t>Hanes y </a:t>
            </a:r>
            <a:r>
              <a:rPr lang="en-US" sz="1200" dirty="0" err="1"/>
              <a:t>Confensiwn</a:t>
            </a:r>
            <a:r>
              <a:rPr lang="en-US" sz="1200" dirty="0"/>
              <a:t> y </a:t>
            </a:r>
            <a:r>
              <a:rPr lang="en-US" sz="1200" dirty="0" err="1"/>
              <a:t>cynhedloedd</a:t>
            </a:r>
            <a:r>
              <a:rPr lang="en-US" sz="1200" dirty="0"/>
              <a:t> </a:t>
            </a:r>
            <a:r>
              <a:rPr lang="en-US" sz="1200" dirty="0" err="1"/>
              <a:t>unedig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hawliau</a:t>
            </a:r>
            <a:r>
              <a:rPr lang="en-US" sz="1200" dirty="0"/>
              <a:t> plant (CCUHP)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B77FC5-4D25-4E10-ACE8-6830592A9AA4}"/>
              </a:ext>
            </a:extLst>
          </p:cNvPr>
          <p:cNvSpPr txBox="1"/>
          <p:nvPr/>
        </p:nvSpPr>
        <p:spPr>
          <a:xfrm>
            <a:off x="3305174" y="4648198"/>
            <a:ext cx="7581900" cy="1477328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 dirty="0" err="1"/>
              <a:t>Mewn</a:t>
            </a:r>
            <a:r>
              <a:rPr lang="en-US" sz="1000" dirty="0"/>
              <a:t> 1923 </a:t>
            </a:r>
            <a:r>
              <a:rPr lang="en-US" sz="1000" dirty="0" err="1"/>
              <a:t>oedd</a:t>
            </a:r>
            <a:r>
              <a:rPr lang="en-US" sz="1000" dirty="0"/>
              <a:t> draft o y </a:t>
            </a:r>
            <a:r>
              <a:rPr lang="en-US" sz="1000" dirty="0" err="1"/>
              <a:t>hawliau</a:t>
            </a:r>
            <a:r>
              <a:rPr lang="en-US" sz="1000" dirty="0"/>
              <a:t> </a:t>
            </a:r>
            <a:r>
              <a:rPr lang="en-US" sz="1000" dirty="0" err="1"/>
              <a:t>wedi</a:t>
            </a:r>
            <a:r>
              <a:rPr lang="en-US" sz="1000" dirty="0"/>
              <a:t> </a:t>
            </a:r>
            <a:r>
              <a:rPr lang="en-US" sz="1000" dirty="0" err="1"/>
              <a:t>cael</a:t>
            </a:r>
            <a:r>
              <a:rPr lang="en-US" sz="1000" dirty="0"/>
              <a:t> </a:t>
            </a:r>
            <a:r>
              <a:rPr lang="en-US" sz="1000" dirty="0" err="1"/>
              <a:t>ei</a:t>
            </a:r>
            <a:r>
              <a:rPr lang="en-US" sz="1000" dirty="0"/>
              <a:t> </a:t>
            </a:r>
            <a:r>
              <a:rPr lang="en-US" sz="1000" dirty="0" err="1"/>
              <a:t>creu</a:t>
            </a:r>
            <a:r>
              <a:rPr lang="en-US" sz="1000" dirty="0"/>
              <a:t> </a:t>
            </a:r>
            <a:r>
              <a:rPr lang="en-US" sz="1000" dirty="0" err="1"/>
              <a:t>sydd</a:t>
            </a:r>
            <a:r>
              <a:rPr lang="en-US" sz="1000" dirty="0"/>
              <a:t> </a:t>
            </a:r>
            <a:r>
              <a:rPr lang="en-US" sz="1000" dirty="0" err="1"/>
              <a:t>nawr</a:t>
            </a:r>
            <a:r>
              <a:rPr lang="en-US" sz="1000" dirty="0"/>
              <a:t> </a:t>
            </a:r>
            <a:r>
              <a:rPr lang="en-US" sz="1000" dirty="0" err="1"/>
              <a:t>wedi</a:t>
            </a:r>
            <a:r>
              <a:rPr lang="en-US" sz="1000" dirty="0"/>
              <a:t> </a:t>
            </a:r>
            <a:r>
              <a:rPr lang="en-US" sz="1000" dirty="0" err="1"/>
              <a:t>ychwanegi</a:t>
            </a:r>
            <a:r>
              <a:rPr lang="en-US" sz="1000" dirty="0"/>
              <a:t> </a:t>
            </a:r>
            <a:r>
              <a:rPr lang="en-US" sz="1000" dirty="0" err="1"/>
              <a:t>mewn</a:t>
            </a:r>
            <a:r>
              <a:rPr lang="en-US" sz="1000" dirty="0"/>
              <a:t> I </a:t>
            </a:r>
            <a:r>
              <a:rPr lang="en-US" sz="1000" dirty="0" err="1"/>
              <a:t>sut</a:t>
            </a:r>
            <a:r>
              <a:rPr lang="en-US" sz="1000" dirty="0"/>
              <a:t> </a:t>
            </a:r>
            <a:r>
              <a:rPr lang="en-US" sz="1000" dirty="0" err="1"/>
              <a:t>rydym</a:t>
            </a:r>
            <a:r>
              <a:rPr lang="en-US" sz="1000" dirty="0"/>
              <a:t> </a:t>
            </a:r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edrych</a:t>
            </a:r>
            <a:r>
              <a:rPr lang="en-US" sz="1000" dirty="0"/>
              <a:t> a </a:t>
            </a:r>
            <a:r>
              <a:rPr lang="en-US" sz="1000" dirty="0" err="1"/>
              <a:t>diogelu</a:t>
            </a:r>
            <a:r>
              <a:rPr lang="en-US" sz="1000" dirty="0"/>
              <a:t> </a:t>
            </a:r>
            <a:r>
              <a:rPr lang="en-US" sz="1000" dirty="0" err="1"/>
              <a:t>ein</a:t>
            </a:r>
            <a:r>
              <a:rPr lang="en-US" sz="1000" dirty="0"/>
              <a:t> plant y </a:t>
            </a:r>
            <a:r>
              <a:rPr lang="en-US" sz="1000" dirty="0" err="1"/>
              <a:t>dyddiau</a:t>
            </a:r>
            <a:r>
              <a:rPr lang="en-US" sz="1000" dirty="0"/>
              <a:t> </a:t>
            </a:r>
            <a:r>
              <a:rPr lang="en-US" sz="1000" dirty="0" err="1"/>
              <a:t>yma</a:t>
            </a:r>
            <a:r>
              <a:rPr lang="en-US" sz="1000" dirty="0"/>
              <a:t>. </a:t>
            </a:r>
            <a:endParaRPr lang="en-US"/>
          </a:p>
          <a:p>
            <a:pPr algn="ctr"/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ol</a:t>
            </a:r>
            <a:r>
              <a:rPr lang="en-US" sz="1000" dirty="0"/>
              <a:t> </a:t>
            </a:r>
            <a:r>
              <a:rPr lang="en-US" sz="1000" dirty="0" err="1"/>
              <a:t>Unicef</a:t>
            </a:r>
            <a:r>
              <a:rPr lang="en-US" sz="1000" dirty="0"/>
              <a:t> (Dim </a:t>
            </a:r>
            <a:r>
              <a:rPr lang="en-US" sz="1000" dirty="0" err="1"/>
              <a:t>Dyddiad</a:t>
            </a:r>
            <a:r>
              <a:rPr lang="en-US" sz="1000" dirty="0"/>
              <a:t>) </a:t>
            </a:r>
            <a:r>
              <a:rPr lang="en-US" sz="1000" dirty="0" err="1"/>
              <a:t>mewn</a:t>
            </a:r>
            <a:r>
              <a:rPr lang="en-US" sz="1000" dirty="0"/>
              <a:t> </a:t>
            </a:r>
            <a:r>
              <a:rPr lang="en-US" sz="1000" dirty="0" err="1"/>
              <a:t>Tachwedd</a:t>
            </a:r>
            <a:r>
              <a:rPr lang="en-US" sz="1000" dirty="0"/>
              <a:t> 1989 </a:t>
            </a:r>
            <a:r>
              <a:rPr lang="en-US" sz="1000" dirty="0" err="1"/>
              <a:t>oedd</a:t>
            </a:r>
            <a:r>
              <a:rPr lang="en-US" sz="1000" dirty="0"/>
              <a:t> </a:t>
            </a:r>
            <a:r>
              <a:rPr lang="en-US" sz="1000" dirty="0" err="1"/>
              <a:t>cynrychiolwyr</a:t>
            </a:r>
            <a:r>
              <a:rPr lang="en-US" sz="1000" dirty="0"/>
              <a:t> o </a:t>
            </a:r>
            <a:r>
              <a:rPr lang="en-US" sz="1000" dirty="0" err="1"/>
              <a:t>ar</a:t>
            </a:r>
            <a:r>
              <a:rPr lang="en-US" sz="1000" dirty="0"/>
              <a:t> draws y </a:t>
            </a:r>
            <a:r>
              <a:rPr lang="en-US" sz="1000" dirty="0" err="1"/>
              <a:t>byd</a:t>
            </a:r>
            <a:r>
              <a:rPr lang="en-US" sz="1000" dirty="0"/>
              <a:t> </a:t>
            </a:r>
            <a:r>
              <a:rPr lang="en-US" sz="1000" dirty="0" err="1"/>
              <a:t>wedi</a:t>
            </a:r>
            <a:r>
              <a:rPr lang="en-US" sz="1000" dirty="0"/>
              <a:t> </a:t>
            </a:r>
            <a:r>
              <a:rPr lang="en-US" sz="1000" dirty="0" err="1"/>
              <a:t>dod</a:t>
            </a:r>
            <a:r>
              <a:rPr lang="en-US" sz="1000" dirty="0"/>
              <a:t> I </a:t>
            </a:r>
            <a:r>
              <a:rPr lang="en-US" sz="1000" dirty="0" err="1"/>
              <a:t>arwyddo</a:t>
            </a:r>
            <a:r>
              <a:rPr lang="en-US" sz="1000" dirty="0"/>
              <a:t> y </a:t>
            </a:r>
            <a:r>
              <a:rPr lang="en-US" sz="1000" dirty="0" err="1"/>
              <a:t>cytundeb</a:t>
            </a:r>
            <a:r>
              <a:rPr lang="en-US" sz="1000" dirty="0"/>
              <a:t> am </a:t>
            </a:r>
            <a:r>
              <a:rPr lang="en-US" sz="1000" dirty="0" err="1"/>
              <a:t>hawliau</a:t>
            </a:r>
            <a:r>
              <a:rPr lang="en-US" sz="1000" dirty="0"/>
              <a:t> plant </a:t>
            </a:r>
            <a:r>
              <a:rPr lang="en-US" sz="1000" dirty="0" err="1"/>
              <a:t>allan</a:t>
            </a:r>
            <a:r>
              <a:rPr lang="en-US" sz="1000" dirty="0"/>
              <a:t> </a:t>
            </a:r>
            <a:r>
              <a:rPr lang="en-US" sz="1000" dirty="0" err="1"/>
              <a:t>o'r</a:t>
            </a:r>
            <a:r>
              <a:rPr lang="en-US" sz="1000" dirty="0"/>
              <a:t> </a:t>
            </a:r>
            <a:r>
              <a:rPr lang="en-US" sz="1000" dirty="0" err="1"/>
              <a:t>byd</a:t>
            </a:r>
            <a:r>
              <a:rPr lang="en-US" sz="1000" dirty="0"/>
              <a:t> </a:t>
            </a:r>
            <a:r>
              <a:rPr lang="en-US" sz="1000" dirty="0" err="1"/>
              <a:t>cyfan</a:t>
            </a:r>
            <a:r>
              <a:rPr lang="en-US" sz="1000" dirty="0"/>
              <a:t> </a:t>
            </a:r>
            <a:r>
              <a:rPr lang="en-US" sz="1000" dirty="0" err="1"/>
              <a:t>oedd</a:t>
            </a:r>
            <a:r>
              <a:rPr lang="en-US" sz="1000" dirty="0"/>
              <a:t> 2 </a:t>
            </a:r>
            <a:r>
              <a:rPr lang="en-US" sz="1000" dirty="0" err="1"/>
              <a:t>wlad</a:t>
            </a:r>
            <a:r>
              <a:rPr lang="en-US" sz="1000" dirty="0"/>
              <a:t> </a:t>
            </a:r>
            <a:r>
              <a:rPr lang="en-US" sz="1000" dirty="0" err="1"/>
              <a:t>ddim</a:t>
            </a:r>
            <a:r>
              <a:rPr lang="en-US" sz="1000" dirty="0"/>
              <a:t> </a:t>
            </a:r>
            <a:r>
              <a:rPr lang="en-US" sz="1000" dirty="0" err="1"/>
              <a:t>wedi</a:t>
            </a:r>
            <a:r>
              <a:rPr lang="en-US" sz="1000" dirty="0"/>
              <a:t> </a:t>
            </a:r>
            <a:r>
              <a:rPr lang="en-US" sz="1000" dirty="0" err="1"/>
              <a:t>arwyddo</a:t>
            </a:r>
            <a:r>
              <a:rPr lang="en-US" sz="1000" dirty="0"/>
              <a:t> </a:t>
            </a:r>
            <a:r>
              <a:rPr lang="en-US" sz="1000" dirty="0" err="1"/>
              <a:t>hyn</a:t>
            </a:r>
            <a:r>
              <a:rPr lang="en-US" sz="1000" dirty="0"/>
              <a:t> ac </a:t>
            </a:r>
            <a:r>
              <a:rPr lang="en-US" sz="1000" dirty="0" err="1"/>
              <a:t>oedd</a:t>
            </a:r>
            <a:r>
              <a:rPr lang="en-US" sz="1000" dirty="0"/>
              <a:t> y 194 </a:t>
            </a:r>
            <a:r>
              <a:rPr lang="en-US" sz="1000" dirty="0" err="1"/>
              <a:t>wlad</a:t>
            </a:r>
            <a:r>
              <a:rPr lang="en-US" sz="1000" dirty="0"/>
              <a:t> </a:t>
            </a:r>
            <a:r>
              <a:rPr lang="en-US" sz="1000" dirty="0" err="1"/>
              <a:t>arall</a:t>
            </a:r>
            <a:r>
              <a:rPr lang="en-US" sz="1000" dirty="0"/>
              <a:t> </a:t>
            </a:r>
            <a:r>
              <a:rPr lang="en-US" sz="1000" dirty="0" err="1"/>
              <a:t>wedi</a:t>
            </a:r>
            <a:r>
              <a:rPr lang="en-US" sz="1000" dirty="0"/>
              <a:t>, ac </a:t>
            </a:r>
            <a:r>
              <a:rPr lang="en-US" sz="1000" dirty="0" err="1"/>
              <a:t>mae'r</a:t>
            </a:r>
            <a:r>
              <a:rPr lang="en-US" sz="1000" dirty="0"/>
              <a:t> </a:t>
            </a:r>
            <a:r>
              <a:rPr lang="en-US" sz="1000" dirty="0" err="1"/>
              <a:t>ddau</a:t>
            </a:r>
            <a:r>
              <a:rPr lang="en-US" sz="1000" dirty="0"/>
              <a:t> dal dim </a:t>
            </a:r>
            <a:r>
              <a:rPr lang="en-US" sz="1000" dirty="0" err="1"/>
              <a:t>wedi</a:t>
            </a:r>
            <a:r>
              <a:rPr lang="en-US" sz="1000" dirty="0"/>
              <a:t> </a:t>
            </a:r>
            <a:r>
              <a:rPr lang="en-US" sz="1000" dirty="0" err="1"/>
              <a:t>arwyddo</a:t>
            </a:r>
            <a:r>
              <a:rPr lang="en-US" sz="1000" dirty="0"/>
              <a:t> </a:t>
            </a:r>
            <a:r>
              <a:rPr lang="en-US" sz="1000" dirty="0" err="1"/>
              <a:t>heddiw</a:t>
            </a:r>
            <a:r>
              <a:rPr lang="en-US" sz="1000" dirty="0"/>
              <a:t>  </a:t>
            </a:r>
          </a:p>
          <a:p>
            <a:pPr algn="ctr"/>
            <a:r>
              <a:rPr lang="en-US" sz="1000" dirty="0"/>
              <a:t>Mew y </a:t>
            </a:r>
            <a:r>
              <a:rPr lang="en-US" sz="1000" dirty="0" err="1"/>
              <a:t>blwyddyn</a:t>
            </a:r>
            <a:r>
              <a:rPr lang="en-US" sz="1000" dirty="0"/>
              <a:t> 2000 </a:t>
            </a:r>
            <a:r>
              <a:rPr lang="en-US" sz="1000" dirty="0" err="1"/>
              <a:t>daeth</a:t>
            </a:r>
            <a:r>
              <a:rPr lang="en-US" sz="1000" dirty="0"/>
              <a:t> </a:t>
            </a:r>
            <a:r>
              <a:rPr lang="en-US" sz="1000" dirty="0" err="1"/>
              <a:t>dau</a:t>
            </a:r>
            <a:r>
              <a:rPr lang="en-US" sz="1000" dirty="0"/>
              <a:t> protocol </a:t>
            </a:r>
            <a:r>
              <a:rPr lang="en-US" sz="1000" dirty="0" err="1"/>
              <a:t>arall</a:t>
            </a:r>
            <a:r>
              <a:rPr lang="en-US" sz="1000" dirty="0"/>
              <a:t> </a:t>
            </a:r>
            <a:r>
              <a:rPr lang="en-US" sz="1000" dirty="0" err="1"/>
              <a:t>sef</a:t>
            </a:r>
            <a:r>
              <a:rPr lang="en-US" sz="1000" dirty="0"/>
              <a:t> </a:t>
            </a:r>
            <a:r>
              <a:rPr lang="en-US" sz="1000" dirty="0" err="1"/>
              <a:t>maent</a:t>
            </a:r>
            <a:r>
              <a:rPr lang="en-US" sz="1000" dirty="0"/>
              <a:t> y </a:t>
            </a:r>
            <a:r>
              <a:rPr lang="en-US" sz="1000" dirty="0" err="1"/>
              <a:t>hawliau</a:t>
            </a:r>
            <a:r>
              <a:rPr lang="en-US" sz="1000" dirty="0"/>
              <a:t> </a:t>
            </a:r>
            <a:r>
              <a:rPr lang="en-US" sz="1000" dirty="0" err="1"/>
              <a:t>ar</a:t>
            </a:r>
            <a:r>
              <a:rPr lang="en-US" sz="1000" dirty="0"/>
              <a:t> </a:t>
            </a:r>
            <a:r>
              <a:rPr lang="en-US" sz="1000" dirty="0" err="1"/>
              <a:t>gyfer</a:t>
            </a:r>
            <a:r>
              <a:rPr lang="en-US" sz="1000" dirty="0"/>
              <a:t> plant </a:t>
            </a:r>
            <a:r>
              <a:rPr lang="en-US" sz="1000" dirty="0" err="1"/>
              <a:t>hyd</a:t>
            </a:r>
            <a:r>
              <a:rPr lang="en-US" sz="1000" dirty="0"/>
              <a:t> at 18, </a:t>
            </a:r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cael</a:t>
            </a:r>
            <a:r>
              <a:rPr lang="en-US" sz="1000" dirty="0"/>
              <a:t> y </a:t>
            </a:r>
            <a:r>
              <a:rPr lang="en-US" sz="1000" dirty="0" err="1"/>
              <a:t>hawliau</a:t>
            </a:r>
            <a:r>
              <a:rPr lang="en-US" sz="1000" dirty="0"/>
              <a:t> </a:t>
            </a:r>
            <a:r>
              <a:rPr lang="en-US" sz="1000" dirty="0" err="1"/>
              <a:t>gan</a:t>
            </a:r>
            <a:r>
              <a:rPr lang="en-US" sz="1000" dirty="0"/>
              <a:t> </a:t>
            </a:r>
            <a:r>
              <a:rPr lang="en-US" sz="1000" dirty="0" err="1"/>
              <a:t>fod</a:t>
            </a:r>
            <a:r>
              <a:rPr lang="en-US" sz="1000" dirty="0"/>
              <a:t> dim </a:t>
            </a:r>
            <a:r>
              <a:rPr lang="en-US" sz="1000" dirty="0" err="1"/>
              <a:t>hawl</a:t>
            </a:r>
            <a:r>
              <a:rPr lang="en-US" sz="1000" dirty="0"/>
              <a:t> I </a:t>
            </a:r>
            <a:r>
              <a:rPr lang="en-US" sz="1000" dirty="0" err="1"/>
              <a:t>plant o</a:t>
            </a:r>
            <a:r>
              <a:rPr lang="en-US" sz="1000" dirty="0"/>
              <a:t> </a:t>
            </a:r>
            <a:r>
              <a:rPr lang="en-US" sz="1000" dirty="0" err="1"/>
              <a:t>dan</a:t>
            </a:r>
            <a:r>
              <a:rPr lang="en-US" sz="1000" dirty="0"/>
              <a:t> 18 </a:t>
            </a:r>
            <a:r>
              <a:rPr lang="en-US" sz="1000" dirty="0" err="1"/>
              <a:t>fynd</a:t>
            </a:r>
            <a:r>
              <a:rPr lang="en-US" sz="1000" dirty="0"/>
              <a:t> I </a:t>
            </a:r>
            <a:r>
              <a:rPr lang="en-US" sz="1000" dirty="0" err="1"/>
              <a:t>rhyfel</a:t>
            </a:r>
            <a:r>
              <a:rPr lang="en-US" sz="1000" dirty="0"/>
              <a:t> ac </a:t>
            </a:r>
            <a:r>
              <a:rPr lang="en-US" sz="1000" dirty="0" err="1"/>
              <a:t>yna</a:t>
            </a:r>
            <a:r>
              <a:rPr lang="en-US" sz="1000" dirty="0"/>
              <a:t> </a:t>
            </a:r>
            <a:r>
              <a:rPr lang="en-US" sz="1000" dirty="0" err="1"/>
              <a:t>gwahardd</a:t>
            </a:r>
            <a:r>
              <a:rPr lang="en-US" sz="1000" dirty="0"/>
              <a:t> </a:t>
            </a:r>
            <a:r>
              <a:rPr lang="en-US" sz="1000" dirty="0" err="1"/>
              <a:t>puteindra</a:t>
            </a:r>
            <a:r>
              <a:rPr lang="en-US" sz="1000" dirty="0"/>
              <a:t> plant </a:t>
            </a:r>
          </a:p>
          <a:p>
            <a:pPr algn="ctr"/>
            <a:r>
              <a:rPr lang="en-US" sz="1000" dirty="0"/>
              <a:t>Ac </a:t>
            </a:r>
            <a:r>
              <a:rPr lang="en-US" sz="1000" dirty="0" err="1"/>
              <a:t>yna</a:t>
            </a:r>
            <a:r>
              <a:rPr lang="en-US" sz="1000" dirty="0"/>
              <a:t> </a:t>
            </a:r>
            <a:r>
              <a:rPr lang="en-US" sz="1000" dirty="0" err="1"/>
              <a:t>mewn</a:t>
            </a:r>
            <a:r>
              <a:rPr lang="en-US" sz="1000" dirty="0"/>
              <a:t> 2011 </a:t>
            </a:r>
            <a:r>
              <a:rPr lang="en-US" sz="1000" dirty="0" err="1"/>
              <a:t>daeth</a:t>
            </a:r>
            <a:r>
              <a:rPr lang="en-US" sz="1000" dirty="0"/>
              <a:t> y protocol </a:t>
            </a:r>
            <a:r>
              <a:rPr lang="en-US" sz="1000" dirty="0" err="1"/>
              <a:t>trydydd</a:t>
            </a:r>
            <a:r>
              <a:rPr lang="en-US" sz="1000" dirty="0"/>
              <a:t> </a:t>
            </a:r>
            <a:r>
              <a:rPr lang="en-US" sz="1000" dirty="0" err="1"/>
              <a:t>sef</a:t>
            </a:r>
            <a:r>
              <a:rPr lang="en-US" sz="1000" dirty="0"/>
              <a:t> </a:t>
            </a:r>
            <a:r>
              <a:rPr lang="en-US" sz="1000" dirty="0" err="1"/>
              <a:t>mae</a:t>
            </a:r>
            <a:r>
              <a:rPr lang="en-US" sz="1000" dirty="0"/>
              <a:t> </a:t>
            </a:r>
            <a:r>
              <a:rPr lang="en-US" sz="1000" dirty="0" err="1"/>
              <a:t>hawl</a:t>
            </a:r>
            <a:r>
              <a:rPr lang="en-US" sz="1000" dirty="0"/>
              <a:t> I </a:t>
            </a:r>
            <a:r>
              <a:rPr lang="en-US" sz="1000" dirty="0" err="1"/>
              <a:t>plentyn</a:t>
            </a:r>
            <a:r>
              <a:rPr lang="en-US" sz="1000" dirty="0"/>
              <a:t> </a:t>
            </a:r>
            <a:r>
              <a:rPr lang="en-US" sz="1000" dirty="0" err="1"/>
              <a:t>dweud</a:t>
            </a:r>
            <a:r>
              <a:rPr lang="en-US" sz="1000" dirty="0"/>
              <a:t> </a:t>
            </a:r>
            <a:r>
              <a:rPr lang="en-US" sz="1000" dirty="0" err="1"/>
              <a:t>wrth</a:t>
            </a:r>
            <a:r>
              <a:rPr lang="en-US" sz="1000" dirty="0"/>
              <a:t> y </a:t>
            </a:r>
            <a:r>
              <a:rPr lang="en-US" sz="1000" dirty="0" err="1"/>
              <a:t>confentiwn</a:t>
            </a:r>
            <a:r>
              <a:rPr lang="en-US" sz="1000" dirty="0"/>
              <a:t> </a:t>
            </a:r>
            <a:r>
              <a:rPr lang="en-US" sz="1000" dirty="0" err="1"/>
              <a:t>os</a:t>
            </a:r>
            <a:r>
              <a:rPr lang="en-US" sz="1000" dirty="0"/>
              <a:t> </a:t>
            </a:r>
            <a:r>
              <a:rPr lang="en-US" sz="1000" dirty="0" err="1"/>
              <a:t>maent</a:t>
            </a:r>
            <a:r>
              <a:rPr lang="en-US" sz="1000" dirty="0"/>
              <a:t> </a:t>
            </a:r>
            <a:r>
              <a:rPr lang="en-US" sz="1000" dirty="0" err="1"/>
              <a:t>ei</a:t>
            </a:r>
            <a:r>
              <a:rPr lang="en-US" sz="1000" dirty="0"/>
              <a:t> </a:t>
            </a:r>
            <a:r>
              <a:rPr lang="en-US" sz="1000" dirty="0" err="1"/>
              <a:t>hawliau</a:t>
            </a:r>
            <a:r>
              <a:rPr lang="en-US" sz="1000" dirty="0"/>
              <a:t> </a:t>
            </a:r>
            <a:r>
              <a:rPr lang="en-US" sz="1000" dirty="0" err="1"/>
              <a:t>wedi</a:t>
            </a:r>
            <a:r>
              <a:rPr lang="en-US" sz="1000" dirty="0"/>
              <a:t> </a:t>
            </a:r>
            <a:r>
              <a:rPr lang="en-US" sz="1000" dirty="0" err="1"/>
              <a:t>cael</a:t>
            </a:r>
            <a:r>
              <a:rPr lang="en-US" sz="1000" dirty="0"/>
              <a:t> </a:t>
            </a:r>
            <a:r>
              <a:rPr lang="en-US" sz="1000" dirty="0" err="1"/>
              <a:t>ei</a:t>
            </a:r>
            <a:r>
              <a:rPr lang="en-US" sz="1000" dirty="0"/>
              <a:t> </a:t>
            </a:r>
            <a:r>
              <a:rPr lang="en-US" sz="1000" dirty="0" err="1"/>
              <a:t>gwahardd</a:t>
            </a:r>
            <a:r>
              <a:rPr lang="en-US" sz="10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593175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B3FF0-7E88-4EF2-9BCE-B736FDF86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146" y="585733"/>
            <a:ext cx="10571998" cy="970450"/>
          </a:xfrm>
        </p:spPr>
        <p:txBody>
          <a:bodyPr/>
          <a:lstStyle/>
          <a:p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ol</a:t>
            </a:r>
            <a:r>
              <a:rPr lang="en-US" sz="1800" dirty="0"/>
              <a:t> </a:t>
            </a:r>
            <a:r>
              <a:rPr lang="en-US" sz="1800" dirty="0" err="1"/>
              <a:t>Llywodreath</a:t>
            </a:r>
            <a:r>
              <a:rPr lang="en-US" sz="1800" dirty="0"/>
              <a:t> </a:t>
            </a:r>
            <a:r>
              <a:rPr lang="en-US" sz="1800" dirty="0" err="1"/>
              <a:t>Cymru</a:t>
            </a:r>
            <a:r>
              <a:rPr lang="en-US" sz="1800" dirty="0"/>
              <a:t> </a:t>
            </a:r>
            <a:r>
              <a:rPr lang="en-US" sz="1800" dirty="0" err="1"/>
              <a:t>Siencyn</a:t>
            </a:r>
            <a:r>
              <a:rPr lang="en-US" sz="1800" dirty="0"/>
              <a:t> (2010) </a:t>
            </a:r>
            <a:r>
              <a:rPr lang="en-US" sz="1800" dirty="0" err="1"/>
              <a:t>mae</a:t>
            </a:r>
            <a:r>
              <a:rPr lang="en-US" sz="1800" dirty="0"/>
              <a:t> </a:t>
            </a:r>
            <a:r>
              <a:rPr lang="en-US" sz="1800" dirty="0" err="1"/>
              <a:t>yna</a:t>
            </a:r>
            <a:r>
              <a:rPr lang="en-US" sz="1800" dirty="0"/>
              <a:t> 54 </a:t>
            </a:r>
            <a:r>
              <a:rPr lang="en-US" sz="1800" dirty="0" err="1"/>
              <a:t>erthygl</a:t>
            </a:r>
            <a:r>
              <a:rPr lang="en-US" sz="1800" dirty="0"/>
              <a:t> </a:t>
            </a:r>
            <a:r>
              <a:rPr lang="en-US" sz="1800" dirty="0" err="1"/>
              <a:t>sydd</a:t>
            </a:r>
            <a:r>
              <a:rPr lang="en-US" sz="1800" dirty="0"/>
              <a:t> </a:t>
            </a:r>
            <a:r>
              <a:rPr lang="en-US" sz="1800" dirty="0" err="1"/>
              <a:t>wedi</a:t>
            </a:r>
            <a:r>
              <a:rPr lang="en-US" sz="1800" dirty="0"/>
              <a:t> </a:t>
            </a:r>
            <a:r>
              <a:rPr lang="en-US" sz="1800" dirty="0" err="1"/>
              <a:t>cael</a:t>
            </a:r>
            <a:r>
              <a:rPr lang="en-US" sz="1800" dirty="0"/>
              <a:t> I </a:t>
            </a:r>
            <a:r>
              <a:rPr lang="en-US" sz="1800" dirty="0" err="1"/>
              <a:t>troi</a:t>
            </a:r>
            <a:r>
              <a:rPr lang="en-US" sz="1800" dirty="0"/>
              <a:t> </a:t>
            </a:r>
            <a:r>
              <a:rPr lang="en-US" sz="1800" dirty="0" err="1"/>
              <a:t>lan</a:t>
            </a:r>
            <a:r>
              <a:rPr lang="en-US" sz="1800" dirty="0"/>
              <a:t> I 42 </a:t>
            </a:r>
            <a:r>
              <a:rPr lang="en-US" sz="1800" dirty="0" err="1"/>
              <a:t>sydd</a:t>
            </a:r>
            <a:r>
              <a:rPr lang="en-US" sz="1800" dirty="0"/>
              <a:t> 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dangos</a:t>
            </a:r>
            <a:r>
              <a:rPr lang="en-US" sz="1800" dirty="0"/>
              <a:t> </a:t>
            </a:r>
            <a:r>
              <a:rPr lang="en-US" sz="1800" dirty="0" err="1"/>
              <a:t>sut</a:t>
            </a:r>
            <a:r>
              <a:rPr lang="en-US" sz="1800" dirty="0"/>
              <a:t> </a:t>
            </a:r>
            <a:r>
              <a:rPr lang="en-US" sz="1800" dirty="0" err="1"/>
              <a:t>dylai</a:t>
            </a:r>
            <a:r>
              <a:rPr lang="en-US" sz="1800" dirty="0"/>
              <a:t> </a:t>
            </a:r>
            <a:r>
              <a:rPr lang="en-US" sz="1800" dirty="0" err="1"/>
              <a:t>rhieni</a:t>
            </a:r>
            <a:r>
              <a:rPr lang="en-US" sz="1800" dirty="0"/>
              <a:t>, </a:t>
            </a:r>
            <a:r>
              <a:rPr lang="en-US" sz="1800" dirty="0" err="1"/>
              <a:t>gofalwyr</a:t>
            </a:r>
            <a:r>
              <a:rPr lang="en-US" sz="1800" dirty="0"/>
              <a:t>, </a:t>
            </a:r>
            <a:r>
              <a:rPr lang="en-US" sz="1800" dirty="0" err="1"/>
              <a:t>llywodraethwyr</a:t>
            </a:r>
            <a:r>
              <a:rPr lang="en-US" sz="1800" dirty="0"/>
              <a:t> ac </a:t>
            </a:r>
            <a:r>
              <a:rPr lang="en-US" sz="1800" dirty="0" err="1"/>
              <a:t>sut</a:t>
            </a:r>
            <a:r>
              <a:rPr lang="en-US" sz="1800" dirty="0"/>
              <a:t> </a:t>
            </a:r>
            <a:r>
              <a:rPr lang="en-US" sz="1800" dirty="0" err="1"/>
              <a:t>dylai</a:t>
            </a:r>
            <a:r>
              <a:rPr lang="en-US" sz="1800" dirty="0"/>
              <a:t> </a:t>
            </a:r>
            <a:r>
              <a:rPr lang="en-US" sz="1800" dirty="0" err="1"/>
              <a:t>wethio</a:t>
            </a:r>
            <a:r>
              <a:rPr lang="en-US" sz="1800" dirty="0"/>
              <a:t> </a:t>
            </a:r>
            <a:r>
              <a:rPr lang="en-US" sz="1800" dirty="0" err="1"/>
              <a:t>efo</a:t>
            </a:r>
            <a:r>
              <a:rPr lang="en-US" sz="1800" dirty="0"/>
              <a:t> </a:t>
            </a:r>
            <a:r>
              <a:rPr lang="en-US" sz="1800" dirty="0" err="1"/>
              <a:t>ei</a:t>
            </a:r>
            <a:r>
              <a:rPr lang="en-US" sz="1800" dirty="0"/>
              <a:t> </a:t>
            </a:r>
            <a:r>
              <a:rPr lang="en-US" sz="1800" dirty="0" err="1"/>
              <a:t>gilydd</a:t>
            </a:r>
            <a:r>
              <a:rPr lang="en-US" sz="1800" dirty="0"/>
              <a:t> I </a:t>
            </a:r>
            <a:r>
              <a:rPr lang="en-US" sz="1800" dirty="0" err="1"/>
              <a:t>wneud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siwr</a:t>
            </a:r>
            <a:r>
              <a:rPr lang="en-US" sz="1800" dirty="0"/>
              <a:t> </a:t>
            </a:r>
            <a:r>
              <a:rPr lang="en-US" sz="1800" dirty="0" err="1"/>
              <a:t>fod</a:t>
            </a:r>
            <a:r>
              <a:rPr lang="en-US" sz="1800" dirty="0"/>
              <a:t> plant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diogel</a:t>
            </a:r>
            <a:r>
              <a:rPr lang="en-US" sz="1800" dirty="0"/>
              <a:t> </a:t>
            </a:r>
            <a:r>
              <a:rPr lang="en-US" sz="1800" dirty="0" err="1"/>
              <a:t>gan</a:t>
            </a:r>
            <a:r>
              <a:rPr lang="en-US" sz="1800" dirty="0"/>
              <a:t> </a:t>
            </a:r>
            <a:r>
              <a:rPr lang="en-US" sz="1800" dirty="0" err="1"/>
              <a:t>dylai</a:t>
            </a:r>
            <a:r>
              <a:rPr lang="en-US" sz="1800" dirty="0"/>
              <a:t> </a:t>
            </a:r>
            <a:r>
              <a:rPr lang="en-US" sz="1800" dirty="0" err="1"/>
              <a:t>pob</a:t>
            </a:r>
            <a:r>
              <a:rPr lang="en-US" sz="1800" dirty="0"/>
              <a:t> </a:t>
            </a:r>
            <a:r>
              <a:rPr lang="en-US" sz="1800" dirty="0" err="1"/>
              <a:t>plentyn</a:t>
            </a:r>
            <a:r>
              <a:rPr lang="en-US" sz="1800" dirty="0"/>
              <a:t> </a:t>
            </a:r>
            <a:r>
              <a:rPr lang="en-US" sz="1800" dirty="0" err="1"/>
              <a:t>cael</a:t>
            </a:r>
            <a:r>
              <a:rPr lang="en-US" sz="1800" dirty="0"/>
              <a:t> </a:t>
            </a:r>
            <a:r>
              <a:rPr lang="en-US" sz="1800" dirty="0" err="1"/>
              <a:t>hawl</a:t>
            </a:r>
            <a:r>
              <a:rPr lang="en-US" sz="1800" dirty="0"/>
              <a:t> </a:t>
            </a:r>
            <a:r>
              <a:rPr lang="en-US" sz="1800" dirty="0" err="1"/>
              <a:t>yw</a:t>
            </a:r>
            <a:r>
              <a:rPr lang="en-US" sz="1800" dirty="0"/>
              <a:t> </a:t>
            </a:r>
            <a:r>
              <a:rPr lang="en-US" sz="1800" dirty="0" err="1"/>
              <a:t>ei</a:t>
            </a:r>
            <a:r>
              <a:rPr lang="en-US" sz="1800" dirty="0"/>
              <a:t> </a:t>
            </a:r>
            <a:r>
              <a:rPr lang="en-US" sz="1800" dirty="0" err="1"/>
              <a:t>hawliau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10ED60A-361C-4A11-B0E7-E61309923E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56377"/>
              </p:ext>
            </p:extLst>
          </p:nvPr>
        </p:nvGraphicFramePr>
        <p:xfrm>
          <a:off x="457200" y="2244436"/>
          <a:ext cx="11143520" cy="45702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28704">
                  <a:extLst>
                    <a:ext uri="{9D8B030D-6E8A-4147-A177-3AD203B41FA5}">
                      <a16:colId xmlns:a16="http://schemas.microsoft.com/office/drawing/2014/main" val="3934466813"/>
                    </a:ext>
                  </a:extLst>
                </a:gridCol>
                <a:gridCol w="2228704">
                  <a:extLst>
                    <a:ext uri="{9D8B030D-6E8A-4147-A177-3AD203B41FA5}">
                      <a16:colId xmlns:a16="http://schemas.microsoft.com/office/drawing/2014/main" val="1933909745"/>
                    </a:ext>
                  </a:extLst>
                </a:gridCol>
                <a:gridCol w="2228704">
                  <a:extLst>
                    <a:ext uri="{9D8B030D-6E8A-4147-A177-3AD203B41FA5}">
                      <a16:colId xmlns:a16="http://schemas.microsoft.com/office/drawing/2014/main" val="535195190"/>
                    </a:ext>
                  </a:extLst>
                </a:gridCol>
                <a:gridCol w="2228704">
                  <a:extLst>
                    <a:ext uri="{9D8B030D-6E8A-4147-A177-3AD203B41FA5}">
                      <a16:colId xmlns:a16="http://schemas.microsoft.com/office/drawing/2014/main" val="2426170119"/>
                    </a:ext>
                  </a:extLst>
                </a:gridCol>
                <a:gridCol w="2228704">
                  <a:extLst>
                    <a:ext uri="{9D8B030D-6E8A-4147-A177-3AD203B41FA5}">
                      <a16:colId xmlns:a16="http://schemas.microsoft.com/office/drawing/2014/main" val="3511246293"/>
                    </a:ext>
                  </a:extLst>
                </a:gridCol>
              </a:tblGrid>
              <a:tr h="3922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 err="1"/>
                        <a:t>Erthygl</a:t>
                      </a:r>
                      <a:r>
                        <a:rPr lang="en-US" dirty="0"/>
                        <a:t> 12 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 err="1"/>
                        <a:t>Erthygl</a:t>
                      </a:r>
                      <a:r>
                        <a:rPr lang="en-US" dirty="0"/>
                        <a:t> 16 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 err="1"/>
                        <a:t>Erthygl</a:t>
                      </a:r>
                      <a:r>
                        <a:rPr lang="en-US" dirty="0"/>
                        <a:t> 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 err="1"/>
                        <a:t>Erthygl</a:t>
                      </a:r>
                      <a:r>
                        <a:rPr lang="en-US" dirty="0"/>
                        <a:t> 30 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 err="1"/>
                        <a:t>Erthygl</a:t>
                      </a:r>
                      <a:r>
                        <a:rPr lang="en-US" dirty="0"/>
                        <a:t> 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7032113"/>
                  </a:ext>
                </a:extLst>
              </a:tr>
              <a:tr h="7033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/>
                        <a:t>Eich </a:t>
                      </a:r>
                      <a:r>
                        <a:rPr lang="en-US" sz="1000" dirty="0" err="1"/>
                        <a:t>hawl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ddweud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beth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dylai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ddigwydd</a:t>
                      </a:r>
                      <a:r>
                        <a:rPr lang="en-US" sz="1000" dirty="0"/>
                        <a:t> ac I </a:t>
                      </a:r>
                      <a:r>
                        <a:rPr lang="en-US" sz="1000" dirty="0" err="1"/>
                        <a:t>rywun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wrando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arnoch</a:t>
                      </a:r>
                      <a:endParaRPr lang="en-US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/>
                        <a:t>Eich </a:t>
                      </a:r>
                      <a:r>
                        <a:rPr lang="en-US" sz="1000" dirty="0" err="1"/>
                        <a:t>hawl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breifatrwydd</a:t>
                      </a:r>
                      <a:r>
                        <a:rPr lang="en-US" sz="1000" dirty="0"/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/>
                        <a:t>Eich </a:t>
                      </a:r>
                      <a:r>
                        <a:rPr lang="en-US" sz="1000" dirty="0" err="1"/>
                        <a:t>hawl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ofal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arbennig</a:t>
                      </a:r>
                      <a:r>
                        <a:rPr lang="en-US" sz="1000" dirty="0"/>
                        <a:t> a </a:t>
                      </a:r>
                      <a:r>
                        <a:rPr lang="en-US" sz="1000" dirty="0" err="1"/>
                        <a:t>chynorth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os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ydych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anabl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er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mwyn</a:t>
                      </a:r>
                      <a:r>
                        <a:rPr lang="en-US" sz="1000" dirty="0"/>
                        <a:t> I chi </a:t>
                      </a:r>
                      <a:r>
                        <a:rPr lang="en-US" sz="1000" dirty="0" err="1"/>
                        <a:t>fyw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bywyd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llawn</a:t>
                      </a:r>
                      <a:r>
                        <a:rPr lang="en-US" sz="1000" dirty="0"/>
                        <a:t> ac </a:t>
                      </a:r>
                      <a:r>
                        <a:rPr lang="en-US" sz="1000" dirty="0" err="1"/>
                        <a:t>annibynol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/>
                        <a:t>Eich </a:t>
                      </a:r>
                      <a:r>
                        <a:rPr lang="en-US" sz="1000" dirty="0" err="1"/>
                        <a:t>hawl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ddefnyddio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eich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iaith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eich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/>
                        <a:t>Eich </a:t>
                      </a:r>
                      <a:r>
                        <a:rPr lang="en-US" sz="1000" dirty="0" err="1"/>
                        <a:t>hawl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ymlacio</a:t>
                      </a:r>
                      <a:r>
                        <a:rPr lang="en-US" sz="1000" dirty="0"/>
                        <a:t> a </a:t>
                      </a:r>
                      <a:r>
                        <a:rPr lang="en-US" sz="1000" dirty="0" err="1"/>
                        <a:t>chwarae</a:t>
                      </a:r>
                      <a:r>
                        <a:rPr lang="en-US" sz="1000" dirty="0"/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6164247"/>
                  </a:ext>
                </a:extLst>
              </a:tr>
              <a:tr h="10008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os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mae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dim </a:t>
                      </a:r>
                      <a:r>
                        <a:rPr lang="en-US" sz="1000" dirty="0" err="1"/>
                        <a:t>anen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gwneud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rhywbeth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mae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ganddo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hawl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dweud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na</a:t>
                      </a:r>
                      <a:r>
                        <a:rPr lang="en-US" sz="1000" dirty="0"/>
                        <a:t>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fod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cael</a:t>
                      </a:r>
                      <a:r>
                        <a:rPr lang="en-US" sz="1000" dirty="0"/>
                        <a:t> y help </a:t>
                      </a:r>
                      <a:r>
                        <a:rPr lang="en-US" sz="1000" dirty="0" err="1"/>
                        <a:t>sydd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angen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cadw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cyfrinacheddol</a:t>
                      </a:r>
                      <a:r>
                        <a:rPr lang="en-US" sz="1000" dirty="0"/>
                        <a:t>  o plant a </a:t>
                      </a:r>
                      <a:r>
                        <a:rPr lang="en-US" sz="1000" dirty="0" err="1"/>
                        <a:t>rhieni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eraill</a:t>
                      </a:r>
                      <a:r>
                        <a:rPr lang="en-US" sz="1000" dirty="0"/>
                        <a:t> gall </a:t>
                      </a:r>
                      <a:r>
                        <a:rPr lang="en-US" sz="1000" dirty="0" err="1"/>
                        <a:t>hyn</a:t>
                      </a:r>
                      <a:r>
                        <a:rPr lang="en-US" sz="1000" dirty="0"/>
                        <a:t>  </a:t>
                      </a:r>
                      <a:r>
                        <a:rPr lang="en-US" sz="1000" dirty="0" err="1"/>
                        <a:t>rhaghau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bwlio</a:t>
                      </a:r>
                      <a:r>
                        <a:rPr lang="en-US" sz="1000" dirty="0"/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help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rhoi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cymorth</a:t>
                      </a:r>
                      <a:r>
                        <a:rPr lang="en-US" sz="1000" dirty="0"/>
                        <a:t> ac y help </a:t>
                      </a:r>
                      <a:r>
                        <a:rPr lang="en-US" sz="1000" dirty="0" err="1"/>
                        <a:t>sydd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angen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ar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gwneud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siwr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fod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cyrraedd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llon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potensial</a:t>
                      </a:r>
                      <a:r>
                        <a:rPr lang="en-US" sz="1000" dirty="0"/>
                        <a:t> ac I </a:t>
                      </a:r>
                      <a:r>
                        <a:rPr lang="en-US" sz="1000" dirty="0" err="1"/>
                        <a:t>datblygu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effeithiol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dod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adnabod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hofiadau</a:t>
                      </a:r>
                      <a:r>
                        <a:rPr lang="en-US" sz="1000" dirty="0"/>
                        <a:t> a </a:t>
                      </a:r>
                      <a:r>
                        <a:rPr lang="en-US" sz="1000" dirty="0" err="1"/>
                        <a:t>anhofiadau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fod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lleferydd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dim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dda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maent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defnyddio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arwyddion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dwylo</a:t>
                      </a:r>
                      <a:r>
                        <a:rPr lang="en-US" sz="1000" dirty="0"/>
                        <a:t> ac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synau</a:t>
                      </a:r>
                      <a:r>
                        <a:rPr lang="en-US" sz="1000" dirty="0"/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trwy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mae</a:t>
                      </a:r>
                      <a:r>
                        <a:rPr lang="en-US" sz="1000" dirty="0"/>
                        <a:t> plant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datblygu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dangos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emosiynau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trwy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chwarae</a:t>
                      </a:r>
                      <a:r>
                        <a:rPr lang="en-US" sz="1000" dirty="0"/>
                        <a:t> 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2593"/>
                  </a:ext>
                </a:extLst>
              </a:tr>
              <a:tr h="12984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fod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dangos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ni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fel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ymarferwyr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beth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yw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hoffiadau</a:t>
                      </a:r>
                      <a:r>
                        <a:rPr lang="en-US" sz="1000" dirty="0"/>
                        <a:t> a </a:t>
                      </a:r>
                      <a:r>
                        <a:rPr lang="en-US" sz="1000" dirty="0" err="1"/>
                        <a:t>anhofiadau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mynd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ymlaen</a:t>
                      </a:r>
                      <a:r>
                        <a:rPr lang="en-US" sz="1000" dirty="0"/>
                        <a:t> I </a:t>
                      </a:r>
                      <a:r>
                        <a:rPr lang="en-US" sz="1000" dirty="0" err="1"/>
                        <a:t>creu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gweithgaredd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datblygiad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cadw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cyfrinachedd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bwlio</a:t>
                      </a:r>
                      <a:r>
                        <a:rPr lang="en-US" sz="1000" dirty="0"/>
                        <a:t>  gall y </a:t>
                      </a:r>
                      <a:r>
                        <a:rPr lang="en-US" sz="1000" dirty="0" err="1"/>
                        <a:t>hawl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plentyn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efo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gwella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datblygiad</a:t>
                      </a:r>
                      <a:r>
                        <a:rPr lang="en-US" sz="1000" dirty="0"/>
                        <a:t>  ac </a:t>
                      </a:r>
                      <a:r>
                        <a:rPr lang="en-US" sz="1000" dirty="0" err="1"/>
                        <a:t>yna</a:t>
                      </a:r>
                      <a:r>
                        <a:rPr lang="en-US" sz="1000" dirty="0"/>
                        <a:t> help </a:t>
                      </a:r>
                      <a:r>
                        <a:rPr lang="en-US" sz="1000" dirty="0" err="1"/>
                        <a:t>feo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hunan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hyder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fod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gorau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maent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gallu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fod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rhoi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nwyddau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sydd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angen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ar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 I </a:t>
                      </a:r>
                      <a:r>
                        <a:rPr lang="en-US" sz="1000" dirty="0" err="1"/>
                        <a:t>byw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bywyd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annibynol</a:t>
                      </a:r>
                      <a:r>
                        <a:rPr lang="en-US" sz="1000" dirty="0"/>
                        <a:t>, </a:t>
                      </a:r>
                      <a:r>
                        <a:rPr lang="en-US" sz="1000" dirty="0" err="1"/>
                        <a:t>hefyd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mae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27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dod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mewn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hyn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dangos</a:t>
                      </a:r>
                      <a:r>
                        <a:rPr lang="en-US" sz="1000" dirty="0"/>
                        <a:t> pam </a:t>
                      </a:r>
                      <a:r>
                        <a:rPr lang="en-US" sz="1000" dirty="0" err="1"/>
                        <a:t>mae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safon</a:t>
                      </a:r>
                      <a:r>
                        <a:rPr lang="en-US" sz="1000" dirty="0"/>
                        <a:t> da o </a:t>
                      </a:r>
                      <a:r>
                        <a:rPr lang="en-US" sz="1000" dirty="0" err="1"/>
                        <a:t>bywyd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bwysig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plentyn</a:t>
                      </a:r>
                      <a:r>
                        <a:rPr lang="en-US" sz="1000" dirty="0"/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dod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adnabod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sut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mae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dysgu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cael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cynllun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datblygiad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cyraedd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ei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llon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potensial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erthygl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yma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dangos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sut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maent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teimo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neu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dangos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beth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sydd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poeini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trwy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chwarae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581449"/>
                  </a:ext>
                </a:extLst>
              </a:tr>
              <a:tr h="11496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Datlygiad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pellach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byddaf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rhoi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gwygodaeth</a:t>
                      </a:r>
                      <a:r>
                        <a:rPr lang="en-US" sz="1000" dirty="0"/>
                        <a:t> am </a:t>
                      </a:r>
                      <a:r>
                        <a:rPr lang="en-US" sz="1000" dirty="0" err="1"/>
                        <a:t>comisiynydd</a:t>
                      </a:r>
                      <a:r>
                        <a:rPr lang="en-US" sz="1000" dirty="0"/>
                        <a:t> plant </a:t>
                      </a:r>
                      <a:r>
                        <a:rPr lang="en-US" sz="1000" dirty="0" err="1"/>
                        <a:t>sydd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dangos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pwysigwrydd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parchu</a:t>
                      </a:r>
                      <a:r>
                        <a:rPr lang="en-US" sz="1000" dirty="0"/>
                        <a:t> plant </a:t>
                      </a:r>
                      <a:r>
                        <a:rPr lang="en-US" sz="1000" dirty="0" err="1"/>
                        <a:t>ac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llais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plentyn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Datblygiad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pellach</a:t>
                      </a:r>
                      <a:r>
                        <a:rPr lang="en-US" sz="1000" dirty="0"/>
                        <a:t>  </a:t>
                      </a:r>
                      <a:r>
                        <a:rPr lang="en-US" sz="1000" dirty="0" err="1"/>
                        <a:t>allwch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fynd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ar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wefan</a:t>
                      </a:r>
                      <a:r>
                        <a:rPr lang="en-US" sz="1000" dirty="0"/>
                        <a:t> NSPCC </a:t>
                      </a:r>
                      <a:r>
                        <a:rPr lang="en-US" sz="1000" dirty="0" err="1"/>
                        <a:t>neu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galw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rhif</a:t>
                      </a:r>
                      <a:r>
                        <a:rPr lang="en-US" sz="1000" dirty="0"/>
                        <a:t> 0808 800 5000 </a:t>
                      </a:r>
                      <a:r>
                        <a:rPr lang="en-US" sz="1000" dirty="0" err="1"/>
                        <a:t>neu</a:t>
                      </a:r>
                      <a:r>
                        <a:rPr lang="en-US" sz="1000" dirty="0"/>
                        <a:t> am </a:t>
                      </a:r>
                      <a:r>
                        <a:rPr lang="en-US" sz="1000" dirty="0" err="1"/>
                        <a:t>plentyn</a:t>
                      </a:r>
                      <a:r>
                        <a:rPr lang="en-US" sz="1000" dirty="0"/>
                        <a:t> o </a:t>
                      </a:r>
                      <a:r>
                        <a:rPr lang="en-US" sz="1000" dirty="0" err="1"/>
                        <a:t>dan</a:t>
                      </a:r>
                      <a:r>
                        <a:rPr lang="en-US" sz="1000" dirty="0"/>
                        <a:t> 18 0800 111 gall </a:t>
                      </a:r>
                      <a:r>
                        <a:rPr lang="en-US" sz="1000" dirty="0" err="1"/>
                        <a:t>hyn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rhoi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gwybodaeth</a:t>
                      </a:r>
                      <a:r>
                        <a:rPr lang="en-US" sz="1000" dirty="0"/>
                        <a:t> I </a:t>
                      </a:r>
                      <a:r>
                        <a:rPr lang="en-US" sz="1000" dirty="0" err="1"/>
                        <a:t>helpu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plentyn</a:t>
                      </a:r>
                      <a:r>
                        <a:rPr lang="en-US" sz="1000" dirty="0"/>
                        <a:t> ac </a:t>
                      </a:r>
                      <a:r>
                        <a:rPr lang="en-US" sz="1000" dirty="0" err="1"/>
                        <a:t>ei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teulu</a:t>
                      </a:r>
                      <a:r>
                        <a:rPr lang="en-US" sz="1000" dirty="0"/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Datblygiad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pellach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yw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edrych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ar</a:t>
                      </a:r>
                      <a:r>
                        <a:rPr lang="en-US" sz="1000" dirty="0"/>
                        <a:t> y ''7 core aims'' </a:t>
                      </a:r>
                      <a:r>
                        <a:rPr lang="en-US" sz="1000" dirty="0" err="1"/>
                        <a:t>sef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ol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Llywodraeth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Cymru</a:t>
                      </a:r>
                      <a:r>
                        <a:rPr lang="en-US" sz="1000" dirty="0"/>
                        <a:t> (2015) </a:t>
                      </a:r>
                      <a:r>
                        <a:rPr lang="en-US" sz="1000" dirty="0" err="1"/>
                        <a:t>rhif</a:t>
                      </a:r>
                      <a:r>
                        <a:rPr lang="en-US" sz="1000" dirty="0"/>
                        <a:t> 1 </a:t>
                      </a:r>
                      <a:r>
                        <a:rPr lang="en-US" sz="1000" dirty="0" err="1"/>
                        <a:t>yw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i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cael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bywyd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gorau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posibl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mewn</a:t>
                      </a:r>
                      <a:r>
                        <a:rPr lang="en-US" sz="1000" dirty="0"/>
                        <a:t> y </a:t>
                      </a:r>
                      <a:r>
                        <a:rPr lang="en-US" sz="1000" dirty="0" err="1"/>
                        <a:t>blynyddoedd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cynnar</a:t>
                      </a:r>
                      <a:r>
                        <a:rPr lang="en-US" sz="1000" dirty="0"/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Datblygiad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pellach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bydd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cael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cael</a:t>
                      </a:r>
                      <a:r>
                        <a:rPr lang="en-US" sz="1000" dirty="0"/>
                        <a:t> 1 I 1 I </a:t>
                      </a:r>
                      <a:r>
                        <a:rPr lang="en-US" sz="1000" dirty="0" err="1"/>
                        <a:t>creu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cynllun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sydd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datblygu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datblygiad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gan</a:t>
                      </a:r>
                      <a:r>
                        <a:rPr lang="en-US" sz="1000" dirty="0"/>
                        <a:t> </a:t>
                      </a:r>
                      <a:r>
                        <a:rPr lang="en-US" sz="1000" dirty="0" err="1"/>
                        <a:t>creu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gweithgareddau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sydd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ybu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Aled</a:t>
                      </a:r>
                      <a:r>
                        <a:rPr lang="en-US" sz="1000" dirty="0"/>
                        <a:t> I </a:t>
                      </a:r>
                      <a:r>
                        <a:rPr lang="en-US" sz="1000" dirty="0" err="1"/>
                        <a:t>datblygu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fwy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 err="1"/>
                        <a:t>Datblygiad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pellach</a:t>
                      </a:r>
                      <a:r>
                        <a:rPr lang="en-US" sz="1000" dirty="0"/>
                        <a:t> all </a:t>
                      </a:r>
                      <a:r>
                        <a:rPr lang="en-US" sz="1000" dirty="0" err="1"/>
                        <a:t>hyn</a:t>
                      </a:r>
                      <a:r>
                        <a:rPr lang="en-US" sz="1000" dirty="0"/>
                        <a:t> </a:t>
                      </a:r>
                      <a:r>
                        <a:rPr lang="en-US" sz="1000" dirty="0" err="1"/>
                        <a:t>fod</a:t>
                      </a:r>
                      <a:r>
                        <a:rPr lang="en-US" sz="1000" dirty="0"/>
                        <a:t> 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cael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therapydd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chwarae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I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cael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Aled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I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dangos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ei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emosiynau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trwy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chwarae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lle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fod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yn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  <a:r>
                        <a:rPr lang="en-US" sz="1000" b="0" i="0" u="none" strike="noStrike" noProof="0" dirty="0" err="1">
                          <a:solidFill>
                            <a:srgbClr val="000000"/>
                          </a:solidFill>
                          <a:latin typeface="Century Gothic"/>
                        </a:rPr>
                        <a:t>ymosodol</a:t>
                      </a:r>
                      <a:r>
                        <a:rPr lang="en-US" sz="1000" b="0" i="0" u="none" strike="noStrike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 </a:t>
                      </a:r>
                    </a:p>
                    <a:p>
                      <a:pPr lvl="0">
                        <a:buNone/>
                      </a:pPr>
                      <a:endParaRPr lang="en-US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69360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7F54B8F-F88C-4B2F-B6B5-F76EA34DD967}"/>
              </a:ext>
            </a:extLst>
          </p:cNvPr>
          <p:cNvSpPr txBox="1"/>
          <p:nvPr/>
        </p:nvSpPr>
        <p:spPr>
          <a:xfrm>
            <a:off x="195531" y="159589"/>
            <a:ext cx="11355237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1702595                                                             EAEE4002C</a:t>
            </a:r>
          </a:p>
        </p:txBody>
      </p:sp>
    </p:spTree>
    <p:extLst>
      <p:ext uri="{BB962C8B-B14F-4D97-AF65-F5344CB8AC3E}">
        <p14:creationId xmlns:p14="http://schemas.microsoft.com/office/powerpoint/2010/main" val="16466521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Quotable</vt:lpstr>
      <vt:lpstr>PowerPoint Presentation</vt:lpstr>
      <vt:lpstr>Yn ol Llywodreath Cymru Siencyn (2010) mae yna 54 erthygl sydd wedi cael I troi lan I 42 sydd yn dangos sut dylai rhieni, gofalwyr, llywodraethwyr ac sut dylai wethio efo ei gilydd I wneud yn siwr fod plant yn diogel gan dylai pob plentyn cael hawl yw ei hawliau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10</cp:revision>
  <dcterms:created xsi:type="dcterms:W3CDTF">2014-08-26T23:49:58Z</dcterms:created>
  <dcterms:modified xsi:type="dcterms:W3CDTF">2018-05-28T13:37:39Z</dcterms:modified>
</cp:coreProperties>
</file>