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12" r:id="rId4"/>
  </p:sldMasterIdLst>
  <p:notesMasterIdLst>
    <p:notesMasterId r:id="rId32"/>
  </p:notesMasterIdLst>
  <p:sldIdLst>
    <p:sldId id="257" r:id="rId5"/>
    <p:sldId id="789" r:id="rId6"/>
    <p:sldId id="531" r:id="rId7"/>
    <p:sldId id="532" r:id="rId8"/>
    <p:sldId id="258" r:id="rId9"/>
    <p:sldId id="625" r:id="rId10"/>
    <p:sldId id="772" r:id="rId11"/>
    <p:sldId id="534" r:id="rId12"/>
    <p:sldId id="535" r:id="rId13"/>
    <p:sldId id="506" r:id="rId14"/>
    <p:sldId id="536" r:id="rId15"/>
    <p:sldId id="526" r:id="rId16"/>
    <p:sldId id="523" r:id="rId17"/>
    <p:sldId id="524" r:id="rId18"/>
    <p:sldId id="537" r:id="rId19"/>
    <p:sldId id="539" r:id="rId20"/>
    <p:sldId id="773" r:id="rId21"/>
    <p:sldId id="266" r:id="rId22"/>
    <p:sldId id="529" r:id="rId23"/>
    <p:sldId id="771" r:id="rId24"/>
    <p:sldId id="626" r:id="rId25"/>
    <p:sldId id="774" r:id="rId26"/>
    <p:sldId id="775" r:id="rId27"/>
    <p:sldId id="776" r:id="rId28"/>
    <p:sldId id="777" r:id="rId29"/>
    <p:sldId id="778" r:id="rId30"/>
    <p:sldId id="77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4" autoAdjust="0"/>
    <p:restoredTop sz="94619" autoAdjust="0"/>
  </p:normalViewPr>
  <p:slideViewPr>
    <p:cSldViewPr snapToGrid="0">
      <p:cViewPr varScale="1">
        <p:scale>
          <a:sx n="72" d="100"/>
          <a:sy n="72" d="100"/>
        </p:scale>
        <p:origin x="90" y="7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30C545-FE83-4547-856B-DC1904989226}" type="doc">
      <dgm:prSet loTypeId="urn:microsoft.com/office/officeart/2005/8/layout/cycle1" loCatId="cycle" qsTypeId="urn:microsoft.com/office/officeart/2005/8/quickstyle/simple4" qsCatId="simple" csTypeId="urn:microsoft.com/office/officeart/2005/8/colors/colorful1" csCatId="colorful"/>
      <dgm:spPr/>
      <dgm:t>
        <a:bodyPr/>
        <a:lstStyle/>
        <a:p>
          <a:endParaRPr lang="en-US"/>
        </a:p>
      </dgm:t>
    </dgm:pt>
    <dgm:pt modelId="{FB82D30E-E8D4-4C84-AEEF-5471B6B3D96B}">
      <dgm:prSet/>
      <dgm:spPr/>
      <dgm:t>
        <a:bodyPr/>
        <a:lstStyle/>
        <a:p>
          <a:r>
            <a:rPr lang="en-GB"/>
            <a:t>What industry is your organisation in?</a:t>
          </a:r>
          <a:endParaRPr lang="en-US"/>
        </a:p>
      </dgm:t>
    </dgm:pt>
    <dgm:pt modelId="{844B7B2A-2DE8-4156-A7F6-CFB51C60372C}" type="parTrans" cxnId="{EA5CC88E-22C6-46B0-B088-43662E5C0B71}">
      <dgm:prSet/>
      <dgm:spPr/>
      <dgm:t>
        <a:bodyPr/>
        <a:lstStyle/>
        <a:p>
          <a:endParaRPr lang="en-US"/>
        </a:p>
      </dgm:t>
    </dgm:pt>
    <dgm:pt modelId="{544FB2FA-2841-45B1-8ECF-A9003C150E32}" type="sibTrans" cxnId="{EA5CC88E-22C6-46B0-B088-43662E5C0B71}">
      <dgm:prSet/>
      <dgm:spPr/>
      <dgm:t>
        <a:bodyPr/>
        <a:lstStyle/>
        <a:p>
          <a:endParaRPr lang="en-US"/>
        </a:p>
      </dgm:t>
    </dgm:pt>
    <dgm:pt modelId="{F7CE5BD5-8B2B-4FE2-872A-495526CB3D69}">
      <dgm:prSet/>
      <dgm:spPr/>
      <dgm:t>
        <a:bodyPr/>
        <a:lstStyle/>
        <a:p>
          <a:r>
            <a:rPr lang="en-GB" dirty="0"/>
            <a:t>What is your current role in your organisation?</a:t>
          </a:r>
          <a:endParaRPr lang="en-US" dirty="0"/>
        </a:p>
      </dgm:t>
    </dgm:pt>
    <dgm:pt modelId="{3B33AFFE-B015-44E4-9A26-E78EF70BC152}" type="parTrans" cxnId="{D21065EF-7696-4F38-83B4-7DD1416A7AFC}">
      <dgm:prSet/>
      <dgm:spPr/>
      <dgm:t>
        <a:bodyPr/>
        <a:lstStyle/>
        <a:p>
          <a:endParaRPr lang="en-US"/>
        </a:p>
      </dgm:t>
    </dgm:pt>
    <dgm:pt modelId="{8637E3C0-F6E3-4093-B9BC-48D9A2E8414B}" type="sibTrans" cxnId="{D21065EF-7696-4F38-83B4-7DD1416A7AFC}">
      <dgm:prSet/>
      <dgm:spPr/>
      <dgm:t>
        <a:bodyPr/>
        <a:lstStyle/>
        <a:p>
          <a:endParaRPr lang="en-US"/>
        </a:p>
      </dgm:t>
    </dgm:pt>
    <dgm:pt modelId="{1916197F-E539-4839-866E-425D5791E386}" type="pres">
      <dgm:prSet presAssocID="{9A30C545-FE83-4547-856B-DC1904989226}" presName="cycle" presStyleCnt="0">
        <dgm:presLayoutVars>
          <dgm:dir/>
          <dgm:resizeHandles val="exact"/>
        </dgm:presLayoutVars>
      </dgm:prSet>
      <dgm:spPr/>
    </dgm:pt>
    <dgm:pt modelId="{F10C0AEE-7A18-4C9F-B206-25456C04173C}" type="pres">
      <dgm:prSet presAssocID="{FB82D30E-E8D4-4C84-AEEF-5471B6B3D96B}" presName="dummy" presStyleCnt="0"/>
      <dgm:spPr/>
    </dgm:pt>
    <dgm:pt modelId="{46CA71B4-A1AC-4E2D-ACD1-0C4113163A70}" type="pres">
      <dgm:prSet presAssocID="{FB82D30E-E8D4-4C84-AEEF-5471B6B3D96B}" presName="node" presStyleLbl="revTx" presStyleIdx="0" presStyleCnt="2">
        <dgm:presLayoutVars>
          <dgm:bulletEnabled val="1"/>
        </dgm:presLayoutVars>
      </dgm:prSet>
      <dgm:spPr/>
    </dgm:pt>
    <dgm:pt modelId="{1D300A6A-8398-45D5-B61C-F215D9EB6243}" type="pres">
      <dgm:prSet presAssocID="{544FB2FA-2841-45B1-8ECF-A9003C150E32}" presName="sibTrans" presStyleLbl="node1" presStyleIdx="0" presStyleCnt="2"/>
      <dgm:spPr/>
    </dgm:pt>
    <dgm:pt modelId="{6E8DC0F9-881F-4D12-86A5-EB64E63B9DDE}" type="pres">
      <dgm:prSet presAssocID="{F7CE5BD5-8B2B-4FE2-872A-495526CB3D69}" presName="dummy" presStyleCnt="0"/>
      <dgm:spPr/>
    </dgm:pt>
    <dgm:pt modelId="{4C018E31-82AD-41FB-AE9A-567AF775E5FC}" type="pres">
      <dgm:prSet presAssocID="{F7CE5BD5-8B2B-4FE2-872A-495526CB3D69}" presName="node" presStyleLbl="revTx" presStyleIdx="1" presStyleCnt="2">
        <dgm:presLayoutVars>
          <dgm:bulletEnabled val="1"/>
        </dgm:presLayoutVars>
      </dgm:prSet>
      <dgm:spPr/>
    </dgm:pt>
    <dgm:pt modelId="{EDD64BEC-4638-4A97-BAEA-C10B0E358396}" type="pres">
      <dgm:prSet presAssocID="{8637E3C0-F6E3-4093-B9BC-48D9A2E8414B}" presName="sibTrans" presStyleLbl="node1" presStyleIdx="1" presStyleCnt="2"/>
      <dgm:spPr/>
    </dgm:pt>
  </dgm:ptLst>
  <dgm:cxnLst>
    <dgm:cxn modelId="{ED755F55-59A1-4A5C-B195-30312CBE8F3B}" type="presOf" srcId="{FB82D30E-E8D4-4C84-AEEF-5471B6B3D96B}" destId="{46CA71B4-A1AC-4E2D-ACD1-0C4113163A70}" srcOrd="0" destOrd="0" presId="urn:microsoft.com/office/officeart/2005/8/layout/cycle1"/>
    <dgm:cxn modelId="{680DD678-4EA3-4101-89D7-70036704E8CD}" type="presOf" srcId="{9A30C545-FE83-4547-856B-DC1904989226}" destId="{1916197F-E539-4839-866E-425D5791E386}" srcOrd="0" destOrd="0" presId="urn:microsoft.com/office/officeart/2005/8/layout/cycle1"/>
    <dgm:cxn modelId="{EA5CC88E-22C6-46B0-B088-43662E5C0B71}" srcId="{9A30C545-FE83-4547-856B-DC1904989226}" destId="{FB82D30E-E8D4-4C84-AEEF-5471B6B3D96B}" srcOrd="0" destOrd="0" parTransId="{844B7B2A-2DE8-4156-A7F6-CFB51C60372C}" sibTransId="{544FB2FA-2841-45B1-8ECF-A9003C150E32}"/>
    <dgm:cxn modelId="{730280B3-DC54-4359-B423-442814336A7D}" type="presOf" srcId="{8637E3C0-F6E3-4093-B9BC-48D9A2E8414B}" destId="{EDD64BEC-4638-4A97-BAEA-C10B0E358396}" srcOrd="0" destOrd="0" presId="urn:microsoft.com/office/officeart/2005/8/layout/cycle1"/>
    <dgm:cxn modelId="{CAA0EED9-3221-40ED-98BD-3890BF6EA3C3}" type="presOf" srcId="{544FB2FA-2841-45B1-8ECF-A9003C150E32}" destId="{1D300A6A-8398-45D5-B61C-F215D9EB6243}" srcOrd="0" destOrd="0" presId="urn:microsoft.com/office/officeart/2005/8/layout/cycle1"/>
    <dgm:cxn modelId="{103879DA-5003-42D4-86A7-C9C59E965EF9}" type="presOf" srcId="{F7CE5BD5-8B2B-4FE2-872A-495526CB3D69}" destId="{4C018E31-82AD-41FB-AE9A-567AF775E5FC}" srcOrd="0" destOrd="0" presId="urn:microsoft.com/office/officeart/2005/8/layout/cycle1"/>
    <dgm:cxn modelId="{D21065EF-7696-4F38-83B4-7DD1416A7AFC}" srcId="{9A30C545-FE83-4547-856B-DC1904989226}" destId="{F7CE5BD5-8B2B-4FE2-872A-495526CB3D69}" srcOrd="1" destOrd="0" parTransId="{3B33AFFE-B015-44E4-9A26-E78EF70BC152}" sibTransId="{8637E3C0-F6E3-4093-B9BC-48D9A2E8414B}"/>
    <dgm:cxn modelId="{EDA7E781-67F6-4D57-A0A5-DDCD45D72EBE}" type="presParOf" srcId="{1916197F-E539-4839-866E-425D5791E386}" destId="{F10C0AEE-7A18-4C9F-B206-25456C04173C}" srcOrd="0" destOrd="0" presId="urn:microsoft.com/office/officeart/2005/8/layout/cycle1"/>
    <dgm:cxn modelId="{78F3093F-2CFC-4323-9E24-7F1E0FF602FB}" type="presParOf" srcId="{1916197F-E539-4839-866E-425D5791E386}" destId="{46CA71B4-A1AC-4E2D-ACD1-0C4113163A70}" srcOrd="1" destOrd="0" presId="urn:microsoft.com/office/officeart/2005/8/layout/cycle1"/>
    <dgm:cxn modelId="{7914E5B5-94AE-4F90-ABD4-B1C9BCB727F7}" type="presParOf" srcId="{1916197F-E539-4839-866E-425D5791E386}" destId="{1D300A6A-8398-45D5-B61C-F215D9EB6243}" srcOrd="2" destOrd="0" presId="urn:microsoft.com/office/officeart/2005/8/layout/cycle1"/>
    <dgm:cxn modelId="{F54E4985-8D3D-4A7F-8C86-AF38E103D615}" type="presParOf" srcId="{1916197F-E539-4839-866E-425D5791E386}" destId="{6E8DC0F9-881F-4D12-86A5-EB64E63B9DDE}" srcOrd="3" destOrd="0" presId="urn:microsoft.com/office/officeart/2005/8/layout/cycle1"/>
    <dgm:cxn modelId="{FD80975B-344B-40B1-8A76-858632E90461}" type="presParOf" srcId="{1916197F-E539-4839-866E-425D5791E386}" destId="{4C018E31-82AD-41FB-AE9A-567AF775E5FC}" srcOrd="4" destOrd="0" presId="urn:microsoft.com/office/officeart/2005/8/layout/cycle1"/>
    <dgm:cxn modelId="{217B7F92-7245-42C2-8F37-A35C8BBE8371}" type="presParOf" srcId="{1916197F-E539-4839-866E-425D5791E386}" destId="{EDD64BEC-4638-4A97-BAEA-C10B0E358396}" srcOrd="5"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34F878-07DC-4DDD-8629-B6CE7231C5B4}"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1DC8A93F-557C-46F8-A9C4-B7A4406E055A}">
      <dgm:prSet/>
      <dgm:spPr/>
      <dgm:t>
        <a:bodyPr/>
        <a:lstStyle/>
        <a:p>
          <a:r>
            <a:rPr lang="en-GB" dirty="0"/>
            <a:t>To provide a comprehensive understanding of strategy and the strategic management process for organisations.</a:t>
          </a:r>
          <a:endParaRPr lang="en-US" dirty="0"/>
        </a:p>
      </dgm:t>
    </dgm:pt>
    <dgm:pt modelId="{9EBE6041-98EE-43FD-8596-118BFFE55E76}" type="parTrans" cxnId="{CC181488-4A56-46DB-830A-0BBF657FC9B4}">
      <dgm:prSet/>
      <dgm:spPr/>
      <dgm:t>
        <a:bodyPr/>
        <a:lstStyle/>
        <a:p>
          <a:endParaRPr lang="en-US"/>
        </a:p>
      </dgm:t>
    </dgm:pt>
    <dgm:pt modelId="{249F4276-8952-4C72-B03D-3037E9FFC699}" type="sibTrans" cxnId="{CC181488-4A56-46DB-830A-0BBF657FC9B4}">
      <dgm:prSet/>
      <dgm:spPr/>
      <dgm:t>
        <a:bodyPr/>
        <a:lstStyle/>
        <a:p>
          <a:endParaRPr lang="en-US"/>
        </a:p>
      </dgm:t>
    </dgm:pt>
    <dgm:pt modelId="{76D9A9CA-E5A8-4724-BD07-91DD18670FE1}">
      <dgm:prSet/>
      <dgm:spPr/>
      <dgm:t>
        <a:bodyPr/>
        <a:lstStyle/>
        <a:p>
          <a:r>
            <a:rPr lang="en-GB" dirty="0"/>
            <a:t>To develop a comprehensive understanding of the role of leaders in the implementation of digital and strategic change, especially in view of the rapid digitalisation of organisations.</a:t>
          </a:r>
          <a:endParaRPr lang="en-US" dirty="0"/>
        </a:p>
      </dgm:t>
    </dgm:pt>
    <dgm:pt modelId="{6517CDA9-59F3-466C-B235-79C6539F3E5C}" type="parTrans" cxnId="{3B79C1CC-8860-404C-B433-E20994217A44}">
      <dgm:prSet/>
      <dgm:spPr/>
      <dgm:t>
        <a:bodyPr/>
        <a:lstStyle/>
        <a:p>
          <a:endParaRPr lang="en-US"/>
        </a:p>
      </dgm:t>
    </dgm:pt>
    <dgm:pt modelId="{4524C89B-C2EF-4CC2-AF22-D5B300AEF8DA}" type="sibTrans" cxnId="{3B79C1CC-8860-404C-B433-E20994217A44}">
      <dgm:prSet/>
      <dgm:spPr/>
      <dgm:t>
        <a:bodyPr/>
        <a:lstStyle/>
        <a:p>
          <a:endParaRPr lang="en-US"/>
        </a:p>
      </dgm:t>
    </dgm:pt>
    <dgm:pt modelId="{EF9EDB83-6410-4FDC-BAC1-E6EF24ABF7F6}" type="pres">
      <dgm:prSet presAssocID="{6434F878-07DC-4DDD-8629-B6CE7231C5B4}" presName="hierChild1" presStyleCnt="0">
        <dgm:presLayoutVars>
          <dgm:chPref val="1"/>
          <dgm:dir/>
          <dgm:animOne val="branch"/>
          <dgm:animLvl val="lvl"/>
          <dgm:resizeHandles/>
        </dgm:presLayoutVars>
      </dgm:prSet>
      <dgm:spPr/>
    </dgm:pt>
    <dgm:pt modelId="{E3F3DB6C-87A2-429B-8844-B378B32AE5A9}" type="pres">
      <dgm:prSet presAssocID="{1DC8A93F-557C-46F8-A9C4-B7A4406E055A}" presName="hierRoot1" presStyleCnt="0"/>
      <dgm:spPr/>
    </dgm:pt>
    <dgm:pt modelId="{85C1835E-69BC-4CA9-99E9-5F6DE3307FD0}" type="pres">
      <dgm:prSet presAssocID="{1DC8A93F-557C-46F8-A9C4-B7A4406E055A}" presName="composite" presStyleCnt="0"/>
      <dgm:spPr/>
    </dgm:pt>
    <dgm:pt modelId="{D91CD25B-4A70-4DF9-B73B-05AC38C9F8BD}" type="pres">
      <dgm:prSet presAssocID="{1DC8A93F-557C-46F8-A9C4-B7A4406E055A}" presName="background" presStyleLbl="node0" presStyleIdx="0" presStyleCnt="2"/>
      <dgm:spPr/>
    </dgm:pt>
    <dgm:pt modelId="{F1B9A4EB-070C-4132-9E61-9001F23FB2BC}" type="pres">
      <dgm:prSet presAssocID="{1DC8A93F-557C-46F8-A9C4-B7A4406E055A}" presName="text" presStyleLbl="fgAcc0" presStyleIdx="0" presStyleCnt="2">
        <dgm:presLayoutVars>
          <dgm:chPref val="3"/>
        </dgm:presLayoutVars>
      </dgm:prSet>
      <dgm:spPr/>
    </dgm:pt>
    <dgm:pt modelId="{8E26C89E-E1C4-47BA-8ECB-38E9610F729D}" type="pres">
      <dgm:prSet presAssocID="{1DC8A93F-557C-46F8-A9C4-B7A4406E055A}" presName="hierChild2" presStyleCnt="0"/>
      <dgm:spPr/>
    </dgm:pt>
    <dgm:pt modelId="{454DE4D3-7536-4025-AAF4-FD8295B7111E}" type="pres">
      <dgm:prSet presAssocID="{76D9A9CA-E5A8-4724-BD07-91DD18670FE1}" presName="hierRoot1" presStyleCnt="0"/>
      <dgm:spPr/>
    </dgm:pt>
    <dgm:pt modelId="{B55FED22-8D26-417C-965A-B3163E215D46}" type="pres">
      <dgm:prSet presAssocID="{76D9A9CA-E5A8-4724-BD07-91DD18670FE1}" presName="composite" presStyleCnt="0"/>
      <dgm:spPr/>
    </dgm:pt>
    <dgm:pt modelId="{E0297272-79F6-4772-B731-8E3588BECFE0}" type="pres">
      <dgm:prSet presAssocID="{76D9A9CA-E5A8-4724-BD07-91DD18670FE1}" presName="background" presStyleLbl="node0" presStyleIdx="1" presStyleCnt="2"/>
      <dgm:spPr/>
    </dgm:pt>
    <dgm:pt modelId="{2D2C99DE-733F-4A90-80E1-629BFF57DD59}" type="pres">
      <dgm:prSet presAssocID="{76D9A9CA-E5A8-4724-BD07-91DD18670FE1}" presName="text" presStyleLbl="fgAcc0" presStyleIdx="1" presStyleCnt="2">
        <dgm:presLayoutVars>
          <dgm:chPref val="3"/>
        </dgm:presLayoutVars>
      </dgm:prSet>
      <dgm:spPr/>
    </dgm:pt>
    <dgm:pt modelId="{51BD7232-05BE-4C5C-9539-0328A103A6A1}" type="pres">
      <dgm:prSet presAssocID="{76D9A9CA-E5A8-4724-BD07-91DD18670FE1}" presName="hierChild2" presStyleCnt="0"/>
      <dgm:spPr/>
    </dgm:pt>
  </dgm:ptLst>
  <dgm:cxnLst>
    <dgm:cxn modelId="{45D0951E-A271-4E0C-B8FE-020A6AD0046E}" type="presOf" srcId="{1DC8A93F-557C-46F8-A9C4-B7A4406E055A}" destId="{F1B9A4EB-070C-4132-9E61-9001F23FB2BC}" srcOrd="0" destOrd="0" presId="urn:microsoft.com/office/officeart/2005/8/layout/hierarchy1"/>
    <dgm:cxn modelId="{CC181488-4A56-46DB-830A-0BBF657FC9B4}" srcId="{6434F878-07DC-4DDD-8629-B6CE7231C5B4}" destId="{1DC8A93F-557C-46F8-A9C4-B7A4406E055A}" srcOrd="0" destOrd="0" parTransId="{9EBE6041-98EE-43FD-8596-118BFFE55E76}" sibTransId="{249F4276-8952-4C72-B03D-3037E9FFC699}"/>
    <dgm:cxn modelId="{0176B78A-405D-4972-8983-3419AF38783E}" type="presOf" srcId="{6434F878-07DC-4DDD-8629-B6CE7231C5B4}" destId="{EF9EDB83-6410-4FDC-BAC1-E6EF24ABF7F6}" srcOrd="0" destOrd="0" presId="urn:microsoft.com/office/officeart/2005/8/layout/hierarchy1"/>
    <dgm:cxn modelId="{60109ABF-FC54-4902-BC9F-FA7CB1CA1715}" type="presOf" srcId="{76D9A9CA-E5A8-4724-BD07-91DD18670FE1}" destId="{2D2C99DE-733F-4A90-80E1-629BFF57DD59}" srcOrd="0" destOrd="0" presId="urn:microsoft.com/office/officeart/2005/8/layout/hierarchy1"/>
    <dgm:cxn modelId="{3B79C1CC-8860-404C-B433-E20994217A44}" srcId="{6434F878-07DC-4DDD-8629-B6CE7231C5B4}" destId="{76D9A9CA-E5A8-4724-BD07-91DD18670FE1}" srcOrd="1" destOrd="0" parTransId="{6517CDA9-59F3-466C-B235-79C6539F3E5C}" sibTransId="{4524C89B-C2EF-4CC2-AF22-D5B300AEF8DA}"/>
    <dgm:cxn modelId="{F1230E04-560A-4449-BE51-9DAA21448D68}" type="presParOf" srcId="{EF9EDB83-6410-4FDC-BAC1-E6EF24ABF7F6}" destId="{E3F3DB6C-87A2-429B-8844-B378B32AE5A9}" srcOrd="0" destOrd="0" presId="urn:microsoft.com/office/officeart/2005/8/layout/hierarchy1"/>
    <dgm:cxn modelId="{B825767D-4C7A-4845-98EC-B0722C18E71E}" type="presParOf" srcId="{E3F3DB6C-87A2-429B-8844-B378B32AE5A9}" destId="{85C1835E-69BC-4CA9-99E9-5F6DE3307FD0}" srcOrd="0" destOrd="0" presId="urn:microsoft.com/office/officeart/2005/8/layout/hierarchy1"/>
    <dgm:cxn modelId="{EB9F6D4D-C467-439B-873D-72F47B2747F3}" type="presParOf" srcId="{85C1835E-69BC-4CA9-99E9-5F6DE3307FD0}" destId="{D91CD25B-4A70-4DF9-B73B-05AC38C9F8BD}" srcOrd="0" destOrd="0" presId="urn:microsoft.com/office/officeart/2005/8/layout/hierarchy1"/>
    <dgm:cxn modelId="{57150FAD-0AF3-46E6-8005-2D94CAF64324}" type="presParOf" srcId="{85C1835E-69BC-4CA9-99E9-5F6DE3307FD0}" destId="{F1B9A4EB-070C-4132-9E61-9001F23FB2BC}" srcOrd="1" destOrd="0" presId="urn:microsoft.com/office/officeart/2005/8/layout/hierarchy1"/>
    <dgm:cxn modelId="{3EEE8CBC-2196-4CB9-906B-F482F5AE5CCA}" type="presParOf" srcId="{E3F3DB6C-87A2-429B-8844-B378B32AE5A9}" destId="{8E26C89E-E1C4-47BA-8ECB-38E9610F729D}" srcOrd="1" destOrd="0" presId="urn:microsoft.com/office/officeart/2005/8/layout/hierarchy1"/>
    <dgm:cxn modelId="{F5435024-065D-402D-A84F-B4C8454BD519}" type="presParOf" srcId="{EF9EDB83-6410-4FDC-BAC1-E6EF24ABF7F6}" destId="{454DE4D3-7536-4025-AAF4-FD8295B7111E}" srcOrd="1" destOrd="0" presId="urn:microsoft.com/office/officeart/2005/8/layout/hierarchy1"/>
    <dgm:cxn modelId="{D26378A3-35DF-4571-92D5-B8920F300F9C}" type="presParOf" srcId="{454DE4D3-7536-4025-AAF4-FD8295B7111E}" destId="{B55FED22-8D26-417C-965A-B3163E215D46}" srcOrd="0" destOrd="0" presId="urn:microsoft.com/office/officeart/2005/8/layout/hierarchy1"/>
    <dgm:cxn modelId="{D45685D4-9681-4D96-9D86-54989E155A42}" type="presParOf" srcId="{B55FED22-8D26-417C-965A-B3163E215D46}" destId="{E0297272-79F6-4772-B731-8E3588BECFE0}" srcOrd="0" destOrd="0" presId="urn:microsoft.com/office/officeart/2005/8/layout/hierarchy1"/>
    <dgm:cxn modelId="{5B9472DA-A38C-4D25-95C8-7AA66516A322}" type="presParOf" srcId="{B55FED22-8D26-417C-965A-B3163E215D46}" destId="{2D2C99DE-733F-4A90-80E1-629BFF57DD59}" srcOrd="1" destOrd="0" presId="urn:microsoft.com/office/officeart/2005/8/layout/hierarchy1"/>
    <dgm:cxn modelId="{6ADA0754-AC8F-463E-9C7A-C4D93F8F6998}" type="presParOf" srcId="{454DE4D3-7536-4025-AAF4-FD8295B7111E}" destId="{51BD7232-05BE-4C5C-9539-0328A103A6A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CA71B4-A1AC-4E2D-ACD1-0C4113163A70}">
      <dsp:nvSpPr>
        <dsp:cNvPr id="0" name=""/>
        <dsp:cNvSpPr/>
      </dsp:nvSpPr>
      <dsp:spPr>
        <a:xfrm>
          <a:off x="4232037" y="1209234"/>
          <a:ext cx="2290661" cy="22906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en-GB" sz="3000" kern="1200"/>
            <a:t>What industry is your organisation in?</a:t>
          </a:r>
          <a:endParaRPr lang="en-US" sz="3000" kern="1200"/>
        </a:p>
      </dsp:txBody>
      <dsp:txXfrm>
        <a:off x="4232037" y="1209234"/>
        <a:ext cx="2290661" cy="2290661"/>
      </dsp:txXfrm>
    </dsp:sp>
    <dsp:sp modelId="{1D300A6A-8398-45D5-B61C-F215D9EB6243}">
      <dsp:nvSpPr>
        <dsp:cNvPr id="0" name=""/>
        <dsp:cNvSpPr/>
      </dsp:nvSpPr>
      <dsp:spPr>
        <a:xfrm>
          <a:off x="1151098" y="-520"/>
          <a:ext cx="4710172" cy="4710172"/>
        </a:xfrm>
        <a:prstGeom prst="circularArrow">
          <a:avLst>
            <a:gd name="adj1" fmla="val 9483"/>
            <a:gd name="adj2" fmla="val 685000"/>
            <a:gd name="adj3" fmla="val 7850558"/>
            <a:gd name="adj4" fmla="val 2264442"/>
            <a:gd name="adj5" fmla="val 11064"/>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sp>
    <dsp:sp modelId="{4C018E31-82AD-41FB-AE9A-567AF775E5FC}">
      <dsp:nvSpPr>
        <dsp:cNvPr id="0" name=""/>
        <dsp:cNvSpPr/>
      </dsp:nvSpPr>
      <dsp:spPr>
        <a:xfrm>
          <a:off x="489670" y="1209234"/>
          <a:ext cx="2290661" cy="22906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en-GB" sz="3000" kern="1200" dirty="0"/>
            <a:t>What is your current role in your organisation?</a:t>
          </a:r>
          <a:endParaRPr lang="en-US" sz="3000" kern="1200" dirty="0"/>
        </a:p>
      </dsp:txBody>
      <dsp:txXfrm>
        <a:off x="489670" y="1209234"/>
        <a:ext cx="2290661" cy="2290661"/>
      </dsp:txXfrm>
    </dsp:sp>
    <dsp:sp modelId="{EDD64BEC-4638-4A97-BAEA-C10B0E358396}">
      <dsp:nvSpPr>
        <dsp:cNvPr id="0" name=""/>
        <dsp:cNvSpPr/>
      </dsp:nvSpPr>
      <dsp:spPr>
        <a:xfrm>
          <a:off x="1151098" y="-520"/>
          <a:ext cx="4710172" cy="4710172"/>
        </a:xfrm>
        <a:prstGeom prst="circularArrow">
          <a:avLst>
            <a:gd name="adj1" fmla="val 9483"/>
            <a:gd name="adj2" fmla="val 685000"/>
            <a:gd name="adj3" fmla="val 18650558"/>
            <a:gd name="adj4" fmla="val 13064442"/>
            <a:gd name="adj5" fmla="val 11064"/>
          </a:avLst>
        </a:prstGeom>
        <a:gradFill rotWithShape="0">
          <a:gsLst>
            <a:gs pos="0">
              <a:schemeClr val="accent3">
                <a:hueOff val="0"/>
                <a:satOff val="0"/>
                <a:lumOff val="0"/>
                <a:alphaOff val="0"/>
                <a:tint val="98000"/>
                <a:lumMod val="110000"/>
              </a:schemeClr>
            </a:gs>
            <a:gs pos="84000">
              <a:schemeClr val="accent3">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1CD25B-4A70-4DF9-B73B-05AC38C9F8BD}">
      <dsp:nvSpPr>
        <dsp:cNvPr id="0" name=""/>
        <dsp:cNvSpPr/>
      </dsp:nvSpPr>
      <dsp:spPr>
        <a:xfrm>
          <a:off x="1346" y="157219"/>
          <a:ext cx="4725967" cy="3000989"/>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B9A4EB-070C-4132-9E61-9001F23FB2BC}">
      <dsp:nvSpPr>
        <dsp:cNvPr id="0" name=""/>
        <dsp:cNvSpPr/>
      </dsp:nvSpPr>
      <dsp:spPr>
        <a:xfrm>
          <a:off x="526453" y="656071"/>
          <a:ext cx="4725967" cy="3000989"/>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To provide a comprehensive understanding of strategy and the strategic management process for organisations.</a:t>
          </a:r>
          <a:endParaRPr lang="en-US" sz="2700" kern="1200" dirty="0"/>
        </a:p>
      </dsp:txBody>
      <dsp:txXfrm>
        <a:off x="614349" y="743967"/>
        <a:ext cx="4550175" cy="2825197"/>
      </dsp:txXfrm>
    </dsp:sp>
    <dsp:sp modelId="{E0297272-79F6-4772-B731-8E3588BECFE0}">
      <dsp:nvSpPr>
        <dsp:cNvPr id="0" name=""/>
        <dsp:cNvSpPr/>
      </dsp:nvSpPr>
      <dsp:spPr>
        <a:xfrm>
          <a:off x="5777528" y="157219"/>
          <a:ext cx="4725967" cy="3000989"/>
        </a:xfrm>
        <a:prstGeom prst="roundRect">
          <a:avLst>
            <a:gd name="adj" fmla="val 10000"/>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D2C99DE-733F-4A90-80E1-629BFF57DD59}">
      <dsp:nvSpPr>
        <dsp:cNvPr id="0" name=""/>
        <dsp:cNvSpPr/>
      </dsp:nvSpPr>
      <dsp:spPr>
        <a:xfrm>
          <a:off x="6302636" y="656071"/>
          <a:ext cx="4725967" cy="3000989"/>
        </a:xfrm>
        <a:prstGeom prst="roundRect">
          <a:avLst>
            <a:gd name="adj" fmla="val 10000"/>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To develop a comprehensive understanding of the role of leaders in the implementation of digital and strategic change, especially in view of the rapid digitalisation of organisations.</a:t>
          </a:r>
          <a:endParaRPr lang="en-US" sz="2700" kern="1200" dirty="0"/>
        </a:p>
      </dsp:txBody>
      <dsp:txXfrm>
        <a:off x="6390532" y="743967"/>
        <a:ext cx="4550175" cy="2825197"/>
      </dsp:txXfrm>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8303B2-6492-41C6-B72B-ADC2B32DB1E2}" type="datetimeFigureOut">
              <a:rPr lang="en-GB" smtClean="0"/>
              <a:t>22/01/2026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B8B7B6-E3BA-4A0D-9A2A-6CFC733A398F}" type="slidenum">
              <a:rPr lang="en-GB" smtClean="0"/>
              <a:t>‹#›</a:t>
            </a:fld>
            <a:endParaRPr lang="en-GB"/>
          </a:p>
        </p:txBody>
      </p:sp>
    </p:spTree>
    <p:extLst>
      <p:ext uri="{BB962C8B-B14F-4D97-AF65-F5344CB8AC3E}">
        <p14:creationId xmlns:p14="http://schemas.microsoft.com/office/powerpoint/2010/main" val="3690217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1/22/2026</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1/22/2026</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1/22/2026</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1/22/2026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1/22/2026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1/22/2026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1/22/2026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605A881E-E600-45A1-B7F7-57381DC16BB4}" type="datetime1">
              <a:rPr lang="en-US" smtClean="0"/>
              <a:t>1/22/2026</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1/22/2026</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1/22/2026</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8AE4632D-170A-48CC-BD23-5D20B56EBA51}" type="datetime1">
              <a:rPr lang="en-US" smtClean="0"/>
              <a:t>1/22/2026</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hd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32" name="Rectangle 31">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584200" y="1524001"/>
            <a:ext cx="3412067" cy="3478384"/>
          </a:xfrm>
        </p:spPr>
        <p:txBody>
          <a:bodyPr>
            <a:normAutofit/>
          </a:bodyPr>
          <a:lstStyle/>
          <a:p>
            <a:r>
              <a:rPr lang="en-US" dirty="0">
                <a:solidFill>
                  <a:srgbClr val="FFFFFF"/>
                </a:solidFill>
              </a:rPr>
              <a:t>Leading digital &amp; strategic change</a:t>
            </a:r>
            <a:br>
              <a:rPr lang="en-US" dirty="0">
                <a:solidFill>
                  <a:srgbClr val="FFFFFF"/>
                </a:solidFill>
              </a:rPr>
            </a:br>
            <a:r>
              <a:rPr lang="en-GB" b="0" i="0" dirty="0">
                <a:solidFill>
                  <a:srgbClr val="FFFFFF"/>
                </a:solidFill>
                <a:effectLst/>
                <a:latin typeface="Arial" panose="020B0604020202020204" pitchFamily="34" charset="0"/>
              </a:rPr>
              <a:t>BMSW7003</a:t>
            </a:r>
            <a:endParaRPr lang="en-US" dirty="0">
              <a:solidFill>
                <a:srgbClr val="FFFFFF"/>
              </a:solidFill>
            </a:endParaRPr>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584200" y="5145513"/>
            <a:ext cx="3412067" cy="738820"/>
          </a:xfrm>
        </p:spPr>
        <p:txBody>
          <a:bodyPr>
            <a:normAutofit/>
          </a:bodyPr>
          <a:lstStyle/>
          <a:p>
            <a:r>
              <a:rPr lang="en-US" dirty="0">
                <a:solidFill>
                  <a:srgbClr val="FFFFFF">
                    <a:alpha val="75000"/>
                  </a:srgbClr>
                </a:solidFill>
              </a:rPr>
              <a:t>GWYNETH JONES</a:t>
            </a:r>
          </a:p>
          <a:p>
            <a:r>
              <a:rPr lang="en-US" dirty="0">
                <a:solidFill>
                  <a:srgbClr val="FFFFFF">
                    <a:alpha val="75000"/>
                  </a:srgbClr>
                </a:solidFill>
              </a:rPr>
              <a:t>January 2026</a:t>
            </a:r>
          </a:p>
        </p:txBody>
      </p:sp>
      <p:pic>
        <p:nvPicPr>
          <p:cNvPr id="5" name="Picture 4" descr="White bulbs with a yellow one standing out">
            <a:extLst>
              <a:ext uri="{FF2B5EF4-FFF2-40B4-BE49-F238E27FC236}">
                <a16:creationId xmlns:a16="http://schemas.microsoft.com/office/drawing/2014/main" id="{4667020F-7E64-66F2-1E53-1C5EAA4A0B3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765053" y="1159372"/>
            <a:ext cx="6764864" cy="4515546"/>
          </a:xfrm>
          <a:prstGeom prst="rect">
            <a:avLst/>
          </a:prstGeom>
        </p:spPr>
      </p:pic>
      <p:sp>
        <p:nvSpPr>
          <p:cNvPr id="9" name="TextBox 8">
            <a:extLst>
              <a:ext uri="{FF2B5EF4-FFF2-40B4-BE49-F238E27FC236}">
                <a16:creationId xmlns:a16="http://schemas.microsoft.com/office/drawing/2014/main" id="{C80E539C-4C1E-9B9A-5EAD-978A92102920}"/>
              </a:ext>
            </a:extLst>
          </p:cNvPr>
          <p:cNvSpPr txBox="1"/>
          <p:nvPr/>
        </p:nvSpPr>
        <p:spPr>
          <a:xfrm>
            <a:off x="5024761" y="4261282"/>
            <a:ext cx="4785064" cy="707886"/>
          </a:xfrm>
          <a:prstGeom prst="rect">
            <a:avLst/>
          </a:prstGeom>
          <a:noFill/>
        </p:spPr>
        <p:txBody>
          <a:bodyPr wrap="square" rtlCol="0">
            <a:spAutoFit/>
          </a:bodyPr>
          <a:lstStyle/>
          <a:p>
            <a:pPr algn="ctr"/>
            <a:r>
              <a:rPr lang="en-GB" sz="4000" b="1">
                <a:solidFill>
                  <a:srgbClr val="FFC000"/>
                </a:solidFill>
              </a:rPr>
              <a:t>Welcome </a:t>
            </a:r>
            <a:r>
              <a:rPr lang="en-GB" sz="4000" b="1" dirty="0">
                <a:solidFill>
                  <a:srgbClr val="FFC000"/>
                </a:solidFill>
              </a:rPr>
              <a:t>Session</a:t>
            </a:r>
          </a:p>
        </p:txBody>
      </p:sp>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E27EA-6E24-A2DC-4716-8078FEDB1C98}"/>
              </a:ext>
            </a:extLst>
          </p:cNvPr>
          <p:cNvSpPr>
            <a:spLocks noGrp="1"/>
          </p:cNvSpPr>
          <p:nvPr>
            <p:ph type="title"/>
          </p:nvPr>
        </p:nvSpPr>
        <p:spPr>
          <a:xfrm>
            <a:off x="4382724" y="702156"/>
            <a:ext cx="7225075" cy="1213730"/>
          </a:xfrm>
        </p:spPr>
        <p:txBody>
          <a:bodyPr>
            <a:normAutofit/>
          </a:bodyPr>
          <a:lstStyle/>
          <a:p>
            <a:pPr>
              <a:lnSpc>
                <a:spcPct val="90000"/>
              </a:lnSpc>
            </a:pPr>
            <a:r>
              <a:rPr lang="en-GB" sz="2200" u="sng" dirty="0">
                <a:solidFill>
                  <a:schemeClr val="tx2"/>
                </a:solidFill>
              </a:rPr>
              <a:t>a bit about myself – Gwyneth Jones</a:t>
            </a:r>
            <a:br>
              <a:rPr lang="en-GB" sz="2200" u="sng" dirty="0">
                <a:solidFill>
                  <a:schemeClr val="tx2"/>
                </a:solidFill>
              </a:rPr>
            </a:br>
            <a:br>
              <a:rPr lang="en-GB" sz="2200" dirty="0">
                <a:solidFill>
                  <a:schemeClr val="tx2"/>
                </a:solidFill>
              </a:rPr>
            </a:br>
            <a:endParaRPr lang="en-GB" sz="2200" dirty="0">
              <a:solidFill>
                <a:schemeClr val="tx2"/>
              </a:solidFill>
            </a:endParaRPr>
          </a:p>
        </p:txBody>
      </p:sp>
      <p:pic>
        <p:nvPicPr>
          <p:cNvPr id="7" name="Picture 6" descr="A person wearing glasses and a black shirt&#10;&#10;Description automatically generated">
            <a:extLst>
              <a:ext uri="{FF2B5EF4-FFF2-40B4-BE49-F238E27FC236}">
                <a16:creationId xmlns:a16="http://schemas.microsoft.com/office/drawing/2014/main" id="{512AB15A-5426-4DB4-718F-B408CA9D5B87}"/>
              </a:ext>
            </a:extLst>
          </p:cNvPr>
          <p:cNvPicPr>
            <a:picLocks noChangeAspect="1"/>
          </p:cNvPicPr>
          <p:nvPr/>
        </p:nvPicPr>
        <p:blipFill rotWithShape="1">
          <a:blip r:embed="rId2"/>
          <a:srcRect l="9255" r="6636" b="3"/>
          <a:stretch/>
        </p:blipFill>
        <p:spPr>
          <a:xfrm>
            <a:off x="446534" y="601201"/>
            <a:ext cx="3703320" cy="5774200"/>
          </a:xfrm>
          <a:prstGeom prst="rect">
            <a:avLst/>
          </a:prstGeom>
        </p:spPr>
      </p:pic>
      <p:sp>
        <p:nvSpPr>
          <p:cNvPr id="3" name="Content Placeholder 2">
            <a:extLst>
              <a:ext uri="{FF2B5EF4-FFF2-40B4-BE49-F238E27FC236}">
                <a16:creationId xmlns:a16="http://schemas.microsoft.com/office/drawing/2014/main" id="{5E32085B-18D7-84F9-53CC-A72CA27C91F9}"/>
              </a:ext>
            </a:extLst>
          </p:cNvPr>
          <p:cNvSpPr>
            <a:spLocks noGrp="1"/>
          </p:cNvSpPr>
          <p:nvPr>
            <p:ph idx="1"/>
          </p:nvPr>
        </p:nvSpPr>
        <p:spPr>
          <a:xfrm>
            <a:off x="4382725" y="804268"/>
            <a:ext cx="7590536" cy="5596531"/>
          </a:xfrm>
        </p:spPr>
        <p:txBody>
          <a:bodyPr>
            <a:normAutofit/>
          </a:bodyPr>
          <a:lstStyle/>
          <a:p>
            <a:pPr>
              <a:lnSpc>
                <a:spcPct val="100000"/>
              </a:lnSpc>
            </a:pPr>
            <a:endParaRPr lang="en-GB" sz="1400" dirty="0"/>
          </a:p>
          <a:p>
            <a:pPr>
              <a:lnSpc>
                <a:spcPct val="100000"/>
              </a:lnSpc>
            </a:pPr>
            <a:r>
              <a:rPr lang="en-GB" sz="1800" dirty="0"/>
              <a:t>My name is Gwyneth Jones. I have lectured for over 25 years in the UK and Internationally. I also have industry experience within a range of private companies and public sector organisations.</a:t>
            </a:r>
          </a:p>
          <a:p>
            <a:pPr>
              <a:lnSpc>
                <a:spcPct val="100000"/>
              </a:lnSpc>
            </a:pPr>
            <a:r>
              <a:rPr lang="en-GB" sz="1800" dirty="0"/>
              <a:t>I joined the University of Wales Trinity Saint David in 2023. As a full-time lecturer in the university’s Institute of Management and Health where I specialise in the areas of Strategic Marketing, Digital Marketing, Strategic Management, Change Management …. </a:t>
            </a:r>
          </a:p>
          <a:p>
            <a:pPr>
              <a:lnSpc>
                <a:spcPct val="100000"/>
              </a:lnSpc>
            </a:pPr>
            <a:r>
              <a:rPr lang="en-GB" sz="1800" dirty="0"/>
              <a:t>I have a BA (Hons) in Business from Brunel University, an MSc in Strategic Marketing from Swansea University, a CIM Post Graduate Diploma in Marketing and a teaching qualification in Post Compulsory Education. </a:t>
            </a:r>
          </a:p>
          <a:p>
            <a:pPr>
              <a:lnSpc>
                <a:spcPct val="100000"/>
              </a:lnSpc>
            </a:pPr>
            <a:r>
              <a:rPr lang="en-GB" sz="1800" dirty="0"/>
              <a:t>I am a member of The Chartered Institute of Marketing, The Chartered Management Institute and a Fellow of The Higher Education Academy</a:t>
            </a:r>
          </a:p>
          <a:p>
            <a:pPr>
              <a:lnSpc>
                <a:spcPct val="100000"/>
              </a:lnSpc>
            </a:pPr>
            <a:r>
              <a:rPr lang="en-GB" sz="1800" dirty="0"/>
              <a:t>You can contact me at </a:t>
            </a:r>
            <a:r>
              <a:rPr lang="en-GB" sz="1800" dirty="0">
                <a:solidFill>
                  <a:srgbClr val="0070C0"/>
                </a:solidFill>
              </a:rPr>
              <a:t>Gwyneth.jones@uwtsd.ac.uk</a:t>
            </a:r>
          </a:p>
        </p:txBody>
      </p:sp>
      <p:sp>
        <p:nvSpPr>
          <p:cNvPr id="5" name="Slide Number Placeholder 4">
            <a:extLst>
              <a:ext uri="{FF2B5EF4-FFF2-40B4-BE49-F238E27FC236}">
                <a16:creationId xmlns:a16="http://schemas.microsoft.com/office/drawing/2014/main" id="{23975F7C-2D77-34A9-98C3-6B50BE83A9E9}"/>
              </a:ext>
            </a:extLst>
          </p:cNvPr>
          <p:cNvSpPr>
            <a:spLocks noGrp="1"/>
          </p:cNvSpPr>
          <p:nvPr>
            <p:ph type="sldNum" sz="quarter" idx="12"/>
          </p:nvPr>
        </p:nvSpPr>
        <p:spPr>
          <a:xfrm>
            <a:off x="11065932" y="5956137"/>
            <a:ext cx="544874" cy="365125"/>
          </a:xfrm>
        </p:spPr>
        <p:txBody>
          <a:bodyPr>
            <a:normAutofit/>
          </a:bodyPr>
          <a:lstStyle/>
          <a:p>
            <a:pPr>
              <a:spcAft>
                <a:spcPts val="600"/>
              </a:spcAft>
            </a:pPr>
            <a:fld id="{3A98EE3D-8CD1-4C3F-BD1C-C98C9596463C}" type="slidenum">
              <a:rPr lang="en-US" smtClean="0">
                <a:solidFill>
                  <a:srgbClr val="71E4F4"/>
                </a:solidFill>
              </a:rPr>
              <a:pPr>
                <a:spcAft>
                  <a:spcPts val="600"/>
                </a:spcAft>
              </a:pPr>
              <a:t>2</a:t>
            </a:fld>
            <a:endParaRPr lang="en-US">
              <a:solidFill>
                <a:srgbClr val="71E4F4"/>
              </a:solidFill>
            </a:endParaRPr>
          </a:p>
        </p:txBody>
      </p:sp>
    </p:spTree>
    <p:extLst>
      <p:ext uri="{BB962C8B-B14F-4D97-AF65-F5344CB8AC3E}">
        <p14:creationId xmlns:p14="http://schemas.microsoft.com/office/powerpoint/2010/main" val="21041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E27EA-6E24-A2DC-4716-8078FEDB1C98}"/>
              </a:ext>
            </a:extLst>
          </p:cNvPr>
          <p:cNvSpPr>
            <a:spLocks noGrp="1"/>
          </p:cNvSpPr>
          <p:nvPr>
            <p:ph type="title"/>
          </p:nvPr>
        </p:nvSpPr>
        <p:spPr/>
        <p:txBody>
          <a:bodyPr/>
          <a:lstStyle/>
          <a:p>
            <a:r>
              <a:rPr lang="en-GB" dirty="0"/>
              <a:t>How I would like to work with you</a:t>
            </a:r>
          </a:p>
        </p:txBody>
      </p:sp>
      <p:sp>
        <p:nvSpPr>
          <p:cNvPr id="3" name="Content Placeholder 2">
            <a:extLst>
              <a:ext uri="{FF2B5EF4-FFF2-40B4-BE49-F238E27FC236}">
                <a16:creationId xmlns:a16="http://schemas.microsoft.com/office/drawing/2014/main" id="{5E32085B-18D7-84F9-53CC-A72CA27C91F9}"/>
              </a:ext>
            </a:extLst>
          </p:cNvPr>
          <p:cNvSpPr>
            <a:spLocks noGrp="1"/>
          </p:cNvSpPr>
          <p:nvPr>
            <p:ph idx="1"/>
          </p:nvPr>
        </p:nvSpPr>
        <p:spPr>
          <a:xfrm>
            <a:off x="581192" y="1988598"/>
            <a:ext cx="11029615" cy="4226450"/>
          </a:xfrm>
        </p:spPr>
        <p:txBody>
          <a:bodyPr>
            <a:noAutofit/>
          </a:bodyPr>
          <a:lstStyle/>
          <a:p>
            <a:r>
              <a:rPr lang="en-GB" sz="2000" dirty="0"/>
              <a:t>Be curious and embrace the module</a:t>
            </a:r>
          </a:p>
          <a:p>
            <a:r>
              <a:rPr lang="en-GB" sz="2000" dirty="0"/>
              <a:t>Keep up to date with business news in the media</a:t>
            </a:r>
          </a:p>
          <a:p>
            <a:r>
              <a:rPr lang="en-GB" sz="2000" dirty="0"/>
              <a:t>Contribute to our discussions</a:t>
            </a:r>
          </a:p>
          <a:p>
            <a:r>
              <a:rPr lang="en-GB" sz="2000" dirty="0"/>
              <a:t>Complete the tasks that you are given for the next session (e.g. reflect and answer questions, work on case studies)</a:t>
            </a:r>
          </a:p>
          <a:p>
            <a:endParaRPr lang="en-GB" sz="1500" dirty="0"/>
          </a:p>
        </p:txBody>
      </p:sp>
      <p:sp>
        <p:nvSpPr>
          <p:cNvPr id="4" name="Footer Placeholder 3">
            <a:extLst>
              <a:ext uri="{FF2B5EF4-FFF2-40B4-BE49-F238E27FC236}">
                <a16:creationId xmlns:a16="http://schemas.microsoft.com/office/drawing/2014/main" id="{44281A77-2901-5848-483B-BFFF8974B26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3975F7C-2D77-34A9-98C3-6B50BE83A9E9}"/>
              </a:ext>
            </a:extLst>
          </p:cNvPr>
          <p:cNvSpPr>
            <a:spLocks noGrp="1"/>
          </p:cNvSpPr>
          <p:nvPr>
            <p:ph type="sldNum" sz="quarter" idx="12"/>
          </p:nvPr>
        </p:nvSpPr>
        <p:spPr/>
        <p:txBody>
          <a:bodyPr/>
          <a:lstStyle/>
          <a:p>
            <a:fld id="{3A98EE3D-8CD1-4C3F-BD1C-C98C9596463C}" type="slidenum">
              <a:rPr lang="en-US" smtClean="0"/>
              <a:t>3</a:t>
            </a:fld>
            <a:endParaRPr lang="en-US" dirty="0"/>
          </a:p>
        </p:txBody>
      </p:sp>
      <p:pic>
        <p:nvPicPr>
          <p:cNvPr id="8" name="Picture 7" descr="Colleagues huddle">
            <a:extLst>
              <a:ext uri="{FF2B5EF4-FFF2-40B4-BE49-F238E27FC236}">
                <a16:creationId xmlns:a16="http://schemas.microsoft.com/office/drawing/2014/main" id="{B30C7E7C-0E79-EC51-0C1B-7819DBFF18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91009" y="778276"/>
            <a:ext cx="4554245" cy="3036163"/>
          </a:xfrm>
          <a:prstGeom prst="rect">
            <a:avLst/>
          </a:prstGeom>
        </p:spPr>
      </p:pic>
    </p:spTree>
    <p:extLst>
      <p:ext uri="{BB962C8B-B14F-4D97-AF65-F5344CB8AC3E}">
        <p14:creationId xmlns:p14="http://schemas.microsoft.com/office/powerpoint/2010/main" val="14291501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2E27EA-6E24-A2DC-4716-8078FEDB1C98}"/>
              </a:ext>
            </a:extLst>
          </p:cNvPr>
          <p:cNvSpPr>
            <a:spLocks noGrp="1"/>
          </p:cNvSpPr>
          <p:nvPr>
            <p:ph type="title"/>
          </p:nvPr>
        </p:nvSpPr>
        <p:spPr>
          <a:xfrm>
            <a:off x="746228" y="1037967"/>
            <a:ext cx="3054091" cy="4709131"/>
          </a:xfrm>
        </p:spPr>
        <p:txBody>
          <a:bodyPr anchor="ctr">
            <a:normAutofit/>
          </a:bodyPr>
          <a:lstStyle/>
          <a:p>
            <a:r>
              <a:rPr lang="en-GB">
                <a:solidFill>
                  <a:schemeClr val="bg1">
                    <a:lumMod val="85000"/>
                    <a:lumOff val="15000"/>
                  </a:schemeClr>
                </a:solidFill>
              </a:rPr>
              <a:t>a bit about you</a:t>
            </a:r>
          </a:p>
        </p:txBody>
      </p:sp>
      <p:sp>
        <p:nvSpPr>
          <p:cNvPr id="13" name="Rectangle 12">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Footer Placeholder 3">
            <a:extLst>
              <a:ext uri="{FF2B5EF4-FFF2-40B4-BE49-F238E27FC236}">
                <a16:creationId xmlns:a16="http://schemas.microsoft.com/office/drawing/2014/main" id="{44281A77-2901-5848-483B-BFFF8974B263}"/>
              </a:ext>
            </a:extLst>
          </p:cNvPr>
          <p:cNvSpPr>
            <a:spLocks noGrp="1"/>
          </p:cNvSpPr>
          <p:nvPr>
            <p:ph type="ftr" sz="quarter" idx="11"/>
          </p:nvPr>
        </p:nvSpPr>
        <p:spPr>
          <a:xfrm>
            <a:off x="581192" y="6423656"/>
            <a:ext cx="6917210" cy="365125"/>
          </a:xfrm>
        </p:spPr>
        <p:txBody>
          <a:bodyPr>
            <a:normAutofit/>
          </a:bodyPr>
          <a:lstStyle/>
          <a:p>
            <a:endParaRPr lang="en-US">
              <a:solidFill>
                <a:schemeClr val="bg1">
                  <a:lumMod val="85000"/>
                  <a:lumOff val="15000"/>
                </a:schemeClr>
              </a:solidFill>
            </a:endParaRPr>
          </a:p>
        </p:txBody>
      </p:sp>
      <p:sp>
        <p:nvSpPr>
          <p:cNvPr id="5" name="Slide Number Placeholder 4">
            <a:extLst>
              <a:ext uri="{FF2B5EF4-FFF2-40B4-BE49-F238E27FC236}">
                <a16:creationId xmlns:a16="http://schemas.microsoft.com/office/drawing/2014/main" id="{23975F7C-2D77-34A9-98C3-6B50BE83A9E9}"/>
              </a:ext>
            </a:extLst>
          </p:cNvPr>
          <p:cNvSpPr>
            <a:spLocks noGrp="1"/>
          </p:cNvSpPr>
          <p:nvPr>
            <p:ph type="sldNum" sz="quarter" idx="12"/>
          </p:nvPr>
        </p:nvSpPr>
        <p:spPr>
          <a:xfrm>
            <a:off x="10558300" y="6423656"/>
            <a:ext cx="1052510" cy="365125"/>
          </a:xfrm>
        </p:spPr>
        <p:txBody>
          <a:bodyPr>
            <a:normAutofit/>
          </a:bodyPr>
          <a:lstStyle/>
          <a:p>
            <a:pPr>
              <a:spcAft>
                <a:spcPts val="600"/>
              </a:spcAft>
            </a:pPr>
            <a:fld id="{3A98EE3D-8CD1-4C3F-BD1C-C98C9596463C}" type="slidenum">
              <a:rPr lang="en-US">
                <a:solidFill>
                  <a:schemeClr val="bg1">
                    <a:lumMod val="85000"/>
                    <a:lumOff val="15000"/>
                  </a:schemeClr>
                </a:solidFill>
              </a:rPr>
              <a:pPr>
                <a:spcAft>
                  <a:spcPts val="600"/>
                </a:spcAft>
              </a:pPr>
              <a:t>4</a:t>
            </a:fld>
            <a:endParaRPr lang="en-US">
              <a:solidFill>
                <a:schemeClr val="bg1">
                  <a:lumMod val="85000"/>
                  <a:lumOff val="15000"/>
                </a:schemeClr>
              </a:solidFill>
            </a:endParaRPr>
          </a:p>
        </p:txBody>
      </p:sp>
      <p:graphicFrame>
        <p:nvGraphicFramePr>
          <p:cNvPr id="7" name="Content Placeholder 2">
            <a:extLst>
              <a:ext uri="{FF2B5EF4-FFF2-40B4-BE49-F238E27FC236}">
                <a16:creationId xmlns:a16="http://schemas.microsoft.com/office/drawing/2014/main" id="{9ED54FA4-6A6F-170D-D7BC-5A1FE403FE0C}"/>
              </a:ext>
            </a:extLst>
          </p:cNvPr>
          <p:cNvGraphicFramePr>
            <a:graphicFrameLocks noGrp="1"/>
          </p:cNvGraphicFramePr>
          <p:nvPr>
            <p:ph idx="1"/>
            <p:extLst>
              <p:ext uri="{D42A27DB-BD31-4B8C-83A1-F6EECF244321}">
                <p14:modId xmlns:p14="http://schemas.microsoft.com/office/powerpoint/2010/main" val="1696622920"/>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33272263"/>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48728E-2EDF-4F60-A97C-C0F08E06DB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78CBB40F-4E03-45AE-9020-C27B0AE7F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A9F7CCD1-513F-4B7A-9497-7AA9144DB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F92989FB-1024-49B7-BDF1-B3CE27D486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746228" y="1037967"/>
            <a:ext cx="3054091" cy="4709131"/>
          </a:xfrm>
        </p:spPr>
        <p:txBody>
          <a:bodyPr vert="horz" lIns="91440" tIns="45720" rIns="91440" bIns="45720" rtlCol="0" anchor="ctr">
            <a:normAutofit/>
          </a:bodyPr>
          <a:lstStyle/>
          <a:p>
            <a:r>
              <a:rPr lang="en-US" b="0" kern="1200" cap="all" dirty="0">
                <a:solidFill>
                  <a:schemeClr val="bg1">
                    <a:lumMod val="85000"/>
                    <a:lumOff val="15000"/>
                  </a:schemeClr>
                </a:solidFill>
                <a:latin typeface="+mj-lt"/>
                <a:ea typeface="+mj-ea"/>
                <a:cs typeface="+mj-cs"/>
              </a:rPr>
              <a:t>Module timetable</a:t>
            </a:r>
          </a:p>
        </p:txBody>
      </p:sp>
      <p:sp>
        <p:nvSpPr>
          <p:cNvPr id="20" name="Rectangle 19">
            <a:extLst>
              <a:ext uri="{FF2B5EF4-FFF2-40B4-BE49-F238E27FC236}">
                <a16:creationId xmlns:a16="http://schemas.microsoft.com/office/drawing/2014/main" id="{2987D6F4-EC95-4EF1-A8AD-4B70386CEE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0" name="Rectangle 21">
            <a:extLst>
              <a:ext uri="{FF2B5EF4-FFF2-40B4-BE49-F238E27FC236}">
                <a16:creationId xmlns:a16="http://schemas.microsoft.com/office/drawing/2014/main" id="{F5F792DF-9D0A-4DB6-9A9E-7312F5A7E8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 name="Rectangle 23">
            <a:extLst>
              <a:ext uri="{FF2B5EF4-FFF2-40B4-BE49-F238E27FC236}">
                <a16:creationId xmlns:a16="http://schemas.microsoft.com/office/drawing/2014/main" id="{7BC7EA7B-802E-41F4-8926-C4475287AA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656"/>
            <a:ext cx="6917210" cy="365125"/>
          </a:xfrm>
        </p:spPr>
        <p:txBody>
          <a:bodyPr vert="horz" lIns="91440" tIns="45720" rIns="91440" bIns="45720" rtlCol="0" anchor="ctr">
            <a:normAutofit/>
          </a:bodyPr>
          <a:lstStyle/>
          <a:p>
            <a:pPr defTabSz="457200"/>
            <a:endParaRPr lang="en-US" sz="900" kern="1200" cap="all">
              <a:solidFill>
                <a:schemeClr val="bg1">
                  <a:lumMod val="85000"/>
                  <a:lumOff val="1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656"/>
            <a:ext cx="1052510" cy="365125"/>
          </a:xfrm>
        </p:spPr>
        <p:txBody>
          <a:bodyPr vert="horz" lIns="91440" tIns="45720" rIns="91440" bIns="45720" rtlCol="0" anchor="ctr">
            <a:normAutofit/>
          </a:bodyPr>
          <a:lstStyle/>
          <a:p>
            <a:pPr defTabSz="457200">
              <a:spcAft>
                <a:spcPts val="600"/>
              </a:spcAft>
            </a:pPr>
            <a:fld id="{3A98EE3D-8CD1-4C3F-BD1C-C98C9596463C}" type="slidenum">
              <a:rPr lang="en-US">
                <a:solidFill>
                  <a:schemeClr val="bg1">
                    <a:lumMod val="85000"/>
                    <a:lumOff val="15000"/>
                  </a:schemeClr>
                </a:solidFill>
              </a:rPr>
              <a:pPr defTabSz="457200">
                <a:spcAft>
                  <a:spcPts val="600"/>
                </a:spcAft>
              </a:pPr>
              <a:t>5</a:t>
            </a:fld>
            <a:endParaRPr lang="en-US">
              <a:solidFill>
                <a:schemeClr val="bg1">
                  <a:lumMod val="85000"/>
                  <a:lumOff val="15000"/>
                </a:schemeClr>
              </a:solidFill>
            </a:endParaRPr>
          </a:p>
        </p:txBody>
      </p:sp>
      <p:grpSp>
        <p:nvGrpSpPr>
          <p:cNvPr id="7" name="Group 6">
            <a:extLst>
              <a:ext uri="{FF2B5EF4-FFF2-40B4-BE49-F238E27FC236}">
                <a16:creationId xmlns:a16="http://schemas.microsoft.com/office/drawing/2014/main" id="{445D2D02-F4B8-C9A4-BC50-645CD92E2DE4}"/>
              </a:ext>
            </a:extLst>
          </p:cNvPr>
          <p:cNvGrpSpPr/>
          <p:nvPr/>
        </p:nvGrpSpPr>
        <p:grpSpPr>
          <a:xfrm>
            <a:off x="4598438" y="923233"/>
            <a:ext cx="7012370" cy="4932000"/>
            <a:chOff x="4598438" y="923233"/>
            <a:chExt cx="7012370" cy="4932000"/>
          </a:xfrm>
        </p:grpSpPr>
        <p:sp>
          <p:nvSpPr>
            <p:cNvPr id="9" name="Freeform: Shape 8">
              <a:extLst>
                <a:ext uri="{FF2B5EF4-FFF2-40B4-BE49-F238E27FC236}">
                  <a16:creationId xmlns:a16="http://schemas.microsoft.com/office/drawing/2014/main" id="{915B917B-DAE5-141A-2E31-E444CEC55CE8}"/>
                </a:ext>
              </a:extLst>
            </p:cNvPr>
            <p:cNvSpPr/>
            <p:nvPr/>
          </p:nvSpPr>
          <p:spPr>
            <a:xfrm>
              <a:off x="4598438" y="1127083"/>
              <a:ext cx="7012370" cy="1142820"/>
            </a:xfrm>
            <a:custGeom>
              <a:avLst/>
              <a:gdLst>
                <a:gd name="connsiteX0" fmla="*/ 0 w 7012370"/>
                <a:gd name="connsiteY0" fmla="*/ 0 h 793800"/>
                <a:gd name="connsiteX1" fmla="*/ 7012370 w 7012370"/>
                <a:gd name="connsiteY1" fmla="*/ 0 h 793800"/>
                <a:gd name="connsiteX2" fmla="*/ 7012370 w 7012370"/>
                <a:gd name="connsiteY2" fmla="*/ 793800 h 793800"/>
                <a:gd name="connsiteX3" fmla="*/ 0 w 7012370"/>
                <a:gd name="connsiteY3" fmla="*/ 793800 h 793800"/>
                <a:gd name="connsiteX4" fmla="*/ 0 w 7012370"/>
                <a:gd name="connsiteY4" fmla="*/ 0 h 7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12370" h="793800">
                  <a:moveTo>
                    <a:pt x="0" y="0"/>
                  </a:moveTo>
                  <a:lnTo>
                    <a:pt x="7012370" y="0"/>
                  </a:lnTo>
                  <a:lnTo>
                    <a:pt x="7012370" y="793800"/>
                  </a:lnTo>
                  <a:lnTo>
                    <a:pt x="0" y="793800"/>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44238" tIns="291592" rIns="544238" bIns="99568" numCol="1" spcCol="1270" anchor="t" anchorCtr="0">
              <a:noAutofit/>
            </a:bodyPr>
            <a:lstStyle/>
            <a:p>
              <a:pPr marL="114300" lvl="1" indent="-114300" algn="l" defTabSz="622300">
                <a:lnSpc>
                  <a:spcPct val="90000"/>
                </a:lnSpc>
                <a:spcBef>
                  <a:spcPct val="0"/>
                </a:spcBef>
                <a:spcAft>
                  <a:spcPct val="15000"/>
                </a:spcAft>
                <a:buChar char="•"/>
              </a:pPr>
              <a:r>
                <a:rPr lang="en-GB" sz="1400" kern="1200" dirty="0"/>
                <a:t>10 weeks January – April</a:t>
              </a:r>
              <a:r>
                <a:rPr lang="en-GB" sz="1400" dirty="0"/>
                <a:t> 2026</a:t>
              </a:r>
              <a:endParaRPr lang="en-GB" sz="1400" kern="1200" dirty="0"/>
            </a:p>
            <a:p>
              <a:pPr marL="114300" lvl="1" indent="-114300" algn="l" defTabSz="622300">
                <a:lnSpc>
                  <a:spcPct val="90000"/>
                </a:lnSpc>
                <a:spcBef>
                  <a:spcPct val="0"/>
                </a:spcBef>
                <a:spcAft>
                  <a:spcPct val="15000"/>
                </a:spcAft>
                <a:buChar char="•"/>
              </a:pPr>
              <a:r>
                <a:rPr lang="en-GB" sz="1400" dirty="0"/>
                <a:t>Tuesdays 10</a:t>
              </a:r>
              <a:r>
                <a:rPr lang="en-GB" sz="1400" kern="1200" dirty="0"/>
                <a:t> am – 1 pm (UK time): Lectures</a:t>
              </a:r>
            </a:p>
            <a:p>
              <a:pPr marL="114300" lvl="1" indent="-114300" algn="l" defTabSz="622300">
                <a:lnSpc>
                  <a:spcPct val="90000"/>
                </a:lnSpc>
                <a:spcBef>
                  <a:spcPct val="0"/>
                </a:spcBef>
                <a:spcAft>
                  <a:spcPct val="15000"/>
                </a:spcAft>
                <a:buChar char="•"/>
              </a:pPr>
              <a:r>
                <a:rPr lang="en-GB" sz="1400" dirty="0"/>
                <a:t>Tuesdays 9 am – 10 am: Bookable drop-in sessions</a:t>
              </a:r>
              <a:endParaRPr lang="en-US" sz="1400" kern="1200" dirty="0"/>
            </a:p>
          </p:txBody>
        </p:sp>
        <p:sp>
          <p:nvSpPr>
            <p:cNvPr id="10" name="Freeform: Shape 9">
              <a:extLst>
                <a:ext uri="{FF2B5EF4-FFF2-40B4-BE49-F238E27FC236}">
                  <a16:creationId xmlns:a16="http://schemas.microsoft.com/office/drawing/2014/main" id="{2BB1E9A4-0F42-E214-5168-BAF1D8DD6F36}"/>
                </a:ext>
              </a:extLst>
            </p:cNvPr>
            <p:cNvSpPr/>
            <p:nvPr/>
          </p:nvSpPr>
          <p:spPr>
            <a:xfrm>
              <a:off x="4949056" y="923233"/>
              <a:ext cx="4908659" cy="413280"/>
            </a:xfrm>
            <a:custGeom>
              <a:avLst/>
              <a:gdLst>
                <a:gd name="connsiteX0" fmla="*/ 0 w 4908659"/>
                <a:gd name="connsiteY0" fmla="*/ 68881 h 413280"/>
                <a:gd name="connsiteX1" fmla="*/ 68881 w 4908659"/>
                <a:gd name="connsiteY1" fmla="*/ 0 h 413280"/>
                <a:gd name="connsiteX2" fmla="*/ 4839778 w 4908659"/>
                <a:gd name="connsiteY2" fmla="*/ 0 h 413280"/>
                <a:gd name="connsiteX3" fmla="*/ 4908659 w 4908659"/>
                <a:gd name="connsiteY3" fmla="*/ 68881 h 413280"/>
                <a:gd name="connsiteX4" fmla="*/ 4908659 w 4908659"/>
                <a:gd name="connsiteY4" fmla="*/ 344399 h 413280"/>
                <a:gd name="connsiteX5" fmla="*/ 4839778 w 4908659"/>
                <a:gd name="connsiteY5" fmla="*/ 413280 h 413280"/>
                <a:gd name="connsiteX6" fmla="*/ 68881 w 4908659"/>
                <a:gd name="connsiteY6" fmla="*/ 413280 h 413280"/>
                <a:gd name="connsiteX7" fmla="*/ 0 w 4908659"/>
                <a:gd name="connsiteY7" fmla="*/ 344399 h 413280"/>
                <a:gd name="connsiteX8" fmla="*/ 0 w 4908659"/>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08659" h="413280">
                  <a:moveTo>
                    <a:pt x="0" y="68881"/>
                  </a:moveTo>
                  <a:cubicBezTo>
                    <a:pt x="0" y="30839"/>
                    <a:pt x="30839" y="0"/>
                    <a:pt x="68881" y="0"/>
                  </a:cubicBezTo>
                  <a:lnTo>
                    <a:pt x="4839778" y="0"/>
                  </a:lnTo>
                  <a:cubicBezTo>
                    <a:pt x="4877820" y="0"/>
                    <a:pt x="4908659" y="30839"/>
                    <a:pt x="4908659" y="68881"/>
                  </a:cubicBezTo>
                  <a:lnTo>
                    <a:pt x="4908659" y="344399"/>
                  </a:lnTo>
                  <a:cubicBezTo>
                    <a:pt x="4908659" y="382441"/>
                    <a:pt x="4877820" y="413280"/>
                    <a:pt x="4839778" y="413280"/>
                  </a:cubicBezTo>
                  <a:lnTo>
                    <a:pt x="68881" y="413280"/>
                  </a:lnTo>
                  <a:cubicBezTo>
                    <a:pt x="30839" y="413280"/>
                    <a:pt x="0" y="382441"/>
                    <a:pt x="0" y="344399"/>
                  </a:cubicBezTo>
                  <a:lnTo>
                    <a:pt x="0" y="6888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205711" tIns="20175" rIns="205711" bIns="20175" numCol="1" spcCol="1270" anchor="ctr" anchorCtr="0">
              <a:noAutofit/>
            </a:bodyPr>
            <a:lstStyle/>
            <a:p>
              <a:pPr marL="0" lvl="0" indent="0" algn="l" defTabSz="622300">
                <a:lnSpc>
                  <a:spcPct val="90000"/>
                </a:lnSpc>
                <a:spcBef>
                  <a:spcPct val="0"/>
                </a:spcBef>
                <a:spcAft>
                  <a:spcPct val="35000"/>
                </a:spcAft>
                <a:buNone/>
              </a:pPr>
              <a:r>
                <a:rPr lang="en-GB" sz="1400" b="1" kern="1200" dirty="0"/>
                <a:t>Overall</a:t>
              </a:r>
              <a:endParaRPr lang="en-US" sz="1400" kern="1200" dirty="0"/>
            </a:p>
          </p:txBody>
        </p:sp>
        <p:sp>
          <p:nvSpPr>
            <p:cNvPr id="11" name="Freeform: Shape 10">
              <a:extLst>
                <a:ext uri="{FF2B5EF4-FFF2-40B4-BE49-F238E27FC236}">
                  <a16:creationId xmlns:a16="http://schemas.microsoft.com/office/drawing/2014/main" id="{F163CA60-288A-907E-06E5-7F627049A583}"/>
                </a:ext>
              </a:extLst>
            </p:cNvPr>
            <p:cNvSpPr/>
            <p:nvPr/>
          </p:nvSpPr>
          <p:spPr>
            <a:xfrm>
              <a:off x="4598438" y="2673087"/>
              <a:ext cx="7012370" cy="1268205"/>
            </a:xfrm>
            <a:custGeom>
              <a:avLst/>
              <a:gdLst>
                <a:gd name="connsiteX0" fmla="*/ 0 w 7012370"/>
                <a:gd name="connsiteY0" fmla="*/ 0 h 1389150"/>
                <a:gd name="connsiteX1" fmla="*/ 7012370 w 7012370"/>
                <a:gd name="connsiteY1" fmla="*/ 0 h 1389150"/>
                <a:gd name="connsiteX2" fmla="*/ 7012370 w 7012370"/>
                <a:gd name="connsiteY2" fmla="*/ 1389150 h 1389150"/>
                <a:gd name="connsiteX3" fmla="*/ 0 w 7012370"/>
                <a:gd name="connsiteY3" fmla="*/ 1389150 h 1389150"/>
                <a:gd name="connsiteX4" fmla="*/ 0 w 7012370"/>
                <a:gd name="connsiteY4" fmla="*/ 0 h 1389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12370" h="1389150">
                  <a:moveTo>
                    <a:pt x="0" y="0"/>
                  </a:moveTo>
                  <a:lnTo>
                    <a:pt x="7012370" y="0"/>
                  </a:lnTo>
                  <a:lnTo>
                    <a:pt x="7012370" y="1389150"/>
                  </a:lnTo>
                  <a:lnTo>
                    <a:pt x="0" y="1389150"/>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44238" tIns="291592" rIns="544238" bIns="99568" numCol="1" spcCol="1270" anchor="t" anchorCtr="0">
              <a:noAutofit/>
            </a:bodyPr>
            <a:lstStyle/>
            <a:p>
              <a:pPr marL="114300" lvl="1" indent="-114300" algn="l" defTabSz="622300">
                <a:lnSpc>
                  <a:spcPct val="90000"/>
                </a:lnSpc>
                <a:spcBef>
                  <a:spcPct val="0"/>
                </a:spcBef>
                <a:spcAft>
                  <a:spcPct val="15000"/>
                </a:spcAft>
                <a:buChar char="•"/>
              </a:pPr>
              <a:r>
                <a:rPr lang="en-GB" sz="1400" kern="1200" dirty="0"/>
                <a:t>Consist mainly of taught sessions, drawing upon additional resources available to you on Moodle </a:t>
              </a:r>
              <a:endParaRPr lang="en-US" sz="1400" kern="1200" dirty="0"/>
            </a:p>
            <a:p>
              <a:pPr marL="114300" lvl="1" indent="-114300" algn="l" defTabSz="622300">
                <a:lnSpc>
                  <a:spcPct val="90000"/>
                </a:lnSpc>
                <a:spcBef>
                  <a:spcPct val="0"/>
                </a:spcBef>
                <a:spcAft>
                  <a:spcPct val="15000"/>
                </a:spcAft>
                <a:buChar char="•"/>
              </a:pPr>
              <a:r>
                <a:rPr lang="en-GB" sz="1400" kern="1200" dirty="0"/>
                <a:t>W/C 23</a:t>
              </a:r>
              <a:r>
                <a:rPr lang="en-GB" sz="1400" kern="1200" baseline="30000" dirty="0"/>
                <a:t>rd</a:t>
              </a:r>
              <a:r>
                <a:rPr lang="en-GB" sz="1400" kern="1200" dirty="0"/>
                <a:t> February: READING WEEK’ there will be NO LECTURE this week.</a:t>
              </a:r>
              <a:endParaRPr lang="en-US" sz="1400" kern="1200" dirty="0"/>
            </a:p>
          </p:txBody>
        </p:sp>
        <p:sp>
          <p:nvSpPr>
            <p:cNvPr id="13" name="Freeform: Shape 12">
              <a:extLst>
                <a:ext uri="{FF2B5EF4-FFF2-40B4-BE49-F238E27FC236}">
                  <a16:creationId xmlns:a16="http://schemas.microsoft.com/office/drawing/2014/main" id="{3B288B5D-BA7E-9E5D-1DBD-CB74B871475A}"/>
                </a:ext>
              </a:extLst>
            </p:cNvPr>
            <p:cNvSpPr/>
            <p:nvPr/>
          </p:nvSpPr>
          <p:spPr>
            <a:xfrm>
              <a:off x="4949056" y="2425405"/>
              <a:ext cx="4908659" cy="413280"/>
            </a:xfrm>
            <a:custGeom>
              <a:avLst/>
              <a:gdLst>
                <a:gd name="connsiteX0" fmla="*/ 0 w 4908659"/>
                <a:gd name="connsiteY0" fmla="*/ 68881 h 413280"/>
                <a:gd name="connsiteX1" fmla="*/ 68881 w 4908659"/>
                <a:gd name="connsiteY1" fmla="*/ 0 h 413280"/>
                <a:gd name="connsiteX2" fmla="*/ 4839778 w 4908659"/>
                <a:gd name="connsiteY2" fmla="*/ 0 h 413280"/>
                <a:gd name="connsiteX3" fmla="*/ 4908659 w 4908659"/>
                <a:gd name="connsiteY3" fmla="*/ 68881 h 413280"/>
                <a:gd name="connsiteX4" fmla="*/ 4908659 w 4908659"/>
                <a:gd name="connsiteY4" fmla="*/ 344399 h 413280"/>
                <a:gd name="connsiteX5" fmla="*/ 4839778 w 4908659"/>
                <a:gd name="connsiteY5" fmla="*/ 413280 h 413280"/>
                <a:gd name="connsiteX6" fmla="*/ 68881 w 4908659"/>
                <a:gd name="connsiteY6" fmla="*/ 413280 h 413280"/>
                <a:gd name="connsiteX7" fmla="*/ 0 w 4908659"/>
                <a:gd name="connsiteY7" fmla="*/ 344399 h 413280"/>
                <a:gd name="connsiteX8" fmla="*/ 0 w 4908659"/>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08659" h="413280">
                  <a:moveTo>
                    <a:pt x="0" y="68881"/>
                  </a:moveTo>
                  <a:cubicBezTo>
                    <a:pt x="0" y="30839"/>
                    <a:pt x="30839" y="0"/>
                    <a:pt x="68881" y="0"/>
                  </a:cubicBezTo>
                  <a:lnTo>
                    <a:pt x="4839778" y="0"/>
                  </a:lnTo>
                  <a:cubicBezTo>
                    <a:pt x="4877820" y="0"/>
                    <a:pt x="4908659" y="30839"/>
                    <a:pt x="4908659" y="68881"/>
                  </a:cubicBezTo>
                  <a:lnTo>
                    <a:pt x="4908659" y="344399"/>
                  </a:lnTo>
                  <a:cubicBezTo>
                    <a:pt x="4908659" y="382441"/>
                    <a:pt x="4877820" y="413280"/>
                    <a:pt x="4839778" y="413280"/>
                  </a:cubicBezTo>
                  <a:lnTo>
                    <a:pt x="68881" y="413280"/>
                  </a:lnTo>
                  <a:cubicBezTo>
                    <a:pt x="30839" y="413280"/>
                    <a:pt x="0" y="382441"/>
                    <a:pt x="0" y="344399"/>
                  </a:cubicBezTo>
                  <a:lnTo>
                    <a:pt x="0" y="6888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205711" tIns="20175" rIns="205711" bIns="20175" numCol="1" spcCol="1270" anchor="ctr" anchorCtr="0">
              <a:noAutofit/>
            </a:bodyPr>
            <a:lstStyle/>
            <a:p>
              <a:pPr marL="0" lvl="0" indent="0" algn="l" defTabSz="622300">
                <a:lnSpc>
                  <a:spcPct val="90000"/>
                </a:lnSpc>
                <a:spcBef>
                  <a:spcPct val="0"/>
                </a:spcBef>
                <a:spcAft>
                  <a:spcPct val="35000"/>
                </a:spcAft>
                <a:buNone/>
              </a:pPr>
              <a:r>
                <a:rPr lang="en-GB" sz="1400" b="1" kern="1200" dirty="0"/>
                <a:t>Lectures</a:t>
              </a:r>
              <a:endParaRPr lang="en-US" sz="1400" kern="1200" dirty="0"/>
            </a:p>
          </p:txBody>
        </p:sp>
        <p:sp>
          <p:nvSpPr>
            <p:cNvPr id="15" name="Freeform: Shape 14">
              <a:extLst>
                <a:ext uri="{FF2B5EF4-FFF2-40B4-BE49-F238E27FC236}">
                  <a16:creationId xmlns:a16="http://schemas.microsoft.com/office/drawing/2014/main" id="{986D4EB4-4F18-2D98-5D03-06313B93E816}"/>
                </a:ext>
              </a:extLst>
            </p:cNvPr>
            <p:cNvSpPr/>
            <p:nvPr/>
          </p:nvSpPr>
          <p:spPr>
            <a:xfrm>
              <a:off x="4598438" y="4223533"/>
              <a:ext cx="7012370" cy="1631700"/>
            </a:xfrm>
            <a:custGeom>
              <a:avLst/>
              <a:gdLst>
                <a:gd name="connsiteX0" fmla="*/ 0 w 7012370"/>
                <a:gd name="connsiteY0" fmla="*/ 0 h 1631700"/>
                <a:gd name="connsiteX1" fmla="*/ 7012370 w 7012370"/>
                <a:gd name="connsiteY1" fmla="*/ 0 h 1631700"/>
                <a:gd name="connsiteX2" fmla="*/ 7012370 w 7012370"/>
                <a:gd name="connsiteY2" fmla="*/ 1631700 h 1631700"/>
                <a:gd name="connsiteX3" fmla="*/ 0 w 7012370"/>
                <a:gd name="connsiteY3" fmla="*/ 1631700 h 1631700"/>
                <a:gd name="connsiteX4" fmla="*/ 0 w 7012370"/>
                <a:gd name="connsiteY4" fmla="*/ 0 h 163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12370" h="1631700">
                  <a:moveTo>
                    <a:pt x="0" y="0"/>
                  </a:moveTo>
                  <a:lnTo>
                    <a:pt x="7012370" y="0"/>
                  </a:lnTo>
                  <a:lnTo>
                    <a:pt x="7012370" y="1631700"/>
                  </a:lnTo>
                  <a:lnTo>
                    <a:pt x="0" y="1631700"/>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44238" tIns="291592" rIns="544238" bIns="99568" numCol="1" spcCol="1270" anchor="t" anchorCtr="0">
              <a:noAutofit/>
            </a:bodyPr>
            <a:lstStyle/>
            <a:p>
              <a:pPr marL="114300" lvl="1" indent="-114300" algn="l" defTabSz="622300">
                <a:lnSpc>
                  <a:spcPct val="90000"/>
                </a:lnSpc>
                <a:spcBef>
                  <a:spcPct val="0"/>
                </a:spcBef>
                <a:spcAft>
                  <a:spcPct val="15000"/>
                </a:spcAft>
                <a:buChar char="•"/>
              </a:pPr>
              <a:r>
                <a:rPr lang="en-GB" sz="1400" kern="1200" dirty="0"/>
                <a:t>Week 9 and 10: Bookable drop-in sessions related to your assignment</a:t>
              </a:r>
              <a:endParaRPr lang="en-US" sz="1400" kern="1200" dirty="0"/>
            </a:p>
            <a:p>
              <a:pPr marL="114300" lvl="1" indent="-114300" algn="l" defTabSz="622300">
                <a:lnSpc>
                  <a:spcPct val="90000"/>
                </a:lnSpc>
                <a:spcBef>
                  <a:spcPct val="0"/>
                </a:spcBef>
                <a:spcAft>
                  <a:spcPct val="15000"/>
                </a:spcAft>
                <a:buChar char="•"/>
              </a:pPr>
              <a:r>
                <a:rPr lang="en-GB" sz="1400" kern="1200" dirty="0"/>
                <a:t>Focus entirely on the requirements of the assignment</a:t>
              </a:r>
              <a:endParaRPr lang="en-US" sz="1400" kern="1200" dirty="0"/>
            </a:p>
            <a:p>
              <a:pPr marL="114300" lvl="1" indent="-114300" algn="l" defTabSz="622300">
                <a:lnSpc>
                  <a:spcPct val="90000"/>
                </a:lnSpc>
                <a:spcBef>
                  <a:spcPct val="0"/>
                </a:spcBef>
                <a:spcAft>
                  <a:spcPct val="15000"/>
                </a:spcAft>
                <a:buChar char="•"/>
              </a:pPr>
              <a:r>
                <a:rPr lang="en-GB" sz="1400" kern="1200" dirty="0"/>
                <a:t>By appointment only and can be used for:</a:t>
              </a:r>
              <a:endParaRPr lang="en-US" sz="1400" kern="1200" dirty="0"/>
            </a:p>
            <a:p>
              <a:pPr marL="228600" lvl="2" indent="-114300" algn="l" defTabSz="622300">
                <a:lnSpc>
                  <a:spcPct val="90000"/>
                </a:lnSpc>
                <a:spcBef>
                  <a:spcPct val="0"/>
                </a:spcBef>
                <a:spcAft>
                  <a:spcPct val="15000"/>
                </a:spcAft>
                <a:buChar char="•"/>
              </a:pPr>
              <a:r>
                <a:rPr lang="en-GB" sz="1400" kern="1200" dirty="0"/>
                <a:t>Review a draft summary of your assignment</a:t>
              </a:r>
              <a:endParaRPr lang="en-US" sz="1400" kern="1200" dirty="0"/>
            </a:p>
            <a:p>
              <a:pPr marL="228600" lvl="2" indent="-114300" algn="l" defTabSz="622300">
                <a:lnSpc>
                  <a:spcPct val="90000"/>
                </a:lnSpc>
                <a:spcBef>
                  <a:spcPct val="0"/>
                </a:spcBef>
                <a:spcAft>
                  <a:spcPct val="15000"/>
                </a:spcAft>
                <a:buChar char="•"/>
              </a:pPr>
              <a:r>
                <a:rPr lang="en-GB" sz="1400" kern="1200" dirty="0"/>
                <a:t>Assignment questions, specific to your assignment</a:t>
              </a:r>
            </a:p>
            <a:p>
              <a:pPr marL="228600" lvl="2" indent="-114300" algn="l" defTabSz="622300">
                <a:lnSpc>
                  <a:spcPct val="90000"/>
                </a:lnSpc>
                <a:spcBef>
                  <a:spcPct val="0"/>
                </a:spcBef>
                <a:spcAft>
                  <a:spcPct val="15000"/>
                </a:spcAft>
                <a:buChar char="•"/>
              </a:pPr>
              <a:r>
                <a:rPr lang="en-GB" sz="1400" dirty="0"/>
                <a:t>Assignment submission: 28</a:t>
              </a:r>
              <a:r>
                <a:rPr lang="en-GB" sz="1400" baseline="30000" dirty="0"/>
                <a:t>th</a:t>
              </a:r>
              <a:r>
                <a:rPr lang="en-GB" sz="1400" dirty="0"/>
                <a:t> April  2026 (TBC)</a:t>
              </a:r>
              <a:endParaRPr lang="en-US" sz="1400" kern="1200" dirty="0"/>
            </a:p>
          </p:txBody>
        </p:sp>
        <p:sp>
          <p:nvSpPr>
            <p:cNvPr id="17" name="Freeform: Shape 16">
              <a:extLst>
                <a:ext uri="{FF2B5EF4-FFF2-40B4-BE49-F238E27FC236}">
                  <a16:creationId xmlns:a16="http://schemas.microsoft.com/office/drawing/2014/main" id="{1C4EA920-9926-65D1-90D1-4158E0499E0E}"/>
                </a:ext>
              </a:extLst>
            </p:cNvPr>
            <p:cNvSpPr/>
            <p:nvPr/>
          </p:nvSpPr>
          <p:spPr>
            <a:xfrm>
              <a:off x="4949056" y="4016893"/>
              <a:ext cx="4908659" cy="413280"/>
            </a:xfrm>
            <a:custGeom>
              <a:avLst/>
              <a:gdLst>
                <a:gd name="connsiteX0" fmla="*/ 0 w 4908659"/>
                <a:gd name="connsiteY0" fmla="*/ 68881 h 413280"/>
                <a:gd name="connsiteX1" fmla="*/ 68881 w 4908659"/>
                <a:gd name="connsiteY1" fmla="*/ 0 h 413280"/>
                <a:gd name="connsiteX2" fmla="*/ 4839778 w 4908659"/>
                <a:gd name="connsiteY2" fmla="*/ 0 h 413280"/>
                <a:gd name="connsiteX3" fmla="*/ 4908659 w 4908659"/>
                <a:gd name="connsiteY3" fmla="*/ 68881 h 413280"/>
                <a:gd name="connsiteX4" fmla="*/ 4908659 w 4908659"/>
                <a:gd name="connsiteY4" fmla="*/ 344399 h 413280"/>
                <a:gd name="connsiteX5" fmla="*/ 4839778 w 4908659"/>
                <a:gd name="connsiteY5" fmla="*/ 413280 h 413280"/>
                <a:gd name="connsiteX6" fmla="*/ 68881 w 4908659"/>
                <a:gd name="connsiteY6" fmla="*/ 413280 h 413280"/>
                <a:gd name="connsiteX7" fmla="*/ 0 w 4908659"/>
                <a:gd name="connsiteY7" fmla="*/ 344399 h 413280"/>
                <a:gd name="connsiteX8" fmla="*/ 0 w 4908659"/>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908659" h="413280">
                  <a:moveTo>
                    <a:pt x="0" y="68881"/>
                  </a:moveTo>
                  <a:cubicBezTo>
                    <a:pt x="0" y="30839"/>
                    <a:pt x="30839" y="0"/>
                    <a:pt x="68881" y="0"/>
                  </a:cubicBezTo>
                  <a:lnTo>
                    <a:pt x="4839778" y="0"/>
                  </a:lnTo>
                  <a:cubicBezTo>
                    <a:pt x="4877820" y="0"/>
                    <a:pt x="4908659" y="30839"/>
                    <a:pt x="4908659" y="68881"/>
                  </a:cubicBezTo>
                  <a:lnTo>
                    <a:pt x="4908659" y="344399"/>
                  </a:lnTo>
                  <a:cubicBezTo>
                    <a:pt x="4908659" y="382441"/>
                    <a:pt x="4877820" y="413280"/>
                    <a:pt x="4839778" y="413280"/>
                  </a:cubicBezTo>
                  <a:lnTo>
                    <a:pt x="68881" y="413280"/>
                  </a:lnTo>
                  <a:cubicBezTo>
                    <a:pt x="30839" y="413280"/>
                    <a:pt x="0" y="382441"/>
                    <a:pt x="0" y="344399"/>
                  </a:cubicBezTo>
                  <a:lnTo>
                    <a:pt x="0" y="6888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205711" tIns="20175" rIns="205711" bIns="20175" numCol="1" spcCol="1270" anchor="ctr" anchorCtr="0">
              <a:noAutofit/>
            </a:bodyPr>
            <a:lstStyle/>
            <a:p>
              <a:pPr marL="0" lvl="0" indent="0" algn="l" defTabSz="622300">
                <a:lnSpc>
                  <a:spcPct val="90000"/>
                </a:lnSpc>
                <a:spcBef>
                  <a:spcPct val="0"/>
                </a:spcBef>
                <a:spcAft>
                  <a:spcPct val="35000"/>
                </a:spcAft>
                <a:buNone/>
              </a:pPr>
              <a:r>
                <a:rPr lang="en-GB" sz="1400" b="1" kern="1200"/>
                <a:t>Assignment Focus</a:t>
              </a:r>
              <a:endParaRPr lang="en-US" sz="1400" kern="1200"/>
            </a:p>
          </p:txBody>
        </p:sp>
      </p:grpSp>
    </p:spTree>
    <p:extLst>
      <p:ext uri="{BB962C8B-B14F-4D97-AF65-F5344CB8AC3E}">
        <p14:creationId xmlns:p14="http://schemas.microsoft.com/office/powerpoint/2010/main" val="3127301962"/>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373F125-DEF3-41D6-9918-AB21A2ACC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1E9F226-EB6E-48C9-ADDA-636DE4BF4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581" y="485678"/>
            <a:ext cx="4174743" cy="5888772"/>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1CD142-2D29-42A7-1B0E-A229A7741D96}"/>
              </a:ext>
            </a:extLst>
          </p:cNvPr>
          <p:cNvSpPr>
            <a:spLocks noGrp="1"/>
          </p:cNvSpPr>
          <p:nvPr>
            <p:ph type="title"/>
          </p:nvPr>
        </p:nvSpPr>
        <p:spPr>
          <a:xfrm>
            <a:off x="959157" y="1113764"/>
            <a:ext cx="3269749" cy="4624327"/>
          </a:xfrm>
        </p:spPr>
        <p:txBody>
          <a:bodyPr anchor="ctr">
            <a:normAutofit/>
          </a:bodyPr>
          <a:lstStyle/>
          <a:p>
            <a:r>
              <a:rPr lang="en-GB" dirty="0">
                <a:solidFill>
                  <a:srgbClr val="FFFFFF"/>
                </a:solidFill>
              </a:rPr>
              <a:t>A few administration points</a:t>
            </a:r>
          </a:p>
        </p:txBody>
      </p:sp>
      <p:sp>
        <p:nvSpPr>
          <p:cNvPr id="9" name="Content Placeholder 2">
            <a:extLst>
              <a:ext uri="{FF2B5EF4-FFF2-40B4-BE49-F238E27FC236}">
                <a16:creationId xmlns:a16="http://schemas.microsoft.com/office/drawing/2014/main" id="{2CFDF3ED-72D5-0D63-C5AB-857E809DA693}"/>
              </a:ext>
            </a:extLst>
          </p:cNvPr>
          <p:cNvSpPr>
            <a:spLocks noGrp="1"/>
          </p:cNvSpPr>
          <p:nvPr>
            <p:ph idx="1"/>
          </p:nvPr>
        </p:nvSpPr>
        <p:spPr>
          <a:xfrm>
            <a:off x="5155905" y="852256"/>
            <a:ext cx="6454905" cy="5051394"/>
          </a:xfrm>
        </p:spPr>
        <p:txBody>
          <a:bodyPr anchor="ctr">
            <a:noAutofit/>
          </a:bodyPr>
          <a:lstStyle/>
          <a:p>
            <a:r>
              <a:rPr lang="en-GB" sz="2400" b="1" dirty="0"/>
              <a:t>Your Lecturer – for all content / assignment questions</a:t>
            </a:r>
          </a:p>
          <a:p>
            <a:pPr lvl="1"/>
            <a:r>
              <a:rPr lang="en-GB" sz="2400" dirty="0"/>
              <a:t>Gwyneth Jones: </a:t>
            </a:r>
            <a:r>
              <a:rPr lang="en-GB" sz="2400" b="1" dirty="0">
                <a:solidFill>
                  <a:srgbClr val="0070C0"/>
                </a:solidFill>
              </a:rPr>
              <a:t>Gwyneth.jones@uwtsd.ac.uk</a:t>
            </a:r>
          </a:p>
          <a:p>
            <a:r>
              <a:rPr lang="en-GB" sz="2400" b="1" dirty="0"/>
              <a:t>Programme Manager – for course questions</a:t>
            </a:r>
          </a:p>
          <a:p>
            <a:pPr lvl="1"/>
            <a:r>
              <a:rPr lang="en-GB" sz="2400" dirty="0"/>
              <a:t>Marie Pitson: </a:t>
            </a:r>
            <a:r>
              <a:rPr lang="en-GB" sz="2400" b="1" dirty="0">
                <a:solidFill>
                  <a:srgbClr val="0070C0"/>
                </a:solidFill>
              </a:rPr>
              <a:t>marie.pitson@uwtsd.ac.uk </a:t>
            </a:r>
          </a:p>
          <a:p>
            <a:r>
              <a:rPr lang="en-GB" sz="2400" b="1" dirty="0"/>
              <a:t>University Administration Team (IMH) – for timetables etc.</a:t>
            </a:r>
          </a:p>
          <a:p>
            <a:pPr lvl="1"/>
            <a:r>
              <a:rPr lang="en-GB" sz="2400" dirty="0"/>
              <a:t>Their email address: </a:t>
            </a:r>
            <a:r>
              <a:rPr lang="en-GB" sz="2400" b="1" dirty="0">
                <a:solidFill>
                  <a:srgbClr val="0070C0"/>
                </a:solidFill>
              </a:rPr>
              <a:t>imh.admin@uwtsd.ac.uk</a:t>
            </a:r>
          </a:p>
        </p:txBody>
      </p:sp>
      <p:sp>
        <p:nvSpPr>
          <p:cNvPr id="4" name="Footer Placeholder 3">
            <a:extLst>
              <a:ext uri="{FF2B5EF4-FFF2-40B4-BE49-F238E27FC236}">
                <a16:creationId xmlns:a16="http://schemas.microsoft.com/office/drawing/2014/main" id="{08DFD7E3-0F9B-E029-6D68-6F923C75F5B1}"/>
              </a:ext>
            </a:extLst>
          </p:cNvPr>
          <p:cNvSpPr>
            <a:spLocks noGrp="1"/>
          </p:cNvSpPr>
          <p:nvPr>
            <p:ph type="ftr" sz="quarter" idx="11"/>
          </p:nvPr>
        </p:nvSpPr>
        <p:spPr>
          <a:xfrm>
            <a:off x="581192" y="6423914"/>
            <a:ext cx="6917210" cy="365125"/>
          </a:xfrm>
        </p:spPr>
        <p:txBody>
          <a:bodyPr>
            <a:normAutofit/>
          </a:bodyPr>
          <a:lstStyle/>
          <a:p>
            <a:endParaRPr lang="en-US" dirty="0"/>
          </a:p>
        </p:txBody>
      </p:sp>
      <p:sp>
        <p:nvSpPr>
          <p:cNvPr id="5" name="Slide Number Placeholder 4">
            <a:extLst>
              <a:ext uri="{FF2B5EF4-FFF2-40B4-BE49-F238E27FC236}">
                <a16:creationId xmlns:a16="http://schemas.microsoft.com/office/drawing/2014/main" id="{83918DF8-E087-BA55-D0BF-DF07A03F89B5}"/>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smtClean="0"/>
              <a:pPr>
                <a:spcAft>
                  <a:spcPts val="600"/>
                </a:spcAft>
              </a:pPr>
              <a:t>6</a:t>
            </a:fld>
            <a:endParaRPr lang="en-US"/>
          </a:p>
        </p:txBody>
      </p:sp>
    </p:spTree>
    <p:extLst>
      <p:ext uri="{BB962C8B-B14F-4D97-AF65-F5344CB8AC3E}">
        <p14:creationId xmlns:p14="http://schemas.microsoft.com/office/powerpoint/2010/main" val="1670346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C058B-6259-DC76-723D-A8EAFCA4D2FF}"/>
              </a:ext>
            </a:extLst>
          </p:cNvPr>
          <p:cNvSpPr>
            <a:spLocks noGrp="1"/>
          </p:cNvSpPr>
          <p:nvPr>
            <p:ph type="title"/>
          </p:nvPr>
        </p:nvSpPr>
        <p:spPr>
          <a:xfrm>
            <a:off x="463826" y="702156"/>
            <a:ext cx="4784035" cy="2571132"/>
          </a:xfrm>
        </p:spPr>
        <p:txBody>
          <a:bodyPr>
            <a:normAutofit/>
          </a:bodyPr>
          <a:lstStyle/>
          <a:p>
            <a:r>
              <a:rPr lang="en-GB" sz="3200" dirty="0"/>
              <a:t>Key document to study very carefully </a:t>
            </a:r>
            <a:br>
              <a:rPr lang="en-GB" dirty="0"/>
            </a:br>
            <a:br>
              <a:rPr lang="en-GB" dirty="0"/>
            </a:br>
            <a:r>
              <a:rPr lang="en-GB" dirty="0"/>
              <a:t>(on Moodle &amp; Teams page)</a:t>
            </a:r>
          </a:p>
        </p:txBody>
      </p:sp>
      <p:sp>
        <p:nvSpPr>
          <p:cNvPr id="4" name="Footer Placeholder 3">
            <a:extLst>
              <a:ext uri="{FF2B5EF4-FFF2-40B4-BE49-F238E27FC236}">
                <a16:creationId xmlns:a16="http://schemas.microsoft.com/office/drawing/2014/main" id="{1DFD4EFF-A585-E3F9-011E-61D9E42B9FC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D68DD38A-C1DD-163F-6E0F-2741985D26E4}"/>
              </a:ext>
            </a:extLst>
          </p:cNvPr>
          <p:cNvSpPr>
            <a:spLocks noGrp="1"/>
          </p:cNvSpPr>
          <p:nvPr>
            <p:ph type="sldNum" sz="quarter" idx="12"/>
          </p:nvPr>
        </p:nvSpPr>
        <p:spPr/>
        <p:txBody>
          <a:bodyPr/>
          <a:lstStyle/>
          <a:p>
            <a:fld id="{3A98EE3D-8CD1-4C3F-BD1C-C98C9596463C}" type="slidenum">
              <a:rPr lang="en-US" smtClean="0"/>
              <a:t>7</a:t>
            </a:fld>
            <a:endParaRPr lang="en-US" dirty="0"/>
          </a:p>
        </p:txBody>
      </p:sp>
      <p:pic>
        <p:nvPicPr>
          <p:cNvPr id="7" name="Picture 6" descr="A computer screen shot of a manual&#10;&#10;AI-generated content may be incorrect.">
            <a:extLst>
              <a:ext uri="{FF2B5EF4-FFF2-40B4-BE49-F238E27FC236}">
                <a16:creationId xmlns:a16="http://schemas.microsoft.com/office/drawing/2014/main" id="{8E912BCD-842B-187B-52B3-7578F129C950}"/>
              </a:ext>
            </a:extLst>
          </p:cNvPr>
          <p:cNvPicPr>
            <a:picLocks noChangeAspect="1"/>
          </p:cNvPicPr>
          <p:nvPr/>
        </p:nvPicPr>
        <p:blipFill>
          <a:blip r:embed="rId2"/>
          <a:srcRect l="22689" t="17391" r="24107" b="10239"/>
          <a:stretch>
            <a:fillRect/>
          </a:stretch>
        </p:blipFill>
        <p:spPr>
          <a:xfrm>
            <a:off x="5611407" y="947426"/>
            <a:ext cx="5473148" cy="4963148"/>
          </a:xfrm>
          <a:prstGeom prst="rect">
            <a:avLst/>
          </a:prstGeom>
        </p:spPr>
      </p:pic>
    </p:spTree>
    <p:extLst>
      <p:ext uri="{BB962C8B-B14F-4D97-AF65-F5344CB8AC3E}">
        <p14:creationId xmlns:p14="http://schemas.microsoft.com/office/powerpoint/2010/main" val="2814764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23784" y="702156"/>
            <a:ext cx="11084016" cy="1013800"/>
          </a:xfrm>
        </p:spPr>
        <p:txBody>
          <a:bodyPr vert="horz" lIns="91440" tIns="45720" rIns="91440" bIns="45720" rtlCol="0" anchor="b">
            <a:normAutofit/>
          </a:bodyPr>
          <a:lstStyle/>
          <a:p>
            <a:r>
              <a:rPr lang="en-GB" b="0" kern="1200" cap="all" dirty="0">
                <a:solidFill>
                  <a:schemeClr val="tx2"/>
                </a:solidFill>
                <a:latin typeface="+mj-lt"/>
                <a:ea typeface="+mj-ea"/>
                <a:cs typeface="+mj-cs"/>
              </a:rPr>
              <a:t>Introduction to Leading Digital &amp; Strategic Change </a:t>
            </a:r>
            <a:r>
              <a:rPr lang="en-US" b="0" kern="1200" cap="all" dirty="0">
                <a:solidFill>
                  <a:schemeClr val="tx2"/>
                </a:solidFill>
                <a:latin typeface="+mj-lt"/>
                <a:ea typeface="+mj-ea"/>
                <a:cs typeface="+mj-cs"/>
              </a:rPr>
              <a:t>– module handbook</a:t>
            </a:r>
          </a:p>
        </p:txBody>
      </p:sp>
      <p:sp>
        <p:nvSpPr>
          <p:cNvPr id="3" name="TextBox 2">
            <a:extLst>
              <a:ext uri="{FF2B5EF4-FFF2-40B4-BE49-F238E27FC236}">
                <a16:creationId xmlns:a16="http://schemas.microsoft.com/office/drawing/2014/main" id="{1A63A293-6A4B-481D-8960-BE437C3CF946}"/>
              </a:ext>
            </a:extLst>
          </p:cNvPr>
          <p:cNvSpPr txBox="1"/>
          <p:nvPr/>
        </p:nvSpPr>
        <p:spPr>
          <a:xfrm>
            <a:off x="523784" y="1896533"/>
            <a:ext cx="10737050" cy="3962266"/>
          </a:xfrm>
          <a:prstGeom prst="rect">
            <a:avLst/>
          </a:prstGeom>
        </p:spPr>
        <p:txBody>
          <a:bodyPr vert="horz" lIns="91440" tIns="45720" rIns="91440" bIns="45720" rtlCol="0" anchor="ctr">
            <a:normAutofit/>
          </a:bodyPr>
          <a:lstStyle/>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GB" sz="2000" b="1" dirty="0">
                <a:solidFill>
                  <a:schemeClr val="tx1">
                    <a:lumMod val="75000"/>
                    <a:lumOff val="25000"/>
                  </a:schemeClr>
                </a:solidFill>
              </a:rPr>
              <a:t>Welcome to this generic handbook for Leading Digital and Strategic Change, which has been designed to offer an overview of the module but should be read in conjunction with other supplementary information, materials and instructions discussed during the module.</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endParaRPr lang="en-GB" sz="2000" b="1" dirty="0">
              <a:solidFill>
                <a:schemeClr val="tx1">
                  <a:lumMod val="75000"/>
                  <a:lumOff val="25000"/>
                </a:schemeClr>
              </a:solidFill>
            </a:endParaRP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GB" sz="2000" b="1" dirty="0">
                <a:solidFill>
                  <a:schemeClr val="tx1">
                    <a:lumMod val="75000"/>
                    <a:lumOff val="25000"/>
                  </a:schemeClr>
                </a:solidFill>
              </a:rPr>
              <a:t>It is intended that the module itself will look at strategy and change management within a digital context from a variety of perspectives with the aim of being informative, interesting as well as enlightening, providing useful insights into crucial and very often complex issues facing leaders – sometimes operating on the edge of chaos in a continually changing and unpredictable business environment.</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4382724" y="5951811"/>
            <a:ext cx="4989875" cy="365125"/>
          </a:xfrm>
        </p:spPr>
        <p:txBody>
          <a:bodyPr vert="horz" lIns="91440" tIns="45720" rIns="91440" bIns="45720" rtlCol="0" anchor="ctr">
            <a:normAutofit/>
          </a:bodyPr>
          <a:lstStyle/>
          <a:p>
            <a:pPr defTabSz="457200"/>
            <a:endParaRPr lang="en-US" sz="900" kern="1200" cap="all">
              <a:solidFill>
                <a:srgbClr val="E1E706"/>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1065932" y="5956137"/>
            <a:ext cx="544874"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E1E706"/>
                </a:solidFill>
              </a:rPr>
              <a:pPr defTabSz="457200">
                <a:spcAft>
                  <a:spcPts val="600"/>
                </a:spcAft>
              </a:pPr>
              <a:t>8</a:t>
            </a:fld>
            <a:endParaRPr lang="en-US">
              <a:solidFill>
                <a:srgbClr val="E1E706"/>
              </a:solidFill>
            </a:endParaRPr>
          </a:p>
        </p:txBody>
      </p:sp>
    </p:spTree>
    <p:extLst>
      <p:ext uri="{BB962C8B-B14F-4D97-AF65-F5344CB8AC3E}">
        <p14:creationId xmlns:p14="http://schemas.microsoft.com/office/powerpoint/2010/main" val="42225600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1013800"/>
          </a:xfrm>
        </p:spPr>
        <p:txBody>
          <a:bodyPr vert="horz" lIns="91440" tIns="45720" rIns="91440" bIns="45720" rtlCol="0" anchor="b">
            <a:normAutofit/>
          </a:bodyPr>
          <a:lstStyle/>
          <a:p>
            <a:r>
              <a:rPr lang="en-US" b="0" kern="1200" cap="all" dirty="0">
                <a:solidFill>
                  <a:schemeClr val="tx2"/>
                </a:solidFill>
                <a:latin typeface="+mj-lt"/>
                <a:ea typeface="+mj-ea"/>
                <a:cs typeface="+mj-cs"/>
              </a:rPr>
              <a:t>Introduction (continued…)</a:t>
            </a:r>
          </a:p>
        </p:txBody>
      </p:sp>
      <p:sp>
        <p:nvSpPr>
          <p:cNvPr id="19" name="Rectangle 18">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896533"/>
            <a:ext cx="6309003" cy="3962266"/>
          </a:xfrm>
          <a:prstGeom prst="rect">
            <a:avLst/>
          </a:prstGeom>
        </p:spPr>
        <p:txBody>
          <a:bodyPr vert="horz" lIns="91440" tIns="45720" rIns="91440" bIns="45720" rtlCol="0" anchor="ctr">
            <a:normAutofit/>
          </a:bodyPr>
          <a:lstStyle/>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000" b="1" dirty="0">
                <a:solidFill>
                  <a:schemeClr val="tx2"/>
                </a:solidFill>
              </a:rPr>
              <a:t>It is therefore important that leaders understand the strategic direction of the organisation, the overall context of the organisation’s environment and related change requirements. They must be able to communicate this effectively to those they are leading. </a:t>
            </a:r>
            <a:endParaRPr lang="en-US" sz="2000" b="1" dirty="0">
              <a:solidFill>
                <a:schemeClr val="tx2"/>
              </a:solidFill>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defTabSz="457200"/>
            <a:endParaRPr lang="en-US" sz="900" kern="1200" cap="all">
              <a:solidFill>
                <a:srgbClr val="B79366"/>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B79366"/>
                </a:solidFill>
              </a:rPr>
              <a:pPr defTabSz="457200">
                <a:spcAft>
                  <a:spcPts val="600"/>
                </a:spcAft>
              </a:pPr>
              <a:t>9</a:t>
            </a:fld>
            <a:endParaRPr lang="en-US">
              <a:solidFill>
                <a:srgbClr val="B79366"/>
              </a:solidFill>
            </a:endParaRPr>
          </a:p>
        </p:txBody>
      </p:sp>
      <p:pic>
        <p:nvPicPr>
          <p:cNvPr id="8" name="Picture 6" descr="Empty office area">
            <a:extLst>
              <a:ext uri="{FF2B5EF4-FFF2-40B4-BE49-F238E27FC236}">
                <a16:creationId xmlns:a16="http://schemas.microsoft.com/office/drawing/2014/main" id="{37880479-5E11-0DD5-389F-6ED6E1E5FE6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42374540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1013800"/>
          </a:xfrm>
        </p:spPr>
        <p:txBody>
          <a:bodyPr vert="horz" lIns="91440" tIns="45720" rIns="91440" bIns="45720" rtlCol="0" anchor="b">
            <a:normAutofit/>
          </a:bodyPr>
          <a:lstStyle/>
          <a:p>
            <a:r>
              <a:rPr lang="en-US" b="0" kern="1200" cap="all" dirty="0">
                <a:solidFill>
                  <a:schemeClr val="tx2"/>
                </a:solidFill>
                <a:latin typeface="+mj-lt"/>
                <a:ea typeface="+mj-ea"/>
                <a:cs typeface="+mj-cs"/>
              </a:rPr>
              <a:t>Introduction (continued…)</a:t>
            </a:r>
          </a:p>
        </p:txBody>
      </p:sp>
      <p:sp>
        <p:nvSpPr>
          <p:cNvPr id="19" name="Rectangle 18">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905411"/>
            <a:ext cx="6309003" cy="3962266"/>
          </a:xfrm>
          <a:prstGeom prst="rect">
            <a:avLst/>
          </a:prstGeom>
        </p:spPr>
        <p:txBody>
          <a:bodyPr vert="horz" lIns="91440" tIns="45720" rIns="91440" bIns="45720" rtlCol="0" anchor="ctr">
            <a:normAutofit/>
          </a:bodyPr>
          <a:lstStyle/>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000" b="1" dirty="0">
                <a:solidFill>
                  <a:schemeClr val="tx2"/>
                </a:solidFill>
              </a:rPr>
              <a:t>Throughout the module, it is anticipated that you will develop in-depth knowledge and understanding of the strategic and change management process in a variety of contexts, including digital. This includes the identification of key issues for the organisations’ future success and competitive advantage.</a:t>
            </a:r>
            <a:endParaRPr lang="en-US" sz="2000" dirty="0">
              <a:solidFill>
                <a:schemeClr val="tx2"/>
              </a:solidFill>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defTabSz="457200"/>
            <a:endParaRPr lang="en-US" sz="900" kern="1200" cap="all">
              <a:solidFill>
                <a:srgbClr val="31EDFA"/>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defTabSz="457200">
              <a:spcAft>
                <a:spcPts val="600"/>
              </a:spcAft>
            </a:pPr>
            <a:fld id="{3A98EE3D-8CD1-4C3F-BD1C-C98C9596463C}" type="slidenum">
              <a:rPr lang="en-US" smtClean="0">
                <a:solidFill>
                  <a:srgbClr val="31EDFA"/>
                </a:solidFill>
              </a:rPr>
              <a:pPr defTabSz="457200">
                <a:spcAft>
                  <a:spcPts val="600"/>
                </a:spcAft>
              </a:pPr>
              <a:t>10</a:t>
            </a:fld>
            <a:endParaRPr lang="en-US">
              <a:solidFill>
                <a:srgbClr val="31EDFA"/>
              </a:solidFill>
            </a:endParaRPr>
          </a:p>
        </p:txBody>
      </p:sp>
      <p:pic>
        <p:nvPicPr>
          <p:cNvPr id="7" name="Picture 6">
            <a:extLst>
              <a:ext uri="{FF2B5EF4-FFF2-40B4-BE49-F238E27FC236}">
                <a16:creationId xmlns:a16="http://schemas.microsoft.com/office/drawing/2014/main" id="{D8CC75E0-EE63-F213-F715-F79C80C9BA5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11911315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834544"/>
          </a:xfrm>
        </p:spPr>
        <p:txBody>
          <a:bodyPr vert="horz" lIns="91440" tIns="45720" rIns="91440" bIns="45720" rtlCol="0" anchor="b">
            <a:normAutofit/>
          </a:bodyPr>
          <a:lstStyle/>
          <a:p>
            <a:r>
              <a:rPr lang="en-US" b="0" kern="1200" cap="all" dirty="0">
                <a:solidFill>
                  <a:schemeClr val="tx2"/>
                </a:solidFill>
                <a:latin typeface="+mj-lt"/>
                <a:ea typeface="+mj-ea"/>
                <a:cs typeface="+mj-cs"/>
              </a:rPr>
              <a:t>Introduction (continued…)</a:t>
            </a:r>
          </a:p>
        </p:txBody>
      </p:sp>
      <p:sp>
        <p:nvSpPr>
          <p:cNvPr id="19" name="Rectangle 18">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896533"/>
            <a:ext cx="6309003" cy="3962266"/>
          </a:xfrm>
          <a:prstGeom prst="rect">
            <a:avLst/>
          </a:prstGeom>
        </p:spPr>
        <p:txBody>
          <a:bodyPr vert="horz" lIns="91440" tIns="45720" rIns="91440" bIns="45720" rtlCol="0" anchor="ctr">
            <a:normAutofit/>
          </a:bodyPr>
          <a:lstStyle/>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400" b="1" dirty="0">
                <a:solidFill>
                  <a:schemeClr val="tx2"/>
                </a:solidFill>
              </a:rPr>
              <a:t>In order to get the best out of this module it is vital that you engage with the themes explored as well as with both the online and/or offline activities which are designed to enrich the learning experience as well as to encourage self-directed study together with collaboration and interaction with your peer group.</a:t>
            </a:r>
            <a:endParaRPr lang="en-US" sz="2400" dirty="0">
              <a:solidFill>
                <a:schemeClr val="tx2"/>
              </a:solidFill>
            </a:endParaRPr>
          </a:p>
          <a:p>
            <a:pPr marL="285750" indent="-285750" defTabSz="457200">
              <a:spcBef>
                <a:spcPct val="20000"/>
              </a:spcBef>
              <a:spcAft>
                <a:spcPts val="600"/>
              </a:spcAft>
              <a:buClr>
                <a:schemeClr val="accent1"/>
              </a:buClr>
              <a:buSzPct val="92000"/>
              <a:buFont typeface="Wingdings 2" panose="05020102010507070707" pitchFamily="18" charset="2"/>
              <a:buChar char=""/>
            </a:pPr>
            <a:endParaRPr lang="en-US" sz="2000" dirty="0">
              <a:solidFill>
                <a:schemeClr val="tx2"/>
              </a:solidFill>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defTabSz="457200"/>
            <a:endParaRPr lang="en-US" sz="900" kern="1200" cap="all">
              <a:solidFill>
                <a:srgbClr val="D3D830"/>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defTabSz="457200">
              <a:spcAft>
                <a:spcPts val="600"/>
              </a:spcAft>
            </a:pPr>
            <a:fld id="{3A98EE3D-8CD1-4C3F-BD1C-C98C9596463C}" type="slidenum">
              <a:rPr lang="en-US" smtClean="0">
                <a:solidFill>
                  <a:srgbClr val="D3D830"/>
                </a:solidFill>
              </a:rPr>
              <a:pPr defTabSz="457200">
                <a:spcAft>
                  <a:spcPts val="600"/>
                </a:spcAft>
              </a:pPr>
              <a:t>11</a:t>
            </a:fld>
            <a:endParaRPr lang="en-US">
              <a:solidFill>
                <a:srgbClr val="D3D830"/>
              </a:solidFill>
            </a:endParaRPr>
          </a:p>
        </p:txBody>
      </p:sp>
      <p:pic>
        <p:nvPicPr>
          <p:cNvPr id="7" name="Picture 6">
            <a:extLst>
              <a:ext uri="{FF2B5EF4-FFF2-40B4-BE49-F238E27FC236}">
                <a16:creationId xmlns:a16="http://schemas.microsoft.com/office/drawing/2014/main" id="{2C8B28CE-6E3F-04B9-8E06-65BE81107CB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521283" y="10"/>
            <a:ext cx="4670717" cy="6857990"/>
          </a:xfrm>
          <a:prstGeom prst="rect">
            <a:avLst/>
          </a:prstGeom>
        </p:spPr>
      </p:pic>
    </p:spTree>
    <p:extLst>
      <p:ext uri="{BB962C8B-B14F-4D97-AF65-F5344CB8AC3E}">
        <p14:creationId xmlns:p14="http://schemas.microsoft.com/office/powerpoint/2010/main" val="202428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0">
            <a:extLst>
              <a:ext uri="{FF2B5EF4-FFF2-40B4-BE49-F238E27FC236}">
                <a16:creationId xmlns:a16="http://schemas.microsoft.com/office/drawing/2014/main" id="{B448728E-2EDF-4F60-A97C-C0F08E06DB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12">
            <a:extLst>
              <a:ext uri="{FF2B5EF4-FFF2-40B4-BE49-F238E27FC236}">
                <a16:creationId xmlns:a16="http://schemas.microsoft.com/office/drawing/2014/main" id="{78CBB40F-4E03-45AE-9020-C27B0AE7F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14">
            <a:extLst>
              <a:ext uri="{FF2B5EF4-FFF2-40B4-BE49-F238E27FC236}">
                <a16:creationId xmlns:a16="http://schemas.microsoft.com/office/drawing/2014/main" id="{A9F7CCD1-513F-4B7A-9497-7AA9144DB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2" y="702156"/>
            <a:ext cx="11029616" cy="882804"/>
          </a:xfrm>
        </p:spPr>
        <p:txBody>
          <a:bodyPr vert="horz" lIns="91440" tIns="45720" rIns="91440" bIns="45720" rtlCol="0" anchor="b">
            <a:normAutofit/>
          </a:bodyPr>
          <a:lstStyle/>
          <a:p>
            <a:r>
              <a:rPr lang="en-US" b="0" kern="1200" cap="all" dirty="0">
                <a:solidFill>
                  <a:schemeClr val="tx1">
                    <a:lumMod val="75000"/>
                    <a:lumOff val="25000"/>
                  </a:schemeClr>
                </a:solidFill>
                <a:latin typeface="+mj-lt"/>
                <a:ea typeface="+mj-ea"/>
                <a:cs typeface="+mj-cs"/>
              </a:rPr>
              <a:t>Module aims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defTabSz="457200"/>
            <a:endParaRPr lang="en-US" sz="900" kern="1200" cap="all" dirty="0">
              <a:solidFill>
                <a:schemeClr val="tx1">
                  <a:lumMod val="75000"/>
                  <a:lumOff val="2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defTabSz="457200">
              <a:spcAft>
                <a:spcPts val="600"/>
              </a:spcAft>
            </a:pPr>
            <a:fld id="{3A98EE3D-8CD1-4C3F-BD1C-C98C9596463C}" type="slidenum">
              <a:rPr lang="en-US" smtClean="0"/>
              <a:pPr defTabSz="457200">
                <a:spcAft>
                  <a:spcPts val="600"/>
                </a:spcAft>
              </a:pPr>
              <a:t>12</a:t>
            </a:fld>
            <a:endParaRPr lang="en-US"/>
          </a:p>
        </p:txBody>
      </p:sp>
      <p:graphicFrame>
        <p:nvGraphicFramePr>
          <p:cNvPr id="24" name="TextBox 2">
            <a:extLst>
              <a:ext uri="{FF2B5EF4-FFF2-40B4-BE49-F238E27FC236}">
                <a16:creationId xmlns:a16="http://schemas.microsoft.com/office/drawing/2014/main" id="{37FBBB44-3337-B317-3748-0C4961DAA204}"/>
              </a:ext>
            </a:extLst>
          </p:cNvPr>
          <p:cNvGraphicFramePr/>
          <p:nvPr>
            <p:extLst>
              <p:ext uri="{D42A27DB-BD31-4B8C-83A1-F6EECF244321}">
                <p14:modId xmlns:p14="http://schemas.microsoft.com/office/powerpoint/2010/main" val="2933545002"/>
              </p:ext>
            </p:extLst>
          </p:nvPr>
        </p:nvGraphicFramePr>
        <p:xfrm>
          <a:off x="581025" y="2341563"/>
          <a:ext cx="11029950" cy="38142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70622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DCF4EB5C-ED25-4675-8255-2F5B12CFF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Rectangle 35">
            <a:extLst>
              <a:ext uri="{FF2B5EF4-FFF2-40B4-BE49-F238E27FC236}">
                <a16:creationId xmlns:a16="http://schemas.microsoft.com/office/drawing/2014/main" id="{9514EC6E-A557-42A2-BCDC-3ABFFC5E5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Rectangle 37">
            <a:extLst>
              <a:ext uri="{FF2B5EF4-FFF2-40B4-BE49-F238E27FC236}">
                <a16:creationId xmlns:a16="http://schemas.microsoft.com/office/drawing/2014/main" id="{905482C9-EB42-4BFE-95BF-7FD661F07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40" name="Rectangle 39">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4" name="Rectangle 43">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6" name="Rectangle 45">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5" name="Rectangle 47">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771148" y="1037967"/>
            <a:ext cx="3054091" cy="4709131"/>
          </a:xfrm>
        </p:spPr>
        <p:txBody>
          <a:bodyPr vert="horz" lIns="91440" tIns="45720" rIns="91440" bIns="45720" rtlCol="0" anchor="ctr">
            <a:normAutofit/>
          </a:bodyPr>
          <a:lstStyle/>
          <a:p>
            <a:r>
              <a:rPr lang="en-US" b="0" kern="1200" cap="all">
                <a:solidFill>
                  <a:srgbClr val="FFFEFF"/>
                </a:solidFill>
                <a:latin typeface="+mj-lt"/>
                <a:ea typeface="+mj-ea"/>
                <a:cs typeface="+mj-cs"/>
              </a:rPr>
              <a:t>Learning outcomes</a:t>
            </a:r>
          </a:p>
        </p:txBody>
      </p:sp>
      <p:sp>
        <p:nvSpPr>
          <p:cNvPr id="3" name="TextBox 2">
            <a:extLst>
              <a:ext uri="{FF2B5EF4-FFF2-40B4-BE49-F238E27FC236}">
                <a16:creationId xmlns:a16="http://schemas.microsoft.com/office/drawing/2014/main" id="{1A63A293-6A4B-481D-8960-BE437C3CF946}"/>
              </a:ext>
            </a:extLst>
          </p:cNvPr>
          <p:cNvSpPr txBox="1"/>
          <p:nvPr/>
        </p:nvSpPr>
        <p:spPr>
          <a:xfrm>
            <a:off x="4534935" y="1037968"/>
            <a:ext cx="6725899" cy="4820832"/>
          </a:xfrm>
          <a:prstGeom prst="rect">
            <a:avLst/>
          </a:prstGeom>
        </p:spPr>
        <p:txBody>
          <a:bodyPr vert="horz" lIns="91440" tIns="45720" rIns="91440" bIns="45720" rtlCol="0" anchor="ctr">
            <a:noAutofit/>
          </a:bodyPr>
          <a:lstStyle/>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sz="2200" b="1" dirty="0">
                <a:solidFill>
                  <a:schemeClr val="tx1">
                    <a:lumMod val="75000"/>
                    <a:lumOff val="25000"/>
                  </a:schemeClr>
                </a:solidFill>
              </a:rPr>
              <a:t>Upon the successful completion of this module, you should be able to:</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endParaRPr lang="en-US" sz="2200" b="1" dirty="0">
              <a:solidFill>
                <a:schemeClr val="tx1">
                  <a:lumMod val="75000"/>
                  <a:lumOff val="25000"/>
                </a:schemeClr>
              </a:solidFill>
            </a:endParaRPr>
          </a:p>
          <a:p>
            <a:pPr marL="742950" lvl="1"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GB" sz="2200" b="1" dirty="0">
                <a:solidFill>
                  <a:schemeClr val="tx1">
                    <a:lumMod val="75000"/>
                    <a:lumOff val="25000"/>
                  </a:schemeClr>
                </a:solidFill>
              </a:rPr>
              <a:t>Synthesise the relationship between the external and internal context of an organisation and their impact on strategic directions and management.</a:t>
            </a:r>
          </a:p>
          <a:p>
            <a:pPr marL="742950" lvl="1"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GB" sz="2200" b="1" dirty="0">
                <a:solidFill>
                  <a:schemeClr val="tx1">
                    <a:lumMod val="75000"/>
                    <a:lumOff val="25000"/>
                  </a:schemeClr>
                </a:solidFill>
              </a:rPr>
              <a:t>Critically evaluate theoretical perspectives and approaches to change management regarding rapid change of organisational strategies and ways of operating.</a:t>
            </a:r>
          </a:p>
          <a:p>
            <a:pPr marL="742950" lvl="1"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GB" sz="2200" b="1" dirty="0">
                <a:solidFill>
                  <a:schemeClr val="tx1">
                    <a:lumMod val="75000"/>
                    <a:lumOff val="25000"/>
                  </a:schemeClr>
                </a:solidFill>
              </a:rPr>
              <a:t>Demonstrate knowledge and understanding of how leaders create a clear roadmap for developing and implementing their organisation’s digital and strategic change. </a:t>
            </a:r>
            <a:endParaRPr lang="en-US" sz="2200" dirty="0">
              <a:solidFill>
                <a:schemeClr val="tx1">
                  <a:lumMod val="75000"/>
                  <a:lumOff val="25000"/>
                </a:schemeClr>
              </a:solidFill>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defTabSz="457200"/>
            <a:endParaRPr lang="en-US"/>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defTabSz="457200">
              <a:spcAft>
                <a:spcPts val="600"/>
              </a:spcAft>
            </a:pPr>
            <a:fld id="{3A98EE3D-8CD1-4C3F-BD1C-C98C9596463C}" type="slidenum">
              <a:rPr lang="en-US" smtClean="0"/>
              <a:pPr defTabSz="457200">
                <a:spcAft>
                  <a:spcPts val="600"/>
                </a:spcAft>
              </a:pPr>
              <a:t>13</a:t>
            </a:fld>
            <a:endParaRPr lang="en-US"/>
          </a:p>
        </p:txBody>
      </p:sp>
    </p:spTree>
    <p:extLst>
      <p:ext uri="{BB962C8B-B14F-4D97-AF65-F5344CB8AC3E}">
        <p14:creationId xmlns:p14="http://schemas.microsoft.com/office/powerpoint/2010/main" val="6376633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796444"/>
          </a:xfrm>
        </p:spPr>
        <p:txBody>
          <a:bodyPr vert="horz" lIns="91440" tIns="45720" rIns="91440" bIns="45720" rtlCol="0" anchor="b">
            <a:normAutofit/>
          </a:bodyPr>
          <a:lstStyle/>
          <a:p>
            <a:r>
              <a:rPr lang="en-US" b="0" kern="1200" cap="all" dirty="0">
                <a:solidFill>
                  <a:schemeClr val="tx2"/>
                </a:solidFill>
                <a:latin typeface="+mj-lt"/>
                <a:ea typeface="+mj-ea"/>
                <a:cs typeface="+mj-cs"/>
              </a:rPr>
              <a:t>Indicative content</a:t>
            </a:r>
          </a:p>
        </p:txBody>
      </p:sp>
      <p:sp>
        <p:nvSpPr>
          <p:cNvPr id="19" name="Rectangle 18">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896533"/>
            <a:ext cx="6309003" cy="3962266"/>
          </a:xfrm>
          <a:prstGeom prst="rect">
            <a:avLst/>
          </a:prstGeom>
        </p:spPr>
        <p:txBody>
          <a:bodyPr vert="horz" lIns="91440" tIns="45720" rIns="91440" bIns="45720" rtlCol="0" anchor="ctr">
            <a:normAutofit lnSpcReduction="10000"/>
          </a:bodyPr>
          <a:lstStyle/>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400" b="1" dirty="0">
                <a:solidFill>
                  <a:schemeClr val="tx2"/>
                </a:solidFill>
              </a:rPr>
              <a:t>Strategic management in different contexts; to include small businesses, including start-ups, multinational corporations, manufacturing and services, public sector and not for profit.</a:t>
            </a:r>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400" b="1" dirty="0">
                <a:solidFill>
                  <a:schemeClr val="tx2"/>
                </a:solidFill>
              </a:rPr>
              <a:t>The strategic importance of resources, core competences and organisation capabilities. </a:t>
            </a:r>
          </a:p>
          <a:p>
            <a:pPr marL="285750" indent="-285750" defTabSz="457200">
              <a:spcBef>
                <a:spcPct val="20000"/>
              </a:spcBef>
              <a:spcAft>
                <a:spcPts val="600"/>
              </a:spcAft>
              <a:buClr>
                <a:schemeClr val="accent1"/>
              </a:buClr>
              <a:buSzPct val="92000"/>
              <a:buFont typeface="Wingdings 2" panose="05020102010507070707" pitchFamily="18" charset="2"/>
              <a:buChar char=""/>
            </a:pPr>
            <a:r>
              <a:rPr lang="en-GB" sz="2400" b="1" dirty="0">
                <a:solidFill>
                  <a:schemeClr val="tx2"/>
                </a:solidFill>
              </a:rPr>
              <a:t>The role of technology in changing the competitive position of incumbents and new entrants. </a:t>
            </a:r>
          </a:p>
          <a:p>
            <a:pPr marL="285750" indent="-285750" defTabSz="457200">
              <a:spcBef>
                <a:spcPct val="20000"/>
              </a:spcBef>
              <a:spcAft>
                <a:spcPts val="600"/>
              </a:spcAft>
              <a:buClr>
                <a:schemeClr val="accent1"/>
              </a:buClr>
              <a:buSzPct val="92000"/>
              <a:buFont typeface="Wingdings 2" panose="05020102010507070707" pitchFamily="18" charset="2"/>
              <a:buChar char=""/>
            </a:pPr>
            <a:endParaRPr lang="en-GB" b="1" dirty="0">
              <a:solidFill>
                <a:schemeClr val="tx2"/>
              </a:solidFill>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defTabSz="457200"/>
            <a:endParaRPr lang="en-US" sz="900" kern="1200" cap="all">
              <a:solidFill>
                <a:srgbClr val="F03A0C"/>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defTabSz="457200">
              <a:spcAft>
                <a:spcPts val="600"/>
              </a:spcAft>
            </a:pPr>
            <a:fld id="{3A98EE3D-8CD1-4C3F-BD1C-C98C9596463C}" type="slidenum">
              <a:rPr lang="en-US" smtClean="0">
                <a:solidFill>
                  <a:srgbClr val="F03A0C"/>
                </a:solidFill>
              </a:rPr>
              <a:pPr defTabSz="457200">
                <a:spcAft>
                  <a:spcPts val="600"/>
                </a:spcAft>
              </a:pPr>
              <a:t>14</a:t>
            </a:fld>
            <a:endParaRPr lang="en-US">
              <a:solidFill>
                <a:srgbClr val="F03A0C"/>
              </a:solidFill>
            </a:endParaRPr>
          </a:p>
        </p:txBody>
      </p:sp>
      <p:pic>
        <p:nvPicPr>
          <p:cNvPr id="7" name="Picture 6">
            <a:extLst>
              <a:ext uri="{FF2B5EF4-FFF2-40B4-BE49-F238E27FC236}">
                <a16:creationId xmlns:a16="http://schemas.microsoft.com/office/drawing/2014/main" id="{6309563D-E511-D8D9-E771-40CA5F85E67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521283" y="10"/>
            <a:ext cx="4670717" cy="6857990"/>
          </a:xfrm>
          <a:prstGeom prst="rect">
            <a:avLst/>
          </a:prstGeom>
        </p:spPr>
      </p:pic>
    </p:spTree>
    <p:extLst>
      <p:ext uri="{BB962C8B-B14F-4D97-AF65-F5344CB8AC3E}">
        <p14:creationId xmlns:p14="http://schemas.microsoft.com/office/powerpoint/2010/main" val="780470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653313"/>
          </a:xfrm>
        </p:spPr>
        <p:txBody>
          <a:bodyPr vert="horz" lIns="91440" tIns="45720" rIns="91440" bIns="45720" rtlCol="0" anchor="b">
            <a:normAutofit/>
          </a:bodyPr>
          <a:lstStyle/>
          <a:p>
            <a:r>
              <a:rPr lang="en-US" b="0" kern="1200" cap="all" dirty="0">
                <a:solidFill>
                  <a:schemeClr val="tx2"/>
                </a:solidFill>
                <a:latin typeface="+mj-lt"/>
                <a:ea typeface="+mj-ea"/>
                <a:cs typeface="+mj-cs"/>
              </a:rPr>
              <a:t>Indicative content (continued…)</a:t>
            </a:r>
          </a:p>
        </p:txBody>
      </p:sp>
      <p:sp>
        <p:nvSpPr>
          <p:cNvPr id="19" name="Rectangle 18">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215078" y="1676400"/>
            <a:ext cx="6906576" cy="4182399"/>
          </a:xfrm>
          <a:prstGeom prst="rect">
            <a:avLst/>
          </a:prstGeom>
        </p:spPr>
        <p:txBody>
          <a:bodyPr vert="horz" lIns="91440" tIns="45720" rIns="91440" bIns="45720" rtlCol="0" anchor="ctr">
            <a:noAutofit/>
          </a:bodyPr>
          <a:lstStyle/>
          <a:p>
            <a:pPr marL="742950" lvl="1" indent="-285750" defTabSz="457200">
              <a:spcBef>
                <a:spcPct val="20000"/>
              </a:spcBef>
              <a:spcAft>
                <a:spcPts val="600"/>
              </a:spcAft>
              <a:buClr>
                <a:schemeClr val="accent1"/>
              </a:buClr>
              <a:buSzPct val="92000"/>
              <a:buFont typeface="Wingdings 2" panose="05020102010507070707" pitchFamily="18" charset="2"/>
              <a:buChar char=""/>
            </a:pPr>
            <a:r>
              <a:rPr lang="en-GB" sz="2400" b="1" dirty="0">
                <a:solidFill>
                  <a:schemeClr val="tx2"/>
                </a:solidFill>
              </a:rPr>
              <a:t>Theoretical perspectives and approaches to strategic change and change management in organisational environments.</a:t>
            </a:r>
          </a:p>
          <a:p>
            <a:pPr marL="742950" lvl="1" indent="-285750" defTabSz="457200">
              <a:spcBef>
                <a:spcPct val="20000"/>
              </a:spcBef>
              <a:spcAft>
                <a:spcPts val="600"/>
              </a:spcAft>
              <a:buClr>
                <a:schemeClr val="accent1"/>
              </a:buClr>
              <a:buSzPct val="92000"/>
              <a:buFont typeface="Wingdings 2" panose="05020102010507070707" pitchFamily="18" charset="2"/>
              <a:buChar char=""/>
            </a:pPr>
            <a:r>
              <a:rPr lang="en-GB" sz="2400" b="1" dirty="0">
                <a:solidFill>
                  <a:schemeClr val="tx2"/>
                </a:solidFill>
              </a:rPr>
              <a:t>The role of leaders in driving effective digital and strategic change within organisations and developing strategies to communicate, influence and engage with employees.</a:t>
            </a:r>
          </a:p>
          <a:p>
            <a:pPr marL="742950" lvl="1" indent="-285750" defTabSz="457200">
              <a:spcBef>
                <a:spcPct val="20000"/>
              </a:spcBef>
              <a:spcAft>
                <a:spcPts val="600"/>
              </a:spcAft>
              <a:buClr>
                <a:schemeClr val="accent1"/>
              </a:buClr>
              <a:buSzPct val="92000"/>
              <a:buFont typeface="Wingdings 2" panose="05020102010507070707" pitchFamily="18" charset="2"/>
              <a:buChar char=""/>
            </a:pPr>
            <a:r>
              <a:rPr lang="en-GB" sz="2400" b="1" dirty="0">
                <a:solidFill>
                  <a:schemeClr val="tx2"/>
                </a:solidFill>
              </a:rPr>
              <a:t>Organisational purpose and stakeholder expectations; to include the importance of stakeholder management. </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defTabSz="457200"/>
            <a:endParaRPr lang="en-US" sz="900" kern="1200" cap="all">
              <a:solidFill>
                <a:srgbClr val="49FFC8"/>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defTabSz="457200">
              <a:spcAft>
                <a:spcPts val="600"/>
              </a:spcAft>
            </a:pPr>
            <a:fld id="{3A98EE3D-8CD1-4C3F-BD1C-C98C9596463C}" type="slidenum">
              <a:rPr lang="en-US" smtClean="0">
                <a:solidFill>
                  <a:srgbClr val="49FFC8"/>
                </a:solidFill>
              </a:rPr>
              <a:pPr defTabSz="457200">
                <a:spcAft>
                  <a:spcPts val="600"/>
                </a:spcAft>
              </a:pPr>
              <a:t>15</a:t>
            </a:fld>
            <a:endParaRPr lang="en-US">
              <a:solidFill>
                <a:srgbClr val="49FFC8"/>
              </a:solidFill>
            </a:endParaRPr>
          </a:p>
        </p:txBody>
      </p:sp>
      <p:pic>
        <p:nvPicPr>
          <p:cNvPr id="7" name="Picture 6">
            <a:extLst>
              <a:ext uri="{FF2B5EF4-FFF2-40B4-BE49-F238E27FC236}">
                <a16:creationId xmlns:a16="http://schemas.microsoft.com/office/drawing/2014/main" id="{C9EE5461-3FE8-F1EE-A57B-4BACA412285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521283" y="10"/>
            <a:ext cx="4670717" cy="6857990"/>
          </a:xfrm>
          <a:prstGeom prst="rect">
            <a:avLst/>
          </a:prstGeom>
        </p:spPr>
      </p:pic>
    </p:spTree>
    <p:extLst>
      <p:ext uri="{BB962C8B-B14F-4D97-AF65-F5344CB8AC3E}">
        <p14:creationId xmlns:p14="http://schemas.microsoft.com/office/powerpoint/2010/main" val="31541660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1013800"/>
          </a:xfrm>
        </p:spPr>
        <p:txBody>
          <a:bodyPr vert="horz" lIns="91440" tIns="45720" rIns="91440" bIns="45720" rtlCol="0" anchor="b">
            <a:normAutofit/>
          </a:bodyPr>
          <a:lstStyle/>
          <a:p>
            <a:r>
              <a:rPr lang="en-US" b="0" kern="1200" cap="all" dirty="0">
                <a:solidFill>
                  <a:schemeClr val="tx2"/>
                </a:solidFill>
                <a:latin typeface="+mj-lt"/>
                <a:ea typeface="+mj-ea"/>
                <a:cs typeface="+mj-cs"/>
              </a:rPr>
              <a:t>Indicative content (continued…)</a:t>
            </a:r>
          </a:p>
        </p:txBody>
      </p:sp>
      <p:sp>
        <p:nvSpPr>
          <p:cNvPr id="19" name="Rectangle 18">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896533"/>
            <a:ext cx="6309003" cy="3962266"/>
          </a:xfrm>
          <a:prstGeom prst="rect">
            <a:avLst/>
          </a:prstGeom>
        </p:spPr>
        <p:txBody>
          <a:bodyPr vert="horz" lIns="91440" tIns="45720" rIns="91440" bIns="45720" rtlCol="0" anchor="ctr">
            <a:noAutofit/>
          </a:bodyPr>
          <a:lstStyle/>
          <a:p>
            <a:pPr marL="742950" lvl="1" indent="-285750" defTabSz="457200">
              <a:spcBef>
                <a:spcPct val="20000"/>
              </a:spcBef>
              <a:spcAft>
                <a:spcPts val="600"/>
              </a:spcAft>
              <a:buClr>
                <a:schemeClr val="accent1"/>
              </a:buClr>
              <a:buSzPct val="92000"/>
              <a:buFont typeface="Wingdings 2" panose="05020102010507070707" pitchFamily="18" charset="2"/>
              <a:buChar char=""/>
            </a:pPr>
            <a:r>
              <a:rPr lang="en-GB" sz="2400" b="1" dirty="0">
                <a:solidFill>
                  <a:schemeClr val="tx2"/>
                </a:solidFill>
              </a:rPr>
              <a:t>The importance of culture in relation to strategy implementation and digital and strategic change.</a:t>
            </a:r>
          </a:p>
          <a:p>
            <a:pPr marL="742950" lvl="1" indent="-285750" defTabSz="457200">
              <a:spcBef>
                <a:spcPct val="20000"/>
              </a:spcBef>
              <a:spcAft>
                <a:spcPts val="600"/>
              </a:spcAft>
              <a:buClr>
                <a:schemeClr val="accent1"/>
              </a:buClr>
              <a:buSzPct val="92000"/>
              <a:buFont typeface="Wingdings 2" panose="05020102010507070707" pitchFamily="18" charset="2"/>
              <a:buChar char=""/>
            </a:pPr>
            <a:r>
              <a:rPr lang="en-GB" sz="2400" b="1" dirty="0">
                <a:solidFill>
                  <a:schemeClr val="tx2"/>
                </a:solidFill>
              </a:rPr>
              <a:t>The impact of technology on roles and their potential replacement by technology and how leaders can support employees through this transition. </a:t>
            </a:r>
          </a:p>
          <a:p>
            <a:pPr marL="742950" lvl="1" indent="-285750" defTabSz="457200">
              <a:spcBef>
                <a:spcPct val="20000"/>
              </a:spcBef>
              <a:spcAft>
                <a:spcPts val="600"/>
              </a:spcAft>
              <a:buClr>
                <a:schemeClr val="accent1"/>
              </a:buClr>
              <a:buSzPct val="92000"/>
              <a:buFont typeface="Wingdings 2" panose="05020102010507070707" pitchFamily="18" charset="2"/>
              <a:buChar char=""/>
            </a:pPr>
            <a:r>
              <a:rPr lang="en-GB" sz="2400" b="1" dirty="0">
                <a:solidFill>
                  <a:schemeClr val="tx2"/>
                </a:solidFill>
              </a:rPr>
              <a:t>Understanding the impact of resistance to change and developing strategies for dealing with this.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defTabSz="457200"/>
            <a:endParaRPr lang="en-US" sz="900" kern="1200" cap="all">
              <a:solidFill>
                <a:srgbClr val="141FF5"/>
              </a:solidFill>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defTabSz="457200">
              <a:spcAft>
                <a:spcPts val="600"/>
              </a:spcAft>
            </a:pPr>
            <a:fld id="{3A98EE3D-8CD1-4C3F-BD1C-C98C9596463C}" type="slidenum">
              <a:rPr lang="en-US" smtClean="0">
                <a:solidFill>
                  <a:srgbClr val="141FF5"/>
                </a:solidFill>
              </a:rPr>
              <a:pPr defTabSz="457200">
                <a:spcAft>
                  <a:spcPts val="600"/>
                </a:spcAft>
              </a:pPr>
              <a:t>16</a:t>
            </a:fld>
            <a:endParaRPr lang="en-US">
              <a:solidFill>
                <a:srgbClr val="141FF5"/>
              </a:solidFill>
            </a:endParaRPr>
          </a:p>
        </p:txBody>
      </p:sp>
      <p:pic>
        <p:nvPicPr>
          <p:cNvPr id="7" name="Picture 6">
            <a:extLst>
              <a:ext uri="{FF2B5EF4-FFF2-40B4-BE49-F238E27FC236}">
                <a16:creationId xmlns:a16="http://schemas.microsoft.com/office/drawing/2014/main" id="{5DB75202-DAF4-F82B-3F26-A72340BD770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14722743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10015B9-6046-41B8-83BD-71778D2F97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a:extLst>
              <a:ext uri="{FF2B5EF4-FFF2-40B4-BE49-F238E27FC236}">
                <a16:creationId xmlns:a16="http://schemas.microsoft.com/office/drawing/2014/main" id="{53908232-52E2-4794-A6C1-54300FB989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Rectangle 31">
            <a:extLst>
              <a:ext uri="{FF2B5EF4-FFF2-40B4-BE49-F238E27FC236}">
                <a16:creationId xmlns:a16="http://schemas.microsoft.com/office/drawing/2014/main" id="{D2B9299F-BED7-44C5-9CC5-E542F9193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Rectangle 33">
            <a:extLst>
              <a:ext uri="{FF2B5EF4-FFF2-40B4-BE49-F238E27FC236}">
                <a16:creationId xmlns:a16="http://schemas.microsoft.com/office/drawing/2014/main" id="{E9DDF273-E040-4765-AD05-872458E137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36" name="Rectangle 35">
            <a:extLst>
              <a:ext uri="{FF2B5EF4-FFF2-40B4-BE49-F238E27FC236}">
                <a16:creationId xmlns:a16="http://schemas.microsoft.com/office/drawing/2014/main" id="{D6D7A0BC-0046-4CAA-8E7F-DCAFE511E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F8ED35-A7FE-91C7-4286-680D8DC00319}"/>
              </a:ext>
            </a:extLst>
          </p:cNvPr>
          <p:cNvSpPr>
            <a:spLocks noGrp="1"/>
          </p:cNvSpPr>
          <p:nvPr>
            <p:ph type="title"/>
          </p:nvPr>
        </p:nvSpPr>
        <p:spPr>
          <a:xfrm>
            <a:off x="581191" y="1020431"/>
            <a:ext cx="10993549" cy="796829"/>
          </a:xfrm>
        </p:spPr>
        <p:txBody>
          <a:bodyPr vert="horz" lIns="91440" tIns="45720" rIns="91440" bIns="45720" rtlCol="0" anchor="b">
            <a:normAutofit/>
          </a:bodyPr>
          <a:lstStyle/>
          <a:p>
            <a:r>
              <a:rPr lang="en-US" sz="3600" dirty="0"/>
              <a:t>Indicative Reading list</a:t>
            </a:r>
          </a:p>
        </p:txBody>
      </p:sp>
      <p:sp>
        <p:nvSpPr>
          <p:cNvPr id="38" name="Rectangle 37">
            <a:extLst>
              <a:ext uri="{FF2B5EF4-FFF2-40B4-BE49-F238E27FC236}">
                <a16:creationId xmlns:a16="http://schemas.microsoft.com/office/drawing/2014/main" id="{E7C6334F-6411-41EC-AD7D-179EDD8B5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0" name="Rectangle 39">
            <a:extLst>
              <a:ext uri="{FF2B5EF4-FFF2-40B4-BE49-F238E27FC236}">
                <a16:creationId xmlns:a16="http://schemas.microsoft.com/office/drawing/2014/main" id="{E6B02CEE-3AF8-4349-9B3E-8970E6DF62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2" name="Rectangle 41">
            <a:extLst>
              <a:ext uri="{FF2B5EF4-FFF2-40B4-BE49-F238E27FC236}">
                <a16:creationId xmlns:a16="http://schemas.microsoft.com/office/drawing/2014/main" id="{AAA01CF0-3FB5-44EB-B7DE-F2E86374C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Footer Placeholder 3">
            <a:extLst>
              <a:ext uri="{FF2B5EF4-FFF2-40B4-BE49-F238E27FC236}">
                <a16:creationId xmlns:a16="http://schemas.microsoft.com/office/drawing/2014/main" id="{45D89F82-3726-6FF7-ADCC-9B762840D3A3}"/>
              </a:ext>
            </a:extLst>
          </p:cNvPr>
          <p:cNvSpPr>
            <a:spLocks noGrp="1"/>
          </p:cNvSpPr>
          <p:nvPr>
            <p:ph type="ftr" sz="quarter" idx="11"/>
          </p:nvPr>
        </p:nvSpPr>
        <p:spPr>
          <a:xfrm>
            <a:off x="581192" y="6402187"/>
            <a:ext cx="6917210" cy="365125"/>
          </a:xfrm>
        </p:spPr>
        <p:txBody>
          <a:bodyPr vert="horz" lIns="91440" tIns="45720" rIns="91440" bIns="45720" rtlCol="0" anchor="ctr">
            <a:normAutofit/>
          </a:bodyPr>
          <a:lstStyle/>
          <a:p>
            <a:pPr defTabSz="457200"/>
            <a:endParaRPr lang="en-US" sz="900" kern="1200" cap="all">
              <a:solidFill>
                <a:schemeClr val="tx1">
                  <a:lumMod val="85000"/>
                  <a:lumOff val="1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BDC06840-BCAA-FEB3-F561-891D1E7BE8A8}"/>
              </a:ext>
            </a:extLst>
          </p:cNvPr>
          <p:cNvSpPr>
            <a:spLocks noGrp="1"/>
          </p:cNvSpPr>
          <p:nvPr>
            <p:ph type="sldNum" sz="quarter" idx="12"/>
          </p:nvPr>
        </p:nvSpPr>
        <p:spPr>
          <a:xfrm>
            <a:off x="10558300" y="6406513"/>
            <a:ext cx="1016440" cy="365125"/>
          </a:xfrm>
        </p:spPr>
        <p:txBody>
          <a:bodyPr vert="horz" lIns="91440" tIns="45720" rIns="91440" bIns="45720" rtlCol="0" anchor="ctr">
            <a:normAutofit/>
          </a:bodyPr>
          <a:lstStyle/>
          <a:p>
            <a:pPr defTabSz="457200">
              <a:spcAft>
                <a:spcPts val="600"/>
              </a:spcAft>
            </a:pPr>
            <a:fld id="{3A98EE3D-8CD1-4C3F-BD1C-C98C9596463C}" type="slidenum">
              <a:rPr lang="en-US">
                <a:solidFill>
                  <a:schemeClr val="tx1">
                    <a:lumMod val="85000"/>
                    <a:lumOff val="15000"/>
                  </a:schemeClr>
                </a:solidFill>
              </a:rPr>
              <a:pPr defTabSz="457200">
                <a:spcAft>
                  <a:spcPts val="600"/>
                </a:spcAft>
              </a:pPr>
              <a:t>17</a:t>
            </a:fld>
            <a:endParaRPr lang="en-US">
              <a:solidFill>
                <a:schemeClr val="tx1">
                  <a:lumMod val="85000"/>
                  <a:lumOff val="15000"/>
                </a:schemeClr>
              </a:solidFill>
            </a:endParaRPr>
          </a:p>
        </p:txBody>
      </p:sp>
      <p:sp>
        <p:nvSpPr>
          <p:cNvPr id="17" name="TextBox 16">
            <a:extLst>
              <a:ext uri="{FF2B5EF4-FFF2-40B4-BE49-F238E27FC236}">
                <a16:creationId xmlns:a16="http://schemas.microsoft.com/office/drawing/2014/main" id="{C568E578-3284-73A1-462E-D0EAD7535197}"/>
              </a:ext>
            </a:extLst>
          </p:cNvPr>
          <p:cNvSpPr txBox="1"/>
          <p:nvPr/>
        </p:nvSpPr>
        <p:spPr>
          <a:xfrm>
            <a:off x="501290" y="2020924"/>
            <a:ext cx="4467887" cy="369332"/>
          </a:xfrm>
          <a:prstGeom prst="rect">
            <a:avLst/>
          </a:prstGeom>
          <a:noFill/>
        </p:spPr>
        <p:txBody>
          <a:bodyPr wrap="square" rtlCol="0">
            <a:spAutoFit/>
          </a:bodyPr>
          <a:lstStyle/>
          <a:p>
            <a:r>
              <a:rPr lang="en-GB" b="1" dirty="0">
                <a:solidFill>
                  <a:srgbClr val="0070C0"/>
                </a:solidFill>
              </a:rPr>
              <a:t>Essential Reading</a:t>
            </a:r>
          </a:p>
        </p:txBody>
      </p:sp>
      <p:sp>
        <p:nvSpPr>
          <p:cNvPr id="19" name="TextBox 18">
            <a:extLst>
              <a:ext uri="{FF2B5EF4-FFF2-40B4-BE49-F238E27FC236}">
                <a16:creationId xmlns:a16="http://schemas.microsoft.com/office/drawing/2014/main" id="{B1F815C4-74A0-4144-DA33-8B53434E43C2}"/>
              </a:ext>
            </a:extLst>
          </p:cNvPr>
          <p:cNvSpPr txBox="1"/>
          <p:nvPr/>
        </p:nvSpPr>
        <p:spPr>
          <a:xfrm>
            <a:off x="6194723" y="2031038"/>
            <a:ext cx="4467887" cy="369332"/>
          </a:xfrm>
          <a:prstGeom prst="rect">
            <a:avLst/>
          </a:prstGeom>
          <a:noFill/>
        </p:spPr>
        <p:txBody>
          <a:bodyPr wrap="square" rtlCol="0">
            <a:spAutoFit/>
          </a:bodyPr>
          <a:lstStyle/>
          <a:p>
            <a:r>
              <a:rPr lang="en-GB" b="1" dirty="0">
                <a:solidFill>
                  <a:srgbClr val="0070C0"/>
                </a:solidFill>
              </a:rPr>
              <a:t>Further Reading</a:t>
            </a:r>
          </a:p>
        </p:txBody>
      </p:sp>
      <p:pic>
        <p:nvPicPr>
          <p:cNvPr id="6" name="Picture 5">
            <a:extLst>
              <a:ext uri="{FF2B5EF4-FFF2-40B4-BE49-F238E27FC236}">
                <a16:creationId xmlns:a16="http://schemas.microsoft.com/office/drawing/2014/main" id="{E21FBF57-6CDE-8B6E-95F4-4CB8457DEE69}"/>
              </a:ext>
            </a:extLst>
          </p:cNvPr>
          <p:cNvPicPr>
            <a:picLocks noChangeAspect="1"/>
          </p:cNvPicPr>
          <p:nvPr/>
        </p:nvPicPr>
        <p:blipFill>
          <a:blip r:embed="rId2"/>
          <a:stretch>
            <a:fillRect/>
          </a:stretch>
        </p:blipFill>
        <p:spPr>
          <a:xfrm>
            <a:off x="446534" y="2738039"/>
            <a:ext cx="5189670" cy="2644369"/>
          </a:xfrm>
          <a:prstGeom prst="rect">
            <a:avLst/>
          </a:prstGeom>
        </p:spPr>
      </p:pic>
      <p:pic>
        <p:nvPicPr>
          <p:cNvPr id="8" name="Picture 7">
            <a:extLst>
              <a:ext uri="{FF2B5EF4-FFF2-40B4-BE49-F238E27FC236}">
                <a16:creationId xmlns:a16="http://schemas.microsoft.com/office/drawing/2014/main" id="{007D1A2E-EC2D-8285-0E79-0CC98215C59B}"/>
              </a:ext>
            </a:extLst>
          </p:cNvPr>
          <p:cNvPicPr>
            <a:picLocks noChangeAspect="1"/>
          </p:cNvPicPr>
          <p:nvPr/>
        </p:nvPicPr>
        <p:blipFill>
          <a:blip r:embed="rId3"/>
          <a:stretch>
            <a:fillRect/>
          </a:stretch>
        </p:blipFill>
        <p:spPr>
          <a:xfrm>
            <a:off x="6194723" y="2738039"/>
            <a:ext cx="5113463" cy="3429297"/>
          </a:xfrm>
          <a:prstGeom prst="rect">
            <a:avLst/>
          </a:prstGeom>
        </p:spPr>
      </p:pic>
    </p:spTree>
    <p:extLst>
      <p:ext uri="{BB962C8B-B14F-4D97-AF65-F5344CB8AC3E}">
        <p14:creationId xmlns:p14="http://schemas.microsoft.com/office/powerpoint/2010/main" val="19913260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4" name="Rectangle 93">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6" name="Rectangle 95">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8" name="Rectangle 97">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0" name="Rectangle 99">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02" name="Rectangle 101">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4" name="Group 103">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105" name="Rectangle 104">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6" name="Rectangle 105">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3" name="Title 1">
            <a:extLst>
              <a:ext uri="{FF2B5EF4-FFF2-40B4-BE49-F238E27FC236}">
                <a16:creationId xmlns:a16="http://schemas.microsoft.com/office/drawing/2014/main" id="{1F8D90FD-8245-303B-15E2-768621DB0887}"/>
              </a:ext>
            </a:extLst>
          </p:cNvPr>
          <p:cNvSpPr txBox="1">
            <a:spLocks/>
          </p:cNvSpPr>
          <p:nvPr/>
        </p:nvSpPr>
        <p:spPr>
          <a:xfrm>
            <a:off x="584200" y="1296065"/>
            <a:ext cx="3412067" cy="1053436"/>
          </a:xfrm>
          <a:prstGeom prst="rect">
            <a:avLst/>
          </a:prstGeom>
        </p:spPr>
        <p:txBody>
          <a:bodyPr vert="horz" lIns="91440" tIns="45720" rIns="91440" bIns="45720" rtlCol="0" anchor="b">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Aft>
                <a:spcPts val="600"/>
              </a:spcAft>
            </a:pPr>
            <a:r>
              <a:rPr lang="en-US" sz="3600" dirty="0">
                <a:solidFill>
                  <a:srgbClr val="FFFFFF"/>
                </a:solidFill>
              </a:rPr>
              <a:t>Assignment</a:t>
            </a: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3454399" y="766070"/>
            <a:ext cx="542673"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FFFFFF"/>
                </a:solidFill>
              </a:rPr>
              <a:pPr defTabSz="457200">
                <a:spcAft>
                  <a:spcPts val="600"/>
                </a:spcAft>
              </a:pPr>
              <a:t>18</a:t>
            </a:fld>
            <a:endParaRPr lang="en-US">
              <a:solidFill>
                <a:srgbClr val="FFFFFF"/>
              </a:solidFill>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5884078"/>
            <a:ext cx="3432008" cy="365125"/>
          </a:xfrm>
        </p:spPr>
        <p:txBody>
          <a:bodyPr vert="horz" lIns="91440" tIns="45720" rIns="91440" bIns="45720" rtlCol="0" anchor="ctr">
            <a:normAutofit/>
          </a:bodyPr>
          <a:lstStyle/>
          <a:p>
            <a:pPr defTabSz="457200"/>
            <a:endParaRPr lang="en-US" sz="900" kern="1200" cap="all">
              <a:solidFill>
                <a:srgbClr val="FFFFFF"/>
              </a:solidFill>
              <a:latin typeface="+mn-lt"/>
              <a:ea typeface="+mn-ea"/>
              <a:cs typeface="+mn-cs"/>
            </a:endParaRPr>
          </a:p>
        </p:txBody>
      </p:sp>
      <p:pic>
        <p:nvPicPr>
          <p:cNvPr id="3" name="Picture 2" descr="A screenshot of a computer&#10;&#10;AI-generated content may be incorrect.">
            <a:extLst>
              <a:ext uri="{FF2B5EF4-FFF2-40B4-BE49-F238E27FC236}">
                <a16:creationId xmlns:a16="http://schemas.microsoft.com/office/drawing/2014/main" id="{9B110DB2-201D-7C66-4815-851F133ED619}"/>
              </a:ext>
            </a:extLst>
          </p:cNvPr>
          <p:cNvPicPr>
            <a:picLocks noChangeAspect="1"/>
          </p:cNvPicPr>
          <p:nvPr/>
        </p:nvPicPr>
        <p:blipFill>
          <a:blip r:embed="rId2"/>
          <a:srcRect l="27971" t="23575" r="27713" b="8123"/>
          <a:stretch>
            <a:fillRect/>
          </a:stretch>
        </p:blipFill>
        <p:spPr>
          <a:xfrm>
            <a:off x="4955478" y="261232"/>
            <a:ext cx="6520905" cy="6237286"/>
          </a:xfrm>
          <a:prstGeom prst="rect">
            <a:avLst/>
          </a:prstGeom>
        </p:spPr>
      </p:pic>
    </p:spTree>
    <p:extLst>
      <p:ext uri="{BB962C8B-B14F-4D97-AF65-F5344CB8AC3E}">
        <p14:creationId xmlns:p14="http://schemas.microsoft.com/office/powerpoint/2010/main" val="3117239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dirty="0"/>
              <a:t>Assignment – report – the task</a:t>
            </a:r>
          </a:p>
        </p:txBody>
      </p:sp>
      <p:sp>
        <p:nvSpPr>
          <p:cNvPr id="3" name="TextBox 2">
            <a:extLst>
              <a:ext uri="{FF2B5EF4-FFF2-40B4-BE49-F238E27FC236}">
                <a16:creationId xmlns:a16="http://schemas.microsoft.com/office/drawing/2014/main" id="{1A63A293-6A4B-481D-8960-BE437C3CF946}"/>
              </a:ext>
            </a:extLst>
          </p:cNvPr>
          <p:cNvSpPr txBox="1"/>
          <p:nvPr/>
        </p:nvSpPr>
        <p:spPr>
          <a:xfrm>
            <a:off x="685060" y="1401529"/>
            <a:ext cx="10920450" cy="5262979"/>
          </a:xfrm>
          <a:prstGeom prst="rect">
            <a:avLst/>
          </a:prstGeom>
          <a:noFill/>
        </p:spPr>
        <p:txBody>
          <a:bodyPr wrap="square" rtlCol="0">
            <a:spAutoFit/>
          </a:bodyPr>
          <a:lstStyle/>
          <a:p>
            <a:r>
              <a:rPr lang="en-GB" sz="1600" b="1" dirty="0"/>
              <a:t>THE TASK:</a:t>
            </a:r>
          </a:p>
          <a:p>
            <a:pPr marL="285750" indent="-285750">
              <a:buFont typeface="Arial" panose="020B0604020202020204" pitchFamily="34" charset="0"/>
              <a:buChar char="•"/>
            </a:pPr>
            <a:endParaRPr lang="en-GB" sz="1600" b="1" dirty="0"/>
          </a:p>
          <a:p>
            <a:pPr marL="285750" indent="-285750">
              <a:buFont typeface="Arial" panose="020B0604020202020204" pitchFamily="34" charset="0"/>
              <a:buChar char="•"/>
            </a:pPr>
            <a:r>
              <a:rPr lang="en-GB" sz="1600" dirty="0"/>
              <a:t>You have been asked by the senior management of your chosen organisation to support them with creatively reshaping the organisation’s strategic direction in the context of digital change, ensuring future resilience and sustainable competitive advantage.</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You are required to produce an individually written report. You should justify your recommendations by using appropriate concepts, theoretical frameworks and techniques explored within the module or other modules.</a:t>
            </a:r>
          </a:p>
          <a:p>
            <a:pPr marL="285750" indent="-285750">
              <a:buFont typeface="Arial" panose="020B0604020202020204" pitchFamily="34" charset="0"/>
              <a:buChar char="•"/>
            </a:pPr>
            <a:endParaRPr lang="en-GB" sz="1600" b="1" dirty="0"/>
          </a:p>
          <a:p>
            <a:r>
              <a:rPr lang="en-GB" sz="1600" b="1" dirty="0"/>
              <a:t>SUMMARY:</a:t>
            </a:r>
          </a:p>
          <a:p>
            <a:pPr marL="285750" indent="-285750">
              <a:buFont typeface="Arial" panose="020B0604020202020204" pitchFamily="34" charset="0"/>
              <a:buChar char="•"/>
            </a:pPr>
            <a:endParaRPr lang="en-GB" sz="1600" b="1" dirty="0"/>
          </a:p>
          <a:p>
            <a:pPr marL="342900" indent="-342900">
              <a:buFont typeface="+mj-lt"/>
              <a:buAutoNum type="arabicPeriod"/>
            </a:pPr>
            <a:r>
              <a:rPr lang="en-GB" sz="1600" dirty="0"/>
              <a:t>Conduct a strategic analysis for your chosen organisation. Evaluate its strategic environment and the impact of digital developments on their current strategy. Identify strategic opportunities and potential threats related to this changing digital context and provide strategic options.</a:t>
            </a:r>
          </a:p>
          <a:p>
            <a:pPr marL="342900" indent="-342900">
              <a:buFont typeface="+mj-lt"/>
              <a:buAutoNum type="arabicPeriod"/>
            </a:pPr>
            <a:endParaRPr lang="en-GB" sz="1600" dirty="0"/>
          </a:p>
          <a:p>
            <a:pPr marL="342900" indent="-342900">
              <a:buFont typeface="+mj-lt"/>
              <a:buAutoNum type="arabicPeriod"/>
            </a:pPr>
            <a:r>
              <a:rPr lang="en-GB" sz="1600" dirty="0"/>
              <a:t>Following your strategic analysis, identify the organisation’s choices in the context of two different leadership theories to evaluate the likelihood of success for each.</a:t>
            </a:r>
          </a:p>
          <a:p>
            <a:pPr marL="342900" indent="-342900">
              <a:buFont typeface="+mj-lt"/>
              <a:buAutoNum type="arabicPeriod"/>
            </a:pPr>
            <a:endParaRPr lang="en-GB" sz="1600" dirty="0"/>
          </a:p>
          <a:p>
            <a:pPr marL="342900" indent="-342900">
              <a:buFont typeface="+mj-lt"/>
              <a:buAutoNum type="arabicPeriod"/>
            </a:pPr>
            <a:r>
              <a:rPr lang="en-GB" sz="1600" dirty="0"/>
              <a:t>Make logically derived recommendations to the organisation on reshaping their strategic direction in the context of digital change and on how to lead a successful change implementation, taking into consideration the wider implications of your proposal on different areas of the organisation.</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fld id="{3A98EE3D-8CD1-4C3F-BD1C-C98C9596463C}" type="slidenum">
              <a:rPr lang="en-US" smtClean="0"/>
              <a:t>19</a:t>
            </a:fld>
            <a:endParaRPr lang="en-US" dirty="0"/>
          </a:p>
        </p:txBody>
      </p:sp>
    </p:spTree>
    <p:extLst>
      <p:ext uri="{BB962C8B-B14F-4D97-AF65-F5344CB8AC3E}">
        <p14:creationId xmlns:p14="http://schemas.microsoft.com/office/powerpoint/2010/main" val="217474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A5BBB-0C12-FEDA-4983-61437713E209}"/>
              </a:ext>
            </a:extLst>
          </p:cNvPr>
          <p:cNvSpPr>
            <a:spLocks noGrp="1"/>
          </p:cNvSpPr>
          <p:nvPr>
            <p:ph type="title"/>
          </p:nvPr>
        </p:nvSpPr>
        <p:spPr>
          <a:xfrm>
            <a:off x="581192" y="702156"/>
            <a:ext cx="11029616" cy="974244"/>
          </a:xfrm>
        </p:spPr>
        <p:txBody>
          <a:bodyPr/>
          <a:lstStyle/>
          <a:p>
            <a:r>
              <a:rPr lang="en-GB" dirty="0"/>
              <a:t>Assignment: report word count and content</a:t>
            </a:r>
          </a:p>
        </p:txBody>
      </p:sp>
      <p:sp>
        <p:nvSpPr>
          <p:cNvPr id="3" name="Content Placeholder 2">
            <a:extLst>
              <a:ext uri="{FF2B5EF4-FFF2-40B4-BE49-F238E27FC236}">
                <a16:creationId xmlns:a16="http://schemas.microsoft.com/office/drawing/2014/main" id="{D11951F9-F03B-0037-D063-E506CE535714}"/>
              </a:ext>
            </a:extLst>
          </p:cNvPr>
          <p:cNvSpPr>
            <a:spLocks noGrp="1"/>
          </p:cNvSpPr>
          <p:nvPr>
            <p:ph idx="1"/>
          </p:nvPr>
        </p:nvSpPr>
        <p:spPr/>
        <p:txBody>
          <a:bodyPr>
            <a:normAutofit/>
          </a:bodyPr>
          <a:lstStyle/>
          <a:p>
            <a:r>
              <a:rPr lang="en-GB" sz="2400" dirty="0"/>
              <a:t>The report should be 5,000 words (+/- 10%) </a:t>
            </a:r>
          </a:p>
          <a:p>
            <a:r>
              <a:rPr lang="en-GB" sz="2400" dirty="0"/>
              <a:t>The report should contain a Title Page, Table of Contents, Executive Summary, Introduction, Main Findings, Conclusion, Recommendations, References, Appendices (if appropriate).</a:t>
            </a:r>
          </a:p>
          <a:p>
            <a:r>
              <a:rPr lang="en-GB" sz="2400" dirty="0"/>
              <a:t>However, please note that your </a:t>
            </a:r>
            <a:r>
              <a:rPr lang="en-GB" sz="2400" b="1" i="1" dirty="0"/>
              <a:t>word count starts at your Introduction and finishes with your Recommendations</a:t>
            </a:r>
            <a:r>
              <a:rPr lang="en-GB" sz="2400" dirty="0"/>
              <a:t>.  Everything that is included before and after these sections do not form part of the word count.</a:t>
            </a:r>
          </a:p>
        </p:txBody>
      </p:sp>
      <p:sp>
        <p:nvSpPr>
          <p:cNvPr id="4" name="Footer Placeholder 3">
            <a:extLst>
              <a:ext uri="{FF2B5EF4-FFF2-40B4-BE49-F238E27FC236}">
                <a16:creationId xmlns:a16="http://schemas.microsoft.com/office/drawing/2014/main" id="{57898EC3-FF2F-6A5F-C011-2B0061F6CB45}"/>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A00DF7F1-64A0-0E7A-3BCB-D6B60218973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591864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858DF7D-C2D0-4B03-A7A0-2F06B789E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B26B711-3121-40B0-8377-A64F3DC00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645C4D3D-ABBA-4B4E-93E5-01E343719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98DDD5E5-0097-4C6C-B266-5732EDA96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8952EF87-C74F-4D3F-9CAD-EEA1733C9B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E4701753-7D5B-01AC-192D-F10791EEB292}"/>
              </a:ext>
            </a:extLst>
          </p:cNvPr>
          <p:cNvSpPr>
            <a:spLocks noGrp="1"/>
          </p:cNvSpPr>
          <p:nvPr>
            <p:ph type="title"/>
          </p:nvPr>
        </p:nvSpPr>
        <p:spPr>
          <a:xfrm>
            <a:off x="771148" y="1037967"/>
            <a:ext cx="3054091" cy="4709131"/>
          </a:xfrm>
        </p:spPr>
        <p:txBody>
          <a:bodyPr anchor="ctr">
            <a:normAutofit/>
          </a:bodyPr>
          <a:lstStyle/>
          <a:p>
            <a:r>
              <a:rPr lang="en-GB" dirty="0">
                <a:solidFill>
                  <a:srgbClr val="FFFEFF"/>
                </a:solidFill>
              </a:rPr>
              <a:t>Choosing an organisation for your assignment</a:t>
            </a:r>
          </a:p>
        </p:txBody>
      </p:sp>
      <p:sp>
        <p:nvSpPr>
          <p:cNvPr id="3" name="Content Placeholder 2">
            <a:extLst>
              <a:ext uri="{FF2B5EF4-FFF2-40B4-BE49-F238E27FC236}">
                <a16:creationId xmlns:a16="http://schemas.microsoft.com/office/drawing/2014/main" id="{64A8D24B-B17B-67F0-7D3F-7D93AA0A1963}"/>
              </a:ext>
            </a:extLst>
          </p:cNvPr>
          <p:cNvSpPr>
            <a:spLocks noGrp="1"/>
          </p:cNvSpPr>
          <p:nvPr>
            <p:ph idx="1"/>
          </p:nvPr>
        </p:nvSpPr>
        <p:spPr>
          <a:xfrm>
            <a:off x="4534935" y="763480"/>
            <a:ext cx="6725899" cy="5627084"/>
          </a:xfrm>
        </p:spPr>
        <p:txBody>
          <a:bodyPr>
            <a:noAutofit/>
          </a:bodyPr>
          <a:lstStyle/>
          <a:p>
            <a:pPr marL="285750" indent="-285750">
              <a:lnSpc>
                <a:spcPct val="90000"/>
              </a:lnSpc>
              <a:buFont typeface="Arial" panose="020B0604020202020204" pitchFamily="34" charset="0"/>
              <a:buChar char="•"/>
            </a:pPr>
            <a:endParaRPr lang="en-GB" sz="1600" dirty="0"/>
          </a:p>
          <a:p>
            <a:pPr marL="285750" indent="-285750">
              <a:lnSpc>
                <a:spcPct val="90000"/>
              </a:lnSpc>
              <a:buFont typeface="Arial" panose="020B0604020202020204" pitchFamily="34" charset="0"/>
              <a:buChar char="•"/>
            </a:pPr>
            <a:r>
              <a:rPr lang="en-GB" sz="1600" b="1" dirty="0"/>
              <a:t>Before you start your research:</a:t>
            </a:r>
          </a:p>
          <a:p>
            <a:pPr marL="609750" lvl="1" indent="-285750">
              <a:lnSpc>
                <a:spcPct val="90000"/>
              </a:lnSpc>
              <a:buFont typeface="Arial" panose="020B0604020202020204" pitchFamily="34" charset="0"/>
              <a:buChar char="•"/>
            </a:pPr>
            <a:r>
              <a:rPr lang="en-GB" sz="1600" dirty="0"/>
              <a:t>Discuss and agree the organisation with your lecturer</a:t>
            </a:r>
          </a:p>
          <a:p>
            <a:pPr marL="285750" indent="-285750">
              <a:lnSpc>
                <a:spcPct val="90000"/>
              </a:lnSpc>
              <a:buFont typeface="Arial" panose="020B0604020202020204" pitchFamily="34" charset="0"/>
              <a:buChar char="•"/>
            </a:pPr>
            <a:endParaRPr lang="en-GB" sz="1600" dirty="0"/>
          </a:p>
          <a:p>
            <a:pPr marL="285750" indent="-285750">
              <a:lnSpc>
                <a:spcPct val="90000"/>
              </a:lnSpc>
              <a:buFont typeface="Arial" panose="020B0604020202020204" pitchFamily="34" charset="0"/>
              <a:buChar char="•"/>
            </a:pPr>
            <a:r>
              <a:rPr lang="en-GB" sz="1600" b="1" dirty="0"/>
              <a:t>Consideration:</a:t>
            </a:r>
          </a:p>
          <a:p>
            <a:pPr marL="609750" lvl="1" indent="-285750">
              <a:lnSpc>
                <a:spcPct val="90000"/>
              </a:lnSpc>
              <a:buFont typeface="Arial" panose="020B0604020202020204" pitchFamily="34" charset="0"/>
              <a:buChar char="•"/>
            </a:pPr>
            <a:r>
              <a:rPr lang="en-GB" sz="1600" dirty="0"/>
              <a:t>All information must be publicly available</a:t>
            </a:r>
          </a:p>
          <a:p>
            <a:pPr marL="609750" lvl="1" indent="-285750">
              <a:lnSpc>
                <a:spcPct val="90000"/>
              </a:lnSpc>
              <a:buFont typeface="Arial" panose="020B0604020202020204" pitchFamily="34" charset="0"/>
              <a:buChar char="•"/>
            </a:pPr>
            <a:r>
              <a:rPr lang="en-GB" sz="1600" dirty="0"/>
              <a:t>Sources you use must be verifiable </a:t>
            </a:r>
          </a:p>
          <a:p>
            <a:pPr marL="609750" lvl="1" indent="-285750">
              <a:lnSpc>
                <a:spcPct val="90000"/>
              </a:lnSpc>
              <a:buFont typeface="Arial" panose="020B0604020202020204" pitchFamily="34" charset="0"/>
              <a:buChar char="•"/>
            </a:pPr>
            <a:r>
              <a:rPr lang="en-GB" sz="1600" dirty="0"/>
              <a:t>Choose an organisation that is different to the ones you chose /choose for other modules</a:t>
            </a:r>
          </a:p>
          <a:p>
            <a:pPr marL="609750" lvl="1" indent="-285750">
              <a:lnSpc>
                <a:spcPct val="90000"/>
              </a:lnSpc>
              <a:buFont typeface="Arial" panose="020B0604020202020204" pitchFamily="34" charset="0"/>
              <a:buChar char="•"/>
            </a:pPr>
            <a:r>
              <a:rPr lang="en-GB" sz="1600" dirty="0"/>
              <a:t>This is important for avoiding plagiarism of your own work (e.g. following submission to Turnitin)</a:t>
            </a:r>
          </a:p>
          <a:p>
            <a:pPr marL="285750" indent="-285750">
              <a:lnSpc>
                <a:spcPct val="90000"/>
              </a:lnSpc>
              <a:buFont typeface="Arial" panose="020B0604020202020204" pitchFamily="34" charset="0"/>
              <a:buChar char="•"/>
            </a:pPr>
            <a:endParaRPr lang="en-GB" sz="1600" dirty="0"/>
          </a:p>
          <a:p>
            <a:pPr marL="285750" indent="-285750">
              <a:lnSpc>
                <a:spcPct val="90000"/>
              </a:lnSpc>
              <a:buFont typeface="Arial" panose="020B0604020202020204" pitchFamily="34" charset="0"/>
              <a:buChar char="•"/>
            </a:pPr>
            <a:r>
              <a:rPr lang="en-GB" sz="1600" b="1" dirty="0"/>
              <a:t>Individual Report:</a:t>
            </a:r>
          </a:p>
          <a:p>
            <a:pPr marL="609750" lvl="1" indent="-285750">
              <a:lnSpc>
                <a:spcPct val="90000"/>
              </a:lnSpc>
              <a:buFont typeface="Arial" panose="020B0604020202020204" pitchFamily="34" charset="0"/>
              <a:buChar char="•"/>
            </a:pPr>
            <a:r>
              <a:rPr lang="en-GB" sz="1600" dirty="0"/>
              <a:t>You must write your report assignment on your own – NO GROUP WORK IS PERMITTED</a:t>
            </a:r>
          </a:p>
          <a:p>
            <a:pPr marL="609750" lvl="1" indent="-285750">
              <a:lnSpc>
                <a:spcPct val="90000"/>
              </a:lnSpc>
              <a:buFont typeface="Arial" panose="020B0604020202020204" pitchFamily="34" charset="0"/>
              <a:buChar char="•"/>
            </a:pPr>
            <a:r>
              <a:rPr lang="en-GB" sz="1600" dirty="0"/>
              <a:t>You are responsible for providing YOUR OWN WORK</a:t>
            </a:r>
          </a:p>
          <a:p>
            <a:pPr marL="609750" lvl="1" indent="-285750">
              <a:lnSpc>
                <a:spcPct val="90000"/>
              </a:lnSpc>
              <a:buFont typeface="Arial" panose="020B0604020202020204" pitchFamily="34" charset="0"/>
              <a:buChar char="•"/>
            </a:pPr>
            <a:r>
              <a:rPr lang="en-GB" sz="1600" dirty="0"/>
              <a:t>If you use shared content from someone else in your report, Turnitin (submission system) will flag this (similarity score)</a:t>
            </a:r>
          </a:p>
          <a:p>
            <a:pPr marL="609750" lvl="1" indent="-285750">
              <a:lnSpc>
                <a:spcPct val="90000"/>
              </a:lnSpc>
              <a:buFont typeface="Arial" panose="020B0604020202020204" pitchFamily="34" charset="0"/>
              <a:buChar char="•"/>
            </a:pPr>
            <a:r>
              <a:rPr lang="en-GB" sz="1600" dirty="0"/>
              <a:t>A high similarity score = losing points and a reduced mark for your report</a:t>
            </a:r>
          </a:p>
          <a:p>
            <a:pPr marL="609750" lvl="1" indent="-285750">
              <a:lnSpc>
                <a:spcPct val="90000"/>
              </a:lnSpc>
              <a:buFont typeface="Arial" panose="020B0604020202020204" pitchFamily="34" charset="0"/>
              <a:buChar char="•"/>
            </a:pPr>
            <a:endParaRPr lang="en-GB" sz="1600" dirty="0"/>
          </a:p>
        </p:txBody>
      </p:sp>
      <p:sp>
        <p:nvSpPr>
          <p:cNvPr id="4" name="Footer Placeholder 3">
            <a:extLst>
              <a:ext uri="{FF2B5EF4-FFF2-40B4-BE49-F238E27FC236}">
                <a16:creationId xmlns:a16="http://schemas.microsoft.com/office/drawing/2014/main" id="{CAFE528B-1C81-F992-32A2-819F9D5A0300}"/>
              </a:ext>
            </a:extLst>
          </p:cNvPr>
          <p:cNvSpPr>
            <a:spLocks noGrp="1"/>
          </p:cNvSpPr>
          <p:nvPr>
            <p:ph type="ftr" sz="quarter" idx="11"/>
          </p:nvPr>
        </p:nvSpPr>
        <p:spPr>
          <a:xfrm>
            <a:off x="581192" y="6423914"/>
            <a:ext cx="6917210" cy="365125"/>
          </a:xfrm>
        </p:spPr>
        <p:txBody>
          <a:bodyPr>
            <a:normAutofit/>
          </a:bodyPr>
          <a:lstStyle/>
          <a:p>
            <a:endParaRPr lang="en-US" dirty="0"/>
          </a:p>
        </p:txBody>
      </p:sp>
      <p:sp>
        <p:nvSpPr>
          <p:cNvPr id="5" name="Slide Number Placeholder 4">
            <a:extLst>
              <a:ext uri="{FF2B5EF4-FFF2-40B4-BE49-F238E27FC236}">
                <a16:creationId xmlns:a16="http://schemas.microsoft.com/office/drawing/2014/main" id="{0EA03062-53CB-24CF-9789-C847A478C64E}"/>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smtClean="0"/>
              <a:pPr>
                <a:spcAft>
                  <a:spcPts val="600"/>
                </a:spcAft>
              </a:pPr>
              <a:t>21</a:t>
            </a:fld>
            <a:endParaRPr lang="en-US"/>
          </a:p>
        </p:txBody>
      </p:sp>
    </p:spTree>
    <p:extLst>
      <p:ext uri="{BB962C8B-B14F-4D97-AF65-F5344CB8AC3E}">
        <p14:creationId xmlns:p14="http://schemas.microsoft.com/office/powerpoint/2010/main" val="26558249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34">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Rectangle 36">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39" name="Rectangle 38">
            <a:extLst>
              <a:ext uri="{FF2B5EF4-FFF2-40B4-BE49-F238E27FC236}">
                <a16:creationId xmlns:a16="http://schemas.microsoft.com/office/drawing/2014/main" id="{963FC0CD-F19B-4D9C-9C47-EB7E9D16E4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7C64C8-7B44-9DE6-25AB-4B8D0E97190A}"/>
              </a:ext>
            </a:extLst>
          </p:cNvPr>
          <p:cNvSpPr>
            <a:spLocks noGrp="1"/>
          </p:cNvSpPr>
          <p:nvPr>
            <p:ph type="title"/>
          </p:nvPr>
        </p:nvSpPr>
        <p:spPr>
          <a:xfrm>
            <a:off x="581191" y="723901"/>
            <a:ext cx="10993549" cy="1428750"/>
          </a:xfrm>
        </p:spPr>
        <p:txBody>
          <a:bodyPr vert="horz" lIns="91440" tIns="45720" rIns="91440" bIns="45720" rtlCol="0" anchor="b">
            <a:normAutofit/>
          </a:bodyPr>
          <a:lstStyle/>
          <a:p>
            <a:r>
              <a:rPr lang="en-US" sz="3600"/>
              <a:t>GUIDANCE FOR STUDENTS IN THE COMPLETION OF TASK</a:t>
            </a:r>
          </a:p>
        </p:txBody>
      </p:sp>
      <p:sp>
        <p:nvSpPr>
          <p:cNvPr id="41" name="Rectangle 40">
            <a:extLst>
              <a:ext uri="{FF2B5EF4-FFF2-40B4-BE49-F238E27FC236}">
                <a16:creationId xmlns:a16="http://schemas.microsoft.com/office/drawing/2014/main" id="{2E70159E-5269-4C18-AA0B-D50513DB3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3" name="Rectangle 42">
            <a:extLst>
              <a:ext uri="{FF2B5EF4-FFF2-40B4-BE49-F238E27FC236}">
                <a16:creationId xmlns:a16="http://schemas.microsoft.com/office/drawing/2014/main" id="{BBBE9C8C-98B2-41C2-B47B-9A396CBA23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Rectangle 44">
            <a:extLst>
              <a:ext uri="{FF2B5EF4-FFF2-40B4-BE49-F238E27FC236}">
                <a16:creationId xmlns:a16="http://schemas.microsoft.com/office/drawing/2014/main" id="{B2ECCA3D-5ECA-4A8B-B9D7-CE6DEB72B9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Content Placeholder 8">
            <a:extLst>
              <a:ext uri="{FF2B5EF4-FFF2-40B4-BE49-F238E27FC236}">
                <a16:creationId xmlns:a16="http://schemas.microsoft.com/office/drawing/2014/main" id="{C4FCBA08-7814-C6C0-54CF-E33EBABA43C7}"/>
              </a:ext>
            </a:extLst>
          </p:cNvPr>
          <p:cNvPicPr>
            <a:picLocks noGrp="1" noChangeAspect="1"/>
          </p:cNvPicPr>
          <p:nvPr>
            <p:ph idx="1"/>
          </p:nvPr>
        </p:nvPicPr>
        <p:blipFill>
          <a:blip r:embed="rId2"/>
          <a:stretch>
            <a:fillRect/>
          </a:stretch>
        </p:blipFill>
        <p:spPr>
          <a:xfrm>
            <a:off x="927747" y="2226365"/>
            <a:ext cx="10616496" cy="4166976"/>
          </a:xfrm>
          <a:prstGeom prst="rect">
            <a:avLst/>
          </a:prstGeom>
        </p:spPr>
      </p:pic>
      <p:sp>
        <p:nvSpPr>
          <p:cNvPr id="4" name="Footer Placeholder 3">
            <a:extLst>
              <a:ext uri="{FF2B5EF4-FFF2-40B4-BE49-F238E27FC236}">
                <a16:creationId xmlns:a16="http://schemas.microsoft.com/office/drawing/2014/main" id="{2A9FF6DF-F9D6-B74D-81AF-B82E6F992CA0}"/>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defTabSz="457200"/>
            <a:endParaRPr lang="en-US" sz="900" kern="1200" cap="all">
              <a:solidFill>
                <a:schemeClr val="tx1">
                  <a:lumMod val="85000"/>
                  <a:lumOff val="1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50E3691C-FAE0-B84C-F73A-FB1A53D5E5B6}"/>
              </a:ext>
            </a:extLst>
          </p:cNvPr>
          <p:cNvSpPr>
            <a:spLocks noGrp="1"/>
          </p:cNvSpPr>
          <p:nvPr>
            <p:ph type="sldNum" sz="quarter" idx="12"/>
          </p:nvPr>
        </p:nvSpPr>
        <p:spPr>
          <a:xfrm>
            <a:off x="10558300" y="6400800"/>
            <a:ext cx="1016440" cy="365125"/>
          </a:xfrm>
        </p:spPr>
        <p:txBody>
          <a:bodyPr vert="horz" lIns="91440" tIns="45720" rIns="91440" bIns="45720" rtlCol="0" anchor="ctr">
            <a:normAutofit/>
          </a:bodyPr>
          <a:lstStyle/>
          <a:p>
            <a:pPr defTabSz="457200">
              <a:spcAft>
                <a:spcPts val="600"/>
              </a:spcAft>
            </a:pPr>
            <a:fld id="{3A98EE3D-8CD1-4C3F-BD1C-C98C9596463C}" type="slidenum">
              <a:rPr lang="en-US">
                <a:solidFill>
                  <a:schemeClr val="tx1">
                    <a:lumMod val="85000"/>
                    <a:lumOff val="15000"/>
                  </a:schemeClr>
                </a:solidFill>
              </a:rPr>
              <a:pPr defTabSz="457200">
                <a:spcAft>
                  <a:spcPts val="600"/>
                </a:spcAft>
              </a:pPr>
              <a:t>22</a:t>
            </a:fld>
            <a:endParaRPr lang="en-US">
              <a:solidFill>
                <a:schemeClr val="tx1">
                  <a:lumMod val="85000"/>
                  <a:lumOff val="15000"/>
                </a:schemeClr>
              </a:solidFill>
            </a:endParaRPr>
          </a:p>
        </p:txBody>
      </p:sp>
    </p:spTree>
    <p:extLst>
      <p:ext uri="{BB962C8B-B14F-4D97-AF65-F5344CB8AC3E}">
        <p14:creationId xmlns:p14="http://schemas.microsoft.com/office/powerpoint/2010/main" val="91464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C64C8-7B44-9DE6-25AB-4B8D0E97190A}"/>
              </a:ext>
            </a:extLst>
          </p:cNvPr>
          <p:cNvSpPr>
            <a:spLocks noGrp="1"/>
          </p:cNvSpPr>
          <p:nvPr>
            <p:ph type="title"/>
          </p:nvPr>
        </p:nvSpPr>
        <p:spPr>
          <a:xfrm>
            <a:off x="581191" y="723901"/>
            <a:ext cx="10993549" cy="1428750"/>
          </a:xfrm>
        </p:spPr>
        <p:txBody>
          <a:bodyPr vert="horz" lIns="91440" tIns="45720" rIns="91440" bIns="45720" rtlCol="0" anchor="b">
            <a:normAutofit/>
          </a:bodyPr>
          <a:lstStyle/>
          <a:p>
            <a:r>
              <a:rPr lang="en-US" sz="3600"/>
              <a:t>GUIDANCE FOR STUDENTS IN THE COMPLETION OF TASK</a:t>
            </a:r>
          </a:p>
        </p:txBody>
      </p:sp>
      <p:sp>
        <p:nvSpPr>
          <p:cNvPr id="4" name="Footer Placeholder 3">
            <a:extLst>
              <a:ext uri="{FF2B5EF4-FFF2-40B4-BE49-F238E27FC236}">
                <a16:creationId xmlns:a16="http://schemas.microsoft.com/office/drawing/2014/main" id="{2A9FF6DF-F9D6-B74D-81AF-B82E6F992CA0}"/>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defTabSz="457200"/>
            <a:endParaRPr lang="en-US" sz="900" kern="1200" cap="all">
              <a:solidFill>
                <a:schemeClr val="tx1">
                  <a:lumMod val="85000"/>
                  <a:lumOff val="1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50E3691C-FAE0-B84C-F73A-FB1A53D5E5B6}"/>
              </a:ext>
            </a:extLst>
          </p:cNvPr>
          <p:cNvSpPr>
            <a:spLocks noGrp="1"/>
          </p:cNvSpPr>
          <p:nvPr>
            <p:ph type="sldNum" sz="quarter" idx="12"/>
          </p:nvPr>
        </p:nvSpPr>
        <p:spPr>
          <a:xfrm>
            <a:off x="10558300" y="6400800"/>
            <a:ext cx="1016440" cy="365125"/>
          </a:xfrm>
        </p:spPr>
        <p:txBody>
          <a:bodyPr vert="horz" lIns="91440" tIns="45720" rIns="91440" bIns="45720" rtlCol="0" anchor="ctr">
            <a:normAutofit/>
          </a:bodyPr>
          <a:lstStyle/>
          <a:p>
            <a:pPr defTabSz="457200">
              <a:spcAft>
                <a:spcPts val="600"/>
              </a:spcAft>
            </a:pPr>
            <a:fld id="{3A98EE3D-8CD1-4C3F-BD1C-C98C9596463C}" type="slidenum">
              <a:rPr lang="en-US">
                <a:solidFill>
                  <a:schemeClr val="tx1">
                    <a:lumMod val="85000"/>
                    <a:lumOff val="15000"/>
                  </a:schemeClr>
                </a:solidFill>
              </a:rPr>
              <a:pPr defTabSz="457200">
                <a:spcAft>
                  <a:spcPts val="600"/>
                </a:spcAft>
              </a:pPr>
              <a:t>23</a:t>
            </a:fld>
            <a:endParaRPr lang="en-US">
              <a:solidFill>
                <a:schemeClr val="tx1">
                  <a:lumMod val="85000"/>
                  <a:lumOff val="15000"/>
                </a:schemeClr>
              </a:solidFill>
            </a:endParaRPr>
          </a:p>
        </p:txBody>
      </p:sp>
      <p:pic>
        <p:nvPicPr>
          <p:cNvPr id="6" name="Picture 5">
            <a:extLst>
              <a:ext uri="{FF2B5EF4-FFF2-40B4-BE49-F238E27FC236}">
                <a16:creationId xmlns:a16="http://schemas.microsoft.com/office/drawing/2014/main" id="{3FBFB417-D048-9140-2BA0-F67EEF8365A1}"/>
              </a:ext>
            </a:extLst>
          </p:cNvPr>
          <p:cNvPicPr>
            <a:picLocks noChangeAspect="1"/>
          </p:cNvPicPr>
          <p:nvPr/>
        </p:nvPicPr>
        <p:blipFill>
          <a:blip r:embed="rId2"/>
          <a:stretch>
            <a:fillRect/>
          </a:stretch>
        </p:blipFill>
        <p:spPr>
          <a:xfrm>
            <a:off x="1862301" y="1672106"/>
            <a:ext cx="9365383" cy="4966172"/>
          </a:xfrm>
          <a:prstGeom prst="rect">
            <a:avLst/>
          </a:prstGeom>
        </p:spPr>
      </p:pic>
    </p:spTree>
    <p:extLst>
      <p:ext uri="{BB962C8B-B14F-4D97-AF65-F5344CB8AC3E}">
        <p14:creationId xmlns:p14="http://schemas.microsoft.com/office/powerpoint/2010/main" val="19359285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C64C8-7B44-9DE6-25AB-4B8D0E97190A}"/>
              </a:ext>
            </a:extLst>
          </p:cNvPr>
          <p:cNvSpPr>
            <a:spLocks noGrp="1"/>
          </p:cNvSpPr>
          <p:nvPr>
            <p:ph type="title"/>
          </p:nvPr>
        </p:nvSpPr>
        <p:spPr>
          <a:xfrm>
            <a:off x="581191" y="723901"/>
            <a:ext cx="10993549" cy="1428750"/>
          </a:xfrm>
        </p:spPr>
        <p:txBody>
          <a:bodyPr vert="horz" lIns="91440" tIns="45720" rIns="91440" bIns="45720" rtlCol="0" anchor="b">
            <a:normAutofit/>
          </a:bodyPr>
          <a:lstStyle/>
          <a:p>
            <a:r>
              <a:rPr lang="en-US" sz="3600"/>
              <a:t>GUIDANCE FOR STUDENTS IN THE COMPLETION OF TASK</a:t>
            </a:r>
          </a:p>
        </p:txBody>
      </p:sp>
      <p:sp>
        <p:nvSpPr>
          <p:cNvPr id="4" name="Footer Placeholder 3">
            <a:extLst>
              <a:ext uri="{FF2B5EF4-FFF2-40B4-BE49-F238E27FC236}">
                <a16:creationId xmlns:a16="http://schemas.microsoft.com/office/drawing/2014/main" id="{2A9FF6DF-F9D6-B74D-81AF-B82E6F992CA0}"/>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defTabSz="457200"/>
            <a:endParaRPr lang="en-US" sz="900" kern="1200" cap="all">
              <a:solidFill>
                <a:schemeClr val="tx1">
                  <a:lumMod val="85000"/>
                  <a:lumOff val="1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50E3691C-FAE0-B84C-F73A-FB1A53D5E5B6}"/>
              </a:ext>
            </a:extLst>
          </p:cNvPr>
          <p:cNvSpPr>
            <a:spLocks noGrp="1"/>
          </p:cNvSpPr>
          <p:nvPr>
            <p:ph type="sldNum" sz="quarter" idx="12"/>
          </p:nvPr>
        </p:nvSpPr>
        <p:spPr>
          <a:xfrm>
            <a:off x="10558300" y="6400800"/>
            <a:ext cx="1016440" cy="365125"/>
          </a:xfrm>
        </p:spPr>
        <p:txBody>
          <a:bodyPr vert="horz" lIns="91440" tIns="45720" rIns="91440" bIns="45720" rtlCol="0" anchor="ctr">
            <a:normAutofit/>
          </a:bodyPr>
          <a:lstStyle/>
          <a:p>
            <a:pPr defTabSz="457200">
              <a:spcAft>
                <a:spcPts val="600"/>
              </a:spcAft>
            </a:pPr>
            <a:fld id="{3A98EE3D-8CD1-4C3F-BD1C-C98C9596463C}" type="slidenum">
              <a:rPr lang="en-US">
                <a:solidFill>
                  <a:schemeClr val="tx1">
                    <a:lumMod val="85000"/>
                    <a:lumOff val="15000"/>
                  </a:schemeClr>
                </a:solidFill>
              </a:rPr>
              <a:pPr defTabSz="457200">
                <a:spcAft>
                  <a:spcPts val="600"/>
                </a:spcAft>
              </a:pPr>
              <a:t>24</a:t>
            </a:fld>
            <a:endParaRPr lang="en-US">
              <a:solidFill>
                <a:schemeClr val="tx1">
                  <a:lumMod val="85000"/>
                  <a:lumOff val="15000"/>
                </a:schemeClr>
              </a:solidFill>
            </a:endParaRPr>
          </a:p>
        </p:txBody>
      </p:sp>
      <p:pic>
        <p:nvPicPr>
          <p:cNvPr id="6" name="Picture 5">
            <a:extLst>
              <a:ext uri="{FF2B5EF4-FFF2-40B4-BE49-F238E27FC236}">
                <a16:creationId xmlns:a16="http://schemas.microsoft.com/office/drawing/2014/main" id="{137D68C1-43D6-9B7E-A51D-CB6AFD9502E5}"/>
              </a:ext>
            </a:extLst>
          </p:cNvPr>
          <p:cNvPicPr>
            <a:picLocks noChangeAspect="1"/>
          </p:cNvPicPr>
          <p:nvPr/>
        </p:nvPicPr>
        <p:blipFill>
          <a:blip r:embed="rId2"/>
          <a:stretch>
            <a:fillRect/>
          </a:stretch>
        </p:blipFill>
        <p:spPr>
          <a:xfrm>
            <a:off x="1875825" y="1859143"/>
            <a:ext cx="9788814" cy="4541657"/>
          </a:xfrm>
          <a:prstGeom prst="rect">
            <a:avLst/>
          </a:prstGeom>
        </p:spPr>
      </p:pic>
    </p:spTree>
    <p:extLst>
      <p:ext uri="{BB962C8B-B14F-4D97-AF65-F5344CB8AC3E}">
        <p14:creationId xmlns:p14="http://schemas.microsoft.com/office/powerpoint/2010/main" val="21719498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C64C8-7B44-9DE6-25AB-4B8D0E97190A}"/>
              </a:ext>
            </a:extLst>
          </p:cNvPr>
          <p:cNvSpPr>
            <a:spLocks noGrp="1"/>
          </p:cNvSpPr>
          <p:nvPr>
            <p:ph type="title"/>
          </p:nvPr>
        </p:nvSpPr>
        <p:spPr>
          <a:xfrm>
            <a:off x="581191" y="723901"/>
            <a:ext cx="10993549" cy="1428750"/>
          </a:xfrm>
        </p:spPr>
        <p:txBody>
          <a:bodyPr vert="horz" lIns="91440" tIns="45720" rIns="91440" bIns="45720" rtlCol="0" anchor="b">
            <a:normAutofit/>
          </a:bodyPr>
          <a:lstStyle/>
          <a:p>
            <a:r>
              <a:rPr lang="en-US" sz="3600"/>
              <a:t>GUIDANCE FOR STUDENTS IN THE COMPLETION OF TASK</a:t>
            </a:r>
          </a:p>
        </p:txBody>
      </p:sp>
      <p:sp>
        <p:nvSpPr>
          <p:cNvPr id="4" name="Footer Placeholder 3">
            <a:extLst>
              <a:ext uri="{FF2B5EF4-FFF2-40B4-BE49-F238E27FC236}">
                <a16:creationId xmlns:a16="http://schemas.microsoft.com/office/drawing/2014/main" id="{2A9FF6DF-F9D6-B74D-81AF-B82E6F992CA0}"/>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defTabSz="457200"/>
            <a:endParaRPr lang="en-US" sz="900" kern="1200" cap="all">
              <a:solidFill>
                <a:schemeClr val="tx1">
                  <a:lumMod val="85000"/>
                  <a:lumOff val="1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50E3691C-FAE0-B84C-F73A-FB1A53D5E5B6}"/>
              </a:ext>
            </a:extLst>
          </p:cNvPr>
          <p:cNvSpPr>
            <a:spLocks noGrp="1"/>
          </p:cNvSpPr>
          <p:nvPr>
            <p:ph type="sldNum" sz="quarter" idx="12"/>
          </p:nvPr>
        </p:nvSpPr>
        <p:spPr>
          <a:xfrm>
            <a:off x="10558300" y="6400800"/>
            <a:ext cx="1016440" cy="365125"/>
          </a:xfrm>
        </p:spPr>
        <p:txBody>
          <a:bodyPr vert="horz" lIns="91440" tIns="45720" rIns="91440" bIns="45720" rtlCol="0" anchor="ctr">
            <a:normAutofit/>
          </a:bodyPr>
          <a:lstStyle/>
          <a:p>
            <a:pPr defTabSz="457200">
              <a:spcAft>
                <a:spcPts val="600"/>
              </a:spcAft>
            </a:pPr>
            <a:fld id="{3A98EE3D-8CD1-4C3F-BD1C-C98C9596463C}" type="slidenum">
              <a:rPr lang="en-US">
                <a:solidFill>
                  <a:schemeClr val="tx1">
                    <a:lumMod val="85000"/>
                    <a:lumOff val="15000"/>
                  </a:schemeClr>
                </a:solidFill>
              </a:rPr>
              <a:pPr defTabSz="457200">
                <a:spcAft>
                  <a:spcPts val="600"/>
                </a:spcAft>
              </a:pPr>
              <a:t>25</a:t>
            </a:fld>
            <a:endParaRPr lang="en-US">
              <a:solidFill>
                <a:schemeClr val="tx1">
                  <a:lumMod val="85000"/>
                  <a:lumOff val="15000"/>
                </a:schemeClr>
              </a:solidFill>
            </a:endParaRPr>
          </a:p>
        </p:txBody>
      </p:sp>
      <p:pic>
        <p:nvPicPr>
          <p:cNvPr id="6" name="Picture 5">
            <a:extLst>
              <a:ext uri="{FF2B5EF4-FFF2-40B4-BE49-F238E27FC236}">
                <a16:creationId xmlns:a16="http://schemas.microsoft.com/office/drawing/2014/main" id="{B4E90A28-AA2F-DF9A-6BE1-2C87E2ADC71E}"/>
              </a:ext>
            </a:extLst>
          </p:cNvPr>
          <p:cNvPicPr>
            <a:picLocks noChangeAspect="1"/>
          </p:cNvPicPr>
          <p:nvPr/>
        </p:nvPicPr>
        <p:blipFill>
          <a:blip r:embed="rId2"/>
          <a:stretch>
            <a:fillRect/>
          </a:stretch>
        </p:blipFill>
        <p:spPr>
          <a:xfrm>
            <a:off x="1777482" y="1782937"/>
            <a:ext cx="9797258" cy="4723677"/>
          </a:xfrm>
          <a:prstGeom prst="rect">
            <a:avLst/>
          </a:prstGeom>
        </p:spPr>
      </p:pic>
    </p:spTree>
    <p:extLst>
      <p:ext uri="{BB962C8B-B14F-4D97-AF65-F5344CB8AC3E}">
        <p14:creationId xmlns:p14="http://schemas.microsoft.com/office/powerpoint/2010/main" val="41868309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C64C8-7B44-9DE6-25AB-4B8D0E97190A}"/>
              </a:ext>
            </a:extLst>
          </p:cNvPr>
          <p:cNvSpPr>
            <a:spLocks noGrp="1"/>
          </p:cNvSpPr>
          <p:nvPr>
            <p:ph type="title"/>
          </p:nvPr>
        </p:nvSpPr>
        <p:spPr>
          <a:xfrm>
            <a:off x="581191" y="723901"/>
            <a:ext cx="10993549" cy="1428750"/>
          </a:xfrm>
        </p:spPr>
        <p:txBody>
          <a:bodyPr vert="horz" lIns="91440" tIns="45720" rIns="91440" bIns="45720" rtlCol="0" anchor="b">
            <a:normAutofit/>
          </a:bodyPr>
          <a:lstStyle/>
          <a:p>
            <a:r>
              <a:rPr lang="en-US" sz="3600"/>
              <a:t>GUIDANCE FOR STUDENTS IN THE COMPLETION OF TASK</a:t>
            </a:r>
          </a:p>
        </p:txBody>
      </p:sp>
      <p:sp>
        <p:nvSpPr>
          <p:cNvPr id="4" name="Footer Placeholder 3">
            <a:extLst>
              <a:ext uri="{FF2B5EF4-FFF2-40B4-BE49-F238E27FC236}">
                <a16:creationId xmlns:a16="http://schemas.microsoft.com/office/drawing/2014/main" id="{2A9FF6DF-F9D6-B74D-81AF-B82E6F992CA0}"/>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defTabSz="457200"/>
            <a:endParaRPr lang="en-US" sz="900" kern="1200" cap="all">
              <a:solidFill>
                <a:schemeClr val="tx1">
                  <a:lumMod val="85000"/>
                  <a:lumOff val="1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50E3691C-FAE0-B84C-F73A-FB1A53D5E5B6}"/>
              </a:ext>
            </a:extLst>
          </p:cNvPr>
          <p:cNvSpPr>
            <a:spLocks noGrp="1"/>
          </p:cNvSpPr>
          <p:nvPr>
            <p:ph type="sldNum" sz="quarter" idx="12"/>
          </p:nvPr>
        </p:nvSpPr>
        <p:spPr>
          <a:xfrm>
            <a:off x="10558300" y="6400800"/>
            <a:ext cx="1016440" cy="365125"/>
          </a:xfrm>
        </p:spPr>
        <p:txBody>
          <a:bodyPr vert="horz" lIns="91440" tIns="45720" rIns="91440" bIns="45720" rtlCol="0" anchor="ctr">
            <a:normAutofit/>
          </a:bodyPr>
          <a:lstStyle/>
          <a:p>
            <a:pPr defTabSz="457200">
              <a:spcAft>
                <a:spcPts val="600"/>
              </a:spcAft>
            </a:pPr>
            <a:fld id="{3A98EE3D-8CD1-4C3F-BD1C-C98C9596463C}" type="slidenum">
              <a:rPr lang="en-US">
                <a:solidFill>
                  <a:schemeClr val="tx1">
                    <a:lumMod val="85000"/>
                    <a:lumOff val="15000"/>
                  </a:schemeClr>
                </a:solidFill>
              </a:rPr>
              <a:pPr defTabSz="457200">
                <a:spcAft>
                  <a:spcPts val="600"/>
                </a:spcAft>
              </a:pPr>
              <a:t>26</a:t>
            </a:fld>
            <a:endParaRPr lang="en-US">
              <a:solidFill>
                <a:schemeClr val="tx1">
                  <a:lumMod val="85000"/>
                  <a:lumOff val="15000"/>
                </a:schemeClr>
              </a:solidFill>
            </a:endParaRPr>
          </a:p>
        </p:txBody>
      </p:sp>
      <p:pic>
        <p:nvPicPr>
          <p:cNvPr id="6" name="Picture 5">
            <a:extLst>
              <a:ext uri="{FF2B5EF4-FFF2-40B4-BE49-F238E27FC236}">
                <a16:creationId xmlns:a16="http://schemas.microsoft.com/office/drawing/2014/main" id="{0EB93261-2E6C-20B7-6A14-8837ACB3979E}"/>
              </a:ext>
            </a:extLst>
          </p:cNvPr>
          <p:cNvPicPr>
            <a:picLocks noChangeAspect="1"/>
          </p:cNvPicPr>
          <p:nvPr/>
        </p:nvPicPr>
        <p:blipFill>
          <a:blip r:embed="rId2"/>
          <a:stretch>
            <a:fillRect/>
          </a:stretch>
        </p:blipFill>
        <p:spPr>
          <a:xfrm>
            <a:off x="1768638" y="2136913"/>
            <a:ext cx="10104707" cy="4005469"/>
          </a:xfrm>
          <a:prstGeom prst="rect">
            <a:avLst/>
          </a:prstGeom>
        </p:spPr>
      </p:pic>
    </p:spTree>
    <p:extLst>
      <p:ext uri="{BB962C8B-B14F-4D97-AF65-F5344CB8AC3E}">
        <p14:creationId xmlns:p14="http://schemas.microsoft.com/office/powerpoint/2010/main" val="27063812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30">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34">
            <a:extLst>
              <a:ext uri="{FF2B5EF4-FFF2-40B4-BE49-F238E27FC236}">
                <a16:creationId xmlns:a16="http://schemas.microsoft.com/office/drawing/2014/main" id="{C0524398-BFB4-4C4A-8317-83B8729F9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Rectangle 36">
            <a:extLst>
              <a:ext uri="{FF2B5EF4-FFF2-40B4-BE49-F238E27FC236}">
                <a16:creationId xmlns:a16="http://schemas.microsoft.com/office/drawing/2014/main" id="{85A71294-C247-450A-BB34-6E68648C95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panose="020B0502020104020203"/>
              <a:ea typeface="+mn-ea"/>
              <a:cs typeface="+mn-cs"/>
            </a:endParaRPr>
          </a:p>
        </p:txBody>
      </p:sp>
      <p:sp useBgFill="1">
        <p:nvSpPr>
          <p:cNvPr id="39" name="Rectangle 38">
            <a:extLst>
              <a:ext uri="{FF2B5EF4-FFF2-40B4-BE49-F238E27FC236}">
                <a16:creationId xmlns:a16="http://schemas.microsoft.com/office/drawing/2014/main" id="{D36A0BA4-6A63-41D3-B0FA-43799ABC4A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FB44F2DD-E328-4EBE-F7BC-9EBAEED93F33}"/>
              </a:ext>
            </a:extLst>
          </p:cNvPr>
          <p:cNvSpPr>
            <a:spLocks noGrp="1"/>
          </p:cNvSpPr>
          <p:nvPr>
            <p:ph type="title"/>
          </p:nvPr>
        </p:nvSpPr>
        <p:spPr>
          <a:xfrm>
            <a:off x="581192" y="1009398"/>
            <a:ext cx="6823988" cy="4111242"/>
          </a:xfrm>
        </p:spPr>
        <p:txBody>
          <a:bodyPr vert="horz" lIns="91440" tIns="45720" rIns="91440" bIns="45720" rtlCol="0" anchor="b">
            <a:normAutofit fontScale="90000"/>
          </a:bodyPr>
          <a:lstStyle/>
          <a:p>
            <a:r>
              <a:rPr lang="en-US" sz="6000" dirty="0">
                <a:solidFill>
                  <a:schemeClr val="tx1"/>
                </a:solidFill>
              </a:rPr>
              <a:t>This is the end of our welcome session </a:t>
            </a:r>
            <a:r>
              <a:rPr lang="en-US" sz="6000" dirty="0">
                <a:solidFill>
                  <a:schemeClr val="tx1"/>
                </a:solidFill>
                <a:sym typeface="Wingdings" panose="05000000000000000000" pitchFamily="2" charset="2"/>
              </a:rPr>
              <a:t></a:t>
            </a:r>
            <a:br>
              <a:rPr lang="en-US" sz="6000" dirty="0">
                <a:solidFill>
                  <a:schemeClr val="tx1"/>
                </a:solidFill>
                <a:sym typeface="Wingdings" panose="05000000000000000000" pitchFamily="2" charset="2"/>
              </a:rPr>
            </a:br>
            <a:br>
              <a:rPr lang="en-US" sz="6000" dirty="0">
                <a:solidFill>
                  <a:schemeClr val="tx1"/>
                </a:solidFill>
                <a:sym typeface="Wingdings" panose="05000000000000000000" pitchFamily="2" charset="2"/>
              </a:rPr>
            </a:br>
            <a:r>
              <a:rPr lang="en-US" sz="6000" dirty="0">
                <a:solidFill>
                  <a:srgbClr val="FF0000"/>
                </a:solidFill>
                <a:sym typeface="Wingdings" panose="05000000000000000000" pitchFamily="2" charset="2"/>
              </a:rPr>
              <a:t>Any Questions?</a:t>
            </a:r>
            <a:endParaRPr lang="en-US" sz="6000" dirty="0">
              <a:solidFill>
                <a:srgbClr val="FF0000"/>
              </a:solidFill>
            </a:endParaRPr>
          </a:p>
        </p:txBody>
      </p:sp>
      <p:sp>
        <p:nvSpPr>
          <p:cNvPr id="3" name="Text Placeholder 2">
            <a:extLst>
              <a:ext uri="{FF2B5EF4-FFF2-40B4-BE49-F238E27FC236}">
                <a16:creationId xmlns:a16="http://schemas.microsoft.com/office/drawing/2014/main" id="{307D6C9B-2909-4164-3E9F-C472CBCD539C}"/>
              </a:ext>
            </a:extLst>
          </p:cNvPr>
          <p:cNvSpPr>
            <a:spLocks noGrp="1"/>
          </p:cNvSpPr>
          <p:nvPr>
            <p:ph type="body" idx="1"/>
          </p:nvPr>
        </p:nvSpPr>
        <p:spPr>
          <a:xfrm>
            <a:off x="581191" y="5029200"/>
            <a:ext cx="6823988" cy="566380"/>
          </a:xfrm>
        </p:spPr>
        <p:txBody>
          <a:bodyPr vert="horz" lIns="91440" tIns="45720" rIns="91440" bIns="45720" rtlCol="0" anchor="t">
            <a:normAutofit/>
          </a:bodyPr>
          <a:lstStyle/>
          <a:p>
            <a:endParaRPr lang="en-US" sz="2800" b="1" dirty="0">
              <a:solidFill>
                <a:schemeClr val="tx1">
                  <a:alpha val="60000"/>
                </a:schemeClr>
              </a:solidFill>
            </a:endParaRPr>
          </a:p>
        </p:txBody>
      </p:sp>
      <p:sp>
        <p:nvSpPr>
          <p:cNvPr id="41" name="Rectangle 40">
            <a:extLst>
              <a:ext uri="{FF2B5EF4-FFF2-40B4-BE49-F238E27FC236}">
                <a16:creationId xmlns:a16="http://schemas.microsoft.com/office/drawing/2014/main" id="{673313D8-D259-4D89-9CE5-14884FB40D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19" y="457200"/>
            <a:ext cx="6766560" cy="91439"/>
          </a:xfrm>
          <a:prstGeom prst="rect">
            <a:avLst/>
          </a:prstGeom>
          <a:solidFill>
            <a:schemeClr val="tx1">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 name="Footer Placeholder 3">
            <a:extLst>
              <a:ext uri="{FF2B5EF4-FFF2-40B4-BE49-F238E27FC236}">
                <a16:creationId xmlns:a16="http://schemas.microsoft.com/office/drawing/2014/main" id="{4D30401E-C1DC-1403-D684-BC60FAA96910}"/>
              </a:ext>
            </a:extLst>
          </p:cNvPr>
          <p:cNvSpPr>
            <a:spLocks noGrp="1"/>
          </p:cNvSpPr>
          <p:nvPr>
            <p:ph type="ftr" sz="quarter" idx="11"/>
          </p:nvPr>
        </p:nvSpPr>
        <p:spPr>
          <a:xfrm>
            <a:off x="581191" y="5951811"/>
            <a:ext cx="4564015" cy="365125"/>
          </a:xfrm>
        </p:spPr>
        <p:txBody>
          <a:bodyPr vert="horz" lIns="91440" tIns="45720" rIns="91440" bIns="45720" rtlCol="0" anchor="ctr">
            <a:normAutofit/>
          </a:bodyPr>
          <a:lstStyle/>
          <a:p>
            <a:pPr defTabSz="457200"/>
            <a:endParaRPr lang="en-US" kern="1200" cap="all">
              <a:solidFill>
                <a:schemeClr val="tx1"/>
              </a:solidFill>
              <a:latin typeface="+mn-lt"/>
              <a:ea typeface="+mn-ea"/>
              <a:cs typeface="+mn-cs"/>
            </a:endParaRPr>
          </a:p>
        </p:txBody>
      </p:sp>
      <p:sp>
        <p:nvSpPr>
          <p:cNvPr id="5" name="Slide Number Placeholder 4">
            <a:extLst>
              <a:ext uri="{FF2B5EF4-FFF2-40B4-BE49-F238E27FC236}">
                <a16:creationId xmlns:a16="http://schemas.microsoft.com/office/drawing/2014/main" id="{052C887F-532C-63FC-5544-F5A956DE45C8}"/>
              </a:ext>
            </a:extLst>
          </p:cNvPr>
          <p:cNvSpPr>
            <a:spLocks noGrp="1"/>
          </p:cNvSpPr>
          <p:nvPr>
            <p:ph type="sldNum" sz="quarter" idx="12"/>
          </p:nvPr>
        </p:nvSpPr>
        <p:spPr>
          <a:xfrm>
            <a:off x="6897041" y="5956137"/>
            <a:ext cx="508138" cy="365125"/>
          </a:xfrm>
        </p:spPr>
        <p:txBody>
          <a:bodyPr vert="horz" lIns="91440" tIns="45720" rIns="91440" bIns="45720" rtlCol="0" anchor="ctr">
            <a:normAutofit/>
          </a:bodyPr>
          <a:lstStyle/>
          <a:p>
            <a:pPr defTabSz="457200">
              <a:spcAft>
                <a:spcPts val="600"/>
              </a:spcAft>
            </a:pPr>
            <a:fld id="{3A98EE3D-8CD1-4C3F-BD1C-C98C9596463C}" type="slidenum">
              <a:rPr lang="en-US">
                <a:solidFill>
                  <a:schemeClr val="tx1"/>
                </a:solidFill>
              </a:rPr>
              <a:pPr defTabSz="457200">
                <a:spcAft>
                  <a:spcPts val="600"/>
                </a:spcAft>
              </a:pPr>
              <a:t>27</a:t>
            </a:fld>
            <a:endParaRPr lang="en-US">
              <a:solidFill>
                <a:schemeClr val="tx1"/>
              </a:solidFill>
            </a:endParaRPr>
          </a:p>
        </p:txBody>
      </p:sp>
      <p:pic>
        <p:nvPicPr>
          <p:cNvPr id="7" name="Picture 6" descr="A cartoon character holding a question mark">
            <a:extLst>
              <a:ext uri="{FF2B5EF4-FFF2-40B4-BE49-F238E27FC236}">
                <a16:creationId xmlns:a16="http://schemas.microsoft.com/office/drawing/2014/main" id="{92C6FF87-EEE3-891B-4C43-D8003C21673F}"/>
              </a:ext>
            </a:extLst>
          </p:cNvPr>
          <p:cNvPicPr>
            <a:picLocks noChangeAspect="1"/>
          </p:cNvPicPr>
          <p:nvPr/>
        </p:nvPicPr>
        <p:blipFill rotWithShape="1">
          <a:blip r:embed="rId2"/>
          <a:srcRect l="30413" r="22213"/>
          <a:stretch/>
        </p:blipFill>
        <p:spPr>
          <a:xfrm>
            <a:off x="8194520" y="-38719"/>
            <a:ext cx="3248932" cy="6857990"/>
          </a:xfrm>
          <a:prstGeom prst="rect">
            <a:avLst/>
          </a:prstGeom>
        </p:spPr>
      </p:pic>
    </p:spTree>
    <p:extLst>
      <p:ext uri="{BB962C8B-B14F-4D97-AF65-F5344CB8AC3E}">
        <p14:creationId xmlns:p14="http://schemas.microsoft.com/office/powerpoint/2010/main" val="13825268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927BD4C1-B6B1-4715-ABF9-E660A51A4EA0}">
  <ds:schemaRefs>
    <ds:schemaRef ds:uri="http://schemas.microsoft.com/sharepoint/v3/contenttype/forms"/>
  </ds:schemaRefs>
</ds:datastoreItem>
</file>

<file path=customXml/itemProps2.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{C2AA1F26-50D4-4A29-A703-40C744C528EE}tf33552983_win32</Template>
  <TotalTime>0</TotalTime>
  <Words>1515</Words>
  <Application>Microsoft Office PowerPoint</Application>
  <PresentationFormat>Widescreen</PresentationFormat>
  <Paragraphs>143</Paragraphs>
  <Slides>27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Arial</vt:lpstr>
      <vt:lpstr>Calibri</vt:lpstr>
      <vt:lpstr>Franklin Gothic Book</vt:lpstr>
      <vt:lpstr>Franklin Gothic Demi</vt:lpstr>
      <vt:lpstr>Gill Sans MT</vt:lpstr>
      <vt:lpstr>Wingdings</vt:lpstr>
      <vt:lpstr>Wingdings 2</vt:lpstr>
      <vt:lpstr>DividendVTI</vt:lpstr>
      <vt:lpstr>Leading digital &amp; strategic change BMSW7003</vt:lpstr>
      <vt:lpstr>a bit about myself – Gwyneth Jones  </vt:lpstr>
      <vt:lpstr>How I would like to work with you</vt:lpstr>
      <vt:lpstr>a bit about you</vt:lpstr>
      <vt:lpstr>Module timetable</vt:lpstr>
      <vt:lpstr>A few administration points</vt:lpstr>
      <vt:lpstr>Key document to study very carefully   (on Moodle &amp; Teams page)</vt:lpstr>
      <vt:lpstr>Introduction to Leading Digital &amp; Strategic Change – module handbook</vt:lpstr>
      <vt:lpstr>Introduction (continued…)</vt:lpstr>
      <vt:lpstr>Introduction (continued…)</vt:lpstr>
      <vt:lpstr>Introduction (continued…)</vt:lpstr>
      <vt:lpstr>Module aims</vt:lpstr>
      <vt:lpstr>Learning outcomes</vt:lpstr>
      <vt:lpstr>Indicative content</vt:lpstr>
      <vt:lpstr>Indicative content (continued…)</vt:lpstr>
      <vt:lpstr>Indicative content (continued…)</vt:lpstr>
      <vt:lpstr>Indicative Reading list</vt:lpstr>
      <vt:lpstr>PowerPoint Presentation</vt:lpstr>
      <vt:lpstr>Assignment – report – the task</vt:lpstr>
      <vt:lpstr>Assignment: report word count and content</vt:lpstr>
      <vt:lpstr>Choosing an organisation for your assignment</vt:lpstr>
      <vt:lpstr>GUIDANCE FOR STUDENTS IN THE COMPLETION OF TASK</vt:lpstr>
      <vt:lpstr>GUIDANCE FOR STUDENTS IN THE COMPLETION OF TASK</vt:lpstr>
      <vt:lpstr>GUIDANCE FOR STUDENTS IN THE COMPLETION OF TASK</vt:lpstr>
      <vt:lpstr>GUIDANCE FOR STUDENTS IN THE COMPLETION OF TASK</vt:lpstr>
      <vt:lpstr>GUIDANCE FOR STUDENTS IN THE COMPLETION OF TASK</vt:lpstr>
      <vt:lpstr>This is the end of our welcome session 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D Hellyer</dc:creator>
  <cp:lastModifiedBy>Gwyneth Jones</cp:lastModifiedBy>
  <cp:revision>132</cp:revision>
  <dcterms:created xsi:type="dcterms:W3CDTF">2021-11-30T09:35:50Z</dcterms:created>
  <dcterms:modified xsi:type="dcterms:W3CDTF">2026-01-22T16:48:09Z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