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4" r:id="rId6"/>
    <p:sldId id="262" r:id="rId7"/>
    <p:sldId id="260" r:id="rId8"/>
    <p:sldId id="261" r:id="rId9"/>
    <p:sldId id="266" r:id="rId10"/>
    <p:sldId id="265" r:id="rId11"/>
    <p:sldId id="267" r:id="rId12"/>
    <p:sldId id="2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5A452C-8B1A-4D7E-8ADB-83DC82F4EDE2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2314A2-16CD-41A6-816E-CEB2EC126C3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2314A2-16CD-41A6-816E-CEB2EC126C3B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8135BA-13F5-4A0E-B71E-BFA00D805DB1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375B66-250D-42CC-9546-C3851AD1E5C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tv.com/news/wales/update/2013-03-26/river-discolouring-likely-from-abandoned-mine/" TargetMode="External"/><Relationship Id="rId2" Type="http://schemas.openxmlformats.org/officeDocument/2006/relationships/hyperlink" Target="https://www.walesonline.co.uk/news/politics/vast-sums-squandered-wales-created-1581789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PEsn9d_hMtM" TargetMode="External"/><Relationship Id="rId5" Type="http://schemas.openxmlformats.org/officeDocument/2006/relationships/hyperlink" Target="https://www.youtube.com/watch?v=hCIFvELHVow" TargetMode="External"/><Relationship Id="rId4" Type="http://schemas.openxmlformats.org/officeDocument/2006/relationships/hyperlink" Target="https://www.iwa.wales/click/2011/11/welsh-forestry-could-become-collateral-damag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5635649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Evolution of Natural Resources Wales</a:t>
            </a:r>
            <a:endParaRPr lang="en-GB" sz="3200" dirty="0"/>
          </a:p>
        </p:txBody>
      </p:sp>
      <p:sp>
        <p:nvSpPr>
          <p:cNvPr id="13314" name="AutoShape 2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16" name="AutoShape 4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18" name="AutoShape 6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20" name="AutoShape 8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22" name="AutoShape 10" descr="Natural Resources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2"/>
          <a:srcRect l="58748" t="29297" r="9956" b="34570"/>
          <a:stretch>
            <a:fillRect/>
          </a:stretch>
        </p:blipFill>
        <p:spPr bwMode="auto">
          <a:xfrm>
            <a:off x="3071802" y="3571876"/>
            <a:ext cx="2857520" cy="185488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13325" name="Picture 13" descr="Countryside Council for Wales colour log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14290"/>
            <a:ext cx="2143140" cy="1571638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3329" name="AutoShape 17" descr="Image result for environment agency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" name="Picture 19" descr="Image result for environment agency wales 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227569"/>
            <a:ext cx="3851136" cy="157149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3333" name="AutoShape 21" descr="Image result for forestry commission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334" name="Picture 22"/>
          <p:cNvPicPr>
            <a:picLocks noChangeAspect="1" noChangeArrowheads="1"/>
          </p:cNvPicPr>
          <p:nvPr/>
        </p:nvPicPr>
        <p:blipFill>
          <a:blip r:embed="rId5"/>
          <a:srcRect l="63177" t="10937" r="8821" b="56836"/>
          <a:stretch>
            <a:fillRect/>
          </a:stretch>
        </p:blipFill>
        <p:spPr bwMode="auto">
          <a:xfrm>
            <a:off x="6500826" y="214291"/>
            <a:ext cx="2428892" cy="1571636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cxnSp>
        <p:nvCxnSpPr>
          <p:cNvPr id="18" name="Straight Arrow Connector 17"/>
          <p:cNvCxnSpPr/>
          <p:nvPr/>
        </p:nvCxnSpPr>
        <p:spPr>
          <a:xfrm rot="5400000">
            <a:off x="3785388" y="2714620"/>
            <a:ext cx="1428760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1285852" y="2000240"/>
            <a:ext cx="1643074" cy="14287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10800000" flipV="1">
            <a:off x="6143636" y="2000240"/>
            <a:ext cx="1643074" cy="14287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3042" y="457200"/>
            <a:ext cx="7348558" cy="838200"/>
          </a:xfrm>
        </p:spPr>
        <p:txBody>
          <a:bodyPr/>
          <a:lstStyle/>
          <a:p>
            <a:r>
              <a:rPr lang="en-GB" dirty="0" smtClean="0"/>
              <a:t>Countryside Council For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89548"/>
          </a:xfrm>
        </p:spPr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</a:rPr>
              <a:t>Founded: 1990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</a:rPr>
              <a:t>Aim: “To make the environment a valued part of everyone’s life in Wales”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</a:rPr>
              <a:t>500 staff, with a budget of £45 million in 2008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</a:rPr>
              <a:t>It’s activities included;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Advice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Establishing protected areas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Protecting rare species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Promoting everyone’s enjoyment of the countryside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Health and well-being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Working with others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</a:rPr>
              <a:t>Research and survey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13" descr="Countryside Council for Wales colour log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14290"/>
            <a:ext cx="1461230" cy="107157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0298" y="457200"/>
            <a:ext cx="6491302" cy="838200"/>
          </a:xfrm>
        </p:spPr>
        <p:txBody>
          <a:bodyPr/>
          <a:lstStyle/>
          <a:p>
            <a:r>
              <a:rPr lang="en-GB" dirty="0" smtClean="0"/>
              <a:t>Environment Agency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Founded: 1996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Aim: “To protect and improve the environment in Wales, as well as promoting sustainable development”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Included three committees, which were the EPAC, the FRMW, and the FERAC.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It’s priorities were;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Act to reduce climate change and its consequences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Protect and improve water, land and air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Work with people and communities to create better places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Work with businesses and other organisations to use resources wisely</a:t>
            </a:r>
          </a:p>
          <a:p>
            <a:pPr lvl="1">
              <a:buClrTx/>
              <a:buFont typeface="Wingdings" pitchFamily="2" charset="2"/>
              <a:buChar char="Ø"/>
            </a:pPr>
            <a:endParaRPr lang="en-GB" dirty="0"/>
          </a:p>
        </p:txBody>
      </p:sp>
      <p:pic>
        <p:nvPicPr>
          <p:cNvPr id="5" name="Picture 19" descr="Image result for environment agency wales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85728"/>
            <a:ext cx="2243333" cy="91541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8860" y="457200"/>
            <a:ext cx="6562740" cy="838200"/>
          </a:xfrm>
        </p:spPr>
        <p:txBody>
          <a:bodyPr/>
          <a:lstStyle/>
          <a:p>
            <a:r>
              <a:rPr lang="en-GB" dirty="0" smtClean="0"/>
              <a:t>Forestry Commission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Founded: 1919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Aim: “To manage public-owned forests and regulate both public and private forestry”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3,240 staff, with a budget of £50.8 million between </a:t>
            </a:r>
            <a:r>
              <a:rPr lang="en-GB" dirty="0" smtClean="0"/>
              <a:t>2009-10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Some information about the commission;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 </a:t>
            </a:r>
            <a:r>
              <a:rPr lang="en-GB" dirty="0" smtClean="0"/>
              <a:t>Set up with the aim of expanding Britain’s forests and woodland after it declined during WW1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They bought large amounts of former agricultural land and became Britain’s largest landowner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Scientific research was one of the major activities involved, which was carried out in forests around the country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It was criticised because it relied heavily on conifers and was subject to protest from the general public</a:t>
            </a:r>
          </a:p>
          <a:p>
            <a:pPr lvl="1">
              <a:buClrTx/>
              <a:buFont typeface="Wingdings" pitchFamily="2" charset="2"/>
              <a:buChar char="Ø"/>
            </a:pPr>
            <a:endParaRPr lang="en-GB" dirty="0" smtClean="0"/>
          </a:p>
        </p:txBody>
      </p:sp>
      <p:pic>
        <p:nvPicPr>
          <p:cNvPr id="6" name="Picture 22"/>
          <p:cNvPicPr>
            <a:picLocks noChangeAspect="1" noChangeArrowheads="1"/>
          </p:cNvPicPr>
          <p:nvPr/>
        </p:nvPicPr>
        <p:blipFill>
          <a:blip r:embed="rId2"/>
          <a:srcRect l="63177" t="10937" r="8821" b="56836"/>
          <a:stretch>
            <a:fillRect/>
          </a:stretch>
        </p:blipFill>
        <p:spPr bwMode="auto">
          <a:xfrm>
            <a:off x="324686" y="184874"/>
            <a:ext cx="1961298" cy="126907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0648" y="1214422"/>
            <a:ext cx="6667500" cy="442912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 smtClean="0"/>
              <a:t>What each agency did (Wales online, 2019)</a:t>
            </a:r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00034" y="1397000"/>
          <a:ext cx="8286807" cy="489712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62269"/>
                <a:gridCol w="2762269"/>
                <a:gridCol w="2762269"/>
              </a:tblGrid>
              <a:tr h="603240"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 smtClean="0"/>
                        <a:t>CCW</a:t>
                      </a:r>
                      <a:endParaRPr lang="en-GB" sz="2800" u="sng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 smtClean="0"/>
                        <a:t>EAW</a:t>
                      </a:r>
                      <a:endParaRPr lang="en-GB" sz="2800" u="sng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 smtClean="0"/>
                        <a:t>FCW</a:t>
                      </a:r>
                      <a:endParaRPr lang="en-GB" sz="2800" u="sng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1035054">
                <a:tc>
                  <a:txBody>
                    <a:bodyPr/>
                    <a:lstStyle/>
                    <a:p>
                      <a:r>
                        <a:rPr lang="en-GB" dirty="0" smtClean="0"/>
                        <a:t>Advising the government</a:t>
                      </a:r>
                      <a:r>
                        <a:rPr lang="en-GB" baseline="0" dirty="0" smtClean="0"/>
                        <a:t> on countryside matters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Managing</a:t>
                      </a:r>
                      <a:r>
                        <a:rPr lang="en-GB" baseline="0" dirty="0" smtClean="0"/>
                        <a:t> rivers by tacking pollution and improving water quality/fisheries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Harvesting timber and replanting trees</a:t>
                      </a:r>
                      <a:endParaRPr lang="en-GB" dirty="0"/>
                    </a:p>
                  </a:txBody>
                  <a:tcPr/>
                </a:tc>
              </a:tr>
              <a:tr h="1035054">
                <a:tc>
                  <a:txBody>
                    <a:bodyPr/>
                    <a:lstStyle/>
                    <a:p>
                      <a:r>
                        <a:rPr lang="en-GB" dirty="0" smtClean="0"/>
                        <a:t>Establishing protected</a:t>
                      </a:r>
                      <a:r>
                        <a:rPr lang="en-GB" baseline="0" dirty="0" smtClean="0"/>
                        <a:t> areas such as nature reserves and areas of scientific interest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Building flood defences and responding to flooding incidents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Regenerating</a:t>
                      </a:r>
                      <a:r>
                        <a:rPr lang="en-GB" baseline="0" dirty="0" smtClean="0"/>
                        <a:t> Brownfield sites through tree planting to expand the national forest</a:t>
                      </a:r>
                      <a:endParaRPr lang="en-GB" dirty="0"/>
                    </a:p>
                  </a:txBody>
                  <a:tcPr/>
                </a:tc>
              </a:tr>
              <a:tr h="1035054">
                <a:tc>
                  <a:txBody>
                    <a:bodyPr/>
                    <a:lstStyle/>
                    <a:p>
                      <a:r>
                        <a:rPr lang="en-GB" dirty="0" smtClean="0"/>
                        <a:t>Protecting rare species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Tackling</a:t>
                      </a:r>
                      <a:r>
                        <a:rPr lang="en-GB" baseline="0" dirty="0" smtClean="0"/>
                        <a:t> serious waste crime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Managing woodland to provide access to the public</a:t>
                      </a:r>
                      <a:endParaRPr lang="en-GB" dirty="0"/>
                    </a:p>
                  </a:txBody>
                  <a:tcPr/>
                </a:tc>
              </a:tr>
              <a:tr h="1035054">
                <a:tc>
                  <a:txBody>
                    <a:bodyPr/>
                    <a:lstStyle/>
                    <a:p>
                      <a:r>
                        <a:rPr lang="en-GB" dirty="0" smtClean="0"/>
                        <a:t>Improving public</a:t>
                      </a:r>
                      <a:r>
                        <a:rPr lang="en-GB" baseline="0" dirty="0" smtClean="0"/>
                        <a:t> footpaths and creating the Wales coastal path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Responding to planning applications</a:t>
                      </a:r>
                      <a:r>
                        <a:rPr lang="en-GB" baseline="0" dirty="0" smtClean="0"/>
                        <a:t> to look at flood risk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Regulating</a:t>
                      </a:r>
                      <a:r>
                        <a:rPr lang="en-GB" baseline="0" dirty="0" smtClean="0"/>
                        <a:t> the private forestry industry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5635649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These three merged in 2013 to form ‘Natural Resources Wales’</a:t>
            </a:r>
            <a:endParaRPr lang="en-GB" sz="3200" dirty="0"/>
          </a:p>
        </p:txBody>
      </p:sp>
      <p:sp>
        <p:nvSpPr>
          <p:cNvPr id="13314" name="AutoShape 2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16" name="AutoShape 4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18" name="AutoShape 6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20" name="AutoShape 8" descr="Image result for natural resources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322" name="AutoShape 10" descr="Natural Resources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2"/>
          <a:srcRect l="58748" t="29297" r="9956" b="34570"/>
          <a:stretch>
            <a:fillRect/>
          </a:stretch>
        </p:blipFill>
        <p:spPr bwMode="auto">
          <a:xfrm>
            <a:off x="3071802" y="3571876"/>
            <a:ext cx="2857520" cy="185488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13325" name="Picture 13" descr="Countryside Council for Wales colour log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14290"/>
            <a:ext cx="2143140" cy="1571638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3329" name="AutoShape 17" descr="Image result for environment agency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" name="Picture 19" descr="Image result for environment agency wales 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227569"/>
            <a:ext cx="3851136" cy="157149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3333" name="AutoShape 21" descr="Image result for forestry commission wal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334" name="Picture 22"/>
          <p:cNvPicPr>
            <a:picLocks noChangeAspect="1" noChangeArrowheads="1"/>
          </p:cNvPicPr>
          <p:nvPr/>
        </p:nvPicPr>
        <p:blipFill>
          <a:blip r:embed="rId5"/>
          <a:srcRect l="63177" t="10937" r="8821" b="56836"/>
          <a:stretch>
            <a:fillRect/>
          </a:stretch>
        </p:blipFill>
        <p:spPr bwMode="auto">
          <a:xfrm>
            <a:off x="6500826" y="214291"/>
            <a:ext cx="2428892" cy="1571636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cxnSp>
        <p:nvCxnSpPr>
          <p:cNvPr id="18" name="Straight Arrow Connector 17"/>
          <p:cNvCxnSpPr/>
          <p:nvPr/>
        </p:nvCxnSpPr>
        <p:spPr>
          <a:xfrm rot="5400000">
            <a:off x="3785388" y="2714620"/>
            <a:ext cx="1428760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1285852" y="2000240"/>
            <a:ext cx="1643074" cy="14287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10800000" flipV="1">
            <a:off x="6143636" y="2000240"/>
            <a:ext cx="1643074" cy="14287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8860" y="457200"/>
            <a:ext cx="6562740" cy="838200"/>
          </a:xfrm>
        </p:spPr>
        <p:txBody>
          <a:bodyPr/>
          <a:lstStyle/>
          <a:p>
            <a:r>
              <a:rPr lang="en-GB" dirty="0" smtClean="0"/>
              <a:t>Natural Resources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Founded: 1</a:t>
            </a:r>
            <a:r>
              <a:rPr lang="en-GB" baseline="30000" dirty="0" smtClean="0"/>
              <a:t>st</a:t>
            </a:r>
            <a:r>
              <a:rPr lang="en-GB" dirty="0" smtClean="0"/>
              <a:t> April 2013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Aim: “To pursue sustainable management of natural resources and apply the principles of sustainable management of natural resources” (As stated in Environment (Wales) Act 2016)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1,900 staff, with a budget of £180 million (making it the largest Welsh Government sponsored body</a:t>
            </a:r>
            <a:r>
              <a:rPr lang="en-GB" dirty="0" smtClean="0"/>
              <a:t>)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Its main responsibilities are;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Adviser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Regulator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Designator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Responder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Statutory Consultee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Manager/Operator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Partner, Educator and Enabler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Evidence Gatherer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en-GB" dirty="0" smtClean="0"/>
              <a:t>Employer</a:t>
            </a:r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/>
          <a:srcRect l="58748" t="29297" r="9956" b="34570"/>
          <a:stretch>
            <a:fillRect/>
          </a:stretch>
        </p:blipFill>
        <p:spPr bwMode="auto">
          <a:xfrm>
            <a:off x="285720" y="214290"/>
            <a:ext cx="1857388" cy="120567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0648" y="1214422"/>
            <a:ext cx="6667500" cy="442912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Image result for afan argoed sig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000141"/>
            <a:ext cx="6477000" cy="4857751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debate surrounding the merger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B050"/>
              </a:buClr>
              <a:buSzPct val="100000"/>
              <a:buFont typeface="Wingdings" pitchFamily="2" charset="2"/>
              <a:buChar char="ü"/>
            </a:pPr>
            <a:r>
              <a:rPr lang="en-GB" dirty="0" smtClean="0"/>
              <a:t> </a:t>
            </a:r>
            <a:r>
              <a:rPr lang="en-GB" dirty="0" smtClean="0"/>
              <a:t>Welsh Government stated that, by introducing NRW as a new body, it would save £158 million over a 10-year period</a:t>
            </a:r>
          </a:p>
          <a:p>
            <a:pPr>
              <a:buClr>
                <a:srgbClr val="00B050"/>
              </a:buClr>
              <a:buSzPct val="100000"/>
              <a:buFont typeface="Wingdings" pitchFamily="2" charset="2"/>
              <a:buChar char="ü"/>
            </a:pPr>
            <a:r>
              <a:rPr lang="en-GB" dirty="0" smtClean="0"/>
              <a:t> </a:t>
            </a:r>
            <a:r>
              <a:rPr lang="en-GB" dirty="0" smtClean="0"/>
              <a:t>The three agencies were unanimously in support of the merger</a:t>
            </a:r>
          </a:p>
          <a:p>
            <a:pPr>
              <a:buNone/>
            </a:pPr>
            <a:endParaRPr lang="en-GB" dirty="0" smtClean="0"/>
          </a:p>
          <a:p>
            <a:pPr>
              <a:buClr>
                <a:srgbClr val="FF0000"/>
              </a:buClr>
              <a:buSzPct val="100000"/>
            </a:pPr>
            <a:r>
              <a:rPr lang="en-GB" dirty="0" smtClean="0"/>
              <a:t> </a:t>
            </a:r>
            <a:r>
              <a:rPr lang="en-GB" dirty="0" smtClean="0"/>
              <a:t>Issues were raised about the role of the forestry sector in the new organisation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www.walesonline.co.uk/news/politics/vast-sums-squandered-wales-created-15817892</a:t>
            </a:r>
            <a:endParaRPr lang="en-GB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hlinkClick r:id="rId3"/>
              </a:rPr>
              <a:t>https</a:t>
            </a:r>
            <a:r>
              <a:rPr lang="en-GB" dirty="0" smtClean="0">
                <a:hlinkClick r:id="rId3"/>
              </a:rPr>
              <a:t>://www.itv.com/news/wales/update/2013-03-26/river-discolouring-likely-from-abandoned-mine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hlinkClick r:id="rId4"/>
              </a:rPr>
              <a:t>https://www.iwa.wales/click/2011/11/welsh-forestry-could-become-collateral-damage/</a:t>
            </a:r>
            <a:r>
              <a:rPr lang="en-GB" dirty="0" smtClean="0"/>
              <a:t>  </a:t>
            </a:r>
            <a:endParaRPr lang="en-GB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/>
              <a:t> </a:t>
            </a:r>
            <a:r>
              <a:rPr lang="en-GB" dirty="0" smtClean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www.youtube.com/watch?v=hCIFvELHVow</a:t>
            </a:r>
            <a:r>
              <a:rPr lang="en-GB" dirty="0" smtClean="0"/>
              <a:t> </a:t>
            </a:r>
            <a:endParaRPr lang="en-GB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en-GB" dirty="0" smtClean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www.youtube.com/watch?v=PEsn9d_hMtM</a:t>
            </a:r>
            <a:r>
              <a:rPr lang="en-GB" dirty="0" smtClean="0"/>
              <a:t> </a:t>
            </a:r>
          </a:p>
          <a:p>
            <a:pPr>
              <a:buClrTx/>
              <a:buFont typeface="Wingdings" pitchFamily="2" charset="2"/>
              <a:buChar char="§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414</TotalTime>
  <Words>521</Words>
  <Application>Microsoft Office PowerPoint</Application>
  <PresentationFormat>On-screen Show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Trek</vt:lpstr>
      <vt:lpstr>Evolution of Natural Resources Wales</vt:lpstr>
      <vt:lpstr>Countryside Council For Wales</vt:lpstr>
      <vt:lpstr>Environment Agency Wales</vt:lpstr>
      <vt:lpstr>Forestry Commission Wales</vt:lpstr>
      <vt:lpstr>Slide 5</vt:lpstr>
      <vt:lpstr>What each agency did (Wales online, 2019)</vt:lpstr>
      <vt:lpstr>These three merged in 2013 to form ‘Natural Resources Wales’</vt:lpstr>
      <vt:lpstr>Natural Resources Wales</vt:lpstr>
      <vt:lpstr>Slide 9</vt:lpstr>
      <vt:lpstr>Slide 10</vt:lpstr>
      <vt:lpstr>The debate surrounding the merger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Viv</dc:creator>
  <cp:lastModifiedBy>Viv</cp:lastModifiedBy>
  <cp:revision>36</cp:revision>
  <dcterms:created xsi:type="dcterms:W3CDTF">2019-11-23T13:32:57Z</dcterms:created>
  <dcterms:modified xsi:type="dcterms:W3CDTF">2019-11-24T20:37:13Z</dcterms:modified>
</cp:coreProperties>
</file>