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3">
  <p:sldMasterIdLst>
    <p:sldMasterId id="2147483858" r:id="rId1"/>
  </p:sldMasterIdLst>
  <p:notesMasterIdLst>
    <p:notesMasterId r:id="rId3"/>
  </p:notesMasterIdLst>
  <p:sldIdLst>
    <p:sldId id="256" r:id="rId2"/>
  </p:sldIdLst>
  <p:sldSz cx="30275213" cy="21383625"/>
  <p:notesSz cx="6858000" cy="9144000"/>
  <p:defaultTextStyle>
    <a:defPPr>
      <a:defRPr lang="en-US"/>
    </a:defPPr>
    <a:lvl1pPr marL="0" algn="l" defTabSz="2479578" rtl="0" eaLnBrk="1" latinLnBrk="0" hangingPunct="1">
      <a:defRPr sz="4881" kern="1200">
        <a:solidFill>
          <a:schemeClr val="tx1"/>
        </a:solidFill>
        <a:latin typeface="+mn-lt"/>
        <a:ea typeface="+mn-ea"/>
        <a:cs typeface="+mn-cs"/>
      </a:defRPr>
    </a:lvl1pPr>
    <a:lvl2pPr marL="1239789" algn="l" defTabSz="2479578" rtl="0" eaLnBrk="1" latinLnBrk="0" hangingPunct="1">
      <a:defRPr sz="4881" kern="1200">
        <a:solidFill>
          <a:schemeClr val="tx1"/>
        </a:solidFill>
        <a:latin typeface="+mn-lt"/>
        <a:ea typeface="+mn-ea"/>
        <a:cs typeface="+mn-cs"/>
      </a:defRPr>
    </a:lvl2pPr>
    <a:lvl3pPr marL="2479578" algn="l" defTabSz="2479578" rtl="0" eaLnBrk="1" latinLnBrk="0" hangingPunct="1">
      <a:defRPr sz="4881" kern="1200">
        <a:solidFill>
          <a:schemeClr val="tx1"/>
        </a:solidFill>
        <a:latin typeface="+mn-lt"/>
        <a:ea typeface="+mn-ea"/>
        <a:cs typeface="+mn-cs"/>
      </a:defRPr>
    </a:lvl3pPr>
    <a:lvl4pPr marL="3719368" algn="l" defTabSz="2479578" rtl="0" eaLnBrk="1" latinLnBrk="0" hangingPunct="1">
      <a:defRPr sz="4881" kern="1200">
        <a:solidFill>
          <a:schemeClr val="tx1"/>
        </a:solidFill>
        <a:latin typeface="+mn-lt"/>
        <a:ea typeface="+mn-ea"/>
        <a:cs typeface="+mn-cs"/>
      </a:defRPr>
    </a:lvl4pPr>
    <a:lvl5pPr marL="4959157" algn="l" defTabSz="2479578" rtl="0" eaLnBrk="1" latinLnBrk="0" hangingPunct="1">
      <a:defRPr sz="4881" kern="1200">
        <a:solidFill>
          <a:schemeClr val="tx1"/>
        </a:solidFill>
        <a:latin typeface="+mn-lt"/>
        <a:ea typeface="+mn-ea"/>
        <a:cs typeface="+mn-cs"/>
      </a:defRPr>
    </a:lvl5pPr>
    <a:lvl6pPr marL="6198946" algn="l" defTabSz="2479578" rtl="0" eaLnBrk="1" latinLnBrk="0" hangingPunct="1">
      <a:defRPr sz="4881" kern="1200">
        <a:solidFill>
          <a:schemeClr val="tx1"/>
        </a:solidFill>
        <a:latin typeface="+mn-lt"/>
        <a:ea typeface="+mn-ea"/>
        <a:cs typeface="+mn-cs"/>
      </a:defRPr>
    </a:lvl6pPr>
    <a:lvl7pPr marL="7438735" algn="l" defTabSz="2479578" rtl="0" eaLnBrk="1" latinLnBrk="0" hangingPunct="1">
      <a:defRPr sz="4881" kern="1200">
        <a:solidFill>
          <a:schemeClr val="tx1"/>
        </a:solidFill>
        <a:latin typeface="+mn-lt"/>
        <a:ea typeface="+mn-ea"/>
        <a:cs typeface="+mn-cs"/>
      </a:defRPr>
    </a:lvl7pPr>
    <a:lvl8pPr marL="8678525" algn="l" defTabSz="2479578" rtl="0" eaLnBrk="1" latinLnBrk="0" hangingPunct="1">
      <a:defRPr sz="4881" kern="1200">
        <a:solidFill>
          <a:schemeClr val="tx1"/>
        </a:solidFill>
        <a:latin typeface="+mn-lt"/>
        <a:ea typeface="+mn-ea"/>
        <a:cs typeface="+mn-cs"/>
      </a:defRPr>
    </a:lvl8pPr>
    <a:lvl9pPr marL="9918314" algn="l" defTabSz="2479578" rtl="0" eaLnBrk="1" latinLnBrk="0" hangingPunct="1">
      <a:defRPr sz="488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03"/>
    <p:restoredTop sz="94665"/>
  </p:normalViewPr>
  <p:slideViewPr>
    <p:cSldViewPr snapToGrid="0" snapToObjects="1">
      <p:cViewPr>
        <p:scale>
          <a:sx n="44" d="100"/>
          <a:sy n="44" d="100"/>
        </p:scale>
        <p:origin x="528" y="-9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E:\Beng\Project\Questionaire.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Beng\Project\Questionair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E:\Beng\Project\Questionair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mn-lt"/>
                <a:ea typeface="+mn-ea"/>
                <a:cs typeface="+mn-cs"/>
              </a:defRPr>
            </a:pPr>
            <a:r>
              <a:rPr lang="en-GB">
                <a:latin typeface="Arial" panose="020B0604020202020204" pitchFamily="34" charset="0"/>
                <a:cs typeface="Arial" panose="020B0604020202020204" pitchFamily="34" charset="0"/>
              </a:rPr>
              <a:t>OPB 740  Sensitivity Comparison</a:t>
            </a:r>
          </a:p>
        </c:rich>
      </c:tx>
      <c:overlay val="0"/>
      <c:spPr>
        <a:noFill/>
        <a:ln>
          <a:noFill/>
        </a:ln>
        <a:effectLst/>
      </c:spPr>
    </c:title>
    <c:autoTitleDeleted val="0"/>
    <c:plotArea>
      <c:layout/>
      <c:lineChart>
        <c:grouping val="standard"/>
        <c:varyColors val="0"/>
        <c:ser>
          <c:idx val="0"/>
          <c:order val="0"/>
          <c:tx>
            <c:strRef>
              <c:f>'OPB 740  testing'!$B$2</c:f>
              <c:strCache>
                <c:ptCount val="1"/>
                <c:pt idx="0">
                  <c:v>Cardboard</c:v>
                </c:pt>
              </c:strCache>
            </c:strRef>
          </c:tx>
          <c:spPr>
            <a:ln w="22225" cap="rnd" cmpd="sng" algn="ctr">
              <a:solidFill>
                <a:schemeClr val="accent1"/>
              </a:solidFill>
              <a:round/>
            </a:ln>
            <a:effectLst/>
          </c:spPr>
          <c:marker>
            <c:symbol val="none"/>
          </c:marker>
          <c:cat>
            <c:numRef>
              <c:f>'OPB 740  testing'!$A$3:$A$17</c:f>
              <c:numCache>
                <c:formatCode>General</c:formatCode>
                <c:ptCount val="15"/>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numCache>
            </c:numRef>
          </c:cat>
          <c:val>
            <c:numRef>
              <c:f>'OPB 740  testing'!$B$3:$B$17</c:f>
              <c:numCache>
                <c:formatCode>General</c:formatCode>
                <c:ptCount val="15"/>
                <c:pt idx="0">
                  <c:v>2.36</c:v>
                </c:pt>
                <c:pt idx="1">
                  <c:v>2.5299999999999998</c:v>
                </c:pt>
                <c:pt idx="2">
                  <c:v>2.09</c:v>
                </c:pt>
                <c:pt idx="3">
                  <c:v>4.42</c:v>
                </c:pt>
                <c:pt idx="4">
                  <c:v>4.47</c:v>
                </c:pt>
                <c:pt idx="5">
                  <c:v>4.55</c:v>
                </c:pt>
                <c:pt idx="6">
                  <c:v>3.65</c:v>
                </c:pt>
                <c:pt idx="7">
                  <c:v>2.58</c:v>
                </c:pt>
                <c:pt idx="8">
                  <c:v>1.37</c:v>
                </c:pt>
                <c:pt idx="9">
                  <c:v>1.33</c:v>
                </c:pt>
                <c:pt idx="10">
                  <c:v>1.24</c:v>
                </c:pt>
                <c:pt idx="11">
                  <c:v>0.91</c:v>
                </c:pt>
                <c:pt idx="12">
                  <c:v>0.87</c:v>
                </c:pt>
                <c:pt idx="13">
                  <c:v>0.69</c:v>
                </c:pt>
                <c:pt idx="14">
                  <c:v>0.65</c:v>
                </c:pt>
              </c:numCache>
            </c:numRef>
          </c:val>
          <c:smooth val="0"/>
          <c:extLst>
            <c:ext xmlns:c16="http://schemas.microsoft.com/office/drawing/2014/chart" uri="{C3380CC4-5D6E-409C-BE32-E72D297353CC}">
              <c16:uniqueId val="{00000000-2417-46CC-A191-C3C706FF7D38}"/>
            </c:ext>
          </c:extLst>
        </c:ser>
        <c:ser>
          <c:idx val="1"/>
          <c:order val="1"/>
          <c:tx>
            <c:strRef>
              <c:f>'OPB 740  testing'!$C$2</c:f>
              <c:strCache>
                <c:ptCount val="1"/>
                <c:pt idx="0">
                  <c:v>Paper</c:v>
                </c:pt>
              </c:strCache>
            </c:strRef>
          </c:tx>
          <c:spPr>
            <a:ln w="22225" cap="rnd" cmpd="sng" algn="ctr">
              <a:solidFill>
                <a:schemeClr val="accent2"/>
              </a:solidFill>
              <a:round/>
            </a:ln>
            <a:effectLst/>
          </c:spPr>
          <c:marker>
            <c:symbol val="none"/>
          </c:marker>
          <c:cat>
            <c:numRef>
              <c:f>'OPB 740  testing'!$A$3:$A$17</c:f>
              <c:numCache>
                <c:formatCode>General</c:formatCode>
                <c:ptCount val="15"/>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numCache>
            </c:numRef>
          </c:cat>
          <c:val>
            <c:numRef>
              <c:f>'OPB 740  testing'!$C$3:$C$17</c:f>
              <c:numCache>
                <c:formatCode>General</c:formatCode>
                <c:ptCount val="15"/>
                <c:pt idx="0">
                  <c:v>1.0900000000000001</c:v>
                </c:pt>
                <c:pt idx="1">
                  <c:v>3.27</c:v>
                </c:pt>
                <c:pt idx="2">
                  <c:v>4.55</c:v>
                </c:pt>
                <c:pt idx="3">
                  <c:v>4.58</c:v>
                </c:pt>
                <c:pt idx="4">
                  <c:v>4.4800000000000004</c:v>
                </c:pt>
                <c:pt idx="5">
                  <c:v>4.37</c:v>
                </c:pt>
                <c:pt idx="6">
                  <c:v>4.24</c:v>
                </c:pt>
                <c:pt idx="7">
                  <c:v>3.85</c:v>
                </c:pt>
                <c:pt idx="8">
                  <c:v>2.54</c:v>
                </c:pt>
                <c:pt idx="9">
                  <c:v>1.93</c:v>
                </c:pt>
                <c:pt idx="10">
                  <c:v>1.67</c:v>
                </c:pt>
                <c:pt idx="11">
                  <c:v>1.45</c:v>
                </c:pt>
                <c:pt idx="12">
                  <c:v>1.33</c:v>
                </c:pt>
                <c:pt idx="13">
                  <c:v>0.98</c:v>
                </c:pt>
                <c:pt idx="14">
                  <c:v>0.94</c:v>
                </c:pt>
              </c:numCache>
            </c:numRef>
          </c:val>
          <c:smooth val="0"/>
          <c:extLst>
            <c:ext xmlns:c16="http://schemas.microsoft.com/office/drawing/2014/chart" uri="{C3380CC4-5D6E-409C-BE32-E72D297353CC}">
              <c16:uniqueId val="{00000001-2417-46CC-A191-C3C706FF7D38}"/>
            </c:ext>
          </c:extLst>
        </c:ser>
        <c:ser>
          <c:idx val="2"/>
          <c:order val="2"/>
          <c:tx>
            <c:strRef>
              <c:f>'OPB 740  testing'!$D$2</c:f>
              <c:strCache>
                <c:ptCount val="1"/>
                <c:pt idx="0">
                  <c:v>Clear plastic</c:v>
                </c:pt>
              </c:strCache>
            </c:strRef>
          </c:tx>
          <c:spPr>
            <a:ln w="22225" cap="rnd" cmpd="sng" algn="ctr">
              <a:solidFill>
                <a:schemeClr val="accent3"/>
              </a:solidFill>
              <a:round/>
            </a:ln>
            <a:effectLst/>
          </c:spPr>
          <c:marker>
            <c:symbol val="none"/>
          </c:marker>
          <c:cat>
            <c:numRef>
              <c:f>'OPB 740  testing'!$A$3:$A$17</c:f>
              <c:numCache>
                <c:formatCode>General</c:formatCode>
                <c:ptCount val="15"/>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numCache>
            </c:numRef>
          </c:cat>
          <c:val>
            <c:numRef>
              <c:f>'OPB 740  testing'!$D$3:$D$17</c:f>
              <c:numCache>
                <c:formatCode>General</c:formatCode>
                <c:ptCount val="15"/>
                <c:pt idx="0">
                  <c:v>2.0099999999999998</c:v>
                </c:pt>
                <c:pt idx="1">
                  <c:v>2.37</c:v>
                </c:pt>
                <c:pt idx="2">
                  <c:v>3.87</c:v>
                </c:pt>
                <c:pt idx="3">
                  <c:v>4.5</c:v>
                </c:pt>
                <c:pt idx="4">
                  <c:v>4.5199999999999996</c:v>
                </c:pt>
                <c:pt idx="5">
                  <c:v>3.61</c:v>
                </c:pt>
                <c:pt idx="6">
                  <c:v>2.0699999999999998</c:v>
                </c:pt>
                <c:pt idx="7">
                  <c:v>2.02</c:v>
                </c:pt>
                <c:pt idx="8">
                  <c:v>1.98</c:v>
                </c:pt>
                <c:pt idx="9">
                  <c:v>1.85</c:v>
                </c:pt>
                <c:pt idx="10">
                  <c:v>1.64</c:v>
                </c:pt>
                <c:pt idx="11">
                  <c:v>1.49</c:v>
                </c:pt>
                <c:pt idx="12">
                  <c:v>1.41</c:v>
                </c:pt>
                <c:pt idx="13">
                  <c:v>1.25</c:v>
                </c:pt>
                <c:pt idx="14">
                  <c:v>0.86</c:v>
                </c:pt>
              </c:numCache>
            </c:numRef>
          </c:val>
          <c:smooth val="0"/>
          <c:extLst>
            <c:ext xmlns:c16="http://schemas.microsoft.com/office/drawing/2014/chart" uri="{C3380CC4-5D6E-409C-BE32-E72D297353CC}">
              <c16:uniqueId val="{00000002-2417-46CC-A191-C3C706FF7D38}"/>
            </c:ext>
          </c:extLst>
        </c:ser>
        <c:ser>
          <c:idx val="3"/>
          <c:order val="3"/>
          <c:tx>
            <c:strRef>
              <c:f>'OPB 740  testing'!$E$2</c:f>
              <c:strCache>
                <c:ptCount val="1"/>
                <c:pt idx="0">
                  <c:v>White plastic</c:v>
                </c:pt>
              </c:strCache>
            </c:strRef>
          </c:tx>
          <c:spPr>
            <a:ln w="22225" cap="rnd" cmpd="sng" algn="ctr">
              <a:solidFill>
                <a:schemeClr val="accent4"/>
              </a:solidFill>
              <a:round/>
            </a:ln>
            <a:effectLst/>
          </c:spPr>
          <c:marker>
            <c:symbol val="none"/>
          </c:marker>
          <c:cat>
            <c:numRef>
              <c:f>'OPB 740  testing'!$A$3:$A$17</c:f>
              <c:numCache>
                <c:formatCode>General</c:formatCode>
                <c:ptCount val="15"/>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numCache>
            </c:numRef>
          </c:cat>
          <c:val>
            <c:numRef>
              <c:f>'OPB 740  testing'!$E$3:$E$17</c:f>
              <c:numCache>
                <c:formatCode>General</c:formatCode>
                <c:ptCount val="15"/>
                <c:pt idx="0">
                  <c:v>1.05</c:v>
                </c:pt>
                <c:pt idx="1">
                  <c:v>1.47</c:v>
                </c:pt>
                <c:pt idx="2">
                  <c:v>4.5599999999999996</c:v>
                </c:pt>
                <c:pt idx="3">
                  <c:v>4.54</c:v>
                </c:pt>
                <c:pt idx="4">
                  <c:v>4.47</c:v>
                </c:pt>
                <c:pt idx="5">
                  <c:v>1.44</c:v>
                </c:pt>
                <c:pt idx="6">
                  <c:v>1.43</c:v>
                </c:pt>
                <c:pt idx="7">
                  <c:v>1.33</c:v>
                </c:pt>
                <c:pt idx="8">
                  <c:v>1.3</c:v>
                </c:pt>
                <c:pt idx="9">
                  <c:v>1.28</c:v>
                </c:pt>
                <c:pt idx="10">
                  <c:v>1.03</c:v>
                </c:pt>
                <c:pt idx="11">
                  <c:v>1.03</c:v>
                </c:pt>
                <c:pt idx="12">
                  <c:v>1.02</c:v>
                </c:pt>
                <c:pt idx="13">
                  <c:v>0.91</c:v>
                </c:pt>
                <c:pt idx="14">
                  <c:v>0.8</c:v>
                </c:pt>
              </c:numCache>
            </c:numRef>
          </c:val>
          <c:smooth val="0"/>
          <c:extLst>
            <c:ext xmlns:c16="http://schemas.microsoft.com/office/drawing/2014/chart" uri="{C3380CC4-5D6E-409C-BE32-E72D297353CC}">
              <c16:uniqueId val="{00000003-2417-46CC-A191-C3C706FF7D38}"/>
            </c:ext>
          </c:extLst>
        </c:ser>
        <c:ser>
          <c:idx val="4"/>
          <c:order val="4"/>
          <c:tx>
            <c:strRef>
              <c:f>'OPB 740  testing'!$F$2</c:f>
              <c:strCache>
                <c:ptCount val="1"/>
                <c:pt idx="0">
                  <c:v>Reflective plastic </c:v>
                </c:pt>
              </c:strCache>
            </c:strRef>
          </c:tx>
          <c:spPr>
            <a:ln w="22225" cap="rnd" cmpd="sng" algn="ctr">
              <a:solidFill>
                <a:schemeClr val="accent5"/>
              </a:solidFill>
              <a:round/>
            </a:ln>
            <a:effectLst/>
          </c:spPr>
          <c:marker>
            <c:symbol val="none"/>
          </c:marker>
          <c:cat>
            <c:numRef>
              <c:f>'OPB 740  testing'!$A$3:$A$17</c:f>
              <c:numCache>
                <c:formatCode>General</c:formatCode>
                <c:ptCount val="15"/>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numCache>
            </c:numRef>
          </c:cat>
          <c:val>
            <c:numRef>
              <c:f>'OPB 740  testing'!$F$3:$F$17</c:f>
              <c:numCache>
                <c:formatCode>General</c:formatCode>
                <c:ptCount val="15"/>
                <c:pt idx="0">
                  <c:v>4.49</c:v>
                </c:pt>
                <c:pt idx="1">
                  <c:v>4.54</c:v>
                </c:pt>
                <c:pt idx="2">
                  <c:v>4.5199999999999996</c:v>
                </c:pt>
                <c:pt idx="3">
                  <c:v>4.57</c:v>
                </c:pt>
                <c:pt idx="4">
                  <c:v>4.45</c:v>
                </c:pt>
                <c:pt idx="5">
                  <c:v>2.82</c:v>
                </c:pt>
                <c:pt idx="6">
                  <c:v>2.0099999999999998</c:v>
                </c:pt>
                <c:pt idx="7">
                  <c:v>1.79</c:v>
                </c:pt>
                <c:pt idx="8">
                  <c:v>1.78</c:v>
                </c:pt>
                <c:pt idx="9">
                  <c:v>1.56</c:v>
                </c:pt>
                <c:pt idx="10">
                  <c:v>1.23</c:v>
                </c:pt>
                <c:pt idx="11">
                  <c:v>0.98</c:v>
                </c:pt>
                <c:pt idx="12">
                  <c:v>0.93</c:v>
                </c:pt>
                <c:pt idx="13">
                  <c:v>0.73</c:v>
                </c:pt>
                <c:pt idx="14">
                  <c:v>0.67</c:v>
                </c:pt>
              </c:numCache>
            </c:numRef>
          </c:val>
          <c:smooth val="0"/>
          <c:extLst>
            <c:ext xmlns:c16="http://schemas.microsoft.com/office/drawing/2014/chart" uri="{C3380CC4-5D6E-409C-BE32-E72D297353CC}">
              <c16:uniqueId val="{00000004-2417-46CC-A191-C3C706FF7D38}"/>
            </c:ext>
          </c:extLst>
        </c:ser>
        <c:ser>
          <c:idx val="5"/>
          <c:order val="5"/>
          <c:tx>
            <c:strRef>
              <c:f>'OPB 740  testing'!$G$2</c:f>
              <c:strCache>
                <c:ptCount val="1"/>
                <c:pt idx="0">
                  <c:v>Wood</c:v>
                </c:pt>
              </c:strCache>
            </c:strRef>
          </c:tx>
          <c:spPr>
            <a:ln w="22225" cap="rnd" cmpd="sng" algn="ctr">
              <a:solidFill>
                <a:schemeClr val="accent6"/>
              </a:solidFill>
              <a:round/>
            </a:ln>
            <a:effectLst/>
          </c:spPr>
          <c:marker>
            <c:symbol val="none"/>
          </c:marker>
          <c:cat>
            <c:numRef>
              <c:f>'OPB 740  testing'!$A$3:$A$17</c:f>
              <c:numCache>
                <c:formatCode>General</c:formatCode>
                <c:ptCount val="15"/>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numCache>
            </c:numRef>
          </c:cat>
          <c:val>
            <c:numRef>
              <c:f>'OPB 740  testing'!$G$3:$G$17</c:f>
              <c:numCache>
                <c:formatCode>General</c:formatCode>
                <c:ptCount val="15"/>
                <c:pt idx="0">
                  <c:v>1.23</c:v>
                </c:pt>
                <c:pt idx="1">
                  <c:v>3.65</c:v>
                </c:pt>
                <c:pt idx="2">
                  <c:v>4.5199999999999996</c:v>
                </c:pt>
                <c:pt idx="3">
                  <c:v>4.54</c:v>
                </c:pt>
                <c:pt idx="4">
                  <c:v>4.5599999999999996</c:v>
                </c:pt>
                <c:pt idx="5">
                  <c:v>4.45</c:v>
                </c:pt>
                <c:pt idx="6">
                  <c:v>4.33</c:v>
                </c:pt>
                <c:pt idx="7">
                  <c:v>3.87</c:v>
                </c:pt>
                <c:pt idx="8">
                  <c:v>3.46</c:v>
                </c:pt>
                <c:pt idx="9">
                  <c:v>2.2599999999999998</c:v>
                </c:pt>
                <c:pt idx="10">
                  <c:v>1.26</c:v>
                </c:pt>
                <c:pt idx="11">
                  <c:v>1.24</c:v>
                </c:pt>
                <c:pt idx="12">
                  <c:v>1.2</c:v>
                </c:pt>
                <c:pt idx="13">
                  <c:v>1.04</c:v>
                </c:pt>
                <c:pt idx="14">
                  <c:v>0.54</c:v>
                </c:pt>
              </c:numCache>
            </c:numRef>
          </c:val>
          <c:smooth val="0"/>
          <c:extLst>
            <c:ext xmlns:c16="http://schemas.microsoft.com/office/drawing/2014/chart" uri="{C3380CC4-5D6E-409C-BE32-E72D297353CC}">
              <c16:uniqueId val="{00000005-2417-46CC-A191-C3C706FF7D38}"/>
            </c:ext>
          </c:extLst>
        </c:ser>
        <c:dLbls>
          <c:showLegendKey val="0"/>
          <c:showVal val="0"/>
          <c:showCatName val="0"/>
          <c:showSerName val="0"/>
          <c:showPercent val="0"/>
          <c:showBubbleSize val="0"/>
        </c:dLbls>
        <c:smooth val="0"/>
        <c:axId val="293831936"/>
        <c:axId val="293840520"/>
      </c:lineChart>
      <c:catAx>
        <c:axId val="293831936"/>
        <c:scaling>
          <c:orientation val="minMax"/>
        </c:scaling>
        <c:delete val="0"/>
        <c:axPos val="b"/>
        <c:title>
          <c:tx>
            <c:rich>
              <a:bodyPr rot="0" spcFirstLastPara="1" vertOverflow="ellipsis" vert="horz" wrap="square" anchor="ctr" anchorCtr="1"/>
              <a:lstStyle/>
              <a:p>
                <a:pPr>
                  <a:defRPr sz="900" b="0" i="0" u="none" strike="noStrike" kern="1200" cap="all" baseline="0">
                    <a:solidFill>
                      <a:schemeClr val="dk1">
                        <a:lumMod val="65000"/>
                        <a:lumOff val="35000"/>
                      </a:schemeClr>
                    </a:solidFill>
                    <a:latin typeface="+mn-lt"/>
                    <a:ea typeface="+mn-ea"/>
                    <a:cs typeface="+mn-cs"/>
                  </a:defRPr>
                </a:pPr>
                <a:r>
                  <a:rPr lang="en-US">
                    <a:latin typeface="Arial" panose="020B0604020202020204" pitchFamily="34" charset="0"/>
                    <a:cs typeface="Arial" panose="020B0604020202020204" pitchFamily="34" charset="0"/>
                  </a:rPr>
                  <a:t>Distance (mm</a:t>
                </a:r>
                <a:r>
                  <a:rPr lang="en-US"/>
                  <a:t>)</a:t>
                </a:r>
              </a:p>
            </c:rich>
          </c:tx>
          <c:overlay val="0"/>
          <c:spPr>
            <a:noFill/>
            <a:ln>
              <a:noFill/>
            </a:ln>
            <a:effectLst/>
          </c:spPr>
        </c:title>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en-US"/>
          </a:p>
        </c:txPr>
        <c:crossAx val="293840520"/>
        <c:crosses val="autoZero"/>
        <c:auto val="0"/>
        <c:lblAlgn val="ctr"/>
        <c:lblOffset val="100"/>
        <c:noMultiLvlLbl val="0"/>
      </c:catAx>
      <c:valAx>
        <c:axId val="293840520"/>
        <c:scaling>
          <c:orientation val="minMax"/>
        </c:scaling>
        <c:delete val="0"/>
        <c:axPos val="l"/>
        <c:majorGridlines>
          <c:spPr>
            <a:ln>
              <a:solidFill>
                <a:schemeClr val="dk1">
                  <a:lumMod val="15000"/>
                  <a:lumOff val="85000"/>
                </a:schemeClr>
              </a:solidFill>
            </a:ln>
            <a:effectLst/>
          </c:spPr>
        </c:majorGridlines>
        <c:title>
          <c:tx>
            <c:rich>
              <a:bodyPr rot="-5400000" spcFirstLastPara="1" vertOverflow="ellipsis" vert="horz" wrap="square" anchor="ctr" anchorCtr="1"/>
              <a:lstStyle/>
              <a:p>
                <a:pPr>
                  <a:defRPr sz="900" b="0" i="0" u="none" strike="noStrike" kern="1200" cap="all" baseline="0">
                    <a:solidFill>
                      <a:schemeClr val="dk1">
                        <a:lumMod val="65000"/>
                        <a:lumOff val="35000"/>
                      </a:schemeClr>
                    </a:solidFill>
                    <a:latin typeface="+mn-lt"/>
                    <a:ea typeface="+mn-ea"/>
                    <a:cs typeface="+mn-cs"/>
                  </a:defRPr>
                </a:pPr>
                <a:r>
                  <a:rPr lang="en-US">
                    <a:latin typeface="Arial" panose="020B0604020202020204" pitchFamily="34" charset="0"/>
                    <a:cs typeface="Arial" panose="020B0604020202020204" pitchFamily="34" charset="0"/>
                  </a:rPr>
                  <a:t>Voltage out</a:t>
                </a:r>
              </a:p>
            </c:rich>
          </c:tx>
          <c:layout>
            <c:manualLayout>
              <c:xMode val="edge"/>
              <c:yMode val="edge"/>
              <c:x val="2.4374030578329299E-2"/>
              <c:y val="0.41433243199993403"/>
            </c:manualLayout>
          </c:layout>
          <c:overlay val="0"/>
          <c:spPr>
            <a:noFill/>
            <a:ln>
              <a:noFill/>
            </a:ln>
            <a:effectLst/>
          </c:sp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en-US"/>
          </a:p>
        </c:txPr>
        <c:crossAx val="293831936"/>
        <c:crossesAt val="1"/>
        <c:crossBetween val="between"/>
        <c:majorUnit val="0.2"/>
      </c:valAx>
      <c:spPr>
        <a:gradFill>
          <a:gsLst>
            <a:gs pos="100000">
              <a:schemeClr val="lt1">
                <a:lumMod val="95000"/>
              </a:schemeClr>
            </a:gs>
            <a:gs pos="0">
              <a:schemeClr val="lt1"/>
            </a:gs>
          </a:gsLst>
          <a:lin ang="5400000" scaled="0"/>
        </a:grad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Arial" panose="020B0604020202020204" pitchFamily="34" charset="0"/>
                <a:ea typeface="+mn-ea"/>
                <a:cs typeface="Arial" panose="020B0604020202020204" pitchFamily="34" charset="0"/>
              </a:defRPr>
            </a:pPr>
            <a:r>
              <a:rPr lang="en-GB"/>
              <a:t>Speed Sensor Testing on Proteus - Signal Generator output against LCD Display</a:t>
            </a:r>
          </a:p>
        </c:rich>
      </c:tx>
      <c:overlay val="0"/>
      <c:spPr>
        <a:noFill/>
        <a:ln>
          <a:noFill/>
        </a:ln>
        <a:effectLst/>
      </c:spPr>
    </c:title>
    <c:autoTitleDeleted val="0"/>
    <c:plotArea>
      <c:layout/>
      <c:lineChart>
        <c:grouping val="standard"/>
        <c:varyColors val="0"/>
        <c:ser>
          <c:idx val="0"/>
          <c:order val="0"/>
          <c:spPr>
            <a:ln w="22225" cap="rnd" cmpd="sng" algn="ctr">
              <a:solidFill>
                <a:schemeClr val="accent1"/>
              </a:solidFill>
              <a:round/>
            </a:ln>
            <a:effectLst/>
          </c:spPr>
          <c:marker>
            <c:symbol val="none"/>
          </c:marker>
          <c:val>
            <c:numRef>
              <c:f>'Simulated speed test'!$A$2:$A$26</c:f>
              <c:numCache>
                <c:formatCode>General</c:formatCode>
                <c:ptCount val="25"/>
                <c:pt idx="0">
                  <c:v>0</c:v>
                </c:pt>
                <c:pt idx="1">
                  <c:v>50</c:v>
                </c:pt>
                <c:pt idx="2">
                  <c:v>100</c:v>
                </c:pt>
                <c:pt idx="3">
                  <c:v>150</c:v>
                </c:pt>
                <c:pt idx="4">
                  <c:v>200</c:v>
                </c:pt>
                <c:pt idx="5">
                  <c:v>250</c:v>
                </c:pt>
                <c:pt idx="6">
                  <c:v>300</c:v>
                </c:pt>
                <c:pt idx="7">
                  <c:v>350</c:v>
                </c:pt>
                <c:pt idx="8">
                  <c:v>400</c:v>
                </c:pt>
                <c:pt idx="9">
                  <c:v>450</c:v>
                </c:pt>
                <c:pt idx="10">
                  <c:v>500</c:v>
                </c:pt>
                <c:pt idx="11">
                  <c:v>550</c:v>
                </c:pt>
                <c:pt idx="12">
                  <c:v>600</c:v>
                </c:pt>
                <c:pt idx="13">
                  <c:v>650</c:v>
                </c:pt>
                <c:pt idx="14">
                  <c:v>700</c:v>
                </c:pt>
                <c:pt idx="15">
                  <c:v>750</c:v>
                </c:pt>
                <c:pt idx="16">
                  <c:v>800</c:v>
                </c:pt>
                <c:pt idx="17">
                  <c:v>850</c:v>
                </c:pt>
                <c:pt idx="18">
                  <c:v>900</c:v>
                </c:pt>
                <c:pt idx="19">
                  <c:v>950</c:v>
                </c:pt>
                <c:pt idx="20">
                  <c:v>1000</c:v>
                </c:pt>
                <c:pt idx="21">
                  <c:v>1050</c:v>
                </c:pt>
                <c:pt idx="22">
                  <c:v>1100</c:v>
                </c:pt>
                <c:pt idx="23">
                  <c:v>1150</c:v>
                </c:pt>
                <c:pt idx="24">
                  <c:v>1200</c:v>
                </c:pt>
              </c:numCache>
            </c:numRef>
          </c:val>
          <c:smooth val="0"/>
          <c:extLst>
            <c:ext xmlns:c16="http://schemas.microsoft.com/office/drawing/2014/chart" uri="{C3380CC4-5D6E-409C-BE32-E72D297353CC}">
              <c16:uniqueId val="{00000000-6A63-4DD1-A257-693023F0773F}"/>
            </c:ext>
          </c:extLst>
        </c:ser>
        <c:ser>
          <c:idx val="1"/>
          <c:order val="1"/>
          <c:spPr>
            <a:ln w="22225" cap="rnd" cmpd="sng" algn="ctr">
              <a:solidFill>
                <a:schemeClr val="accent2"/>
              </a:solidFill>
              <a:round/>
            </a:ln>
            <a:effectLst/>
          </c:spPr>
          <c:marker>
            <c:symbol val="none"/>
          </c:marker>
          <c:val>
            <c:numRef>
              <c:f>'Simulated speed test'!$B$2:$B$26</c:f>
              <c:numCache>
                <c:formatCode>General</c:formatCode>
                <c:ptCount val="25"/>
                <c:pt idx="0">
                  <c:v>0</c:v>
                </c:pt>
                <c:pt idx="1">
                  <c:v>300</c:v>
                </c:pt>
                <c:pt idx="2">
                  <c:v>600</c:v>
                </c:pt>
                <c:pt idx="3">
                  <c:v>900</c:v>
                </c:pt>
                <c:pt idx="4">
                  <c:v>1200</c:v>
                </c:pt>
                <c:pt idx="5">
                  <c:v>1500</c:v>
                </c:pt>
                <c:pt idx="6">
                  <c:v>1800</c:v>
                </c:pt>
                <c:pt idx="7">
                  <c:v>2100</c:v>
                </c:pt>
                <c:pt idx="8">
                  <c:v>2400</c:v>
                </c:pt>
                <c:pt idx="9">
                  <c:v>2700</c:v>
                </c:pt>
                <c:pt idx="10">
                  <c:v>3000</c:v>
                </c:pt>
                <c:pt idx="11">
                  <c:v>3300</c:v>
                </c:pt>
                <c:pt idx="12">
                  <c:v>3600</c:v>
                </c:pt>
                <c:pt idx="13">
                  <c:v>3900</c:v>
                </c:pt>
                <c:pt idx="14">
                  <c:v>4200</c:v>
                </c:pt>
                <c:pt idx="15">
                  <c:v>4500</c:v>
                </c:pt>
                <c:pt idx="16">
                  <c:v>4800</c:v>
                </c:pt>
                <c:pt idx="17">
                  <c:v>5100</c:v>
                </c:pt>
                <c:pt idx="18">
                  <c:v>5400</c:v>
                </c:pt>
                <c:pt idx="19">
                  <c:v>5700</c:v>
                </c:pt>
                <c:pt idx="20">
                  <c:v>6000</c:v>
                </c:pt>
                <c:pt idx="21">
                  <c:v>6300</c:v>
                </c:pt>
                <c:pt idx="22">
                  <c:v>6600</c:v>
                </c:pt>
                <c:pt idx="23">
                  <c:v>6900</c:v>
                </c:pt>
                <c:pt idx="24">
                  <c:v>7200</c:v>
                </c:pt>
              </c:numCache>
            </c:numRef>
          </c:val>
          <c:smooth val="0"/>
          <c:extLst>
            <c:ext xmlns:c16="http://schemas.microsoft.com/office/drawing/2014/chart" uri="{C3380CC4-5D6E-409C-BE32-E72D297353CC}">
              <c16:uniqueId val="{00000001-6A63-4DD1-A257-693023F0773F}"/>
            </c:ext>
          </c:extLst>
        </c:ser>
        <c:dLbls>
          <c:showLegendKey val="0"/>
          <c:showVal val="0"/>
          <c:showCatName val="0"/>
          <c:showSerName val="0"/>
          <c:showPercent val="0"/>
          <c:showBubbleSize val="0"/>
        </c:dLbls>
        <c:hiLowLines>
          <c:spPr>
            <a:ln w="9525">
              <a:solidFill>
                <a:schemeClr val="dk1">
                  <a:lumMod val="35000"/>
                  <a:lumOff val="65000"/>
                </a:schemeClr>
              </a:solidFill>
            </a:ln>
            <a:effectLst/>
          </c:spPr>
        </c:hiLowLines>
        <c:smooth val="0"/>
        <c:axId val="292887536"/>
        <c:axId val="292884008"/>
      </c:lineChart>
      <c:catAx>
        <c:axId val="292887536"/>
        <c:scaling>
          <c:orientation val="minMax"/>
        </c:scaling>
        <c:delete val="0"/>
        <c:axPos val="b"/>
        <c:title>
          <c:tx>
            <c:rich>
              <a:bodyPr rot="0" spcFirstLastPara="1" vertOverflow="ellipsis" vert="horz" wrap="square" anchor="ctr" anchorCtr="1"/>
              <a:lstStyle/>
              <a:p>
                <a:pPr>
                  <a:defRPr sz="900" b="0" i="0" u="none" strike="noStrike" kern="1200" cap="all" baseline="0">
                    <a:solidFill>
                      <a:schemeClr val="dk1">
                        <a:lumMod val="65000"/>
                        <a:lumOff val="35000"/>
                      </a:schemeClr>
                    </a:solidFill>
                    <a:latin typeface="Arial" panose="020B0604020202020204" pitchFamily="34" charset="0"/>
                    <a:ea typeface="+mn-ea"/>
                    <a:cs typeface="Arial" panose="020B0604020202020204" pitchFamily="34" charset="0"/>
                  </a:defRPr>
                </a:pPr>
                <a:r>
                  <a:rPr lang="en-US"/>
                  <a:t>Test Steps</a:t>
                </a:r>
              </a:p>
            </c:rich>
          </c:tx>
          <c:overlay val="0"/>
          <c:spPr>
            <a:noFill/>
            <a:ln>
              <a:noFill/>
            </a:ln>
            <a:effectLst/>
          </c:spPr>
        </c:title>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crossAx val="292884008"/>
        <c:crosses val="autoZero"/>
        <c:auto val="1"/>
        <c:lblAlgn val="ctr"/>
        <c:lblOffset val="100"/>
        <c:noMultiLvlLbl val="0"/>
      </c:catAx>
      <c:valAx>
        <c:axId val="292884008"/>
        <c:scaling>
          <c:orientation val="minMax"/>
        </c:scaling>
        <c:delete val="0"/>
        <c:axPos val="l"/>
        <c:majorGridlines>
          <c:spPr>
            <a:ln>
              <a:solidFill>
                <a:schemeClr val="dk1">
                  <a:lumMod val="15000"/>
                  <a:lumOff val="85000"/>
                </a:schemeClr>
              </a:solidFill>
            </a:ln>
            <a:effectLst/>
          </c:spPr>
        </c:majorGridlines>
        <c:title>
          <c:tx>
            <c:rich>
              <a:bodyPr rot="-5400000" spcFirstLastPara="1" vertOverflow="ellipsis" vert="horz" wrap="square" anchor="ctr" anchorCtr="1"/>
              <a:lstStyle/>
              <a:p>
                <a:pPr>
                  <a:defRPr sz="900" b="0" i="0" u="none" strike="noStrike" kern="1200" cap="all" baseline="0">
                    <a:solidFill>
                      <a:schemeClr val="dk1">
                        <a:lumMod val="65000"/>
                        <a:lumOff val="35000"/>
                      </a:schemeClr>
                    </a:solidFill>
                    <a:latin typeface="Arial" panose="020B0604020202020204" pitchFamily="34" charset="0"/>
                    <a:ea typeface="+mn-ea"/>
                    <a:cs typeface="Arial" panose="020B0604020202020204" pitchFamily="34" charset="0"/>
                  </a:defRPr>
                </a:pPr>
                <a:r>
                  <a:rPr lang="en-GB"/>
                  <a:t>Output Dislay</a:t>
                </a:r>
              </a:p>
            </c:rich>
          </c:tx>
          <c:overlay val="0"/>
          <c:spPr>
            <a:noFill/>
            <a:ln>
              <a:noFill/>
            </a:ln>
            <a:effectLst/>
          </c:sp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crossAx val="292887536"/>
        <c:crosses val="autoZero"/>
        <c:crossBetween val="between"/>
      </c:valAx>
      <c:spPr>
        <a:gradFill>
          <a:gsLst>
            <a:gs pos="100000">
              <a:schemeClr val="lt1">
                <a:lumMod val="95000"/>
              </a:schemeClr>
            </a:gs>
            <a:gs pos="0">
              <a:schemeClr val="lt1"/>
            </a:gs>
          </a:gsLst>
          <a:lin ang="5400000" scaled="0"/>
        </a:grad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latin typeface="Arial" panose="020B0604020202020204" pitchFamily="34" charset="0"/>
          <a:cs typeface="Arial" panose="020B0604020202020204" pitchFamily="34" charset="0"/>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Arial" panose="020B0604020202020204" pitchFamily="34" charset="0"/>
                <a:ea typeface="+mn-ea"/>
                <a:cs typeface="Arial" panose="020B0604020202020204" pitchFamily="34" charset="0"/>
              </a:defRPr>
            </a:pPr>
            <a:r>
              <a:rPr lang="en-GB"/>
              <a:t>Temperature Proteus testing - Output against Display</a:t>
            </a:r>
          </a:p>
        </c:rich>
      </c:tx>
      <c:overlay val="0"/>
      <c:spPr>
        <a:noFill/>
        <a:ln>
          <a:noFill/>
        </a:ln>
        <a:effectLst/>
      </c:spPr>
    </c:title>
    <c:autoTitleDeleted val="0"/>
    <c:plotArea>
      <c:layout/>
      <c:lineChart>
        <c:grouping val="standard"/>
        <c:varyColors val="0"/>
        <c:ser>
          <c:idx val="0"/>
          <c:order val="0"/>
          <c:tx>
            <c:strRef>
              <c:f>'Simulated temp test'!$A$1</c:f>
              <c:strCache>
                <c:ptCount val="1"/>
                <c:pt idx="0">
                  <c:v>Variable resistor position</c:v>
                </c:pt>
              </c:strCache>
            </c:strRef>
          </c:tx>
          <c:spPr>
            <a:ln w="22225" cap="rnd" cmpd="sng" algn="ctr">
              <a:solidFill>
                <a:schemeClr val="accent1"/>
              </a:solidFill>
              <a:round/>
            </a:ln>
            <a:effectLst/>
          </c:spPr>
          <c:marker>
            <c:symbol val="none"/>
          </c:marker>
          <c:val>
            <c:numRef>
              <c:f>'Simulated temp test'!$A$2:$A$22</c:f>
              <c:numCache>
                <c:formatCode>General</c:formatCode>
                <c:ptCount val="21"/>
                <c:pt idx="0">
                  <c:v>0</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numCache>
            </c:numRef>
          </c:val>
          <c:smooth val="0"/>
          <c:extLst>
            <c:ext xmlns:c16="http://schemas.microsoft.com/office/drawing/2014/chart" uri="{C3380CC4-5D6E-409C-BE32-E72D297353CC}">
              <c16:uniqueId val="{00000000-CBE5-4978-8F09-84C0241ACC9A}"/>
            </c:ext>
          </c:extLst>
        </c:ser>
        <c:ser>
          <c:idx val="1"/>
          <c:order val="1"/>
          <c:tx>
            <c:strRef>
              <c:f>'Simulated temp test'!$C$1</c:f>
              <c:strCache>
                <c:ptCount val="1"/>
                <c:pt idx="0">
                  <c:v>LCD display</c:v>
                </c:pt>
              </c:strCache>
            </c:strRef>
          </c:tx>
          <c:spPr>
            <a:ln w="22225" cap="rnd" cmpd="sng" algn="ctr">
              <a:solidFill>
                <a:schemeClr val="accent2"/>
              </a:solidFill>
              <a:round/>
            </a:ln>
            <a:effectLst/>
          </c:spPr>
          <c:marker>
            <c:symbol val="none"/>
          </c:marker>
          <c:val>
            <c:numRef>
              <c:f>'Simulated temp test'!$C$2:$C$22</c:f>
              <c:numCache>
                <c:formatCode>General</c:formatCode>
                <c:ptCount val="21"/>
                <c:pt idx="0">
                  <c:v>0</c:v>
                </c:pt>
                <c:pt idx="1">
                  <c:v>4</c:v>
                </c:pt>
                <c:pt idx="2">
                  <c:v>10</c:v>
                </c:pt>
                <c:pt idx="3">
                  <c:v>14</c:v>
                </c:pt>
                <c:pt idx="4">
                  <c:v>20</c:v>
                </c:pt>
                <c:pt idx="5">
                  <c:v>24</c:v>
                </c:pt>
                <c:pt idx="6">
                  <c:v>30</c:v>
                </c:pt>
                <c:pt idx="7">
                  <c:v>34</c:v>
                </c:pt>
                <c:pt idx="8">
                  <c:v>40</c:v>
                </c:pt>
                <c:pt idx="9">
                  <c:v>46</c:v>
                </c:pt>
                <c:pt idx="10">
                  <c:v>49</c:v>
                </c:pt>
                <c:pt idx="11">
                  <c:v>55</c:v>
                </c:pt>
                <c:pt idx="12">
                  <c:v>59</c:v>
                </c:pt>
                <c:pt idx="13">
                  <c:v>65</c:v>
                </c:pt>
                <c:pt idx="14">
                  <c:v>69</c:v>
                </c:pt>
                <c:pt idx="15">
                  <c:v>71</c:v>
                </c:pt>
                <c:pt idx="16">
                  <c:v>79</c:v>
                </c:pt>
                <c:pt idx="17">
                  <c:v>85</c:v>
                </c:pt>
                <c:pt idx="18">
                  <c:v>91</c:v>
                </c:pt>
                <c:pt idx="19">
                  <c:v>95</c:v>
                </c:pt>
                <c:pt idx="20">
                  <c:v>100</c:v>
                </c:pt>
              </c:numCache>
            </c:numRef>
          </c:val>
          <c:smooth val="0"/>
          <c:extLst>
            <c:ext xmlns:c16="http://schemas.microsoft.com/office/drawing/2014/chart" uri="{C3380CC4-5D6E-409C-BE32-E72D297353CC}">
              <c16:uniqueId val="{00000001-CBE5-4978-8F09-84C0241ACC9A}"/>
            </c:ext>
          </c:extLst>
        </c:ser>
        <c:dLbls>
          <c:showLegendKey val="0"/>
          <c:showVal val="0"/>
          <c:showCatName val="0"/>
          <c:showSerName val="0"/>
          <c:showPercent val="0"/>
          <c:showBubbleSize val="0"/>
        </c:dLbls>
        <c:dropLines>
          <c:spPr>
            <a:ln w="9525" cap="flat" cmpd="sng" algn="ctr">
              <a:solidFill>
                <a:schemeClr val="dk1">
                  <a:lumMod val="35000"/>
                  <a:lumOff val="65000"/>
                  <a:alpha val="33000"/>
                </a:schemeClr>
              </a:solidFill>
              <a:round/>
            </a:ln>
            <a:effectLst/>
          </c:spPr>
        </c:dropLines>
        <c:hiLowLines>
          <c:spPr>
            <a:ln w="9525">
              <a:solidFill>
                <a:schemeClr val="dk1">
                  <a:lumMod val="35000"/>
                  <a:lumOff val="65000"/>
                </a:schemeClr>
              </a:solidFill>
            </a:ln>
            <a:effectLst/>
          </c:spPr>
        </c:hiLowLines>
        <c:smooth val="0"/>
        <c:axId val="292884400"/>
        <c:axId val="292880480"/>
      </c:lineChart>
      <c:catAx>
        <c:axId val="292884400"/>
        <c:scaling>
          <c:orientation val="minMax"/>
        </c:scaling>
        <c:delete val="0"/>
        <c:axPos val="b"/>
        <c:title>
          <c:tx>
            <c:rich>
              <a:bodyPr rot="0" spcFirstLastPara="1" vertOverflow="ellipsis" vert="horz" wrap="square" anchor="ctr" anchorCtr="1"/>
              <a:lstStyle/>
              <a:p>
                <a:pPr>
                  <a:defRPr sz="900" b="0" i="0" u="none" strike="noStrike" kern="1200" cap="all" baseline="0">
                    <a:solidFill>
                      <a:schemeClr val="dk1">
                        <a:lumMod val="65000"/>
                        <a:lumOff val="35000"/>
                      </a:schemeClr>
                    </a:solidFill>
                    <a:latin typeface="Arial" panose="020B0604020202020204" pitchFamily="34" charset="0"/>
                    <a:ea typeface="+mn-ea"/>
                    <a:cs typeface="Arial" panose="020B0604020202020204" pitchFamily="34" charset="0"/>
                  </a:defRPr>
                </a:pPr>
                <a:r>
                  <a:rPr lang="en-GB"/>
                  <a:t>Test Step</a:t>
                </a:r>
              </a:p>
            </c:rich>
          </c:tx>
          <c:overlay val="0"/>
          <c:spPr>
            <a:noFill/>
            <a:ln>
              <a:noFill/>
            </a:ln>
            <a:effectLst/>
          </c:spPr>
        </c:title>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crossAx val="292880480"/>
        <c:crosses val="autoZero"/>
        <c:auto val="1"/>
        <c:lblAlgn val="ctr"/>
        <c:lblOffset val="100"/>
        <c:noMultiLvlLbl val="0"/>
      </c:catAx>
      <c:valAx>
        <c:axId val="292880480"/>
        <c:scaling>
          <c:orientation val="minMax"/>
          <c:max val="100"/>
        </c:scaling>
        <c:delete val="0"/>
        <c:axPos val="l"/>
        <c:title>
          <c:tx>
            <c:rich>
              <a:bodyPr rot="-5400000" spcFirstLastPara="1" vertOverflow="ellipsis" vert="horz" wrap="square" anchor="ctr" anchorCtr="1"/>
              <a:lstStyle/>
              <a:p>
                <a:pPr>
                  <a:defRPr sz="900" b="0" i="0" u="none" strike="noStrike" kern="1200" cap="all" baseline="0">
                    <a:solidFill>
                      <a:schemeClr val="dk1">
                        <a:lumMod val="65000"/>
                        <a:lumOff val="35000"/>
                      </a:schemeClr>
                    </a:solidFill>
                    <a:latin typeface="Arial" panose="020B0604020202020204" pitchFamily="34" charset="0"/>
                    <a:ea typeface="+mn-ea"/>
                    <a:cs typeface="Arial" panose="020B0604020202020204" pitchFamily="34" charset="0"/>
                  </a:defRPr>
                </a:pPr>
                <a:r>
                  <a:rPr lang="en-GB"/>
                  <a:t>output %</a:t>
                </a:r>
              </a:p>
            </c:rich>
          </c:tx>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crossAx val="292884400"/>
        <c:crosses val="autoZero"/>
        <c:crossBetween val="between"/>
      </c:valAx>
      <c:spPr>
        <a:gradFill>
          <a:gsLst>
            <a:gs pos="100000">
              <a:schemeClr val="lt1">
                <a:lumMod val="95000"/>
              </a:schemeClr>
            </a:gs>
            <a:gs pos="0">
              <a:schemeClr val="lt1"/>
            </a:gs>
          </a:gsLst>
          <a:lin ang="5400000" scaled="0"/>
        </a:grad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latin typeface="Arial" panose="020B0604020202020204" pitchFamily="34" charset="0"/>
          <a:cs typeface="Arial" panose="020B0604020202020204" pitchFamily="34" charset="0"/>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53862D-2AC2-2A4D-A0C5-C605EAC0C66B}" type="datetimeFigureOut">
              <a:rPr lang="en-US" smtClean="0"/>
              <a:t>5/2/18</a:t>
            </a:fld>
            <a:endParaRPr lang="en-US"/>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18C59C-8043-DC4D-8882-8B94E214E6EC}" type="slidenum">
              <a:rPr lang="en-US" smtClean="0"/>
              <a:t>‹#›</a:t>
            </a:fld>
            <a:endParaRPr lang="en-US"/>
          </a:p>
        </p:txBody>
      </p:sp>
    </p:spTree>
    <p:extLst>
      <p:ext uri="{BB962C8B-B14F-4D97-AF65-F5344CB8AC3E}">
        <p14:creationId xmlns:p14="http://schemas.microsoft.com/office/powerpoint/2010/main" val="3002354642"/>
      </p:ext>
    </p:extLst>
  </p:cSld>
  <p:clrMap bg1="lt1" tx1="dk1" bg2="lt2" tx2="dk2" accent1="accent1" accent2="accent2" accent3="accent3" accent4="accent4" accent5="accent5" accent6="accent6" hlink="hlink" folHlink="folHlink"/>
  <p:notesStyle>
    <a:lvl1pPr marL="0" algn="l" defTabSz="2479578" rtl="0" eaLnBrk="1" latinLnBrk="0" hangingPunct="1">
      <a:defRPr sz="3254" kern="1200">
        <a:solidFill>
          <a:schemeClr val="tx1"/>
        </a:solidFill>
        <a:latin typeface="+mn-lt"/>
        <a:ea typeface="+mn-ea"/>
        <a:cs typeface="+mn-cs"/>
      </a:defRPr>
    </a:lvl1pPr>
    <a:lvl2pPr marL="1239789" algn="l" defTabSz="2479578" rtl="0" eaLnBrk="1" latinLnBrk="0" hangingPunct="1">
      <a:defRPr sz="3254" kern="1200">
        <a:solidFill>
          <a:schemeClr val="tx1"/>
        </a:solidFill>
        <a:latin typeface="+mn-lt"/>
        <a:ea typeface="+mn-ea"/>
        <a:cs typeface="+mn-cs"/>
      </a:defRPr>
    </a:lvl2pPr>
    <a:lvl3pPr marL="2479578" algn="l" defTabSz="2479578" rtl="0" eaLnBrk="1" latinLnBrk="0" hangingPunct="1">
      <a:defRPr sz="3254" kern="1200">
        <a:solidFill>
          <a:schemeClr val="tx1"/>
        </a:solidFill>
        <a:latin typeface="+mn-lt"/>
        <a:ea typeface="+mn-ea"/>
        <a:cs typeface="+mn-cs"/>
      </a:defRPr>
    </a:lvl3pPr>
    <a:lvl4pPr marL="3719368" algn="l" defTabSz="2479578" rtl="0" eaLnBrk="1" latinLnBrk="0" hangingPunct="1">
      <a:defRPr sz="3254" kern="1200">
        <a:solidFill>
          <a:schemeClr val="tx1"/>
        </a:solidFill>
        <a:latin typeface="+mn-lt"/>
        <a:ea typeface="+mn-ea"/>
        <a:cs typeface="+mn-cs"/>
      </a:defRPr>
    </a:lvl4pPr>
    <a:lvl5pPr marL="4959157" algn="l" defTabSz="2479578" rtl="0" eaLnBrk="1" latinLnBrk="0" hangingPunct="1">
      <a:defRPr sz="3254" kern="1200">
        <a:solidFill>
          <a:schemeClr val="tx1"/>
        </a:solidFill>
        <a:latin typeface="+mn-lt"/>
        <a:ea typeface="+mn-ea"/>
        <a:cs typeface="+mn-cs"/>
      </a:defRPr>
    </a:lvl5pPr>
    <a:lvl6pPr marL="6198946" algn="l" defTabSz="2479578" rtl="0" eaLnBrk="1" latinLnBrk="0" hangingPunct="1">
      <a:defRPr sz="3254" kern="1200">
        <a:solidFill>
          <a:schemeClr val="tx1"/>
        </a:solidFill>
        <a:latin typeface="+mn-lt"/>
        <a:ea typeface="+mn-ea"/>
        <a:cs typeface="+mn-cs"/>
      </a:defRPr>
    </a:lvl6pPr>
    <a:lvl7pPr marL="7438735" algn="l" defTabSz="2479578" rtl="0" eaLnBrk="1" latinLnBrk="0" hangingPunct="1">
      <a:defRPr sz="3254" kern="1200">
        <a:solidFill>
          <a:schemeClr val="tx1"/>
        </a:solidFill>
        <a:latin typeface="+mn-lt"/>
        <a:ea typeface="+mn-ea"/>
        <a:cs typeface="+mn-cs"/>
      </a:defRPr>
    </a:lvl7pPr>
    <a:lvl8pPr marL="8678525" algn="l" defTabSz="2479578" rtl="0" eaLnBrk="1" latinLnBrk="0" hangingPunct="1">
      <a:defRPr sz="3254" kern="1200">
        <a:solidFill>
          <a:schemeClr val="tx1"/>
        </a:solidFill>
        <a:latin typeface="+mn-lt"/>
        <a:ea typeface="+mn-ea"/>
        <a:cs typeface="+mn-cs"/>
      </a:defRPr>
    </a:lvl8pPr>
    <a:lvl9pPr marL="9918314" algn="l" defTabSz="2479578" rtl="0" eaLnBrk="1" latinLnBrk="0" hangingPunct="1">
      <a:defRPr sz="325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718C59C-8043-DC4D-8882-8B94E214E6EC}" type="slidenum">
              <a:rPr lang="en-US" smtClean="0"/>
              <a:t>1</a:t>
            </a:fld>
            <a:endParaRPr lang="en-US"/>
          </a:p>
        </p:txBody>
      </p:sp>
    </p:spTree>
    <p:extLst>
      <p:ext uri="{BB962C8B-B14F-4D97-AF65-F5344CB8AC3E}">
        <p14:creationId xmlns:p14="http://schemas.microsoft.com/office/powerpoint/2010/main" val="1179844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3499590"/>
            <a:ext cx="25733931" cy="7444669"/>
          </a:xfrm>
        </p:spPr>
        <p:txBody>
          <a:bodyPr anchor="b"/>
          <a:lstStyle>
            <a:lvl1pPr algn="ctr">
              <a:defRPr sz="18709"/>
            </a:lvl1pPr>
          </a:lstStyle>
          <a:p>
            <a:r>
              <a:rPr lang="en-US"/>
              <a:t>Click to edit Master title style</a:t>
            </a:r>
            <a:endParaRPr lang="en-US" dirty="0"/>
          </a:p>
        </p:txBody>
      </p:sp>
      <p:sp>
        <p:nvSpPr>
          <p:cNvPr id="3" name="Subtitle 2"/>
          <p:cNvSpPr>
            <a:spLocks noGrp="1"/>
          </p:cNvSpPr>
          <p:nvPr>
            <p:ph type="subTitle" idx="1"/>
          </p:nvPr>
        </p:nvSpPr>
        <p:spPr>
          <a:xfrm>
            <a:off x="3784402" y="11231355"/>
            <a:ext cx="22706410" cy="5162758"/>
          </a:xfrm>
        </p:spPr>
        <p:txBody>
          <a:bodyPr/>
          <a:lstStyle>
            <a:lvl1pPr marL="0" indent="0" algn="ctr">
              <a:buNone/>
              <a:defRPr sz="7483"/>
            </a:lvl1pPr>
            <a:lvl2pPr marL="1425595" indent="0" algn="ctr">
              <a:buNone/>
              <a:defRPr sz="6236"/>
            </a:lvl2pPr>
            <a:lvl3pPr marL="2851191" indent="0" algn="ctr">
              <a:buNone/>
              <a:defRPr sz="5613"/>
            </a:lvl3pPr>
            <a:lvl4pPr marL="4276786" indent="0" algn="ctr">
              <a:buNone/>
              <a:defRPr sz="4989"/>
            </a:lvl4pPr>
            <a:lvl5pPr marL="5702381" indent="0" algn="ctr">
              <a:buNone/>
              <a:defRPr sz="4989"/>
            </a:lvl5pPr>
            <a:lvl6pPr marL="7127977" indent="0" algn="ctr">
              <a:buNone/>
              <a:defRPr sz="4989"/>
            </a:lvl6pPr>
            <a:lvl7pPr marL="8553572" indent="0" algn="ctr">
              <a:buNone/>
              <a:defRPr sz="4989"/>
            </a:lvl7pPr>
            <a:lvl8pPr marL="9979167" indent="0" algn="ctr">
              <a:buNone/>
              <a:defRPr sz="4989"/>
            </a:lvl8pPr>
            <a:lvl9pPr marL="11404763" indent="0" algn="ctr">
              <a:buNone/>
              <a:defRPr sz="498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1BA22F-FF2F-3342-9BAD-17C2D4DA86A4}" type="datetimeFigureOut">
              <a:rPr lang="en-US" smtClean="0"/>
              <a:t>5/2/18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222263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1BA22F-FF2F-3342-9BAD-17C2D4DA86A4}" type="datetimeFigureOut">
              <a:rPr lang="en-US" smtClean="0"/>
              <a:t>5/2/18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234414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5331063"/>
            <a:ext cx="26112371" cy="8894992"/>
          </a:xfrm>
        </p:spPr>
        <p:txBody>
          <a:bodyPr anchor="b"/>
          <a:lstStyle>
            <a:lvl1pPr>
              <a:defRPr sz="18709"/>
            </a:lvl1pPr>
          </a:lstStyle>
          <a:p>
            <a:r>
              <a:rPr lang="en-US"/>
              <a:t>Click to edit Master title style</a:t>
            </a:r>
            <a:endParaRPr lang="en-US" dirty="0"/>
          </a:p>
        </p:txBody>
      </p:sp>
      <p:sp>
        <p:nvSpPr>
          <p:cNvPr id="3" name="Text Placeholder 2"/>
          <p:cNvSpPr>
            <a:spLocks noGrp="1"/>
          </p:cNvSpPr>
          <p:nvPr>
            <p:ph type="body" idx="1"/>
          </p:nvPr>
        </p:nvSpPr>
        <p:spPr>
          <a:xfrm>
            <a:off x="2065654" y="14310205"/>
            <a:ext cx="26112371" cy="4677666"/>
          </a:xfrm>
        </p:spPr>
        <p:txBody>
          <a:bodyPr/>
          <a:lstStyle>
            <a:lvl1pPr marL="0" indent="0">
              <a:buNone/>
              <a:defRPr sz="7483">
                <a:solidFill>
                  <a:schemeClr val="tx1"/>
                </a:solidFill>
              </a:defRPr>
            </a:lvl1pPr>
            <a:lvl2pPr marL="1425595" indent="0">
              <a:buNone/>
              <a:defRPr sz="6236">
                <a:solidFill>
                  <a:schemeClr val="tx1">
                    <a:tint val="75000"/>
                  </a:schemeClr>
                </a:solidFill>
              </a:defRPr>
            </a:lvl2pPr>
            <a:lvl3pPr marL="2851191" indent="0">
              <a:buNone/>
              <a:defRPr sz="5613">
                <a:solidFill>
                  <a:schemeClr val="tx1">
                    <a:tint val="75000"/>
                  </a:schemeClr>
                </a:solidFill>
              </a:defRPr>
            </a:lvl3pPr>
            <a:lvl4pPr marL="4276786" indent="0">
              <a:buNone/>
              <a:defRPr sz="4989">
                <a:solidFill>
                  <a:schemeClr val="tx1">
                    <a:tint val="75000"/>
                  </a:schemeClr>
                </a:solidFill>
              </a:defRPr>
            </a:lvl4pPr>
            <a:lvl5pPr marL="5702381" indent="0">
              <a:buNone/>
              <a:defRPr sz="4989">
                <a:solidFill>
                  <a:schemeClr val="tx1">
                    <a:tint val="75000"/>
                  </a:schemeClr>
                </a:solidFill>
              </a:defRPr>
            </a:lvl5pPr>
            <a:lvl6pPr marL="7127977" indent="0">
              <a:buNone/>
              <a:defRPr sz="4989">
                <a:solidFill>
                  <a:schemeClr val="tx1">
                    <a:tint val="75000"/>
                  </a:schemeClr>
                </a:solidFill>
              </a:defRPr>
            </a:lvl6pPr>
            <a:lvl7pPr marL="8553572" indent="0">
              <a:buNone/>
              <a:defRPr sz="4989">
                <a:solidFill>
                  <a:schemeClr val="tx1">
                    <a:tint val="75000"/>
                  </a:schemeClr>
                </a:solidFill>
              </a:defRPr>
            </a:lvl7pPr>
            <a:lvl8pPr marL="9979167" indent="0">
              <a:buNone/>
              <a:defRPr sz="4989">
                <a:solidFill>
                  <a:schemeClr val="tx1">
                    <a:tint val="75000"/>
                  </a:schemeClr>
                </a:solidFill>
              </a:defRPr>
            </a:lvl8pPr>
            <a:lvl9pPr marL="11404763" indent="0">
              <a:buNone/>
              <a:defRPr sz="4989">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1BA22F-FF2F-3342-9BAD-17C2D4DA86A4}" type="datetimeFigureOut">
              <a:rPr lang="en-US" smtClean="0"/>
              <a:t>5/2/18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747454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5692400"/>
            <a:ext cx="12866966" cy="13567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6826" y="5692400"/>
            <a:ext cx="12866966" cy="13567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1BA22F-FF2F-3342-9BAD-17C2D4DA86A4}" type="datetimeFigureOut">
              <a:rPr lang="en-US" smtClean="0"/>
              <a:t>5/2/18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1213054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138485"/>
            <a:ext cx="26112371" cy="4133179"/>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5241960"/>
            <a:ext cx="12807832"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Edit Master text styles</a:t>
            </a:r>
          </a:p>
        </p:txBody>
      </p:sp>
      <p:sp>
        <p:nvSpPr>
          <p:cNvPr id="4" name="Content Placeholder 3"/>
          <p:cNvSpPr>
            <a:spLocks noGrp="1"/>
          </p:cNvSpPr>
          <p:nvPr>
            <p:ph sz="half" idx="2"/>
          </p:nvPr>
        </p:nvSpPr>
        <p:spPr>
          <a:xfrm>
            <a:off x="2085368" y="7810963"/>
            <a:ext cx="12807832" cy="114887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326828" y="5241960"/>
            <a:ext cx="12870909"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Edit Master text styles</a:t>
            </a:r>
          </a:p>
        </p:txBody>
      </p:sp>
      <p:sp>
        <p:nvSpPr>
          <p:cNvPr id="6" name="Content Placeholder 5"/>
          <p:cNvSpPr>
            <a:spLocks noGrp="1"/>
          </p:cNvSpPr>
          <p:nvPr>
            <p:ph sz="quarter" idx="4"/>
          </p:nvPr>
        </p:nvSpPr>
        <p:spPr>
          <a:xfrm>
            <a:off x="15326828" y="7810963"/>
            <a:ext cx="12870909" cy="114887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1BA22F-FF2F-3342-9BAD-17C2D4DA86A4}" type="datetimeFigureOut">
              <a:rPr lang="en-US" smtClean="0"/>
              <a:t>5/2/18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3014727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1BA22F-FF2F-3342-9BAD-17C2D4DA86A4}" type="datetimeFigureOut">
              <a:rPr lang="en-US" smtClean="0"/>
              <a:t>5/2/18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2164673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1BA22F-FF2F-3342-9BAD-17C2D4DA86A4}" type="datetimeFigureOut">
              <a:rPr lang="en-US" smtClean="0"/>
              <a:t>5/2/18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1649857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US"/>
              <a:t>Click to edit Master title style</a:t>
            </a:r>
            <a:endParaRPr lang="en-US" dirty="0"/>
          </a:p>
        </p:txBody>
      </p:sp>
      <p:sp>
        <p:nvSpPr>
          <p:cNvPr id="3" name="Content Placeholder 2"/>
          <p:cNvSpPr>
            <a:spLocks noGrp="1"/>
          </p:cNvSpPr>
          <p:nvPr>
            <p:ph idx="1"/>
          </p:nvPr>
        </p:nvSpPr>
        <p:spPr>
          <a:xfrm>
            <a:off x="12870909" y="3078850"/>
            <a:ext cx="15326827" cy="15196234"/>
          </a:xfrm>
        </p:spPr>
        <p:txBody>
          <a:bodyPr/>
          <a:lstStyle>
            <a:lvl1pPr>
              <a:defRPr sz="9978"/>
            </a:lvl1pPr>
            <a:lvl2pPr>
              <a:defRPr sz="8731"/>
            </a:lvl2pPr>
            <a:lvl3pPr>
              <a:defRPr sz="7483"/>
            </a:lvl3pPr>
            <a:lvl4pPr>
              <a:defRPr sz="6236"/>
            </a:lvl4pPr>
            <a:lvl5pPr>
              <a:defRPr sz="6236"/>
            </a:lvl5pPr>
            <a:lvl6pPr>
              <a:defRPr sz="6236"/>
            </a:lvl6pPr>
            <a:lvl7pPr>
              <a:defRPr sz="6236"/>
            </a:lvl7pPr>
            <a:lvl8pPr>
              <a:defRPr sz="6236"/>
            </a:lvl8pPr>
            <a:lvl9pPr>
              <a:defRPr sz="623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US"/>
              <a:t>Edit Master text styles</a:t>
            </a:r>
          </a:p>
        </p:txBody>
      </p:sp>
      <p:sp>
        <p:nvSpPr>
          <p:cNvPr id="5" name="Date Placeholder 4"/>
          <p:cNvSpPr>
            <a:spLocks noGrp="1"/>
          </p:cNvSpPr>
          <p:nvPr>
            <p:ph type="dt" sz="half" idx="10"/>
          </p:nvPr>
        </p:nvSpPr>
        <p:spPr/>
        <p:txBody>
          <a:bodyPr/>
          <a:lstStyle/>
          <a:p>
            <a:fld id="{9E1BA22F-FF2F-3342-9BAD-17C2D4DA86A4}" type="datetimeFigureOut">
              <a:rPr lang="en-US" smtClean="0"/>
              <a:t>5/2/18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1696202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3078850"/>
            <a:ext cx="15326827" cy="15196234"/>
          </a:xfrm>
        </p:spPr>
        <p:txBody>
          <a:bodyPr anchor="t"/>
          <a:lstStyle>
            <a:lvl1pPr marL="0" indent="0">
              <a:buNone/>
              <a:defRPr sz="9978"/>
            </a:lvl1pPr>
            <a:lvl2pPr marL="1425595" indent="0">
              <a:buNone/>
              <a:defRPr sz="8731"/>
            </a:lvl2pPr>
            <a:lvl3pPr marL="2851191" indent="0">
              <a:buNone/>
              <a:defRPr sz="7483"/>
            </a:lvl3pPr>
            <a:lvl4pPr marL="4276786" indent="0">
              <a:buNone/>
              <a:defRPr sz="6236"/>
            </a:lvl4pPr>
            <a:lvl5pPr marL="5702381" indent="0">
              <a:buNone/>
              <a:defRPr sz="6236"/>
            </a:lvl5pPr>
            <a:lvl6pPr marL="7127977" indent="0">
              <a:buNone/>
              <a:defRPr sz="6236"/>
            </a:lvl6pPr>
            <a:lvl7pPr marL="8553572" indent="0">
              <a:buNone/>
              <a:defRPr sz="6236"/>
            </a:lvl7pPr>
            <a:lvl8pPr marL="9979167" indent="0">
              <a:buNone/>
              <a:defRPr sz="6236"/>
            </a:lvl8pPr>
            <a:lvl9pPr marL="11404763" indent="0">
              <a:buNone/>
              <a:defRPr sz="6236"/>
            </a:lvl9pPr>
          </a:lstStyle>
          <a:p>
            <a:r>
              <a:rPr lang="en-US"/>
              <a:t>Click icon to add picture</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US"/>
              <a:t>Edit Master text styles</a:t>
            </a:r>
          </a:p>
        </p:txBody>
      </p:sp>
      <p:sp>
        <p:nvSpPr>
          <p:cNvPr id="5" name="Date Placeholder 4"/>
          <p:cNvSpPr>
            <a:spLocks noGrp="1"/>
          </p:cNvSpPr>
          <p:nvPr>
            <p:ph type="dt" sz="half" idx="10"/>
          </p:nvPr>
        </p:nvSpPr>
        <p:spPr/>
        <p:txBody>
          <a:bodyPr/>
          <a:lstStyle/>
          <a:p>
            <a:fld id="{9E1BA22F-FF2F-3342-9BAD-17C2D4DA86A4}" type="datetimeFigureOut">
              <a:rPr lang="en-US" smtClean="0"/>
              <a:t>5/2/18</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4055456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1BA22F-FF2F-3342-9BAD-17C2D4DA86A4}" type="datetimeFigureOut">
              <a:rPr lang="en-US" smtClean="0"/>
              <a:t>5/2/18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2000246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1138480"/>
            <a:ext cx="6528093" cy="1812163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1138480"/>
            <a:ext cx="19205838" cy="181216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1BA22F-FF2F-3342-9BAD-17C2D4DA86A4}" type="datetimeFigureOut">
              <a:rPr lang="en-US" smtClean="0"/>
              <a:t>5/2/18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282FB-09F4-DD49-8F34-FA460313CB3D}" type="slidenum">
              <a:rPr lang="en-US" smtClean="0"/>
              <a:t>‹#›</a:t>
            </a:fld>
            <a:endParaRPr lang="en-US"/>
          </a:p>
        </p:txBody>
      </p:sp>
    </p:spTree>
    <p:extLst>
      <p:ext uri="{BB962C8B-B14F-4D97-AF65-F5344CB8AC3E}">
        <p14:creationId xmlns:p14="http://schemas.microsoft.com/office/powerpoint/2010/main" val="3935898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1138485"/>
            <a:ext cx="26112371" cy="413317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81421" y="5692400"/>
            <a:ext cx="26112371" cy="13567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81421" y="19819457"/>
            <a:ext cx="6811923" cy="1138480"/>
          </a:xfrm>
          <a:prstGeom prst="rect">
            <a:avLst/>
          </a:prstGeom>
        </p:spPr>
        <p:txBody>
          <a:bodyPr vert="horz" lIns="91440" tIns="45720" rIns="91440" bIns="45720" rtlCol="0" anchor="ctr"/>
          <a:lstStyle>
            <a:lvl1pPr algn="l">
              <a:defRPr sz="3742">
                <a:solidFill>
                  <a:schemeClr val="tx1">
                    <a:tint val="75000"/>
                  </a:schemeClr>
                </a:solidFill>
              </a:defRPr>
            </a:lvl1pPr>
          </a:lstStyle>
          <a:p>
            <a:fld id="{9E1BA22F-FF2F-3342-9BAD-17C2D4DA86A4}" type="datetimeFigureOut">
              <a:rPr lang="en-US" smtClean="0"/>
              <a:t>5/2/18</a:t>
            </a:fld>
            <a:endParaRPr lang="en-US"/>
          </a:p>
        </p:txBody>
      </p:sp>
      <p:sp>
        <p:nvSpPr>
          <p:cNvPr id="5" name="Footer Placeholder 4"/>
          <p:cNvSpPr>
            <a:spLocks noGrp="1"/>
          </p:cNvSpPr>
          <p:nvPr>
            <p:ph type="ftr" sz="quarter" idx="3"/>
          </p:nvPr>
        </p:nvSpPr>
        <p:spPr>
          <a:xfrm>
            <a:off x="10028665" y="19819457"/>
            <a:ext cx="10217884" cy="1138480"/>
          </a:xfrm>
          <a:prstGeom prst="rect">
            <a:avLst/>
          </a:prstGeom>
        </p:spPr>
        <p:txBody>
          <a:bodyPr vert="horz" lIns="91440" tIns="45720" rIns="91440" bIns="45720" rtlCol="0" anchor="ctr"/>
          <a:lstStyle>
            <a:lvl1pPr algn="ctr">
              <a:defRPr sz="3742">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381869" y="19819457"/>
            <a:ext cx="6811923" cy="1138480"/>
          </a:xfrm>
          <a:prstGeom prst="rect">
            <a:avLst/>
          </a:prstGeom>
        </p:spPr>
        <p:txBody>
          <a:bodyPr vert="horz" lIns="91440" tIns="45720" rIns="91440" bIns="45720" rtlCol="0" anchor="ctr"/>
          <a:lstStyle>
            <a:lvl1pPr algn="r">
              <a:defRPr sz="3742">
                <a:solidFill>
                  <a:schemeClr val="tx1">
                    <a:tint val="75000"/>
                  </a:schemeClr>
                </a:solidFill>
              </a:defRPr>
            </a:lvl1pPr>
          </a:lstStyle>
          <a:p>
            <a:fld id="{456282FB-09F4-DD49-8F34-FA460313CB3D}" type="slidenum">
              <a:rPr lang="en-US" smtClean="0"/>
              <a:t>‹#›</a:t>
            </a:fld>
            <a:endParaRPr lang="en-US"/>
          </a:p>
        </p:txBody>
      </p:sp>
    </p:spTree>
    <p:extLst>
      <p:ext uri="{BB962C8B-B14F-4D97-AF65-F5344CB8AC3E}">
        <p14:creationId xmlns:p14="http://schemas.microsoft.com/office/powerpoint/2010/main" val="1928050081"/>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xStyles>
    <p:titleStyle>
      <a:lvl1pPr algn="l" defTabSz="2851191" rtl="0" eaLnBrk="1" latinLnBrk="0" hangingPunct="1">
        <a:lnSpc>
          <a:spcPct val="90000"/>
        </a:lnSpc>
        <a:spcBef>
          <a:spcPct val="0"/>
        </a:spcBef>
        <a:buNone/>
        <a:defRPr sz="13720" kern="1200">
          <a:solidFill>
            <a:schemeClr val="tx1"/>
          </a:solidFill>
          <a:latin typeface="+mj-lt"/>
          <a:ea typeface="+mj-ea"/>
          <a:cs typeface="+mj-cs"/>
        </a:defRPr>
      </a:lvl1pPr>
    </p:titleStyle>
    <p:bodyStyle>
      <a:lvl1pPr marL="712798" indent="-712798" algn="l" defTabSz="2851191" rtl="0" eaLnBrk="1" latinLnBrk="0" hangingPunct="1">
        <a:lnSpc>
          <a:spcPct val="90000"/>
        </a:lnSpc>
        <a:spcBef>
          <a:spcPts val="3118"/>
        </a:spcBef>
        <a:buFont typeface="Arial" panose="020B0604020202020204" pitchFamily="34" charset="0"/>
        <a:buChar char="•"/>
        <a:defRPr sz="8731" kern="1200">
          <a:solidFill>
            <a:schemeClr val="tx1"/>
          </a:solidFill>
          <a:latin typeface="+mn-lt"/>
          <a:ea typeface="+mn-ea"/>
          <a:cs typeface="+mn-cs"/>
        </a:defRPr>
      </a:lvl1pPr>
      <a:lvl2pPr marL="2138393" indent="-712798" algn="l" defTabSz="2851191" rtl="0" eaLnBrk="1" latinLnBrk="0" hangingPunct="1">
        <a:lnSpc>
          <a:spcPct val="90000"/>
        </a:lnSpc>
        <a:spcBef>
          <a:spcPts val="1559"/>
        </a:spcBef>
        <a:buFont typeface="Arial" panose="020B0604020202020204" pitchFamily="34" charset="0"/>
        <a:buChar char="•"/>
        <a:defRPr sz="7483" kern="1200">
          <a:solidFill>
            <a:schemeClr val="tx1"/>
          </a:solidFill>
          <a:latin typeface="+mn-lt"/>
          <a:ea typeface="+mn-ea"/>
          <a:cs typeface="+mn-cs"/>
        </a:defRPr>
      </a:lvl2pPr>
      <a:lvl3pPr marL="3563988" indent="-712798" algn="l" defTabSz="2851191" rtl="0" eaLnBrk="1" latinLnBrk="0" hangingPunct="1">
        <a:lnSpc>
          <a:spcPct val="90000"/>
        </a:lnSpc>
        <a:spcBef>
          <a:spcPts val="1559"/>
        </a:spcBef>
        <a:buFont typeface="Arial" panose="020B0604020202020204" pitchFamily="34" charset="0"/>
        <a:buChar char="•"/>
        <a:defRPr sz="6236" kern="1200">
          <a:solidFill>
            <a:schemeClr val="tx1"/>
          </a:solidFill>
          <a:latin typeface="+mn-lt"/>
          <a:ea typeface="+mn-ea"/>
          <a:cs typeface="+mn-cs"/>
        </a:defRPr>
      </a:lvl3pPr>
      <a:lvl4pPr marL="498958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4pPr>
      <a:lvl5pPr marL="6415179"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5pPr>
      <a:lvl6pPr marL="784077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6pPr>
      <a:lvl7pPr marL="926637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7pPr>
      <a:lvl8pPr marL="10691965"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8pPr>
      <a:lvl9pPr marL="1211756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9pPr>
    </p:bodyStyle>
    <p:otherStyle>
      <a:defPPr>
        <a:defRPr lang="en-US"/>
      </a:defPPr>
      <a:lvl1pPr marL="0" algn="l" defTabSz="2851191" rtl="0" eaLnBrk="1" latinLnBrk="0" hangingPunct="1">
        <a:defRPr sz="5613" kern="1200">
          <a:solidFill>
            <a:schemeClr val="tx1"/>
          </a:solidFill>
          <a:latin typeface="+mn-lt"/>
          <a:ea typeface="+mn-ea"/>
          <a:cs typeface="+mn-cs"/>
        </a:defRPr>
      </a:lvl1pPr>
      <a:lvl2pPr marL="1425595" algn="l" defTabSz="2851191" rtl="0" eaLnBrk="1" latinLnBrk="0" hangingPunct="1">
        <a:defRPr sz="5613" kern="1200">
          <a:solidFill>
            <a:schemeClr val="tx1"/>
          </a:solidFill>
          <a:latin typeface="+mn-lt"/>
          <a:ea typeface="+mn-ea"/>
          <a:cs typeface="+mn-cs"/>
        </a:defRPr>
      </a:lvl2pPr>
      <a:lvl3pPr marL="2851191" algn="l" defTabSz="2851191" rtl="0" eaLnBrk="1" latinLnBrk="0" hangingPunct="1">
        <a:defRPr sz="5613" kern="1200">
          <a:solidFill>
            <a:schemeClr val="tx1"/>
          </a:solidFill>
          <a:latin typeface="+mn-lt"/>
          <a:ea typeface="+mn-ea"/>
          <a:cs typeface="+mn-cs"/>
        </a:defRPr>
      </a:lvl3pPr>
      <a:lvl4pPr marL="4276786" algn="l" defTabSz="2851191" rtl="0" eaLnBrk="1" latinLnBrk="0" hangingPunct="1">
        <a:defRPr sz="5613" kern="1200">
          <a:solidFill>
            <a:schemeClr val="tx1"/>
          </a:solidFill>
          <a:latin typeface="+mn-lt"/>
          <a:ea typeface="+mn-ea"/>
          <a:cs typeface="+mn-cs"/>
        </a:defRPr>
      </a:lvl4pPr>
      <a:lvl5pPr marL="5702381" algn="l" defTabSz="2851191" rtl="0" eaLnBrk="1" latinLnBrk="0" hangingPunct="1">
        <a:defRPr sz="5613" kern="1200">
          <a:solidFill>
            <a:schemeClr val="tx1"/>
          </a:solidFill>
          <a:latin typeface="+mn-lt"/>
          <a:ea typeface="+mn-ea"/>
          <a:cs typeface="+mn-cs"/>
        </a:defRPr>
      </a:lvl5pPr>
      <a:lvl6pPr marL="7127977" algn="l" defTabSz="2851191" rtl="0" eaLnBrk="1" latinLnBrk="0" hangingPunct="1">
        <a:defRPr sz="5613" kern="1200">
          <a:solidFill>
            <a:schemeClr val="tx1"/>
          </a:solidFill>
          <a:latin typeface="+mn-lt"/>
          <a:ea typeface="+mn-ea"/>
          <a:cs typeface="+mn-cs"/>
        </a:defRPr>
      </a:lvl6pPr>
      <a:lvl7pPr marL="8553572" algn="l" defTabSz="2851191" rtl="0" eaLnBrk="1" latinLnBrk="0" hangingPunct="1">
        <a:defRPr sz="5613" kern="1200">
          <a:solidFill>
            <a:schemeClr val="tx1"/>
          </a:solidFill>
          <a:latin typeface="+mn-lt"/>
          <a:ea typeface="+mn-ea"/>
          <a:cs typeface="+mn-cs"/>
        </a:defRPr>
      </a:lvl7pPr>
      <a:lvl8pPr marL="9979167" algn="l" defTabSz="2851191" rtl="0" eaLnBrk="1" latinLnBrk="0" hangingPunct="1">
        <a:defRPr sz="5613" kern="1200">
          <a:solidFill>
            <a:schemeClr val="tx1"/>
          </a:solidFill>
          <a:latin typeface="+mn-lt"/>
          <a:ea typeface="+mn-ea"/>
          <a:cs typeface="+mn-cs"/>
        </a:defRPr>
      </a:lvl8pPr>
      <a:lvl9pPr marL="11404763" algn="l" defTabSz="2851191"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png"/><Relationship Id="rId3" Type="http://schemas.openxmlformats.org/officeDocument/2006/relationships/image" Target="../media/image1.tiff"/><Relationship Id="rId7" Type="http://schemas.openxmlformats.org/officeDocument/2006/relationships/chart" Target="../charts/chart1.xml"/><Relationship Id="rId12" Type="http://schemas.openxmlformats.org/officeDocument/2006/relationships/image" Target="../media/image7.png"/><Relationship Id="rId2" Type="http://schemas.openxmlformats.org/officeDocument/2006/relationships/notesSlide" Target="../notesSlides/notesSlide1.xml"/><Relationship Id="rId16"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6.png"/><Relationship Id="rId5" Type="http://schemas.openxmlformats.org/officeDocument/2006/relationships/image" Target="../media/image3.png"/><Relationship Id="rId15" Type="http://schemas.openxmlformats.org/officeDocument/2006/relationships/image" Target="../media/image10.png"/><Relationship Id="rId10" Type="http://schemas.openxmlformats.org/officeDocument/2006/relationships/chart" Target="../charts/chart3.xml"/><Relationship Id="rId4" Type="http://schemas.openxmlformats.org/officeDocument/2006/relationships/image" Target="../media/image2.png"/><Relationship Id="rId9" Type="http://schemas.openxmlformats.org/officeDocument/2006/relationships/chart" Target="../charts/chart2.xml"/><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AE0B06-E98F-EA44-850D-8D9FA7214A26}"/>
              </a:ext>
            </a:extLst>
          </p:cNvPr>
          <p:cNvSpPr/>
          <p:nvPr/>
        </p:nvSpPr>
        <p:spPr>
          <a:xfrm>
            <a:off x="0" y="-2"/>
            <a:ext cx="30275213" cy="429064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500" b="1" dirty="0">
                <a:latin typeface="Arial" panose="020B0604020202020204" pitchFamily="34" charset="0"/>
                <a:cs typeface="Arial" panose="020B0604020202020204" pitchFamily="34" charset="0"/>
              </a:rPr>
              <a:t>Electric Motor Data Acquisition System</a:t>
            </a:r>
            <a:r>
              <a:rPr lang="en-US" sz="7200" dirty="0">
                <a:latin typeface="Arial" panose="020B0604020202020204" pitchFamily="34" charset="0"/>
                <a:cs typeface="Arial" panose="020B0604020202020204" pitchFamily="34" charset="0"/>
              </a:rPr>
              <a:t>	</a:t>
            </a:r>
          </a:p>
          <a:p>
            <a:pPr algn="ctr"/>
            <a:r>
              <a:rPr lang="en-US" sz="5600" dirty="0">
                <a:latin typeface="Arial" panose="020B0604020202020204" pitchFamily="34" charset="0"/>
                <a:cs typeface="Arial" panose="020B0604020202020204" pitchFamily="34" charset="0"/>
              </a:rPr>
              <a:t>BEng Electrical &amp; Electronics Engineering</a:t>
            </a:r>
          </a:p>
          <a:p>
            <a:pPr algn="ctr"/>
            <a:r>
              <a:rPr lang="en-US" sz="5600" dirty="0">
                <a:latin typeface="Arial" panose="020B0604020202020204" pitchFamily="34" charset="0"/>
                <a:cs typeface="Arial" panose="020B0604020202020204" pitchFamily="34" charset="0"/>
              </a:rPr>
              <a:t>Domenico Todaro P152110</a:t>
            </a:r>
          </a:p>
          <a:p>
            <a:pPr algn="ctr"/>
            <a:r>
              <a:rPr lang="en-US" sz="5600" dirty="0">
                <a:latin typeface="Arial" panose="020B0604020202020204" pitchFamily="34" charset="0"/>
                <a:cs typeface="Arial" panose="020B0604020202020204" pitchFamily="34" charset="0"/>
              </a:rPr>
              <a:t>University of Wales Trinity Saint David, Mount Pleasant, Swansea, SA1 6ED</a:t>
            </a:r>
          </a:p>
        </p:txBody>
      </p:sp>
      <p:pic>
        <p:nvPicPr>
          <p:cNvPr id="2" name="Picture 1">
            <a:extLst>
              <a:ext uri="{FF2B5EF4-FFF2-40B4-BE49-F238E27FC236}">
                <a16:creationId xmlns:a16="http://schemas.microsoft.com/office/drawing/2014/main" id="{39CA26B7-1733-374F-88C4-23DCEA17D38D}"/>
              </a:ext>
            </a:extLst>
          </p:cNvPr>
          <p:cNvPicPr>
            <a:picLocks noChangeAspect="1"/>
          </p:cNvPicPr>
          <p:nvPr/>
        </p:nvPicPr>
        <p:blipFill>
          <a:blip r:embed="rId3"/>
          <a:stretch>
            <a:fillRect/>
          </a:stretch>
        </p:blipFill>
        <p:spPr>
          <a:xfrm>
            <a:off x="467533" y="18889270"/>
            <a:ext cx="6705600" cy="2344972"/>
          </a:xfrm>
          <a:prstGeom prst="rect">
            <a:avLst/>
          </a:prstGeom>
        </p:spPr>
      </p:pic>
      <p:sp>
        <p:nvSpPr>
          <p:cNvPr id="3" name="Rounded Rectangle 2"/>
          <p:cNvSpPr/>
          <p:nvPr/>
        </p:nvSpPr>
        <p:spPr>
          <a:xfrm>
            <a:off x="325464" y="4477543"/>
            <a:ext cx="7547674" cy="791933"/>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1. Introduction</a:t>
            </a:r>
          </a:p>
        </p:txBody>
      </p:sp>
      <p:sp>
        <p:nvSpPr>
          <p:cNvPr id="10" name="Rounded Rectangle 9"/>
          <p:cNvSpPr/>
          <p:nvPr/>
        </p:nvSpPr>
        <p:spPr>
          <a:xfrm>
            <a:off x="292099" y="10243950"/>
            <a:ext cx="7539007" cy="795528"/>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2. Aim</a:t>
            </a:r>
          </a:p>
        </p:txBody>
      </p:sp>
      <p:sp>
        <p:nvSpPr>
          <p:cNvPr id="11" name="Rounded Rectangle 10"/>
          <p:cNvSpPr/>
          <p:nvPr/>
        </p:nvSpPr>
        <p:spPr>
          <a:xfrm>
            <a:off x="325464" y="12468224"/>
            <a:ext cx="7505642" cy="795528"/>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3. Objectives</a:t>
            </a:r>
          </a:p>
        </p:txBody>
      </p:sp>
      <p:sp>
        <p:nvSpPr>
          <p:cNvPr id="6" name="TextBox 5"/>
          <p:cNvSpPr txBox="1"/>
          <p:nvPr/>
        </p:nvSpPr>
        <p:spPr>
          <a:xfrm>
            <a:off x="325464" y="5376748"/>
            <a:ext cx="7547674" cy="4524315"/>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r>
              <a:rPr lang="en-GB" sz="2400" dirty="0">
                <a:latin typeface="Arial" panose="020B0604020202020204" pitchFamily="34" charset="0"/>
                <a:cs typeface="Arial" panose="020B0604020202020204" pitchFamily="34" charset="0"/>
              </a:rPr>
              <a:t>An Electric Motor Data Acquisition System, was identified as a relevant target area to produce a data logging system that could measure key areas of the main drive motor within the authors place of work. Not just compare the major differences with AC and DC main drive motors performance, but to be used as a maintenance tool for both the operation and maintenance departments. For the purpose of the Major Project, a prototype data acquisition system was produced. The main findings and learnings of the prototype could be adapted for a full scale Electric motor data acquisition system for further use. </a:t>
            </a:r>
          </a:p>
        </p:txBody>
      </p:sp>
      <p:sp>
        <p:nvSpPr>
          <p:cNvPr id="13" name="TextBox 12"/>
          <p:cNvSpPr txBox="1"/>
          <p:nvPr/>
        </p:nvSpPr>
        <p:spPr>
          <a:xfrm>
            <a:off x="325464" y="11304192"/>
            <a:ext cx="7505642" cy="830997"/>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Design and produce a Microcontroller based Electric Motor Data Acquisition System</a:t>
            </a:r>
            <a:endParaRPr lang="en-US" sz="2400" dirty="0">
              <a:latin typeface="Arial" panose="020B0604020202020204" pitchFamily="34" charset="0"/>
              <a:cs typeface="Arial" panose="020B0604020202020204" pitchFamily="34" charset="0"/>
            </a:endParaRPr>
          </a:p>
        </p:txBody>
      </p:sp>
      <p:sp>
        <p:nvSpPr>
          <p:cNvPr id="14" name="TextBox 13"/>
          <p:cNvSpPr txBox="1"/>
          <p:nvPr/>
        </p:nvSpPr>
        <p:spPr>
          <a:xfrm>
            <a:off x="325464" y="13572353"/>
            <a:ext cx="7547674" cy="4893647"/>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Research into AC and DC motors and identify their main characteristics</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Research into the major failings for AC and DC motors</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Identify a way in which the failings could be monitored via sensors</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Design and build a prototype data acquisition system</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Test the data acquisition system </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Gather data from the bench motor </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Evaluate and conclude the project</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Look at further opportunities for the system to be improved and produced as a usable system on site.</a:t>
            </a:r>
            <a:endParaRPr lang="en-US" sz="2400" dirty="0">
              <a:latin typeface="Arial" panose="020B0604020202020204" pitchFamily="34" charset="0"/>
              <a:cs typeface="Arial" panose="020B0604020202020204" pitchFamily="34" charset="0"/>
            </a:endParaRPr>
          </a:p>
        </p:txBody>
      </p:sp>
      <p:sp>
        <p:nvSpPr>
          <p:cNvPr id="15" name="Rounded Rectangle 14"/>
          <p:cNvSpPr/>
          <p:nvPr/>
        </p:nvSpPr>
        <p:spPr>
          <a:xfrm>
            <a:off x="8157882" y="4477542"/>
            <a:ext cx="11196918" cy="795528"/>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4. Research</a:t>
            </a:r>
          </a:p>
        </p:txBody>
      </p:sp>
      <p:sp>
        <p:nvSpPr>
          <p:cNvPr id="16" name="Rounded Rectangle 15"/>
          <p:cNvSpPr/>
          <p:nvPr/>
        </p:nvSpPr>
        <p:spPr>
          <a:xfrm>
            <a:off x="8152108" y="13200954"/>
            <a:ext cx="11202692" cy="795528"/>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5.Testing</a:t>
            </a:r>
          </a:p>
        </p:txBody>
      </p:sp>
      <p:sp>
        <p:nvSpPr>
          <p:cNvPr id="19" name="Rounded Rectangle 18"/>
          <p:cNvSpPr/>
          <p:nvPr/>
        </p:nvSpPr>
        <p:spPr>
          <a:xfrm>
            <a:off x="19639544" y="4516034"/>
            <a:ext cx="10355900" cy="795528"/>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6. Design &amp; Implementation</a:t>
            </a:r>
          </a:p>
        </p:txBody>
      </p:sp>
      <p:sp>
        <p:nvSpPr>
          <p:cNvPr id="20" name="Rounded Rectangle 19"/>
          <p:cNvSpPr/>
          <p:nvPr/>
        </p:nvSpPr>
        <p:spPr>
          <a:xfrm>
            <a:off x="19625950" y="13902575"/>
            <a:ext cx="10355900" cy="791933"/>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7. Conclusion &amp; Recommendations</a:t>
            </a:r>
          </a:p>
        </p:txBody>
      </p:sp>
      <p:sp>
        <p:nvSpPr>
          <p:cNvPr id="21" name="Rounded Rectangle 20"/>
          <p:cNvSpPr/>
          <p:nvPr/>
        </p:nvSpPr>
        <p:spPr>
          <a:xfrm>
            <a:off x="19641079" y="18714836"/>
            <a:ext cx="10340771" cy="791933"/>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Arial" panose="020B0604020202020204" pitchFamily="34" charset="0"/>
                <a:cs typeface="Arial" panose="020B0604020202020204" pitchFamily="34" charset="0"/>
              </a:rPr>
              <a:t>8. References</a:t>
            </a:r>
          </a:p>
        </p:txBody>
      </p:sp>
      <p:sp>
        <p:nvSpPr>
          <p:cNvPr id="22" name="TextBox 21"/>
          <p:cNvSpPr txBox="1"/>
          <p:nvPr/>
        </p:nvSpPr>
        <p:spPr>
          <a:xfrm>
            <a:off x="8152106" y="5387018"/>
            <a:ext cx="11201400" cy="7478970"/>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Motor Failure pie chart to the right </a:t>
            </a:r>
            <a:r>
              <a:rPr lang="en-GB" sz="2400" dirty="0">
                <a:solidFill>
                  <a:schemeClr val="tx1"/>
                </a:solidFill>
                <a:latin typeface="Arial" panose="020B0604020202020204" pitchFamily="34" charset="0"/>
                <a:cs typeface="Arial" panose="020B0604020202020204" pitchFamily="34" charset="0"/>
              </a:rPr>
              <a:t>was </a:t>
            </a:r>
          </a:p>
          <a:p>
            <a:pPr lvl="0"/>
            <a:r>
              <a:rPr lang="en-GB" sz="2400" dirty="0">
                <a:solidFill>
                  <a:schemeClr val="tx1"/>
                </a:solidFill>
                <a:latin typeface="Arial" panose="020B0604020202020204" pitchFamily="34" charset="0"/>
                <a:cs typeface="Arial" panose="020B0604020202020204" pitchFamily="34" charset="0"/>
              </a:rPr>
              <a:t>extracted from the ‘EC&amp;M paper’ which reflected </a:t>
            </a:r>
          </a:p>
          <a:p>
            <a:pPr lvl="0"/>
            <a:r>
              <a:rPr lang="en-GB" sz="2400" dirty="0">
                <a:solidFill>
                  <a:schemeClr val="tx1"/>
                </a:solidFill>
                <a:latin typeface="Arial" panose="020B0604020202020204" pitchFamily="34" charset="0"/>
                <a:cs typeface="Arial" panose="020B0604020202020204" pitchFamily="34" charset="0"/>
              </a:rPr>
              <a:t>a root cause motor failure analysis.</a:t>
            </a:r>
          </a:p>
          <a:p>
            <a:pPr lvl="0"/>
            <a:endParaRPr lang="en-GB" sz="2400" dirty="0">
              <a:solidFill>
                <a:schemeClr val="tx1"/>
              </a:solidFill>
              <a:latin typeface="Arial" panose="020B0604020202020204" pitchFamily="34" charset="0"/>
              <a:cs typeface="Arial" panose="020B0604020202020204" pitchFamily="34" charset="0"/>
            </a:endParaRPr>
          </a:p>
          <a:p>
            <a:pPr lvl="0"/>
            <a:endParaRPr lang="en-GB" sz="2400" dirty="0">
              <a:solidFill>
                <a:schemeClr val="tx1"/>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A Data Acquisition System, also </a:t>
            </a:r>
          </a:p>
          <a:p>
            <a:pPr lvl="0"/>
            <a:r>
              <a:rPr lang="en-GB" sz="2400" dirty="0">
                <a:solidFill>
                  <a:schemeClr val="tx1"/>
                </a:solidFill>
                <a:latin typeface="Arial" panose="020B0604020202020204" pitchFamily="34" charset="0"/>
                <a:cs typeface="Arial" panose="020B0604020202020204" pitchFamily="34" charset="0"/>
              </a:rPr>
              <a:t>known as ‘DAQ’ is a system that </a:t>
            </a:r>
          </a:p>
          <a:p>
            <a:pPr lvl="0"/>
            <a:r>
              <a:rPr lang="en-GB" sz="2400" dirty="0">
                <a:solidFill>
                  <a:schemeClr val="tx1"/>
                </a:solidFill>
                <a:latin typeface="Arial" panose="020B0604020202020204" pitchFamily="34" charset="0"/>
                <a:cs typeface="Arial" panose="020B0604020202020204" pitchFamily="34" charset="0"/>
              </a:rPr>
              <a:t>collects information from a specific</a:t>
            </a:r>
          </a:p>
          <a:p>
            <a:pPr lvl="0"/>
            <a:r>
              <a:rPr lang="en-GB" sz="2400" dirty="0">
                <a:solidFill>
                  <a:schemeClr val="tx1"/>
                </a:solidFill>
                <a:latin typeface="Arial" panose="020B0604020202020204" pitchFamily="34" charset="0"/>
                <a:cs typeface="Arial" panose="020B0604020202020204" pitchFamily="34" charset="0"/>
              </a:rPr>
              <a:t>device to obtain the measured </a:t>
            </a:r>
          </a:p>
          <a:p>
            <a:pPr lvl="0"/>
            <a:r>
              <a:rPr lang="en-GB" sz="2400" dirty="0">
                <a:solidFill>
                  <a:schemeClr val="tx1"/>
                </a:solidFill>
                <a:latin typeface="Arial" panose="020B0604020202020204" pitchFamily="34" charset="0"/>
                <a:cs typeface="Arial" panose="020B0604020202020204" pitchFamily="34" charset="0"/>
              </a:rPr>
              <a:t>variable, producing adequate</a:t>
            </a:r>
          </a:p>
          <a:p>
            <a:pPr lvl="0"/>
            <a:r>
              <a:rPr lang="en-GB" sz="2400" dirty="0">
                <a:solidFill>
                  <a:schemeClr val="tx1"/>
                </a:solidFill>
                <a:latin typeface="Arial" panose="020B0604020202020204" pitchFamily="34" charset="0"/>
                <a:cs typeface="Arial" panose="020B0604020202020204" pitchFamily="34" charset="0"/>
              </a:rPr>
              <a:t>and accurate data. </a:t>
            </a:r>
          </a:p>
          <a:p>
            <a:pPr lvl="0"/>
            <a:endParaRPr lang="en-GB" sz="2400" dirty="0">
              <a:solidFill>
                <a:schemeClr val="tx1"/>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Work based survey reflecting requirement for a DAQ.</a:t>
            </a: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p:txBody>
      </p:sp>
      <p:sp>
        <p:nvSpPr>
          <p:cNvPr id="23" name="TextBox 22"/>
          <p:cNvSpPr txBox="1"/>
          <p:nvPr/>
        </p:nvSpPr>
        <p:spPr>
          <a:xfrm>
            <a:off x="19625950" y="5415805"/>
            <a:ext cx="10360152" cy="8217634"/>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System function blocks outlined </a:t>
            </a:r>
          </a:p>
          <a:p>
            <a:pPr lvl="0"/>
            <a:endParaRPr lang="en-GB" sz="2400" dirty="0">
              <a:solidFill>
                <a:srgbClr val="FF0000"/>
              </a:solidFill>
              <a:latin typeface="Arial" panose="020B0604020202020204" pitchFamily="34" charset="0"/>
              <a:cs typeface="Arial" panose="020B0604020202020204" pitchFamily="34" charset="0"/>
            </a:endParaRPr>
          </a:p>
          <a:p>
            <a:pPr marL="342900" lvl="0" indent="-342900" algn="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Proteus schematic built and </a:t>
            </a:r>
          </a:p>
          <a:p>
            <a:pPr lvl="0" algn="r"/>
            <a:r>
              <a:rPr lang="en-GB" sz="2400" dirty="0">
                <a:solidFill>
                  <a:schemeClr val="tx1"/>
                </a:solidFill>
                <a:latin typeface="Arial" panose="020B0604020202020204" pitchFamily="34" charset="0"/>
                <a:cs typeface="Arial" panose="020B0604020202020204" pitchFamily="34" charset="0"/>
              </a:rPr>
              <a:t>tested with CCS coding to reflect </a:t>
            </a:r>
          </a:p>
          <a:p>
            <a:pPr lvl="0" algn="r"/>
            <a:r>
              <a:rPr lang="en-GB" sz="2400" dirty="0">
                <a:solidFill>
                  <a:schemeClr val="tx1"/>
                </a:solidFill>
                <a:latin typeface="Arial" panose="020B0604020202020204" pitchFamily="34" charset="0"/>
                <a:cs typeface="Arial" panose="020B0604020202020204" pitchFamily="34" charset="0"/>
              </a:rPr>
              <a:t>DAQ’s operation</a:t>
            </a: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Easy-PC used to build PCB design</a:t>
            </a: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lvl="0" algn="r"/>
            <a:endParaRPr lang="en-GB" sz="2400" dirty="0">
              <a:solidFill>
                <a:srgbClr val="FF0000"/>
              </a:solidFill>
              <a:latin typeface="Arial" panose="020B0604020202020204" pitchFamily="34" charset="0"/>
              <a:cs typeface="Arial" panose="020B0604020202020204" pitchFamily="34" charset="0"/>
            </a:endParaRPr>
          </a:p>
          <a:p>
            <a:pPr lvl="0" algn="r"/>
            <a:endParaRPr lang="en-GB" sz="2400" dirty="0">
              <a:solidFill>
                <a:srgbClr val="FF0000"/>
              </a:solidFill>
              <a:latin typeface="Arial" panose="020B0604020202020204" pitchFamily="34" charset="0"/>
              <a:cs typeface="Arial" panose="020B0604020202020204" pitchFamily="34" charset="0"/>
            </a:endParaRPr>
          </a:p>
          <a:p>
            <a:pPr marL="342900" lvl="0" indent="-342900" algn="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Structural Implementation</a:t>
            </a: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p:txBody>
      </p:sp>
      <p:sp>
        <p:nvSpPr>
          <p:cNvPr id="24" name="TextBox 23"/>
          <p:cNvSpPr txBox="1"/>
          <p:nvPr/>
        </p:nvSpPr>
        <p:spPr>
          <a:xfrm>
            <a:off x="8200410" y="14108894"/>
            <a:ext cx="5733642" cy="6740307"/>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a:r>
              <a:rPr lang="en-GB" sz="2400" b="1" dirty="0">
                <a:solidFill>
                  <a:schemeClr val="tx1"/>
                </a:solidFill>
                <a:latin typeface="Arial" panose="020B0604020202020204" pitchFamily="34" charset="0"/>
                <a:cs typeface="Arial" panose="020B0604020202020204" pitchFamily="34" charset="0"/>
              </a:rPr>
              <a:t>Component Testing</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Motor and Speed sensor tested for operation and functionality.</a:t>
            </a: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p:txBody>
      </p:sp>
      <p:sp>
        <p:nvSpPr>
          <p:cNvPr id="25" name="TextBox 24"/>
          <p:cNvSpPr txBox="1"/>
          <p:nvPr/>
        </p:nvSpPr>
        <p:spPr>
          <a:xfrm>
            <a:off x="19639544" y="14816211"/>
            <a:ext cx="4869365" cy="3785652"/>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a:r>
              <a:rPr lang="en-GB" sz="2400" b="1" dirty="0">
                <a:solidFill>
                  <a:schemeClr val="tx1"/>
                </a:solidFill>
                <a:latin typeface="Arial" panose="020B0604020202020204" pitchFamily="34" charset="0"/>
                <a:cs typeface="Arial" panose="020B0604020202020204" pitchFamily="34" charset="0"/>
              </a:rPr>
              <a:t>Conclusion</a:t>
            </a:r>
          </a:p>
          <a:p>
            <a:pPr lvl="0"/>
            <a:r>
              <a:rPr lang="en-GB" sz="2400" dirty="0">
                <a:solidFill>
                  <a:schemeClr val="tx1"/>
                </a:solidFill>
                <a:latin typeface="Arial" panose="020B0604020202020204" pitchFamily="34" charset="0"/>
                <a:cs typeface="Arial" panose="020B0604020202020204" pitchFamily="34" charset="0"/>
              </a:rPr>
              <a:t>There were many successful and unsuccessful aspects of this Major Project. Successful aspects included a fully working CCS/Proteus design and implementation. Unsuccessful aspects included unable to display values of on structural LCD display.</a:t>
            </a:r>
          </a:p>
        </p:txBody>
      </p:sp>
      <p:sp>
        <p:nvSpPr>
          <p:cNvPr id="26" name="TextBox 25"/>
          <p:cNvSpPr txBox="1"/>
          <p:nvPr/>
        </p:nvSpPr>
        <p:spPr>
          <a:xfrm>
            <a:off x="19643194" y="19648872"/>
            <a:ext cx="10321412" cy="1200329"/>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r>
              <a:rPr lang="en-GB" sz="1800" dirty="0">
                <a:solidFill>
                  <a:schemeClr val="tx1"/>
                </a:solidFill>
                <a:latin typeface="Arial" panose="020B0604020202020204" pitchFamily="34" charset="0"/>
                <a:cs typeface="Arial" panose="020B0604020202020204" pitchFamily="34" charset="0"/>
              </a:rPr>
              <a:t>[1] ECM.[Online}. </a:t>
            </a:r>
            <a:r>
              <a:rPr lang="en-GB" sz="1800" dirty="0" err="1">
                <a:solidFill>
                  <a:schemeClr val="tx1"/>
                </a:solidFill>
                <a:latin typeface="Arial" panose="020B0604020202020204" pitchFamily="34" charset="0"/>
                <a:cs typeface="Arial" panose="020B0604020202020204" pitchFamily="34" charset="0"/>
              </a:rPr>
              <a:t>Available:http</a:t>
            </a:r>
            <a:r>
              <a:rPr lang="en-GB" sz="1800" dirty="0">
                <a:solidFill>
                  <a:schemeClr val="tx1"/>
                </a:solidFill>
                <a:latin typeface="Arial" panose="020B0604020202020204" pitchFamily="34" charset="0"/>
                <a:cs typeface="Arial" panose="020B0604020202020204" pitchFamily="34" charset="0"/>
              </a:rPr>
              <a:t>://www.ecmweb.com/content/explaining-motor-failure.[Accessed 27 04 18].</a:t>
            </a:r>
          </a:p>
          <a:p>
            <a:pPr lvl="0"/>
            <a:r>
              <a:rPr lang="en-GB" sz="1800" dirty="0">
                <a:solidFill>
                  <a:schemeClr val="tx1"/>
                </a:solidFill>
                <a:latin typeface="Arial" panose="020B0604020202020204" pitchFamily="34" charset="0"/>
                <a:cs typeface="Arial" panose="020B0604020202020204" pitchFamily="34" charset="0"/>
              </a:rPr>
              <a:t>[2] “National Instruments,” [Online]. </a:t>
            </a:r>
            <a:r>
              <a:rPr lang="en-GB" sz="1800" dirty="0" err="1">
                <a:solidFill>
                  <a:schemeClr val="tx1"/>
                </a:solidFill>
                <a:latin typeface="Arial" panose="020B0604020202020204" pitchFamily="34" charset="0"/>
                <a:cs typeface="Arial" panose="020B0604020202020204" pitchFamily="34" charset="0"/>
              </a:rPr>
              <a:t>Available:http</a:t>
            </a:r>
            <a:r>
              <a:rPr lang="en-GB" sz="1800" dirty="0">
                <a:solidFill>
                  <a:schemeClr val="tx1"/>
                </a:solidFill>
                <a:latin typeface="Arial" panose="020B0604020202020204" pitchFamily="34" charset="0"/>
                <a:cs typeface="Arial" panose="020B0604020202020204" pitchFamily="34" charset="0"/>
              </a:rPr>
              <a:t>://www.ni.com/data-acquisition/what-is/. [Accessed 27 04 18].</a:t>
            </a:r>
          </a:p>
        </p:txBody>
      </p:sp>
      <p:pic>
        <p:nvPicPr>
          <p:cNvPr id="28" name="Picture 27"/>
          <p:cNvPicPr/>
          <p:nvPr/>
        </p:nvPicPr>
        <p:blipFill rotWithShape="1">
          <a:blip r:embed="rId4"/>
          <a:srcRect l="2148" t="4478" r="4912" b="18435"/>
          <a:stretch/>
        </p:blipFill>
        <p:spPr bwMode="auto">
          <a:xfrm>
            <a:off x="15172840" y="5478360"/>
            <a:ext cx="3611105" cy="2422791"/>
          </a:xfrm>
          <a:prstGeom prst="rect">
            <a:avLst/>
          </a:prstGeom>
          <a:ln>
            <a:noFill/>
          </a:ln>
          <a:extLst>
            <a:ext uri="{53640926-AAD7-44D8-BBD7-CCE9431645EC}">
              <a14:shadowObscured xmlns:a14="http://schemas.microsoft.com/office/drawing/2010/main"/>
            </a:ext>
          </a:extLst>
        </p:spPr>
      </p:pic>
      <p:pic>
        <p:nvPicPr>
          <p:cNvPr id="29" name="Picture 28"/>
          <p:cNvPicPr/>
          <p:nvPr/>
        </p:nvPicPr>
        <p:blipFill>
          <a:blip r:embed="rId5"/>
          <a:stretch>
            <a:fillRect/>
          </a:stretch>
        </p:blipFill>
        <p:spPr>
          <a:xfrm>
            <a:off x="13728682" y="8195742"/>
            <a:ext cx="5183296" cy="1394985"/>
          </a:xfrm>
          <a:prstGeom prst="rect">
            <a:avLst/>
          </a:prstGeom>
        </p:spPr>
      </p:pic>
      <p:pic>
        <p:nvPicPr>
          <p:cNvPr id="30" name="Picture 29"/>
          <p:cNvPicPr/>
          <p:nvPr/>
        </p:nvPicPr>
        <p:blipFill>
          <a:blip r:embed="rId6"/>
          <a:stretch>
            <a:fillRect/>
          </a:stretch>
        </p:blipFill>
        <p:spPr>
          <a:xfrm>
            <a:off x="10125288" y="10334536"/>
            <a:ext cx="8400081" cy="2351265"/>
          </a:xfrm>
          <a:prstGeom prst="rect">
            <a:avLst/>
          </a:prstGeom>
        </p:spPr>
      </p:pic>
      <p:graphicFrame>
        <p:nvGraphicFramePr>
          <p:cNvPr id="31" name="Chart 30">
            <a:extLst>
              <a:ext uri="{FF2B5EF4-FFF2-40B4-BE49-F238E27FC236}">
                <a16:creationId xmlns:a16="http://schemas.microsoft.com/office/drawing/2014/main" id="{00000000-0008-0000-0800-000002000000}"/>
              </a:ext>
            </a:extLst>
          </p:cNvPr>
          <p:cNvGraphicFramePr/>
          <p:nvPr>
            <p:extLst>
              <p:ext uri="{D42A27DB-BD31-4B8C-83A1-F6EECF244321}">
                <p14:modId xmlns:p14="http://schemas.microsoft.com/office/powerpoint/2010/main" val="3105748124"/>
              </p:ext>
            </p:extLst>
          </p:nvPr>
        </p:nvGraphicFramePr>
        <p:xfrm>
          <a:off x="9363194" y="18015613"/>
          <a:ext cx="4043684" cy="2685965"/>
        </p:xfrm>
        <a:graphic>
          <a:graphicData uri="http://schemas.openxmlformats.org/drawingml/2006/chart">
            <c:chart xmlns:c="http://schemas.openxmlformats.org/drawingml/2006/chart" xmlns:r="http://schemas.openxmlformats.org/officeDocument/2006/relationships" r:id="rId7"/>
          </a:graphicData>
        </a:graphic>
      </p:graphicFrame>
      <p:pic>
        <p:nvPicPr>
          <p:cNvPr id="33" name="Picture 32"/>
          <p:cNvPicPr/>
          <p:nvPr/>
        </p:nvPicPr>
        <p:blipFill rotWithShape="1">
          <a:blip r:embed="rId8"/>
          <a:srcRect l="2224" t="2639" r="1979" b="2990"/>
          <a:stretch/>
        </p:blipFill>
        <p:spPr bwMode="auto">
          <a:xfrm>
            <a:off x="9541640" y="15391045"/>
            <a:ext cx="3686793" cy="2476946"/>
          </a:xfrm>
          <a:prstGeom prst="rect">
            <a:avLst/>
          </a:prstGeom>
          <a:ln>
            <a:noFill/>
          </a:ln>
          <a:extLst>
            <a:ext uri="{53640926-AAD7-44D8-BBD7-CCE9431645EC}">
              <a14:shadowObscured xmlns:a14="http://schemas.microsoft.com/office/drawing/2010/main"/>
            </a:ext>
          </a:extLst>
        </p:spPr>
      </p:pic>
      <p:sp>
        <p:nvSpPr>
          <p:cNvPr id="36" name="TextBox 35"/>
          <p:cNvSpPr txBox="1"/>
          <p:nvPr/>
        </p:nvSpPr>
        <p:spPr>
          <a:xfrm>
            <a:off x="14096785" y="14124989"/>
            <a:ext cx="5251945" cy="6740307"/>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a:r>
              <a:rPr lang="en-GB" sz="2400" b="1" dirty="0">
                <a:solidFill>
                  <a:schemeClr val="tx1"/>
                </a:solidFill>
                <a:latin typeface="Arial" panose="020B0604020202020204" pitchFamily="34" charset="0"/>
                <a:cs typeface="Arial" panose="020B0604020202020204" pitchFamily="34" charset="0"/>
              </a:rPr>
              <a:t>Proteus Testing</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Speed sensor and temperature operation was tested within </a:t>
            </a:r>
            <a:r>
              <a:rPr lang="en-GB" sz="2400" dirty="0" err="1">
                <a:solidFill>
                  <a:schemeClr val="tx1"/>
                </a:solidFill>
                <a:latin typeface="Arial" panose="020B0604020202020204" pitchFamily="34" charset="0"/>
                <a:cs typeface="Arial" panose="020B0604020202020204" pitchFamily="34" charset="0"/>
              </a:rPr>
              <a:t>proteus</a:t>
            </a:r>
            <a:r>
              <a:rPr lang="en-GB" sz="2400" dirty="0">
                <a:solidFill>
                  <a:schemeClr val="tx1"/>
                </a:solidFill>
                <a:latin typeface="Arial" panose="020B0604020202020204" pitchFamily="34" charset="0"/>
                <a:cs typeface="Arial" panose="020B0604020202020204" pitchFamily="34" charset="0"/>
              </a:rPr>
              <a:t> – Actual values against displayed values.</a:t>
            </a: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GB"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a:p>
            <a:pPr lvl="0"/>
            <a:endParaRPr lang="en-US" sz="2400" dirty="0">
              <a:solidFill>
                <a:srgbClr val="FF0000"/>
              </a:solidFill>
              <a:latin typeface="Arial" panose="020B0604020202020204" pitchFamily="34" charset="0"/>
              <a:cs typeface="Arial" panose="020B0604020202020204" pitchFamily="34" charset="0"/>
            </a:endParaRPr>
          </a:p>
        </p:txBody>
      </p:sp>
      <p:graphicFrame>
        <p:nvGraphicFramePr>
          <p:cNvPr id="38" name="Chart 37"/>
          <p:cNvGraphicFramePr/>
          <p:nvPr>
            <p:extLst>
              <p:ext uri="{D42A27DB-BD31-4B8C-83A1-F6EECF244321}">
                <p14:modId xmlns:p14="http://schemas.microsoft.com/office/powerpoint/2010/main" val="662917946"/>
              </p:ext>
            </p:extLst>
          </p:nvPr>
        </p:nvGraphicFramePr>
        <p:xfrm>
          <a:off x="15303389" y="16078566"/>
          <a:ext cx="3608588" cy="202832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Chart 38"/>
          <p:cNvGraphicFramePr/>
          <p:nvPr>
            <p:extLst>
              <p:ext uri="{D42A27DB-BD31-4B8C-83A1-F6EECF244321}">
                <p14:modId xmlns:p14="http://schemas.microsoft.com/office/powerpoint/2010/main" val="2151654594"/>
              </p:ext>
            </p:extLst>
          </p:nvPr>
        </p:nvGraphicFramePr>
        <p:xfrm>
          <a:off x="14325329" y="18442647"/>
          <a:ext cx="4789618" cy="2020955"/>
        </p:xfrm>
        <a:graphic>
          <a:graphicData uri="http://schemas.openxmlformats.org/drawingml/2006/chart">
            <c:chart xmlns:c="http://schemas.openxmlformats.org/drawingml/2006/chart" xmlns:r="http://schemas.openxmlformats.org/officeDocument/2006/relationships" r:id="rId10"/>
          </a:graphicData>
        </a:graphic>
      </p:graphicFrame>
      <p:pic>
        <p:nvPicPr>
          <p:cNvPr id="41" name="Picture 40"/>
          <p:cNvPicPr/>
          <p:nvPr/>
        </p:nvPicPr>
        <p:blipFill>
          <a:blip r:embed="rId11"/>
          <a:stretch>
            <a:fillRect/>
          </a:stretch>
        </p:blipFill>
        <p:spPr>
          <a:xfrm>
            <a:off x="19846510" y="5902582"/>
            <a:ext cx="5109792" cy="2200007"/>
          </a:xfrm>
          <a:prstGeom prst="rect">
            <a:avLst/>
          </a:prstGeom>
        </p:spPr>
      </p:pic>
      <p:pic>
        <p:nvPicPr>
          <p:cNvPr id="42" name="Picture 41"/>
          <p:cNvPicPr/>
          <p:nvPr/>
        </p:nvPicPr>
        <p:blipFill>
          <a:blip r:embed="rId12"/>
          <a:stretch>
            <a:fillRect/>
          </a:stretch>
        </p:blipFill>
        <p:spPr>
          <a:xfrm>
            <a:off x="24979047" y="7395579"/>
            <a:ext cx="4908781" cy="2445960"/>
          </a:xfrm>
          <a:prstGeom prst="rect">
            <a:avLst/>
          </a:prstGeom>
        </p:spPr>
      </p:pic>
      <p:pic>
        <p:nvPicPr>
          <p:cNvPr id="43" name="Picture 42"/>
          <p:cNvPicPr/>
          <p:nvPr/>
        </p:nvPicPr>
        <p:blipFill rotWithShape="1">
          <a:blip r:embed="rId13"/>
          <a:srcRect l="12630" t="4970" r="5440" b="5939"/>
          <a:stretch/>
        </p:blipFill>
        <p:spPr bwMode="auto">
          <a:xfrm>
            <a:off x="20770827" y="9318037"/>
            <a:ext cx="2381895" cy="2070598"/>
          </a:xfrm>
          <a:prstGeom prst="rect">
            <a:avLst/>
          </a:prstGeom>
          <a:ln>
            <a:noFill/>
          </a:ln>
          <a:extLst>
            <a:ext uri="{53640926-AAD7-44D8-BBD7-CCE9431645EC}">
              <a14:shadowObscured xmlns:a14="http://schemas.microsoft.com/office/drawing/2010/main"/>
            </a:ext>
          </a:extLst>
        </p:spPr>
      </p:pic>
      <p:sp>
        <p:nvSpPr>
          <p:cNvPr id="44" name="TextBox 43"/>
          <p:cNvSpPr txBox="1"/>
          <p:nvPr/>
        </p:nvSpPr>
        <p:spPr>
          <a:xfrm>
            <a:off x="24935824" y="14816211"/>
            <a:ext cx="5028782" cy="3785652"/>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a:r>
              <a:rPr lang="en-GB" sz="2400" b="1" dirty="0">
                <a:solidFill>
                  <a:schemeClr val="tx1"/>
                </a:solidFill>
                <a:latin typeface="Arial" panose="020B0604020202020204" pitchFamily="34" charset="0"/>
                <a:cs typeface="Arial" panose="020B0604020202020204" pitchFamily="34" charset="0"/>
              </a:rPr>
              <a:t>Recommendations</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Rectify fault with LCD Display via soldered breadboard/PCB</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Develop prototype into a handheld device</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Universal measurement device ports</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SD Card storage</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Operator control panel display</a:t>
            </a:r>
            <a:endParaRPr lang="en-GB" sz="2400" b="1" dirty="0">
              <a:solidFill>
                <a:schemeClr val="tx1"/>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endParaRPr lang="en-GB" sz="2400" b="1" dirty="0">
              <a:solidFill>
                <a:schemeClr val="tx1"/>
              </a:solidFill>
              <a:latin typeface="Arial" panose="020B0604020202020204" pitchFamily="34" charset="0"/>
              <a:cs typeface="Arial" panose="020B0604020202020204" pitchFamily="34" charset="0"/>
            </a:endParaRPr>
          </a:p>
        </p:txBody>
      </p:sp>
      <p:pic>
        <p:nvPicPr>
          <p:cNvPr id="47" name="Picture 46"/>
          <p:cNvPicPr>
            <a:picLocks noChangeAspect="1"/>
          </p:cNvPicPr>
          <p:nvPr/>
        </p:nvPicPr>
        <p:blipFill>
          <a:blip r:embed="rId14"/>
          <a:stretch>
            <a:fillRect/>
          </a:stretch>
        </p:blipFill>
        <p:spPr>
          <a:xfrm>
            <a:off x="14603418" y="7395579"/>
            <a:ext cx="496211" cy="465198"/>
          </a:xfrm>
          <a:prstGeom prst="rect">
            <a:avLst/>
          </a:prstGeom>
        </p:spPr>
      </p:pic>
      <p:pic>
        <p:nvPicPr>
          <p:cNvPr id="48" name="Picture 47"/>
          <p:cNvPicPr>
            <a:picLocks noChangeAspect="1"/>
          </p:cNvPicPr>
          <p:nvPr/>
        </p:nvPicPr>
        <p:blipFill rotWithShape="1">
          <a:blip r:embed="rId15"/>
          <a:srcRect t="7512" r="24032"/>
          <a:stretch/>
        </p:blipFill>
        <p:spPr>
          <a:xfrm>
            <a:off x="13292715" y="9023554"/>
            <a:ext cx="435966" cy="418184"/>
          </a:xfrm>
          <a:prstGeom prst="rect">
            <a:avLst/>
          </a:prstGeom>
        </p:spPr>
      </p:pic>
      <p:pic>
        <p:nvPicPr>
          <p:cNvPr id="5" name="Picture 4"/>
          <p:cNvPicPr>
            <a:picLocks noChangeAspect="1"/>
          </p:cNvPicPr>
          <p:nvPr/>
        </p:nvPicPr>
        <p:blipFill>
          <a:blip r:embed="rId16"/>
          <a:stretch>
            <a:fillRect/>
          </a:stretch>
        </p:blipFill>
        <p:spPr>
          <a:xfrm rot="16200000">
            <a:off x="25180295" y="9762428"/>
            <a:ext cx="2592750" cy="4541909"/>
          </a:xfrm>
          <a:prstGeom prst="rect">
            <a:avLst/>
          </a:prstGeom>
        </p:spPr>
      </p:pic>
    </p:spTree>
    <p:extLst>
      <p:ext uri="{BB962C8B-B14F-4D97-AF65-F5344CB8AC3E}">
        <p14:creationId xmlns:p14="http://schemas.microsoft.com/office/powerpoint/2010/main" val="41354805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1479</TotalTime>
  <Words>511</Words>
  <Application>Microsoft Macintosh PowerPoint</Application>
  <PresentationFormat>Custom</PresentationFormat>
  <Paragraphs>108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Domenico Todaro</dc:creator>
  <cp:lastModifiedBy>Domenico Todaro</cp:lastModifiedBy>
  <cp:revision>30</cp:revision>
  <dcterms:created xsi:type="dcterms:W3CDTF">2018-04-29T16:36:59Z</dcterms:created>
  <dcterms:modified xsi:type="dcterms:W3CDTF">2018-05-02T19:54:21Z</dcterms:modified>
</cp:coreProperties>
</file>