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62" r:id="rId3"/>
    <p:sldId id="454" r:id="rId4"/>
    <p:sldId id="455" r:id="rId5"/>
    <p:sldId id="456" r:id="rId6"/>
    <p:sldId id="371" r:id="rId7"/>
    <p:sldId id="461" r:id="rId8"/>
    <p:sldId id="258" r:id="rId9"/>
    <p:sldId id="259" r:id="rId10"/>
    <p:sldId id="260" r:id="rId11"/>
    <p:sldId id="261" r:id="rId12"/>
    <p:sldId id="462" r:id="rId13"/>
    <p:sldId id="263" r:id="rId14"/>
    <p:sldId id="457" r:id="rId15"/>
    <p:sldId id="458" r:id="rId16"/>
    <p:sldId id="364" r:id="rId17"/>
    <p:sldId id="369" r:id="rId18"/>
    <p:sldId id="267" r:id="rId19"/>
    <p:sldId id="26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56F2F70-0FEC-4693-B9B2-9EFE31A13A28}" v="5" dt="2025-02-09T18:43:18.02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p:scale>
          <a:sx n="93" d="100"/>
          <a:sy n="93" d="100"/>
        </p:scale>
        <p:origin x="294" y="306"/>
      </p:cViewPr>
      <p:guideLst/>
    </p:cSldViewPr>
  </p:slideViewPr>
  <p:notesTextViewPr>
    <p:cViewPr>
      <p:scale>
        <a:sx n="1" d="1"/>
        <a:sy n="1" d="1"/>
      </p:scale>
      <p:origin x="0" y="0"/>
    </p:cViewPr>
  </p:notesTextViewPr>
  <p:sorterViewPr>
    <p:cViewPr>
      <p:scale>
        <a:sx n="100" d="100"/>
        <a:sy n="100" d="100"/>
      </p:scale>
      <p:origin x="0" y="-120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09/02/2025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36433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a:xfrm>
            <a:off x="609600" y="1600201"/>
            <a:ext cx="10972800" cy="391703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9C64F3F4-CE19-49F8-9EF4-FF4EE52031C2}" type="datetimeFigureOut">
              <a:rPr lang="en-GB" smtClean="0"/>
              <a:t>09/02/2025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04191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09/02/2025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059907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09/02/2025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933966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09/02/2025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50552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09/02/2025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40984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09/02/2025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53830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78786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40473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738589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16945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09/02/2025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1936428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engc.org.uk/media/2337/statement-of-ethical-principles-2014.pdf" TargetMode="External"/><Relationship Id="rId2" Type="http://schemas.openxmlformats.org/officeDocument/2006/relationships/hyperlink" Target="https://www.bcs.org/membership/become-a-member/bcs-code-of-conduct/" TargetMode="External"/><Relationship Id="rId1" Type="http://schemas.openxmlformats.org/officeDocument/2006/relationships/slideLayout" Target="../slideLayouts/slideLayout2.xml"/><Relationship Id="rId4" Type="http://schemas.openxmlformats.org/officeDocument/2006/relationships/hyperlink" Target="https://www.theiet.org/about/governance/rules-of-conduct/"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uwtsd.ac.uk/research/research-integrity-and-ethics"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intranet.uwtsd.ac.uk/departments/library-and-learning-resources/open-access-and-research/research-data-management"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uwtsd.ac.uk/about/academic-office/other-forms-and-policies" TargetMode="External"/><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58224" y="1628801"/>
            <a:ext cx="7992888" cy="1470025"/>
          </a:xfrm>
        </p:spPr>
        <p:txBody>
          <a:bodyPr>
            <a:normAutofit fontScale="90000"/>
          </a:bodyPr>
          <a:lstStyle/>
          <a:p>
            <a:r>
              <a:rPr lang="en-GB" altLang="en-US" sz="5400" b="1" dirty="0">
                <a:solidFill>
                  <a:schemeClr val="bg1"/>
                </a:solidFill>
              </a:rPr>
              <a:t>Independent Project </a:t>
            </a:r>
            <a:br>
              <a:rPr lang="en-GB" altLang="en-US" sz="5400" b="1" dirty="0">
                <a:solidFill>
                  <a:schemeClr val="bg1"/>
                </a:solidFill>
              </a:rPr>
            </a:br>
            <a:r>
              <a:rPr lang="en-GB" altLang="en-US" sz="5400" b="1" dirty="0">
                <a:solidFill>
                  <a:schemeClr val="bg1"/>
                </a:solidFill>
              </a:rPr>
              <a:t>(ACCA6020)</a:t>
            </a:r>
          </a:p>
        </p:txBody>
      </p:sp>
      <p:sp>
        <p:nvSpPr>
          <p:cNvPr id="3" name="TextBox 2">
            <a:extLst>
              <a:ext uri="{FF2B5EF4-FFF2-40B4-BE49-F238E27FC236}">
                <a16:creationId xmlns:a16="http://schemas.microsoft.com/office/drawing/2014/main" id="{9D1C96DE-C090-4E6B-AC0B-470FD4653840}"/>
              </a:ext>
            </a:extLst>
          </p:cNvPr>
          <p:cNvSpPr txBox="1"/>
          <p:nvPr/>
        </p:nvSpPr>
        <p:spPr>
          <a:xfrm>
            <a:off x="1903881" y="3759175"/>
            <a:ext cx="9040344" cy="646331"/>
          </a:xfrm>
          <a:prstGeom prst="rect">
            <a:avLst/>
          </a:prstGeom>
          <a:noFill/>
        </p:spPr>
        <p:txBody>
          <a:bodyPr wrap="square" rtlCol="0">
            <a:spAutoFit/>
          </a:bodyPr>
          <a:lstStyle/>
          <a:p>
            <a:pPr algn="ctr"/>
            <a:r>
              <a:rPr lang="en-US" sz="3600" b="1" i="1" dirty="0">
                <a:solidFill>
                  <a:prstClr val="white"/>
                </a:solidFill>
                <a:latin typeface="Myriad Pro"/>
              </a:rPr>
              <a:t>Ethics in Research</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39470-6F93-4F78-B7CF-DC331B2D21DE}"/>
              </a:ext>
            </a:extLst>
          </p:cNvPr>
          <p:cNvSpPr>
            <a:spLocks noGrp="1"/>
          </p:cNvSpPr>
          <p:nvPr>
            <p:ph type="title"/>
          </p:nvPr>
        </p:nvSpPr>
        <p:spPr>
          <a:xfrm>
            <a:off x="219182" y="-290440"/>
            <a:ext cx="10972800" cy="1143000"/>
          </a:xfrm>
        </p:spPr>
        <p:txBody>
          <a:bodyPr/>
          <a:lstStyle/>
          <a:p>
            <a:r>
              <a:rPr lang="en-GB" dirty="0"/>
              <a:t>Lesson structure</a:t>
            </a:r>
          </a:p>
        </p:txBody>
      </p:sp>
      <p:sp>
        <p:nvSpPr>
          <p:cNvPr id="3" name="Content Placeholder 2">
            <a:extLst>
              <a:ext uri="{FF2B5EF4-FFF2-40B4-BE49-F238E27FC236}">
                <a16:creationId xmlns:a16="http://schemas.microsoft.com/office/drawing/2014/main" id="{B835B6CE-4E61-44A0-9DDC-9639E7DE7A36}"/>
              </a:ext>
            </a:extLst>
          </p:cNvPr>
          <p:cNvSpPr>
            <a:spLocks noGrp="1"/>
          </p:cNvSpPr>
          <p:nvPr>
            <p:ph idx="1"/>
          </p:nvPr>
        </p:nvSpPr>
        <p:spPr>
          <a:xfrm>
            <a:off x="445214" y="706348"/>
            <a:ext cx="11421438" cy="4913615"/>
          </a:xfrm>
        </p:spPr>
        <p:txBody>
          <a:bodyPr>
            <a:normAutofit fontScale="92500" lnSpcReduction="10000"/>
          </a:bodyPr>
          <a:lstStyle/>
          <a:p>
            <a:endParaRPr lang="en-GB" dirty="0"/>
          </a:p>
          <a:p>
            <a:r>
              <a:rPr lang="en-GB" dirty="0"/>
              <a:t>What is Ethics?</a:t>
            </a:r>
          </a:p>
          <a:p>
            <a:r>
              <a:rPr lang="en-GB" dirty="0"/>
              <a:t>UK Professional Codes of ethics</a:t>
            </a:r>
          </a:p>
          <a:p>
            <a:r>
              <a:rPr lang="en-GB" dirty="0"/>
              <a:t>Ethical code for research</a:t>
            </a:r>
          </a:p>
          <a:p>
            <a:r>
              <a:rPr lang="en-GB" dirty="0"/>
              <a:t>UWTSD’s Ethics Procedure</a:t>
            </a:r>
          </a:p>
          <a:p>
            <a:r>
              <a:rPr lang="en-GB" dirty="0"/>
              <a:t>Interacting with Data &amp; GDPR </a:t>
            </a:r>
          </a:p>
          <a:p>
            <a:r>
              <a:rPr lang="en-GB" dirty="0"/>
              <a:t>Risk for Researchers</a:t>
            </a:r>
          </a:p>
          <a:p>
            <a:r>
              <a:rPr lang="en-GB" dirty="0"/>
              <a:t>Data Management form</a:t>
            </a:r>
          </a:p>
          <a:p>
            <a:r>
              <a:rPr lang="en-GB" dirty="0"/>
              <a:t>Process of applying for Ethical Approval for your research project. </a:t>
            </a:r>
          </a:p>
          <a:p>
            <a:endParaRPr lang="en-GB" dirty="0"/>
          </a:p>
        </p:txBody>
      </p:sp>
    </p:spTree>
    <p:extLst>
      <p:ext uri="{BB962C8B-B14F-4D97-AF65-F5344CB8AC3E}">
        <p14:creationId xmlns:p14="http://schemas.microsoft.com/office/powerpoint/2010/main" val="2949646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9331" y="0"/>
            <a:ext cx="7773338" cy="722250"/>
          </a:xfrm>
        </p:spPr>
        <p:txBody>
          <a:bodyPr>
            <a:normAutofit fontScale="90000"/>
          </a:bodyPr>
          <a:lstStyle/>
          <a:p>
            <a:r>
              <a:rPr lang="en-GB" dirty="0"/>
              <a:t>What is Ethics?</a:t>
            </a:r>
          </a:p>
        </p:txBody>
      </p:sp>
      <p:sp>
        <p:nvSpPr>
          <p:cNvPr id="3" name="Content Placeholder 2"/>
          <p:cNvSpPr>
            <a:spLocks noGrp="1"/>
          </p:cNvSpPr>
          <p:nvPr>
            <p:ph idx="1"/>
          </p:nvPr>
        </p:nvSpPr>
        <p:spPr>
          <a:xfrm>
            <a:off x="347609" y="873258"/>
            <a:ext cx="11496782" cy="5111483"/>
          </a:xfrm>
        </p:spPr>
        <p:txBody>
          <a:bodyPr>
            <a:normAutofit lnSpcReduction="10000"/>
          </a:bodyPr>
          <a:lstStyle/>
          <a:p>
            <a:r>
              <a:rPr lang="en-GB" sz="3000" cap="none" dirty="0">
                <a:latin typeface="Calibri" panose="020F0502020204030204" pitchFamily="34" charset="0"/>
                <a:cs typeface="Calibri" panose="020F0502020204030204" pitchFamily="34" charset="0"/>
              </a:rPr>
              <a:t>Morality</a:t>
            </a:r>
          </a:p>
          <a:p>
            <a:pPr lvl="1"/>
            <a:r>
              <a:rPr lang="en-GB" sz="3000" dirty="0">
                <a:latin typeface="Calibri" panose="020F0502020204030204" pitchFamily="34" charset="0"/>
                <a:cs typeface="Calibri" panose="020F0502020204030204" pitchFamily="34" charset="0"/>
              </a:rPr>
              <a:t>A code of behaviour, often based on social or religious ideas.</a:t>
            </a:r>
          </a:p>
          <a:p>
            <a:pPr lvl="1"/>
            <a:r>
              <a:rPr lang="en-GB" sz="3000" dirty="0">
                <a:latin typeface="Calibri" panose="020F0502020204030204" pitchFamily="34" charset="0"/>
                <a:cs typeface="Calibri" panose="020F0502020204030204" pitchFamily="34" charset="0"/>
              </a:rPr>
              <a:t>What a person believes is right or wrong</a:t>
            </a:r>
          </a:p>
          <a:p>
            <a:r>
              <a:rPr lang="en-GB" sz="3000" cap="none" dirty="0">
                <a:latin typeface="Calibri" panose="020F0502020204030204" pitchFamily="34" charset="0"/>
                <a:cs typeface="Calibri" panose="020F0502020204030204" pitchFamily="34" charset="0"/>
              </a:rPr>
              <a:t>Ethics</a:t>
            </a:r>
          </a:p>
          <a:p>
            <a:pPr lvl="1"/>
            <a:r>
              <a:rPr lang="en-GB" sz="3000" dirty="0">
                <a:latin typeface="Calibri" panose="020F0502020204030204" pitchFamily="34" charset="0"/>
                <a:cs typeface="Calibri" panose="020F0502020204030204" pitchFamily="34" charset="0"/>
              </a:rPr>
              <a:t>The decision-making process for determining whether actions or decisions are right or wrong</a:t>
            </a:r>
          </a:p>
          <a:p>
            <a:pPr lvl="1"/>
            <a:r>
              <a:rPr lang="en-GB" sz="3000" dirty="0">
                <a:latin typeface="Calibri" panose="020F0502020204030204" pitchFamily="34" charset="0"/>
                <a:cs typeface="Calibri" panose="020F0502020204030204" pitchFamily="34" charset="0"/>
              </a:rPr>
              <a:t>Rules of behaviour set up to support a shared social vision</a:t>
            </a:r>
          </a:p>
          <a:p>
            <a:r>
              <a:rPr lang="en-GB" sz="3000" cap="none" dirty="0">
                <a:latin typeface="Calibri" panose="020F0502020204030204" pitchFamily="34" charset="0"/>
                <a:cs typeface="Calibri" panose="020F0502020204030204" pitchFamily="34" charset="0"/>
              </a:rPr>
              <a:t>Law</a:t>
            </a:r>
          </a:p>
          <a:p>
            <a:pPr lvl="1"/>
            <a:r>
              <a:rPr lang="en-GB" sz="3000" dirty="0">
                <a:latin typeface="Calibri" panose="020F0502020204030204" pitchFamily="34" charset="0"/>
                <a:cs typeface="Calibri" panose="020F0502020204030204" pitchFamily="34" charset="0"/>
              </a:rPr>
              <a:t>Formal system of enforceable rules set up by a society to regulate the action of its members</a:t>
            </a:r>
          </a:p>
          <a:p>
            <a:endParaRPr lang="en-US" sz="2400" dirty="0"/>
          </a:p>
          <a:p>
            <a:pPr lvl="2"/>
            <a:endParaRPr lang="en-US" sz="2000" dirty="0"/>
          </a:p>
          <a:p>
            <a:pPr marL="1371600" lvl="3" indent="0">
              <a:buNone/>
            </a:pPr>
            <a:endParaRPr lang="en-US" sz="1800" dirty="0"/>
          </a:p>
          <a:p>
            <a:pPr lvl="1"/>
            <a:endParaRPr lang="en-US" sz="2200" dirty="0"/>
          </a:p>
          <a:p>
            <a:endParaRPr lang="en-US" sz="2400" dirty="0"/>
          </a:p>
          <a:p>
            <a:endParaRPr lang="en-US" sz="2400"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3</a:t>
            </a:fld>
            <a:endParaRPr lang="en-GB"/>
          </a:p>
        </p:txBody>
      </p:sp>
    </p:spTree>
    <p:extLst>
      <p:ext uri="{BB962C8B-B14F-4D97-AF65-F5344CB8AC3E}">
        <p14:creationId xmlns:p14="http://schemas.microsoft.com/office/powerpoint/2010/main" val="38607274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62344" y="331571"/>
            <a:ext cx="7773338" cy="722250"/>
          </a:xfrm>
        </p:spPr>
        <p:txBody>
          <a:bodyPr>
            <a:normAutofit fontScale="90000"/>
          </a:bodyPr>
          <a:lstStyle/>
          <a:p>
            <a:r>
              <a:rPr lang="en-GB" dirty="0"/>
              <a:t>UK Professional Codes of ethics</a:t>
            </a:r>
          </a:p>
        </p:txBody>
      </p:sp>
      <p:sp>
        <p:nvSpPr>
          <p:cNvPr id="3" name="Content Placeholder 2"/>
          <p:cNvSpPr>
            <a:spLocks noGrp="1"/>
          </p:cNvSpPr>
          <p:nvPr>
            <p:ph idx="1"/>
          </p:nvPr>
        </p:nvSpPr>
        <p:spPr>
          <a:xfrm>
            <a:off x="133564" y="1053821"/>
            <a:ext cx="12058436" cy="4752528"/>
          </a:xfrm>
        </p:spPr>
        <p:txBody>
          <a:bodyPr>
            <a:normAutofit fontScale="92500"/>
          </a:bodyPr>
          <a:lstStyle/>
          <a:p>
            <a:pPr marL="0" indent="0">
              <a:buNone/>
            </a:pPr>
            <a:r>
              <a:rPr lang="en-US" sz="3000" dirty="0"/>
              <a:t>BCS (British Computer Society)</a:t>
            </a:r>
          </a:p>
          <a:p>
            <a:pPr marL="0" indent="0">
              <a:buNone/>
            </a:pPr>
            <a:r>
              <a:rPr lang="en-US" sz="3000" dirty="0"/>
              <a:t>	</a:t>
            </a:r>
            <a:r>
              <a:rPr lang="en-US" sz="3000" dirty="0">
                <a:hlinkClick r:id="rId2"/>
              </a:rPr>
              <a:t>https://www.bcs.org/membership/become-a-member/bcs-code-of-conduct/</a:t>
            </a:r>
            <a:r>
              <a:rPr lang="en-US" sz="3000" dirty="0"/>
              <a:t> </a:t>
            </a:r>
          </a:p>
          <a:p>
            <a:endParaRPr lang="en-US" sz="3000" dirty="0"/>
          </a:p>
          <a:p>
            <a:pPr marL="0" indent="0">
              <a:buNone/>
            </a:pPr>
            <a:r>
              <a:rPr lang="en-US" sz="3000" dirty="0"/>
              <a:t>Engineering Council /  Royal Academy of Engineering</a:t>
            </a:r>
          </a:p>
          <a:p>
            <a:r>
              <a:rPr lang="en-US" sz="3000" dirty="0">
                <a:hlinkClick r:id="rId3"/>
              </a:rPr>
              <a:t>https://www.engc.org.uk/media/2337/statement-of-ethical-principles-2014.pdf</a:t>
            </a:r>
            <a:r>
              <a:rPr lang="en-US" sz="3000" dirty="0"/>
              <a:t> </a:t>
            </a:r>
          </a:p>
          <a:p>
            <a:endParaRPr lang="en-US" sz="3000" dirty="0"/>
          </a:p>
          <a:p>
            <a:pPr marL="0" indent="0">
              <a:buNone/>
            </a:pPr>
            <a:r>
              <a:rPr lang="en-US" sz="3000" dirty="0"/>
              <a:t>Institute of Engineering &amp; Technology</a:t>
            </a:r>
          </a:p>
          <a:p>
            <a:r>
              <a:rPr lang="en-US" sz="3000" dirty="0">
                <a:hlinkClick r:id="rId4"/>
              </a:rPr>
              <a:t>https://www.theiet.org/about/governance/rules-of-conduct/</a:t>
            </a:r>
            <a:r>
              <a:rPr lang="en-US" sz="3000" dirty="0"/>
              <a:t> </a:t>
            </a:r>
          </a:p>
          <a:p>
            <a:endParaRPr lang="en-US" sz="2400" dirty="0"/>
          </a:p>
          <a:p>
            <a:pPr lvl="2"/>
            <a:endParaRPr lang="en-US" sz="2000" dirty="0"/>
          </a:p>
          <a:p>
            <a:pPr marL="1371600" lvl="3" indent="0">
              <a:buNone/>
            </a:pPr>
            <a:endParaRPr lang="en-US" sz="1800" dirty="0"/>
          </a:p>
          <a:p>
            <a:pPr lvl="1"/>
            <a:endParaRPr lang="en-US" sz="2200" dirty="0"/>
          </a:p>
          <a:p>
            <a:endParaRPr lang="en-US" sz="2400" dirty="0"/>
          </a:p>
          <a:p>
            <a:endParaRPr lang="en-US" sz="2400"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4</a:t>
            </a:fld>
            <a:endParaRPr lang="en-GB"/>
          </a:p>
        </p:txBody>
      </p:sp>
    </p:spTree>
    <p:extLst>
      <p:ext uri="{BB962C8B-B14F-4D97-AF65-F5344CB8AC3E}">
        <p14:creationId xmlns:p14="http://schemas.microsoft.com/office/powerpoint/2010/main" val="37780237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31521" y="0"/>
            <a:ext cx="7773338" cy="722250"/>
          </a:xfrm>
        </p:spPr>
        <p:txBody>
          <a:bodyPr>
            <a:normAutofit fontScale="90000"/>
          </a:bodyPr>
          <a:lstStyle/>
          <a:p>
            <a:r>
              <a:rPr lang="en-GB" dirty="0"/>
              <a:t>An Ethical Code for Research</a:t>
            </a:r>
          </a:p>
        </p:txBody>
      </p:sp>
      <p:sp>
        <p:nvSpPr>
          <p:cNvPr id="3" name="Content Placeholder 2"/>
          <p:cNvSpPr>
            <a:spLocks noGrp="1"/>
          </p:cNvSpPr>
          <p:nvPr>
            <p:ph idx="1"/>
          </p:nvPr>
        </p:nvSpPr>
        <p:spPr>
          <a:xfrm>
            <a:off x="92468" y="832207"/>
            <a:ext cx="12099532" cy="4974142"/>
          </a:xfrm>
        </p:spPr>
        <p:txBody>
          <a:bodyPr>
            <a:normAutofit fontScale="92500"/>
          </a:bodyPr>
          <a:lstStyle/>
          <a:p>
            <a:pPr marL="0" indent="0">
              <a:buNone/>
            </a:pPr>
            <a:r>
              <a:rPr lang="en-US" dirty="0"/>
              <a:t>All research should be undertaken with:</a:t>
            </a:r>
          </a:p>
          <a:p>
            <a:r>
              <a:rPr lang="en-US" dirty="0" err="1"/>
              <a:t>Rigour</a:t>
            </a:r>
            <a:r>
              <a:rPr lang="en-US" dirty="0"/>
              <a:t>, honesty, integrity, accountability and respect ;</a:t>
            </a:r>
          </a:p>
          <a:p>
            <a:r>
              <a:rPr lang="en-US" dirty="0"/>
              <a:t>A respect for life, the law and the common good;</a:t>
            </a:r>
          </a:p>
          <a:p>
            <a:r>
              <a:rPr lang="en-US" dirty="0"/>
              <a:t>Responsible communication, with an intention to both listen and inform;</a:t>
            </a:r>
          </a:p>
          <a:p>
            <a:r>
              <a:rPr lang="en-US" dirty="0"/>
              <a:t>Skill and care in all aspects of the work;</a:t>
            </a:r>
          </a:p>
          <a:p>
            <a:r>
              <a:rPr lang="en-US" dirty="0"/>
              <a:t>Steps taken to prevent corrupt practices and professional misconduct;</a:t>
            </a:r>
          </a:p>
          <a:p>
            <a:r>
              <a:rPr lang="en-US" dirty="0"/>
              <a:t>An intention to declare any conflicts of interest;</a:t>
            </a:r>
          </a:p>
          <a:p>
            <a:r>
              <a:rPr lang="en-US" dirty="0"/>
              <a:t>Alertness to the ways in which that research derives from, and affects the work of, other people, and respect the rights and reputations of others;</a:t>
            </a:r>
          </a:p>
          <a:p>
            <a:endParaRPr lang="en-US" dirty="0"/>
          </a:p>
          <a:p>
            <a:pPr lvl="2"/>
            <a:endParaRPr lang="en-US" sz="2000" dirty="0"/>
          </a:p>
          <a:p>
            <a:pPr marL="1371600" lvl="3" indent="0">
              <a:buNone/>
            </a:pPr>
            <a:endParaRPr lang="en-US" sz="1800" dirty="0"/>
          </a:p>
          <a:p>
            <a:pPr lvl="1"/>
            <a:endParaRPr lang="en-US" sz="2200" dirty="0"/>
          </a:p>
          <a:p>
            <a:endParaRPr lang="en-US" sz="2400" dirty="0"/>
          </a:p>
          <a:p>
            <a:endParaRPr lang="en-US" sz="2400"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5</a:t>
            </a:fld>
            <a:endParaRPr lang="en-GB"/>
          </a:p>
        </p:txBody>
      </p:sp>
    </p:spTree>
    <p:extLst>
      <p:ext uri="{BB962C8B-B14F-4D97-AF65-F5344CB8AC3E}">
        <p14:creationId xmlns:p14="http://schemas.microsoft.com/office/powerpoint/2010/main" val="16328545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4D2E2-697D-88C0-1DA0-EDFEB3568CA0}"/>
              </a:ext>
            </a:extLst>
          </p:cNvPr>
          <p:cNvSpPr>
            <a:spLocks noGrp="1"/>
          </p:cNvSpPr>
          <p:nvPr>
            <p:ph type="title"/>
          </p:nvPr>
        </p:nvSpPr>
        <p:spPr/>
        <p:txBody>
          <a:bodyPr/>
          <a:lstStyle/>
          <a:p>
            <a:r>
              <a:rPr lang="en-GB" dirty="0"/>
              <a:t>UWTSD Research Integrity and Ethics</a:t>
            </a:r>
          </a:p>
        </p:txBody>
      </p:sp>
      <p:sp>
        <p:nvSpPr>
          <p:cNvPr id="3" name="Content Placeholder 2">
            <a:extLst>
              <a:ext uri="{FF2B5EF4-FFF2-40B4-BE49-F238E27FC236}">
                <a16:creationId xmlns:a16="http://schemas.microsoft.com/office/drawing/2014/main" id="{A98528C1-847E-CDA7-C74F-D9B93B7DECDA}"/>
              </a:ext>
            </a:extLst>
          </p:cNvPr>
          <p:cNvSpPr>
            <a:spLocks noGrp="1"/>
          </p:cNvSpPr>
          <p:nvPr>
            <p:ph idx="1"/>
          </p:nvPr>
        </p:nvSpPr>
        <p:spPr/>
        <p:txBody>
          <a:bodyPr/>
          <a:lstStyle/>
          <a:p>
            <a:r>
              <a:rPr lang="en-GB" dirty="0">
                <a:hlinkClick r:id="rId2"/>
              </a:rPr>
              <a:t>Research Integrity and Ethics | University of Wales Trinity Saint David (uwtsd.ac.uk)</a:t>
            </a:r>
            <a:endParaRPr lang="en-GB" dirty="0"/>
          </a:p>
        </p:txBody>
      </p:sp>
      <p:pic>
        <p:nvPicPr>
          <p:cNvPr id="5" name="Picture 4">
            <a:extLst>
              <a:ext uri="{FF2B5EF4-FFF2-40B4-BE49-F238E27FC236}">
                <a16:creationId xmlns:a16="http://schemas.microsoft.com/office/drawing/2014/main" id="{AEE0BA27-5EE1-85A6-683C-84DF0CF20E38}"/>
              </a:ext>
            </a:extLst>
          </p:cNvPr>
          <p:cNvPicPr>
            <a:picLocks noChangeAspect="1"/>
          </p:cNvPicPr>
          <p:nvPr/>
        </p:nvPicPr>
        <p:blipFill>
          <a:blip r:embed="rId3"/>
          <a:stretch>
            <a:fillRect/>
          </a:stretch>
        </p:blipFill>
        <p:spPr>
          <a:xfrm>
            <a:off x="2013527" y="3171463"/>
            <a:ext cx="8164945" cy="2219219"/>
          </a:xfrm>
          <a:prstGeom prst="rect">
            <a:avLst/>
          </a:prstGeom>
        </p:spPr>
      </p:pic>
    </p:spTree>
    <p:extLst>
      <p:ext uri="{BB962C8B-B14F-4D97-AF65-F5344CB8AC3E}">
        <p14:creationId xmlns:p14="http://schemas.microsoft.com/office/powerpoint/2010/main" val="10199194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UWTSD Research Integrity and Ethics </a:t>
            </a:r>
            <a:endParaRPr dirty="0"/>
          </a:p>
        </p:txBody>
      </p:sp>
      <p:sp>
        <p:nvSpPr>
          <p:cNvPr id="3" name="Content Placeholder 2"/>
          <p:cNvSpPr>
            <a:spLocks noGrp="1"/>
          </p:cNvSpPr>
          <p:nvPr>
            <p:ph idx="1"/>
          </p:nvPr>
        </p:nvSpPr>
        <p:spPr/>
        <p:txBody>
          <a:bodyPr/>
          <a:lstStyle/>
          <a:p>
            <a:r>
              <a:t>UWTSD and its researchers are expected to maintain the highest ethical standards, fostering values of honesty, rigor, openness, care, and respect. The Code of Practice sets out ethical principles and defines research misconduct.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Purpose</a:t>
            </a:r>
          </a:p>
        </p:txBody>
      </p:sp>
      <p:sp>
        <p:nvSpPr>
          <p:cNvPr id="3" name="Content Placeholder 2"/>
          <p:cNvSpPr>
            <a:spLocks noGrp="1"/>
          </p:cNvSpPr>
          <p:nvPr>
            <p:ph idx="1"/>
          </p:nvPr>
        </p:nvSpPr>
        <p:spPr>
          <a:xfrm>
            <a:off x="609600" y="1600201"/>
            <a:ext cx="11582400" cy="3917032"/>
          </a:xfrm>
        </p:spPr>
        <p:txBody>
          <a:bodyPr>
            <a:normAutofit fontScale="85000" lnSpcReduction="20000"/>
          </a:bodyPr>
          <a:lstStyle/>
          <a:p>
            <a:r>
              <a:rPr dirty="0"/>
              <a:t>The University aims to promote research underpinned by high ethical, social, and environmental standards, ensuring a framework for ethical research practice.</a:t>
            </a:r>
            <a:endParaRPr lang="en-GB" dirty="0"/>
          </a:p>
          <a:p>
            <a:r>
              <a:rPr lang="en-GB" dirty="0"/>
              <a:t>To enhance the quality and integrity of research;</a:t>
            </a:r>
          </a:p>
          <a:p>
            <a:r>
              <a:rPr lang="en-GB" dirty="0"/>
              <a:t>To protect the rights and welfare of participants and minimise the risk of physical and mental discomfort, harm and danger from research procedures;</a:t>
            </a:r>
          </a:p>
          <a:p>
            <a:r>
              <a:rPr lang="en-GB" dirty="0"/>
              <a:t>To protect the welfare of researchers and their right to carry out legitimate investigations;</a:t>
            </a:r>
          </a:p>
          <a:p>
            <a:r>
              <a:rPr lang="en-GB" dirty="0"/>
              <a:t>To minimise the potential for claims of negligence made against the University, its researchers and any collaborating individual or organisation;</a:t>
            </a:r>
          </a:p>
          <a:p>
            <a:endParaRPr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Scope</a:t>
            </a:r>
          </a:p>
        </p:txBody>
      </p:sp>
      <p:sp>
        <p:nvSpPr>
          <p:cNvPr id="3" name="Content Placeholder 2"/>
          <p:cNvSpPr>
            <a:spLocks noGrp="1"/>
          </p:cNvSpPr>
          <p:nvPr>
            <p:ph idx="1"/>
          </p:nvPr>
        </p:nvSpPr>
        <p:spPr/>
        <p:txBody>
          <a:bodyPr/>
          <a:lstStyle/>
          <a:p>
            <a:r>
              <a:t>This Code applies to all academic and administrative staff, honorary positions, and students engaged in research. It covers research involving human participants, animals, or non-public domain data.</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Research Integrity</a:t>
            </a:r>
          </a:p>
        </p:txBody>
      </p:sp>
      <p:sp>
        <p:nvSpPr>
          <p:cNvPr id="3" name="Content Placeholder 2"/>
          <p:cNvSpPr>
            <a:spLocks noGrp="1"/>
          </p:cNvSpPr>
          <p:nvPr>
            <p:ph idx="1"/>
          </p:nvPr>
        </p:nvSpPr>
        <p:spPr/>
        <p:txBody>
          <a:bodyPr/>
          <a:lstStyle/>
          <a:p>
            <a:r>
              <a:t>Research should adhere to principles of honesty, rigor, transparency, care, and accountability. The University ensures a research environment that upholds integrity.</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Ethical Approval</a:t>
            </a:r>
          </a:p>
        </p:txBody>
      </p:sp>
      <p:sp>
        <p:nvSpPr>
          <p:cNvPr id="3" name="Content Placeholder 2"/>
          <p:cNvSpPr>
            <a:spLocks noGrp="1"/>
          </p:cNvSpPr>
          <p:nvPr>
            <p:ph idx="1"/>
          </p:nvPr>
        </p:nvSpPr>
        <p:spPr/>
        <p:txBody>
          <a:bodyPr/>
          <a:lstStyle/>
          <a:p>
            <a:r>
              <a:rPr dirty="0"/>
              <a:t>Research involving human participants, sensitive data, or ethical concerns must undergo ethical approval to ensure compliance with legal and professional standards.</a:t>
            </a:r>
            <a:r>
              <a:rPr lang="en-GB" dirty="0"/>
              <a:t> </a:t>
            </a:r>
          </a:p>
          <a:p>
            <a:r>
              <a:rPr lang="en-GB" sz="3200" dirty="0"/>
              <a:t>Only after the approval of Ethics form (PG2/E1)  has been obtained, any research or data collection begins for your project.</a:t>
            </a:r>
            <a:endParaRPr lang="en-US" sz="3200" dirty="0"/>
          </a:p>
          <a:p>
            <a:endParaRPr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Data Protection &amp; Compliance</a:t>
            </a:r>
          </a:p>
        </p:txBody>
      </p:sp>
      <p:sp>
        <p:nvSpPr>
          <p:cNvPr id="3" name="Content Placeholder 2"/>
          <p:cNvSpPr>
            <a:spLocks noGrp="1"/>
          </p:cNvSpPr>
          <p:nvPr>
            <p:ph idx="1"/>
          </p:nvPr>
        </p:nvSpPr>
        <p:spPr/>
        <p:txBody>
          <a:bodyPr/>
          <a:lstStyle/>
          <a:p>
            <a:r>
              <a:rPr dirty="0"/>
              <a:t>The University follows the Data Protection Act 2018 and GDPR, ensuring data security, minimization, and lawful processing within research projects.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Research Misconduct</a:t>
            </a:r>
          </a:p>
        </p:txBody>
      </p:sp>
      <p:sp>
        <p:nvSpPr>
          <p:cNvPr id="3" name="Content Placeholder 2"/>
          <p:cNvSpPr>
            <a:spLocks noGrp="1"/>
          </p:cNvSpPr>
          <p:nvPr>
            <p:ph idx="1"/>
          </p:nvPr>
        </p:nvSpPr>
        <p:spPr/>
        <p:txBody>
          <a:bodyPr/>
          <a:lstStyle/>
          <a:p>
            <a:r>
              <a:rPr dirty="0"/>
              <a:t>Misconduct includes fabrication, falsification, plagiarism, failure to meet ethical obligations, and improper handling of allegations. The University follows UK Research Integrity Office guidelines for investigations.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62344" y="331571"/>
            <a:ext cx="7773338" cy="722250"/>
          </a:xfrm>
        </p:spPr>
        <p:txBody>
          <a:bodyPr>
            <a:normAutofit fontScale="90000"/>
          </a:bodyPr>
          <a:lstStyle/>
          <a:p>
            <a:r>
              <a:rPr lang="en-GB" dirty="0"/>
              <a:t>Interacting with Data</a:t>
            </a:r>
          </a:p>
        </p:txBody>
      </p:sp>
      <p:sp>
        <p:nvSpPr>
          <p:cNvPr id="3" name="Content Placeholder 2"/>
          <p:cNvSpPr>
            <a:spLocks noGrp="1"/>
          </p:cNvSpPr>
          <p:nvPr>
            <p:ph idx="1"/>
          </p:nvPr>
        </p:nvSpPr>
        <p:spPr>
          <a:xfrm>
            <a:off x="102742" y="1053821"/>
            <a:ext cx="12089258" cy="5111483"/>
          </a:xfrm>
        </p:spPr>
        <p:txBody>
          <a:bodyPr>
            <a:normAutofit/>
          </a:bodyPr>
          <a:lstStyle/>
          <a:p>
            <a:pPr marL="0" indent="0">
              <a:buNone/>
            </a:pPr>
            <a:r>
              <a:rPr lang="en-US" sz="3000" dirty="0"/>
              <a:t>Confidential Data</a:t>
            </a:r>
          </a:p>
          <a:p>
            <a:r>
              <a:rPr lang="en-US" sz="3000" dirty="0"/>
              <a:t>If you are dealing with data provided by a partner company you may be asked to sign a Non-Disclosure Agreement, or to delete it at the end of the project</a:t>
            </a:r>
          </a:p>
          <a:p>
            <a:r>
              <a:rPr lang="en-US" sz="3000" dirty="0"/>
              <a:t>Password protect any data that you’re given and do not share it with anyone other than your project supervisor</a:t>
            </a:r>
          </a:p>
          <a:p>
            <a:r>
              <a:rPr lang="en-US" sz="3000" dirty="0"/>
              <a:t>If you are asked to delete it at the end of the project, email your partner contact to confirm that you’ve done it</a:t>
            </a:r>
          </a:p>
          <a:p>
            <a:endParaRPr lang="en-US" sz="2400" dirty="0"/>
          </a:p>
          <a:p>
            <a:pPr lvl="2"/>
            <a:endParaRPr lang="en-US" sz="2000" dirty="0"/>
          </a:p>
          <a:p>
            <a:pPr marL="1371600" lvl="3" indent="0">
              <a:buNone/>
            </a:pPr>
            <a:endParaRPr lang="en-US" sz="1800" dirty="0"/>
          </a:p>
          <a:p>
            <a:pPr lvl="1"/>
            <a:endParaRPr lang="en-US" sz="2200" dirty="0"/>
          </a:p>
          <a:p>
            <a:endParaRPr lang="en-US" sz="2400" dirty="0"/>
          </a:p>
          <a:p>
            <a:endParaRPr lang="en-US" sz="2400"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14</a:t>
            </a:fld>
            <a:endParaRPr lang="en-GB"/>
          </a:p>
        </p:txBody>
      </p:sp>
    </p:spTree>
    <p:extLst>
      <p:ext uri="{BB962C8B-B14F-4D97-AF65-F5344CB8AC3E}">
        <p14:creationId xmlns:p14="http://schemas.microsoft.com/office/powerpoint/2010/main" val="38329254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39055" y="105540"/>
            <a:ext cx="7773338" cy="722250"/>
          </a:xfrm>
        </p:spPr>
        <p:txBody>
          <a:bodyPr>
            <a:normAutofit fontScale="90000"/>
          </a:bodyPr>
          <a:lstStyle/>
          <a:p>
            <a:r>
              <a:rPr lang="en-GB" dirty="0"/>
              <a:t>Interacting with GDPR</a:t>
            </a:r>
          </a:p>
        </p:txBody>
      </p:sp>
      <p:sp>
        <p:nvSpPr>
          <p:cNvPr id="3" name="Content Placeholder 2"/>
          <p:cNvSpPr>
            <a:spLocks noGrp="1"/>
          </p:cNvSpPr>
          <p:nvPr>
            <p:ph idx="1"/>
          </p:nvPr>
        </p:nvSpPr>
        <p:spPr>
          <a:xfrm>
            <a:off x="130140" y="827790"/>
            <a:ext cx="12308440" cy="4752528"/>
          </a:xfrm>
        </p:spPr>
        <p:txBody>
          <a:bodyPr>
            <a:normAutofit fontScale="92500" lnSpcReduction="10000"/>
          </a:bodyPr>
          <a:lstStyle/>
          <a:p>
            <a:r>
              <a:rPr lang="en-US" sz="3000" dirty="0"/>
              <a:t>The General Data Protection Regulation, as implemented by the Data Protection Act 2018</a:t>
            </a:r>
          </a:p>
          <a:p>
            <a:r>
              <a:rPr lang="en-US" sz="3000" dirty="0"/>
              <a:t>https://ico.org.uk/for-organisations/guide-to-data-protection/guide-to-the-general-data-protection-regulation-gdpr/</a:t>
            </a:r>
          </a:p>
          <a:p>
            <a:r>
              <a:rPr lang="en-US" sz="3000" dirty="0"/>
              <a:t>Focuses on personal data and sensitive personal data</a:t>
            </a:r>
          </a:p>
          <a:p>
            <a:pPr marL="0" indent="0">
              <a:buNone/>
            </a:pPr>
            <a:r>
              <a:rPr lang="en-US" sz="3000" dirty="0"/>
              <a:t>Short form: </a:t>
            </a:r>
          </a:p>
          <a:p>
            <a:pPr lvl="1"/>
            <a:r>
              <a:rPr lang="en-US" sz="2600" dirty="0"/>
              <a:t>Collect as little personal data as possible</a:t>
            </a:r>
          </a:p>
          <a:p>
            <a:pPr lvl="1"/>
            <a:r>
              <a:rPr lang="en-US" sz="2600" dirty="0"/>
              <a:t>Password protect everything</a:t>
            </a:r>
          </a:p>
          <a:p>
            <a:pPr lvl="1"/>
            <a:r>
              <a:rPr lang="en-US" sz="2600" dirty="0"/>
              <a:t>Store on EU/UK computers</a:t>
            </a:r>
          </a:p>
          <a:p>
            <a:pPr lvl="1"/>
            <a:r>
              <a:rPr lang="en-US" sz="2600" dirty="0"/>
              <a:t>Delete someone’s data if they ask you to (exceptions apply)</a:t>
            </a:r>
          </a:p>
          <a:p>
            <a:pPr lvl="1"/>
            <a:r>
              <a:rPr lang="en-US" sz="2600" dirty="0"/>
              <a:t>Delete all data once you’ve finished with it (exceptions apply)</a:t>
            </a:r>
          </a:p>
          <a:p>
            <a:pPr lvl="2"/>
            <a:endParaRPr lang="en-US" sz="2000" dirty="0"/>
          </a:p>
          <a:p>
            <a:pPr marL="1371600" lvl="3" indent="0">
              <a:buNone/>
            </a:pPr>
            <a:endParaRPr lang="en-US" sz="1800" dirty="0"/>
          </a:p>
          <a:p>
            <a:pPr lvl="1"/>
            <a:endParaRPr lang="en-US" sz="2200" dirty="0"/>
          </a:p>
          <a:p>
            <a:endParaRPr lang="en-US" sz="2400" dirty="0"/>
          </a:p>
          <a:p>
            <a:endParaRPr lang="en-US" sz="2400"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15</a:t>
            </a:fld>
            <a:endParaRPr lang="en-GB"/>
          </a:p>
        </p:txBody>
      </p:sp>
    </p:spTree>
    <p:extLst>
      <p:ext uri="{BB962C8B-B14F-4D97-AF65-F5344CB8AC3E}">
        <p14:creationId xmlns:p14="http://schemas.microsoft.com/office/powerpoint/2010/main" val="41726780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30F3D-FC08-2663-7FA0-3DB877E6860F}"/>
              </a:ext>
            </a:extLst>
          </p:cNvPr>
          <p:cNvSpPr>
            <a:spLocks noGrp="1"/>
          </p:cNvSpPr>
          <p:nvPr>
            <p:ph type="title"/>
          </p:nvPr>
        </p:nvSpPr>
        <p:spPr>
          <a:xfrm>
            <a:off x="335360" y="-254245"/>
            <a:ext cx="10972800" cy="1143000"/>
          </a:xfrm>
        </p:spPr>
        <p:txBody>
          <a:bodyPr>
            <a:normAutofit/>
          </a:bodyPr>
          <a:lstStyle/>
          <a:p>
            <a:r>
              <a:rPr lang="en-GB" dirty="0"/>
              <a:t>Risks for researchers</a:t>
            </a:r>
          </a:p>
        </p:txBody>
      </p:sp>
      <p:sp>
        <p:nvSpPr>
          <p:cNvPr id="3" name="Content Placeholder 2">
            <a:extLst>
              <a:ext uri="{FF2B5EF4-FFF2-40B4-BE49-F238E27FC236}">
                <a16:creationId xmlns:a16="http://schemas.microsoft.com/office/drawing/2014/main" id="{64DD1229-63C5-8807-E05E-9D2467F26D27}"/>
              </a:ext>
            </a:extLst>
          </p:cNvPr>
          <p:cNvSpPr>
            <a:spLocks noGrp="1"/>
          </p:cNvSpPr>
          <p:nvPr>
            <p:ph idx="1"/>
          </p:nvPr>
        </p:nvSpPr>
        <p:spPr>
          <a:xfrm>
            <a:off x="99317" y="888755"/>
            <a:ext cx="12092683" cy="4577097"/>
          </a:xfrm>
        </p:spPr>
        <p:txBody>
          <a:bodyPr>
            <a:normAutofit/>
          </a:bodyPr>
          <a:lstStyle/>
          <a:p>
            <a:pPr marL="0" indent="0">
              <a:buNone/>
            </a:pPr>
            <a:r>
              <a:rPr lang="en-GB" sz="2400" dirty="0"/>
              <a:t>Researchers must assess and mitigate potential risks in their studies. Key considerations:</a:t>
            </a:r>
          </a:p>
          <a:p>
            <a:endParaRPr lang="en-GB" sz="2400" dirty="0"/>
          </a:p>
          <a:p>
            <a:r>
              <a:rPr lang="en-GB" sz="2400" dirty="0"/>
              <a:t>Ethical implications for participants, including privacy, consent, and well-being.</a:t>
            </a:r>
          </a:p>
          <a:p>
            <a:r>
              <a:rPr lang="en-GB" sz="2400" dirty="0"/>
              <a:t>Legal compliance with data protection laws (e.g., GDPR, Data Protection Act 2018).</a:t>
            </a:r>
          </a:p>
          <a:p>
            <a:r>
              <a:rPr lang="en-GB" sz="2400" dirty="0"/>
              <a:t>Physical and psychological risks to participants and researchers.</a:t>
            </a:r>
          </a:p>
          <a:p>
            <a:r>
              <a:rPr lang="en-GB" sz="2400" dirty="0"/>
              <a:t>Environmental risks and lone working safety measures.</a:t>
            </a:r>
          </a:p>
          <a:p>
            <a:r>
              <a:rPr lang="en-GB" sz="2400" dirty="0"/>
              <a:t>Use of hazardous equipment, chemicals, or biological materials.</a:t>
            </a:r>
          </a:p>
          <a:p>
            <a:r>
              <a:rPr lang="en-GB" sz="2400" dirty="0"/>
              <a:t>Research in high-risk areas, including civil unrest or conflict zones.</a:t>
            </a:r>
          </a:p>
          <a:p>
            <a:r>
              <a:rPr lang="en-GB" sz="2400" dirty="0"/>
              <a:t>Potential misuse of research data and ethical review procedures.</a:t>
            </a:r>
          </a:p>
          <a:p>
            <a:pPr marL="0" indent="0">
              <a:buNone/>
            </a:pPr>
            <a:r>
              <a:rPr lang="en-GB" sz="2400" dirty="0"/>
              <a:t>You need to include all the risks involved when you are completing your Ethics form.</a:t>
            </a:r>
          </a:p>
        </p:txBody>
      </p:sp>
      <p:sp>
        <p:nvSpPr>
          <p:cNvPr id="4" name="Date Placeholder 3">
            <a:extLst>
              <a:ext uri="{FF2B5EF4-FFF2-40B4-BE49-F238E27FC236}">
                <a16:creationId xmlns:a16="http://schemas.microsoft.com/office/drawing/2014/main" id="{891958D8-1D60-48C2-DE58-7C5A5D5ED0A3}"/>
              </a:ext>
            </a:extLst>
          </p:cNvPr>
          <p:cNvSpPr>
            <a:spLocks noGrp="1"/>
          </p:cNvSpPr>
          <p:nvPr>
            <p:ph type="dt" sz="half" idx="10"/>
          </p:nvPr>
        </p:nvSpPr>
        <p:spPr/>
        <p:txBody>
          <a:bodyPr/>
          <a:lstStyle/>
          <a:p>
            <a:pPr>
              <a:defRPr/>
            </a:pPr>
            <a:fld id="{757A3D87-BB7F-4A08-9372-AF5D7041694F}" type="datetime1">
              <a:rPr lang="en-GB" altLang="en-US" smtClean="0"/>
              <a:pPr>
                <a:defRPr/>
              </a:pPr>
              <a:t>09/02/2025</a:t>
            </a:fld>
            <a:endParaRPr lang="en-GB" altLang="en-US" dirty="0"/>
          </a:p>
        </p:txBody>
      </p:sp>
      <p:sp>
        <p:nvSpPr>
          <p:cNvPr id="5" name="Slide Number Placeholder 4">
            <a:extLst>
              <a:ext uri="{FF2B5EF4-FFF2-40B4-BE49-F238E27FC236}">
                <a16:creationId xmlns:a16="http://schemas.microsoft.com/office/drawing/2014/main" id="{8AEA43AE-215B-A71D-112B-BDBE2B395D83}"/>
              </a:ext>
            </a:extLst>
          </p:cNvPr>
          <p:cNvSpPr>
            <a:spLocks noGrp="1"/>
          </p:cNvSpPr>
          <p:nvPr>
            <p:ph type="sldNum" sz="quarter" idx="12"/>
          </p:nvPr>
        </p:nvSpPr>
        <p:spPr/>
        <p:txBody>
          <a:bodyPr/>
          <a:lstStyle/>
          <a:p>
            <a:pPr>
              <a:defRPr/>
            </a:pPr>
            <a:fld id="{00C8405C-D25D-48B9-BE19-AF72D0EB366F}" type="slidenum">
              <a:rPr lang="en-GB" altLang="en-US" smtClean="0"/>
              <a:pPr>
                <a:defRPr/>
              </a:pPr>
              <a:t>16</a:t>
            </a:fld>
            <a:endParaRPr lang="en-GB" altLang="en-US"/>
          </a:p>
        </p:txBody>
      </p:sp>
    </p:spTree>
    <p:extLst>
      <p:ext uri="{BB962C8B-B14F-4D97-AF65-F5344CB8AC3E}">
        <p14:creationId xmlns:p14="http://schemas.microsoft.com/office/powerpoint/2010/main" val="21893185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A69156-5A6B-B70F-0973-70A953256B73}"/>
              </a:ext>
            </a:extLst>
          </p:cNvPr>
          <p:cNvSpPr>
            <a:spLocks noGrp="1"/>
          </p:cNvSpPr>
          <p:nvPr>
            <p:ph type="title"/>
          </p:nvPr>
        </p:nvSpPr>
        <p:spPr>
          <a:xfrm>
            <a:off x="1981200" y="106530"/>
            <a:ext cx="8229600" cy="1143000"/>
          </a:xfrm>
        </p:spPr>
        <p:txBody>
          <a:bodyPr>
            <a:normAutofit/>
          </a:bodyPr>
          <a:lstStyle/>
          <a:p>
            <a:r>
              <a:rPr lang="en-GB" dirty="0"/>
              <a:t> Research Data Management</a:t>
            </a:r>
          </a:p>
        </p:txBody>
      </p:sp>
      <p:sp>
        <p:nvSpPr>
          <p:cNvPr id="3" name="Content Placeholder 2">
            <a:extLst>
              <a:ext uri="{FF2B5EF4-FFF2-40B4-BE49-F238E27FC236}">
                <a16:creationId xmlns:a16="http://schemas.microsoft.com/office/drawing/2014/main" id="{13608B85-5324-6469-C0FB-0987EABAD8B8}"/>
              </a:ext>
            </a:extLst>
          </p:cNvPr>
          <p:cNvSpPr>
            <a:spLocks noGrp="1"/>
          </p:cNvSpPr>
          <p:nvPr>
            <p:ph idx="1"/>
          </p:nvPr>
        </p:nvSpPr>
        <p:spPr>
          <a:xfrm>
            <a:off x="123290" y="1388653"/>
            <a:ext cx="12144054" cy="4248473"/>
          </a:xfrm>
        </p:spPr>
        <p:txBody>
          <a:bodyPr>
            <a:noAutofit/>
          </a:bodyPr>
          <a:lstStyle/>
          <a:p>
            <a:pPr marL="0" indent="0">
              <a:buNone/>
            </a:pPr>
            <a:r>
              <a:rPr lang="en-GB" dirty="0"/>
              <a:t>Research data management covers a range of data-related activities during the whole research project lifecycle.  This includes:</a:t>
            </a:r>
          </a:p>
          <a:p>
            <a:pPr lvl="1"/>
            <a:r>
              <a:rPr lang="en-GB" dirty="0"/>
              <a:t>Data management planning</a:t>
            </a:r>
          </a:p>
          <a:p>
            <a:pPr lvl="1"/>
            <a:r>
              <a:rPr lang="en-GB" dirty="0"/>
              <a:t>Collecting and working with data during the live phase of the project</a:t>
            </a:r>
          </a:p>
          <a:p>
            <a:pPr lvl="1"/>
            <a:r>
              <a:rPr lang="en-GB" dirty="0"/>
              <a:t>Compliance with legal and ethical requirements relating to research data</a:t>
            </a:r>
          </a:p>
          <a:p>
            <a:pPr lvl="1"/>
            <a:r>
              <a:rPr lang="en-GB" dirty="0"/>
              <a:t>What happens to the data after the project is complete: preservation or disposal, and data sharing where appropriate.</a:t>
            </a:r>
          </a:p>
          <a:p>
            <a:pPr marL="0" indent="0">
              <a:buNone/>
            </a:pPr>
            <a:r>
              <a:rPr lang="en-GB" dirty="0"/>
              <a:t>				</a:t>
            </a:r>
            <a:r>
              <a:rPr lang="en-GB" sz="2800" dirty="0"/>
              <a:t>Source: </a:t>
            </a:r>
            <a:r>
              <a:rPr lang="en-GB" sz="2800" dirty="0">
                <a:hlinkClick r:id="rId2"/>
              </a:rPr>
              <a:t>Research Data Management | UWTSD Intranet</a:t>
            </a:r>
            <a:endParaRPr lang="en-GB" sz="2800" dirty="0"/>
          </a:p>
          <a:p>
            <a:pPr marL="0" indent="0">
              <a:buNone/>
            </a:pPr>
            <a:r>
              <a:rPr lang="en-GB" dirty="0"/>
              <a:t>	</a:t>
            </a:r>
            <a:endParaRPr lang="en-GB" sz="1800" dirty="0"/>
          </a:p>
        </p:txBody>
      </p:sp>
      <p:sp>
        <p:nvSpPr>
          <p:cNvPr id="4" name="Date Placeholder 3">
            <a:extLst>
              <a:ext uri="{FF2B5EF4-FFF2-40B4-BE49-F238E27FC236}">
                <a16:creationId xmlns:a16="http://schemas.microsoft.com/office/drawing/2014/main" id="{B54CC108-8B1C-3132-FA25-345E477F199B}"/>
              </a:ext>
            </a:extLst>
          </p:cNvPr>
          <p:cNvSpPr>
            <a:spLocks noGrp="1"/>
          </p:cNvSpPr>
          <p:nvPr>
            <p:ph type="dt" sz="half" idx="10"/>
          </p:nvPr>
        </p:nvSpPr>
        <p:spPr/>
        <p:txBody>
          <a:bodyPr/>
          <a:lstStyle/>
          <a:p>
            <a:pPr>
              <a:defRPr/>
            </a:pPr>
            <a:fld id="{757A3D87-BB7F-4A08-9372-AF5D7041694F}" type="datetime1">
              <a:rPr lang="en-GB" altLang="en-US" smtClean="0"/>
              <a:pPr>
                <a:defRPr/>
              </a:pPr>
              <a:t>09/02/2025</a:t>
            </a:fld>
            <a:endParaRPr lang="en-GB" altLang="en-US" dirty="0"/>
          </a:p>
        </p:txBody>
      </p:sp>
      <p:sp>
        <p:nvSpPr>
          <p:cNvPr id="5" name="Slide Number Placeholder 4">
            <a:extLst>
              <a:ext uri="{FF2B5EF4-FFF2-40B4-BE49-F238E27FC236}">
                <a16:creationId xmlns:a16="http://schemas.microsoft.com/office/drawing/2014/main" id="{1FB2DF8C-7BAB-EFAE-9B95-823881417F2D}"/>
              </a:ext>
            </a:extLst>
          </p:cNvPr>
          <p:cNvSpPr>
            <a:spLocks noGrp="1"/>
          </p:cNvSpPr>
          <p:nvPr>
            <p:ph type="sldNum" sz="quarter" idx="12"/>
          </p:nvPr>
        </p:nvSpPr>
        <p:spPr/>
        <p:txBody>
          <a:bodyPr/>
          <a:lstStyle/>
          <a:p>
            <a:pPr>
              <a:defRPr/>
            </a:pPr>
            <a:fld id="{00C8405C-D25D-48B9-BE19-AF72D0EB366F}" type="slidenum">
              <a:rPr lang="en-GB" altLang="en-US" smtClean="0"/>
              <a:pPr>
                <a:defRPr/>
              </a:pPr>
              <a:t>17</a:t>
            </a:fld>
            <a:endParaRPr lang="en-GB" altLang="en-US"/>
          </a:p>
        </p:txBody>
      </p:sp>
    </p:spTree>
    <p:extLst>
      <p:ext uri="{BB962C8B-B14F-4D97-AF65-F5344CB8AC3E}">
        <p14:creationId xmlns:p14="http://schemas.microsoft.com/office/powerpoint/2010/main" val="37367802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CC06D-0D49-69C0-EBB7-243EAC0A3299}"/>
              </a:ext>
            </a:extLst>
          </p:cNvPr>
          <p:cNvSpPr>
            <a:spLocks noGrp="1"/>
          </p:cNvSpPr>
          <p:nvPr>
            <p:ph type="title"/>
          </p:nvPr>
        </p:nvSpPr>
        <p:spPr>
          <a:xfrm>
            <a:off x="609600" y="73302"/>
            <a:ext cx="10972800" cy="799153"/>
          </a:xfrm>
        </p:spPr>
        <p:txBody>
          <a:bodyPr anchor="ctr">
            <a:normAutofit/>
          </a:bodyPr>
          <a:lstStyle/>
          <a:p>
            <a:r>
              <a:rPr lang="en-GB" dirty="0"/>
              <a:t>Ethics Procedure and Forms</a:t>
            </a:r>
          </a:p>
        </p:txBody>
      </p:sp>
      <p:sp>
        <p:nvSpPr>
          <p:cNvPr id="3" name="Content Placeholder 2">
            <a:extLst>
              <a:ext uri="{FF2B5EF4-FFF2-40B4-BE49-F238E27FC236}">
                <a16:creationId xmlns:a16="http://schemas.microsoft.com/office/drawing/2014/main" id="{2746D372-C3F1-51CF-0A29-DDEB7622C025}"/>
              </a:ext>
            </a:extLst>
          </p:cNvPr>
          <p:cNvSpPr>
            <a:spLocks noGrp="1"/>
          </p:cNvSpPr>
          <p:nvPr>
            <p:ph sz="half" idx="1"/>
          </p:nvPr>
        </p:nvSpPr>
        <p:spPr>
          <a:xfrm>
            <a:off x="525277" y="1199526"/>
            <a:ext cx="5618664" cy="2786848"/>
          </a:xfrm>
        </p:spPr>
        <p:txBody>
          <a:bodyPr>
            <a:normAutofit/>
          </a:bodyPr>
          <a:lstStyle/>
          <a:p>
            <a:pPr marL="0" indent="0">
              <a:buNone/>
            </a:pPr>
            <a:r>
              <a:rPr lang="en-GB" dirty="0"/>
              <a:t>For detail information and supporting materials about the Ethical approval process for students, are available on Moodle in the </a:t>
            </a:r>
            <a:r>
              <a:rPr lang="en-GB" b="1" dirty="0">
                <a:solidFill>
                  <a:srgbClr val="C00000"/>
                </a:solidFill>
              </a:rPr>
              <a:t>Ethics Procedure and Forms.</a:t>
            </a:r>
            <a:endParaRPr lang="en-GB" dirty="0">
              <a:solidFill>
                <a:srgbClr val="C00000"/>
              </a:solidFill>
            </a:endParaRPr>
          </a:p>
        </p:txBody>
      </p:sp>
      <p:pic>
        <p:nvPicPr>
          <p:cNvPr id="6" name="Picture 5">
            <a:extLst>
              <a:ext uri="{FF2B5EF4-FFF2-40B4-BE49-F238E27FC236}">
                <a16:creationId xmlns:a16="http://schemas.microsoft.com/office/drawing/2014/main" id="{940C1BB2-5DF5-1625-5FCA-5E27B1D6D54A}"/>
              </a:ext>
            </a:extLst>
          </p:cNvPr>
          <p:cNvPicPr>
            <a:picLocks noChangeAspect="1"/>
          </p:cNvPicPr>
          <p:nvPr/>
        </p:nvPicPr>
        <p:blipFill rotWithShape="1">
          <a:blip r:embed="rId2"/>
          <a:srcRect l="14239" t="2830" r="13590" b="6079"/>
          <a:stretch/>
        </p:blipFill>
        <p:spPr>
          <a:xfrm>
            <a:off x="6281924" y="939466"/>
            <a:ext cx="5618665" cy="3989040"/>
          </a:xfrm>
          <a:prstGeom prst="rect">
            <a:avLst/>
          </a:prstGeom>
          <a:ln>
            <a:noFill/>
          </a:ln>
          <a:effectLst>
            <a:outerShdw blurRad="292100" dist="139700" dir="2700000" algn="tl" rotWithShape="0">
              <a:srgbClr val="333333">
                <a:alpha val="65000"/>
              </a:srgbClr>
            </a:outerShdw>
          </a:effectLst>
        </p:spPr>
      </p:pic>
      <p:sp>
        <p:nvSpPr>
          <p:cNvPr id="8" name="TextBox 7">
            <a:extLst>
              <a:ext uri="{FF2B5EF4-FFF2-40B4-BE49-F238E27FC236}">
                <a16:creationId xmlns:a16="http://schemas.microsoft.com/office/drawing/2014/main" id="{1A6F96B0-D984-6C2F-8BE5-FADF5A1FD912}"/>
              </a:ext>
            </a:extLst>
          </p:cNvPr>
          <p:cNvSpPr txBox="1"/>
          <p:nvPr/>
        </p:nvSpPr>
        <p:spPr>
          <a:xfrm>
            <a:off x="609600" y="3791775"/>
            <a:ext cx="6094602" cy="523220"/>
          </a:xfrm>
          <a:prstGeom prst="rect">
            <a:avLst/>
          </a:prstGeom>
          <a:noFill/>
        </p:spPr>
        <p:txBody>
          <a:bodyPr wrap="square">
            <a:spAutoFit/>
          </a:bodyPr>
          <a:lstStyle/>
          <a:p>
            <a:pPr marL="0" indent="0">
              <a:buNone/>
            </a:pPr>
            <a:r>
              <a:rPr lang="en-GB" sz="1400" dirty="0">
                <a:hlinkClick r:id="rId3"/>
              </a:rPr>
              <a:t>PG2 Form – Application for Ethical Approval - Other Forms and Policies | The University of Wales Trinity Saint David (uwtsd.ac.uk)</a:t>
            </a:r>
            <a:endParaRPr lang="en-GB" sz="1400" dirty="0"/>
          </a:p>
        </p:txBody>
      </p:sp>
    </p:spTree>
    <p:extLst>
      <p:ext uri="{BB962C8B-B14F-4D97-AF65-F5344CB8AC3E}">
        <p14:creationId xmlns:p14="http://schemas.microsoft.com/office/powerpoint/2010/main" val="6219782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FEC936-B8A9-4261-ABB3-719D31D76D0F}"/>
              </a:ext>
            </a:extLst>
          </p:cNvPr>
          <p:cNvSpPr>
            <a:spLocks noGrp="1"/>
          </p:cNvSpPr>
          <p:nvPr>
            <p:ph idx="1"/>
          </p:nvPr>
        </p:nvSpPr>
        <p:spPr>
          <a:xfrm>
            <a:off x="609600" y="733425"/>
            <a:ext cx="10972800" cy="4783808"/>
          </a:xfrm>
        </p:spPr>
        <p:txBody>
          <a:bodyPr>
            <a:normAutofit/>
          </a:bodyPr>
          <a:lstStyle/>
          <a:p>
            <a:pPr marL="0" indent="0" algn="ctr">
              <a:buNone/>
            </a:pPr>
            <a:endParaRPr lang="en-GB" sz="6600" dirty="0"/>
          </a:p>
          <a:p>
            <a:pPr marL="0" indent="0" algn="ctr">
              <a:buNone/>
            </a:pPr>
            <a:r>
              <a:rPr lang="en-GB" sz="6600" dirty="0"/>
              <a:t>Any questions?</a:t>
            </a:r>
          </a:p>
        </p:txBody>
      </p:sp>
    </p:spTree>
    <p:extLst>
      <p:ext uri="{BB962C8B-B14F-4D97-AF65-F5344CB8AC3E}">
        <p14:creationId xmlns:p14="http://schemas.microsoft.com/office/powerpoint/2010/main" val="377322434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1057</Words>
  <Application>Microsoft Office PowerPoint</Application>
  <PresentationFormat>Widescreen</PresentationFormat>
  <Paragraphs>127</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Myriad Pro</vt:lpstr>
      <vt:lpstr>Arial</vt:lpstr>
      <vt:lpstr>Calibri</vt:lpstr>
      <vt:lpstr>20140311PresentationUWTSDTemplate</vt:lpstr>
      <vt:lpstr>Independent Project  (ACCA6020)</vt:lpstr>
      <vt:lpstr>Lesson structure</vt:lpstr>
      <vt:lpstr>What is Ethics?</vt:lpstr>
      <vt:lpstr>UK Professional Codes of ethics</vt:lpstr>
      <vt:lpstr>An Ethical Code for Research</vt:lpstr>
      <vt:lpstr>UWTSD Research Integrity and Ethics</vt:lpstr>
      <vt:lpstr>UWTSD Research Integrity and Ethics </vt:lpstr>
      <vt:lpstr>Purpose</vt:lpstr>
      <vt:lpstr>Scope</vt:lpstr>
      <vt:lpstr>Research Integrity</vt:lpstr>
      <vt:lpstr>Ethical Approval</vt:lpstr>
      <vt:lpstr>Data Protection &amp; Compliance</vt:lpstr>
      <vt:lpstr>Research Misconduct</vt:lpstr>
      <vt:lpstr>Interacting with Data</vt:lpstr>
      <vt:lpstr>Interacting with GDPR</vt:lpstr>
      <vt:lpstr>Risks for researchers</vt:lpstr>
      <vt:lpstr> Research Data Management</vt:lpstr>
      <vt:lpstr>Ethics Procedure and Forms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AND CODE</dc:title>
  <dc:creator>Eleni Koutsogeorgou</dc:creator>
  <cp:lastModifiedBy>Renuga Jayakumar</cp:lastModifiedBy>
  <cp:revision>26</cp:revision>
  <dcterms:created xsi:type="dcterms:W3CDTF">2021-06-30T17:36:36Z</dcterms:created>
  <dcterms:modified xsi:type="dcterms:W3CDTF">2025-02-09T19:28:43Z</dcterms:modified>
</cp:coreProperties>
</file>