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7"/>
  </p:notesMasterIdLst>
  <p:sldIdLst>
    <p:sldId id="257" r:id="rId5"/>
    <p:sldId id="258" r:id="rId6"/>
    <p:sldId id="259" r:id="rId7"/>
    <p:sldId id="260" r:id="rId8"/>
    <p:sldId id="263" r:id="rId9"/>
    <p:sldId id="262" r:id="rId10"/>
    <p:sldId id="264" r:id="rId11"/>
    <p:sldId id="266" r:id="rId12"/>
    <p:sldId id="267" r:id="rId13"/>
    <p:sldId id="269" r:id="rId14"/>
    <p:sldId id="276" r:id="rId15"/>
    <p:sldId id="270" r:id="rId16"/>
    <p:sldId id="271" r:id="rId17"/>
    <p:sldId id="272" r:id="rId18"/>
    <p:sldId id="273" r:id="rId19"/>
    <p:sldId id="274" r:id="rId20"/>
    <p:sldId id="275" r:id="rId21"/>
    <p:sldId id="277" r:id="rId22"/>
    <p:sldId id="279" r:id="rId23"/>
    <p:sldId id="261" r:id="rId24"/>
    <p:sldId id="268" r:id="rId25"/>
    <p:sldId id="27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D0B566-AC69-49AC-8010-6A6724239057}" v="618" dt="2021-03-23T12:57:23.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6085" autoAdjust="0"/>
  </p:normalViewPr>
  <p:slideViewPr>
    <p:cSldViewPr snapToGrid="0">
      <p:cViewPr varScale="1">
        <p:scale>
          <a:sx n="62" d="100"/>
          <a:sy n="62" d="100"/>
        </p:scale>
        <p:origin x="10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Brewer" userId="2255ebe3ee1edbb2" providerId="LiveId" clId="{EED0B566-AC69-49AC-8010-6A6724239057}"/>
    <pc:docChg chg="undo custSel addSld delSld modSld sldOrd">
      <pc:chgData name="Paul Brewer" userId="2255ebe3ee1edbb2" providerId="LiveId" clId="{EED0B566-AC69-49AC-8010-6A6724239057}" dt="2021-03-23T16:17:24.896" v="23963" actId="20577"/>
      <pc:docMkLst>
        <pc:docMk/>
      </pc:docMkLst>
      <pc:sldChg chg="modSp mod">
        <pc:chgData name="Paul Brewer" userId="2255ebe3ee1edbb2" providerId="LiveId" clId="{EED0B566-AC69-49AC-8010-6A6724239057}" dt="2021-02-19T20:15:00.985" v="2024" actId="2711"/>
        <pc:sldMkLst>
          <pc:docMk/>
          <pc:sldMk cId="2584280759" sldId="257"/>
        </pc:sldMkLst>
        <pc:spChg chg="mod">
          <ac:chgData name="Paul Brewer" userId="2255ebe3ee1edbb2" providerId="LiveId" clId="{EED0B566-AC69-49AC-8010-6A6724239057}" dt="2021-02-19T20:14:50.654" v="2023" actId="2711"/>
          <ac:spMkLst>
            <pc:docMk/>
            <pc:sldMk cId="2584280759" sldId="257"/>
            <ac:spMk id="2" creationId="{18C3B467-088C-4F3D-A9A7-105C4E1E20CD}"/>
          </ac:spMkLst>
        </pc:spChg>
        <pc:spChg chg="mod">
          <ac:chgData name="Paul Brewer" userId="2255ebe3ee1edbb2" providerId="LiveId" clId="{EED0B566-AC69-49AC-8010-6A6724239057}" dt="2021-02-19T20:15:00.985" v="2024" actId="2711"/>
          <ac:spMkLst>
            <pc:docMk/>
            <pc:sldMk cId="2584280759" sldId="257"/>
            <ac:spMk id="3" creationId="{C8722DDC-8EEE-4A06-8DFE-B44871EAA2CF}"/>
          </ac:spMkLst>
        </pc:spChg>
        <pc:picChg chg="mod">
          <ac:chgData name="Paul Brewer" userId="2255ebe3ee1edbb2" providerId="LiveId" clId="{EED0B566-AC69-49AC-8010-6A6724239057}" dt="2021-02-18T22:48:10.757" v="42" actId="1076"/>
          <ac:picMkLst>
            <pc:docMk/>
            <pc:sldMk cId="2584280759" sldId="257"/>
            <ac:picMk id="6" creationId="{8045422F-7258-40AC-BD2E-2469AA448922}"/>
          </ac:picMkLst>
        </pc:picChg>
      </pc:sldChg>
      <pc:sldChg chg="modSp mod modAnim modNotesTx">
        <pc:chgData name="Paul Brewer" userId="2255ebe3ee1edbb2" providerId="LiveId" clId="{EED0B566-AC69-49AC-8010-6A6724239057}" dt="2021-03-23T11:51:50.267" v="21078"/>
        <pc:sldMkLst>
          <pc:docMk/>
          <pc:sldMk cId="481823150" sldId="258"/>
        </pc:sldMkLst>
        <pc:spChg chg="mod">
          <ac:chgData name="Paul Brewer" userId="2255ebe3ee1edbb2" providerId="LiveId" clId="{EED0B566-AC69-49AC-8010-6A6724239057}" dt="2021-03-23T11:51:22.728" v="21071" actId="14100"/>
          <ac:spMkLst>
            <pc:docMk/>
            <pc:sldMk cId="481823150" sldId="258"/>
            <ac:spMk id="3" creationId="{9FB3B348-0F98-4314-BBD7-001A81A97AD2}"/>
          </ac:spMkLst>
        </pc:spChg>
      </pc:sldChg>
      <pc:sldChg chg="modSp mod modAnim">
        <pc:chgData name="Paul Brewer" userId="2255ebe3ee1edbb2" providerId="LiveId" clId="{EED0B566-AC69-49AC-8010-6A6724239057}" dt="2021-03-23T12:57:23.949" v="23940" actId="27636"/>
        <pc:sldMkLst>
          <pc:docMk/>
          <pc:sldMk cId="3962734097" sldId="259"/>
        </pc:sldMkLst>
        <pc:spChg chg="mod">
          <ac:chgData name="Paul Brewer" userId="2255ebe3ee1edbb2" providerId="LiveId" clId="{EED0B566-AC69-49AC-8010-6A6724239057}" dt="2021-03-23T12:57:23.949" v="23940" actId="27636"/>
          <ac:spMkLst>
            <pc:docMk/>
            <pc:sldMk cId="3962734097" sldId="259"/>
            <ac:spMk id="3" creationId="{CD3AE614-F055-4F92-B2F7-1665B1BBC528}"/>
          </ac:spMkLst>
        </pc:spChg>
      </pc:sldChg>
      <pc:sldChg chg="modSp mod modAnim modNotesTx">
        <pc:chgData name="Paul Brewer" userId="2255ebe3ee1edbb2" providerId="LiveId" clId="{EED0B566-AC69-49AC-8010-6A6724239057}" dt="2021-03-23T11:54:19.451" v="21116"/>
        <pc:sldMkLst>
          <pc:docMk/>
          <pc:sldMk cId="2252493501" sldId="260"/>
        </pc:sldMkLst>
        <pc:spChg chg="mod">
          <ac:chgData name="Paul Brewer" userId="2255ebe3ee1edbb2" providerId="LiveId" clId="{EED0B566-AC69-49AC-8010-6A6724239057}" dt="2021-02-19T11:52:42.815" v="434" actId="20577"/>
          <ac:spMkLst>
            <pc:docMk/>
            <pc:sldMk cId="2252493501" sldId="260"/>
            <ac:spMk id="2" creationId="{9A785F0D-9BEB-4189-93F6-4C904A26F9B7}"/>
          </ac:spMkLst>
        </pc:spChg>
        <pc:spChg chg="mod">
          <ac:chgData name="Paul Brewer" userId="2255ebe3ee1edbb2" providerId="LiveId" clId="{EED0B566-AC69-49AC-8010-6A6724239057}" dt="2021-03-23T11:53:41.249" v="21110" actId="20577"/>
          <ac:spMkLst>
            <pc:docMk/>
            <pc:sldMk cId="2252493501" sldId="260"/>
            <ac:spMk id="3" creationId="{F1527535-8BD6-4557-A1E5-550C6AC5FE66}"/>
          </ac:spMkLst>
        </pc:spChg>
      </pc:sldChg>
      <pc:sldChg chg="modSp mod">
        <pc:chgData name="Paul Brewer" userId="2255ebe3ee1edbb2" providerId="LiveId" clId="{EED0B566-AC69-49AC-8010-6A6724239057}" dt="2021-03-22T09:35:44.687" v="11445" actId="255"/>
        <pc:sldMkLst>
          <pc:docMk/>
          <pc:sldMk cId="4066125241" sldId="261"/>
        </pc:sldMkLst>
        <pc:spChg chg="mod">
          <ac:chgData name="Paul Brewer" userId="2255ebe3ee1edbb2" providerId="LiveId" clId="{EED0B566-AC69-49AC-8010-6A6724239057}" dt="2021-03-22T09:35:44.687" v="11445" actId="255"/>
          <ac:spMkLst>
            <pc:docMk/>
            <pc:sldMk cId="4066125241" sldId="261"/>
            <ac:spMk id="3" creationId="{E3308685-91F4-4FCE-B04B-394CDE82D318}"/>
          </ac:spMkLst>
        </pc:spChg>
      </pc:sldChg>
      <pc:sldChg chg="modSp new mod modAnim modNotesTx">
        <pc:chgData name="Paul Brewer" userId="2255ebe3ee1edbb2" providerId="LiveId" clId="{EED0B566-AC69-49AC-8010-6A6724239057}" dt="2021-03-23T11:56:07.538" v="21131"/>
        <pc:sldMkLst>
          <pc:docMk/>
          <pc:sldMk cId="2547606450" sldId="262"/>
        </pc:sldMkLst>
        <pc:spChg chg="mod">
          <ac:chgData name="Paul Brewer" userId="2255ebe3ee1edbb2" providerId="LiveId" clId="{EED0B566-AC69-49AC-8010-6A6724239057}" dt="2021-02-19T20:16:17.962" v="2030" actId="2711"/>
          <ac:spMkLst>
            <pc:docMk/>
            <pc:sldMk cId="2547606450" sldId="262"/>
            <ac:spMk id="2" creationId="{602844A7-D079-456E-89DE-EF180B3D6A3F}"/>
          </ac:spMkLst>
        </pc:spChg>
        <pc:spChg chg="mod">
          <ac:chgData name="Paul Brewer" userId="2255ebe3ee1edbb2" providerId="LiveId" clId="{EED0B566-AC69-49AC-8010-6A6724239057}" dt="2021-03-17T12:12:58.956" v="10831" actId="14100"/>
          <ac:spMkLst>
            <pc:docMk/>
            <pc:sldMk cId="2547606450" sldId="262"/>
            <ac:spMk id="3" creationId="{90981FE6-94AF-484A-8944-80EE3E2C6A31}"/>
          </ac:spMkLst>
        </pc:spChg>
      </pc:sldChg>
      <pc:sldChg chg="modSp new mod modAnim modNotesTx">
        <pc:chgData name="Paul Brewer" userId="2255ebe3ee1edbb2" providerId="LiveId" clId="{EED0B566-AC69-49AC-8010-6A6724239057}" dt="2021-03-23T16:12:14.891" v="23942" actId="20577"/>
        <pc:sldMkLst>
          <pc:docMk/>
          <pc:sldMk cId="893073279" sldId="263"/>
        </pc:sldMkLst>
        <pc:spChg chg="mod">
          <ac:chgData name="Paul Brewer" userId="2255ebe3ee1edbb2" providerId="LiveId" clId="{EED0B566-AC69-49AC-8010-6A6724239057}" dt="2021-02-19T20:15:44.728" v="2026" actId="2711"/>
          <ac:spMkLst>
            <pc:docMk/>
            <pc:sldMk cId="893073279" sldId="263"/>
            <ac:spMk id="2" creationId="{A2E13D0E-FB45-4202-B73C-850CF0DAF418}"/>
          </ac:spMkLst>
        </pc:spChg>
        <pc:spChg chg="mod">
          <ac:chgData name="Paul Brewer" userId="2255ebe3ee1edbb2" providerId="LiveId" clId="{EED0B566-AC69-49AC-8010-6A6724239057}" dt="2021-03-17T11:47:17.404" v="10045" actId="27636"/>
          <ac:spMkLst>
            <pc:docMk/>
            <pc:sldMk cId="893073279" sldId="263"/>
            <ac:spMk id="3" creationId="{7E9F3F89-E51C-4769-B834-26EEF11D11B9}"/>
          </ac:spMkLst>
        </pc:spChg>
      </pc:sldChg>
      <pc:sldChg chg="modSp new mod modAnim modNotesTx">
        <pc:chgData name="Paul Brewer" userId="2255ebe3ee1edbb2" providerId="LiveId" clId="{EED0B566-AC69-49AC-8010-6A6724239057}" dt="2021-03-23T11:56:37.892" v="21136"/>
        <pc:sldMkLst>
          <pc:docMk/>
          <pc:sldMk cId="136948371" sldId="264"/>
        </pc:sldMkLst>
        <pc:spChg chg="mod">
          <ac:chgData name="Paul Brewer" userId="2255ebe3ee1edbb2" providerId="LiveId" clId="{EED0B566-AC69-49AC-8010-6A6724239057}" dt="2021-02-19T20:13:16.279" v="1971" actId="2711"/>
          <ac:spMkLst>
            <pc:docMk/>
            <pc:sldMk cId="136948371" sldId="264"/>
            <ac:spMk id="2" creationId="{A3421C89-7C90-4CDF-8ED8-5B07E32CEDAE}"/>
          </ac:spMkLst>
        </pc:spChg>
        <pc:spChg chg="mod">
          <ac:chgData name="Paul Brewer" userId="2255ebe3ee1edbb2" providerId="LiveId" clId="{EED0B566-AC69-49AC-8010-6A6724239057}" dt="2021-03-17T12:13:20.332" v="10838" actId="255"/>
          <ac:spMkLst>
            <pc:docMk/>
            <pc:sldMk cId="136948371" sldId="264"/>
            <ac:spMk id="3" creationId="{B3A3206F-9419-48F1-8ADC-9F88A9D7510C}"/>
          </ac:spMkLst>
        </pc:spChg>
      </pc:sldChg>
      <pc:sldChg chg="modSp new del mod">
        <pc:chgData name="Paul Brewer" userId="2255ebe3ee1edbb2" providerId="LiveId" clId="{EED0B566-AC69-49AC-8010-6A6724239057}" dt="2021-03-23T11:57:10.018" v="21137" actId="2696"/>
        <pc:sldMkLst>
          <pc:docMk/>
          <pc:sldMk cId="246139044" sldId="265"/>
        </pc:sldMkLst>
        <pc:spChg chg="mod">
          <ac:chgData name="Paul Brewer" userId="2255ebe3ee1edbb2" providerId="LiveId" clId="{EED0B566-AC69-49AC-8010-6A6724239057}" dt="2021-02-19T20:14:39.626" v="2022" actId="20577"/>
          <ac:spMkLst>
            <pc:docMk/>
            <pc:sldMk cId="246139044" sldId="265"/>
            <ac:spMk id="2" creationId="{DAFEAE86-A0E6-4090-9188-C3867BC2BEBA}"/>
          </ac:spMkLst>
        </pc:spChg>
        <pc:spChg chg="mod">
          <ac:chgData name="Paul Brewer" userId="2255ebe3ee1edbb2" providerId="LiveId" clId="{EED0B566-AC69-49AC-8010-6A6724239057}" dt="2021-03-16T01:21:17.731" v="9969" actId="20577"/>
          <ac:spMkLst>
            <pc:docMk/>
            <pc:sldMk cId="246139044" sldId="265"/>
            <ac:spMk id="3" creationId="{412C8666-055E-44C2-99DB-46BC29C5EC7F}"/>
          </ac:spMkLst>
        </pc:spChg>
      </pc:sldChg>
      <pc:sldChg chg="modSp new mod modAnim">
        <pc:chgData name="Paul Brewer" userId="2255ebe3ee1edbb2" providerId="LiveId" clId="{EED0B566-AC69-49AC-8010-6A6724239057}" dt="2021-03-23T11:57:57.044" v="21144"/>
        <pc:sldMkLst>
          <pc:docMk/>
          <pc:sldMk cId="2704827622" sldId="266"/>
        </pc:sldMkLst>
        <pc:spChg chg="mod">
          <ac:chgData name="Paul Brewer" userId="2255ebe3ee1edbb2" providerId="LiveId" clId="{EED0B566-AC69-49AC-8010-6A6724239057}" dt="2021-02-22T16:52:26.040" v="4374" actId="113"/>
          <ac:spMkLst>
            <pc:docMk/>
            <pc:sldMk cId="2704827622" sldId="266"/>
            <ac:spMk id="2" creationId="{9D9D919E-F81D-4DDD-B0F9-608CBE87FB50}"/>
          </ac:spMkLst>
        </pc:spChg>
        <pc:spChg chg="mod">
          <ac:chgData name="Paul Brewer" userId="2255ebe3ee1edbb2" providerId="LiveId" clId="{EED0B566-AC69-49AC-8010-6A6724239057}" dt="2021-03-23T11:57:19.685" v="21139" actId="113"/>
          <ac:spMkLst>
            <pc:docMk/>
            <pc:sldMk cId="2704827622" sldId="266"/>
            <ac:spMk id="3" creationId="{9E7AE0E3-DE9D-4A2A-B614-D506099C8A09}"/>
          </ac:spMkLst>
        </pc:spChg>
      </pc:sldChg>
      <pc:sldChg chg="modSp new mod modAnim">
        <pc:chgData name="Paul Brewer" userId="2255ebe3ee1edbb2" providerId="LiveId" clId="{EED0B566-AC69-49AC-8010-6A6724239057}" dt="2021-03-23T11:58:23.850" v="21148"/>
        <pc:sldMkLst>
          <pc:docMk/>
          <pc:sldMk cId="4185635833" sldId="267"/>
        </pc:sldMkLst>
        <pc:spChg chg="mod">
          <ac:chgData name="Paul Brewer" userId="2255ebe3ee1edbb2" providerId="LiveId" clId="{EED0B566-AC69-49AC-8010-6A6724239057}" dt="2021-03-15T16:15:12.975" v="9803" actId="20577"/>
          <ac:spMkLst>
            <pc:docMk/>
            <pc:sldMk cId="4185635833" sldId="267"/>
            <ac:spMk id="2" creationId="{07B07077-169D-45EC-82AB-B9EB0E72FBBF}"/>
          </ac:spMkLst>
        </pc:spChg>
        <pc:spChg chg="mod">
          <ac:chgData name="Paul Brewer" userId="2255ebe3ee1edbb2" providerId="LiveId" clId="{EED0B566-AC69-49AC-8010-6A6724239057}" dt="2021-03-15T16:14:57.533" v="9777"/>
          <ac:spMkLst>
            <pc:docMk/>
            <pc:sldMk cId="4185635833" sldId="267"/>
            <ac:spMk id="3" creationId="{3A133BE9-D511-499A-8AB1-2D8E0D95D379}"/>
          </ac:spMkLst>
        </pc:spChg>
      </pc:sldChg>
      <pc:sldChg chg="delSp modSp add mod ord">
        <pc:chgData name="Paul Brewer" userId="2255ebe3ee1edbb2" providerId="LiveId" clId="{EED0B566-AC69-49AC-8010-6A6724239057}" dt="2021-03-22T22:39:52.566" v="20891" actId="27636"/>
        <pc:sldMkLst>
          <pc:docMk/>
          <pc:sldMk cId="4189785881" sldId="268"/>
        </pc:sldMkLst>
        <pc:spChg chg="del">
          <ac:chgData name="Paul Brewer" userId="2255ebe3ee1edbb2" providerId="LiveId" clId="{EED0B566-AC69-49AC-8010-6A6724239057}" dt="2021-03-10T21:30:04.313" v="8298" actId="478"/>
          <ac:spMkLst>
            <pc:docMk/>
            <pc:sldMk cId="4189785881" sldId="268"/>
            <ac:spMk id="2" creationId="{07B07077-169D-45EC-82AB-B9EB0E72FBBF}"/>
          </ac:spMkLst>
        </pc:spChg>
        <pc:spChg chg="mod">
          <ac:chgData name="Paul Brewer" userId="2255ebe3ee1edbb2" providerId="LiveId" clId="{EED0B566-AC69-49AC-8010-6A6724239057}" dt="2021-03-22T22:39:52.566" v="20891" actId="27636"/>
          <ac:spMkLst>
            <pc:docMk/>
            <pc:sldMk cId="4189785881" sldId="268"/>
            <ac:spMk id="3" creationId="{3A133BE9-D511-499A-8AB1-2D8E0D95D379}"/>
          </ac:spMkLst>
        </pc:spChg>
      </pc:sldChg>
      <pc:sldChg chg="addSp modSp add mod modClrScheme modAnim chgLayout modNotesTx">
        <pc:chgData name="Paul Brewer" userId="2255ebe3ee1edbb2" providerId="LiveId" clId="{EED0B566-AC69-49AC-8010-6A6724239057}" dt="2021-03-23T11:59:16.175" v="21157"/>
        <pc:sldMkLst>
          <pc:docMk/>
          <pc:sldMk cId="2915249020" sldId="269"/>
        </pc:sldMkLst>
        <pc:spChg chg="mod">
          <ac:chgData name="Paul Brewer" userId="2255ebe3ee1edbb2" providerId="LiveId" clId="{EED0B566-AC69-49AC-8010-6A6724239057}" dt="2021-03-22T21:42:15.194" v="18194" actId="26606"/>
          <ac:spMkLst>
            <pc:docMk/>
            <pc:sldMk cId="2915249020" sldId="269"/>
            <ac:spMk id="2" creationId="{07B07077-169D-45EC-82AB-B9EB0E72FBBF}"/>
          </ac:spMkLst>
        </pc:spChg>
        <pc:spChg chg="mod">
          <ac:chgData name="Paul Brewer" userId="2255ebe3ee1edbb2" providerId="LiveId" clId="{EED0B566-AC69-49AC-8010-6A6724239057}" dt="2021-03-23T11:58:56.467" v="21153" actId="20577"/>
          <ac:spMkLst>
            <pc:docMk/>
            <pc:sldMk cId="2915249020" sldId="269"/>
            <ac:spMk id="3" creationId="{3A133BE9-D511-499A-8AB1-2D8E0D95D379}"/>
          </ac:spMkLst>
        </pc:spChg>
        <pc:picChg chg="add mod">
          <ac:chgData name="Paul Brewer" userId="2255ebe3ee1edbb2" providerId="LiveId" clId="{EED0B566-AC69-49AC-8010-6A6724239057}" dt="2021-03-22T21:43:13.752" v="18204" actId="14100"/>
          <ac:picMkLst>
            <pc:docMk/>
            <pc:sldMk cId="2915249020" sldId="269"/>
            <ac:picMk id="4" creationId="{51599A52-49B7-4171-9F91-E2BE4E3C22C3}"/>
          </ac:picMkLst>
        </pc:picChg>
      </pc:sldChg>
      <pc:sldChg chg="modSp add mod ord modAnim modNotesTx">
        <pc:chgData name="Paul Brewer" userId="2255ebe3ee1edbb2" providerId="LiveId" clId="{EED0B566-AC69-49AC-8010-6A6724239057}" dt="2021-03-23T12:22:23.757" v="21227" actId="20577"/>
        <pc:sldMkLst>
          <pc:docMk/>
          <pc:sldMk cId="751178410" sldId="270"/>
        </pc:sldMkLst>
        <pc:spChg chg="mod">
          <ac:chgData name="Paul Brewer" userId="2255ebe3ee1edbb2" providerId="LiveId" clId="{EED0B566-AC69-49AC-8010-6A6724239057}" dt="2021-03-17T14:48:32.919" v="10935" actId="20577"/>
          <ac:spMkLst>
            <pc:docMk/>
            <pc:sldMk cId="751178410" sldId="270"/>
            <ac:spMk id="2" creationId="{07B07077-169D-45EC-82AB-B9EB0E72FBBF}"/>
          </ac:spMkLst>
        </pc:spChg>
        <pc:spChg chg="mod">
          <ac:chgData name="Paul Brewer" userId="2255ebe3ee1edbb2" providerId="LiveId" clId="{EED0B566-AC69-49AC-8010-6A6724239057}" dt="2021-03-23T12:22:23.757" v="21227" actId="20577"/>
          <ac:spMkLst>
            <pc:docMk/>
            <pc:sldMk cId="751178410" sldId="270"/>
            <ac:spMk id="3" creationId="{3A133BE9-D511-499A-8AB1-2D8E0D95D379}"/>
          </ac:spMkLst>
        </pc:spChg>
      </pc:sldChg>
      <pc:sldChg chg="addSp delSp modSp new mod modAnim modNotesTx">
        <pc:chgData name="Paul Brewer" userId="2255ebe3ee1edbb2" providerId="LiveId" clId="{EED0B566-AC69-49AC-8010-6A6724239057}" dt="2021-03-23T16:17:24.896" v="23963" actId="20577"/>
        <pc:sldMkLst>
          <pc:docMk/>
          <pc:sldMk cId="2447236798" sldId="271"/>
        </pc:sldMkLst>
        <pc:spChg chg="del mod">
          <ac:chgData name="Paul Brewer" userId="2255ebe3ee1edbb2" providerId="LiveId" clId="{EED0B566-AC69-49AC-8010-6A6724239057}" dt="2021-03-22T22:01:43.502" v="19445" actId="21"/>
          <ac:spMkLst>
            <pc:docMk/>
            <pc:sldMk cId="2447236798" sldId="271"/>
            <ac:spMk id="2" creationId="{93AAA058-2FF9-442B-B2EB-A32C5FF69480}"/>
          </ac:spMkLst>
        </pc:spChg>
        <pc:spChg chg="mod">
          <ac:chgData name="Paul Brewer" userId="2255ebe3ee1edbb2" providerId="LiveId" clId="{EED0B566-AC69-49AC-8010-6A6724239057}" dt="2021-03-23T12:23:45.064" v="21262" actId="20577"/>
          <ac:spMkLst>
            <pc:docMk/>
            <pc:sldMk cId="2447236798" sldId="271"/>
            <ac:spMk id="3" creationId="{7C1A2C4F-2901-44C5-9C52-ED550DE00C24}"/>
          </ac:spMkLst>
        </pc:spChg>
        <pc:spChg chg="add del mod">
          <ac:chgData name="Paul Brewer" userId="2255ebe3ee1edbb2" providerId="LiveId" clId="{EED0B566-AC69-49AC-8010-6A6724239057}" dt="2021-03-22T22:01:47.970" v="19446" actId="21"/>
          <ac:spMkLst>
            <pc:docMk/>
            <pc:sldMk cId="2447236798" sldId="271"/>
            <ac:spMk id="5" creationId="{3CD2454D-C6D2-4662-BB45-691F0BF46BD3}"/>
          </ac:spMkLst>
        </pc:spChg>
      </pc:sldChg>
      <pc:sldChg chg="modSp new mod modAnim modNotesTx">
        <pc:chgData name="Paul Brewer" userId="2255ebe3ee1edbb2" providerId="LiveId" clId="{EED0B566-AC69-49AC-8010-6A6724239057}" dt="2021-03-23T12:24:35.900" v="21271"/>
        <pc:sldMkLst>
          <pc:docMk/>
          <pc:sldMk cId="708680124" sldId="272"/>
        </pc:sldMkLst>
        <pc:spChg chg="mod">
          <ac:chgData name="Paul Brewer" userId="2255ebe3ee1edbb2" providerId="LiveId" clId="{EED0B566-AC69-49AC-8010-6A6724239057}" dt="2021-03-22T12:37:30.169" v="14153" actId="20577"/>
          <ac:spMkLst>
            <pc:docMk/>
            <pc:sldMk cId="708680124" sldId="272"/>
            <ac:spMk id="2" creationId="{9AEE84BC-236C-4A69-82BA-6DE9220A7213}"/>
          </ac:spMkLst>
        </pc:spChg>
        <pc:spChg chg="mod">
          <ac:chgData name="Paul Brewer" userId="2255ebe3ee1edbb2" providerId="LiveId" clId="{EED0B566-AC69-49AC-8010-6A6724239057}" dt="2021-03-22T16:20:25.494" v="14682" actId="20577"/>
          <ac:spMkLst>
            <pc:docMk/>
            <pc:sldMk cId="708680124" sldId="272"/>
            <ac:spMk id="3" creationId="{2A6364F6-C438-4414-ACF9-8C3D8BF3E6AA}"/>
          </ac:spMkLst>
        </pc:spChg>
      </pc:sldChg>
      <pc:sldChg chg="addSp delSp modSp new mod modAnim">
        <pc:chgData name="Paul Brewer" userId="2255ebe3ee1edbb2" providerId="LiveId" clId="{EED0B566-AC69-49AC-8010-6A6724239057}" dt="2021-03-23T12:25:29.202" v="21282"/>
        <pc:sldMkLst>
          <pc:docMk/>
          <pc:sldMk cId="871260020" sldId="273"/>
        </pc:sldMkLst>
        <pc:spChg chg="del mod">
          <ac:chgData name="Paul Brewer" userId="2255ebe3ee1edbb2" providerId="LiveId" clId="{EED0B566-AC69-49AC-8010-6A6724239057}" dt="2021-03-22T20:16:58.004" v="15955" actId="478"/>
          <ac:spMkLst>
            <pc:docMk/>
            <pc:sldMk cId="871260020" sldId="273"/>
            <ac:spMk id="2" creationId="{4C100B1B-F5A8-494A-9214-AAB663F8548B}"/>
          </ac:spMkLst>
        </pc:spChg>
        <pc:spChg chg="mod">
          <ac:chgData name="Paul Brewer" userId="2255ebe3ee1edbb2" providerId="LiveId" clId="{EED0B566-AC69-49AC-8010-6A6724239057}" dt="2021-03-22T20:17:43.445" v="15962" actId="113"/>
          <ac:spMkLst>
            <pc:docMk/>
            <pc:sldMk cId="871260020" sldId="273"/>
            <ac:spMk id="3" creationId="{9E193EFB-721F-4B94-9042-9B40C3F0FA2E}"/>
          </ac:spMkLst>
        </pc:spChg>
        <pc:spChg chg="add del mod">
          <ac:chgData name="Paul Brewer" userId="2255ebe3ee1edbb2" providerId="LiveId" clId="{EED0B566-AC69-49AC-8010-6A6724239057}" dt="2021-03-22T20:17:06.632" v="15956" actId="21"/>
          <ac:spMkLst>
            <pc:docMk/>
            <pc:sldMk cId="871260020" sldId="273"/>
            <ac:spMk id="5" creationId="{9E37D7F0-B0FD-4DC1-A8C2-9EFE301A0EB7}"/>
          </ac:spMkLst>
        </pc:spChg>
      </pc:sldChg>
      <pc:sldChg chg="delSp modSp new mod modAnim modNotesTx">
        <pc:chgData name="Paul Brewer" userId="2255ebe3ee1edbb2" providerId="LiveId" clId="{EED0B566-AC69-49AC-8010-6A6724239057}" dt="2021-03-23T12:28:05.199" v="21388" actId="20577"/>
        <pc:sldMkLst>
          <pc:docMk/>
          <pc:sldMk cId="229048255" sldId="274"/>
        </pc:sldMkLst>
        <pc:spChg chg="del">
          <ac:chgData name="Paul Brewer" userId="2255ebe3ee1edbb2" providerId="LiveId" clId="{EED0B566-AC69-49AC-8010-6A6724239057}" dt="2021-03-22T20:18:03.092" v="15963" actId="21"/>
          <ac:spMkLst>
            <pc:docMk/>
            <pc:sldMk cId="229048255" sldId="274"/>
            <ac:spMk id="2" creationId="{2C27DEEA-0B72-48F7-B9AF-92C37276841B}"/>
          </ac:spMkLst>
        </pc:spChg>
        <pc:spChg chg="mod">
          <ac:chgData name="Paul Brewer" userId="2255ebe3ee1edbb2" providerId="LiveId" clId="{EED0B566-AC69-49AC-8010-6A6724239057}" dt="2021-03-22T20:42:57.733" v="16746" actId="20577"/>
          <ac:spMkLst>
            <pc:docMk/>
            <pc:sldMk cId="229048255" sldId="274"/>
            <ac:spMk id="3" creationId="{81561D5E-1672-47DB-BAC8-26717AA125A0}"/>
          </ac:spMkLst>
        </pc:spChg>
      </pc:sldChg>
      <pc:sldChg chg="delSp modSp new mod modAnim modNotesTx">
        <pc:chgData name="Paul Brewer" userId="2255ebe3ee1edbb2" providerId="LiveId" clId="{EED0B566-AC69-49AC-8010-6A6724239057}" dt="2021-03-23T12:33:42.444" v="21773"/>
        <pc:sldMkLst>
          <pc:docMk/>
          <pc:sldMk cId="3132592627" sldId="275"/>
        </pc:sldMkLst>
        <pc:spChg chg="del">
          <ac:chgData name="Paul Brewer" userId="2255ebe3ee1edbb2" providerId="LiveId" clId="{EED0B566-AC69-49AC-8010-6A6724239057}" dt="2021-03-22T20:44:10.850" v="16748" actId="21"/>
          <ac:spMkLst>
            <pc:docMk/>
            <pc:sldMk cId="3132592627" sldId="275"/>
            <ac:spMk id="2" creationId="{6CC37CDE-9BDD-474F-8E0F-0247B117D082}"/>
          </ac:spMkLst>
        </pc:spChg>
        <pc:spChg chg="mod">
          <ac:chgData name="Paul Brewer" userId="2255ebe3ee1edbb2" providerId="LiveId" clId="{EED0B566-AC69-49AC-8010-6A6724239057}" dt="2021-03-23T12:31:07.173" v="21521" actId="20577"/>
          <ac:spMkLst>
            <pc:docMk/>
            <pc:sldMk cId="3132592627" sldId="275"/>
            <ac:spMk id="3" creationId="{7B463B18-632A-42C6-B971-48A8992ED164}"/>
          </ac:spMkLst>
        </pc:spChg>
      </pc:sldChg>
      <pc:sldChg chg="delSp modSp new mod modAnim">
        <pc:chgData name="Paul Brewer" userId="2255ebe3ee1edbb2" providerId="LiveId" clId="{EED0B566-AC69-49AC-8010-6A6724239057}" dt="2021-03-23T12:21:21.578" v="21165"/>
        <pc:sldMkLst>
          <pc:docMk/>
          <pc:sldMk cId="3317884749" sldId="276"/>
        </pc:sldMkLst>
        <pc:spChg chg="del">
          <ac:chgData name="Paul Brewer" userId="2255ebe3ee1edbb2" providerId="LiveId" clId="{EED0B566-AC69-49AC-8010-6A6724239057}" dt="2021-03-22T21:47:16.175" v="18256" actId="478"/>
          <ac:spMkLst>
            <pc:docMk/>
            <pc:sldMk cId="3317884749" sldId="276"/>
            <ac:spMk id="2" creationId="{964E43C2-112F-4586-A14B-D5F68B0A7127}"/>
          </ac:spMkLst>
        </pc:spChg>
        <pc:spChg chg="mod">
          <ac:chgData name="Paul Brewer" userId="2255ebe3ee1edbb2" providerId="LiveId" clId="{EED0B566-AC69-49AC-8010-6A6724239057}" dt="2021-03-23T12:00:13.462" v="21158" actId="20577"/>
          <ac:spMkLst>
            <pc:docMk/>
            <pc:sldMk cId="3317884749" sldId="276"/>
            <ac:spMk id="3" creationId="{DB24BDEB-F5D9-4B0C-87DA-D527645BB596}"/>
          </ac:spMkLst>
        </pc:spChg>
        <pc:spChg chg="del">
          <ac:chgData name="Paul Brewer" userId="2255ebe3ee1edbb2" providerId="LiveId" clId="{EED0B566-AC69-49AC-8010-6A6724239057}" dt="2021-03-22T21:47:20.453" v="18257" actId="478"/>
          <ac:spMkLst>
            <pc:docMk/>
            <pc:sldMk cId="3317884749" sldId="276"/>
            <ac:spMk id="4" creationId="{4C8FDEC8-5EE2-4C5F-A1E0-3CC78A6C8EBD}"/>
          </ac:spMkLst>
        </pc:spChg>
      </pc:sldChg>
      <pc:sldChg chg="new del">
        <pc:chgData name="Paul Brewer" userId="2255ebe3ee1edbb2" providerId="LiveId" clId="{EED0B566-AC69-49AC-8010-6A6724239057}" dt="2021-03-22T22:03:44.391" v="19679" actId="2696"/>
        <pc:sldMkLst>
          <pc:docMk/>
          <pc:sldMk cId="2456297283" sldId="277"/>
        </pc:sldMkLst>
      </pc:sldChg>
      <pc:sldChg chg="modSp new mod modAnim">
        <pc:chgData name="Paul Brewer" userId="2255ebe3ee1edbb2" providerId="LiveId" clId="{EED0B566-AC69-49AC-8010-6A6724239057}" dt="2021-03-23T12:51:16.692" v="23938"/>
        <pc:sldMkLst>
          <pc:docMk/>
          <pc:sldMk cId="2773183611" sldId="277"/>
        </pc:sldMkLst>
        <pc:spChg chg="mod">
          <ac:chgData name="Paul Brewer" userId="2255ebe3ee1edbb2" providerId="LiveId" clId="{EED0B566-AC69-49AC-8010-6A6724239057}" dt="2021-03-22T22:36:10.718" v="20766" actId="2711"/>
          <ac:spMkLst>
            <pc:docMk/>
            <pc:sldMk cId="2773183611" sldId="277"/>
            <ac:spMk id="2" creationId="{B1F234B6-D285-4DF1-AD9E-88D00A4D6815}"/>
          </ac:spMkLst>
        </pc:spChg>
        <pc:spChg chg="mod">
          <ac:chgData name="Paul Brewer" userId="2255ebe3ee1edbb2" providerId="LiveId" clId="{EED0B566-AC69-49AC-8010-6A6724239057}" dt="2021-03-23T12:51:03.962" v="23936" actId="27636"/>
          <ac:spMkLst>
            <pc:docMk/>
            <pc:sldMk cId="2773183611" sldId="277"/>
            <ac:spMk id="3" creationId="{5382C647-941E-4850-8883-326F3255C266}"/>
          </ac:spMkLst>
        </pc:spChg>
      </pc:sldChg>
      <pc:sldChg chg="delSp modSp new mod">
        <pc:chgData name="Paul Brewer" userId="2255ebe3ee1edbb2" providerId="LiveId" clId="{EED0B566-AC69-49AC-8010-6A6724239057}" dt="2021-03-22T22:42:10.247" v="21048" actId="255"/>
        <pc:sldMkLst>
          <pc:docMk/>
          <pc:sldMk cId="951590775" sldId="278"/>
        </pc:sldMkLst>
        <pc:spChg chg="del">
          <ac:chgData name="Paul Brewer" userId="2255ebe3ee1edbb2" providerId="LiveId" clId="{EED0B566-AC69-49AC-8010-6A6724239057}" dt="2021-03-22T22:40:23.674" v="20893" actId="478"/>
          <ac:spMkLst>
            <pc:docMk/>
            <pc:sldMk cId="951590775" sldId="278"/>
            <ac:spMk id="2" creationId="{4C0053FF-C99C-499C-8388-4307E536FCE9}"/>
          </ac:spMkLst>
        </pc:spChg>
        <pc:spChg chg="mod">
          <ac:chgData name="Paul Brewer" userId="2255ebe3ee1edbb2" providerId="LiveId" clId="{EED0B566-AC69-49AC-8010-6A6724239057}" dt="2021-03-22T22:42:10.247" v="21048" actId="255"/>
          <ac:spMkLst>
            <pc:docMk/>
            <pc:sldMk cId="951590775" sldId="278"/>
            <ac:spMk id="3" creationId="{B2E5F555-33BA-4F05-A624-864436B5352C}"/>
          </ac:spMkLst>
        </pc:spChg>
      </pc:sldChg>
      <pc:sldChg chg="delSp modSp new mod modAnim">
        <pc:chgData name="Paul Brewer" userId="2255ebe3ee1edbb2" providerId="LiveId" clId="{EED0B566-AC69-49AC-8010-6A6724239057}" dt="2021-03-23T12:49:30.307" v="23928" actId="20577"/>
        <pc:sldMkLst>
          <pc:docMk/>
          <pc:sldMk cId="2232287323" sldId="279"/>
        </pc:sldMkLst>
        <pc:spChg chg="del">
          <ac:chgData name="Paul Brewer" userId="2255ebe3ee1edbb2" providerId="LiveId" clId="{EED0B566-AC69-49AC-8010-6A6724239057}" dt="2021-03-23T12:43:14.399" v="23123" actId="478"/>
          <ac:spMkLst>
            <pc:docMk/>
            <pc:sldMk cId="2232287323" sldId="279"/>
            <ac:spMk id="2" creationId="{9BE24F64-247D-4039-90CC-13A49C44C5EF}"/>
          </ac:spMkLst>
        </pc:spChg>
        <pc:spChg chg="mod">
          <ac:chgData name="Paul Brewer" userId="2255ebe3ee1edbb2" providerId="LiveId" clId="{EED0B566-AC69-49AC-8010-6A6724239057}" dt="2021-03-23T12:49:30.307" v="23928" actId="20577"/>
          <ac:spMkLst>
            <pc:docMk/>
            <pc:sldMk cId="2232287323" sldId="279"/>
            <ac:spMk id="3" creationId="{C620E349-F1CE-4A7B-9508-11B91505472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F73EBF-A3FA-4AD6-B060-6E71A9AF6134}" type="datetimeFigureOut">
              <a:rPr lang="en-GB" smtClean="0"/>
              <a:t>23/03/2021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08E3C9-6A30-4EDF-AC2C-EDE7CB9ADE9F}" type="slidenum">
              <a:rPr lang="en-GB" smtClean="0"/>
              <a:t>‹#›</a:t>
            </a:fld>
            <a:endParaRPr lang="en-GB"/>
          </a:p>
        </p:txBody>
      </p:sp>
    </p:spTree>
    <p:extLst>
      <p:ext uri="{BB962C8B-B14F-4D97-AF65-F5344CB8AC3E}">
        <p14:creationId xmlns:p14="http://schemas.microsoft.com/office/powerpoint/2010/main" val="2463765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Introduce myself </a:t>
            </a:r>
          </a:p>
          <a:p>
            <a:pPr marL="171450" indent="-171450">
              <a:buFont typeface="Arial" panose="020B0604020202020204" pitchFamily="34" charset="0"/>
              <a:buChar char="•"/>
            </a:pPr>
            <a:r>
              <a:rPr lang="en-GB" dirty="0"/>
              <a:t>Briefly discuss the research question</a:t>
            </a:r>
          </a:p>
          <a:p>
            <a:pPr marL="171450" indent="-171450">
              <a:buFont typeface="Arial" panose="020B0604020202020204" pitchFamily="34" charset="0"/>
              <a:buChar char="•"/>
            </a:pPr>
            <a:r>
              <a:rPr lang="en-GB" dirty="0"/>
              <a:t>State what is this seminar is on</a:t>
            </a:r>
          </a:p>
          <a:p>
            <a:pPr marL="171450" indent="-171450">
              <a:buFont typeface="Arial" panose="020B0604020202020204" pitchFamily="34" charset="0"/>
              <a:buChar char="•"/>
            </a:pPr>
            <a:r>
              <a:rPr lang="en-GB" dirty="0"/>
              <a:t>Trigger Warning: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6E08E3C9-6A30-4EDF-AC2C-EDE7CB9ADE9F}" type="slidenum">
              <a:rPr lang="en-GB" smtClean="0"/>
              <a:t>2</a:t>
            </a:fld>
            <a:endParaRPr lang="en-GB"/>
          </a:p>
        </p:txBody>
      </p:sp>
    </p:spTree>
    <p:extLst>
      <p:ext uri="{BB962C8B-B14F-4D97-AF65-F5344CB8AC3E}">
        <p14:creationId xmlns:p14="http://schemas.microsoft.com/office/powerpoint/2010/main" val="1000334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‘physical’</a:t>
            </a:r>
          </a:p>
          <a:p>
            <a:pPr marL="171450" indent="-171450">
              <a:buFont typeface="Arial" panose="020B0604020202020204" pitchFamily="34" charset="0"/>
              <a:buChar char="•"/>
            </a:pPr>
            <a:r>
              <a:rPr lang="en-GB" dirty="0"/>
              <a:t>Punching/kicking/slapping/thrown around/ female genital mutilation.</a:t>
            </a:r>
          </a:p>
          <a:p>
            <a:pPr marL="171450" indent="-171450">
              <a:buFont typeface="Arial" panose="020B0604020202020204" pitchFamily="34" charset="0"/>
              <a:buChar char="•"/>
            </a:pPr>
            <a:r>
              <a:rPr lang="en-GB" dirty="0"/>
              <a:t>Female genital mutilation is often a cultural practice, consists of breast ironing and vagina sewing.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t>
            </a:r>
            <a:r>
              <a:rPr lang="en-GB" b="1" dirty="0"/>
              <a:t>mental and emotional’</a:t>
            </a:r>
          </a:p>
          <a:p>
            <a:pPr marL="171450" indent="-171450" algn="l">
              <a:buFont typeface="Arial" panose="020B0604020202020204" pitchFamily="34" charset="0"/>
              <a:buChar char="•"/>
            </a:pPr>
            <a:r>
              <a:rPr lang="en-GB" b="0" dirty="0"/>
              <a:t>Name calling and insults/ constant put downs and disparaging comments/ threatening abuse or observing abuse of another, trying to control the others actions and life </a:t>
            </a:r>
          </a:p>
          <a:p>
            <a:pPr marL="0" indent="0" algn="l">
              <a:buFont typeface="Arial" panose="020B0604020202020204" pitchFamily="34" charset="0"/>
              <a:buNone/>
            </a:pPr>
            <a:endParaRPr lang="en-GB" b="0" dirty="0"/>
          </a:p>
          <a:p>
            <a:pPr marL="0" indent="0" algn="l">
              <a:buFont typeface="Arial" panose="020B0604020202020204" pitchFamily="34" charset="0"/>
              <a:buNone/>
            </a:pPr>
            <a:r>
              <a:rPr lang="en-GB" b="1" dirty="0"/>
              <a:t>‘verbal’</a:t>
            </a:r>
          </a:p>
          <a:p>
            <a:pPr marL="171450" indent="-171450" algn="l">
              <a:buFont typeface="Arial" panose="020B0604020202020204" pitchFamily="34" charset="0"/>
              <a:buChar char="•"/>
            </a:pPr>
            <a:r>
              <a:rPr lang="en-GB" b="0" dirty="0"/>
              <a:t>Name calling and insults/ condescending/ degrading/ manipulation and gas lighting (starting arguments, making a big deal out of small issues). </a:t>
            </a:r>
          </a:p>
          <a:p>
            <a:pPr marL="171450" indent="-171450" algn="l">
              <a:buFont typeface="Arial" panose="020B0604020202020204" pitchFamily="34" charset="0"/>
              <a:buChar char="•"/>
            </a:pPr>
            <a:endParaRPr lang="en-GB" b="0" dirty="0"/>
          </a:p>
          <a:p>
            <a:pPr marL="0" indent="0" algn="l">
              <a:buFont typeface="Arial" panose="020B0604020202020204" pitchFamily="34" charset="0"/>
              <a:buNone/>
            </a:pPr>
            <a:r>
              <a:rPr lang="en-GB" b="0" dirty="0"/>
              <a:t>‘</a:t>
            </a:r>
            <a:r>
              <a:rPr lang="en-GB" b="1" dirty="0"/>
              <a:t>neglect’</a:t>
            </a:r>
          </a:p>
          <a:p>
            <a:pPr marL="171450" indent="-171450" algn="l">
              <a:buFont typeface="Arial" panose="020B0604020202020204" pitchFamily="34" charset="0"/>
              <a:buChar char="•"/>
            </a:pPr>
            <a:r>
              <a:rPr lang="en-GB" b="0" dirty="0"/>
              <a:t>under or over fed/ poor hygiene/ unclean living environments/ unsuitable clothing/ not showing affection or love towards the young person.</a:t>
            </a:r>
          </a:p>
          <a:p>
            <a:pPr marL="171450" indent="-171450" algn="l">
              <a:buFont typeface="Arial" panose="020B0604020202020204" pitchFamily="34" charset="0"/>
              <a:buChar char="•"/>
            </a:pPr>
            <a:endParaRPr lang="en-GB" b="0" dirty="0"/>
          </a:p>
          <a:p>
            <a:pPr marL="0" indent="0" algn="l">
              <a:buFont typeface="Arial" panose="020B0604020202020204" pitchFamily="34" charset="0"/>
              <a:buNone/>
            </a:pPr>
            <a:r>
              <a:rPr lang="en-GB" b="1" dirty="0"/>
              <a:t>‘sexual’ </a:t>
            </a:r>
          </a:p>
          <a:p>
            <a:pPr marL="171450" indent="-171450" algn="l">
              <a:buFont typeface="Arial" panose="020B0604020202020204" pitchFamily="34" charset="0"/>
              <a:buChar char="•"/>
            </a:pPr>
            <a:r>
              <a:rPr lang="en-GB" b="0" dirty="0"/>
              <a:t>Being touched in private areas/ forced or coerced into sex/ forced or coerced to perform sexual acts on or by the abuser/ it can also happen online. </a:t>
            </a:r>
          </a:p>
        </p:txBody>
      </p:sp>
      <p:sp>
        <p:nvSpPr>
          <p:cNvPr id="4" name="Slide Number Placeholder 3"/>
          <p:cNvSpPr>
            <a:spLocks noGrp="1"/>
          </p:cNvSpPr>
          <p:nvPr>
            <p:ph type="sldNum" sz="quarter" idx="5"/>
          </p:nvPr>
        </p:nvSpPr>
        <p:spPr/>
        <p:txBody>
          <a:bodyPr/>
          <a:lstStyle/>
          <a:p>
            <a:fld id="{6E08E3C9-6A30-4EDF-AC2C-EDE7CB9ADE9F}" type="slidenum">
              <a:rPr lang="en-GB" smtClean="0"/>
              <a:t>4</a:t>
            </a:fld>
            <a:endParaRPr lang="en-GB"/>
          </a:p>
        </p:txBody>
      </p:sp>
    </p:spTree>
    <p:extLst>
      <p:ext uri="{BB962C8B-B14F-4D97-AF65-F5344CB8AC3E}">
        <p14:creationId xmlns:p14="http://schemas.microsoft.com/office/powerpoint/2010/main" val="3071206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Abuse is often conducted by someone the young person already knows, though is not limited too</a:t>
            </a:r>
            <a:endParaRPr lang="en-GB" dirty="0"/>
          </a:p>
        </p:txBody>
      </p:sp>
      <p:sp>
        <p:nvSpPr>
          <p:cNvPr id="4" name="Slide Number Placeholder 3"/>
          <p:cNvSpPr>
            <a:spLocks noGrp="1"/>
          </p:cNvSpPr>
          <p:nvPr>
            <p:ph type="sldNum" sz="quarter" idx="5"/>
          </p:nvPr>
        </p:nvSpPr>
        <p:spPr/>
        <p:txBody>
          <a:bodyPr/>
          <a:lstStyle/>
          <a:p>
            <a:fld id="{6E08E3C9-6A30-4EDF-AC2C-EDE7CB9ADE9F}" type="slidenum">
              <a:rPr lang="en-GB" smtClean="0"/>
              <a:t>5</a:t>
            </a:fld>
            <a:endParaRPr lang="en-GB"/>
          </a:p>
        </p:txBody>
      </p:sp>
    </p:spTree>
    <p:extLst>
      <p:ext uri="{BB962C8B-B14F-4D97-AF65-F5344CB8AC3E}">
        <p14:creationId xmlns:p14="http://schemas.microsoft.com/office/powerpoint/2010/main" val="779946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None of these are exclusive </a:t>
            </a:r>
          </a:p>
          <a:p>
            <a:endParaRPr lang="en-GB" b="1" dirty="0"/>
          </a:p>
          <a:p>
            <a:r>
              <a:rPr lang="en-GB" b="1" dirty="0"/>
              <a:t>‘Age’</a:t>
            </a:r>
          </a:p>
          <a:p>
            <a:r>
              <a:rPr lang="en-GB" dirty="0"/>
              <a:t>Younger children are more likely to suffer from physical abuse and neglect and in contrast young people (teenagers) are more likely to suffer sexual abuse. </a:t>
            </a:r>
          </a:p>
          <a:p>
            <a:endParaRPr lang="en-GB" dirty="0"/>
          </a:p>
          <a:p>
            <a:r>
              <a:rPr lang="en-GB" b="1" dirty="0"/>
              <a:t>‘Gender’ </a:t>
            </a:r>
          </a:p>
          <a:p>
            <a:r>
              <a:rPr lang="en-GB" b="0" dirty="0"/>
              <a:t>Girls are more likely to experience sexual, physical, psychological abuse and in more severity</a:t>
            </a:r>
          </a:p>
          <a:p>
            <a:endParaRPr lang="en-GB" b="0" dirty="0"/>
          </a:p>
          <a:p>
            <a:r>
              <a:rPr lang="en-GB" b="1" dirty="0"/>
              <a:t>‘Disabilities’ </a:t>
            </a:r>
          </a:p>
          <a:p>
            <a:r>
              <a:rPr lang="en-GB" b="0" dirty="0"/>
              <a:t>Young people with disabilities are more likely to suffer abuse of all kinds due to their higher depending on carers </a:t>
            </a:r>
          </a:p>
          <a:p>
            <a:endParaRPr lang="en-GB" b="0" dirty="0"/>
          </a:p>
          <a:p>
            <a:r>
              <a:rPr lang="en-GB" b="1" dirty="0"/>
              <a:t>‘Parental Factors’ </a:t>
            </a:r>
            <a:endParaRPr lang="en-GB" b="0" dirty="0"/>
          </a:p>
          <a:p>
            <a:r>
              <a:rPr lang="en-GB" b="0" dirty="0"/>
              <a:t>Young/ single parents, parents with learning disabilities, parents whom themselves have experienced adverse childhoods, mental illness, substance abuse </a:t>
            </a:r>
            <a:r>
              <a:rPr lang="en-GB" b="1" dirty="0"/>
              <a:t> </a:t>
            </a:r>
          </a:p>
          <a:p>
            <a:endParaRPr lang="en-GB" dirty="0"/>
          </a:p>
          <a:p>
            <a:r>
              <a:rPr lang="en-GB" b="1" dirty="0"/>
              <a:t>‘Social Factors’ </a:t>
            </a:r>
          </a:p>
          <a:p>
            <a:r>
              <a:rPr lang="en-GB" b="0" dirty="0"/>
              <a:t>Families living in adverse environments/ poverty stricken neighbourhoods, such families may find it materially and socially difficult to care for a child </a:t>
            </a:r>
            <a:r>
              <a:rPr lang="en-GB" b="1" dirty="0"/>
              <a:t>(type of abuse to be exposed to here is neglect). </a:t>
            </a:r>
            <a:endParaRPr lang="en-GB" b="0" dirty="0"/>
          </a:p>
          <a:p>
            <a:endParaRPr lang="en-GB" dirty="0"/>
          </a:p>
        </p:txBody>
      </p:sp>
      <p:sp>
        <p:nvSpPr>
          <p:cNvPr id="4" name="Slide Number Placeholder 3"/>
          <p:cNvSpPr>
            <a:spLocks noGrp="1"/>
          </p:cNvSpPr>
          <p:nvPr>
            <p:ph type="sldNum" sz="quarter" idx="5"/>
          </p:nvPr>
        </p:nvSpPr>
        <p:spPr/>
        <p:txBody>
          <a:bodyPr/>
          <a:lstStyle/>
          <a:p>
            <a:fld id="{6E08E3C9-6A30-4EDF-AC2C-EDE7CB9ADE9F}" type="slidenum">
              <a:rPr lang="en-GB" smtClean="0"/>
              <a:t>6</a:t>
            </a:fld>
            <a:endParaRPr lang="en-GB"/>
          </a:p>
        </p:txBody>
      </p:sp>
    </p:spTree>
    <p:extLst>
      <p:ext uri="{BB962C8B-B14F-4D97-AF65-F5344CB8AC3E}">
        <p14:creationId xmlns:p14="http://schemas.microsoft.com/office/powerpoint/2010/main" val="3246277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Where as in the past abuse could only happen in person, with the development of technology, abuse can now happen online.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Abuse can happen online through grooming.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Grooming again can happen by someone the young person knows or stranger, online commonly through social media (Facebook, Instagram, </a:t>
            </a:r>
            <a:r>
              <a:rPr lang="en-GB" dirty="0" err="1">
                <a:latin typeface="Times New Roman" panose="02020603050405020304" pitchFamily="18" charset="0"/>
                <a:cs typeface="Times New Roman" panose="02020603050405020304" pitchFamily="18" charset="0"/>
              </a:rPr>
              <a:t>TikTok</a:t>
            </a:r>
            <a:r>
              <a:rPr lang="en-GB" dirty="0">
                <a:latin typeface="Times New Roman" panose="02020603050405020304" pitchFamily="18" charset="0"/>
                <a:cs typeface="Times New Roman" panose="02020603050405020304" pitchFamily="18" charset="0"/>
              </a:rPr>
              <a:t>), messaging apps like WhatsApp or texts, or online through video chat forums and many others.   </a:t>
            </a:r>
          </a:p>
          <a:p>
            <a:endParaRPr lang="en-GB" dirty="0"/>
          </a:p>
        </p:txBody>
      </p:sp>
      <p:sp>
        <p:nvSpPr>
          <p:cNvPr id="4" name="Slide Number Placeholder 3"/>
          <p:cNvSpPr>
            <a:spLocks noGrp="1"/>
          </p:cNvSpPr>
          <p:nvPr>
            <p:ph type="sldNum" sz="quarter" idx="5"/>
          </p:nvPr>
        </p:nvSpPr>
        <p:spPr/>
        <p:txBody>
          <a:bodyPr/>
          <a:lstStyle/>
          <a:p>
            <a:fld id="{6E08E3C9-6A30-4EDF-AC2C-EDE7CB9ADE9F}" type="slidenum">
              <a:rPr lang="en-GB" smtClean="0"/>
              <a:t>7</a:t>
            </a:fld>
            <a:endParaRPr lang="en-GB"/>
          </a:p>
        </p:txBody>
      </p:sp>
    </p:spTree>
    <p:extLst>
      <p:ext uri="{BB962C8B-B14F-4D97-AF65-F5344CB8AC3E}">
        <p14:creationId xmlns:p14="http://schemas.microsoft.com/office/powerpoint/2010/main" val="294586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Ace’s can occur during childhood or adolescences but often the effects can be seen later in life and even through to childhood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dirty="0">
              <a:solidFill>
                <a:srgbClr val="000000"/>
              </a:solidFill>
              <a:effectLst/>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000000"/>
                </a:solidFill>
                <a:effectLst/>
                <a:latin typeface="Times New Roman" panose="02020603050405020304" pitchFamily="18" charset="0"/>
                <a:cs typeface="Times New Roman" panose="02020603050405020304" pitchFamily="18" charset="0"/>
              </a:rPr>
              <a:t>An Adverse </a:t>
            </a:r>
            <a:r>
              <a:rPr lang="en-US" sz="1200" dirty="0">
                <a:solidFill>
                  <a:srgbClr val="000000"/>
                </a:solidFill>
                <a:latin typeface="Times New Roman" panose="02020603050405020304" pitchFamily="18" charset="0"/>
                <a:cs typeface="Times New Roman" panose="02020603050405020304" pitchFamily="18" charset="0"/>
              </a:rPr>
              <a:t>C</a:t>
            </a:r>
            <a:r>
              <a:rPr lang="en-US" sz="1200" b="0" i="0" dirty="0">
                <a:solidFill>
                  <a:srgbClr val="000000"/>
                </a:solidFill>
                <a:effectLst/>
                <a:latin typeface="Times New Roman" panose="02020603050405020304" pitchFamily="18" charset="0"/>
                <a:cs typeface="Times New Roman" panose="02020603050405020304" pitchFamily="18" charset="0"/>
              </a:rPr>
              <a:t>hildhood Experience could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dirty="0">
                <a:solidFill>
                  <a:srgbClr val="000000"/>
                </a:solidFill>
                <a:effectLst/>
                <a:latin typeface="Times New Roman" panose="02020603050405020304" pitchFamily="18" charset="0"/>
                <a:cs typeface="Times New Roman" panose="02020603050405020304" pitchFamily="18" charset="0"/>
              </a:rPr>
              <a:t>Abuse of any kind mentioned previously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dirty="0">
                <a:solidFill>
                  <a:srgbClr val="000000"/>
                </a:solidFill>
                <a:effectLst/>
                <a:latin typeface="Times New Roman" panose="02020603050405020304" pitchFamily="18" charset="0"/>
                <a:cs typeface="Times New Roman" panose="02020603050405020304" pitchFamily="18" charset="0"/>
              </a:rPr>
              <a:t>Witnessing violence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b="0" i="0" dirty="0">
                <a:solidFill>
                  <a:srgbClr val="000000"/>
                </a:solidFill>
                <a:effectLst/>
                <a:latin typeface="Times New Roman" panose="02020603050405020304" pitchFamily="18" charset="0"/>
                <a:cs typeface="Times New Roman" panose="02020603050405020304" pitchFamily="18" charset="0"/>
              </a:rPr>
              <a:t>Bereavement (is not always the loss of someone close, could be a pet e.g., dog)</a:t>
            </a:r>
            <a:endParaRPr lang="en-GB" dirty="0"/>
          </a:p>
          <a:p>
            <a:endParaRPr lang="en-GB" dirty="0"/>
          </a:p>
        </p:txBody>
      </p:sp>
      <p:sp>
        <p:nvSpPr>
          <p:cNvPr id="4" name="Slide Number Placeholder 3"/>
          <p:cNvSpPr>
            <a:spLocks noGrp="1"/>
          </p:cNvSpPr>
          <p:nvPr>
            <p:ph type="sldNum" sz="quarter" idx="5"/>
          </p:nvPr>
        </p:nvSpPr>
        <p:spPr/>
        <p:txBody>
          <a:bodyPr/>
          <a:lstStyle/>
          <a:p>
            <a:fld id="{6E08E3C9-6A30-4EDF-AC2C-EDE7CB9ADE9F}" type="slidenum">
              <a:rPr lang="en-GB" smtClean="0"/>
              <a:t>10</a:t>
            </a:fld>
            <a:endParaRPr lang="en-GB"/>
          </a:p>
        </p:txBody>
      </p:sp>
    </p:spTree>
    <p:extLst>
      <p:ext uri="{BB962C8B-B14F-4D97-AF65-F5344CB8AC3E}">
        <p14:creationId xmlns:p14="http://schemas.microsoft.com/office/powerpoint/2010/main" val="145457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have looked at, adolescence is a time of growth and development for young people, this can already be a hard and confusing time for young people.</a:t>
            </a:r>
          </a:p>
          <a:p>
            <a:endParaRPr lang="en-GB" dirty="0"/>
          </a:p>
          <a:p>
            <a:r>
              <a:rPr lang="en-GB" dirty="0"/>
              <a:t>However, children who have experienced abuse or another form of ACE’s, it can actually have a sever and literal impact on the growth and development of the brain. </a:t>
            </a:r>
          </a:p>
          <a:p>
            <a:endParaRPr lang="en-GB" dirty="0"/>
          </a:p>
          <a:p>
            <a:r>
              <a:rPr lang="en-GB" dirty="0"/>
              <a:t>MCF mentions that children who have a high ACE’s score have less grey matter in the prefrontal cortex (area related to decision making and self-regulatory skills) and amygdala (the fear-processing area). Furthermore, the hippocampus (processes emotion, memory and manages stress) shrinks. This can be linked back to the ‘What is adolescence?’ slide- young people’s brains are developing, building and pruning pathways in the brain, young people who experience ACE’s it interferes with the natural cognitive development.</a:t>
            </a:r>
          </a:p>
          <a:p>
            <a:endParaRPr lang="en-GB" dirty="0"/>
          </a:p>
          <a:p>
            <a:r>
              <a:rPr lang="en-GB" dirty="0"/>
              <a:t>As a result of this, young people who have experienced an ACE often develop mental health problems such as depression, anxiety, suicide and other behavioural disorders.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E08E3C9-6A30-4EDF-AC2C-EDE7CB9ADE9F}" type="slidenum">
              <a:rPr lang="en-GB" smtClean="0"/>
              <a:t>12</a:t>
            </a:fld>
            <a:endParaRPr lang="en-GB"/>
          </a:p>
        </p:txBody>
      </p:sp>
    </p:spTree>
    <p:extLst>
      <p:ext uri="{BB962C8B-B14F-4D97-AF65-F5344CB8AC3E}">
        <p14:creationId xmlns:p14="http://schemas.microsoft.com/office/powerpoint/2010/main" val="4089985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youth workers we see this risk taking behavior, this experimentation as a natural part of a young persons development.- with the right support ‘most young people navigate these challenges and emerge as healthily functioning adults.’ (SS, no date). </a:t>
            </a:r>
          </a:p>
          <a:p>
            <a:endParaRPr lang="en-GB" dirty="0"/>
          </a:p>
          <a:p>
            <a:endParaRPr lang="en-GB" dirty="0"/>
          </a:p>
        </p:txBody>
      </p:sp>
      <p:sp>
        <p:nvSpPr>
          <p:cNvPr id="4" name="Slide Number Placeholder 3"/>
          <p:cNvSpPr>
            <a:spLocks noGrp="1"/>
          </p:cNvSpPr>
          <p:nvPr>
            <p:ph type="sldNum" sz="quarter" idx="5"/>
          </p:nvPr>
        </p:nvSpPr>
        <p:spPr/>
        <p:txBody>
          <a:bodyPr/>
          <a:lstStyle/>
          <a:p>
            <a:fld id="{6E08E3C9-6A30-4EDF-AC2C-EDE7CB9ADE9F}" type="slidenum">
              <a:rPr lang="en-GB" smtClean="0"/>
              <a:t>13</a:t>
            </a:fld>
            <a:endParaRPr lang="en-GB"/>
          </a:p>
        </p:txBody>
      </p:sp>
    </p:spTree>
    <p:extLst>
      <p:ext uri="{BB962C8B-B14F-4D97-AF65-F5344CB8AC3E}">
        <p14:creationId xmlns:p14="http://schemas.microsoft.com/office/powerpoint/2010/main" val="20503355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we well traversed in the different ACE’s? are we aware of the complexities? </a:t>
            </a:r>
          </a:p>
          <a:p>
            <a:endParaRPr lang="en-GB" dirty="0"/>
          </a:p>
          <a:p>
            <a:r>
              <a:rPr lang="en-GB" dirty="0"/>
              <a:t>Trauma- informed- ‘</a:t>
            </a:r>
            <a:r>
              <a:rPr lang="en-US" b="0" i="0" dirty="0">
                <a:solidFill>
                  <a:srgbClr val="111111"/>
                </a:solidFill>
                <a:effectLst/>
                <a:latin typeface="Roboto"/>
              </a:rPr>
              <a:t>Realizes the widespread impact of </a:t>
            </a:r>
            <a:r>
              <a:rPr lang="en-US" b="1" i="0" dirty="0">
                <a:solidFill>
                  <a:srgbClr val="111111"/>
                </a:solidFill>
                <a:effectLst/>
                <a:latin typeface="Roboto"/>
              </a:rPr>
              <a:t>trauma</a:t>
            </a:r>
            <a:r>
              <a:rPr lang="en-US" b="0" i="0" dirty="0">
                <a:solidFill>
                  <a:srgbClr val="111111"/>
                </a:solidFill>
                <a:effectLst/>
                <a:latin typeface="Roboto"/>
              </a:rPr>
              <a:t> and understands potential paths for recovery; Recognizes the signs and symptoms of </a:t>
            </a:r>
            <a:r>
              <a:rPr lang="en-US" b="1" i="0" dirty="0">
                <a:solidFill>
                  <a:srgbClr val="111111"/>
                </a:solidFill>
                <a:effectLst/>
                <a:latin typeface="Roboto"/>
              </a:rPr>
              <a:t>trauma’ </a:t>
            </a:r>
          </a:p>
          <a:p>
            <a:endParaRPr lang="en-US" b="1" i="0" dirty="0">
              <a:solidFill>
                <a:srgbClr val="111111"/>
              </a:solidFill>
              <a:effectLst/>
              <a:latin typeface="Roboto"/>
            </a:endParaRPr>
          </a:p>
          <a:p>
            <a:r>
              <a:rPr lang="en-US" b="0" i="0" dirty="0">
                <a:solidFill>
                  <a:srgbClr val="111111"/>
                </a:solidFill>
                <a:effectLst/>
                <a:latin typeface="Roboto"/>
              </a:rPr>
              <a:t>How can we pour from and empty cup?/ How can we help someone with a splinter in their eye with a log in our own?  Can I stay objective-keep distance? If no- might be good to gain some accountability to watch over you, offer you support, offer supervision after working with that young person.</a:t>
            </a:r>
          </a:p>
          <a:p>
            <a:endParaRPr lang="en-US" b="0" i="0" dirty="0">
              <a:solidFill>
                <a:srgbClr val="111111"/>
              </a:solidFill>
              <a:effectLst/>
              <a:latin typeface="Roboto"/>
            </a:endParaRPr>
          </a:p>
          <a:p>
            <a:r>
              <a:rPr lang="en-US" b="0" i="0" dirty="0">
                <a:solidFill>
                  <a:srgbClr val="111111"/>
                </a:solidFill>
                <a:effectLst/>
                <a:latin typeface="Roboto"/>
              </a:rPr>
              <a:t>Can I meet the needs of this young person? Is there another professional better equipped to support this young person? </a:t>
            </a:r>
            <a:endParaRPr lang="en-GB" b="0" dirty="0"/>
          </a:p>
        </p:txBody>
      </p:sp>
      <p:sp>
        <p:nvSpPr>
          <p:cNvPr id="4" name="Slide Number Placeholder 3"/>
          <p:cNvSpPr>
            <a:spLocks noGrp="1"/>
          </p:cNvSpPr>
          <p:nvPr>
            <p:ph type="sldNum" sz="quarter" idx="5"/>
          </p:nvPr>
        </p:nvSpPr>
        <p:spPr/>
        <p:txBody>
          <a:bodyPr/>
          <a:lstStyle/>
          <a:p>
            <a:fld id="{6E08E3C9-6A30-4EDF-AC2C-EDE7CB9ADE9F}" type="slidenum">
              <a:rPr lang="en-GB" smtClean="0"/>
              <a:t>14</a:t>
            </a:fld>
            <a:endParaRPr lang="en-GB"/>
          </a:p>
        </p:txBody>
      </p:sp>
    </p:spTree>
    <p:extLst>
      <p:ext uri="{BB962C8B-B14F-4D97-AF65-F5344CB8AC3E}">
        <p14:creationId xmlns:p14="http://schemas.microsoft.com/office/powerpoint/2010/main" val="2230152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researching- 1 simple but effective tool kept coming up- Five Ways to Wellbeing </a:t>
            </a:r>
          </a:p>
          <a:p>
            <a:endParaRPr lang="en-GB" dirty="0"/>
          </a:p>
          <a:p>
            <a:r>
              <a:rPr lang="en-GB" dirty="0"/>
              <a:t>Works generally (general rule of thumb), not specific to one particular ACE’s</a:t>
            </a:r>
          </a:p>
        </p:txBody>
      </p:sp>
      <p:sp>
        <p:nvSpPr>
          <p:cNvPr id="4" name="Slide Number Placeholder 3"/>
          <p:cNvSpPr>
            <a:spLocks noGrp="1"/>
          </p:cNvSpPr>
          <p:nvPr>
            <p:ph type="sldNum" sz="quarter" idx="5"/>
          </p:nvPr>
        </p:nvSpPr>
        <p:spPr/>
        <p:txBody>
          <a:bodyPr/>
          <a:lstStyle/>
          <a:p>
            <a:fld id="{6E08E3C9-6A30-4EDF-AC2C-EDE7CB9ADE9F}" type="slidenum">
              <a:rPr lang="en-GB" smtClean="0"/>
              <a:t>16</a:t>
            </a:fld>
            <a:endParaRPr lang="en-GB"/>
          </a:p>
        </p:txBody>
      </p:sp>
    </p:spTree>
    <p:extLst>
      <p:ext uri="{BB962C8B-B14F-4D97-AF65-F5344CB8AC3E}">
        <p14:creationId xmlns:p14="http://schemas.microsoft.com/office/powerpoint/2010/main" val="991653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 be starting from scratch in getting to know our young people. </a:t>
            </a:r>
          </a:p>
          <a:p>
            <a:endParaRPr lang="en-GB" dirty="0"/>
          </a:p>
          <a:p>
            <a:r>
              <a:rPr lang="en-GB" dirty="0"/>
              <a:t>With these developmental stages through adolescence we looked at earlier- will not be the same young people. (Hobbies, attitudes, interests, friendships groups, family/home situation may have all changed).  </a:t>
            </a:r>
          </a:p>
        </p:txBody>
      </p:sp>
      <p:sp>
        <p:nvSpPr>
          <p:cNvPr id="4" name="Slide Number Placeholder 3"/>
          <p:cNvSpPr>
            <a:spLocks noGrp="1"/>
          </p:cNvSpPr>
          <p:nvPr>
            <p:ph type="sldNum" sz="quarter" idx="5"/>
          </p:nvPr>
        </p:nvSpPr>
        <p:spPr/>
        <p:txBody>
          <a:bodyPr/>
          <a:lstStyle/>
          <a:p>
            <a:fld id="{6E08E3C9-6A30-4EDF-AC2C-EDE7CB9ADE9F}" type="slidenum">
              <a:rPr lang="en-GB" smtClean="0"/>
              <a:t>17</a:t>
            </a:fld>
            <a:endParaRPr lang="en-GB"/>
          </a:p>
        </p:txBody>
      </p:sp>
    </p:spTree>
    <p:extLst>
      <p:ext uri="{BB962C8B-B14F-4D97-AF65-F5344CB8AC3E}">
        <p14:creationId xmlns:p14="http://schemas.microsoft.com/office/powerpoint/2010/main" val="1795029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3/23/2021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3/23/2021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3/23/2021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3/23/2021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3/23/2021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8gKyCi0L7eM"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nspcc.org.uk/about-us/news-opinion/2020/report-risk-abuse-teenagers-children/" TargetMode="External"/><Relationship Id="rId3" Type="http://schemas.openxmlformats.org/officeDocument/2006/relationships/hyperlink" Target="https://youngminds.org.uk/find-help/feelings-and-symptoms/abuse/#what-is-abuse?" TargetMode="External"/><Relationship Id="rId7" Type="http://schemas.openxmlformats.org/officeDocument/2006/relationships/hyperlink" Target="https://bda.org/childprotection/Recognising/Pages/Vulnerable-groups.aspx#:~:text=Younger%20children%20are%20much%20more%20vulnerable%20to%20physical,(though%20not%20exclusively)%20involves%20older%20children,%20particularly%20girls." TargetMode="External"/><Relationship Id="rId2" Type="http://schemas.openxmlformats.org/officeDocument/2006/relationships/hyperlink" Target="https://safeguarding.dudley.gov.uk/safeguarding/child/children-young-people/what-is-abuse/" TargetMode="External"/><Relationship Id="rId1" Type="http://schemas.openxmlformats.org/officeDocument/2006/relationships/slideLayout" Target="../slideLayouts/slideLayout2.xml"/><Relationship Id="rId6" Type="http://schemas.openxmlformats.org/officeDocument/2006/relationships/hyperlink" Target="https://www.womensaid.org.uk/information-support/what-is-domestic-abuse/domestic-abuse-is-a-gendered-crime/#:~:text=Whilst%20both%20men%20and%20women%20may%20experience%20incidents,or%20violence%20which%20results%20in%20injury%20or%20death." TargetMode="External"/><Relationship Id="rId5" Type="http://schemas.openxmlformats.org/officeDocument/2006/relationships/hyperlink" Target="https://www.healthline.com/health/mental-health/what-is-verbal-abuse" TargetMode="External"/><Relationship Id="rId4" Type="http://schemas.openxmlformats.org/officeDocument/2006/relationships/hyperlink" Target="https://www.healthline.com/health/child-neglect-and-psychological-abuse#:~:text=According%20to%20the%20U.S.%20government,%20%E2%80%9Cemotional%20abuse%20(or,insulting.%20threatening%20violence%20(even%20without%20carrying%20out%20threats)" TargetMode="External"/><Relationship Id="rId9" Type="http://schemas.openxmlformats.org/officeDocument/2006/relationships/hyperlink" Target="https://www.oxfordlearnersdictionaries.com/definition/english/adolescence"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cdc.gov/vitalsigns/aces/index.html" TargetMode="External"/><Relationship Id="rId3" Type="http://schemas.openxmlformats.org/officeDocument/2006/relationships/hyperlink" Target="http://www.mdcoalition.org/blog/adverse-childhood-experiences-aces-and-their-impact-on-brain-development#:~:text=So%20ACEs%20can%20impact%20brain%20development,%20which%20in,grasp%20the%20complexity%20of%20the%20effects%20of%20trauma." TargetMode="External"/><Relationship Id="rId7" Type="http://schemas.openxmlformats.org/officeDocument/2006/relationships/hyperlink" Target="https://cldstandardscouncil.org.uk/wp-content/uploads/YouthWorkNOS2019Intro.pdf" TargetMode="External"/><Relationship Id="rId2" Type="http://schemas.openxmlformats.org/officeDocument/2006/relationships/hyperlink" Target="https://www.nspcc.org.uk/what-is-child-abuse/types-of-abuse/grooming/" TargetMode="External"/><Relationship Id="rId1" Type="http://schemas.openxmlformats.org/officeDocument/2006/relationships/slideLayout" Target="../slideLayouts/slideLayout2.xml"/><Relationship Id="rId6" Type="http://schemas.openxmlformats.org/officeDocument/2006/relationships/hyperlink" Target="https://www.cwvys.org.uk/wp-content/uploads/2018/11/YOUTH-WORK-IN-WALES-PRINCIPLES-AND-PURPOSES.pdf" TargetMode="External"/><Relationship Id="rId5" Type="http://schemas.openxmlformats.org/officeDocument/2006/relationships/hyperlink" Target="https://learning.nspcc.org.uk/research-resources/pre-2013/child-abuse-neglect-uk-today" TargetMode="External"/><Relationship Id="rId4" Type="http://schemas.openxmlformats.org/officeDocument/2006/relationships/hyperlink" Target="https://ifightdepression.com/en/young-people/what-is-adolescence" TargetMode="External"/><Relationship Id="rId9" Type="http://schemas.openxmlformats.org/officeDocument/2006/relationships/hyperlink" Target="https://www.youtube.com/watch?v=8gKyCi0L7eM"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scb.safeguardingsomerset.org.uk/wp-content/uploads/2016/06/CSE-Risk-taking-adolescents-and-child-protect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861010" y="1984727"/>
            <a:ext cx="5120639" cy="2011261"/>
          </a:xfrm>
        </p:spPr>
        <p:txBody>
          <a:bodyPr>
            <a:normAutofit/>
          </a:bodyPr>
          <a:lstStyle/>
          <a:p>
            <a:r>
              <a:rPr lang="en-US" sz="3000" dirty="0">
                <a:solidFill>
                  <a:schemeClr val="tx1"/>
                </a:solidFill>
                <a:latin typeface="Times New Roman" panose="02020603050405020304" pitchFamily="18" charset="0"/>
                <a:cs typeface="Times New Roman" panose="02020603050405020304" pitchFamily="18" charset="0"/>
              </a:rPr>
              <a:t>Young people’s experiences of adolescents and ACE’s who have been subjected to abuse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latin typeface="Times New Roman" panose="02020603050405020304" pitchFamily="18" charset="0"/>
                <a:cs typeface="Times New Roman" panose="02020603050405020304" pitchFamily="18" charset="0"/>
              </a:rPr>
              <a:t>Paul Brewer (1810650)</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A4545-1327-4F0E-A89F-476EB35AFE10}"/>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WELCOME</a:t>
            </a:r>
          </a:p>
        </p:txBody>
      </p:sp>
      <p:sp>
        <p:nvSpPr>
          <p:cNvPr id="3" name="Content Placeholder 2">
            <a:extLst>
              <a:ext uri="{FF2B5EF4-FFF2-40B4-BE49-F238E27FC236}">
                <a16:creationId xmlns:a16="http://schemas.microsoft.com/office/drawing/2014/main" id="{9FB3B348-0F98-4314-BBD7-001A81A97AD2}"/>
              </a:ext>
            </a:extLst>
          </p:cNvPr>
          <p:cNvSpPr>
            <a:spLocks noGrp="1"/>
          </p:cNvSpPr>
          <p:nvPr>
            <p:ph idx="1"/>
          </p:nvPr>
        </p:nvSpPr>
        <p:spPr>
          <a:xfrm>
            <a:off x="1066800" y="1675417"/>
            <a:ext cx="10058400" cy="4415418"/>
          </a:xfrm>
        </p:spPr>
        <p:txBody>
          <a:bodyPr>
            <a:noAutofit/>
          </a:bodyPr>
          <a:lstStyle/>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What is this seminar about? </a:t>
            </a:r>
          </a:p>
          <a:p>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(CLD Standards Council Scotland, 2019).</a:t>
            </a:r>
            <a:endParaRPr lang="en-GB" sz="2000" i="1"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TRIGGER WARNING: some of the themes in this seminar will not be very nice and may be distressing for some people. If you would like to leave for a comfort break or leave all together just turn off your camera and microphone or click leave should you feel the need. </a:t>
            </a:r>
          </a:p>
        </p:txBody>
      </p:sp>
    </p:spTree>
    <p:extLst>
      <p:ext uri="{BB962C8B-B14F-4D97-AF65-F5344CB8AC3E}">
        <p14:creationId xmlns:p14="http://schemas.microsoft.com/office/powerpoint/2010/main" val="481823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0F337-1C2C-41DF-B3FE-0C3920D0545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Topics that will be explored in this seminar: </a:t>
            </a:r>
          </a:p>
        </p:txBody>
      </p:sp>
      <p:sp>
        <p:nvSpPr>
          <p:cNvPr id="3" name="Content Placeholder 2">
            <a:extLst>
              <a:ext uri="{FF2B5EF4-FFF2-40B4-BE49-F238E27FC236}">
                <a16:creationId xmlns:a16="http://schemas.microsoft.com/office/drawing/2014/main" id="{CD3AE614-F055-4F92-B2F7-1665B1BBC528}"/>
              </a:ext>
            </a:extLst>
          </p:cNvPr>
          <p:cNvSpPr>
            <a:spLocks noGrp="1"/>
          </p:cNvSpPr>
          <p:nvPr>
            <p:ph idx="1"/>
          </p:nvPr>
        </p:nvSpPr>
        <p:spPr>
          <a:xfrm>
            <a:off x="1066800" y="1710813"/>
            <a:ext cx="10058400" cy="4504593"/>
          </a:xfrm>
        </p:spPr>
        <p:txBody>
          <a:bodyPr>
            <a:normAutofit fontScale="40000" lnSpcReduction="20000"/>
          </a:bodyPr>
          <a:lstStyle/>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What is abuse? </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What can abuse look like? </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Which young people can be affected or are more vulnerable to being subject to abuse?</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Where can abuse take place? </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What is adolescents?</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What is ACE’s? </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What are the experiences of ACE’s and adolescence in young people who have experienced abuse?</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Are there interventions youth workers can undertake with abused young people to enhance health and well-being?</a:t>
            </a:r>
          </a:p>
          <a:p>
            <a:pPr>
              <a:buFont typeface="Arial" panose="020B0604020202020204" pitchFamily="34" charset="0"/>
              <a:buChar char="•"/>
            </a:pPr>
            <a:r>
              <a:rPr lang="en-GB" sz="5200" dirty="0">
                <a:latin typeface="Times New Roman" panose="02020603050405020304" pitchFamily="18" charset="0"/>
                <a:cs typeface="Times New Roman" panose="02020603050405020304" pitchFamily="18" charset="0"/>
              </a:rPr>
              <a:t>Conclusion and questions. </a:t>
            </a:r>
          </a:p>
          <a:p>
            <a:endParaRPr lang="en-GB" dirty="0"/>
          </a:p>
        </p:txBody>
      </p:sp>
    </p:spTree>
    <p:extLst>
      <p:ext uri="{BB962C8B-B14F-4D97-AF65-F5344CB8AC3E}">
        <p14:creationId xmlns:p14="http://schemas.microsoft.com/office/powerpoint/2010/main" val="396273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85F0D-9BEB-4189-93F6-4C904A26F9B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What is abuse? What does it look like?</a:t>
            </a:r>
          </a:p>
        </p:txBody>
      </p:sp>
      <p:sp>
        <p:nvSpPr>
          <p:cNvPr id="3" name="Content Placeholder 2">
            <a:extLst>
              <a:ext uri="{FF2B5EF4-FFF2-40B4-BE49-F238E27FC236}">
                <a16:creationId xmlns:a16="http://schemas.microsoft.com/office/drawing/2014/main" id="{F1527535-8BD6-4557-A1E5-550C6AC5FE66}"/>
              </a:ext>
            </a:extLst>
          </p:cNvPr>
          <p:cNvSpPr>
            <a:spLocks noGrp="1"/>
          </p:cNvSpPr>
          <p:nvPr>
            <p:ph idx="1"/>
          </p:nvPr>
        </p:nvSpPr>
        <p:spPr>
          <a:xfrm>
            <a:off x="1066800" y="1887794"/>
            <a:ext cx="10058400" cy="4498258"/>
          </a:xfrm>
        </p:spPr>
        <p:txBody>
          <a:bodyPr>
            <a:noAutofit/>
          </a:bodyPr>
          <a:lstStyle/>
          <a:p>
            <a:pPr marL="0" indent="0" algn="just">
              <a:buNone/>
            </a:pPr>
            <a:r>
              <a:rPr lang="en-GB" sz="1700" dirty="0">
                <a:latin typeface="Times New Roman" panose="02020603050405020304" pitchFamily="18" charset="0"/>
                <a:cs typeface="Times New Roman" panose="02020603050405020304" pitchFamily="18" charset="0"/>
              </a:rPr>
              <a:t>According to Dudley Safeguarding People Partnerships (no date) ‘</a:t>
            </a:r>
            <a:r>
              <a:rPr lang="en-US" sz="1700" b="0" i="0" dirty="0">
                <a:effectLst/>
                <a:latin typeface="Times New Roman" panose="02020603050405020304" pitchFamily="18" charset="0"/>
                <a:cs typeface="Times New Roman" panose="02020603050405020304" pitchFamily="18" charset="0"/>
              </a:rPr>
              <a:t>Abuse is any action taken by another person that causes harm or distress. This can be physical or mental.’ </a:t>
            </a:r>
          </a:p>
          <a:p>
            <a:pPr marL="0" indent="0" algn="just">
              <a:buNone/>
            </a:pPr>
            <a:endParaRPr lang="en-US" sz="1700" dirty="0">
              <a:latin typeface="Times New Roman" panose="02020603050405020304" pitchFamily="18" charset="0"/>
              <a:cs typeface="Times New Roman" panose="02020603050405020304" pitchFamily="18" charset="0"/>
            </a:endParaRPr>
          </a:p>
          <a:p>
            <a:pPr marL="0" indent="0" algn="just">
              <a:buNone/>
            </a:pPr>
            <a:r>
              <a:rPr lang="en-US" sz="1700" b="0" i="0" dirty="0">
                <a:effectLst/>
                <a:latin typeface="Times New Roman" panose="02020603050405020304" pitchFamily="18" charset="0"/>
                <a:cs typeface="Times New Roman" panose="02020603050405020304" pitchFamily="18" charset="0"/>
              </a:rPr>
              <a:t>Young Minds (no date) believe there is five different forms of abuse:</a:t>
            </a:r>
          </a:p>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t>
            </a:r>
            <a:r>
              <a:rPr lang="en-US" sz="1700" b="1" dirty="0">
                <a:latin typeface="Times New Roman" panose="02020603050405020304" pitchFamily="18" charset="0"/>
                <a:cs typeface="Times New Roman" panose="02020603050405020304" pitchFamily="18" charset="0"/>
              </a:rPr>
              <a:t>physical</a:t>
            </a:r>
            <a:r>
              <a:rPr lang="en-US" sz="1700" dirty="0">
                <a:latin typeface="Times New Roman" panose="02020603050405020304" pitchFamily="18" charset="0"/>
                <a:cs typeface="Times New Roman" panose="02020603050405020304" pitchFamily="18" charset="0"/>
              </a:rPr>
              <a:t>- being hurt for no reason’</a:t>
            </a:r>
          </a:p>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t>
            </a:r>
            <a:r>
              <a:rPr lang="en-US" sz="1700" b="1" dirty="0">
                <a:latin typeface="Times New Roman" panose="02020603050405020304" pitchFamily="18" charset="0"/>
                <a:cs typeface="Times New Roman" panose="02020603050405020304" pitchFamily="18" charset="0"/>
              </a:rPr>
              <a:t>mental or emotional</a:t>
            </a:r>
            <a:r>
              <a:rPr lang="en-US" sz="1700" dirty="0">
                <a:latin typeface="Times New Roman" panose="02020603050405020304" pitchFamily="18" charset="0"/>
                <a:cs typeface="Times New Roman" panose="02020603050405020304" pitchFamily="18" charset="0"/>
              </a:rPr>
              <a:t>- being treated badly, such as consistently being ignored or criticized’  </a:t>
            </a:r>
          </a:p>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t>
            </a:r>
            <a:r>
              <a:rPr lang="en-US" sz="1700" b="1" dirty="0">
                <a:latin typeface="Times New Roman" panose="02020603050405020304" pitchFamily="18" charset="0"/>
                <a:cs typeface="Times New Roman" panose="02020603050405020304" pitchFamily="18" charset="0"/>
              </a:rPr>
              <a:t>verbal</a:t>
            </a:r>
            <a:r>
              <a:rPr lang="en-US" sz="1700" dirty="0">
                <a:latin typeface="Times New Roman" panose="02020603050405020304" pitchFamily="18" charset="0"/>
                <a:cs typeface="Times New Roman" panose="02020603050405020304" pitchFamily="18" charset="0"/>
              </a:rPr>
              <a:t>- saying or shouting or writing horrible things’ </a:t>
            </a:r>
          </a:p>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t>
            </a:r>
            <a:r>
              <a:rPr lang="en-US" sz="1700" b="1" dirty="0">
                <a:latin typeface="Times New Roman" panose="02020603050405020304" pitchFamily="18" charset="0"/>
                <a:cs typeface="Times New Roman" panose="02020603050405020304" pitchFamily="18" charset="0"/>
              </a:rPr>
              <a:t>neglect</a:t>
            </a:r>
            <a:r>
              <a:rPr lang="en-US" sz="1700" dirty="0">
                <a:latin typeface="Times New Roman" panose="02020603050405020304" pitchFamily="18" charset="0"/>
                <a:cs typeface="Times New Roman" panose="02020603050405020304" pitchFamily="18" charset="0"/>
              </a:rPr>
              <a:t>- not being looked after and kept healthy’ </a:t>
            </a:r>
          </a:p>
          <a:p>
            <a:pPr algn="jus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a:t>
            </a:r>
            <a:r>
              <a:rPr lang="en-US" sz="1700" b="1" dirty="0">
                <a:latin typeface="Times New Roman" panose="02020603050405020304" pitchFamily="18" charset="0"/>
                <a:cs typeface="Times New Roman" panose="02020603050405020304" pitchFamily="18" charset="0"/>
              </a:rPr>
              <a:t>child sexual abuse</a:t>
            </a:r>
            <a:r>
              <a:rPr lang="en-US" sz="1700" dirty="0">
                <a:latin typeface="Times New Roman" panose="02020603050405020304" pitchFamily="18" charset="0"/>
                <a:cs typeface="Times New Roman" panose="02020603050405020304" pitchFamily="18" charset="0"/>
              </a:rPr>
              <a:t>- being touched where you should not be or forced to take part in sexual activity’  </a:t>
            </a:r>
          </a:p>
          <a:p>
            <a:pPr algn="just"/>
            <a:endParaRPr lang="en-US" sz="1700" dirty="0">
              <a:latin typeface="Times New Roman" panose="02020603050405020304" pitchFamily="18" charset="0"/>
              <a:cs typeface="Times New Roman" panose="02020603050405020304" pitchFamily="18" charset="0"/>
            </a:endParaRPr>
          </a:p>
          <a:p>
            <a:pPr marL="0" indent="0" algn="just">
              <a:buNone/>
            </a:pPr>
            <a:r>
              <a:rPr lang="en-US" sz="1700" dirty="0">
                <a:latin typeface="Times New Roman" panose="02020603050405020304" pitchFamily="18" charset="0"/>
                <a:cs typeface="Times New Roman" panose="02020603050405020304" pitchFamily="18" charset="0"/>
              </a:rPr>
              <a:t>‘Abuse is often about power and the person who abuses’…‘It is hurtful either mentally or physically’ (Young Minds, no date). Emotionally could also be applied to that quote.   </a:t>
            </a: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2493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wipe(down)">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wipe(down)">
                                      <p:cBhvr>
                                        <p:cTn id="34" dur="5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wipe(down)">
                                      <p:cBhvr>
                                        <p:cTn id="39" dur="500"/>
                                        <p:tgtEl>
                                          <p:spTgt spid="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 calcmode="lin" valueType="num">
                                      <p:cBhvr additive="base">
                                        <p:cTn id="44"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13D0E-FB45-4202-B73C-850CF0DAF41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What is abuse continued… </a:t>
            </a:r>
          </a:p>
        </p:txBody>
      </p:sp>
      <p:sp>
        <p:nvSpPr>
          <p:cNvPr id="3" name="Content Placeholder 2">
            <a:extLst>
              <a:ext uri="{FF2B5EF4-FFF2-40B4-BE49-F238E27FC236}">
                <a16:creationId xmlns:a16="http://schemas.microsoft.com/office/drawing/2014/main" id="{7E9F3F89-E51C-4769-B834-26EEF11D11B9}"/>
              </a:ext>
            </a:extLst>
          </p:cNvPr>
          <p:cNvSpPr>
            <a:spLocks noGrp="1"/>
          </p:cNvSpPr>
          <p:nvPr>
            <p:ph idx="1"/>
          </p:nvPr>
        </p:nvSpPr>
        <p:spPr/>
        <p:txBody>
          <a:bodyPr>
            <a:normAutofit fontScale="85000" lnSpcReduction="20000"/>
          </a:bodyPr>
          <a:lstStyle/>
          <a:p>
            <a:pPr marL="0" indent="0">
              <a:buNone/>
            </a:pPr>
            <a:r>
              <a:rPr lang="en-US" sz="2000" b="0" i="0" dirty="0">
                <a:solidFill>
                  <a:srgbClr val="555454"/>
                </a:solidFill>
                <a:effectLst/>
                <a:latin typeface="Times New Roman" panose="02020603050405020304" pitchFamily="18" charset="0"/>
                <a:cs typeface="Times New Roman" panose="02020603050405020304" pitchFamily="18" charset="0"/>
              </a:rPr>
              <a:t>‘</a:t>
            </a:r>
            <a:r>
              <a:rPr lang="en-US" sz="2000" b="0" i="0" dirty="0">
                <a:effectLst/>
                <a:latin typeface="Times New Roman" panose="02020603050405020304" pitchFamily="18" charset="0"/>
                <a:cs typeface="Times New Roman" panose="02020603050405020304" pitchFamily="18" charset="0"/>
              </a:rPr>
              <a:t>Abuse isn’t always carried out by a stranger and can be someone you know, which can make it feel hard to speak out about’ (Young Minds, no date). </a:t>
            </a: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b="1" i="0" dirty="0">
                <a:effectLst/>
                <a:latin typeface="Times New Roman" panose="02020603050405020304" pitchFamily="18" charset="0"/>
                <a:cs typeface="Times New Roman" panose="02020603050405020304" pitchFamily="18" charset="0"/>
              </a:rPr>
              <a:t>Some statistics</a:t>
            </a:r>
          </a:p>
          <a:p>
            <a:pP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1 in 5 children have experienced severe maltreatment </a:t>
            </a:r>
          </a:p>
          <a:p>
            <a:pPr>
              <a:buFont typeface="Arial" panose="020B0604020202020204" pitchFamily="34" charset="0"/>
              <a:buChar char="•"/>
            </a:pPr>
            <a:r>
              <a:rPr lang="en-US" sz="2000" i="0" dirty="0">
                <a:effectLst/>
                <a:latin typeface="Times New Roman" panose="02020603050405020304" pitchFamily="18" charset="0"/>
                <a:cs typeface="Times New Roman" panose="02020603050405020304" pitchFamily="18" charset="0"/>
              </a:rPr>
              <a:t>Children abused by parents or carers are almost 3 times more likely to also witness family violence </a:t>
            </a:r>
          </a:p>
          <a:p>
            <a:pP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1 in 3 children sexually abused by an adult didn’t tell anyone at the time </a:t>
            </a:r>
          </a:p>
          <a:p>
            <a:pPr>
              <a:buFont typeface="Arial" panose="020B0604020202020204" pitchFamily="34" charset="0"/>
              <a:buChar char="•"/>
            </a:pPr>
            <a:r>
              <a:rPr lang="en-US" sz="2000" i="0" dirty="0">
                <a:effectLst/>
                <a:latin typeface="Times New Roman" panose="02020603050405020304" pitchFamily="18" charset="0"/>
                <a:cs typeface="Times New Roman" panose="02020603050405020304" pitchFamily="18" charset="0"/>
              </a:rPr>
              <a:t>All types of neglect are associated with poorer mental health</a:t>
            </a:r>
          </a:p>
          <a:p>
            <a:pPr>
              <a:buFont typeface="Arial" panose="020B0604020202020204" pitchFamily="34" charset="0"/>
              <a:buChar char="•"/>
            </a:pPr>
            <a:endParaRPr lang="en-US" sz="2000" i="0" dirty="0">
              <a:effectLst/>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b="0" i="0" dirty="0">
                <a:effectLst/>
                <a:latin typeface="Times New Roman" panose="02020603050405020304" pitchFamily="18" charset="0"/>
                <a:cs typeface="Times New Roman" panose="02020603050405020304" pitchFamily="18" charset="0"/>
              </a:rPr>
              <a:t>Abuse is not the young person’s fault and is never acceptable. </a:t>
            </a:r>
          </a:p>
          <a:p>
            <a:pPr marL="0" indent="0">
              <a:buNone/>
            </a:pPr>
            <a:endParaRPr lang="en-GB" dirty="0"/>
          </a:p>
        </p:txBody>
      </p:sp>
    </p:spTree>
    <p:extLst>
      <p:ext uri="{BB962C8B-B14F-4D97-AF65-F5344CB8AC3E}">
        <p14:creationId xmlns:p14="http://schemas.microsoft.com/office/powerpoint/2010/main" val="89307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wipe(down)">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wipe(down)">
                                      <p:cBhvr>
                                        <p:cTn id="34" dur="5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844A7-D079-456E-89DE-EF180B3D6A3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Who can be affected by abuse? </a:t>
            </a:r>
          </a:p>
        </p:txBody>
      </p:sp>
      <p:sp>
        <p:nvSpPr>
          <p:cNvPr id="3" name="Content Placeholder 2">
            <a:extLst>
              <a:ext uri="{FF2B5EF4-FFF2-40B4-BE49-F238E27FC236}">
                <a16:creationId xmlns:a16="http://schemas.microsoft.com/office/drawing/2014/main" id="{90981FE6-94AF-484A-8944-80EE3E2C6A31}"/>
              </a:ext>
            </a:extLst>
          </p:cNvPr>
          <p:cNvSpPr>
            <a:spLocks noGrp="1"/>
          </p:cNvSpPr>
          <p:nvPr>
            <p:ph idx="1"/>
          </p:nvPr>
        </p:nvSpPr>
        <p:spPr>
          <a:xfrm>
            <a:off x="1066800" y="2014193"/>
            <a:ext cx="10058400" cy="4342361"/>
          </a:xfrm>
        </p:spPr>
        <p:txBody>
          <a:bodyPr>
            <a:noAutofit/>
          </a:bodyPr>
          <a:lstStyle/>
          <a:p>
            <a:pPr marL="0" indent="0">
              <a:buNone/>
            </a:pPr>
            <a:r>
              <a:rPr lang="en-GB" sz="1700" dirty="0">
                <a:latin typeface="Times New Roman" panose="02020603050405020304" pitchFamily="18" charset="0"/>
                <a:cs typeface="Times New Roman" panose="02020603050405020304" pitchFamily="18" charset="0"/>
              </a:rPr>
              <a:t>Short answer- any child or young person. </a:t>
            </a:r>
          </a:p>
          <a:p>
            <a:pPr marL="0" indent="0">
              <a:buNone/>
            </a:pPr>
            <a:r>
              <a:rPr lang="en-GB" sz="1700" dirty="0">
                <a:latin typeface="Times New Roman" panose="02020603050405020304" pitchFamily="18" charset="0"/>
                <a:cs typeface="Times New Roman" panose="02020603050405020304" pitchFamily="18" charset="0"/>
              </a:rPr>
              <a:t>There are factors which can determine young people at a higher risk of being subject to abuse as stated my NSPCC (2020):</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Age</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Gender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Disabilities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Parental factors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Social factors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According to the NSPCC (2020) they state that ‘teenagers at heightened risk of some types of abuse offences compared to younger children.’ </a:t>
            </a:r>
            <a:endParaRPr lang="en-GB" sz="1700" dirty="0">
              <a:highlight>
                <a:srgbClr val="FFFF0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7606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wipe(down)">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ipe(down)">
                                      <p:cBhvr>
                                        <p:cTn id="29" dur="5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wipe(down)">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wipe(down)">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additive="base">
                                        <p:cTn id="4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21C89-7C90-4CDF-8ED8-5B07E32CEDA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Where can abuse take place?</a:t>
            </a:r>
          </a:p>
        </p:txBody>
      </p:sp>
      <p:sp>
        <p:nvSpPr>
          <p:cNvPr id="3" name="Content Placeholder 2">
            <a:extLst>
              <a:ext uri="{FF2B5EF4-FFF2-40B4-BE49-F238E27FC236}">
                <a16:creationId xmlns:a16="http://schemas.microsoft.com/office/drawing/2014/main" id="{B3A3206F-9419-48F1-8ADC-9F88A9D7510C}"/>
              </a:ext>
            </a:extLst>
          </p:cNvPr>
          <p:cNvSpPr>
            <a:spLocks noGrp="1"/>
          </p:cNvSpPr>
          <p:nvPr>
            <p:ph idx="1"/>
          </p:nvPr>
        </p:nvSpPr>
        <p:spPr>
          <a:xfrm>
            <a:off x="1066800" y="1873045"/>
            <a:ext cx="10058400" cy="4342361"/>
          </a:xfrm>
        </p:spPr>
        <p:txBody>
          <a:bodyPr>
            <a:noAutofit/>
          </a:bodyPr>
          <a:lstStyle/>
          <a:p>
            <a:pPr marL="0" indent="0" algn="ctr">
              <a:buNone/>
            </a:pPr>
            <a:r>
              <a:rPr lang="en-GB" sz="1700" b="1" dirty="0">
                <a:latin typeface="Times New Roman" panose="02020603050405020304" pitchFamily="18" charset="0"/>
                <a:cs typeface="Times New Roman" panose="02020603050405020304" pitchFamily="18" charset="0"/>
              </a:rPr>
              <a:t>Where there is an abuser in contact with a young person, there is the potential for abuse to occur.</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Common locations consist of family home, relatives or friends' home or car, care homes, school, day centres, hospitals and in public etc.</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US" sz="1700" b="0" i="0" dirty="0">
                <a:solidFill>
                  <a:srgbClr val="000000"/>
                </a:solidFill>
                <a:effectLst/>
                <a:latin typeface="NSPCC-Regular"/>
              </a:rPr>
              <a:t>‘A substantial minority of children experience severe maltreatment and abuse at home, in school, in the community, from adults and from peers.</a:t>
            </a:r>
            <a:r>
              <a:rPr lang="en-GB" sz="1700" b="0" i="0" dirty="0">
                <a:solidFill>
                  <a:srgbClr val="000000"/>
                </a:solidFill>
                <a:effectLst/>
                <a:latin typeface="Times New Roman" panose="02020603050405020304" pitchFamily="18" charset="0"/>
                <a:cs typeface="Times New Roman" panose="02020603050405020304" pitchFamily="18" charset="0"/>
              </a:rPr>
              <a:t>’ (NSPCC, 2013). </a:t>
            </a:r>
            <a:endParaRPr lang="en-GB" sz="1700"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Can abuse only take place in person? </a:t>
            </a:r>
          </a:p>
          <a:p>
            <a:pPr marL="0" indent="0">
              <a:buNone/>
            </a:pPr>
            <a:endParaRPr lang="en-US" sz="1700" b="0" i="0" dirty="0">
              <a:effectLst/>
              <a:latin typeface="Times New Roman" panose="02020603050405020304" pitchFamily="18" charset="0"/>
              <a:cs typeface="Times New Roman" panose="02020603050405020304" pitchFamily="18" charset="0"/>
            </a:endParaRPr>
          </a:p>
          <a:p>
            <a:pPr marL="0" indent="0">
              <a:buNone/>
            </a:pPr>
            <a:r>
              <a:rPr lang="en-US" sz="1700" b="0" i="0" dirty="0">
                <a:effectLst/>
                <a:latin typeface="Times New Roman" panose="02020603050405020304" pitchFamily="18" charset="0"/>
                <a:cs typeface="Times New Roman" panose="02020603050405020304" pitchFamily="18" charset="0"/>
              </a:rPr>
              <a:t>‘Grooming is when someone builds a relationship, trust and emotional connection with a child or young person so they can manipulate, exploit and abuse them.’ (NSPCC, no date). </a:t>
            </a:r>
            <a:endParaRPr lang="en-GB" sz="1700"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94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D919E-F81D-4DDD-B0F9-608CBE87FB50}"/>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What is adolescence?   </a:t>
            </a:r>
          </a:p>
        </p:txBody>
      </p:sp>
      <p:sp>
        <p:nvSpPr>
          <p:cNvPr id="3" name="Content Placeholder 2">
            <a:extLst>
              <a:ext uri="{FF2B5EF4-FFF2-40B4-BE49-F238E27FC236}">
                <a16:creationId xmlns:a16="http://schemas.microsoft.com/office/drawing/2014/main" id="{9E7AE0E3-DE9D-4A2A-B614-D506099C8A09}"/>
              </a:ext>
            </a:extLst>
          </p:cNvPr>
          <p:cNvSpPr>
            <a:spLocks noGrp="1"/>
          </p:cNvSpPr>
          <p:nvPr>
            <p:ph idx="1"/>
          </p:nvPr>
        </p:nvSpPr>
        <p:spPr>
          <a:xfrm>
            <a:off x="1066800" y="1702191"/>
            <a:ext cx="10058400" cy="4513215"/>
          </a:xfrm>
        </p:spPr>
        <p:txBody>
          <a:bodyPr>
            <a:normAutofit fontScale="70000" lnSpcReduction="20000"/>
          </a:bodyPr>
          <a:lstStyle/>
          <a:p>
            <a:pPr marL="0" indent="0">
              <a:buNone/>
            </a:pPr>
            <a:r>
              <a:rPr lang="en-GB" sz="2900" b="1" dirty="0">
                <a:latin typeface="Times New Roman" panose="02020603050405020304" pitchFamily="18" charset="0"/>
                <a:cs typeface="Times New Roman" panose="02020603050405020304" pitchFamily="18" charset="0"/>
              </a:rPr>
              <a:t>Definitions:</a:t>
            </a:r>
          </a:p>
          <a:p>
            <a:r>
              <a:rPr lang="en-GB" sz="2900" dirty="0">
                <a:latin typeface="Times New Roman" panose="02020603050405020304" pitchFamily="18" charset="0"/>
                <a:cs typeface="Times New Roman" panose="02020603050405020304" pitchFamily="18" charset="0"/>
              </a:rPr>
              <a:t>‘the time in a person’s life when he or she develops from a child into adult’ (Oxford Learners Dictionary, 2021). </a:t>
            </a:r>
          </a:p>
          <a:p>
            <a:r>
              <a:rPr lang="en-GB" sz="2900" dirty="0">
                <a:latin typeface="Times New Roman" panose="02020603050405020304" pitchFamily="18" charset="0"/>
                <a:cs typeface="Times New Roman" panose="02020603050405020304" pitchFamily="18" charset="0"/>
              </a:rPr>
              <a:t>‘adolescence is a phase of Maturation: it is transitional period of physical and psychological human development between childhood and adulthood, the cultural purpose of which involves preparation to assume adult roles.’ (</a:t>
            </a:r>
            <a:r>
              <a:rPr lang="en-GB" sz="2900" dirty="0" err="1">
                <a:latin typeface="Times New Roman" panose="02020603050405020304" pitchFamily="18" charset="0"/>
                <a:cs typeface="Times New Roman" panose="02020603050405020304" pitchFamily="18" charset="0"/>
              </a:rPr>
              <a:t>iFight</a:t>
            </a:r>
            <a:r>
              <a:rPr lang="en-GB" sz="2900" dirty="0">
                <a:latin typeface="Times New Roman" panose="02020603050405020304" pitchFamily="18" charset="0"/>
                <a:cs typeface="Times New Roman" panose="02020603050405020304" pitchFamily="18" charset="0"/>
              </a:rPr>
              <a:t> Depression, no date). </a:t>
            </a:r>
          </a:p>
          <a:p>
            <a:pPr algn="l" fontAlgn="base"/>
            <a:r>
              <a:rPr lang="en-US" sz="2900" b="1" i="0" dirty="0">
                <a:effectLst/>
                <a:latin typeface="Times New Roman" panose="02020603050405020304" pitchFamily="18" charset="0"/>
                <a:cs typeface="Times New Roman" panose="02020603050405020304" pitchFamily="18" charset="0"/>
              </a:rPr>
              <a:t>‘Youth</a:t>
            </a:r>
            <a:r>
              <a:rPr lang="en-US" sz="2900" b="0" i="0" dirty="0">
                <a:effectLst/>
                <a:latin typeface="Times New Roman" panose="02020603050405020304" pitchFamily="18" charset="0"/>
                <a:cs typeface="Times New Roman" panose="02020603050405020304" pitchFamily="18" charset="0"/>
              </a:rPr>
              <a:t> is the developmental phase between childhood and adulthood. Typically, this starts around the beginning of puberty and finishes in late teens but for many young people, dependent on personal, social and economic factors, it can start and or finish much later.’ (National Youth Agency, 2020). </a:t>
            </a:r>
            <a:br>
              <a:rPr lang="en-US" sz="2900" dirty="0">
                <a:latin typeface="Times New Roman" panose="02020603050405020304" pitchFamily="18" charset="0"/>
                <a:cs typeface="Times New Roman" panose="02020603050405020304" pitchFamily="18" charset="0"/>
              </a:rPr>
            </a:br>
            <a:endParaRPr lang="en-US" sz="2900" dirty="0">
              <a:latin typeface="Times New Roman" panose="02020603050405020304" pitchFamily="18" charset="0"/>
              <a:cs typeface="Times New Roman" panose="02020603050405020304" pitchFamily="18" charset="0"/>
            </a:endParaRPr>
          </a:p>
          <a:p>
            <a:pPr marL="0" indent="0">
              <a:buNone/>
            </a:pPr>
            <a:r>
              <a:rPr lang="en-GB" sz="2900" dirty="0">
                <a:latin typeface="Times New Roman" panose="02020603050405020304" pitchFamily="18" charset="0"/>
                <a:cs typeface="Times New Roman" panose="02020603050405020304" pitchFamily="18" charset="0"/>
              </a:rPr>
              <a:t>A working definition to sum up adolescence could be </a:t>
            </a:r>
            <a:r>
              <a:rPr lang="en-GB" sz="2900" b="1" dirty="0">
                <a:latin typeface="Times New Roman" panose="02020603050405020304" pitchFamily="18" charset="0"/>
                <a:cs typeface="Times New Roman" panose="02020603050405020304" pitchFamily="18" charset="0"/>
              </a:rPr>
              <a:t>a journey from childhood to adulthood during which a person experiences social, cognitive and biological developments.</a:t>
            </a:r>
            <a:r>
              <a:rPr lang="en-GB" sz="2900" dirty="0">
                <a:latin typeface="Times New Roman" panose="02020603050405020304" pitchFamily="18" charset="0"/>
                <a:cs typeface="Times New Roman" panose="02020603050405020304" pitchFamily="18" charset="0"/>
              </a:rPr>
              <a:t> </a:t>
            </a:r>
          </a:p>
          <a:p>
            <a:pPr marL="0" indent="0">
              <a:buNone/>
            </a:pPr>
            <a:endParaRPr lang="en-GB" sz="29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4827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wipe(down)">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wipe(down)">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 calcmode="lin" valueType="num">
                                      <p:cBhvr additive="base">
                                        <p:cTn id="3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7077-169D-45EC-82AB-B9EB0E72FBB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Adolescence continued </a:t>
            </a:r>
          </a:p>
        </p:txBody>
      </p:sp>
      <p:sp>
        <p:nvSpPr>
          <p:cNvPr id="3" name="Content Placeholder 2">
            <a:extLst>
              <a:ext uri="{FF2B5EF4-FFF2-40B4-BE49-F238E27FC236}">
                <a16:creationId xmlns:a16="http://schemas.microsoft.com/office/drawing/2014/main" id="{3A133BE9-D511-499A-8AB1-2D8E0D95D379}"/>
              </a:ext>
            </a:extLst>
          </p:cNvPr>
          <p:cNvSpPr>
            <a:spLocks noGrp="1"/>
          </p:cNvSpPr>
          <p:nvPr>
            <p:ph idx="1"/>
          </p:nvPr>
        </p:nvSpPr>
        <p:spPr/>
        <p:txBody>
          <a:bodyPr>
            <a:normAutofit/>
          </a:bodyPr>
          <a:lstStyle/>
          <a:p>
            <a:pPr marL="0" indent="0">
              <a:buNone/>
            </a:pPr>
            <a:r>
              <a:rPr lang="en-GB" sz="2000" b="1" dirty="0">
                <a:latin typeface="Times New Roman" panose="02020603050405020304" pitchFamily="18" charset="0"/>
                <a:cs typeface="Times New Roman" panose="02020603050405020304" pitchFamily="18" charset="0"/>
              </a:rPr>
              <a:t>What happens:</a:t>
            </a:r>
          </a:p>
          <a:p>
            <a:r>
              <a:rPr lang="en-GB" sz="2000" b="1" dirty="0">
                <a:latin typeface="Times New Roman" panose="02020603050405020304" pitchFamily="18" charset="0"/>
                <a:cs typeface="Times New Roman" panose="02020603050405020304" pitchFamily="18" charset="0"/>
              </a:rPr>
              <a:t>Socially- ‘</a:t>
            </a:r>
            <a:r>
              <a:rPr lang="en-GB" sz="2000" dirty="0">
                <a:latin typeface="Times New Roman" panose="02020603050405020304" pitchFamily="18" charset="0"/>
                <a:cs typeface="Times New Roman" panose="02020603050405020304" pitchFamily="18" charset="0"/>
              </a:rPr>
              <a:t>adolescence is a period of preparation for culturally adequate social adult roles such as being as workers and a romantic partner.’ (</a:t>
            </a:r>
            <a:r>
              <a:rPr lang="en-GB" sz="2000" dirty="0" err="1">
                <a:latin typeface="Times New Roman" panose="02020603050405020304" pitchFamily="18" charset="0"/>
                <a:cs typeface="Times New Roman" panose="02020603050405020304" pitchFamily="18" charset="0"/>
              </a:rPr>
              <a:t>iFight</a:t>
            </a:r>
            <a:r>
              <a:rPr lang="en-GB" sz="2000" dirty="0">
                <a:latin typeface="Times New Roman" panose="02020603050405020304" pitchFamily="18" charset="0"/>
                <a:cs typeface="Times New Roman" panose="02020603050405020304" pitchFamily="18" charset="0"/>
              </a:rPr>
              <a:t> Depression, no date). </a:t>
            </a:r>
          </a:p>
          <a:p>
            <a:r>
              <a:rPr lang="en-GB"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Cognitively- </a:t>
            </a:r>
            <a:r>
              <a:rPr lang="en-GB" sz="2000" dirty="0">
                <a:latin typeface="Times New Roman" panose="02020603050405020304" pitchFamily="18" charset="0"/>
                <a:cs typeface="Times New Roman" panose="02020603050405020304" pitchFamily="18" charset="0"/>
              </a:rPr>
              <a:t>‘adolescence is characterized by improvement in abstract thinking, in knowledge and in logical reasoning.’ (</a:t>
            </a:r>
            <a:r>
              <a:rPr lang="en-GB" sz="2000" dirty="0" err="1">
                <a:latin typeface="Times New Roman" panose="02020603050405020304" pitchFamily="18" charset="0"/>
                <a:cs typeface="Times New Roman" panose="02020603050405020304" pitchFamily="18" charset="0"/>
              </a:rPr>
              <a:t>iFight</a:t>
            </a:r>
            <a:r>
              <a:rPr lang="en-GB" sz="2000" dirty="0">
                <a:latin typeface="Times New Roman" panose="02020603050405020304" pitchFamily="18" charset="0"/>
                <a:cs typeface="Times New Roman" panose="02020603050405020304" pitchFamily="18" charset="0"/>
              </a:rPr>
              <a:t> Depression, no date).</a:t>
            </a:r>
          </a:p>
          <a:p>
            <a:r>
              <a:rPr lang="en-GB" sz="2000" b="1" dirty="0">
                <a:latin typeface="Times New Roman" panose="02020603050405020304" pitchFamily="18" charset="0"/>
                <a:cs typeface="Times New Roman" panose="02020603050405020304" pitchFamily="18" charset="0"/>
              </a:rPr>
              <a:t>Biologically- </a:t>
            </a:r>
            <a:r>
              <a:rPr lang="en-GB" sz="2000" dirty="0">
                <a:latin typeface="Times New Roman" panose="02020603050405020304" pitchFamily="18" charset="0"/>
                <a:cs typeface="Times New Roman" panose="02020603050405020304" pitchFamily="18" charset="0"/>
              </a:rPr>
              <a:t>‘</a:t>
            </a:r>
            <a:r>
              <a:rPr lang="en-US" sz="2000" b="0" i="0" dirty="0">
                <a:effectLst/>
                <a:latin typeface="Times New Roman" panose="02020603050405020304" pitchFamily="18" charset="0"/>
                <a:cs typeface="Times New Roman" panose="02020603050405020304" pitchFamily="18" charset="0"/>
              </a:rPr>
              <a:t>adolescence is marked by the onset of puberty and the termination of physical growth with changes in the sex organs and characteristics including height, weight, and muscle mass’ (</a:t>
            </a:r>
            <a:r>
              <a:rPr lang="en-US" sz="2000" b="0" i="0" dirty="0" err="1">
                <a:effectLst/>
                <a:latin typeface="Times New Roman" panose="02020603050405020304" pitchFamily="18" charset="0"/>
                <a:cs typeface="Times New Roman" panose="02020603050405020304" pitchFamily="18" charset="0"/>
              </a:rPr>
              <a:t>iFight</a:t>
            </a:r>
            <a:r>
              <a:rPr lang="en-US" sz="2000" b="0" i="0" dirty="0">
                <a:effectLst/>
                <a:latin typeface="Times New Roman" panose="02020603050405020304" pitchFamily="18" charset="0"/>
                <a:cs typeface="Times New Roman" panose="02020603050405020304" pitchFamily="18" charset="0"/>
              </a:rPr>
              <a:t> Depression, no date). </a:t>
            </a:r>
            <a:endParaRPr lang="en-GB" sz="2000" b="1" dirty="0">
              <a:latin typeface="Times New Roman" panose="02020603050405020304" pitchFamily="18"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5635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wipe(down)">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7077-169D-45EC-82AB-B9EB0E72FBBF}"/>
              </a:ext>
            </a:extLst>
          </p:cNvPr>
          <p:cNvSpPr>
            <a:spLocks noGrp="1"/>
          </p:cNvSpPr>
          <p:nvPr>
            <p:ph type="title"/>
          </p:nvPr>
        </p:nvSpPr>
        <p:spPr>
          <a:xfrm>
            <a:off x="1066800" y="642594"/>
            <a:ext cx="10058400" cy="1371600"/>
          </a:xfrm>
        </p:spPr>
        <p:txBody>
          <a:bodyPr anchor="ctr">
            <a:normAutofit/>
          </a:bodyPr>
          <a:lstStyle/>
          <a:p>
            <a:r>
              <a:rPr lang="en-GB"/>
              <a:t>What is ACE’s? </a:t>
            </a:r>
          </a:p>
        </p:txBody>
      </p:sp>
      <p:sp>
        <p:nvSpPr>
          <p:cNvPr id="3" name="Content Placeholder 2">
            <a:extLst>
              <a:ext uri="{FF2B5EF4-FFF2-40B4-BE49-F238E27FC236}">
                <a16:creationId xmlns:a16="http://schemas.microsoft.com/office/drawing/2014/main" id="{3A133BE9-D511-499A-8AB1-2D8E0D95D379}"/>
              </a:ext>
            </a:extLst>
          </p:cNvPr>
          <p:cNvSpPr>
            <a:spLocks noGrp="1"/>
          </p:cNvSpPr>
          <p:nvPr>
            <p:ph sz="half" idx="1"/>
          </p:nvPr>
        </p:nvSpPr>
        <p:spPr>
          <a:xfrm>
            <a:off x="1066800" y="1735810"/>
            <a:ext cx="5241010" cy="4479596"/>
          </a:xfrm>
        </p:spPr>
        <p:txBody>
          <a:bodyPr>
            <a:normAutofit/>
          </a:bodyPr>
          <a:lstStyle/>
          <a:p>
            <a:pPr marL="0" indent="0">
              <a:lnSpc>
                <a:spcPct val="100000"/>
              </a:lnSpc>
              <a:buNone/>
            </a:pPr>
            <a:r>
              <a:rPr lang="en-GB" sz="1700" b="1" dirty="0">
                <a:latin typeface="Times New Roman" panose="02020603050405020304" pitchFamily="18" charset="0"/>
                <a:cs typeface="Times New Roman" panose="02020603050405020304" pitchFamily="18" charset="0"/>
              </a:rPr>
              <a:t>‘</a:t>
            </a:r>
            <a:r>
              <a:rPr lang="en-US" sz="1700" b="1" i="0" dirty="0">
                <a:effectLst/>
                <a:latin typeface="Times New Roman" panose="02020603050405020304" pitchFamily="18" charset="0"/>
                <a:cs typeface="Times New Roman" panose="02020603050405020304" pitchFamily="18" charset="0"/>
              </a:rPr>
              <a:t>Adverse Childhood Experiences (ACEs) are potentially traumatic events that occur in childhood.’ (Centers for Disease Control and Prevention, 2019).</a:t>
            </a:r>
          </a:p>
          <a:p>
            <a:pPr marL="0" indent="0">
              <a:lnSpc>
                <a:spcPct val="100000"/>
              </a:lnSpc>
              <a:buNone/>
            </a:pPr>
            <a:endParaRPr lang="en-US" sz="1700" dirty="0">
              <a:latin typeface="Times New Roman" panose="02020603050405020304" pitchFamily="18" charset="0"/>
              <a:cs typeface="Times New Roman" panose="02020603050405020304" pitchFamily="18" charset="0"/>
            </a:endParaRPr>
          </a:p>
          <a:p>
            <a:pPr marL="0" indent="0">
              <a:lnSpc>
                <a:spcPct val="100000"/>
              </a:lnSpc>
              <a:buNone/>
            </a:pPr>
            <a:r>
              <a:rPr lang="en-US" sz="1700" b="0" i="0" dirty="0">
                <a:effectLst/>
                <a:latin typeface="Times New Roman" panose="02020603050405020304" pitchFamily="18" charset="0"/>
                <a:cs typeface="Times New Roman" panose="02020603050405020304" pitchFamily="18" charset="0"/>
              </a:rPr>
              <a:t>An Adverse </a:t>
            </a:r>
            <a:r>
              <a:rPr lang="en-US" sz="1700" dirty="0">
                <a:latin typeface="Times New Roman" panose="02020603050405020304" pitchFamily="18" charset="0"/>
                <a:cs typeface="Times New Roman" panose="02020603050405020304" pitchFamily="18" charset="0"/>
              </a:rPr>
              <a:t>C</a:t>
            </a:r>
            <a:r>
              <a:rPr lang="en-US" sz="1700" b="0" i="0" dirty="0">
                <a:effectLst/>
                <a:latin typeface="Times New Roman" panose="02020603050405020304" pitchFamily="18" charset="0"/>
                <a:cs typeface="Times New Roman" panose="02020603050405020304" pitchFamily="18" charset="0"/>
              </a:rPr>
              <a:t>hildhood Experience could include:</a:t>
            </a:r>
          </a:p>
          <a:p>
            <a:pPr>
              <a:lnSpc>
                <a:spcPct val="100000"/>
              </a:lnSpc>
              <a:buFont typeface="Arial" panose="020B0604020202020204" pitchFamily="34" charset="0"/>
              <a:buChar char="•"/>
            </a:pPr>
            <a:r>
              <a:rPr lang="en-US" sz="1700" b="0" i="0" dirty="0">
                <a:effectLst/>
                <a:latin typeface="Times New Roman" panose="02020603050405020304" pitchFamily="18" charset="0"/>
                <a:cs typeface="Times New Roman" panose="02020603050405020304" pitchFamily="18" charset="0"/>
              </a:rPr>
              <a:t>Abuse (very relevant to out topic)  </a:t>
            </a:r>
          </a:p>
          <a:p>
            <a:pPr>
              <a:lnSpc>
                <a:spcPct val="100000"/>
              </a:lnSpc>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Bereavement </a:t>
            </a:r>
          </a:p>
          <a:p>
            <a:pPr>
              <a:lnSpc>
                <a:spcPct val="100000"/>
              </a:lnSpc>
              <a:buFont typeface="Arial" panose="020B0604020202020204" pitchFamily="34" charset="0"/>
              <a:buChar char="•"/>
            </a:pPr>
            <a:r>
              <a:rPr lang="en-US" sz="1700" b="0" i="0" dirty="0">
                <a:effectLst/>
                <a:latin typeface="Times New Roman" panose="02020603050405020304" pitchFamily="18" charset="0"/>
                <a:cs typeface="Times New Roman" panose="02020603050405020304" pitchFamily="18" charset="0"/>
              </a:rPr>
              <a:t>Growing up in a house with</a:t>
            </a:r>
            <a:r>
              <a:rPr lang="en-US" sz="1700" dirty="0">
                <a:latin typeface="Times New Roman" panose="02020603050405020304" pitchFamily="18" charset="0"/>
                <a:cs typeface="Times New Roman" panose="02020603050405020304" pitchFamily="18" charset="0"/>
              </a:rPr>
              <a:t> mental health or problems or substance misuse or violence </a:t>
            </a:r>
          </a:p>
          <a:p>
            <a:pPr marL="0" indent="0">
              <a:lnSpc>
                <a:spcPct val="100000"/>
              </a:lnSpc>
              <a:buNone/>
            </a:pPr>
            <a:endParaRPr lang="en-US" sz="1700" dirty="0">
              <a:latin typeface="Times New Roman" panose="02020603050405020304" pitchFamily="18" charset="0"/>
              <a:cs typeface="Times New Roman" panose="02020603050405020304" pitchFamily="18" charset="0"/>
            </a:endParaRPr>
          </a:p>
          <a:p>
            <a:pPr marL="0" indent="0">
              <a:lnSpc>
                <a:spcPct val="100000"/>
              </a:lnSpc>
              <a:buNone/>
            </a:pPr>
            <a:endParaRPr lang="en-US" sz="1400" dirty="0">
              <a:hlinkClick r:id="rId3"/>
            </a:endParaRPr>
          </a:p>
          <a:p>
            <a:pPr marL="0" indent="0">
              <a:lnSpc>
                <a:spcPct val="100000"/>
              </a:lnSpc>
              <a:buNone/>
            </a:pPr>
            <a:endParaRPr lang="en-US" sz="1400" dirty="0">
              <a:hlinkClick r:id="rId3"/>
            </a:endParaRPr>
          </a:p>
          <a:p>
            <a:pPr marL="0" indent="0">
              <a:lnSpc>
                <a:spcPct val="100000"/>
              </a:lnSpc>
              <a:buNone/>
            </a:pPr>
            <a:r>
              <a:rPr lang="en-US" sz="1400" dirty="0">
                <a:hlinkClick r:id="rId3"/>
              </a:rPr>
              <a:t>(364) Adverse Childhood Experiences - ACEs - YouTube</a:t>
            </a:r>
            <a:endParaRPr lang="en-GB" sz="1400" dirty="0"/>
          </a:p>
        </p:txBody>
      </p:sp>
      <p:pic>
        <p:nvPicPr>
          <p:cNvPr id="4" name="Picture 3">
            <a:extLst>
              <a:ext uri="{FF2B5EF4-FFF2-40B4-BE49-F238E27FC236}">
                <a16:creationId xmlns:a16="http://schemas.microsoft.com/office/drawing/2014/main" id="{51599A52-49B7-4171-9F91-E2BE4E3C22C3}"/>
              </a:ext>
            </a:extLst>
          </p:cNvPr>
          <p:cNvPicPr>
            <a:picLocks noChangeAspect="1"/>
          </p:cNvPicPr>
          <p:nvPr/>
        </p:nvPicPr>
        <p:blipFill>
          <a:blip r:embed="rId4"/>
          <a:stretch>
            <a:fillRect/>
          </a:stretch>
        </p:blipFill>
        <p:spPr>
          <a:xfrm>
            <a:off x="6461759" y="2634713"/>
            <a:ext cx="5283209" cy="2403860"/>
          </a:xfrm>
          <a:prstGeom prst="rect">
            <a:avLst/>
          </a:prstGeom>
          <a:noFill/>
        </p:spPr>
      </p:pic>
    </p:spTree>
    <p:extLst>
      <p:ext uri="{BB962C8B-B14F-4D97-AF65-F5344CB8AC3E}">
        <p14:creationId xmlns:p14="http://schemas.microsoft.com/office/powerpoint/2010/main" val="291524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wipe(down)">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wipe(down)">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wipe(down)">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24BDEB-F5D9-4B0C-87DA-D527645BB596}"/>
              </a:ext>
            </a:extLst>
          </p:cNvPr>
          <p:cNvSpPr>
            <a:spLocks noGrp="1"/>
          </p:cNvSpPr>
          <p:nvPr>
            <p:ph sz="half" idx="1"/>
          </p:nvPr>
        </p:nvSpPr>
        <p:spPr>
          <a:xfrm>
            <a:off x="712922" y="774915"/>
            <a:ext cx="10755824" cy="5346916"/>
          </a:xfrm>
        </p:spPr>
        <p:txBody>
          <a:bodyPr>
            <a:normAutofit/>
          </a:bodyPr>
          <a:lstStyle/>
          <a:p>
            <a:pPr marL="0" indent="0">
              <a:buNone/>
            </a:pPr>
            <a:r>
              <a:rPr lang="en-GB" sz="1700" b="1" dirty="0">
                <a:latin typeface="Times New Roman" panose="02020603050405020304" pitchFamily="18" charset="0"/>
                <a:cs typeface="Times New Roman" panose="02020603050405020304" pitchFamily="18" charset="0"/>
              </a:rPr>
              <a:t>Statistics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Almost half the people in England and Wales experienced one ACE as a child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One in 10 of people have suffered four or more ACE’s.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 People who have suffered four or more ACE’s are four times more likely to develop a mental health issue</a:t>
            </a:r>
          </a:p>
          <a:p>
            <a:pPr>
              <a:buFont typeface="Arial" panose="020B0604020202020204" pitchFamily="34" charset="0"/>
              <a:buChar char="•"/>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ACE’s starts at childhood and can have a detrimental effect on that person all throughout their life should their trauma go unchecked or supported.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Unfortunately the affects of experiencing an ACE is not limited to that one person either, people who have experienced an ACE will often cause their own children to experience an ACE- the wheel keeps on turning.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Fortunately, if an ACE is challenged, and people are given support and their trauma is dealt with, it can mitigate the chance of people experiencing ACE’s and developing mental health issues.  </a:t>
            </a:r>
          </a:p>
        </p:txBody>
      </p:sp>
    </p:spTree>
    <p:extLst>
      <p:ext uri="{BB962C8B-B14F-4D97-AF65-F5344CB8AC3E}">
        <p14:creationId xmlns:p14="http://schemas.microsoft.com/office/powerpoint/2010/main" val="331788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wipe(down)">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wipe(down)">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wipe(down)">
                                      <p:cBhvr>
                                        <p:cTn id="38"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7077-169D-45EC-82AB-B9EB0E72FBBF}"/>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Abuse: young people’s experiences of adolescents and ACE’s</a:t>
            </a:r>
          </a:p>
        </p:txBody>
      </p:sp>
      <p:sp>
        <p:nvSpPr>
          <p:cNvPr id="3" name="Content Placeholder 2">
            <a:extLst>
              <a:ext uri="{FF2B5EF4-FFF2-40B4-BE49-F238E27FC236}">
                <a16:creationId xmlns:a16="http://schemas.microsoft.com/office/drawing/2014/main" id="{3A133BE9-D511-499A-8AB1-2D8E0D95D379}"/>
              </a:ext>
            </a:extLst>
          </p:cNvPr>
          <p:cNvSpPr>
            <a:spLocks noGrp="1"/>
          </p:cNvSpPr>
          <p:nvPr>
            <p:ph idx="1"/>
          </p:nvPr>
        </p:nvSpPr>
        <p:spPr/>
        <p:txBody>
          <a:bodyPr>
            <a:normAutofit/>
          </a:bodyPr>
          <a:lstStyle/>
          <a:p>
            <a:pPr marL="0" indent="0">
              <a:buNone/>
            </a:pPr>
            <a:r>
              <a:rPr lang="en-GB" sz="1700" b="1" dirty="0">
                <a:latin typeface="Times New Roman" panose="02020603050405020304" pitchFamily="18" charset="0"/>
                <a:cs typeface="Times New Roman" panose="02020603050405020304" pitchFamily="18" charset="0"/>
              </a:rPr>
              <a:t>Abuse, as mentioned previously, is an ACE and ACE’s can have a direct impact on young people’s experiences of adolescence </a:t>
            </a:r>
          </a:p>
          <a:p>
            <a:pPr marL="0" indent="0">
              <a:buNone/>
            </a:pPr>
            <a:endParaRPr lang="en-GB" sz="1700" b="1" dirty="0">
              <a:latin typeface="Times New Roman" panose="02020603050405020304" pitchFamily="18" charset="0"/>
              <a:cs typeface="Times New Roman" panose="02020603050405020304" pitchFamily="18" charset="0"/>
            </a:endParaRPr>
          </a:p>
          <a:p>
            <a:pPr marL="0" indent="0">
              <a:buNone/>
            </a:pPr>
            <a:r>
              <a:rPr lang="en-GB" sz="1700" b="1" dirty="0">
                <a:latin typeface="Times New Roman" panose="02020603050405020304" pitchFamily="18" charset="0"/>
                <a:cs typeface="Times New Roman" panose="02020603050405020304" pitchFamily="18" charset="0"/>
              </a:rPr>
              <a:t>‘Cognitive development’ and ACE’s</a:t>
            </a:r>
          </a:p>
          <a:p>
            <a:pPr>
              <a:buFont typeface="Arial" panose="020B0604020202020204" pitchFamily="34" charset="0"/>
              <a:buChar char="•"/>
            </a:pPr>
            <a:r>
              <a:rPr lang="en-US" sz="1700" b="0" i="0" dirty="0">
                <a:solidFill>
                  <a:srgbClr val="000000"/>
                </a:solidFill>
                <a:effectLst/>
                <a:latin typeface="Times New Roman" panose="02020603050405020304" pitchFamily="18" charset="0"/>
                <a:cs typeface="Times New Roman" panose="02020603050405020304" pitchFamily="18" charset="0"/>
              </a:rPr>
              <a:t>Toxic stress from ACEs can change brain development and affect how the body responds to stress’ (CDC, no date). </a:t>
            </a:r>
          </a:p>
          <a:p>
            <a:pPr>
              <a:buFont typeface="Arial" panose="020B0604020202020204" pitchFamily="34" charset="0"/>
              <a:buChar char="•"/>
            </a:pPr>
            <a:r>
              <a:rPr lang="en-US" sz="1700" dirty="0">
                <a:solidFill>
                  <a:srgbClr val="000000"/>
                </a:solidFill>
                <a:latin typeface="Times New Roman" panose="02020603050405020304" pitchFamily="18" charset="0"/>
                <a:cs typeface="Times New Roman" panose="02020603050405020304" pitchFamily="18" charset="0"/>
              </a:rPr>
              <a:t>‘Less grey matter in key areas of the brain’ (Maryland Coalition of families, no date).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Children who have experienced  an ACE and have had trauma go unchecked have a higher chance of developing mental health issues and physical issues such as heart disease and cancer. </a:t>
            </a:r>
          </a:p>
        </p:txBody>
      </p:sp>
    </p:spTree>
    <p:extLst>
      <p:ext uri="{BB962C8B-B14F-4D97-AF65-F5344CB8AC3E}">
        <p14:creationId xmlns:p14="http://schemas.microsoft.com/office/powerpoint/2010/main" val="75117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wipe(down)">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1A2C4F-2901-44C5-9C52-ED550DE00C24}"/>
              </a:ext>
            </a:extLst>
          </p:cNvPr>
          <p:cNvSpPr>
            <a:spLocks noGrp="1"/>
          </p:cNvSpPr>
          <p:nvPr>
            <p:ph idx="1"/>
          </p:nvPr>
        </p:nvSpPr>
        <p:spPr>
          <a:xfrm>
            <a:off x="1066800" y="681925"/>
            <a:ext cx="10058400" cy="5517397"/>
          </a:xfrm>
        </p:spPr>
        <p:txBody>
          <a:bodyPr>
            <a:normAutofit/>
          </a:bodyPr>
          <a:lstStyle/>
          <a:p>
            <a:pPr marL="0" indent="0">
              <a:buNone/>
            </a:pPr>
            <a:r>
              <a:rPr lang="en-GB" sz="1700" b="1" dirty="0">
                <a:latin typeface="Times New Roman" panose="02020603050405020304" pitchFamily="18" charset="0"/>
                <a:cs typeface="Times New Roman" panose="02020603050405020304" pitchFamily="18" charset="0"/>
              </a:rPr>
              <a:t>Young people are known to be risk takers, as they explore their identity, the world around them and begin to push boundaries. </a:t>
            </a:r>
          </a:p>
          <a:p>
            <a:pPr marL="0" indent="0">
              <a:buNone/>
            </a:pPr>
            <a:endParaRPr lang="en-GB" sz="1700" b="1" dirty="0">
              <a:latin typeface="Times New Roman" panose="02020603050405020304" pitchFamily="18" charset="0"/>
              <a:cs typeface="Times New Roman" panose="02020603050405020304" pitchFamily="18" charset="0"/>
            </a:endParaRPr>
          </a:p>
          <a:p>
            <a:pPr marL="0" indent="0">
              <a:buNone/>
            </a:pPr>
            <a:r>
              <a:rPr lang="en-US" sz="1700" dirty="0">
                <a:latin typeface="Times New Roman" panose="02020603050405020304" pitchFamily="18" charset="0"/>
                <a:cs typeface="Times New Roman" panose="02020603050405020304" pitchFamily="18" charset="0"/>
              </a:rPr>
              <a:t>‘…adolescents more likely to engage in risk-taking behaviors than children or adults’ (Safeguarding Somerset, no date). </a:t>
            </a:r>
          </a:p>
          <a:p>
            <a:pPr marL="0" indent="0">
              <a:buNone/>
            </a:pPr>
            <a:r>
              <a:rPr lang="en-US" sz="1700" dirty="0">
                <a:latin typeface="Times New Roman" panose="02020603050405020304" pitchFamily="18" charset="0"/>
                <a:cs typeface="Times New Roman" panose="02020603050405020304" pitchFamily="18" charset="0"/>
              </a:rPr>
              <a:t>However </a:t>
            </a:r>
          </a:p>
          <a:p>
            <a:pPr marL="0" indent="0">
              <a:buNone/>
            </a:pPr>
            <a:r>
              <a:rPr lang="en-US" sz="1700" dirty="0">
                <a:latin typeface="Times New Roman" panose="02020603050405020304" pitchFamily="18" charset="0"/>
                <a:cs typeface="Times New Roman" panose="02020603050405020304" pitchFamily="18" charset="0"/>
              </a:rPr>
              <a:t>Young people who have experienced abuse or another ACE as a child will often  demonstrate this ‘risk-taking’ behavior to the next level.</a:t>
            </a:r>
          </a:p>
          <a:p>
            <a:pPr marL="0" indent="0">
              <a:buNone/>
            </a:pPr>
            <a:r>
              <a:rPr lang="en-US" sz="1700" dirty="0">
                <a:latin typeface="Times New Roman" panose="02020603050405020304" pitchFamily="18" charset="0"/>
                <a:cs typeface="Times New Roman" panose="02020603050405020304" pitchFamily="18" charset="0"/>
              </a:rPr>
              <a:t> ‘</a:t>
            </a:r>
            <a:r>
              <a:rPr lang="en-US" sz="1700" b="0" i="0" dirty="0">
                <a:effectLst/>
                <a:latin typeface="Times New Roman" panose="02020603050405020304" pitchFamily="18" charset="0"/>
                <a:cs typeface="Times New Roman" panose="02020603050405020304" pitchFamily="18" charset="0"/>
              </a:rPr>
              <a:t>strong correlation between the number of ACEs and high-risk behavior in adulthood, including smoking, alcohol and drug abuse, promiscuity’ (Maryland Coalition of Families). </a:t>
            </a:r>
          </a:p>
          <a:p>
            <a:pPr marL="0" indent="0">
              <a:buNone/>
            </a:pPr>
            <a:endParaRPr lang="en-US" sz="1700" dirty="0">
              <a:latin typeface="Times New Roman" panose="02020603050405020304" pitchFamily="18" charset="0"/>
              <a:cs typeface="Times New Roman" panose="02020603050405020304" pitchFamily="18" charset="0"/>
            </a:endParaRPr>
          </a:p>
          <a:p>
            <a:pPr marL="0" indent="0">
              <a:buNone/>
            </a:pPr>
            <a:endParaRPr lang="en-US" sz="1700" dirty="0">
              <a:latin typeface="Times New Roman" panose="02020603050405020304" pitchFamily="18" charset="0"/>
              <a:cs typeface="Times New Roman" panose="02020603050405020304" pitchFamily="18" charset="0"/>
            </a:endParaRPr>
          </a:p>
          <a:p>
            <a:pPr marL="0" indent="0">
              <a:buNone/>
            </a:pPr>
            <a:r>
              <a:rPr lang="en-US" sz="1700" dirty="0">
                <a:latin typeface="Times New Roman" panose="02020603050405020304" pitchFamily="18" charset="0"/>
                <a:cs typeface="Times New Roman" panose="02020603050405020304" pitchFamily="18" charset="0"/>
              </a:rPr>
              <a:t>Children who have suffered ACE’s have a higher chance of developing cancer, heart disease or diabetes. </a:t>
            </a: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23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wipe(down)">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E84BC-236C-4A69-82BA-6DE9220A721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Intervention to enhance health and wellbeing</a:t>
            </a:r>
          </a:p>
        </p:txBody>
      </p:sp>
      <p:sp>
        <p:nvSpPr>
          <p:cNvPr id="3" name="Content Placeholder 2">
            <a:extLst>
              <a:ext uri="{FF2B5EF4-FFF2-40B4-BE49-F238E27FC236}">
                <a16:creationId xmlns:a16="http://schemas.microsoft.com/office/drawing/2014/main" id="{2A6364F6-C438-4414-ACF9-8C3D8BF3E6AA}"/>
              </a:ext>
            </a:extLst>
          </p:cNvPr>
          <p:cNvSpPr>
            <a:spLocks noGrp="1"/>
          </p:cNvSpPr>
          <p:nvPr>
            <p:ph idx="1"/>
          </p:nvPr>
        </p:nvSpPr>
        <p:spPr/>
        <p:txBody>
          <a:bodyPr>
            <a:normAutofit/>
          </a:bodyPr>
          <a:lstStyle/>
          <a:p>
            <a:pPr marL="0" indent="0">
              <a:buNone/>
            </a:pPr>
            <a:r>
              <a:rPr lang="en-GB" sz="1700" b="1" dirty="0">
                <a:latin typeface="Times New Roman" panose="02020603050405020304" pitchFamily="18" charset="0"/>
                <a:cs typeface="Times New Roman" panose="02020603050405020304" pitchFamily="18" charset="0"/>
              </a:rPr>
              <a:t>What can youth workers do? </a:t>
            </a:r>
          </a:p>
          <a:p>
            <a:pPr marL="0" indent="0">
              <a:buNone/>
            </a:pPr>
            <a:r>
              <a:rPr lang="en-GB" sz="1700" dirty="0">
                <a:latin typeface="Times New Roman" panose="02020603050405020304" pitchFamily="18" charset="0"/>
                <a:cs typeface="Times New Roman" panose="02020603050405020304" pitchFamily="18" charset="0"/>
              </a:rPr>
              <a:t>I believe first me must evaluate ourselves, before helping someone else.</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Are we informed about ACE’s?</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Are we trauma informed? </a:t>
            </a:r>
          </a:p>
          <a:p>
            <a:pPr marL="0" indent="0">
              <a:buNone/>
            </a:pPr>
            <a:r>
              <a:rPr lang="en-US" sz="1700" b="0" i="0" dirty="0">
                <a:solidFill>
                  <a:srgbClr val="111111"/>
                </a:solidFill>
                <a:effectLst/>
                <a:latin typeface="Times New Roman" panose="02020603050405020304" pitchFamily="18" charset="0"/>
                <a:cs typeface="Times New Roman" panose="02020603050405020304" pitchFamily="18" charset="0"/>
              </a:rPr>
              <a:t>Realizes the widespread impact of </a:t>
            </a:r>
            <a:r>
              <a:rPr lang="en-US" sz="1700" b="1" i="0" dirty="0">
                <a:solidFill>
                  <a:srgbClr val="111111"/>
                </a:solidFill>
                <a:effectLst/>
                <a:latin typeface="Times New Roman" panose="02020603050405020304" pitchFamily="18" charset="0"/>
                <a:cs typeface="Times New Roman" panose="02020603050405020304" pitchFamily="18" charset="0"/>
              </a:rPr>
              <a:t>trauma</a:t>
            </a:r>
            <a:r>
              <a:rPr lang="en-US" sz="1700" b="0" i="0" dirty="0">
                <a:solidFill>
                  <a:srgbClr val="111111"/>
                </a:solidFill>
                <a:effectLst/>
                <a:latin typeface="Times New Roman" panose="02020603050405020304" pitchFamily="18" charset="0"/>
                <a:cs typeface="Times New Roman" panose="02020603050405020304" pitchFamily="18" charset="0"/>
              </a:rPr>
              <a:t> and understands potential paths for recovery; Recognizes the signs and symptoms of </a:t>
            </a:r>
            <a:r>
              <a:rPr lang="en-US" sz="1700" b="1" i="0" dirty="0">
                <a:solidFill>
                  <a:srgbClr val="111111"/>
                </a:solidFill>
                <a:effectLst/>
                <a:latin typeface="Times New Roman" panose="02020603050405020304" pitchFamily="18" charset="0"/>
                <a:cs typeface="Times New Roman" panose="02020603050405020304" pitchFamily="18" charset="0"/>
              </a:rPr>
              <a:t>trauma’ </a:t>
            </a:r>
            <a:r>
              <a:rPr lang="en-US" sz="1700" i="0" dirty="0">
                <a:solidFill>
                  <a:srgbClr val="111111"/>
                </a:solidFill>
                <a:effectLst/>
                <a:latin typeface="Times New Roman" panose="02020603050405020304" pitchFamily="18" charset="0"/>
                <a:cs typeface="Times New Roman" panose="02020603050405020304" pitchFamily="18" charset="0"/>
              </a:rPr>
              <a:t>(mental health, </a:t>
            </a:r>
            <a:r>
              <a:rPr lang="en-US" sz="1700" dirty="0">
                <a:solidFill>
                  <a:srgbClr val="111111"/>
                </a:solidFill>
                <a:latin typeface="Times New Roman" panose="02020603050405020304" pitchFamily="18" charset="0"/>
                <a:cs typeface="Times New Roman" panose="02020603050405020304" pitchFamily="18" charset="0"/>
              </a:rPr>
              <a:t>no date). </a:t>
            </a:r>
            <a:endParaRPr lang="en-GB" sz="17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Do we have untreated ACE’s ourselves?</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Are we the best person to help and support that young person? Signposting? </a:t>
            </a:r>
          </a:p>
          <a:p>
            <a:pPr>
              <a:buFont typeface="Arial" panose="020B0604020202020204" pitchFamily="34" charset="0"/>
              <a:buChar char="•"/>
            </a:pPr>
            <a:endParaRPr lang="en-GB" sz="1700" dirty="0">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8680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wipe(down)">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wipe(down)">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wipe(down)">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wipe(down)">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wipe(down)">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193EFB-721F-4B94-9042-9B40C3F0FA2E}"/>
              </a:ext>
            </a:extLst>
          </p:cNvPr>
          <p:cNvSpPr>
            <a:spLocks noGrp="1"/>
          </p:cNvSpPr>
          <p:nvPr>
            <p:ph idx="1"/>
          </p:nvPr>
        </p:nvSpPr>
        <p:spPr>
          <a:xfrm>
            <a:off x="1066800" y="619932"/>
            <a:ext cx="10058400" cy="5594888"/>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Early intervention is key to helping build wellbeing among young people who have experienced abuse and will help prevent mental health issues into adulthood.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b="1" dirty="0">
                <a:latin typeface="Times New Roman" panose="02020603050405020304" pitchFamily="18" charset="0"/>
                <a:cs typeface="Times New Roman" panose="02020603050405020304" pitchFamily="18" charset="0"/>
              </a:rPr>
              <a:t>How can youth workers help young people? </a:t>
            </a:r>
          </a:p>
          <a:p>
            <a:pPr marL="0" indent="0">
              <a:buNone/>
            </a:pPr>
            <a:r>
              <a:rPr lang="en-GB" sz="1700" dirty="0">
                <a:latin typeface="Times New Roman" panose="02020603050405020304" pitchFamily="18" charset="0"/>
                <a:cs typeface="Times New Roman" panose="02020603050405020304" pitchFamily="18" charset="0"/>
              </a:rPr>
              <a:t>To achieve Wellbeing, Scottish Government (no date) believe young people should be:</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Safe</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Healthy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Achieving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Nurtured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Active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Respected</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 Responsible</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 Included </a:t>
            </a:r>
          </a:p>
          <a:p>
            <a:pPr>
              <a:buFont typeface="Arial" panose="020B0604020202020204" pitchFamily="34" charset="0"/>
              <a:buChar char="•"/>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1260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wipe(down)">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wipe(down)">
                                      <p:cBhvr>
                                        <p:cTn id="34" dur="5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wipe(down)">
                                      <p:cBhvr>
                                        <p:cTn id="39" dur="500"/>
                                        <p:tgtEl>
                                          <p:spTgt spid="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wipe(down)">
                                      <p:cBhvr>
                                        <p:cTn id="44" dur="500"/>
                                        <p:tgtEl>
                                          <p:spTgt spid="3">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wipe(down)">
                                      <p:cBhvr>
                                        <p:cTn id="49" dur="500"/>
                                        <p:tgtEl>
                                          <p:spTgt spid="3">
                                            <p:txEl>
                                              <p:pRg st="9" end="9"/>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nodeType="click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wipe(down)">
                                      <p:cBhvr>
                                        <p:cTn id="54" dur="500"/>
                                        <p:tgtEl>
                                          <p:spTgt spid="3">
                                            <p:txEl>
                                              <p:pRg st="10" end="1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nodeType="click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wipe(down)">
                                      <p:cBhvr>
                                        <p:cTn id="59"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561D5E-1672-47DB-BAC8-26717AA125A0}"/>
              </a:ext>
            </a:extLst>
          </p:cNvPr>
          <p:cNvSpPr>
            <a:spLocks noGrp="1"/>
          </p:cNvSpPr>
          <p:nvPr>
            <p:ph idx="1"/>
          </p:nvPr>
        </p:nvSpPr>
        <p:spPr>
          <a:xfrm>
            <a:off x="1066800" y="681924"/>
            <a:ext cx="10058400" cy="551739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As youth worker we are required to promote a safe and welcoming environment for young people to not only hangout, but also have access to support. We promote ‘Inclusion’ (CWVYS, 2018) and ‘respect’ (CLD, 2019) young people where they are at.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b="1" dirty="0">
                <a:latin typeface="Times New Roman" panose="02020603050405020304" pitchFamily="18" charset="0"/>
                <a:cs typeface="Times New Roman" panose="02020603050405020304" pitchFamily="18" charset="0"/>
              </a:rPr>
              <a:t>Five Ways to Wellbeing </a:t>
            </a:r>
          </a:p>
          <a:p>
            <a:pPr marL="0" indent="0">
              <a:buNone/>
            </a:pPr>
            <a:r>
              <a:rPr lang="en-GB" sz="1700" dirty="0">
                <a:latin typeface="Times New Roman" panose="02020603050405020304" pitchFamily="18" charset="0"/>
                <a:cs typeface="Times New Roman" panose="02020603050405020304" pitchFamily="18" charset="0"/>
              </a:rPr>
              <a:t>Stay Active</a:t>
            </a:r>
          </a:p>
          <a:p>
            <a:pPr marL="0" indent="0">
              <a:buNone/>
            </a:pPr>
            <a:r>
              <a:rPr lang="en-GB" sz="1700" dirty="0">
                <a:latin typeface="Times New Roman" panose="02020603050405020304" pitchFamily="18" charset="0"/>
                <a:cs typeface="Times New Roman" panose="02020603050405020304" pitchFamily="18" charset="0"/>
              </a:rPr>
              <a:t>Keep Learning</a:t>
            </a:r>
          </a:p>
          <a:p>
            <a:pPr marL="0" indent="0">
              <a:buNone/>
            </a:pPr>
            <a:r>
              <a:rPr lang="en-GB" sz="1700" dirty="0">
                <a:latin typeface="Times New Roman" panose="02020603050405020304" pitchFamily="18" charset="0"/>
                <a:cs typeface="Times New Roman" panose="02020603050405020304" pitchFamily="18" charset="0"/>
              </a:rPr>
              <a:t>Give </a:t>
            </a:r>
          </a:p>
          <a:p>
            <a:pPr marL="0" indent="0">
              <a:buNone/>
            </a:pPr>
            <a:r>
              <a:rPr lang="en-GB" sz="1700" dirty="0">
                <a:latin typeface="Times New Roman" panose="02020603050405020304" pitchFamily="18" charset="0"/>
                <a:cs typeface="Times New Roman" panose="02020603050405020304" pitchFamily="18" charset="0"/>
              </a:rPr>
              <a:t>Stay Connected </a:t>
            </a:r>
          </a:p>
          <a:p>
            <a:pPr marL="0" indent="0">
              <a:buNone/>
            </a:pPr>
            <a:r>
              <a:rPr lang="en-GB" sz="1700" dirty="0">
                <a:latin typeface="Times New Roman" panose="02020603050405020304" pitchFamily="18" charset="0"/>
                <a:cs typeface="Times New Roman" panose="02020603050405020304" pitchFamily="18" charset="0"/>
              </a:rPr>
              <a:t>Take Notice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It has been proven that by doing these five things as much as possible can help raise wellbeing and resilience in most situations.</a:t>
            </a:r>
          </a:p>
        </p:txBody>
      </p:sp>
    </p:spTree>
    <p:extLst>
      <p:ext uri="{BB962C8B-B14F-4D97-AF65-F5344CB8AC3E}">
        <p14:creationId xmlns:p14="http://schemas.microsoft.com/office/powerpoint/2010/main" val="22904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down)">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wipe(down)">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wipe(down)">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wipe(down)">
                                      <p:cBhvr>
                                        <p:cTn id="38" dur="5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463B18-632A-42C6-B971-48A8992ED164}"/>
              </a:ext>
            </a:extLst>
          </p:cNvPr>
          <p:cNvSpPr>
            <a:spLocks noGrp="1"/>
          </p:cNvSpPr>
          <p:nvPr>
            <p:ph idx="1"/>
          </p:nvPr>
        </p:nvSpPr>
        <p:spPr>
          <a:xfrm>
            <a:off x="1066800" y="852407"/>
            <a:ext cx="10058400" cy="5331417"/>
          </a:xfrm>
        </p:spPr>
        <p:txBody>
          <a:bodyPr>
            <a:normAutofit lnSpcReduction="10000"/>
          </a:bodyPr>
          <a:lstStyle/>
          <a:p>
            <a:pPr marL="0" indent="0">
              <a:buNone/>
            </a:pPr>
            <a:r>
              <a:rPr lang="en-GB" sz="1700" b="1" dirty="0">
                <a:latin typeface="Times New Roman" panose="02020603050405020304" pitchFamily="18" charset="0"/>
                <a:cs typeface="Times New Roman" panose="02020603050405020304" pitchFamily="18" charset="0"/>
              </a:rPr>
              <a:t>Building relationships with young people </a:t>
            </a:r>
          </a:p>
          <a:p>
            <a:pPr marL="0" indent="0">
              <a:buNone/>
            </a:pPr>
            <a:r>
              <a:rPr lang="en-GB" sz="1700" dirty="0">
                <a:latin typeface="Times New Roman" panose="02020603050405020304" pitchFamily="18" charset="0"/>
                <a:cs typeface="Times New Roman" panose="02020603050405020304" pitchFamily="18" charset="0"/>
              </a:rPr>
              <a:t>Another simple sounding but important tool for supporting young people is to just be available. Though we may know the signs that young people are experiencing abuse or an ACE, young people will often come to us with their problems.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We become an ‘emotionally available’ (Davies, 2021) adult that young people know that they can trust and communicate their feelings with. This often be demonstrated through the relationship you build with that young person.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a:t>
            </a:r>
            <a:r>
              <a:rPr lang="en-GB" sz="1700" dirty="0" err="1">
                <a:latin typeface="Times New Roman" panose="02020603050405020304" pitchFamily="18" charset="0"/>
                <a:cs typeface="Times New Roman" panose="02020603050405020304" pitchFamily="18" charset="0"/>
              </a:rPr>
              <a:t>Himelstein</a:t>
            </a:r>
            <a:r>
              <a:rPr lang="en-GB" sz="1700" dirty="0">
                <a:latin typeface="Times New Roman" panose="02020603050405020304" pitchFamily="18" charset="0"/>
                <a:cs typeface="Times New Roman" panose="02020603050405020304" pitchFamily="18" charset="0"/>
              </a:rPr>
              <a:t> et al., 2015, cited in NHS, 2019) states </a:t>
            </a:r>
            <a:r>
              <a:rPr lang="en-US" sz="1700" dirty="0">
                <a:latin typeface="Times New Roman" panose="02020603050405020304" pitchFamily="18" charset="0"/>
                <a:cs typeface="Times New Roman" panose="02020603050405020304" pitchFamily="18" charset="0"/>
              </a:rPr>
              <a:t>‘Interventions aimed at building relationships and resilience may be effective in the prevention of ACEs and mitigation of their harms, as they show demonstrable impact on increasing self-esteem and decision-making skill</a:t>
            </a:r>
            <a:r>
              <a:rPr lang="en-GB" sz="1700" dirty="0">
                <a:latin typeface="Times New Roman" panose="02020603050405020304" pitchFamily="18" charset="0"/>
                <a:cs typeface="Times New Roman" panose="02020603050405020304" pitchFamily="18" charset="0"/>
              </a:rPr>
              <a:t>s’</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Work with young people on anger management, building resilience and creating coping strategy for stress and emotions and therapeutic calming exercises can all have a great impact on young people’s experiences of abuse and ACE’s and can be applied to adolescents in general. </a:t>
            </a:r>
          </a:p>
        </p:txBody>
      </p:sp>
    </p:spTree>
    <p:extLst>
      <p:ext uri="{BB962C8B-B14F-4D97-AF65-F5344CB8AC3E}">
        <p14:creationId xmlns:p14="http://schemas.microsoft.com/office/powerpoint/2010/main" val="313259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234B6-D285-4DF1-AD9E-88D00A4D681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5382C647-941E-4850-8883-326F3255C266}"/>
              </a:ext>
            </a:extLst>
          </p:cNvPr>
          <p:cNvSpPr>
            <a:spLocks noGrp="1"/>
          </p:cNvSpPr>
          <p:nvPr>
            <p:ph idx="1"/>
          </p:nvPr>
        </p:nvSpPr>
        <p:spPr>
          <a:xfrm>
            <a:off x="1066800" y="1828800"/>
            <a:ext cx="10058400" cy="4386606"/>
          </a:xfrm>
        </p:spPr>
        <p:txBody>
          <a:bodyPr>
            <a:normAutofit lnSpcReduction="10000"/>
          </a:bodyPr>
          <a:lstStyle/>
          <a:p>
            <a:pPr marL="0" indent="0">
              <a:buNone/>
            </a:pPr>
            <a:r>
              <a:rPr lang="en-GB" sz="1700" dirty="0">
                <a:latin typeface="Times New Roman" panose="02020603050405020304" pitchFamily="18" charset="0"/>
                <a:cs typeface="Times New Roman" panose="02020603050405020304" pitchFamily="18" charset="0"/>
              </a:rPr>
              <a:t>Abuse can be classified as an Adverse Childhood Experience (ACE), in which any young person could experience- </a:t>
            </a:r>
            <a:r>
              <a:rPr lang="en-GB" sz="1700" b="1" dirty="0">
                <a:latin typeface="Times New Roman" panose="02020603050405020304" pitchFamily="18" charset="0"/>
                <a:cs typeface="Times New Roman" panose="02020603050405020304" pitchFamily="18" charset="0"/>
              </a:rPr>
              <a:t>Where there is a perpetrator and a young person, there is an opportunity for abuse to occur! </a:t>
            </a:r>
          </a:p>
          <a:p>
            <a:pPr marL="0" indent="0">
              <a:buNone/>
            </a:pPr>
            <a:endParaRPr lang="en-GB" sz="1700" b="1"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Abuse that young people is never their fault, and as a result of their abuse and situation, they will come to us with a varied range of issues that will need to be challenged and worked through. This is to mitigate the chances of the effects ACE’s developing into something larger later in life during adolescence and adulthood.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Working with young people who have experienced four or more ACE’s are four more times likely to develop: mental health issues such as depression, anxiety and suicidal thoughts or attempts, behavioural disorders such as OCD and ADHD, they more likely to develop health issues such as diabetes, heart disease and cancers. </a:t>
            </a:r>
          </a:p>
          <a:p>
            <a:pPr marL="0" indent="0">
              <a:buNone/>
            </a:pPr>
            <a:endParaRPr lang="en-GB" sz="1700" dirty="0">
              <a:latin typeface="Times New Roman" panose="02020603050405020304" pitchFamily="18" charset="0"/>
              <a:cs typeface="Times New Roman" panose="02020603050405020304" pitchFamily="18" charset="0"/>
            </a:endParaRPr>
          </a:p>
          <a:p>
            <a:pPr marL="0" indent="0">
              <a:buNone/>
            </a:pPr>
            <a:r>
              <a:rPr lang="en-GB" sz="1700" dirty="0">
                <a:latin typeface="Times New Roman" panose="02020603050405020304" pitchFamily="18" charset="0"/>
                <a:cs typeface="Times New Roman" panose="02020603050405020304" pitchFamily="18" charset="0"/>
              </a:rPr>
              <a:t>In addition they are also more likely to develop drinking and substance abuse problems as a coping mechanism for their trauma. School performance and relationship building with peers can be poorer too. </a:t>
            </a:r>
          </a:p>
        </p:txBody>
      </p:sp>
    </p:spTree>
    <p:extLst>
      <p:ext uri="{BB962C8B-B14F-4D97-AF65-F5344CB8AC3E}">
        <p14:creationId xmlns:p14="http://schemas.microsoft.com/office/powerpoint/2010/main" val="277318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20E349-F1CE-4A7B-9508-11B915054726}"/>
              </a:ext>
            </a:extLst>
          </p:cNvPr>
          <p:cNvSpPr>
            <a:spLocks noGrp="1"/>
          </p:cNvSpPr>
          <p:nvPr>
            <p:ph idx="1"/>
          </p:nvPr>
        </p:nvSpPr>
        <p:spPr>
          <a:xfrm>
            <a:off x="836908" y="774915"/>
            <a:ext cx="10352868" cy="5424407"/>
          </a:xfrm>
        </p:spPr>
        <p:txBody>
          <a:bodyPr>
            <a:normAutofit/>
          </a:bodyPr>
          <a:lstStyle/>
          <a:p>
            <a:pPr marL="0" indent="0" algn="ctr">
              <a:buNone/>
            </a:pPr>
            <a:r>
              <a:rPr lang="en-GB" sz="2000" b="1" dirty="0">
                <a:latin typeface="Times New Roman" panose="02020603050405020304" pitchFamily="18" charset="0"/>
                <a:cs typeface="Times New Roman" panose="02020603050405020304" pitchFamily="18" charset="0"/>
              </a:rPr>
              <a:t>Fortunately there is something we can do!</a:t>
            </a:r>
          </a:p>
          <a:p>
            <a:pPr marL="0" indent="0">
              <a:buNone/>
            </a:pPr>
            <a:r>
              <a:rPr lang="en-GB" sz="1700" dirty="0">
                <a:latin typeface="Times New Roman" panose="02020603050405020304" pitchFamily="18" charset="0"/>
                <a:cs typeface="Times New Roman" panose="02020603050405020304" pitchFamily="18" charset="0"/>
              </a:rPr>
              <a:t> I believe the first step is checking ourselves and ensuring we are the best person to help that young person.</a:t>
            </a:r>
          </a:p>
          <a:p>
            <a:pPr marL="0" indent="0">
              <a:buNone/>
            </a:pPr>
            <a:r>
              <a:rPr lang="en-GB" sz="1700" dirty="0">
                <a:latin typeface="Times New Roman" panose="02020603050405020304" pitchFamily="18" charset="0"/>
                <a:cs typeface="Times New Roman" panose="02020603050405020304" pitchFamily="18" charset="0"/>
              </a:rPr>
              <a:t>Questions to ask ourselves:</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Are we trauma informed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Are we ACE’s aware</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Are we comfortable with our own ACE’s ourselves working with young people through their ACE’s?</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Can we stay objective in a situation? </a:t>
            </a:r>
          </a:p>
          <a:p>
            <a:pPr>
              <a:buFont typeface="Arial" panose="020B0604020202020204" pitchFamily="34" charset="0"/>
              <a:buChar char="•"/>
            </a:pPr>
            <a:r>
              <a:rPr lang="en-GB" sz="1700" dirty="0">
                <a:latin typeface="Times New Roman" panose="02020603050405020304" pitchFamily="18" charset="0"/>
                <a:cs typeface="Times New Roman" panose="02020603050405020304" pitchFamily="18" charset="0"/>
              </a:rPr>
              <a:t>Do we need to signpost? </a:t>
            </a:r>
          </a:p>
          <a:p>
            <a:pPr marL="0" indent="0">
              <a:buNone/>
            </a:pPr>
            <a:r>
              <a:rPr lang="en-GB" sz="1700" b="1" dirty="0">
                <a:latin typeface="Times New Roman" panose="02020603050405020304" pitchFamily="18" charset="0"/>
                <a:cs typeface="Times New Roman" panose="02020603050405020304" pitchFamily="18" charset="0"/>
              </a:rPr>
              <a:t>Work with young people? </a:t>
            </a:r>
          </a:p>
          <a:p>
            <a:pPr marL="0" indent="0">
              <a:buNone/>
            </a:pPr>
            <a:r>
              <a:rPr lang="en-GB" sz="1700" dirty="0">
                <a:latin typeface="Times New Roman" panose="02020603050405020304" pitchFamily="18" charset="0"/>
                <a:cs typeface="Times New Roman" panose="02020603050405020304" pitchFamily="18" charset="0"/>
              </a:rPr>
              <a:t>Conducting activities that incorporate the Five Ways to Wellbeing will have a huge impact of the wellbeing of young people who have experienced abuse or and ACE or just on that journey through adolescence. </a:t>
            </a:r>
          </a:p>
        </p:txBody>
      </p:sp>
    </p:spTree>
    <p:extLst>
      <p:ext uri="{BB962C8B-B14F-4D97-AF65-F5344CB8AC3E}">
        <p14:creationId xmlns:p14="http://schemas.microsoft.com/office/powerpoint/2010/main" val="2232287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308685-91F4-4FCE-B04B-394CDE82D318}"/>
              </a:ext>
            </a:extLst>
          </p:cNvPr>
          <p:cNvSpPr>
            <a:spLocks noGrp="1"/>
          </p:cNvSpPr>
          <p:nvPr>
            <p:ph idx="1"/>
          </p:nvPr>
        </p:nvSpPr>
        <p:spPr>
          <a:xfrm>
            <a:off x="1066800" y="719721"/>
            <a:ext cx="10058400" cy="5233023"/>
          </a:xfrm>
        </p:spPr>
        <p:txBody>
          <a:bodyPr>
            <a:normAutofit lnSpcReduction="10000"/>
          </a:bodyPr>
          <a:lstStyle/>
          <a:p>
            <a:pPr marL="0" indent="0">
              <a:buNone/>
            </a:pPr>
            <a:r>
              <a:rPr lang="en-GB" sz="1600" b="1" dirty="0">
                <a:latin typeface="Times New Roman" panose="02020603050405020304" pitchFamily="18" charset="0"/>
                <a:cs typeface="Times New Roman" panose="02020603050405020304" pitchFamily="18" charset="0"/>
              </a:rPr>
              <a:t>References</a:t>
            </a:r>
            <a:r>
              <a:rPr lang="en-GB" b="1" dirty="0">
                <a:latin typeface="Times New Roman" panose="02020603050405020304" pitchFamily="18" charset="0"/>
                <a:cs typeface="Times New Roman" panose="02020603050405020304" pitchFamily="18" charset="0"/>
              </a:rPr>
              <a:t> </a:t>
            </a:r>
            <a:endParaRPr lang="en-GB" sz="1200" b="1"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Dudley Safeguarding People Partnership (no date) </a:t>
            </a:r>
            <a:r>
              <a:rPr lang="en-GB" sz="1600" i="1" dirty="0">
                <a:latin typeface="Times New Roman" panose="02020603050405020304" pitchFamily="18" charset="0"/>
                <a:cs typeface="Times New Roman" panose="02020603050405020304" pitchFamily="18" charset="0"/>
              </a:rPr>
              <a:t>What is abuse?</a:t>
            </a:r>
            <a:r>
              <a:rPr lang="en-GB" sz="1600" dirty="0">
                <a:latin typeface="Times New Roman" panose="02020603050405020304" pitchFamily="18" charset="0"/>
                <a:cs typeface="Times New Roman" panose="02020603050405020304" pitchFamily="18" charset="0"/>
              </a:rPr>
              <a:t> Available at: </a:t>
            </a:r>
            <a:r>
              <a:rPr lang="en-US" sz="1600" dirty="0">
                <a:solidFill>
                  <a:srgbClr val="00B0F0"/>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What is abuse? (dudley.gov.uk)</a:t>
            </a:r>
            <a:r>
              <a:rPr lang="en-US" sz="1600" dirty="0">
                <a:solidFill>
                  <a:srgbClr val="00B0F0"/>
                </a:solidFill>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(Accessed:18</a:t>
            </a:r>
            <a:r>
              <a:rPr lang="en-US" sz="1600" baseline="30000" dirty="0">
                <a:latin typeface="Times New Roman" panose="02020603050405020304" pitchFamily="18" charset="0"/>
                <a:cs typeface="Times New Roman" panose="02020603050405020304" pitchFamily="18" charset="0"/>
              </a:rPr>
              <a:t>th</a:t>
            </a:r>
            <a:r>
              <a:rPr lang="en-US" sz="1600" dirty="0">
                <a:latin typeface="Times New Roman" panose="02020603050405020304" pitchFamily="18" charset="0"/>
                <a:cs typeface="Times New Roman" panose="02020603050405020304" pitchFamily="18" charset="0"/>
              </a:rPr>
              <a:t> February 2021).</a:t>
            </a:r>
          </a:p>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Young Minds (no date) </a:t>
            </a:r>
            <a:r>
              <a:rPr lang="en-US" sz="1600" i="1" dirty="0">
                <a:latin typeface="Times New Roman" panose="02020603050405020304" pitchFamily="18" charset="0"/>
                <a:cs typeface="Times New Roman" panose="02020603050405020304" pitchFamily="18" charset="0"/>
              </a:rPr>
              <a:t>What is abuse? Available at:</a:t>
            </a:r>
            <a:r>
              <a:rPr lang="en-US" sz="16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hlinkClick r:id="rId3"/>
              </a:rPr>
              <a:t>Abuse (youngminds.org.uk) </a:t>
            </a:r>
            <a:r>
              <a:rPr lang="en-GB" sz="1600" dirty="0">
                <a:latin typeface="Times New Roman" panose="02020603050405020304" pitchFamily="18" charset="0"/>
                <a:cs typeface="Times New Roman" panose="02020603050405020304" pitchFamily="18" charset="0"/>
              </a:rPr>
              <a:t>(Accessed: 18</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February 2021). </a:t>
            </a:r>
          </a:p>
          <a:p>
            <a:pPr>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Carey, E. (2018). </a:t>
            </a:r>
            <a:r>
              <a:rPr lang="en-GB" sz="1600" i="1" dirty="0">
                <a:latin typeface="Times New Roman" panose="02020603050405020304" pitchFamily="18" charset="0"/>
                <a:cs typeface="Times New Roman" panose="02020603050405020304" pitchFamily="18" charset="0"/>
              </a:rPr>
              <a:t>Child Emotional and Psychological Abuse.</a:t>
            </a:r>
            <a:r>
              <a:rPr lang="en-GB"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Emotional and Psychological Abuse in Children (healthline.com)</a:t>
            </a:r>
            <a:r>
              <a:rPr lang="en-US" sz="1600" dirty="0">
                <a:latin typeface="Times New Roman" panose="02020603050405020304" pitchFamily="18" charset="0"/>
                <a:cs typeface="Times New Roman" panose="02020603050405020304" pitchFamily="18" charset="0"/>
              </a:rPr>
              <a:t>. (Accessed: 19</a:t>
            </a:r>
            <a:r>
              <a:rPr lang="en-US" sz="1600" baseline="30000" dirty="0">
                <a:latin typeface="Times New Roman" panose="02020603050405020304" pitchFamily="18" charset="0"/>
                <a:cs typeface="Times New Roman" panose="02020603050405020304" pitchFamily="18" charset="0"/>
              </a:rPr>
              <a:t>th</a:t>
            </a:r>
            <a:r>
              <a:rPr lang="en-US" sz="1600" dirty="0">
                <a:latin typeface="Times New Roman" panose="02020603050405020304" pitchFamily="18" charset="0"/>
                <a:cs typeface="Times New Roman" panose="02020603050405020304" pitchFamily="18" charset="0"/>
              </a:rPr>
              <a:t> February 2021). </a:t>
            </a:r>
          </a:p>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Pietrangelo, A. (2019). </a:t>
            </a:r>
            <a:r>
              <a:rPr lang="en-US" sz="1600" i="1" dirty="0">
                <a:latin typeface="Times New Roman" panose="02020603050405020304" pitchFamily="18" charset="0"/>
                <a:cs typeface="Times New Roman" panose="02020603050405020304" pitchFamily="18" charset="0"/>
              </a:rPr>
              <a:t>What is Verbal Abuse? How to Recognize Abusive Behavior and What to Do Next. </a:t>
            </a:r>
            <a:r>
              <a:rPr lang="en-US" sz="1600" dirty="0">
                <a:latin typeface="Times New Roman" panose="02020603050405020304" pitchFamily="18" charset="0"/>
                <a:cs typeface="Times New Roman" panose="02020603050405020304" pitchFamily="18" charset="0"/>
              </a:rPr>
              <a:t>Available at: </a:t>
            </a:r>
            <a:r>
              <a:rPr lang="en-US" sz="1600" dirty="0">
                <a:latin typeface="Times New Roman" panose="02020603050405020304" pitchFamily="18" charset="0"/>
                <a:cs typeface="Times New Roman" panose="02020603050405020304" pitchFamily="18" charset="0"/>
                <a:hlinkClick r:id="rId5"/>
              </a:rPr>
              <a:t>What Is Verbal Abuse? 22 Examples, Patterns to Watch For, What to (healthline.com) </a:t>
            </a:r>
            <a:r>
              <a:rPr lang="en-US" sz="1600" dirty="0">
                <a:latin typeface="Times New Roman" panose="02020603050405020304" pitchFamily="18" charset="0"/>
                <a:cs typeface="Times New Roman" panose="02020603050405020304" pitchFamily="18" charset="0"/>
              </a:rPr>
              <a:t>(Accessed: 19</a:t>
            </a:r>
            <a:r>
              <a:rPr lang="en-US" sz="1600" baseline="30000" dirty="0">
                <a:latin typeface="Times New Roman" panose="02020603050405020304" pitchFamily="18" charset="0"/>
                <a:cs typeface="Times New Roman" panose="02020603050405020304" pitchFamily="18" charset="0"/>
              </a:rPr>
              <a:t>th</a:t>
            </a:r>
            <a:r>
              <a:rPr lang="en-US" sz="1600" dirty="0">
                <a:latin typeface="Times New Roman" panose="02020603050405020304" pitchFamily="18" charset="0"/>
                <a:cs typeface="Times New Roman" panose="02020603050405020304" pitchFamily="18" charset="0"/>
              </a:rPr>
              <a:t> February 2021). </a:t>
            </a:r>
          </a:p>
          <a:p>
            <a:pPr>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Women’s Aid (no date) </a:t>
            </a:r>
            <a:r>
              <a:rPr lang="en-GB" sz="1600" i="1" dirty="0">
                <a:latin typeface="Times New Roman" panose="02020603050405020304" pitchFamily="18" charset="0"/>
                <a:cs typeface="Times New Roman" panose="02020603050405020304" pitchFamily="18" charset="0"/>
              </a:rPr>
              <a:t>Domestic Abuse is a gendered crime. </a:t>
            </a:r>
            <a:r>
              <a:rPr lang="en-GB" sz="1600" dirty="0">
                <a:latin typeface="Times New Roman" panose="02020603050405020304" pitchFamily="18" charset="0"/>
                <a:cs typeface="Times New Roman" panose="02020603050405020304" pitchFamily="18" charset="0"/>
              </a:rPr>
              <a:t>Available at: </a:t>
            </a:r>
            <a:r>
              <a:rPr lang="en-US" sz="1600" dirty="0">
                <a:latin typeface="Times New Roman" panose="02020603050405020304" pitchFamily="18" charset="0"/>
                <a:cs typeface="Times New Roman" panose="02020603050405020304" pitchFamily="18" charset="0"/>
                <a:hlinkClick r:id="rId6"/>
              </a:rPr>
              <a:t>Domestic abuse is a gendered crime - </a:t>
            </a:r>
            <a:r>
              <a:rPr lang="en-US" sz="1600" dirty="0" err="1">
                <a:latin typeface="Times New Roman" panose="02020603050405020304" pitchFamily="18" charset="0"/>
                <a:cs typeface="Times New Roman" panose="02020603050405020304" pitchFamily="18" charset="0"/>
                <a:hlinkClick r:id="rId6"/>
              </a:rPr>
              <a:t>Womens</a:t>
            </a:r>
            <a:r>
              <a:rPr lang="en-US" sz="1600" dirty="0">
                <a:latin typeface="Times New Roman" panose="02020603050405020304" pitchFamily="18" charset="0"/>
                <a:cs typeface="Times New Roman" panose="02020603050405020304" pitchFamily="18" charset="0"/>
                <a:hlinkClick r:id="rId6"/>
              </a:rPr>
              <a:t> Aid</a:t>
            </a:r>
            <a:r>
              <a:rPr lang="en-GB" sz="1600" dirty="0">
                <a:latin typeface="Times New Roman" panose="02020603050405020304" pitchFamily="18" charset="0"/>
                <a:cs typeface="Times New Roman" panose="02020603050405020304" pitchFamily="18" charset="0"/>
              </a:rPr>
              <a:t> (Accessed: 22</a:t>
            </a:r>
            <a:r>
              <a:rPr lang="en-GB" sz="1600" baseline="30000" dirty="0">
                <a:latin typeface="Times New Roman" panose="02020603050405020304" pitchFamily="18" charset="0"/>
                <a:cs typeface="Times New Roman" panose="02020603050405020304" pitchFamily="18" charset="0"/>
              </a:rPr>
              <a:t>nd</a:t>
            </a:r>
            <a:r>
              <a:rPr lang="en-GB" sz="1600" dirty="0">
                <a:latin typeface="Times New Roman" panose="02020603050405020304" pitchFamily="18" charset="0"/>
                <a:cs typeface="Times New Roman" panose="02020603050405020304" pitchFamily="18" charset="0"/>
              </a:rPr>
              <a:t> February 2021). </a:t>
            </a:r>
          </a:p>
          <a:p>
            <a:pPr>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British Dental Association (no date). </a:t>
            </a:r>
            <a:r>
              <a:rPr lang="en-GB" sz="1600" i="1" dirty="0">
                <a:latin typeface="Times New Roman" panose="02020603050405020304" pitchFamily="18" charset="0"/>
                <a:cs typeface="Times New Roman" panose="02020603050405020304" pitchFamily="18" charset="0"/>
              </a:rPr>
              <a:t>Child Protection and the Dental Team.</a:t>
            </a:r>
            <a:r>
              <a:rPr lang="en-GB"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7"/>
              </a:rPr>
              <a:t>2- </a:t>
            </a:r>
            <a:r>
              <a:rPr lang="en-US" sz="1600" dirty="0" err="1">
                <a:latin typeface="Times New Roman" panose="02020603050405020304" pitchFamily="18" charset="0"/>
                <a:cs typeface="Times New Roman" panose="02020603050405020304" pitchFamily="18" charset="0"/>
                <a:hlinkClick r:id="rId7"/>
              </a:rPr>
              <a:t>Recognising</a:t>
            </a:r>
            <a:r>
              <a:rPr lang="en-US" sz="1600" dirty="0">
                <a:latin typeface="Times New Roman" panose="02020603050405020304" pitchFamily="18" charset="0"/>
                <a:cs typeface="Times New Roman" panose="02020603050405020304" pitchFamily="18" charset="0"/>
                <a:hlinkClick r:id="rId7"/>
              </a:rPr>
              <a:t> 2.4 Vulnerable groups (bda.org)</a:t>
            </a:r>
            <a:r>
              <a:rPr lang="en-GB" sz="1600" dirty="0">
                <a:latin typeface="Times New Roman" panose="02020603050405020304" pitchFamily="18" charset="0"/>
                <a:cs typeface="Times New Roman" panose="02020603050405020304" pitchFamily="18" charset="0"/>
              </a:rPr>
              <a:t> (Accessed: 22</a:t>
            </a:r>
            <a:r>
              <a:rPr lang="en-GB" sz="1600" baseline="30000" dirty="0">
                <a:latin typeface="Times New Roman" panose="02020603050405020304" pitchFamily="18" charset="0"/>
                <a:cs typeface="Times New Roman" panose="02020603050405020304" pitchFamily="18" charset="0"/>
              </a:rPr>
              <a:t>nd</a:t>
            </a:r>
            <a:r>
              <a:rPr lang="en-GB" sz="1600" dirty="0">
                <a:latin typeface="Times New Roman" panose="02020603050405020304" pitchFamily="18" charset="0"/>
                <a:cs typeface="Times New Roman" panose="02020603050405020304" pitchFamily="18" charset="0"/>
              </a:rPr>
              <a:t> February 2021). </a:t>
            </a:r>
          </a:p>
          <a:p>
            <a:pPr>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National Society for the Prevention of Cruelty to Children (2020). </a:t>
            </a:r>
            <a:r>
              <a:rPr lang="en-US" sz="1600" i="1" dirty="0">
                <a:latin typeface="Times New Roman" panose="02020603050405020304" pitchFamily="18" charset="0"/>
                <a:cs typeface="Times New Roman" panose="02020603050405020304" pitchFamily="18" charset="0"/>
              </a:rPr>
              <a:t>How safe our children? 2020.</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8"/>
              </a:rPr>
              <a:t>New report shows scale of abuse against teenagers | NSPCC</a:t>
            </a:r>
            <a:r>
              <a:rPr lang="en-US" sz="1600" dirty="0">
                <a:latin typeface="Times New Roman" panose="02020603050405020304" pitchFamily="18" charset="0"/>
                <a:cs typeface="Times New Roman" panose="02020603050405020304" pitchFamily="18" charset="0"/>
              </a:rPr>
              <a:t> (Accessed: 22</a:t>
            </a:r>
            <a:r>
              <a:rPr lang="en-US" sz="1600" baseline="30000" dirty="0">
                <a:latin typeface="Times New Roman" panose="02020603050405020304" pitchFamily="18" charset="0"/>
                <a:cs typeface="Times New Roman" panose="02020603050405020304" pitchFamily="18" charset="0"/>
              </a:rPr>
              <a:t>nd</a:t>
            </a:r>
            <a:r>
              <a:rPr lang="en-US" sz="1600" dirty="0">
                <a:latin typeface="Times New Roman" panose="02020603050405020304" pitchFamily="18" charset="0"/>
                <a:cs typeface="Times New Roman" panose="02020603050405020304" pitchFamily="18" charset="0"/>
              </a:rPr>
              <a:t> February 2021). </a:t>
            </a:r>
          </a:p>
          <a:p>
            <a:pPr>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Oxfords Learner’s Dictionary (2021). </a:t>
            </a:r>
            <a:r>
              <a:rPr lang="en-US" sz="1600" i="1" dirty="0">
                <a:latin typeface="Times New Roman" panose="02020603050405020304" pitchFamily="18" charset="0"/>
                <a:cs typeface="Times New Roman" panose="02020603050405020304" pitchFamily="18" charset="0"/>
              </a:rPr>
              <a:t>Definition of adolescence noun</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9"/>
              </a:rPr>
              <a:t>adolescence noun - Definition, pictures, pronunciation and usage notes | Oxford Advanced Learner's Dictionary at OxfordLearnersDictionaries.com</a:t>
            </a:r>
            <a:r>
              <a:rPr lang="en-US" sz="1600" dirty="0">
                <a:latin typeface="Times New Roman" panose="02020603050405020304" pitchFamily="18" charset="0"/>
                <a:cs typeface="Times New Roman" panose="02020603050405020304" pitchFamily="18" charset="0"/>
              </a:rPr>
              <a:t> (Accessed: 22</a:t>
            </a:r>
            <a:r>
              <a:rPr lang="en-US" sz="1600" baseline="30000" dirty="0">
                <a:latin typeface="Times New Roman" panose="02020603050405020304" pitchFamily="18" charset="0"/>
                <a:cs typeface="Times New Roman" panose="02020603050405020304" pitchFamily="18" charset="0"/>
              </a:rPr>
              <a:t>nd</a:t>
            </a:r>
            <a:r>
              <a:rPr lang="en-US" sz="1600" dirty="0">
                <a:latin typeface="Times New Roman" panose="02020603050405020304" pitchFamily="18" charset="0"/>
                <a:cs typeface="Times New Roman" panose="02020603050405020304" pitchFamily="18" charset="0"/>
              </a:rPr>
              <a:t> February 2021). </a:t>
            </a:r>
          </a:p>
        </p:txBody>
      </p:sp>
    </p:spTree>
    <p:extLst>
      <p:ext uri="{BB962C8B-B14F-4D97-AF65-F5344CB8AC3E}">
        <p14:creationId xmlns:p14="http://schemas.microsoft.com/office/powerpoint/2010/main" val="4066125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133BE9-D511-499A-8AB1-2D8E0D95D379}"/>
              </a:ext>
            </a:extLst>
          </p:cNvPr>
          <p:cNvSpPr>
            <a:spLocks noGrp="1"/>
          </p:cNvSpPr>
          <p:nvPr>
            <p:ph idx="1"/>
          </p:nvPr>
        </p:nvSpPr>
        <p:spPr>
          <a:xfrm>
            <a:off x="1066800" y="681925"/>
            <a:ext cx="10058400" cy="5532895"/>
          </a:xfrm>
        </p:spPr>
        <p:txBody>
          <a:bodyPr>
            <a:normAutofit fontScale="77500" lnSpcReduction="20000"/>
          </a:bodyPr>
          <a:lstStyle/>
          <a:p>
            <a:r>
              <a:rPr lang="en-GB" sz="2300" dirty="0">
                <a:latin typeface="Times New Roman" panose="02020603050405020304" pitchFamily="18" charset="0"/>
                <a:cs typeface="Times New Roman" panose="02020603050405020304" pitchFamily="18" charset="0"/>
              </a:rPr>
              <a:t>NSPCC (no date). Grooming. Available at: </a:t>
            </a:r>
            <a:r>
              <a:rPr lang="en-US" sz="2300" dirty="0">
                <a:latin typeface="Times New Roman" panose="02020603050405020304" pitchFamily="18" charset="0"/>
                <a:cs typeface="Times New Roman" panose="02020603050405020304" pitchFamily="18" charset="0"/>
                <a:hlinkClick r:id="rId2"/>
              </a:rPr>
              <a:t>What Parents Need to Know About Sexual Grooming | NSPCC</a:t>
            </a:r>
            <a:r>
              <a:rPr lang="en-GB" sz="2300" dirty="0">
                <a:latin typeface="Times New Roman" panose="02020603050405020304" pitchFamily="18" charset="0"/>
                <a:cs typeface="Times New Roman" panose="02020603050405020304" pitchFamily="18" charset="0"/>
              </a:rPr>
              <a:t> (Accessed: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2021)</a:t>
            </a:r>
          </a:p>
          <a:p>
            <a:r>
              <a:rPr lang="en-GB" sz="2300" dirty="0">
                <a:latin typeface="Times New Roman" panose="02020603050405020304" pitchFamily="18" charset="0"/>
                <a:cs typeface="Times New Roman" panose="02020603050405020304" pitchFamily="18" charset="0"/>
              </a:rPr>
              <a:t>Maryland Coalition of Families (2018). </a:t>
            </a:r>
            <a:r>
              <a:rPr lang="en-GB" sz="2300" i="1" dirty="0">
                <a:latin typeface="Times New Roman" panose="02020603050405020304" pitchFamily="18" charset="0"/>
                <a:cs typeface="Times New Roman" panose="02020603050405020304" pitchFamily="18" charset="0"/>
              </a:rPr>
              <a:t>Adverse Childhood Experiences (ACE’s) and Their Impact on Brain Development. </a:t>
            </a:r>
            <a:r>
              <a:rPr lang="en-GB" sz="2300" dirty="0">
                <a:latin typeface="Times New Roman" panose="02020603050405020304" pitchFamily="18" charset="0"/>
                <a:cs typeface="Times New Roman" panose="02020603050405020304" pitchFamily="18" charset="0"/>
              </a:rPr>
              <a:t>Available at: </a:t>
            </a:r>
            <a:r>
              <a:rPr lang="en-US" sz="2300" dirty="0">
                <a:solidFill>
                  <a:schemeClr val="accent5"/>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Adverse Childhood Experiences (ACEs) and Their Impact on Brain Development (mdcoalition.org)</a:t>
            </a:r>
            <a:r>
              <a:rPr lang="en-GB" sz="2300" dirty="0">
                <a:solidFill>
                  <a:schemeClr val="accent5"/>
                </a:solidFill>
                <a:latin typeface="Times New Roman" panose="02020603050405020304" pitchFamily="18" charset="0"/>
                <a:cs typeface="Times New Roman" panose="02020603050405020304" pitchFamily="18" charset="0"/>
              </a:rPr>
              <a:t> </a:t>
            </a:r>
            <a:r>
              <a:rPr lang="en-GB" sz="2300" dirty="0">
                <a:latin typeface="Times New Roman" panose="02020603050405020304" pitchFamily="18" charset="0"/>
                <a:cs typeface="Times New Roman" panose="02020603050405020304" pitchFamily="18" charset="0"/>
              </a:rPr>
              <a:t>(Accessed: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2021).</a:t>
            </a:r>
          </a:p>
          <a:p>
            <a:r>
              <a:rPr lang="en-GB" sz="2300" dirty="0" err="1">
                <a:latin typeface="Times New Roman" panose="02020603050405020304" pitchFamily="18" charset="0"/>
                <a:cs typeface="Times New Roman" panose="02020603050405020304" pitchFamily="18" charset="0"/>
              </a:rPr>
              <a:t>iFight</a:t>
            </a:r>
            <a:r>
              <a:rPr lang="en-GB" sz="2300" dirty="0">
                <a:latin typeface="Times New Roman" panose="02020603050405020304" pitchFamily="18" charset="0"/>
                <a:cs typeface="Times New Roman" panose="02020603050405020304" pitchFamily="18" charset="0"/>
              </a:rPr>
              <a:t> Depression (no date). </a:t>
            </a:r>
            <a:r>
              <a:rPr lang="en-GB" sz="2300" i="1" dirty="0">
                <a:latin typeface="Times New Roman" panose="02020603050405020304" pitchFamily="18" charset="0"/>
                <a:cs typeface="Times New Roman" panose="02020603050405020304" pitchFamily="18" charset="0"/>
              </a:rPr>
              <a:t>What is “adolescence”? </a:t>
            </a:r>
            <a:r>
              <a:rPr lang="en-GB" sz="2300" dirty="0">
                <a:latin typeface="Times New Roman" panose="02020603050405020304" pitchFamily="18" charset="0"/>
                <a:cs typeface="Times New Roman" panose="02020603050405020304" pitchFamily="18" charset="0"/>
              </a:rPr>
              <a:t>Available at: </a:t>
            </a:r>
            <a:r>
              <a:rPr lang="en-US" sz="2300" dirty="0">
                <a:latin typeface="Times New Roman" panose="02020603050405020304" pitchFamily="18" charset="0"/>
                <a:cs typeface="Times New Roman" panose="02020603050405020304" pitchFamily="18" charset="0"/>
                <a:hlinkClick r:id="rId4"/>
              </a:rPr>
              <a:t>What is "adolescence"? - </a:t>
            </a:r>
            <a:r>
              <a:rPr lang="en-US" sz="2300" dirty="0" err="1">
                <a:latin typeface="Times New Roman" panose="02020603050405020304" pitchFamily="18" charset="0"/>
                <a:cs typeface="Times New Roman" panose="02020603050405020304" pitchFamily="18" charset="0"/>
                <a:hlinkClick r:id="rId4"/>
              </a:rPr>
              <a:t>iFightDepression</a:t>
            </a:r>
            <a:r>
              <a:rPr lang="en-US" sz="2300" dirty="0">
                <a:latin typeface="Times New Roman" panose="02020603050405020304" pitchFamily="18" charset="0"/>
                <a:cs typeface="Times New Roman" panose="02020603050405020304" pitchFamily="18" charset="0"/>
                <a:hlinkClick r:id="rId4"/>
              </a:rPr>
              <a:t> [EN]</a:t>
            </a:r>
            <a:r>
              <a:rPr lang="en-GB" sz="2300" dirty="0">
                <a:latin typeface="Times New Roman" panose="02020603050405020304" pitchFamily="18" charset="0"/>
                <a:cs typeface="Times New Roman" panose="02020603050405020304" pitchFamily="18" charset="0"/>
              </a:rPr>
              <a:t> (Accessed: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2021).  </a:t>
            </a:r>
          </a:p>
          <a:p>
            <a:r>
              <a:rPr lang="en-GB" sz="2300" dirty="0">
                <a:latin typeface="Times New Roman" panose="02020603050405020304" pitchFamily="18" charset="0"/>
                <a:cs typeface="Times New Roman" panose="02020603050405020304" pitchFamily="18" charset="0"/>
              </a:rPr>
              <a:t>NSPCC Learning (2013). </a:t>
            </a:r>
            <a:r>
              <a:rPr lang="en-GB" sz="2300" i="1" dirty="0">
                <a:latin typeface="Times New Roman" panose="02020603050405020304" pitchFamily="18" charset="0"/>
                <a:cs typeface="Times New Roman" panose="02020603050405020304" pitchFamily="18" charset="0"/>
              </a:rPr>
              <a:t>Child Abuse and neglect in the UK today. </a:t>
            </a:r>
            <a:r>
              <a:rPr lang="en-GB" sz="2300" dirty="0">
                <a:latin typeface="Times New Roman" panose="02020603050405020304" pitchFamily="18" charset="0"/>
                <a:cs typeface="Times New Roman" panose="02020603050405020304" pitchFamily="18" charset="0"/>
              </a:rPr>
              <a:t>Available at: </a:t>
            </a:r>
            <a:r>
              <a:rPr lang="en-US" sz="2300" dirty="0">
                <a:latin typeface="Times New Roman" panose="02020603050405020304" pitchFamily="18" charset="0"/>
                <a:cs typeface="Times New Roman" panose="02020603050405020304" pitchFamily="18" charset="0"/>
                <a:hlinkClick r:id="rId5"/>
              </a:rPr>
              <a:t>Child abuse and neglect in the UK today | NSPCC Learning</a:t>
            </a:r>
            <a:r>
              <a:rPr lang="en-GB" sz="2300" dirty="0">
                <a:latin typeface="Times New Roman" panose="02020603050405020304" pitchFamily="18" charset="0"/>
                <a:cs typeface="Times New Roman" panose="02020603050405020304" pitchFamily="18" charset="0"/>
              </a:rPr>
              <a:t> (Accessed: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2021). </a:t>
            </a:r>
          </a:p>
          <a:p>
            <a:r>
              <a:rPr lang="en-GB" sz="2300" dirty="0">
                <a:latin typeface="Times New Roman" panose="02020603050405020304" pitchFamily="18" charset="0"/>
                <a:cs typeface="Times New Roman" panose="02020603050405020304" pitchFamily="18" charset="0"/>
              </a:rPr>
              <a:t>CWVYS (2018). </a:t>
            </a:r>
            <a:r>
              <a:rPr lang="en-GB" sz="2300" i="1" dirty="0">
                <a:latin typeface="Times New Roman" panose="02020603050405020304" pitchFamily="18" charset="0"/>
                <a:cs typeface="Times New Roman" panose="02020603050405020304" pitchFamily="18" charset="0"/>
              </a:rPr>
              <a:t>Youth Work in Wales: Principles and Purposes. </a:t>
            </a:r>
            <a:r>
              <a:rPr lang="en-GB" sz="2300" dirty="0">
                <a:latin typeface="Times New Roman" panose="02020603050405020304" pitchFamily="18" charset="0"/>
                <a:cs typeface="Times New Roman" panose="02020603050405020304" pitchFamily="18" charset="0"/>
              </a:rPr>
              <a:t>Available at: </a:t>
            </a:r>
            <a:r>
              <a:rPr lang="en-GB" sz="2300" dirty="0">
                <a:latin typeface="Times New Roman" panose="02020603050405020304" pitchFamily="18" charset="0"/>
                <a:cs typeface="Times New Roman" panose="02020603050405020304" pitchFamily="18" charset="0"/>
                <a:hlinkClick r:id="rId6"/>
              </a:rPr>
              <a:t>BOOKLET (cwvys.org.uk)</a:t>
            </a:r>
            <a:r>
              <a:rPr lang="en-GB" sz="2300" dirty="0">
                <a:latin typeface="Times New Roman" panose="02020603050405020304" pitchFamily="18" charset="0"/>
                <a:cs typeface="Times New Roman" panose="02020603050405020304" pitchFamily="18" charset="0"/>
              </a:rPr>
              <a:t> (Accessed: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2018). </a:t>
            </a:r>
          </a:p>
          <a:p>
            <a:r>
              <a:rPr lang="en-GB" sz="2300" dirty="0">
                <a:latin typeface="Times New Roman" panose="02020603050405020304" pitchFamily="18" charset="0"/>
                <a:cs typeface="Times New Roman" panose="02020603050405020304" pitchFamily="18" charset="0"/>
              </a:rPr>
              <a:t>CLD Standards Council Scotland (2019)</a:t>
            </a:r>
            <a:r>
              <a:rPr lang="en-GB" sz="2300" i="1" dirty="0">
                <a:latin typeface="Times New Roman" panose="02020603050405020304" pitchFamily="18" charset="0"/>
                <a:cs typeface="Times New Roman" panose="02020603050405020304" pitchFamily="18" charset="0"/>
              </a:rPr>
              <a:t> National Occupational Standards for Youth Work.</a:t>
            </a:r>
            <a:r>
              <a:rPr lang="en-GB" sz="2300" dirty="0">
                <a:latin typeface="Times New Roman" panose="02020603050405020304" pitchFamily="18" charset="0"/>
                <a:cs typeface="Times New Roman" panose="02020603050405020304" pitchFamily="18" charset="0"/>
              </a:rPr>
              <a:t> Available at: </a:t>
            </a:r>
            <a:r>
              <a:rPr lang="en-US" sz="2300" dirty="0">
                <a:latin typeface="Times New Roman" panose="02020603050405020304" pitchFamily="18" charset="0"/>
                <a:cs typeface="Times New Roman" panose="02020603050405020304" pitchFamily="18" charset="0"/>
                <a:hlinkClick r:id="rId7"/>
              </a:rPr>
              <a:t>Youth Work National Occupational Standards 2019 Introduction (cldstandardscouncil.org.uk)</a:t>
            </a:r>
            <a:endParaRPr lang="en-GB" sz="2300" b="1" dirty="0">
              <a:latin typeface="Times New Roman" panose="02020603050405020304" pitchFamily="18" charset="0"/>
              <a:cs typeface="Times New Roman" panose="02020603050405020304" pitchFamily="18" charset="0"/>
            </a:endParaRPr>
          </a:p>
          <a:p>
            <a:r>
              <a:rPr lang="en-GB" sz="2300" dirty="0">
                <a:latin typeface="Times New Roman" panose="02020603050405020304" pitchFamily="18" charset="0"/>
                <a:cs typeface="Times New Roman" panose="02020603050405020304" pitchFamily="18" charset="0"/>
              </a:rPr>
              <a:t> (Accessed: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2021).  </a:t>
            </a:r>
          </a:p>
          <a:p>
            <a:r>
              <a:rPr lang="en-GB" sz="2300" dirty="0">
                <a:latin typeface="Times New Roman" panose="02020603050405020304" pitchFamily="18" charset="0"/>
                <a:cs typeface="Times New Roman" panose="02020603050405020304" pitchFamily="18" charset="0"/>
              </a:rPr>
              <a:t>Centres for Disease Control and Prevention (2019). </a:t>
            </a:r>
            <a:r>
              <a:rPr lang="en-GB" sz="2300" i="1" dirty="0">
                <a:latin typeface="Times New Roman" panose="02020603050405020304" pitchFamily="18" charset="0"/>
                <a:cs typeface="Times New Roman" panose="02020603050405020304" pitchFamily="18" charset="0"/>
              </a:rPr>
              <a:t>Adverse Childhood Experiences (ACE’s). </a:t>
            </a:r>
            <a:r>
              <a:rPr lang="en-GB" sz="2300" dirty="0">
                <a:latin typeface="Times New Roman" panose="02020603050405020304" pitchFamily="18" charset="0"/>
                <a:cs typeface="Times New Roman" panose="02020603050405020304" pitchFamily="18" charset="0"/>
              </a:rPr>
              <a:t>Available at: </a:t>
            </a:r>
            <a:r>
              <a:rPr lang="en-US" sz="2300" dirty="0">
                <a:latin typeface="Times New Roman" panose="02020603050405020304" pitchFamily="18" charset="0"/>
                <a:cs typeface="Times New Roman" panose="02020603050405020304" pitchFamily="18" charset="0"/>
                <a:hlinkClick r:id="rId8"/>
              </a:rPr>
              <a:t>Adverse Childhood Experiences (ACEs) | </a:t>
            </a:r>
            <a:r>
              <a:rPr lang="en-US" sz="2300" dirty="0" err="1">
                <a:latin typeface="Times New Roman" panose="02020603050405020304" pitchFamily="18" charset="0"/>
                <a:cs typeface="Times New Roman" panose="02020603050405020304" pitchFamily="18" charset="0"/>
                <a:hlinkClick r:id="rId8"/>
              </a:rPr>
              <a:t>VitalSigns</a:t>
            </a:r>
            <a:r>
              <a:rPr lang="en-US" sz="2300" dirty="0">
                <a:latin typeface="Times New Roman" panose="02020603050405020304" pitchFamily="18" charset="0"/>
                <a:cs typeface="Times New Roman" panose="02020603050405020304" pitchFamily="18" charset="0"/>
                <a:hlinkClick r:id="rId8"/>
              </a:rPr>
              <a:t> | CDC</a:t>
            </a:r>
            <a:r>
              <a:rPr lang="en-GB" sz="2300" dirty="0">
                <a:latin typeface="Times New Roman" panose="02020603050405020304" pitchFamily="18" charset="0"/>
                <a:cs typeface="Times New Roman" panose="02020603050405020304" pitchFamily="18" charset="0"/>
              </a:rPr>
              <a:t> (Accessed: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2021). </a:t>
            </a:r>
          </a:p>
          <a:p>
            <a:r>
              <a:rPr lang="en-GB" sz="2300" dirty="0" err="1">
                <a:latin typeface="Times New Roman" panose="02020603050405020304" pitchFamily="18" charset="0"/>
                <a:cs typeface="Times New Roman" panose="02020603050405020304" pitchFamily="18" charset="0"/>
              </a:rPr>
              <a:t>KidsXpress</a:t>
            </a:r>
            <a:r>
              <a:rPr lang="en-GB" sz="2300" dirty="0">
                <a:latin typeface="Times New Roman" panose="02020603050405020304" pitchFamily="18" charset="0"/>
                <a:cs typeface="Times New Roman" panose="02020603050405020304" pitchFamily="18" charset="0"/>
              </a:rPr>
              <a:t> (2019) </a:t>
            </a:r>
            <a:r>
              <a:rPr lang="en-GB" sz="2300" i="1" dirty="0">
                <a:latin typeface="Times New Roman" panose="02020603050405020304" pitchFamily="18" charset="0"/>
                <a:cs typeface="Times New Roman" panose="02020603050405020304" pitchFamily="18" charset="0"/>
              </a:rPr>
              <a:t>Adverse Childhood Experiences- ACE’s. </a:t>
            </a:r>
            <a:r>
              <a:rPr lang="en-GB" sz="2300" dirty="0">
                <a:latin typeface="Times New Roman" panose="02020603050405020304" pitchFamily="18" charset="0"/>
                <a:cs typeface="Times New Roman" panose="02020603050405020304" pitchFamily="18" charset="0"/>
              </a:rPr>
              <a:t>Available at: </a:t>
            </a:r>
            <a:r>
              <a:rPr lang="en-US" sz="2300" dirty="0">
                <a:latin typeface="Times New Roman" panose="02020603050405020304" pitchFamily="18" charset="0"/>
                <a:cs typeface="Times New Roman" panose="02020603050405020304" pitchFamily="18" charset="0"/>
                <a:hlinkClick r:id="rId9"/>
              </a:rPr>
              <a:t>(364) Adverse Childhood Experiences - ACEs - YouTube</a:t>
            </a:r>
            <a:r>
              <a:rPr lang="en-GB" sz="2300" dirty="0">
                <a:latin typeface="Times New Roman" panose="02020603050405020304" pitchFamily="18" charset="0"/>
                <a:cs typeface="Times New Roman" panose="02020603050405020304" pitchFamily="18" charset="0"/>
              </a:rPr>
              <a:t> (Accessed: 22</a:t>
            </a:r>
            <a:r>
              <a:rPr lang="en-GB" sz="2300" baseline="30000" dirty="0">
                <a:latin typeface="Times New Roman" panose="02020603050405020304" pitchFamily="18" charset="0"/>
                <a:cs typeface="Times New Roman" panose="02020603050405020304" pitchFamily="18" charset="0"/>
              </a:rPr>
              <a:t>nd</a:t>
            </a:r>
            <a:r>
              <a:rPr lang="en-GB" sz="2300" dirty="0">
                <a:latin typeface="Times New Roman" panose="02020603050405020304" pitchFamily="18" charset="0"/>
                <a:cs typeface="Times New Roman" panose="02020603050405020304" pitchFamily="18" charset="0"/>
              </a:rPr>
              <a:t> March 2018). </a:t>
            </a:r>
          </a:p>
          <a:p>
            <a:endParaRPr lang="en-GB" sz="1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97858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E5F555-33BA-4F05-A624-864436B5352C}"/>
              </a:ext>
            </a:extLst>
          </p:cNvPr>
          <p:cNvSpPr>
            <a:spLocks noGrp="1"/>
          </p:cNvSpPr>
          <p:nvPr>
            <p:ph idx="1"/>
          </p:nvPr>
        </p:nvSpPr>
        <p:spPr>
          <a:xfrm>
            <a:off x="1066800" y="883403"/>
            <a:ext cx="10058400" cy="5069341"/>
          </a:xfrm>
        </p:spPr>
        <p:txBody>
          <a:bodyPr>
            <a:normAutofit/>
          </a:bodyPr>
          <a:lstStyle/>
          <a:p>
            <a:r>
              <a:rPr lang="en-GB" sz="1600" dirty="0">
                <a:latin typeface="Times New Roman" panose="02020603050405020304" pitchFamily="18" charset="0"/>
                <a:cs typeface="Times New Roman" panose="02020603050405020304" pitchFamily="18" charset="0"/>
              </a:rPr>
              <a:t>Safeguarding Somerset (2016). </a:t>
            </a:r>
            <a:r>
              <a:rPr lang="en-GB" sz="1600" i="1" dirty="0">
                <a:latin typeface="Times New Roman" panose="02020603050405020304" pitchFamily="18" charset="0"/>
                <a:cs typeface="Times New Roman" panose="02020603050405020304" pitchFamily="18" charset="0"/>
              </a:rPr>
              <a:t>Risk-taking adolescents and child protection. </a:t>
            </a:r>
            <a:r>
              <a:rPr lang="en-GB" sz="1600" dirty="0">
                <a:latin typeface="Times New Roman" panose="02020603050405020304" pitchFamily="18" charset="0"/>
                <a:cs typeface="Times New Roman" panose="02020603050405020304" pitchFamily="18" charset="0"/>
              </a:rPr>
              <a:t>Available at: </a:t>
            </a:r>
            <a:r>
              <a:rPr lang="en-US" sz="1600" dirty="0">
                <a:latin typeface="Times New Roman" panose="02020603050405020304" pitchFamily="18" charset="0"/>
                <a:cs typeface="Times New Roman" panose="02020603050405020304" pitchFamily="18" charset="0"/>
                <a:hlinkClick r:id="rId2"/>
              </a:rPr>
              <a:t>CSE-Risk-taking-adolescents-and-child-protection.pdf (safeguardingsomerset.org.uk)</a:t>
            </a:r>
            <a:r>
              <a:rPr lang="en-GB" sz="1600" dirty="0">
                <a:latin typeface="Times New Roman" panose="02020603050405020304" pitchFamily="18" charset="0"/>
                <a:cs typeface="Times New Roman" panose="02020603050405020304" pitchFamily="18" charset="0"/>
              </a:rPr>
              <a:t> (Accessed: 22</a:t>
            </a:r>
            <a:r>
              <a:rPr lang="en-GB" sz="1600" baseline="30000" dirty="0">
                <a:latin typeface="Times New Roman" panose="02020603050405020304" pitchFamily="18" charset="0"/>
                <a:cs typeface="Times New Roman" panose="02020603050405020304" pitchFamily="18" charset="0"/>
              </a:rPr>
              <a:t>nd</a:t>
            </a:r>
            <a:r>
              <a:rPr lang="en-GB" sz="1600" dirty="0">
                <a:latin typeface="Times New Roman" panose="02020603050405020304" pitchFamily="18" charset="0"/>
                <a:cs typeface="Times New Roman" panose="02020603050405020304" pitchFamily="18" charset="0"/>
              </a:rPr>
              <a:t> March 2021). </a:t>
            </a:r>
          </a:p>
        </p:txBody>
      </p:sp>
    </p:spTree>
    <p:extLst>
      <p:ext uri="{BB962C8B-B14F-4D97-AF65-F5344CB8AC3E}">
        <p14:creationId xmlns:p14="http://schemas.microsoft.com/office/powerpoint/2010/main" val="9515907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{C7CC10BF-D220-4D7B-8F2F-610B8F5BBD54}tf78438558_win32</Template>
  <TotalTime>3848</TotalTime>
  <Words>3623</Words>
  <Application>Microsoft Office PowerPoint</Application>
  <PresentationFormat>Widescreen</PresentationFormat>
  <Paragraphs>265</Paragraphs>
  <Slides>22</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Century Gothic</vt:lpstr>
      <vt:lpstr>Garamond</vt:lpstr>
      <vt:lpstr>NSPCC-Regular</vt:lpstr>
      <vt:lpstr>Roboto</vt:lpstr>
      <vt:lpstr>Times New Roman</vt:lpstr>
      <vt:lpstr>SavonVTI</vt:lpstr>
      <vt:lpstr>Young people’s experiences of adolescents and ACE’s who have been subjected to abuse </vt:lpstr>
      <vt:lpstr>WELCOME</vt:lpstr>
      <vt:lpstr>Topics that will be explored in this seminar: </vt:lpstr>
      <vt:lpstr>What is abuse? What does it look like?</vt:lpstr>
      <vt:lpstr>What is abuse continued… </vt:lpstr>
      <vt:lpstr>Who can be affected by abuse? </vt:lpstr>
      <vt:lpstr>Where can abuse take place?</vt:lpstr>
      <vt:lpstr>What is adolescence?   </vt:lpstr>
      <vt:lpstr>Adolescence continued </vt:lpstr>
      <vt:lpstr>What is ACE’s? </vt:lpstr>
      <vt:lpstr>PowerPoint Presentation</vt:lpstr>
      <vt:lpstr>Abuse: young people’s experiences of adolescents and ACE’s</vt:lpstr>
      <vt:lpstr>PowerPoint Presentation</vt:lpstr>
      <vt:lpstr>Intervention to enhance health and wellbeing</vt:lpstr>
      <vt:lpstr>PowerPoint Presentation</vt:lpstr>
      <vt:lpstr>PowerPoint Presentation</vt:lpstr>
      <vt:lpstr>PowerPoint Presentation</vt:lpstr>
      <vt:lpstr>Conclusion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Experiences</dc:title>
  <dc:creator>Paul Brewer</dc:creator>
  <cp:lastModifiedBy>Paul Brewer</cp:lastModifiedBy>
  <cp:revision>12</cp:revision>
  <dcterms:created xsi:type="dcterms:W3CDTF">2021-02-18T20:28:34Z</dcterms:created>
  <dcterms:modified xsi:type="dcterms:W3CDTF">2021-03-23T16:17:55Z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