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30"/>
  </p:notesMasterIdLst>
  <p:sldIdLst>
    <p:sldId id="256" r:id="rId5"/>
    <p:sldId id="257"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5" r:id="rId20"/>
    <p:sldId id="276" r:id="rId21"/>
    <p:sldId id="277" r:id="rId22"/>
    <p:sldId id="278" r:id="rId23"/>
    <p:sldId id="284" r:id="rId24"/>
    <p:sldId id="279" r:id="rId25"/>
    <p:sldId id="280" r:id="rId26"/>
    <p:sldId id="281" r:id="rId27"/>
    <p:sldId id="285"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1F019-39EA-BEEE-FCB6-B014BD31302E}" v="136" dt="2024-02-01T15:11:47.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7698" autoAdjust="0"/>
  </p:normalViewPr>
  <p:slideViewPr>
    <p:cSldViewPr snapToGrid="0">
      <p:cViewPr varScale="1">
        <p:scale>
          <a:sx n="90" d="100"/>
          <a:sy n="90" d="100"/>
        </p:scale>
        <p:origin x="20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5E257-379A-41DA-B365-6F4A22555F2D}" type="datetimeFigureOut">
              <a:rPr lang="en-US" smtClean="0"/>
              <a:t>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A1FED-542C-4D91-B2A2-725B19D1B5A3}" type="slidenum">
              <a:rPr lang="en-US" smtClean="0"/>
              <a:t>‹#›</a:t>
            </a:fld>
            <a:endParaRPr lang="en-US"/>
          </a:p>
        </p:txBody>
      </p:sp>
    </p:spTree>
    <p:extLst>
      <p:ext uri="{BB962C8B-B14F-4D97-AF65-F5344CB8AC3E}">
        <p14:creationId xmlns:p14="http://schemas.microsoft.com/office/powerpoint/2010/main" val="1361106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https://reggioemilia2015.weebly.com/the-100-languages.html</a:t>
            </a:r>
          </a:p>
        </p:txBody>
      </p:sp>
      <p:sp>
        <p:nvSpPr>
          <p:cNvPr id="4" name="Slide Number Placeholder 3"/>
          <p:cNvSpPr>
            <a:spLocks noGrp="1"/>
          </p:cNvSpPr>
          <p:nvPr>
            <p:ph type="sldNum" sz="quarter" idx="5"/>
          </p:nvPr>
        </p:nvSpPr>
        <p:spPr/>
        <p:txBody>
          <a:bodyPr/>
          <a:lstStyle/>
          <a:p>
            <a:fld id="{2A9A1FED-542C-4D91-B2A2-725B19D1B5A3}" type="slidenum">
              <a:rPr lang="en-US" smtClean="0"/>
              <a:t>3</a:t>
            </a:fld>
            <a:endParaRPr lang="en-US"/>
          </a:p>
        </p:txBody>
      </p:sp>
    </p:spTree>
    <p:extLst>
      <p:ext uri="{BB962C8B-B14F-4D97-AF65-F5344CB8AC3E}">
        <p14:creationId xmlns:p14="http://schemas.microsoft.com/office/powerpoint/2010/main" val="3486980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9A1FED-542C-4D91-B2A2-725B19D1B5A3}" type="slidenum">
              <a:rPr lang="en-US" smtClean="0"/>
              <a:t>11</a:t>
            </a:fld>
            <a:endParaRPr lang="en-US"/>
          </a:p>
        </p:txBody>
      </p:sp>
    </p:spTree>
    <p:extLst>
      <p:ext uri="{BB962C8B-B14F-4D97-AF65-F5344CB8AC3E}">
        <p14:creationId xmlns:p14="http://schemas.microsoft.com/office/powerpoint/2010/main" val="2719692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899273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81195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890097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200688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647291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447745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1827705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934277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282652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2379531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8CD94043-BCC5-4ABE-978D-FBD4768DEC15}" type="datetimeFigureOut">
              <a:rPr lang="en-US" smtClean="0"/>
              <a:t>2/1/2024</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1967322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D94043-BCC5-4ABE-978D-FBD4768DEC15}" type="datetimeFigureOut">
              <a:rPr lang="en-US" smtClean="0"/>
              <a:t>2/1/2024</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E33F9B-BBD3-4A0F-BAB9-560CD65CF3DD}"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231595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video" Target="https://www.youtube.com/embed/mQtLOu99BfE?start=98&amp;feature=oembed"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ggiochildren.it/en/rc/ateliers/" TargetMode="External"/><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ODA9qAsRB80?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reggiochildren.it/en/reggio-emilia-approach/loris-malaguzzi/" TargetMode="External"/><Relationship Id="rId2" Type="http://schemas.openxmlformats.org/officeDocument/2006/relationships/hyperlink" Target="https://reggioemilia2015.weebly.com/the-100-languages.html" TargetMode="External"/><Relationship Id="rId1" Type="http://schemas.openxmlformats.org/officeDocument/2006/relationships/slideLayout" Target="../slideLayouts/slideLayout2.xml"/><Relationship Id="rId6" Type="http://schemas.openxmlformats.org/officeDocument/2006/relationships/hyperlink" Target="https://nido.edu.au/news/everything-you-need-to-know-about-the-reggio-emilia-approach/#:~:text=It%20was%20created%20after%20WWII,an%20investment%20in%20the%20future." TargetMode="External"/><Relationship Id="rId5" Type="http://schemas.openxmlformats.org/officeDocument/2006/relationships/hyperlink" Target="https://www.reggiochildren.it/en/rc/ateliers/" TargetMode="External"/><Relationship Id="rId4" Type="http://schemas.openxmlformats.org/officeDocument/2006/relationships/hyperlink" Target="https://www.youtube.com/watch?v=ODA9qAsRB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0252E-FF9D-BE92-A5DE-BB5BB27DAC1B}"/>
              </a:ext>
            </a:extLst>
          </p:cNvPr>
          <p:cNvSpPr>
            <a:spLocks noGrp="1"/>
          </p:cNvSpPr>
          <p:nvPr>
            <p:ph type="ctrTitle"/>
          </p:nvPr>
        </p:nvSpPr>
        <p:spPr/>
        <p:txBody>
          <a:bodyPr/>
          <a:lstStyle/>
          <a:p>
            <a:r>
              <a:rPr lang="en-GB" dirty="0">
                <a:solidFill>
                  <a:srgbClr val="0070C0"/>
                </a:solidFill>
              </a:rPr>
              <a:t>Reggio Emelia Approach</a:t>
            </a:r>
            <a:br>
              <a:rPr lang="en-GB" dirty="0"/>
            </a:br>
            <a:r>
              <a:rPr lang="en-GB" dirty="0"/>
              <a:t>Dull Reggio Emelia</a:t>
            </a:r>
            <a:endParaRPr lang="en-US" dirty="0"/>
          </a:p>
        </p:txBody>
      </p:sp>
      <p:sp>
        <p:nvSpPr>
          <p:cNvPr id="3" name="Subtitle 2">
            <a:extLst>
              <a:ext uri="{FF2B5EF4-FFF2-40B4-BE49-F238E27FC236}">
                <a16:creationId xmlns:a16="http://schemas.microsoft.com/office/drawing/2014/main" id="{47CB1901-4FDC-92BC-6A04-9376A4CA528D}"/>
              </a:ext>
            </a:extLst>
          </p:cNvPr>
          <p:cNvSpPr>
            <a:spLocks noGrp="1"/>
          </p:cNvSpPr>
          <p:nvPr>
            <p:ph type="subTitle" idx="1"/>
          </p:nvPr>
        </p:nvSpPr>
        <p:spPr/>
        <p:txBody>
          <a:bodyPr/>
          <a:lstStyle/>
          <a:p>
            <a:r>
              <a:rPr lang="en-GB" dirty="0">
                <a:solidFill>
                  <a:srgbClr val="0070C0"/>
                </a:solidFill>
              </a:rPr>
              <a:t>The Hundred languages</a:t>
            </a:r>
          </a:p>
          <a:p>
            <a:r>
              <a:rPr lang="en-GB" dirty="0">
                <a:solidFill>
                  <a:srgbClr val="0070C0"/>
                </a:solidFill>
              </a:rPr>
              <a:t>‘a child has 100 ways of interpreting the world’</a:t>
            </a:r>
            <a:endParaRPr lang="en-US" dirty="0">
              <a:solidFill>
                <a:srgbClr val="0070C0"/>
              </a:solidFill>
            </a:endParaRPr>
          </a:p>
        </p:txBody>
      </p:sp>
    </p:spTree>
    <p:extLst>
      <p:ext uri="{BB962C8B-B14F-4D97-AF65-F5344CB8AC3E}">
        <p14:creationId xmlns:p14="http://schemas.microsoft.com/office/powerpoint/2010/main" val="660102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D087-24AB-C262-87E3-3E6E4AEA55DB}"/>
              </a:ext>
            </a:extLst>
          </p:cNvPr>
          <p:cNvSpPr>
            <a:spLocks noGrp="1"/>
          </p:cNvSpPr>
          <p:nvPr>
            <p:ph type="title"/>
          </p:nvPr>
        </p:nvSpPr>
        <p:spPr>
          <a:xfrm>
            <a:off x="838200" y="178859"/>
            <a:ext cx="10515600" cy="1325563"/>
          </a:xfrm>
        </p:spPr>
        <p:txBody>
          <a:bodyPr>
            <a:normAutofit/>
          </a:bodyPr>
          <a:lstStyle/>
          <a:p>
            <a:r>
              <a:rPr lang="en-GB" sz="4000" dirty="0">
                <a:solidFill>
                  <a:srgbClr val="0070C0"/>
                </a:solidFill>
              </a:rPr>
              <a:t>The 100 languages</a:t>
            </a:r>
            <a:endParaRPr lang="en-US" sz="4000" dirty="0">
              <a:solidFill>
                <a:srgbClr val="0070C0"/>
              </a:solidFill>
            </a:endParaRPr>
          </a:p>
        </p:txBody>
      </p:sp>
      <p:sp>
        <p:nvSpPr>
          <p:cNvPr id="3" name="Content Placeholder 2">
            <a:extLst>
              <a:ext uri="{FF2B5EF4-FFF2-40B4-BE49-F238E27FC236}">
                <a16:creationId xmlns:a16="http://schemas.microsoft.com/office/drawing/2014/main" id="{BF933CD8-1296-9865-8E36-42A8F47E8096}"/>
              </a:ext>
            </a:extLst>
          </p:cNvPr>
          <p:cNvSpPr>
            <a:spLocks noGrp="1"/>
          </p:cNvSpPr>
          <p:nvPr>
            <p:ph idx="1"/>
          </p:nvPr>
        </p:nvSpPr>
        <p:spPr>
          <a:xfrm>
            <a:off x="838201" y="1825626"/>
            <a:ext cx="3343940" cy="3526096"/>
          </a:xfrm>
        </p:spPr>
        <p:txBody>
          <a:bodyPr>
            <a:normAutofit/>
          </a:bodyPr>
          <a:lstStyle/>
          <a:p>
            <a:r>
              <a:rPr lang="en-US" sz="2000" b="0" i="0" dirty="0">
                <a:solidFill>
                  <a:srgbClr val="0070C0"/>
                </a:solidFill>
                <a:effectLst/>
                <a:latin typeface="Calibri" panose="020F0502020204030204" pitchFamily="34" charset="0"/>
                <a:cs typeface="Calibri" panose="020F0502020204030204" pitchFamily="34" charset="0"/>
              </a:rPr>
              <a:t>The Hundred Languages are often expressed through "drawings, sculpting, dramatic play, writing and painting.“ Loris Malaguzzi</a:t>
            </a:r>
          </a:p>
          <a:p>
            <a:r>
              <a:rPr lang="en-GB" sz="2000" dirty="0">
                <a:solidFill>
                  <a:srgbClr val="0070C0"/>
                </a:solidFill>
                <a:latin typeface="Calibri" panose="020F0502020204030204" pitchFamily="34" charset="0"/>
                <a:cs typeface="Calibri" panose="020F0502020204030204" pitchFamily="34" charset="0"/>
              </a:rPr>
              <a:t>In solidarity with learning </a:t>
            </a:r>
          </a:p>
          <a:p>
            <a:r>
              <a:rPr lang="en-GB" sz="2000" dirty="0">
                <a:solidFill>
                  <a:srgbClr val="0070C0"/>
                </a:solidFill>
                <a:latin typeface="Calibri" panose="020F0502020204030204" pitchFamily="34" charset="0"/>
                <a:cs typeface="Calibri" panose="020F0502020204030204" pitchFamily="34" charset="0"/>
              </a:rPr>
              <a:t>Recognises values to start with (doesn’t tell us how to teach)</a:t>
            </a:r>
          </a:p>
          <a:p>
            <a:pPr marL="0" indent="0">
              <a:buNone/>
            </a:pPr>
            <a:r>
              <a:rPr lang="en-GB" sz="2000" dirty="0">
                <a:solidFill>
                  <a:srgbClr val="0070C0"/>
                </a:solidFill>
                <a:latin typeface="Calibri" panose="020F0502020204030204" pitchFamily="34" charset="0"/>
                <a:cs typeface="Calibri" panose="020F0502020204030204" pitchFamily="34" charset="0"/>
              </a:rPr>
              <a:t>(Reggio children, 2022)</a:t>
            </a:r>
            <a:endParaRPr lang="en-US" sz="2000" dirty="0">
              <a:solidFill>
                <a:srgbClr val="0070C0"/>
              </a:solidFill>
              <a:latin typeface="Calibri" panose="020F0502020204030204" pitchFamily="34" charset="0"/>
              <a:cs typeface="Calibri" panose="020F0502020204030204" pitchFamily="34" charset="0"/>
            </a:endParaRPr>
          </a:p>
          <a:p>
            <a:endParaRPr lang="en-US" sz="2000" dirty="0">
              <a:solidFill>
                <a:srgbClr val="0070C0"/>
              </a:solidFill>
              <a:latin typeface="Calibri" panose="020F0502020204030204" pitchFamily="34" charset="0"/>
              <a:cs typeface="Calibri" panose="020F0502020204030204" pitchFamily="34" charset="0"/>
            </a:endParaRPr>
          </a:p>
        </p:txBody>
      </p:sp>
      <p:pic>
        <p:nvPicPr>
          <p:cNvPr id="1026" name="Picture 2" descr="Image preview">
            <a:extLst>
              <a:ext uri="{FF2B5EF4-FFF2-40B4-BE49-F238E27FC236}">
                <a16:creationId xmlns:a16="http://schemas.microsoft.com/office/drawing/2014/main" id="{5F14176B-81E5-9567-6810-76EFBD8C79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078" r="21358" b="13704"/>
          <a:stretch/>
        </p:blipFill>
        <p:spPr bwMode="auto">
          <a:xfrm>
            <a:off x="4581389" y="1316566"/>
            <a:ext cx="2260515" cy="42248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cture">
            <a:extLst>
              <a:ext uri="{FF2B5EF4-FFF2-40B4-BE49-F238E27FC236}">
                <a16:creationId xmlns:a16="http://schemas.microsoft.com/office/drawing/2014/main" id="{AB130E51-BDBC-04C5-24AA-8B389247CA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5766" y="303486"/>
            <a:ext cx="3954768" cy="52823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90732D-466A-92C0-514A-B4F680337F47}"/>
              </a:ext>
            </a:extLst>
          </p:cNvPr>
          <p:cNvSpPr txBox="1"/>
          <p:nvPr/>
        </p:nvSpPr>
        <p:spPr>
          <a:xfrm>
            <a:off x="9482510" y="24970"/>
            <a:ext cx="1533881" cy="307777"/>
          </a:xfrm>
          <a:prstGeom prst="rect">
            <a:avLst/>
          </a:prstGeom>
          <a:noFill/>
        </p:spPr>
        <p:txBody>
          <a:bodyPr wrap="none" rtlCol="0">
            <a:spAutoFit/>
          </a:bodyPr>
          <a:lstStyle/>
          <a:p>
            <a:r>
              <a:rPr lang="en-GB" sz="1400" dirty="0">
                <a:solidFill>
                  <a:srgbClr val="0070C0"/>
                </a:solidFill>
              </a:rPr>
              <a:t>(weebly.com, </a:t>
            </a:r>
            <a:r>
              <a:rPr lang="en-GB" sz="1400" dirty="0" err="1">
                <a:solidFill>
                  <a:srgbClr val="0070C0"/>
                </a:solidFill>
              </a:rPr>
              <a:t>nd</a:t>
            </a:r>
            <a:r>
              <a:rPr lang="en-GB" sz="1400" dirty="0">
                <a:solidFill>
                  <a:srgbClr val="0070C0"/>
                </a:solidFill>
              </a:rPr>
              <a:t>)</a:t>
            </a:r>
            <a:endParaRPr lang="en-US" sz="1400" dirty="0">
              <a:solidFill>
                <a:srgbClr val="0070C0"/>
              </a:solidFill>
            </a:endParaRPr>
          </a:p>
        </p:txBody>
      </p:sp>
    </p:spTree>
    <p:extLst>
      <p:ext uri="{BB962C8B-B14F-4D97-AF65-F5344CB8AC3E}">
        <p14:creationId xmlns:p14="http://schemas.microsoft.com/office/powerpoint/2010/main" val="1835828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126A-1BAE-1731-FF0B-5D70FE05DD67}"/>
              </a:ext>
            </a:extLst>
          </p:cNvPr>
          <p:cNvSpPr>
            <a:spLocks noGrp="1"/>
          </p:cNvSpPr>
          <p:nvPr>
            <p:ph type="title"/>
          </p:nvPr>
        </p:nvSpPr>
        <p:spPr/>
        <p:txBody>
          <a:bodyPr>
            <a:normAutofit/>
          </a:bodyPr>
          <a:lstStyle/>
          <a:p>
            <a:r>
              <a:rPr lang="en-GB" sz="4000" dirty="0" err="1">
                <a:latin typeface="Calibri" panose="020F0502020204030204" pitchFamily="34" charset="0"/>
                <a:cs typeface="Calibri" panose="020F0502020204030204" pitchFamily="34" charset="0"/>
              </a:rPr>
              <a:t>Fel</a:t>
            </a:r>
            <a:r>
              <a:rPr lang="en-GB" sz="4000" dirty="0">
                <a:latin typeface="Calibri" panose="020F0502020204030204" pitchFamily="34" charset="0"/>
                <a:cs typeface="Calibri" panose="020F0502020204030204" pitchFamily="34" charset="0"/>
              </a:rPr>
              <a:t> </a:t>
            </a:r>
            <a:r>
              <a:rPr lang="en-GB" sz="4000" dirty="0" err="1">
                <a:latin typeface="Calibri" panose="020F0502020204030204" pitchFamily="34" charset="0"/>
                <a:cs typeface="Calibri" panose="020F0502020204030204" pitchFamily="34" charset="0"/>
              </a:rPr>
              <a:t>mae’n</a:t>
            </a:r>
            <a:r>
              <a:rPr lang="en-GB" sz="4000" dirty="0">
                <a:latin typeface="Calibri" panose="020F0502020204030204" pitchFamily="34" charset="0"/>
                <a:cs typeface="Calibri" panose="020F0502020204030204" pitchFamily="34" charset="0"/>
              </a:rPr>
              <a:t> </a:t>
            </a:r>
            <a:r>
              <a:rPr lang="en-GB" sz="4000" dirty="0" err="1">
                <a:latin typeface="Calibri" panose="020F0502020204030204" pitchFamily="34" charset="0"/>
                <a:cs typeface="Calibri" panose="020F0502020204030204" pitchFamily="34" charset="0"/>
              </a:rPr>
              <a:t>gweithio</a:t>
            </a:r>
            <a:br>
              <a:rPr lang="en-GB" sz="4000" dirty="0">
                <a:latin typeface="Calibri" panose="020F0502020204030204" pitchFamily="34" charset="0"/>
                <a:cs typeface="Calibri" panose="020F0502020204030204" pitchFamily="34" charset="0"/>
              </a:rPr>
            </a:br>
            <a:r>
              <a:rPr lang="en-GB" sz="4000" dirty="0">
                <a:solidFill>
                  <a:srgbClr val="0070C0"/>
                </a:solidFill>
                <a:latin typeface="Calibri" panose="020F0502020204030204" pitchFamily="34" charset="0"/>
                <a:cs typeface="Calibri" panose="020F0502020204030204" pitchFamily="34" charset="0"/>
              </a:rPr>
              <a:t>How it works</a:t>
            </a:r>
            <a:endParaRPr lang="en-US" sz="4000" dirty="0">
              <a:solidFill>
                <a:srgbClr val="0070C0"/>
              </a:solidFill>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7E80D9CD-BA81-392E-7F32-8C6C5F88BEF7}"/>
              </a:ext>
            </a:extLst>
          </p:cNvPr>
          <p:cNvSpPr>
            <a:spLocks noGrp="1"/>
          </p:cNvSpPr>
          <p:nvPr>
            <p:ph sz="half" idx="2"/>
          </p:nvPr>
        </p:nvSpPr>
        <p:spPr/>
        <p:txBody>
          <a:bodyPr/>
          <a:lstStyle/>
          <a:p>
            <a:r>
              <a:rPr lang="en-GB" dirty="0">
                <a:solidFill>
                  <a:srgbClr val="0070C0"/>
                </a:solidFill>
                <a:latin typeface="Calibri" panose="020F0502020204030204" pitchFamily="34" charset="0"/>
                <a:cs typeface="Calibri" panose="020F0502020204030204" pitchFamily="34" charset="0"/>
              </a:rPr>
              <a:t>Documentation = strategy</a:t>
            </a:r>
          </a:p>
          <a:p>
            <a:r>
              <a:rPr lang="en-GB" dirty="0">
                <a:solidFill>
                  <a:srgbClr val="0070C0"/>
                </a:solidFill>
                <a:latin typeface="Calibri" panose="020F0502020204030204" pitchFamily="34" charset="0"/>
                <a:cs typeface="Calibri" panose="020F0502020204030204" pitchFamily="34" charset="0"/>
              </a:rPr>
              <a:t>Environment = third educator</a:t>
            </a:r>
          </a:p>
          <a:p>
            <a:r>
              <a:rPr lang="en-GB" dirty="0">
                <a:solidFill>
                  <a:srgbClr val="0070C0"/>
                </a:solidFill>
                <a:latin typeface="Calibri" panose="020F0502020204030204" pitchFamily="34" charset="0"/>
                <a:cs typeface="Calibri" panose="020F0502020204030204" pitchFamily="34" charset="0"/>
              </a:rPr>
              <a:t>Participation = relationship and learning</a:t>
            </a:r>
          </a:p>
          <a:p>
            <a:r>
              <a:rPr lang="en-GB" dirty="0">
                <a:solidFill>
                  <a:srgbClr val="0070C0"/>
                </a:solidFill>
                <a:latin typeface="Calibri" panose="020F0502020204030204" pitchFamily="34" charset="0"/>
                <a:cs typeface="Calibri" panose="020F0502020204030204" pitchFamily="34" charset="0"/>
              </a:rPr>
              <a:t>Child image = social image and research </a:t>
            </a:r>
            <a:endParaRPr lang="en-US" dirty="0">
              <a:solidFill>
                <a:srgbClr val="0070C0"/>
              </a:solidFill>
              <a:latin typeface="Calibri" panose="020F0502020204030204" pitchFamily="34" charset="0"/>
              <a:cs typeface="Calibri" panose="020F0502020204030204" pitchFamily="34" charset="0"/>
            </a:endParaRPr>
          </a:p>
        </p:txBody>
      </p:sp>
      <p:pic>
        <p:nvPicPr>
          <p:cNvPr id="7" name="Online Media 6" title="RPNS: The 100 Languages of Children">
            <a:hlinkClick r:id="" action="ppaction://media"/>
            <a:extLst>
              <a:ext uri="{FF2B5EF4-FFF2-40B4-BE49-F238E27FC236}">
                <a16:creationId xmlns:a16="http://schemas.microsoft.com/office/drawing/2014/main" id="{31776FDE-F5A4-9001-DBBB-AF2641CE1B84}"/>
              </a:ext>
            </a:extLst>
          </p:cNvPr>
          <p:cNvPicPr>
            <a:picLocks noRot="1" noChangeAspect="1"/>
          </p:cNvPicPr>
          <p:nvPr>
            <a:videoFile r:link="rId1"/>
          </p:nvPr>
        </p:nvPicPr>
        <p:blipFill>
          <a:blip r:embed="rId4"/>
          <a:stretch>
            <a:fillRect/>
          </a:stretch>
        </p:blipFill>
        <p:spPr>
          <a:xfrm>
            <a:off x="757494" y="1942398"/>
            <a:ext cx="5262307" cy="2973203"/>
          </a:xfrm>
          <a:prstGeom prst="rect">
            <a:avLst/>
          </a:prstGeom>
        </p:spPr>
      </p:pic>
    </p:spTree>
    <p:extLst>
      <p:ext uri="{BB962C8B-B14F-4D97-AF65-F5344CB8AC3E}">
        <p14:creationId xmlns:p14="http://schemas.microsoft.com/office/powerpoint/2010/main" val="115709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98C29-2FF6-593D-A0C0-7891227ECEC3}"/>
              </a:ext>
            </a:extLst>
          </p:cNvPr>
          <p:cNvSpPr>
            <a:spLocks noGrp="1"/>
          </p:cNvSpPr>
          <p:nvPr>
            <p:ph type="title"/>
          </p:nvPr>
        </p:nvSpPr>
        <p:spPr/>
        <p:txBody>
          <a:bodyPr/>
          <a:lstStyle/>
          <a:p>
            <a:r>
              <a:rPr lang="en-GB" sz="4000" dirty="0">
                <a:solidFill>
                  <a:srgbClr val="0070C0"/>
                </a:solidFill>
              </a:rPr>
              <a:t>Moira Nicolosi</a:t>
            </a:r>
            <a:br>
              <a:rPr lang="en-GB" dirty="0">
                <a:solidFill>
                  <a:srgbClr val="0070C0"/>
                </a:solidFill>
              </a:rPr>
            </a:br>
            <a:r>
              <a:rPr lang="en-GB" sz="2400" dirty="0">
                <a:solidFill>
                  <a:srgbClr val="0070C0"/>
                </a:solidFill>
              </a:rPr>
              <a:t>Co-Ordinator for Reggio Preschool</a:t>
            </a:r>
            <a:endParaRPr lang="en-US" dirty="0">
              <a:solidFill>
                <a:srgbClr val="0070C0"/>
              </a:solidFill>
            </a:endParaRPr>
          </a:p>
        </p:txBody>
      </p:sp>
      <p:sp>
        <p:nvSpPr>
          <p:cNvPr id="3" name="Content Placeholder 2">
            <a:extLst>
              <a:ext uri="{FF2B5EF4-FFF2-40B4-BE49-F238E27FC236}">
                <a16:creationId xmlns:a16="http://schemas.microsoft.com/office/drawing/2014/main" id="{8E505D36-2977-A9A0-0B76-864B1AFCE7E8}"/>
              </a:ext>
            </a:extLst>
          </p:cNvPr>
          <p:cNvSpPr>
            <a:spLocks noGrp="1"/>
          </p:cNvSpPr>
          <p:nvPr>
            <p:ph sz="half" idx="1"/>
          </p:nvPr>
        </p:nvSpPr>
        <p:spPr/>
        <p:txBody>
          <a:bodyPr/>
          <a:lstStyle/>
          <a:p>
            <a:r>
              <a:rPr lang="en-US" dirty="0"/>
              <a:t>Mae </a:t>
            </a:r>
            <a:r>
              <a:rPr lang="en-US" dirty="0" err="1"/>
              <a:t>delwedd</a:t>
            </a:r>
            <a:r>
              <a:rPr lang="en-US" dirty="0"/>
              <a:t> y </a:t>
            </a:r>
            <a:r>
              <a:rPr lang="en-US" dirty="0" err="1"/>
              <a:t>plentyn</a:t>
            </a:r>
            <a:r>
              <a:rPr lang="en-US" dirty="0"/>
              <a:t> </a:t>
            </a:r>
            <a:r>
              <a:rPr lang="en-US" dirty="0" err="1"/>
              <a:t>a’r</a:t>
            </a:r>
            <a:r>
              <a:rPr lang="en-US" dirty="0"/>
              <a:t> </a:t>
            </a:r>
            <a:r>
              <a:rPr lang="en-US" dirty="0" err="1"/>
              <a:t>syniad</a:t>
            </a:r>
            <a:r>
              <a:rPr lang="en-US" dirty="0"/>
              <a:t> o </a:t>
            </a:r>
            <a:r>
              <a:rPr lang="en-US" dirty="0" err="1"/>
              <a:t>ddysgu</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adeiladu</a:t>
            </a:r>
            <a:r>
              <a:rPr lang="en-US" dirty="0"/>
              <a:t> </a:t>
            </a:r>
            <a:r>
              <a:rPr lang="en-US" dirty="0" err="1"/>
              <a:t>rhwng</a:t>
            </a:r>
            <a:r>
              <a:rPr lang="en-US" dirty="0"/>
              <a:t> </a:t>
            </a:r>
            <a:r>
              <a:rPr lang="en-US" dirty="0" err="1"/>
              <a:t>gwahaniaethau</a:t>
            </a:r>
            <a:r>
              <a:rPr lang="en-US" dirty="0"/>
              <a:t> a </a:t>
            </a:r>
            <a:r>
              <a:rPr lang="en-US" dirty="0" err="1"/>
              <a:t>goddrychedd</a:t>
            </a:r>
            <a:r>
              <a:rPr lang="en-US" dirty="0"/>
              <a:t>.</a:t>
            </a:r>
          </a:p>
          <a:p>
            <a:pPr marL="0" indent="0">
              <a:buNone/>
            </a:pPr>
            <a:r>
              <a:rPr lang="en-US" dirty="0"/>
              <a:t>(Nicolosi, 2023)</a:t>
            </a:r>
          </a:p>
        </p:txBody>
      </p:sp>
      <p:sp>
        <p:nvSpPr>
          <p:cNvPr id="4" name="Content Placeholder 3">
            <a:extLst>
              <a:ext uri="{FF2B5EF4-FFF2-40B4-BE49-F238E27FC236}">
                <a16:creationId xmlns:a16="http://schemas.microsoft.com/office/drawing/2014/main" id="{DF6322E3-D2F2-B0F5-1522-CB5B43D99C91}"/>
              </a:ext>
            </a:extLst>
          </p:cNvPr>
          <p:cNvSpPr>
            <a:spLocks noGrp="1"/>
          </p:cNvSpPr>
          <p:nvPr>
            <p:ph sz="half" idx="2"/>
          </p:nvPr>
        </p:nvSpPr>
        <p:spPr/>
        <p:txBody>
          <a:bodyPr/>
          <a:lstStyle/>
          <a:p>
            <a:r>
              <a:rPr lang="en-GB" dirty="0">
                <a:solidFill>
                  <a:srgbClr val="0070C0"/>
                </a:solidFill>
              </a:rPr>
              <a:t>‘The image of the child and the idea of learning is built between differences and subjectivities’.</a:t>
            </a:r>
          </a:p>
          <a:p>
            <a:pPr marL="0" indent="0">
              <a:buNone/>
            </a:pPr>
            <a:r>
              <a:rPr lang="en-GB" dirty="0">
                <a:solidFill>
                  <a:srgbClr val="0070C0"/>
                </a:solidFill>
              </a:rPr>
              <a:t>(Nicolosi, 2023)</a:t>
            </a:r>
            <a:endParaRPr lang="en-US" dirty="0">
              <a:solidFill>
                <a:srgbClr val="0070C0"/>
              </a:solidFill>
            </a:endParaRPr>
          </a:p>
        </p:txBody>
      </p:sp>
    </p:spTree>
    <p:extLst>
      <p:ext uri="{BB962C8B-B14F-4D97-AF65-F5344CB8AC3E}">
        <p14:creationId xmlns:p14="http://schemas.microsoft.com/office/powerpoint/2010/main" val="3407143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890E6DA-A4D1-340F-E903-80F1CA8A43C5}"/>
              </a:ext>
            </a:extLst>
          </p:cNvPr>
          <p:cNvSpPr>
            <a:spLocks noGrp="1"/>
          </p:cNvSpPr>
          <p:nvPr>
            <p:ph type="title"/>
          </p:nvPr>
        </p:nvSpPr>
        <p:spPr/>
        <p:txBody>
          <a:bodyPr/>
          <a:lstStyle/>
          <a:p>
            <a:r>
              <a:rPr lang="en-GB" sz="4000" dirty="0">
                <a:solidFill>
                  <a:srgbClr val="0070C0"/>
                </a:solidFill>
              </a:rPr>
              <a:t>Moira Nicolosi</a:t>
            </a:r>
            <a:br>
              <a:rPr lang="en-GB" dirty="0">
                <a:solidFill>
                  <a:srgbClr val="0070C0"/>
                </a:solidFill>
              </a:rPr>
            </a:br>
            <a:r>
              <a:rPr lang="en-GB" sz="2400" dirty="0">
                <a:solidFill>
                  <a:srgbClr val="0070C0"/>
                </a:solidFill>
              </a:rPr>
              <a:t>Coordinator for Reggio Preschool</a:t>
            </a:r>
            <a:endParaRPr lang="en-US" dirty="0">
              <a:solidFill>
                <a:srgbClr val="0070C0"/>
              </a:solidFill>
            </a:endParaRPr>
          </a:p>
        </p:txBody>
      </p:sp>
      <p:sp>
        <p:nvSpPr>
          <p:cNvPr id="3" name="Content Placeholder 2">
            <a:extLst>
              <a:ext uri="{FF2B5EF4-FFF2-40B4-BE49-F238E27FC236}">
                <a16:creationId xmlns:a16="http://schemas.microsoft.com/office/drawing/2014/main" id="{C324E885-084C-7A15-A8F3-8E25C0688C51}"/>
              </a:ext>
            </a:extLst>
          </p:cNvPr>
          <p:cNvSpPr>
            <a:spLocks noGrp="1"/>
          </p:cNvSpPr>
          <p:nvPr>
            <p:ph sz="half" idx="1"/>
          </p:nvPr>
        </p:nvSpPr>
        <p:spPr/>
        <p:txBody>
          <a:bodyPr>
            <a:normAutofit/>
          </a:bodyPr>
          <a:lstStyle/>
          <a:p>
            <a:pPr marL="0" indent="0">
              <a:buNone/>
            </a:pPr>
            <a:r>
              <a:rPr lang="en-US" sz="2000" dirty="0" err="1"/>
              <a:t>Gwerthoedd</a:t>
            </a:r>
            <a:r>
              <a:rPr lang="en-US" sz="2000" dirty="0"/>
              <a:t> y dull </a:t>
            </a:r>
            <a:r>
              <a:rPr lang="en-US" sz="2000" dirty="0" err="1"/>
              <a:t>yma</a:t>
            </a:r>
            <a:r>
              <a:rPr lang="en-US" sz="2000" dirty="0"/>
              <a:t>;</a:t>
            </a:r>
          </a:p>
          <a:p>
            <a:r>
              <a:rPr lang="en-US" sz="2000" dirty="0"/>
              <a:t>Mae </a:t>
            </a:r>
            <a:r>
              <a:rPr lang="en-US" sz="2000" dirty="0" err="1"/>
              <a:t>addysg</a:t>
            </a:r>
            <a:r>
              <a:rPr lang="en-US" sz="2000" dirty="0"/>
              <a:t> </a:t>
            </a:r>
            <a:r>
              <a:rPr lang="en-US" sz="2000" dirty="0" err="1"/>
              <a:t>yn</a:t>
            </a:r>
            <a:r>
              <a:rPr lang="en-US" sz="2000" dirty="0"/>
              <a:t> </a:t>
            </a:r>
            <a:r>
              <a:rPr lang="en-US" sz="2000" dirty="0" err="1"/>
              <a:t>hawl</a:t>
            </a:r>
            <a:endParaRPr lang="en-US" sz="2000" dirty="0"/>
          </a:p>
          <a:p>
            <a:r>
              <a:rPr lang="en-US" sz="2000" dirty="0"/>
              <a:t>Mae </a:t>
            </a:r>
            <a:r>
              <a:rPr lang="en-US" sz="2000" dirty="0" err="1"/>
              <a:t>addysg</a:t>
            </a:r>
            <a:r>
              <a:rPr lang="en-US" sz="2000" dirty="0"/>
              <a:t> </a:t>
            </a:r>
            <a:r>
              <a:rPr lang="en-US" sz="2000" dirty="0" err="1"/>
              <a:t>yn</a:t>
            </a:r>
            <a:r>
              <a:rPr lang="en-US" sz="2000" dirty="0"/>
              <a:t> </a:t>
            </a:r>
            <a:r>
              <a:rPr lang="en-US" sz="2000" dirty="0" err="1"/>
              <a:t>gyfrifoldeb</a:t>
            </a:r>
            <a:r>
              <a:rPr lang="en-US" sz="2000" dirty="0"/>
              <a:t> y </a:t>
            </a:r>
            <a:r>
              <a:rPr lang="en-US" sz="2000" dirty="0" err="1"/>
              <a:t>gymuned</a:t>
            </a:r>
            <a:endParaRPr lang="en-US" sz="2000" dirty="0"/>
          </a:p>
          <a:p>
            <a:r>
              <a:rPr lang="en-US" sz="2000" dirty="0"/>
              <a:t>Mae </a:t>
            </a:r>
            <a:r>
              <a:rPr lang="en-US" sz="2000" dirty="0" err="1"/>
              <a:t>angen</a:t>
            </a:r>
            <a:r>
              <a:rPr lang="en-US" sz="2000" dirty="0"/>
              <a:t> I </a:t>
            </a:r>
            <a:r>
              <a:rPr lang="en-US" sz="2000" dirty="0" err="1"/>
              <a:t>ni</a:t>
            </a:r>
            <a:r>
              <a:rPr lang="en-US" sz="2000" dirty="0"/>
              <a:t> </a:t>
            </a:r>
            <a:r>
              <a:rPr lang="en-US" sz="2000" dirty="0" err="1"/>
              <a:t>gofleidio</a:t>
            </a:r>
            <a:r>
              <a:rPr lang="en-US" sz="2000" dirty="0"/>
              <a:t> </a:t>
            </a:r>
            <a:r>
              <a:rPr lang="en-US" sz="2000" dirty="0" err="1"/>
              <a:t>diwylliant</a:t>
            </a:r>
            <a:r>
              <a:rPr lang="en-US" sz="2000" dirty="0"/>
              <a:t> plant</a:t>
            </a:r>
          </a:p>
          <a:p>
            <a:r>
              <a:rPr lang="en-US" sz="2000" dirty="0" err="1"/>
              <a:t>Caiff</a:t>
            </a:r>
            <a:r>
              <a:rPr lang="en-US" sz="2000" dirty="0"/>
              <a:t> </a:t>
            </a:r>
            <a:r>
              <a:rPr lang="en-US" sz="2000" dirty="0" err="1"/>
              <a:t>dysgu</a:t>
            </a:r>
            <a:r>
              <a:rPr lang="en-US" sz="2000" dirty="0"/>
              <a:t> </a:t>
            </a:r>
            <a:r>
              <a:rPr lang="en-US" sz="2000" dirty="0" err="1"/>
              <a:t>ei</a:t>
            </a:r>
            <a:r>
              <a:rPr lang="en-US" sz="2000" dirty="0"/>
              <a:t> </a:t>
            </a:r>
            <a:r>
              <a:rPr lang="en-US" sz="2000" dirty="0" err="1"/>
              <a:t>adeiladu</a:t>
            </a:r>
            <a:r>
              <a:rPr lang="en-US" sz="2000" dirty="0"/>
              <a:t> </a:t>
            </a:r>
            <a:r>
              <a:rPr lang="en-US" sz="2000" dirty="0" err="1"/>
              <a:t>gan</a:t>
            </a:r>
            <a:r>
              <a:rPr lang="en-US" sz="2000" dirty="0"/>
              <a:t> </a:t>
            </a:r>
            <a:r>
              <a:rPr lang="en-US" sz="2000" dirty="0" err="1"/>
              <a:t>athrawon</a:t>
            </a:r>
            <a:r>
              <a:rPr lang="en-US" sz="2000" dirty="0"/>
              <a:t> </a:t>
            </a:r>
            <a:r>
              <a:rPr lang="en-US" sz="2000" dirty="0" err="1"/>
              <a:t>cymwys</a:t>
            </a:r>
            <a:endParaRPr lang="en-US" sz="2000" dirty="0"/>
          </a:p>
          <a:p>
            <a:r>
              <a:rPr lang="en-US" sz="2000" dirty="0"/>
              <a:t>Mae </a:t>
            </a:r>
            <a:r>
              <a:rPr lang="en-US" sz="2000" dirty="0" err="1"/>
              <a:t>prydau</a:t>
            </a:r>
            <a:r>
              <a:rPr lang="en-US" sz="2000" dirty="0"/>
              <a:t> </a:t>
            </a:r>
            <a:r>
              <a:rPr lang="en-US" sz="2000" dirty="0" err="1"/>
              <a:t>bwyd</a:t>
            </a:r>
            <a:r>
              <a:rPr lang="en-US" sz="2000" dirty="0"/>
              <a:t> </a:t>
            </a:r>
            <a:r>
              <a:rPr lang="en-US" sz="2000" dirty="0" err="1"/>
              <a:t>iach</a:t>
            </a:r>
            <a:r>
              <a:rPr lang="en-US" sz="2000" dirty="0"/>
              <a:t> </a:t>
            </a:r>
            <a:r>
              <a:rPr lang="en-US" sz="2000" dirty="0" err="1"/>
              <a:t>yn</a:t>
            </a:r>
            <a:r>
              <a:rPr lang="en-US" sz="2000" dirty="0"/>
              <a:t> </a:t>
            </a:r>
            <a:r>
              <a:rPr lang="en-US" sz="2000" dirty="0" err="1"/>
              <a:t>bwysig</a:t>
            </a:r>
            <a:endParaRPr lang="en-US" sz="2000" dirty="0"/>
          </a:p>
          <a:p>
            <a:r>
              <a:rPr lang="en-US" sz="2000" dirty="0" err="1"/>
              <a:t>Dylem</a:t>
            </a:r>
            <a:r>
              <a:rPr lang="en-US" sz="2000" dirty="0"/>
              <a:t> </a:t>
            </a:r>
            <a:r>
              <a:rPr lang="en-US" sz="2000" dirty="0" err="1"/>
              <a:t>hyrwyddo</a:t>
            </a:r>
            <a:r>
              <a:rPr lang="en-US" sz="2000" dirty="0"/>
              <a:t> </a:t>
            </a:r>
            <a:r>
              <a:rPr lang="en-US" sz="2000" dirty="0" err="1"/>
              <a:t>potensial</a:t>
            </a:r>
            <a:r>
              <a:rPr lang="en-US" sz="2000" dirty="0"/>
              <a:t> </a:t>
            </a:r>
            <a:r>
              <a:rPr lang="en-US" sz="2000" dirty="0" err="1"/>
              <a:t>pob</a:t>
            </a:r>
            <a:r>
              <a:rPr lang="en-US" sz="2000" dirty="0"/>
              <a:t> </a:t>
            </a:r>
            <a:r>
              <a:rPr lang="en-US" sz="2000" dirty="0" err="1"/>
              <a:t>plentyn</a:t>
            </a:r>
            <a:endParaRPr lang="en-US" sz="2000" dirty="0"/>
          </a:p>
        </p:txBody>
      </p:sp>
      <p:sp>
        <p:nvSpPr>
          <p:cNvPr id="4" name="Content Placeholder 3">
            <a:extLst>
              <a:ext uri="{FF2B5EF4-FFF2-40B4-BE49-F238E27FC236}">
                <a16:creationId xmlns:a16="http://schemas.microsoft.com/office/drawing/2014/main" id="{C560B99A-72BF-33FA-4B53-3459CDC0659F}"/>
              </a:ext>
            </a:extLst>
          </p:cNvPr>
          <p:cNvSpPr>
            <a:spLocks noGrp="1"/>
          </p:cNvSpPr>
          <p:nvPr>
            <p:ph sz="half" idx="2"/>
          </p:nvPr>
        </p:nvSpPr>
        <p:spPr/>
        <p:txBody>
          <a:bodyPr>
            <a:normAutofit/>
          </a:bodyPr>
          <a:lstStyle/>
          <a:p>
            <a:pPr marL="0" indent="0">
              <a:buNone/>
            </a:pPr>
            <a:r>
              <a:rPr lang="en-GB" sz="2000" dirty="0">
                <a:solidFill>
                  <a:srgbClr val="0070C0"/>
                </a:solidFill>
              </a:rPr>
              <a:t>The values of this approach;</a:t>
            </a:r>
          </a:p>
          <a:p>
            <a:r>
              <a:rPr lang="en-GB" sz="2000" dirty="0">
                <a:solidFill>
                  <a:srgbClr val="0070C0"/>
                </a:solidFill>
              </a:rPr>
              <a:t>Education is a right</a:t>
            </a:r>
          </a:p>
          <a:p>
            <a:r>
              <a:rPr lang="en-GB" sz="2000" dirty="0">
                <a:solidFill>
                  <a:srgbClr val="0070C0"/>
                </a:solidFill>
              </a:rPr>
              <a:t>Education is the responsibility of community</a:t>
            </a:r>
          </a:p>
          <a:p>
            <a:r>
              <a:rPr lang="en-GB" sz="2000" dirty="0">
                <a:solidFill>
                  <a:srgbClr val="0070C0"/>
                </a:solidFill>
              </a:rPr>
              <a:t>We need to embrace the culture of children </a:t>
            </a:r>
          </a:p>
          <a:p>
            <a:r>
              <a:rPr lang="en-GB" sz="2000" dirty="0">
                <a:solidFill>
                  <a:srgbClr val="0070C0"/>
                </a:solidFill>
              </a:rPr>
              <a:t>Learning is built up from qualified teachers</a:t>
            </a:r>
          </a:p>
          <a:p>
            <a:r>
              <a:rPr lang="en-GB" sz="2000" dirty="0">
                <a:solidFill>
                  <a:srgbClr val="0070C0"/>
                </a:solidFill>
              </a:rPr>
              <a:t>Healthy meals are important</a:t>
            </a:r>
          </a:p>
          <a:p>
            <a:r>
              <a:rPr lang="en-GB" sz="2000" dirty="0">
                <a:solidFill>
                  <a:srgbClr val="0070C0"/>
                </a:solidFill>
              </a:rPr>
              <a:t>We should promote the potential of each child</a:t>
            </a:r>
            <a:endParaRPr lang="en-US" sz="2000" dirty="0">
              <a:solidFill>
                <a:srgbClr val="0070C0"/>
              </a:solidFill>
            </a:endParaRPr>
          </a:p>
        </p:txBody>
      </p:sp>
    </p:spTree>
    <p:extLst>
      <p:ext uri="{BB962C8B-B14F-4D97-AF65-F5344CB8AC3E}">
        <p14:creationId xmlns:p14="http://schemas.microsoft.com/office/powerpoint/2010/main" val="4032727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6184-288E-E8FD-134F-607BFE02ADF4}"/>
              </a:ext>
            </a:extLst>
          </p:cNvPr>
          <p:cNvSpPr>
            <a:spLocks noGrp="1"/>
          </p:cNvSpPr>
          <p:nvPr>
            <p:ph type="title"/>
          </p:nvPr>
        </p:nvSpPr>
        <p:spPr/>
        <p:txBody>
          <a:bodyPr>
            <a:normAutofit/>
          </a:bodyPr>
          <a:lstStyle/>
          <a:p>
            <a:r>
              <a:rPr lang="en-GB" sz="4000" dirty="0"/>
              <a:t>Ble y </a:t>
            </a:r>
            <a:r>
              <a:rPr lang="en-GB" sz="4000" dirty="0" err="1"/>
              <a:t>dechreuodd</a:t>
            </a:r>
            <a:r>
              <a:rPr lang="en-GB" sz="4000" dirty="0"/>
              <a:t> </a:t>
            </a:r>
            <a:br>
              <a:rPr lang="en-GB" sz="4000" dirty="0"/>
            </a:br>
            <a:r>
              <a:rPr lang="en-GB" sz="4000" dirty="0">
                <a:solidFill>
                  <a:srgbClr val="0070C0"/>
                </a:solidFill>
              </a:rPr>
              <a:t>Where it started</a:t>
            </a:r>
            <a:endParaRPr lang="en-US" sz="4000" dirty="0">
              <a:solidFill>
                <a:srgbClr val="0070C0"/>
              </a:solidFill>
            </a:endParaRPr>
          </a:p>
        </p:txBody>
      </p:sp>
      <p:sp>
        <p:nvSpPr>
          <p:cNvPr id="3" name="Content Placeholder 2">
            <a:extLst>
              <a:ext uri="{FF2B5EF4-FFF2-40B4-BE49-F238E27FC236}">
                <a16:creationId xmlns:a16="http://schemas.microsoft.com/office/drawing/2014/main" id="{60B00F3D-A579-35E5-9892-68B79EF63E3E}"/>
              </a:ext>
            </a:extLst>
          </p:cNvPr>
          <p:cNvSpPr>
            <a:spLocks noGrp="1"/>
          </p:cNvSpPr>
          <p:nvPr>
            <p:ph sz="half" idx="1"/>
          </p:nvPr>
        </p:nvSpPr>
        <p:spPr/>
        <p:txBody>
          <a:bodyPr>
            <a:normAutofit/>
          </a:bodyPr>
          <a:lstStyle/>
          <a:p>
            <a:r>
              <a:rPr lang="en-US" sz="2400" dirty="0"/>
              <a:t>Ail </a:t>
            </a:r>
            <a:r>
              <a:rPr lang="en-US" sz="2400" dirty="0" err="1"/>
              <a:t>Ryfel</a:t>
            </a:r>
            <a:r>
              <a:rPr lang="en-US" sz="2400" dirty="0"/>
              <a:t> </a:t>
            </a:r>
            <a:r>
              <a:rPr lang="en-US" sz="2400" dirty="0" err="1"/>
              <a:t>Byd</a:t>
            </a:r>
            <a:endParaRPr lang="en-US" sz="2400" dirty="0"/>
          </a:p>
          <a:p>
            <a:r>
              <a:rPr lang="en-US" sz="2400" dirty="0" err="1"/>
              <a:t>Ailadeiladwyd</a:t>
            </a:r>
            <a:r>
              <a:rPr lang="en-US" sz="2400" dirty="0"/>
              <a:t> </a:t>
            </a:r>
            <a:r>
              <a:rPr lang="en-US" sz="2400" dirty="0" err="1"/>
              <a:t>cyn-ysgolion</a:t>
            </a:r>
            <a:r>
              <a:rPr lang="en-US" sz="2400" dirty="0"/>
              <a:t> </a:t>
            </a:r>
            <a:r>
              <a:rPr lang="en-US" sz="2400" dirty="0" err="1"/>
              <a:t>gan</a:t>
            </a:r>
            <a:r>
              <a:rPr lang="en-US" sz="2400" dirty="0"/>
              <a:t> </a:t>
            </a:r>
            <a:r>
              <a:rPr lang="en-US" sz="2400" dirty="0" err="1"/>
              <a:t>rieni</a:t>
            </a:r>
            <a:r>
              <a:rPr lang="en-US" sz="2400" dirty="0"/>
              <a:t> </a:t>
            </a:r>
            <a:r>
              <a:rPr lang="en-US" sz="2400" dirty="0" err="1"/>
              <a:t>a'r</a:t>
            </a:r>
            <a:r>
              <a:rPr lang="en-US" sz="2400" dirty="0"/>
              <a:t> </a:t>
            </a:r>
            <a:r>
              <a:rPr lang="en-US" sz="2400" dirty="0" err="1"/>
              <a:t>gymuned</a:t>
            </a:r>
            <a:endParaRPr lang="en-US" sz="2400" dirty="0"/>
          </a:p>
        </p:txBody>
      </p:sp>
      <p:sp>
        <p:nvSpPr>
          <p:cNvPr id="4" name="Content Placeholder 3">
            <a:extLst>
              <a:ext uri="{FF2B5EF4-FFF2-40B4-BE49-F238E27FC236}">
                <a16:creationId xmlns:a16="http://schemas.microsoft.com/office/drawing/2014/main" id="{AD404746-2EF8-8783-1101-596BC69FC0E1}"/>
              </a:ext>
            </a:extLst>
          </p:cNvPr>
          <p:cNvSpPr>
            <a:spLocks noGrp="1"/>
          </p:cNvSpPr>
          <p:nvPr>
            <p:ph sz="half" idx="2"/>
          </p:nvPr>
        </p:nvSpPr>
        <p:spPr/>
        <p:txBody>
          <a:bodyPr vert="horz" lIns="91440" tIns="45720" rIns="91440" bIns="45720" rtlCol="0" anchor="t">
            <a:normAutofit/>
          </a:bodyPr>
          <a:lstStyle/>
          <a:p>
            <a:r>
              <a:rPr lang="en-GB" sz="2400" dirty="0">
                <a:solidFill>
                  <a:srgbClr val="0070C0"/>
                </a:solidFill>
              </a:rPr>
              <a:t>World war two</a:t>
            </a:r>
          </a:p>
          <a:p>
            <a:r>
              <a:rPr lang="en-GB" sz="2400" dirty="0">
                <a:solidFill>
                  <a:srgbClr val="0070C0"/>
                </a:solidFill>
              </a:rPr>
              <a:t>Pre-schools were rebuilt by parents and the community</a:t>
            </a:r>
          </a:p>
          <a:p>
            <a:pPr marL="0" indent="0">
              <a:buNone/>
            </a:pPr>
            <a:r>
              <a:rPr lang="en-GB" sz="2400" dirty="0">
                <a:solidFill>
                  <a:srgbClr val="0070C0"/>
                </a:solidFill>
                <a:cs typeface="Arial"/>
              </a:rPr>
              <a:t>(Nido Early school, 2023)</a:t>
            </a:r>
          </a:p>
        </p:txBody>
      </p:sp>
    </p:spTree>
    <p:extLst>
      <p:ext uri="{BB962C8B-B14F-4D97-AF65-F5344CB8AC3E}">
        <p14:creationId xmlns:p14="http://schemas.microsoft.com/office/powerpoint/2010/main" val="1056148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AD74D-7C80-BC35-65C7-3B105739EF63}"/>
              </a:ext>
            </a:extLst>
          </p:cNvPr>
          <p:cNvSpPr>
            <a:spLocks noGrp="1"/>
          </p:cNvSpPr>
          <p:nvPr>
            <p:ph type="title"/>
          </p:nvPr>
        </p:nvSpPr>
        <p:spPr/>
        <p:txBody>
          <a:bodyPr>
            <a:normAutofit/>
          </a:bodyPr>
          <a:lstStyle/>
          <a:p>
            <a:r>
              <a:rPr lang="en-GB" sz="4000" dirty="0" err="1"/>
              <a:t>Cydnabuwyd</a:t>
            </a:r>
            <a:r>
              <a:rPr lang="en-GB" sz="4000" dirty="0"/>
              <a:t> y </a:t>
            </a:r>
            <a:r>
              <a:rPr lang="en-GB" sz="4000" dirty="0" err="1"/>
              <a:t>gwerthoedd</a:t>
            </a:r>
            <a:r>
              <a:rPr lang="en-GB" sz="4000" dirty="0"/>
              <a:t> </a:t>
            </a:r>
            <a:r>
              <a:rPr lang="en-GB" sz="4000" dirty="0" err="1"/>
              <a:t>fel</a:t>
            </a:r>
            <a:r>
              <a:rPr lang="en-GB" sz="4000" dirty="0"/>
              <a:t>;</a:t>
            </a:r>
            <a:br>
              <a:rPr lang="en-GB" sz="4000" dirty="0">
                <a:solidFill>
                  <a:srgbClr val="0070C0"/>
                </a:solidFill>
              </a:rPr>
            </a:br>
            <a:r>
              <a:rPr lang="en-GB" sz="4000" dirty="0">
                <a:solidFill>
                  <a:srgbClr val="0070C0"/>
                </a:solidFill>
              </a:rPr>
              <a:t>The values were recognised as;</a:t>
            </a:r>
            <a:endParaRPr lang="en-US" sz="4000" dirty="0">
              <a:solidFill>
                <a:srgbClr val="0070C0"/>
              </a:solidFill>
            </a:endParaRPr>
          </a:p>
        </p:txBody>
      </p:sp>
      <p:sp>
        <p:nvSpPr>
          <p:cNvPr id="6" name="Sun 5">
            <a:extLst>
              <a:ext uri="{FF2B5EF4-FFF2-40B4-BE49-F238E27FC236}">
                <a16:creationId xmlns:a16="http://schemas.microsoft.com/office/drawing/2014/main" id="{F124E499-5DFF-BEFD-B822-A3C51295B19E}"/>
              </a:ext>
            </a:extLst>
          </p:cNvPr>
          <p:cNvSpPr/>
          <p:nvPr/>
        </p:nvSpPr>
        <p:spPr>
          <a:xfrm>
            <a:off x="4772526" y="2433816"/>
            <a:ext cx="2646947" cy="2729450"/>
          </a:xfrm>
          <a:prstGeom prst="sun">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1D9FDDB8-3E87-98D7-BB6C-779FECFDE93D}"/>
              </a:ext>
            </a:extLst>
          </p:cNvPr>
          <p:cNvSpPr txBox="1"/>
          <p:nvPr/>
        </p:nvSpPr>
        <p:spPr>
          <a:xfrm>
            <a:off x="6654987" y="2201269"/>
            <a:ext cx="2839239" cy="369332"/>
          </a:xfrm>
          <a:prstGeom prst="rect">
            <a:avLst/>
          </a:prstGeom>
          <a:noFill/>
        </p:spPr>
        <p:txBody>
          <a:bodyPr wrap="none" rtlCol="0">
            <a:spAutoFit/>
          </a:bodyPr>
          <a:lstStyle/>
          <a:p>
            <a:r>
              <a:rPr lang="en-GB" dirty="0">
                <a:solidFill>
                  <a:srgbClr val="0070C0"/>
                </a:solidFill>
              </a:rPr>
              <a:t>Professional development</a:t>
            </a:r>
            <a:endParaRPr lang="en-US" dirty="0">
              <a:solidFill>
                <a:srgbClr val="0070C0"/>
              </a:solidFill>
            </a:endParaRPr>
          </a:p>
        </p:txBody>
      </p:sp>
      <p:sp>
        <p:nvSpPr>
          <p:cNvPr id="8" name="TextBox 7">
            <a:extLst>
              <a:ext uri="{FF2B5EF4-FFF2-40B4-BE49-F238E27FC236}">
                <a16:creationId xmlns:a16="http://schemas.microsoft.com/office/drawing/2014/main" id="{F397A030-0CD7-1DC6-8C70-A440FE9615FA}"/>
              </a:ext>
            </a:extLst>
          </p:cNvPr>
          <p:cNvSpPr txBox="1"/>
          <p:nvPr/>
        </p:nvSpPr>
        <p:spPr>
          <a:xfrm>
            <a:off x="7419473" y="3183690"/>
            <a:ext cx="1980029" cy="369332"/>
          </a:xfrm>
          <a:prstGeom prst="rect">
            <a:avLst/>
          </a:prstGeom>
          <a:noFill/>
        </p:spPr>
        <p:txBody>
          <a:bodyPr wrap="none" rtlCol="0">
            <a:spAutoFit/>
          </a:bodyPr>
          <a:lstStyle/>
          <a:p>
            <a:r>
              <a:rPr lang="en-GB" dirty="0">
                <a:solidFill>
                  <a:srgbClr val="0070C0"/>
                </a:solidFill>
              </a:rPr>
              <a:t>The environment </a:t>
            </a:r>
            <a:endParaRPr lang="en-US" dirty="0">
              <a:solidFill>
                <a:srgbClr val="0070C0"/>
              </a:solidFill>
            </a:endParaRPr>
          </a:p>
        </p:txBody>
      </p:sp>
      <p:sp>
        <p:nvSpPr>
          <p:cNvPr id="9" name="TextBox 8">
            <a:extLst>
              <a:ext uri="{FF2B5EF4-FFF2-40B4-BE49-F238E27FC236}">
                <a16:creationId xmlns:a16="http://schemas.microsoft.com/office/drawing/2014/main" id="{56AF5812-6CFB-BDBA-CA81-269322C7C75B}"/>
              </a:ext>
            </a:extLst>
          </p:cNvPr>
          <p:cNvSpPr txBox="1"/>
          <p:nvPr/>
        </p:nvSpPr>
        <p:spPr>
          <a:xfrm>
            <a:off x="7419473" y="4287399"/>
            <a:ext cx="1492716" cy="369332"/>
          </a:xfrm>
          <a:prstGeom prst="rect">
            <a:avLst/>
          </a:prstGeom>
          <a:noFill/>
        </p:spPr>
        <p:txBody>
          <a:bodyPr wrap="none" rtlCol="0">
            <a:spAutoFit/>
          </a:bodyPr>
          <a:lstStyle/>
          <a:p>
            <a:r>
              <a:rPr lang="en-GB" dirty="0">
                <a:solidFill>
                  <a:srgbClr val="0070C0"/>
                </a:solidFill>
              </a:rPr>
              <a:t>Organisation</a:t>
            </a:r>
            <a:endParaRPr lang="en-US" dirty="0">
              <a:solidFill>
                <a:srgbClr val="0070C0"/>
              </a:solidFill>
            </a:endParaRPr>
          </a:p>
        </p:txBody>
      </p:sp>
      <p:sp>
        <p:nvSpPr>
          <p:cNvPr id="10" name="TextBox 9">
            <a:extLst>
              <a:ext uri="{FF2B5EF4-FFF2-40B4-BE49-F238E27FC236}">
                <a16:creationId xmlns:a16="http://schemas.microsoft.com/office/drawing/2014/main" id="{1BC8C48F-6D0D-EC3A-CD28-0D4B41D2BB86}"/>
              </a:ext>
            </a:extLst>
          </p:cNvPr>
          <p:cNvSpPr txBox="1"/>
          <p:nvPr/>
        </p:nvSpPr>
        <p:spPr>
          <a:xfrm>
            <a:off x="6324301" y="5163266"/>
            <a:ext cx="1095172" cy="369332"/>
          </a:xfrm>
          <a:prstGeom prst="rect">
            <a:avLst/>
          </a:prstGeom>
          <a:noFill/>
        </p:spPr>
        <p:txBody>
          <a:bodyPr wrap="none" rtlCol="0">
            <a:spAutoFit/>
          </a:bodyPr>
          <a:lstStyle/>
          <a:p>
            <a:r>
              <a:rPr lang="en-GB" dirty="0">
                <a:solidFill>
                  <a:srgbClr val="0070C0"/>
                </a:solidFill>
              </a:rPr>
              <a:t>Dialogue</a:t>
            </a:r>
            <a:endParaRPr lang="en-US" dirty="0">
              <a:solidFill>
                <a:srgbClr val="0070C0"/>
              </a:solidFill>
            </a:endParaRPr>
          </a:p>
        </p:txBody>
      </p:sp>
      <p:sp>
        <p:nvSpPr>
          <p:cNvPr id="3" name="TextBox 2">
            <a:extLst>
              <a:ext uri="{FF2B5EF4-FFF2-40B4-BE49-F238E27FC236}">
                <a16:creationId xmlns:a16="http://schemas.microsoft.com/office/drawing/2014/main" id="{3AED6F52-F948-1C72-B6D2-2967EA939AFC}"/>
              </a:ext>
            </a:extLst>
          </p:cNvPr>
          <p:cNvSpPr txBox="1"/>
          <p:nvPr/>
        </p:nvSpPr>
        <p:spPr>
          <a:xfrm>
            <a:off x="3199285" y="2201269"/>
            <a:ext cx="2514471" cy="369332"/>
          </a:xfrm>
          <a:prstGeom prst="rect">
            <a:avLst/>
          </a:prstGeom>
          <a:noFill/>
        </p:spPr>
        <p:txBody>
          <a:bodyPr wrap="none" rtlCol="0">
            <a:spAutoFit/>
          </a:bodyPr>
          <a:lstStyle/>
          <a:p>
            <a:r>
              <a:rPr lang="en-GB" dirty="0" err="1"/>
              <a:t>Datblygiad</a:t>
            </a:r>
            <a:r>
              <a:rPr lang="en-GB" dirty="0"/>
              <a:t> </a:t>
            </a:r>
            <a:r>
              <a:rPr lang="en-GB" dirty="0" err="1"/>
              <a:t>proffesyinol</a:t>
            </a:r>
            <a:endParaRPr lang="en-US" dirty="0"/>
          </a:p>
        </p:txBody>
      </p:sp>
      <p:sp>
        <p:nvSpPr>
          <p:cNvPr id="4" name="TextBox 3">
            <a:extLst>
              <a:ext uri="{FF2B5EF4-FFF2-40B4-BE49-F238E27FC236}">
                <a16:creationId xmlns:a16="http://schemas.microsoft.com/office/drawing/2014/main" id="{E536E8ED-CC1B-6092-5293-2DCC9D7EAA21}"/>
              </a:ext>
            </a:extLst>
          </p:cNvPr>
          <p:cNvSpPr txBox="1"/>
          <p:nvPr/>
        </p:nvSpPr>
        <p:spPr>
          <a:xfrm>
            <a:off x="3048977" y="3183690"/>
            <a:ext cx="1723549" cy="369332"/>
          </a:xfrm>
          <a:prstGeom prst="rect">
            <a:avLst/>
          </a:prstGeom>
          <a:noFill/>
        </p:spPr>
        <p:txBody>
          <a:bodyPr wrap="none" rtlCol="0">
            <a:spAutoFit/>
          </a:bodyPr>
          <a:lstStyle/>
          <a:p>
            <a:r>
              <a:rPr lang="en-GB" dirty="0" err="1"/>
              <a:t>Yr</a:t>
            </a:r>
            <a:r>
              <a:rPr lang="en-GB" dirty="0"/>
              <a:t> </a:t>
            </a:r>
            <a:r>
              <a:rPr lang="en-GB" dirty="0" err="1"/>
              <a:t>amgylchedd</a:t>
            </a:r>
            <a:endParaRPr lang="en-US" dirty="0"/>
          </a:p>
        </p:txBody>
      </p:sp>
      <p:sp>
        <p:nvSpPr>
          <p:cNvPr id="5" name="TextBox 4">
            <a:extLst>
              <a:ext uri="{FF2B5EF4-FFF2-40B4-BE49-F238E27FC236}">
                <a16:creationId xmlns:a16="http://schemas.microsoft.com/office/drawing/2014/main" id="{BF274BE3-B012-EF03-3310-1DDA7897BE39}"/>
              </a:ext>
            </a:extLst>
          </p:cNvPr>
          <p:cNvSpPr txBox="1"/>
          <p:nvPr/>
        </p:nvSpPr>
        <p:spPr>
          <a:xfrm>
            <a:off x="4831585" y="5163266"/>
            <a:ext cx="966931" cy="369332"/>
          </a:xfrm>
          <a:prstGeom prst="rect">
            <a:avLst/>
          </a:prstGeom>
          <a:noFill/>
        </p:spPr>
        <p:txBody>
          <a:bodyPr wrap="none" rtlCol="0">
            <a:spAutoFit/>
          </a:bodyPr>
          <a:lstStyle/>
          <a:p>
            <a:r>
              <a:rPr lang="en-GB" dirty="0" err="1"/>
              <a:t>Deialog</a:t>
            </a:r>
            <a:endParaRPr lang="en-US" dirty="0"/>
          </a:p>
        </p:txBody>
      </p:sp>
      <p:sp>
        <p:nvSpPr>
          <p:cNvPr id="11" name="TextBox 10">
            <a:extLst>
              <a:ext uri="{FF2B5EF4-FFF2-40B4-BE49-F238E27FC236}">
                <a16:creationId xmlns:a16="http://schemas.microsoft.com/office/drawing/2014/main" id="{1BC8514F-B886-17F3-B014-BDC34C928931}"/>
              </a:ext>
            </a:extLst>
          </p:cNvPr>
          <p:cNvSpPr txBox="1"/>
          <p:nvPr/>
        </p:nvSpPr>
        <p:spPr>
          <a:xfrm>
            <a:off x="4116902" y="4287399"/>
            <a:ext cx="714683" cy="369332"/>
          </a:xfrm>
          <a:prstGeom prst="rect">
            <a:avLst/>
          </a:prstGeom>
          <a:noFill/>
        </p:spPr>
        <p:txBody>
          <a:bodyPr wrap="none" rtlCol="0">
            <a:spAutoFit/>
          </a:bodyPr>
          <a:lstStyle/>
          <a:p>
            <a:r>
              <a:rPr lang="en-GB" dirty="0" err="1"/>
              <a:t>Trefn</a:t>
            </a:r>
            <a:endParaRPr lang="en-US" dirty="0"/>
          </a:p>
        </p:txBody>
      </p:sp>
      <p:sp>
        <p:nvSpPr>
          <p:cNvPr id="12" name="TextBox 11">
            <a:extLst>
              <a:ext uri="{FF2B5EF4-FFF2-40B4-BE49-F238E27FC236}">
                <a16:creationId xmlns:a16="http://schemas.microsoft.com/office/drawing/2014/main" id="{62263E64-F33F-26DA-9BCA-5231F9A28C95}"/>
              </a:ext>
            </a:extLst>
          </p:cNvPr>
          <p:cNvSpPr txBox="1"/>
          <p:nvPr/>
        </p:nvSpPr>
        <p:spPr>
          <a:xfrm>
            <a:off x="9400674" y="508534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0070C0"/>
                </a:solidFill>
              </a:rPr>
              <a:t>(Nicolosi, 2023)</a:t>
            </a:r>
            <a:endParaRPr lang="en-US"/>
          </a:p>
        </p:txBody>
      </p:sp>
    </p:spTree>
    <p:extLst>
      <p:ext uri="{BB962C8B-B14F-4D97-AF65-F5344CB8AC3E}">
        <p14:creationId xmlns:p14="http://schemas.microsoft.com/office/powerpoint/2010/main" val="2350279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6D8B-F797-D525-D726-B3E5014756D9}"/>
              </a:ext>
            </a:extLst>
          </p:cNvPr>
          <p:cNvSpPr>
            <a:spLocks noGrp="1"/>
          </p:cNvSpPr>
          <p:nvPr>
            <p:ph type="title"/>
          </p:nvPr>
        </p:nvSpPr>
        <p:spPr/>
        <p:txBody>
          <a:bodyPr>
            <a:normAutofit/>
          </a:bodyPr>
          <a:lstStyle/>
          <a:p>
            <a:r>
              <a:rPr lang="en-GB" sz="4000" dirty="0"/>
              <a:t>Y </a:t>
            </a:r>
            <a:r>
              <a:rPr lang="en-GB" sz="4000" dirty="0" err="1"/>
              <a:t>strwythur</a:t>
            </a:r>
            <a:r>
              <a:rPr lang="en-GB" sz="4000" dirty="0"/>
              <a:t> </a:t>
            </a:r>
            <a:r>
              <a:rPr lang="en-GB" sz="4000" dirty="0" err="1"/>
              <a:t>dylunio</a:t>
            </a:r>
            <a:br>
              <a:rPr lang="en-GB" sz="4000" dirty="0">
                <a:solidFill>
                  <a:srgbClr val="0070C0"/>
                </a:solidFill>
              </a:rPr>
            </a:br>
            <a:r>
              <a:rPr lang="en-GB" sz="4000" dirty="0">
                <a:solidFill>
                  <a:srgbClr val="0070C0"/>
                </a:solidFill>
              </a:rPr>
              <a:t>The design structure </a:t>
            </a:r>
            <a:endParaRPr lang="en-US" sz="4000" dirty="0">
              <a:solidFill>
                <a:srgbClr val="0070C0"/>
              </a:solidFill>
            </a:endParaRPr>
          </a:p>
        </p:txBody>
      </p:sp>
      <p:sp>
        <p:nvSpPr>
          <p:cNvPr id="3" name="Content Placeholder 2">
            <a:extLst>
              <a:ext uri="{FF2B5EF4-FFF2-40B4-BE49-F238E27FC236}">
                <a16:creationId xmlns:a16="http://schemas.microsoft.com/office/drawing/2014/main" id="{C7D07BA3-A14B-4FB8-3998-697204F1E6B3}"/>
              </a:ext>
            </a:extLst>
          </p:cNvPr>
          <p:cNvSpPr>
            <a:spLocks noGrp="1"/>
          </p:cNvSpPr>
          <p:nvPr>
            <p:ph sz="half" idx="1"/>
          </p:nvPr>
        </p:nvSpPr>
        <p:spPr/>
        <p:txBody>
          <a:bodyPr/>
          <a:lstStyle/>
          <a:p>
            <a:pPr marL="514350" indent="-514350">
              <a:buFont typeface="+mj-lt"/>
              <a:buAutoNum type="arabicPeriod"/>
            </a:pPr>
            <a:r>
              <a:rPr lang="en-US" dirty="0" err="1"/>
              <a:t>Arsylwi</a:t>
            </a:r>
            <a:endParaRPr lang="en-US" dirty="0"/>
          </a:p>
          <a:p>
            <a:pPr marL="514350" indent="-514350">
              <a:buFont typeface="+mj-lt"/>
              <a:buAutoNum type="arabicPeriod"/>
            </a:pPr>
            <a:r>
              <a:rPr lang="en-US" dirty="0" err="1"/>
              <a:t>Dogfennaeth</a:t>
            </a:r>
            <a:endParaRPr lang="en-US" dirty="0"/>
          </a:p>
          <a:p>
            <a:pPr marL="514350" indent="-514350">
              <a:buFont typeface="+mj-lt"/>
              <a:buAutoNum type="arabicPeriod"/>
            </a:pPr>
            <a:r>
              <a:rPr lang="en-US" dirty="0" err="1"/>
              <a:t>Dehongliad</a:t>
            </a:r>
            <a:endParaRPr lang="en-US" dirty="0"/>
          </a:p>
          <a:p>
            <a:pPr marL="514350" indent="-514350">
              <a:buFont typeface="+mj-lt"/>
              <a:buAutoNum type="arabicPeriod"/>
            </a:pPr>
            <a:r>
              <a:rPr lang="en-US" dirty="0" err="1"/>
              <a:t>Dehongli</a:t>
            </a:r>
            <a:r>
              <a:rPr lang="en-US" dirty="0"/>
              <a:t> + </a:t>
            </a:r>
            <a:r>
              <a:rPr lang="en-US" dirty="0" err="1"/>
              <a:t>Arsylwi</a:t>
            </a:r>
            <a:r>
              <a:rPr lang="en-US" dirty="0"/>
              <a:t> (</a:t>
            </a:r>
            <a:r>
              <a:rPr lang="en-US" dirty="0" err="1"/>
              <a:t>yn</a:t>
            </a:r>
            <a:r>
              <a:rPr lang="en-US" dirty="0"/>
              <a:t> </a:t>
            </a:r>
            <a:r>
              <a:rPr lang="en-US" dirty="0" err="1"/>
              <a:t>dechrau</a:t>
            </a:r>
            <a:r>
              <a:rPr lang="en-US" dirty="0"/>
              <a:t> </a:t>
            </a:r>
            <a:r>
              <a:rPr lang="en-US" dirty="0" err="1"/>
              <a:t>eto</a:t>
            </a:r>
            <a:r>
              <a:rPr lang="en-US" dirty="0"/>
              <a:t>)</a:t>
            </a:r>
          </a:p>
        </p:txBody>
      </p:sp>
      <p:sp>
        <p:nvSpPr>
          <p:cNvPr id="4" name="Content Placeholder 3">
            <a:extLst>
              <a:ext uri="{FF2B5EF4-FFF2-40B4-BE49-F238E27FC236}">
                <a16:creationId xmlns:a16="http://schemas.microsoft.com/office/drawing/2014/main" id="{AE145103-6881-99E8-2636-004701877DEA}"/>
              </a:ext>
            </a:extLst>
          </p:cNvPr>
          <p:cNvSpPr>
            <a:spLocks noGrp="1"/>
          </p:cNvSpPr>
          <p:nvPr>
            <p:ph sz="half" idx="2"/>
          </p:nvPr>
        </p:nvSpPr>
        <p:spPr/>
        <p:txBody>
          <a:bodyPr/>
          <a:lstStyle/>
          <a:p>
            <a:pPr marL="514350" indent="-514350">
              <a:buFont typeface="+mj-lt"/>
              <a:buAutoNum type="arabicPeriod"/>
            </a:pPr>
            <a:r>
              <a:rPr lang="en-GB" dirty="0">
                <a:solidFill>
                  <a:srgbClr val="0070C0"/>
                </a:solidFill>
              </a:rPr>
              <a:t>Observation</a:t>
            </a:r>
          </a:p>
          <a:p>
            <a:pPr marL="514350" indent="-514350">
              <a:buFont typeface="+mj-lt"/>
              <a:buAutoNum type="arabicPeriod"/>
            </a:pPr>
            <a:r>
              <a:rPr lang="en-GB" dirty="0">
                <a:solidFill>
                  <a:srgbClr val="0070C0"/>
                </a:solidFill>
              </a:rPr>
              <a:t>Documentation</a:t>
            </a:r>
          </a:p>
          <a:p>
            <a:pPr marL="514350" indent="-514350">
              <a:buFont typeface="+mj-lt"/>
              <a:buAutoNum type="arabicPeriod"/>
            </a:pPr>
            <a:r>
              <a:rPr lang="en-GB" dirty="0">
                <a:solidFill>
                  <a:srgbClr val="0070C0"/>
                </a:solidFill>
              </a:rPr>
              <a:t>Interpretation </a:t>
            </a:r>
          </a:p>
          <a:p>
            <a:pPr marL="514350" indent="-514350">
              <a:buFont typeface="+mj-lt"/>
              <a:buAutoNum type="arabicPeriod"/>
            </a:pPr>
            <a:r>
              <a:rPr lang="en-GB" dirty="0">
                <a:solidFill>
                  <a:srgbClr val="0070C0"/>
                </a:solidFill>
              </a:rPr>
              <a:t>Interpretation + Observation (starting again)</a:t>
            </a:r>
            <a:endParaRPr lang="en-US" dirty="0">
              <a:solidFill>
                <a:srgbClr val="0070C0"/>
              </a:solidFill>
            </a:endParaRPr>
          </a:p>
        </p:txBody>
      </p:sp>
      <p:sp>
        <p:nvSpPr>
          <p:cNvPr id="5" name="TextBox 4">
            <a:extLst>
              <a:ext uri="{FF2B5EF4-FFF2-40B4-BE49-F238E27FC236}">
                <a16:creationId xmlns:a16="http://schemas.microsoft.com/office/drawing/2014/main" id="{88B854A8-47F2-2C28-36F2-3BCDE579A7AC}"/>
              </a:ext>
            </a:extLst>
          </p:cNvPr>
          <p:cNvSpPr txBox="1"/>
          <p:nvPr/>
        </p:nvSpPr>
        <p:spPr>
          <a:xfrm>
            <a:off x="9240253" y="507732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0070C0"/>
                </a:solidFill>
              </a:rPr>
              <a:t>(Nicolosi, 2023)</a:t>
            </a:r>
            <a:endParaRPr lang="en-US"/>
          </a:p>
        </p:txBody>
      </p:sp>
    </p:spTree>
    <p:extLst>
      <p:ext uri="{BB962C8B-B14F-4D97-AF65-F5344CB8AC3E}">
        <p14:creationId xmlns:p14="http://schemas.microsoft.com/office/powerpoint/2010/main" val="3870150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7B1C-B639-64FA-B3A3-F200DE3A0025}"/>
              </a:ext>
            </a:extLst>
          </p:cNvPr>
          <p:cNvSpPr>
            <a:spLocks noGrp="1"/>
          </p:cNvSpPr>
          <p:nvPr>
            <p:ph type="title"/>
          </p:nvPr>
        </p:nvSpPr>
        <p:spPr/>
        <p:txBody>
          <a:bodyPr>
            <a:normAutofit/>
          </a:bodyPr>
          <a:lstStyle/>
          <a:p>
            <a:r>
              <a:rPr lang="en-GB" sz="4000" dirty="0" err="1"/>
              <a:t>Arsylwi</a:t>
            </a:r>
            <a:br>
              <a:rPr lang="en-GB" sz="4000" dirty="0">
                <a:solidFill>
                  <a:srgbClr val="0070C0"/>
                </a:solidFill>
              </a:rPr>
            </a:br>
            <a:r>
              <a:rPr lang="en-GB" sz="4000" dirty="0">
                <a:solidFill>
                  <a:srgbClr val="0070C0"/>
                </a:solidFill>
              </a:rPr>
              <a:t>Observation</a:t>
            </a:r>
            <a:endParaRPr lang="en-US" sz="4000" dirty="0">
              <a:solidFill>
                <a:srgbClr val="0070C0"/>
              </a:solidFill>
            </a:endParaRPr>
          </a:p>
        </p:txBody>
      </p:sp>
      <p:sp>
        <p:nvSpPr>
          <p:cNvPr id="3" name="Content Placeholder 2">
            <a:extLst>
              <a:ext uri="{FF2B5EF4-FFF2-40B4-BE49-F238E27FC236}">
                <a16:creationId xmlns:a16="http://schemas.microsoft.com/office/drawing/2014/main" id="{E27403F3-1642-1B62-1A28-17A5804C1B7A}"/>
              </a:ext>
            </a:extLst>
          </p:cNvPr>
          <p:cNvSpPr>
            <a:spLocks noGrp="1"/>
          </p:cNvSpPr>
          <p:nvPr>
            <p:ph sz="half" idx="1"/>
          </p:nvPr>
        </p:nvSpPr>
        <p:spPr/>
        <p:txBody>
          <a:bodyPr/>
          <a:lstStyle/>
          <a:p>
            <a:r>
              <a:rPr lang="en-US" dirty="0"/>
              <a:t>Mae </a:t>
            </a:r>
            <a:r>
              <a:rPr lang="en-US" dirty="0" err="1"/>
              <a:t>arsylwi</a:t>
            </a:r>
            <a:r>
              <a:rPr lang="en-US" dirty="0"/>
              <a:t> </a:t>
            </a:r>
            <a:r>
              <a:rPr lang="en-US" dirty="0" err="1"/>
              <a:t>yn</a:t>
            </a:r>
            <a:r>
              <a:rPr lang="en-US" dirty="0"/>
              <a:t> </a:t>
            </a:r>
            <a:r>
              <a:rPr lang="en-US" dirty="0" err="1"/>
              <a:t>galluogi</a:t>
            </a:r>
            <a:r>
              <a:rPr lang="en-US" dirty="0"/>
              <a:t> staff </a:t>
            </a:r>
            <a:r>
              <a:rPr lang="en-US" dirty="0" err="1"/>
              <a:t>i</a:t>
            </a:r>
            <a:r>
              <a:rPr lang="en-US" dirty="0"/>
              <a:t> </a:t>
            </a:r>
            <a:r>
              <a:rPr lang="en-US" dirty="0" err="1"/>
              <a:t>lunio</a:t>
            </a:r>
            <a:r>
              <a:rPr lang="en-US" dirty="0"/>
              <a:t> </a:t>
            </a:r>
            <a:r>
              <a:rPr lang="en-US" dirty="0" err="1"/>
              <a:t>cyd-destun</a:t>
            </a:r>
            <a:r>
              <a:rPr lang="en-US" dirty="0"/>
              <a:t> </a:t>
            </a:r>
            <a:r>
              <a:rPr lang="en-US" dirty="0" err="1"/>
              <a:t>dysgu</a:t>
            </a:r>
            <a:endParaRPr lang="en-US" dirty="0"/>
          </a:p>
          <a:p>
            <a:r>
              <a:rPr lang="en-US" dirty="0" err="1"/>
              <a:t>Nid</a:t>
            </a:r>
            <a:r>
              <a:rPr lang="en-US" dirty="0"/>
              <a:t> </a:t>
            </a:r>
            <a:r>
              <a:rPr lang="en-US" dirty="0" err="1"/>
              <a:t>yw</a:t>
            </a:r>
            <a:r>
              <a:rPr lang="en-US" dirty="0"/>
              <a:t> </a:t>
            </a:r>
            <a:r>
              <a:rPr lang="en-US" dirty="0" err="1"/>
              <a:t>arsylwadau</a:t>
            </a:r>
            <a:r>
              <a:rPr lang="en-US" dirty="0"/>
              <a:t> </a:t>
            </a:r>
            <a:r>
              <a:rPr lang="en-US" dirty="0" err="1"/>
              <a:t>ar</a:t>
            </a:r>
            <a:r>
              <a:rPr lang="en-US" dirty="0"/>
              <a:t> </a:t>
            </a:r>
            <a:r>
              <a:rPr lang="en-US" dirty="0" err="1"/>
              <a:t>wahân</a:t>
            </a:r>
            <a:r>
              <a:rPr lang="en-US" dirty="0"/>
              <a:t> </a:t>
            </a:r>
            <a:r>
              <a:rPr lang="en-US" dirty="0" err="1"/>
              <a:t>i</a:t>
            </a:r>
            <a:r>
              <a:rPr lang="en-US" dirty="0"/>
              <a:t> </a:t>
            </a:r>
            <a:r>
              <a:rPr lang="en-US" dirty="0" err="1"/>
              <a:t>ddysgu</a:t>
            </a:r>
            <a:endParaRPr lang="en-US" dirty="0"/>
          </a:p>
          <a:p>
            <a:r>
              <a:rPr lang="en-US" dirty="0" err="1"/>
              <a:t>Dehongliadau</a:t>
            </a:r>
            <a:r>
              <a:rPr lang="en-US" dirty="0"/>
              <a:t> </a:t>
            </a:r>
            <a:r>
              <a:rPr lang="en-US" dirty="0" err="1"/>
              <a:t>yw</a:t>
            </a:r>
            <a:r>
              <a:rPr lang="en-US" dirty="0"/>
              <a:t> </a:t>
            </a:r>
            <a:r>
              <a:rPr lang="en-US" dirty="0" err="1"/>
              <a:t>arsylwadau</a:t>
            </a:r>
            <a:endParaRPr lang="en-US" dirty="0"/>
          </a:p>
        </p:txBody>
      </p:sp>
      <p:sp>
        <p:nvSpPr>
          <p:cNvPr id="4" name="Content Placeholder 3">
            <a:extLst>
              <a:ext uri="{FF2B5EF4-FFF2-40B4-BE49-F238E27FC236}">
                <a16:creationId xmlns:a16="http://schemas.microsoft.com/office/drawing/2014/main" id="{2911CA6A-F561-E2DD-EC70-E644736EE757}"/>
              </a:ext>
            </a:extLst>
          </p:cNvPr>
          <p:cNvSpPr>
            <a:spLocks noGrp="1"/>
          </p:cNvSpPr>
          <p:nvPr>
            <p:ph sz="half" idx="2"/>
          </p:nvPr>
        </p:nvSpPr>
        <p:spPr/>
        <p:txBody>
          <a:bodyPr vert="horz" lIns="91440" tIns="45720" rIns="91440" bIns="45720" rtlCol="0" anchor="t">
            <a:normAutofit/>
          </a:bodyPr>
          <a:lstStyle/>
          <a:p>
            <a:r>
              <a:rPr lang="en-GB" dirty="0">
                <a:solidFill>
                  <a:srgbClr val="0070C0"/>
                </a:solidFill>
              </a:rPr>
              <a:t>Observation allows staff to construct learning context</a:t>
            </a:r>
          </a:p>
          <a:p>
            <a:r>
              <a:rPr lang="en-GB" dirty="0">
                <a:solidFill>
                  <a:srgbClr val="0070C0"/>
                </a:solidFill>
              </a:rPr>
              <a:t>Observations are not separate from learning</a:t>
            </a:r>
          </a:p>
          <a:p>
            <a:r>
              <a:rPr lang="en-GB" dirty="0">
                <a:solidFill>
                  <a:srgbClr val="0070C0"/>
                </a:solidFill>
              </a:rPr>
              <a:t>Observations are interpretations</a:t>
            </a:r>
          </a:p>
          <a:p>
            <a:pPr marL="0" indent="0">
              <a:buNone/>
            </a:pPr>
            <a:r>
              <a:rPr lang="en-GB" dirty="0">
                <a:solidFill>
                  <a:srgbClr val="0070C0"/>
                </a:solidFill>
                <a:cs typeface="Arial"/>
              </a:rPr>
              <a:t>(Weebly, 2015)</a:t>
            </a:r>
          </a:p>
        </p:txBody>
      </p:sp>
    </p:spTree>
    <p:extLst>
      <p:ext uri="{BB962C8B-B14F-4D97-AF65-F5344CB8AC3E}">
        <p14:creationId xmlns:p14="http://schemas.microsoft.com/office/powerpoint/2010/main" val="822975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0C6A-7F41-2233-6C02-CBA6B11AA40F}"/>
              </a:ext>
            </a:extLst>
          </p:cNvPr>
          <p:cNvSpPr>
            <a:spLocks noGrp="1"/>
          </p:cNvSpPr>
          <p:nvPr>
            <p:ph type="title"/>
          </p:nvPr>
        </p:nvSpPr>
        <p:spPr/>
        <p:txBody>
          <a:bodyPr>
            <a:normAutofit/>
          </a:bodyPr>
          <a:lstStyle/>
          <a:p>
            <a:r>
              <a:rPr lang="en-GB" sz="4000" dirty="0" err="1"/>
              <a:t>Dogfennaeth</a:t>
            </a:r>
            <a:br>
              <a:rPr lang="en-GB" sz="4000" dirty="0">
                <a:solidFill>
                  <a:srgbClr val="0070C0"/>
                </a:solidFill>
              </a:rPr>
            </a:br>
            <a:r>
              <a:rPr lang="en-GB" sz="4000" dirty="0">
                <a:solidFill>
                  <a:srgbClr val="0070C0"/>
                </a:solidFill>
              </a:rPr>
              <a:t>Documentation</a:t>
            </a:r>
            <a:endParaRPr lang="en-US" sz="4000" dirty="0">
              <a:solidFill>
                <a:srgbClr val="0070C0"/>
              </a:solidFill>
            </a:endParaRPr>
          </a:p>
        </p:txBody>
      </p:sp>
      <p:sp>
        <p:nvSpPr>
          <p:cNvPr id="3" name="Content Placeholder 2">
            <a:extLst>
              <a:ext uri="{FF2B5EF4-FFF2-40B4-BE49-F238E27FC236}">
                <a16:creationId xmlns:a16="http://schemas.microsoft.com/office/drawing/2014/main" id="{0E621F09-83D4-B15D-4071-CE2BE86AAADC}"/>
              </a:ext>
            </a:extLst>
          </p:cNvPr>
          <p:cNvSpPr>
            <a:spLocks noGrp="1"/>
          </p:cNvSpPr>
          <p:nvPr>
            <p:ph sz="half" idx="1"/>
          </p:nvPr>
        </p:nvSpPr>
        <p:spPr/>
        <p:txBody>
          <a:bodyPr>
            <a:normAutofit/>
          </a:bodyPr>
          <a:lstStyle/>
          <a:p>
            <a:r>
              <a:rPr lang="en-US" sz="2000" dirty="0" err="1"/>
              <a:t>Gwneir</a:t>
            </a:r>
            <a:r>
              <a:rPr lang="en-US" sz="2000" dirty="0"/>
              <a:t> </a:t>
            </a:r>
            <a:r>
              <a:rPr lang="en-US" sz="2000" dirty="0" err="1"/>
              <a:t>yr</a:t>
            </a:r>
            <a:r>
              <a:rPr lang="en-US" sz="2000" dirty="0"/>
              <a:t> </a:t>
            </a:r>
            <a:r>
              <a:rPr lang="en-US" sz="2000" dirty="0" err="1"/>
              <a:t>arsylwadau</a:t>
            </a:r>
            <a:r>
              <a:rPr lang="en-US" sz="2000" dirty="0"/>
              <a:t> </a:t>
            </a:r>
            <a:r>
              <a:rPr lang="en-US" sz="2000" dirty="0" err="1"/>
              <a:t>yn</a:t>
            </a:r>
            <a:r>
              <a:rPr lang="en-US" sz="2000" dirty="0"/>
              <a:t> </a:t>
            </a:r>
            <a:r>
              <a:rPr lang="en-US" sz="2000" dirty="0" err="1"/>
              <a:t>weladwy</a:t>
            </a:r>
            <a:r>
              <a:rPr lang="en-US" sz="2000" dirty="0"/>
              <a:t> </a:t>
            </a:r>
            <a:r>
              <a:rPr lang="en-US" sz="2000" dirty="0" err="1"/>
              <a:t>trwy</a:t>
            </a:r>
            <a:r>
              <a:rPr lang="en-US" sz="2000" dirty="0"/>
              <a:t> </a:t>
            </a:r>
            <a:r>
              <a:rPr lang="en-US" sz="2000" dirty="0" err="1"/>
              <a:t>ddogfennaeth</a:t>
            </a:r>
            <a:endParaRPr lang="en-US" sz="2000" dirty="0"/>
          </a:p>
          <a:p>
            <a:r>
              <a:rPr lang="en-US" sz="2000" dirty="0"/>
              <a:t>Yn </a:t>
            </a:r>
            <a:r>
              <a:rPr lang="en-US" sz="2000" dirty="0" err="1"/>
              <a:t>ysgrifenedig</a:t>
            </a:r>
            <a:r>
              <a:rPr lang="en-US" sz="2000" dirty="0"/>
              <a:t> ac </a:t>
            </a:r>
            <a:r>
              <a:rPr lang="en-US" sz="2000" dirty="0" err="1"/>
              <a:t>ar</a:t>
            </a:r>
            <a:r>
              <a:rPr lang="en-US" sz="2000" dirty="0"/>
              <a:t> </a:t>
            </a:r>
            <a:r>
              <a:rPr lang="en-US" sz="2000" dirty="0" err="1"/>
              <a:t>lafar</a:t>
            </a:r>
            <a:endParaRPr lang="en-US" sz="2000" dirty="0"/>
          </a:p>
          <a:p>
            <a:r>
              <a:rPr lang="en-US" sz="2000" dirty="0" err="1"/>
              <a:t>Delweddu</a:t>
            </a:r>
            <a:r>
              <a:rPr lang="en-US" sz="2000" dirty="0"/>
              <a:t> </a:t>
            </a:r>
            <a:r>
              <a:rPr lang="en-US" sz="2000" dirty="0" err="1"/>
              <a:t>trwy</a:t>
            </a:r>
            <a:r>
              <a:rPr lang="en-US" sz="2000" dirty="0"/>
              <a:t> </a:t>
            </a:r>
            <a:r>
              <a:rPr lang="en-US" sz="2000" dirty="0" err="1"/>
              <a:t>luniau</a:t>
            </a:r>
            <a:endParaRPr lang="en-US" sz="2000" dirty="0"/>
          </a:p>
          <a:p>
            <a:r>
              <a:rPr lang="en-US" sz="2000" dirty="0" err="1"/>
              <a:t>Dyddiaduron</a:t>
            </a:r>
            <a:r>
              <a:rPr lang="en-US" sz="2000" dirty="0"/>
              <a:t> </a:t>
            </a:r>
            <a:r>
              <a:rPr lang="en-US" sz="2000" dirty="0" err="1"/>
              <a:t>dyddiol</a:t>
            </a:r>
            <a:r>
              <a:rPr lang="en-US" sz="2000" dirty="0"/>
              <a:t> o </a:t>
            </a:r>
            <a:r>
              <a:rPr lang="en-US" sz="2000" dirty="0" err="1"/>
              <a:t>weithgareddau</a:t>
            </a:r>
            <a:endParaRPr lang="en-US" sz="2000" dirty="0"/>
          </a:p>
          <a:p>
            <a:r>
              <a:rPr lang="en-US" sz="2000" dirty="0" err="1"/>
              <a:t>Edrych</a:t>
            </a:r>
            <a:r>
              <a:rPr lang="en-US" sz="2000" dirty="0"/>
              <a:t> </a:t>
            </a:r>
            <a:r>
              <a:rPr lang="en-US" sz="2000" dirty="0" err="1"/>
              <a:t>ar</a:t>
            </a:r>
            <a:r>
              <a:rPr lang="en-US" sz="2000" dirty="0"/>
              <a:t> </a:t>
            </a:r>
            <a:r>
              <a:rPr lang="en-US" sz="2000" dirty="0" err="1"/>
              <a:t>sut</a:t>
            </a:r>
            <a:r>
              <a:rPr lang="en-US" sz="2000" dirty="0"/>
              <a:t> </a:t>
            </a:r>
            <a:r>
              <a:rPr lang="en-US" sz="2000" dirty="0" err="1"/>
              <a:t>mae</a:t>
            </a:r>
            <a:r>
              <a:rPr lang="en-US" sz="2000" dirty="0"/>
              <a:t> plant </a:t>
            </a:r>
            <a:r>
              <a:rPr lang="en-US" sz="2000" dirty="0" err="1"/>
              <a:t>yn</a:t>
            </a:r>
            <a:r>
              <a:rPr lang="en-US" sz="2000" dirty="0"/>
              <a:t> </a:t>
            </a:r>
            <a:r>
              <a:rPr lang="en-US" sz="2000" dirty="0" err="1"/>
              <a:t>meithrin</a:t>
            </a:r>
            <a:r>
              <a:rPr lang="en-US" sz="2000" dirty="0"/>
              <a:t> </a:t>
            </a:r>
            <a:r>
              <a:rPr lang="en-US" sz="2000" dirty="0" err="1"/>
              <a:t>perthynas</a:t>
            </a:r>
            <a:r>
              <a:rPr lang="en-US" sz="2000" dirty="0"/>
              <a:t> </a:t>
            </a:r>
            <a:r>
              <a:rPr lang="en-US" sz="2000" dirty="0" err="1"/>
              <a:t>â'r</a:t>
            </a:r>
            <a:r>
              <a:rPr lang="en-US" sz="2000" dirty="0"/>
              <a:t> </a:t>
            </a:r>
            <a:r>
              <a:rPr lang="en-US" sz="2000" dirty="0" err="1"/>
              <a:t>amgylchedd</a:t>
            </a:r>
            <a:r>
              <a:rPr lang="en-US" sz="2000" dirty="0"/>
              <a:t> a </a:t>
            </a:r>
            <a:r>
              <a:rPr lang="en-US" sz="2000" dirty="0" err="1"/>
              <a:t>gwrthrychau</a:t>
            </a:r>
            <a:endParaRPr lang="en-US" sz="2000" dirty="0"/>
          </a:p>
          <a:p>
            <a:r>
              <a:rPr lang="en-US" sz="2000" dirty="0"/>
              <a:t>Mae </a:t>
            </a:r>
            <a:r>
              <a:rPr lang="en-US" sz="2000" dirty="0" err="1"/>
              <a:t>ardaloedd</a:t>
            </a:r>
            <a:r>
              <a:rPr lang="en-US" sz="2000" dirty="0"/>
              <a:t> </a:t>
            </a:r>
            <a:r>
              <a:rPr lang="en-US" sz="2000" dirty="0" err="1"/>
              <a:t>yn</a:t>
            </a:r>
            <a:r>
              <a:rPr lang="en-US" sz="2000" dirty="0"/>
              <a:t> </a:t>
            </a:r>
            <a:r>
              <a:rPr lang="en-US" sz="2000" dirty="0" err="1"/>
              <a:t>cael</a:t>
            </a:r>
            <a:r>
              <a:rPr lang="en-US" sz="2000" dirty="0"/>
              <a:t> </a:t>
            </a:r>
            <a:r>
              <a:rPr lang="en-US" sz="2000" dirty="0" err="1"/>
              <a:t>eu</a:t>
            </a:r>
            <a:r>
              <a:rPr lang="en-US" sz="2000" dirty="0"/>
              <a:t> </a:t>
            </a:r>
            <a:r>
              <a:rPr lang="en-US" sz="2000" dirty="0" err="1"/>
              <a:t>gosod</a:t>
            </a:r>
            <a:r>
              <a:rPr lang="en-US" sz="2000" dirty="0"/>
              <a:t> </a:t>
            </a:r>
            <a:r>
              <a:rPr lang="en-US" sz="2000" dirty="0" err="1"/>
              <a:t>cyn</a:t>
            </a:r>
            <a:r>
              <a:rPr lang="en-US" sz="2000" dirty="0"/>
              <a:t> </a:t>
            </a:r>
            <a:r>
              <a:rPr lang="en-US" sz="2000" dirty="0" err="1"/>
              <a:t>dechrau</a:t>
            </a:r>
            <a:endParaRPr lang="en-US" sz="2000" dirty="0"/>
          </a:p>
          <a:p>
            <a:r>
              <a:rPr lang="en-US" sz="2000" dirty="0" err="1"/>
              <a:t>Dogfennaeth</a:t>
            </a:r>
            <a:r>
              <a:rPr lang="en-US" sz="2000" dirty="0"/>
              <a:t> </a:t>
            </a:r>
            <a:r>
              <a:rPr lang="en-US" sz="2000" dirty="0" err="1"/>
              <a:t>yn</a:t>
            </a:r>
            <a:r>
              <a:rPr lang="en-US" sz="2000" dirty="0"/>
              <a:t> </a:t>
            </a:r>
            <a:r>
              <a:rPr lang="en-US" sz="2000" dirty="0" err="1"/>
              <a:t>dechrau</a:t>
            </a:r>
            <a:r>
              <a:rPr lang="en-US" sz="2000" dirty="0"/>
              <a:t> </a:t>
            </a:r>
            <a:r>
              <a:rPr lang="en-US" sz="2000" dirty="0" err="1"/>
              <a:t>o’r</a:t>
            </a:r>
            <a:r>
              <a:rPr lang="en-US" sz="2000" dirty="0"/>
              <a:t> bore</a:t>
            </a:r>
          </a:p>
        </p:txBody>
      </p:sp>
      <p:sp>
        <p:nvSpPr>
          <p:cNvPr id="4" name="Content Placeholder 3">
            <a:extLst>
              <a:ext uri="{FF2B5EF4-FFF2-40B4-BE49-F238E27FC236}">
                <a16:creationId xmlns:a16="http://schemas.microsoft.com/office/drawing/2014/main" id="{D5E37598-E77F-3CA6-23EB-8B397ACDBDB5}"/>
              </a:ext>
            </a:extLst>
          </p:cNvPr>
          <p:cNvSpPr>
            <a:spLocks noGrp="1"/>
          </p:cNvSpPr>
          <p:nvPr>
            <p:ph sz="half" idx="2"/>
          </p:nvPr>
        </p:nvSpPr>
        <p:spPr/>
        <p:txBody>
          <a:bodyPr>
            <a:normAutofit/>
          </a:bodyPr>
          <a:lstStyle/>
          <a:p>
            <a:r>
              <a:rPr lang="en-GB" sz="2000" dirty="0">
                <a:solidFill>
                  <a:srgbClr val="0070C0"/>
                </a:solidFill>
              </a:rPr>
              <a:t>The observations are made visible through documentation</a:t>
            </a:r>
          </a:p>
          <a:p>
            <a:r>
              <a:rPr lang="en-GB" sz="2000" dirty="0">
                <a:solidFill>
                  <a:srgbClr val="0070C0"/>
                </a:solidFill>
              </a:rPr>
              <a:t>Both written and verbal </a:t>
            </a:r>
          </a:p>
          <a:p>
            <a:r>
              <a:rPr lang="en-GB" sz="2000" dirty="0">
                <a:solidFill>
                  <a:srgbClr val="0070C0"/>
                </a:solidFill>
              </a:rPr>
              <a:t>Visualise through pictures</a:t>
            </a:r>
          </a:p>
          <a:p>
            <a:r>
              <a:rPr lang="en-GB" sz="2000" dirty="0">
                <a:solidFill>
                  <a:srgbClr val="0070C0"/>
                </a:solidFill>
              </a:rPr>
              <a:t>Daily diaries of activities </a:t>
            </a:r>
          </a:p>
          <a:p>
            <a:r>
              <a:rPr lang="en-GB" sz="2000" dirty="0">
                <a:solidFill>
                  <a:srgbClr val="0070C0"/>
                </a:solidFill>
              </a:rPr>
              <a:t>Looks at how children build relationships with the environment and objects </a:t>
            </a:r>
          </a:p>
          <a:p>
            <a:r>
              <a:rPr lang="en-GB" sz="2000" dirty="0">
                <a:solidFill>
                  <a:srgbClr val="0070C0"/>
                </a:solidFill>
              </a:rPr>
              <a:t>Spaces are set up prior to starting </a:t>
            </a:r>
          </a:p>
          <a:p>
            <a:r>
              <a:rPr lang="en-GB" sz="2000" dirty="0">
                <a:solidFill>
                  <a:srgbClr val="0070C0"/>
                </a:solidFill>
              </a:rPr>
              <a:t>Documentation begins from AM</a:t>
            </a:r>
            <a:endParaRPr lang="en-US" sz="2000" dirty="0">
              <a:solidFill>
                <a:srgbClr val="0070C0"/>
              </a:solidFill>
            </a:endParaRPr>
          </a:p>
          <a:p>
            <a:endParaRPr lang="en-US" dirty="0"/>
          </a:p>
        </p:txBody>
      </p:sp>
    </p:spTree>
    <p:extLst>
      <p:ext uri="{BB962C8B-B14F-4D97-AF65-F5344CB8AC3E}">
        <p14:creationId xmlns:p14="http://schemas.microsoft.com/office/powerpoint/2010/main" val="3406458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8ADA4-AA1C-1A3A-B552-EA08397157BD}"/>
              </a:ext>
            </a:extLst>
          </p:cNvPr>
          <p:cNvSpPr>
            <a:spLocks noGrp="1"/>
          </p:cNvSpPr>
          <p:nvPr>
            <p:ph type="title"/>
          </p:nvPr>
        </p:nvSpPr>
        <p:spPr>
          <a:xfrm>
            <a:off x="526312" y="75979"/>
            <a:ext cx="10515600" cy="1325563"/>
          </a:xfrm>
        </p:spPr>
        <p:txBody>
          <a:bodyPr>
            <a:normAutofit/>
          </a:bodyPr>
          <a:lstStyle/>
          <a:p>
            <a:r>
              <a:rPr lang="en-GB" sz="4000" dirty="0" err="1"/>
              <a:t>Enghraifft</a:t>
            </a:r>
            <a:r>
              <a:rPr lang="en-GB" sz="4000" dirty="0"/>
              <a:t> o </a:t>
            </a:r>
            <a:r>
              <a:rPr lang="en-GB" sz="4000" dirty="0" err="1"/>
              <a:t>gweithgaredd</a:t>
            </a:r>
            <a:br>
              <a:rPr lang="en-GB" sz="4000" dirty="0">
                <a:solidFill>
                  <a:srgbClr val="0070C0"/>
                </a:solidFill>
              </a:rPr>
            </a:br>
            <a:r>
              <a:rPr lang="en-GB" sz="4000" dirty="0">
                <a:solidFill>
                  <a:srgbClr val="0070C0"/>
                </a:solidFill>
              </a:rPr>
              <a:t>Activity example</a:t>
            </a:r>
            <a:endParaRPr lang="en-US" sz="4000" dirty="0">
              <a:solidFill>
                <a:srgbClr val="0070C0"/>
              </a:solidFill>
            </a:endParaRPr>
          </a:p>
        </p:txBody>
      </p:sp>
      <p:sp>
        <p:nvSpPr>
          <p:cNvPr id="3" name="Content Placeholder 2">
            <a:extLst>
              <a:ext uri="{FF2B5EF4-FFF2-40B4-BE49-F238E27FC236}">
                <a16:creationId xmlns:a16="http://schemas.microsoft.com/office/drawing/2014/main" id="{FADB0807-39F7-4AC2-44AB-A65DC56D1712}"/>
              </a:ext>
            </a:extLst>
          </p:cNvPr>
          <p:cNvSpPr>
            <a:spLocks noGrp="1"/>
          </p:cNvSpPr>
          <p:nvPr>
            <p:ph sz="half" idx="1"/>
          </p:nvPr>
        </p:nvSpPr>
        <p:spPr>
          <a:xfrm>
            <a:off x="526312" y="1379058"/>
            <a:ext cx="5181600" cy="4351338"/>
          </a:xfrm>
        </p:spPr>
        <p:txBody>
          <a:bodyPr>
            <a:normAutofit fontScale="70000" lnSpcReduction="20000"/>
          </a:bodyPr>
          <a:lstStyle/>
          <a:p>
            <a:pPr marL="0" indent="0">
              <a:buNone/>
            </a:pPr>
            <a:r>
              <a:rPr lang="en-US" sz="1700" u="sng" dirty="0" err="1">
                <a:latin typeface="Calibri" panose="020F0502020204030204" pitchFamily="34" charset="0"/>
                <a:cs typeface="Calibri" panose="020F0502020204030204" pitchFamily="34" charset="0"/>
              </a:rPr>
              <a:t>Peintio</a:t>
            </a:r>
            <a:r>
              <a:rPr lang="en-US" sz="1700" u="sng" dirty="0">
                <a:latin typeface="Calibri" panose="020F0502020204030204" pitchFamily="34" charset="0"/>
                <a:cs typeface="Calibri" panose="020F0502020204030204" pitchFamily="34" charset="0"/>
              </a:rPr>
              <a:t> </a:t>
            </a:r>
            <a:r>
              <a:rPr lang="en-US" sz="1700" u="sng" dirty="0" err="1">
                <a:latin typeface="Calibri" panose="020F0502020204030204" pitchFamily="34" charset="0"/>
                <a:cs typeface="Calibri" panose="020F0502020204030204" pitchFamily="34" charset="0"/>
              </a:rPr>
              <a:t>letys</a:t>
            </a:r>
            <a:endParaRPr lang="en-US" sz="1700" u="sng" dirty="0">
              <a:latin typeface="Calibri" panose="020F0502020204030204" pitchFamily="34" charset="0"/>
              <a:cs typeface="Calibri" panose="020F0502020204030204" pitchFamily="34" charset="0"/>
            </a:endParaRPr>
          </a:p>
          <a:p>
            <a:pPr marL="0" indent="0">
              <a:buNone/>
            </a:pPr>
            <a:r>
              <a:rPr lang="en-US" sz="1700" dirty="0" err="1">
                <a:latin typeface="Calibri" panose="020F0502020204030204" pitchFamily="34" charset="0"/>
                <a:cs typeface="Calibri" panose="020F0502020204030204" pitchFamily="34" charset="0"/>
              </a:rPr>
              <a:t>Byddai'r</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oedolyn</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wedi</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meddwl</a:t>
            </a:r>
            <a:r>
              <a:rPr lang="en-US" sz="1700" dirty="0">
                <a:latin typeface="Calibri" panose="020F0502020204030204" pitchFamily="34" charset="0"/>
                <a:cs typeface="Calibri" panose="020F0502020204030204" pitchFamily="34" charset="0"/>
              </a:rPr>
              <a:t> am </a:t>
            </a:r>
            <a:r>
              <a:rPr lang="en-US" sz="1700" dirty="0" err="1">
                <a:latin typeface="Calibri" panose="020F0502020204030204" pitchFamily="34" charset="0"/>
                <a:cs typeface="Calibri" panose="020F0502020204030204" pitchFamily="34" charset="0"/>
              </a:rPr>
              <a:t>wahanol</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lwybrau</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posibl</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megis</a:t>
            </a:r>
            <a:r>
              <a:rPr lang="en-US" sz="1700" dirty="0">
                <a:latin typeface="Calibri" panose="020F0502020204030204" pitchFamily="34" charset="0"/>
                <a:cs typeface="Calibri" panose="020F0502020204030204" pitchFamily="34" charset="0"/>
              </a:rPr>
              <a:t>;</a:t>
            </a:r>
          </a:p>
          <a:p>
            <a:r>
              <a:rPr lang="en-US" sz="1700" dirty="0" err="1">
                <a:latin typeface="Calibri" panose="020F0502020204030204" pitchFamily="34" charset="0"/>
                <a:cs typeface="Calibri" panose="020F0502020204030204" pitchFamily="34" charset="0"/>
              </a:rPr>
              <a:t>Lliwiau</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Bwyta'n</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iach</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Pethau</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byw</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Siapiau</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Synhwyrau</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Geirfa</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Amrywiad</a:t>
            </a:r>
            <a:r>
              <a:rPr lang="en-US" sz="1700" dirty="0">
                <a:latin typeface="Calibri" panose="020F0502020204030204" pitchFamily="34" charset="0"/>
                <a:cs typeface="Calibri" panose="020F0502020204030204" pitchFamily="34" charset="0"/>
              </a:rPr>
              <a:t>/</a:t>
            </a:r>
            <a:r>
              <a:rPr lang="en-US" sz="1700" dirty="0" err="1">
                <a:latin typeface="Calibri" panose="020F0502020204030204" pitchFamily="34" charset="0"/>
                <a:cs typeface="Calibri" panose="020F0502020204030204" pitchFamily="34" charset="0"/>
              </a:rPr>
              <a:t>Unigrywiaeth</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Cwestiynau</a:t>
            </a:r>
            <a:endParaRPr lang="en-US" sz="1700" dirty="0">
              <a:latin typeface="Calibri" panose="020F0502020204030204" pitchFamily="34" charset="0"/>
              <a:cs typeface="Calibri" panose="020F0502020204030204" pitchFamily="34" charset="0"/>
            </a:endParaRPr>
          </a:p>
          <a:p>
            <a:r>
              <a:rPr lang="en-US" sz="1700" dirty="0" err="1">
                <a:latin typeface="Calibri" panose="020F0502020204030204" pitchFamily="34" charset="0"/>
                <a:cs typeface="Calibri" panose="020F0502020204030204" pitchFamily="34" charset="0"/>
              </a:rPr>
              <a:t>Syllu</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plentyn</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beth</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sy'n</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gwneud</a:t>
            </a:r>
            <a:r>
              <a:rPr lang="en-US" sz="1700" dirty="0">
                <a:latin typeface="Calibri" panose="020F0502020204030204" pitchFamily="34" charset="0"/>
                <a:cs typeface="Calibri" panose="020F0502020204030204" pitchFamily="34" charset="0"/>
              </a:rPr>
              <a:t> y </a:t>
            </a:r>
            <a:r>
              <a:rPr lang="en-US" sz="1700" dirty="0" err="1">
                <a:latin typeface="Calibri" panose="020F0502020204030204" pitchFamily="34" charset="0"/>
                <a:cs typeface="Calibri" panose="020F0502020204030204" pitchFamily="34" charset="0"/>
              </a:rPr>
              <a:t>plentyn</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hwnnw'n</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chwilfrydig</a:t>
            </a:r>
            <a:endParaRPr lang="en-US" sz="1700" dirty="0">
              <a:latin typeface="Calibri" panose="020F0502020204030204" pitchFamily="34" charset="0"/>
              <a:cs typeface="Calibri" panose="020F0502020204030204" pitchFamily="34" charset="0"/>
            </a:endParaRPr>
          </a:p>
          <a:p>
            <a:pPr marL="0" indent="0">
              <a:buNone/>
            </a:pPr>
            <a:r>
              <a:rPr lang="en-US" sz="1700" dirty="0">
                <a:latin typeface="Calibri" panose="020F0502020204030204" pitchFamily="34" charset="0"/>
                <a:cs typeface="Calibri" panose="020F0502020204030204" pitchFamily="34" charset="0"/>
              </a:rPr>
              <a:t>Mae </a:t>
            </a:r>
            <a:r>
              <a:rPr lang="en-US" sz="1700" dirty="0" err="1">
                <a:latin typeface="Calibri" panose="020F0502020204030204" pitchFamily="34" charset="0"/>
                <a:cs typeface="Calibri" panose="020F0502020204030204" pitchFamily="34" charset="0"/>
              </a:rPr>
              <a:t>gan</a:t>
            </a:r>
            <a:r>
              <a:rPr lang="en-US" sz="1700" dirty="0">
                <a:latin typeface="Calibri" panose="020F0502020204030204" pitchFamily="34" charset="0"/>
                <a:cs typeface="Calibri" panose="020F0502020204030204" pitchFamily="34" charset="0"/>
              </a:rPr>
              <a:t> bob un </a:t>
            </a:r>
            <a:r>
              <a:rPr lang="en-US" sz="1700" dirty="0" err="1">
                <a:latin typeface="Calibri" panose="020F0502020204030204" pitchFamily="34" charset="0"/>
                <a:cs typeface="Calibri" panose="020F0502020204030204" pitchFamily="34" charset="0"/>
              </a:rPr>
              <a:t>o’r</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uchod</a:t>
            </a:r>
            <a:r>
              <a:rPr lang="en-US" sz="1700" dirty="0">
                <a:latin typeface="Calibri" panose="020F0502020204030204" pitchFamily="34" charset="0"/>
                <a:cs typeface="Calibri" panose="020F0502020204030204" pitchFamily="34" charset="0"/>
              </a:rPr>
              <a:t> y </a:t>
            </a:r>
            <a:r>
              <a:rPr lang="en-US" sz="1700" dirty="0" err="1">
                <a:latin typeface="Calibri" panose="020F0502020204030204" pitchFamily="34" charset="0"/>
                <a:cs typeface="Calibri" panose="020F0502020204030204" pitchFamily="34" charset="0"/>
              </a:rPr>
              <a:t>potensial</a:t>
            </a:r>
            <a:r>
              <a:rPr lang="en-US" sz="1700" dirty="0">
                <a:latin typeface="Calibri" panose="020F0502020204030204" pitchFamily="34" charset="0"/>
                <a:cs typeface="Calibri" panose="020F0502020204030204" pitchFamily="34" charset="0"/>
              </a:rPr>
              <a:t> o </a:t>
            </a:r>
            <a:r>
              <a:rPr lang="en-US" sz="1700" dirty="0" err="1">
                <a:latin typeface="Calibri" panose="020F0502020204030204" pitchFamily="34" charset="0"/>
                <a:cs typeface="Calibri" panose="020F0502020204030204" pitchFamily="34" charset="0"/>
              </a:rPr>
              <a:t>alluogi</a:t>
            </a:r>
            <a:r>
              <a:rPr lang="en-US" sz="1700" dirty="0">
                <a:latin typeface="Calibri" panose="020F0502020204030204" pitchFamily="34" charset="0"/>
                <a:cs typeface="Calibri" panose="020F0502020204030204" pitchFamily="34" charset="0"/>
              </a:rPr>
              <a:t> plant I </a:t>
            </a:r>
            <a:r>
              <a:rPr lang="en-US" sz="1700" dirty="0" err="1">
                <a:latin typeface="Calibri" panose="020F0502020204030204" pitchFamily="34" charset="0"/>
                <a:cs typeface="Calibri" panose="020F0502020204030204" pitchFamily="34" charset="0"/>
              </a:rPr>
              <a:t>greu</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cysylltiad</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rhwng</a:t>
            </a:r>
            <a:r>
              <a:rPr lang="en-US" sz="1700" dirty="0">
                <a:latin typeface="Calibri" panose="020F0502020204030204" pitchFamily="34" charset="0"/>
                <a:cs typeface="Calibri" panose="020F0502020204030204" pitchFamily="34" charset="0"/>
              </a:rPr>
              <a:t> </a:t>
            </a:r>
            <a:r>
              <a:rPr lang="en-US" sz="1700" dirty="0" err="1">
                <a:latin typeface="Calibri" panose="020F0502020204030204" pitchFamily="34" charset="0"/>
                <a:cs typeface="Calibri" panose="020F0502020204030204" pitchFamily="34" charset="0"/>
              </a:rPr>
              <a:t>pethau</a:t>
            </a:r>
            <a:endParaRPr lang="en-US" sz="1700" dirty="0">
              <a:latin typeface="Calibri" panose="020F0502020204030204" pitchFamily="34" charset="0"/>
              <a:cs typeface="Calibri" panose="020F0502020204030204" pitchFamily="34" charset="0"/>
            </a:endParaRPr>
          </a:p>
          <a:p>
            <a:pPr marL="0" indent="0">
              <a:buNone/>
            </a:pPr>
            <a:endParaRPr lang="en-US" sz="1400" dirty="0">
              <a:latin typeface="Calibri" panose="020F0502020204030204" pitchFamily="34" charset="0"/>
              <a:cs typeface="Calibri" panose="020F0502020204030204" pitchFamily="34" charset="0"/>
            </a:endParaRPr>
          </a:p>
          <a:p>
            <a:pPr marL="0" indent="0">
              <a:buNone/>
            </a:pPr>
            <a:r>
              <a:rPr lang="en-US" sz="2100" dirty="0">
                <a:highlight>
                  <a:srgbClr val="FFFF00"/>
                </a:highlight>
                <a:latin typeface="Calibri" panose="020F0502020204030204" pitchFamily="34" charset="0"/>
                <a:cs typeface="Calibri" panose="020F0502020204030204" pitchFamily="34" charset="0"/>
              </a:rPr>
              <a:t>Mae </a:t>
            </a:r>
            <a:r>
              <a:rPr lang="en-US" sz="2100" dirty="0" err="1">
                <a:highlight>
                  <a:srgbClr val="FFFF00"/>
                </a:highlight>
                <a:latin typeface="Calibri" panose="020F0502020204030204" pitchFamily="34" charset="0"/>
                <a:cs typeface="Calibri" panose="020F0502020204030204" pitchFamily="34" charset="0"/>
              </a:rPr>
              <a:t>hyn</a:t>
            </a:r>
            <a:r>
              <a:rPr lang="en-US" sz="2100" dirty="0">
                <a:highlight>
                  <a:srgbClr val="FFFF00"/>
                </a:highlight>
                <a:latin typeface="Calibri" panose="020F0502020204030204" pitchFamily="34" charset="0"/>
                <a:cs typeface="Calibri" panose="020F0502020204030204" pitchFamily="34" charset="0"/>
              </a:rPr>
              <a:t> I GYD </a:t>
            </a:r>
            <a:r>
              <a:rPr lang="en-US" sz="2100" dirty="0" err="1">
                <a:highlight>
                  <a:srgbClr val="FFFF00"/>
                </a:highlight>
                <a:latin typeface="Calibri" panose="020F0502020204030204" pitchFamily="34" charset="0"/>
                <a:cs typeface="Calibri" panose="020F0502020204030204" pitchFamily="34" charset="0"/>
              </a:rPr>
              <a:t>yn</a:t>
            </a:r>
            <a:r>
              <a:rPr lang="en-US" sz="2100" dirty="0">
                <a:highlight>
                  <a:srgbClr val="FFFF00"/>
                </a:highlight>
                <a:latin typeface="Calibri" panose="020F0502020204030204" pitchFamily="34" charset="0"/>
                <a:cs typeface="Calibri" panose="020F0502020204030204" pitchFamily="34" charset="0"/>
              </a:rPr>
              <a:t> broses o </a:t>
            </a:r>
            <a:r>
              <a:rPr lang="en-US" sz="2100" dirty="0" err="1">
                <a:highlight>
                  <a:srgbClr val="FFFF00"/>
                </a:highlight>
                <a:latin typeface="Calibri" panose="020F0502020204030204" pitchFamily="34" charset="0"/>
                <a:cs typeface="Calibri" panose="020F0502020204030204" pitchFamily="34" charset="0"/>
              </a:rPr>
              <a:t>ddogfennu</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i</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allu</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adnabod</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sut</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mae</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pob</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plentyn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unigol</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meddwl</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mae</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hyn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wedyn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darparu</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cyd-destun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ar</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gyfer</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cynllunio</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yn</a:t>
            </a:r>
            <a:r>
              <a:rPr lang="en-US" sz="2100" dirty="0">
                <a:highlight>
                  <a:srgbClr val="FFFF00"/>
                </a:highlight>
                <a:latin typeface="Calibri" panose="020F0502020204030204" pitchFamily="34" charset="0"/>
                <a:cs typeface="Calibri" panose="020F0502020204030204" pitchFamily="34" charset="0"/>
              </a:rPr>
              <a:t> y </a:t>
            </a:r>
            <a:r>
              <a:rPr lang="en-US" sz="2100" dirty="0" err="1">
                <a:highlight>
                  <a:srgbClr val="FFFF00"/>
                </a:highlight>
                <a:latin typeface="Calibri" panose="020F0502020204030204" pitchFamily="34" charset="0"/>
                <a:cs typeface="Calibri" panose="020F0502020204030204" pitchFamily="34" charset="0"/>
              </a:rPr>
              <a:t>dyfodol</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trwy</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ddarganfod</a:t>
            </a:r>
            <a:r>
              <a:rPr lang="en-US" sz="2100" dirty="0">
                <a:highlight>
                  <a:srgbClr val="FFFF00"/>
                </a:highlight>
                <a:latin typeface="Calibri" panose="020F0502020204030204" pitchFamily="34" charset="0"/>
                <a:cs typeface="Calibri" panose="020F0502020204030204" pitchFamily="34" charset="0"/>
              </a:rPr>
              <a:t> pa </a:t>
            </a:r>
            <a:r>
              <a:rPr lang="en-US" sz="2100" dirty="0" err="1">
                <a:highlight>
                  <a:srgbClr val="FFFF00"/>
                </a:highlight>
                <a:latin typeface="Calibri" panose="020F0502020204030204" pitchFamily="34" charset="0"/>
                <a:cs typeface="Calibri" panose="020F0502020204030204" pitchFamily="34" charset="0"/>
              </a:rPr>
              <a:t>berthnasoedd</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gweadau</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lliwiau</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profiadau</a:t>
            </a:r>
            <a:r>
              <a:rPr lang="en-US" sz="2100" dirty="0">
                <a:highlight>
                  <a:srgbClr val="FFFF00"/>
                </a:highlight>
                <a:latin typeface="Calibri" panose="020F0502020204030204" pitchFamily="34" charset="0"/>
                <a:cs typeface="Calibri" panose="020F0502020204030204" pitchFamily="34" charset="0"/>
              </a:rPr>
              <a:t> ac </a:t>
            </a:r>
            <a:r>
              <a:rPr lang="en-US" sz="2100" dirty="0" err="1">
                <a:highlight>
                  <a:srgbClr val="FFFF00"/>
                </a:highlight>
                <a:latin typeface="Calibri" panose="020F0502020204030204" pitchFamily="34" charset="0"/>
                <a:cs typeface="Calibri" panose="020F0502020204030204" pitchFamily="34" charset="0"/>
              </a:rPr>
              <a:t>ati</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sy'n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gwneud</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pob</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plentyn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yn</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fwyaf</a:t>
            </a:r>
            <a:r>
              <a:rPr lang="en-US" sz="2100" dirty="0">
                <a:highlight>
                  <a:srgbClr val="FFFF00"/>
                </a:highlight>
                <a:latin typeface="Calibri" panose="020F0502020204030204" pitchFamily="34" charset="0"/>
                <a:cs typeface="Calibri" panose="020F0502020204030204" pitchFamily="34" charset="0"/>
              </a:rPr>
              <a:t> </a:t>
            </a:r>
            <a:r>
              <a:rPr lang="en-US" sz="2100" dirty="0" err="1">
                <a:highlight>
                  <a:srgbClr val="FFFF00"/>
                </a:highlight>
                <a:latin typeface="Calibri" panose="020F0502020204030204" pitchFamily="34" charset="0"/>
                <a:cs typeface="Calibri" panose="020F0502020204030204" pitchFamily="34" charset="0"/>
              </a:rPr>
              <a:t>chwilfrydig</a:t>
            </a:r>
            <a:r>
              <a:rPr lang="en-US" sz="2100" dirty="0">
                <a:highlight>
                  <a:srgbClr val="FFFF00"/>
                </a:highlight>
                <a:latin typeface="Calibri" panose="020F0502020204030204" pitchFamily="34" charset="0"/>
                <a:cs typeface="Calibri" panose="020F0502020204030204" pitchFamily="34" charset="0"/>
              </a:rPr>
              <a:t>.</a:t>
            </a:r>
          </a:p>
        </p:txBody>
      </p:sp>
      <p:sp>
        <p:nvSpPr>
          <p:cNvPr id="4" name="Content Placeholder 3">
            <a:extLst>
              <a:ext uri="{FF2B5EF4-FFF2-40B4-BE49-F238E27FC236}">
                <a16:creationId xmlns:a16="http://schemas.microsoft.com/office/drawing/2014/main" id="{17C0965D-6670-FFAE-F736-21C5444A7D50}"/>
              </a:ext>
            </a:extLst>
          </p:cNvPr>
          <p:cNvSpPr>
            <a:spLocks noGrp="1"/>
          </p:cNvSpPr>
          <p:nvPr>
            <p:ph sz="half" idx="2"/>
          </p:nvPr>
        </p:nvSpPr>
        <p:spPr>
          <a:xfrm>
            <a:off x="6115693" y="1379058"/>
            <a:ext cx="5549995" cy="4740181"/>
          </a:xfrm>
        </p:spPr>
        <p:txBody>
          <a:bodyPr>
            <a:normAutofit fontScale="70000" lnSpcReduction="20000"/>
          </a:bodyPr>
          <a:lstStyle/>
          <a:p>
            <a:pPr marL="0" indent="0">
              <a:buNone/>
            </a:pPr>
            <a:r>
              <a:rPr lang="en-GB" sz="1500" u="sng" dirty="0">
                <a:solidFill>
                  <a:srgbClr val="0070C0"/>
                </a:solidFill>
              </a:rPr>
              <a:t>Painting a lettuce </a:t>
            </a:r>
          </a:p>
          <a:p>
            <a:pPr marL="0" indent="0">
              <a:buNone/>
            </a:pPr>
            <a:r>
              <a:rPr lang="en-GB" sz="1500" dirty="0">
                <a:solidFill>
                  <a:srgbClr val="0070C0"/>
                </a:solidFill>
              </a:rPr>
              <a:t>The adult would have thought about different pathways possible, such as;</a:t>
            </a:r>
          </a:p>
          <a:p>
            <a:r>
              <a:rPr lang="en-GB" sz="1500" dirty="0">
                <a:solidFill>
                  <a:srgbClr val="0070C0"/>
                </a:solidFill>
              </a:rPr>
              <a:t>Colours</a:t>
            </a:r>
          </a:p>
          <a:p>
            <a:r>
              <a:rPr lang="en-GB" sz="1500" dirty="0">
                <a:solidFill>
                  <a:srgbClr val="0070C0"/>
                </a:solidFill>
              </a:rPr>
              <a:t>Healthy eating</a:t>
            </a:r>
          </a:p>
          <a:p>
            <a:r>
              <a:rPr lang="en-GB" sz="1500" dirty="0">
                <a:solidFill>
                  <a:srgbClr val="0070C0"/>
                </a:solidFill>
              </a:rPr>
              <a:t>Living things</a:t>
            </a:r>
          </a:p>
          <a:p>
            <a:r>
              <a:rPr lang="en-GB" sz="1500" dirty="0">
                <a:solidFill>
                  <a:srgbClr val="0070C0"/>
                </a:solidFill>
              </a:rPr>
              <a:t>Shapes</a:t>
            </a:r>
          </a:p>
          <a:p>
            <a:r>
              <a:rPr lang="en-GB" sz="1500" dirty="0">
                <a:solidFill>
                  <a:srgbClr val="0070C0"/>
                </a:solidFill>
              </a:rPr>
              <a:t>Senses</a:t>
            </a:r>
          </a:p>
          <a:p>
            <a:r>
              <a:rPr lang="en-GB" sz="1500" dirty="0">
                <a:solidFill>
                  <a:srgbClr val="0070C0"/>
                </a:solidFill>
              </a:rPr>
              <a:t>Vocabulary</a:t>
            </a:r>
          </a:p>
          <a:p>
            <a:r>
              <a:rPr lang="en-GB" sz="1500" dirty="0">
                <a:solidFill>
                  <a:srgbClr val="0070C0"/>
                </a:solidFill>
              </a:rPr>
              <a:t>Variation/Uniqueness</a:t>
            </a:r>
          </a:p>
          <a:p>
            <a:r>
              <a:rPr lang="en-GB" sz="1500" dirty="0">
                <a:solidFill>
                  <a:srgbClr val="0070C0"/>
                </a:solidFill>
              </a:rPr>
              <a:t>Questions</a:t>
            </a:r>
          </a:p>
          <a:p>
            <a:r>
              <a:rPr lang="en-GB" sz="1500" dirty="0">
                <a:solidFill>
                  <a:srgbClr val="0070C0"/>
                </a:solidFill>
              </a:rPr>
              <a:t>Child gaze: what makes that child curious </a:t>
            </a:r>
          </a:p>
          <a:p>
            <a:pPr marL="0" indent="0">
              <a:buNone/>
            </a:pPr>
            <a:r>
              <a:rPr lang="en-GB" sz="1500" dirty="0">
                <a:solidFill>
                  <a:srgbClr val="0070C0"/>
                </a:solidFill>
              </a:rPr>
              <a:t>All of which has the potential for each child to generate a connection between things </a:t>
            </a:r>
          </a:p>
          <a:p>
            <a:pPr marL="0" indent="0">
              <a:buNone/>
            </a:pPr>
            <a:endParaRPr lang="en-GB" sz="1600" dirty="0">
              <a:solidFill>
                <a:srgbClr val="0070C0"/>
              </a:solidFill>
            </a:endParaRPr>
          </a:p>
          <a:p>
            <a:pPr marL="0" indent="0">
              <a:buNone/>
            </a:pPr>
            <a:r>
              <a:rPr lang="en-GB" sz="2100" dirty="0">
                <a:solidFill>
                  <a:srgbClr val="0070C0"/>
                </a:solidFill>
                <a:highlight>
                  <a:srgbClr val="FFFF00"/>
                </a:highlight>
              </a:rPr>
              <a:t>This is ALL a process of documentation to get to know how each individual child thinks, this then supplies context for future planning through finding out what relationships, textures, colours, experiences etc make each child most curious.</a:t>
            </a:r>
            <a:endParaRPr lang="en-US" sz="2100" dirty="0">
              <a:solidFill>
                <a:srgbClr val="0070C0"/>
              </a:solidFill>
              <a:highlight>
                <a:srgbClr val="FFFF00"/>
              </a:highlight>
            </a:endParaRPr>
          </a:p>
        </p:txBody>
      </p:sp>
    </p:spTree>
    <p:extLst>
      <p:ext uri="{BB962C8B-B14F-4D97-AF65-F5344CB8AC3E}">
        <p14:creationId xmlns:p14="http://schemas.microsoft.com/office/powerpoint/2010/main" val="4097286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A2D8-170A-53C2-0007-E1F07393E5B8}"/>
              </a:ext>
            </a:extLst>
          </p:cNvPr>
          <p:cNvSpPr>
            <a:spLocks noGrp="1"/>
          </p:cNvSpPr>
          <p:nvPr>
            <p:ph type="title"/>
          </p:nvPr>
        </p:nvSpPr>
        <p:spPr/>
        <p:txBody>
          <a:bodyPr>
            <a:normAutofit fontScale="90000"/>
          </a:bodyPr>
          <a:lstStyle/>
          <a:p>
            <a:br>
              <a:rPr lang="en-US" sz="1600" dirty="0"/>
            </a:br>
            <a:r>
              <a:rPr lang="en-US" b="0" i="0" dirty="0" err="1">
                <a:solidFill>
                  <a:srgbClr val="202124"/>
                </a:solidFill>
                <a:effectLst/>
                <a:latin typeface="Calibri" panose="020F0502020204030204" pitchFamily="34" charset="0"/>
                <a:cs typeface="Calibri" panose="020F0502020204030204" pitchFamily="34" charset="0"/>
              </a:rPr>
              <a:t>Dehongliad</a:t>
            </a:r>
            <a:br>
              <a:rPr lang="en-US" b="0" i="0" dirty="0">
                <a:solidFill>
                  <a:srgbClr val="202124"/>
                </a:solidFill>
                <a:effectLst/>
                <a:latin typeface="Calibri" panose="020F0502020204030204" pitchFamily="34" charset="0"/>
                <a:cs typeface="Calibri" panose="020F0502020204030204" pitchFamily="34" charset="0"/>
              </a:rPr>
            </a:br>
            <a:r>
              <a:rPr lang="en-GB" dirty="0">
                <a:solidFill>
                  <a:srgbClr val="0070C0"/>
                </a:solidFill>
                <a:latin typeface="Calibri" panose="020F0502020204030204" pitchFamily="34" charset="0"/>
                <a:cs typeface="Calibri" panose="020F0502020204030204" pitchFamily="34" charset="0"/>
              </a:rPr>
              <a:t>Interpretation</a:t>
            </a:r>
            <a:endParaRPr lang="en-US" dirty="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221A38F-4D81-F4CF-0CF6-8E63FCD0242C}"/>
              </a:ext>
            </a:extLst>
          </p:cNvPr>
          <p:cNvSpPr>
            <a:spLocks noGrp="1"/>
          </p:cNvSpPr>
          <p:nvPr>
            <p:ph sz="half" idx="1"/>
          </p:nvPr>
        </p:nvSpPr>
        <p:spPr/>
        <p:txBody>
          <a:bodyPr>
            <a:normAutofit/>
          </a:bodyPr>
          <a:lstStyle/>
          <a:p>
            <a:r>
              <a:rPr lang="en-US" sz="2400" dirty="0"/>
              <a:t>Ail-</a:t>
            </a:r>
            <a:r>
              <a:rPr lang="en-US" sz="2400" dirty="0" err="1"/>
              <a:t>lansio</a:t>
            </a:r>
            <a:r>
              <a:rPr lang="en-US" sz="2400" dirty="0"/>
              <a:t>; </a:t>
            </a:r>
            <a:r>
              <a:rPr lang="en-US" sz="2400" dirty="0" err="1"/>
              <a:t>edrych</a:t>
            </a:r>
            <a:r>
              <a:rPr lang="en-US" sz="2400" dirty="0"/>
              <a:t> </a:t>
            </a:r>
            <a:r>
              <a:rPr lang="en-US" sz="2400" dirty="0" err="1"/>
              <a:t>ar</a:t>
            </a:r>
            <a:r>
              <a:rPr lang="en-US" sz="2400" dirty="0"/>
              <a:t> </a:t>
            </a:r>
            <a:r>
              <a:rPr lang="en-US" sz="2400" dirty="0" err="1"/>
              <a:t>ddehongliad</a:t>
            </a:r>
            <a:r>
              <a:rPr lang="en-US" sz="2400" dirty="0"/>
              <a:t> y </a:t>
            </a:r>
            <a:r>
              <a:rPr lang="en-US" sz="2400" dirty="0" err="1"/>
              <a:t>plentyn</a:t>
            </a:r>
            <a:endParaRPr lang="en-US" sz="2400" dirty="0"/>
          </a:p>
          <a:p>
            <a:pPr marL="0" indent="0">
              <a:buNone/>
            </a:pPr>
            <a:r>
              <a:rPr lang="en-US" sz="2400" dirty="0"/>
              <a:t>Er </a:t>
            </a:r>
            <a:r>
              <a:rPr lang="en-US" sz="2400" dirty="0" err="1"/>
              <a:t>enghraifft</a:t>
            </a:r>
            <a:r>
              <a:rPr lang="en-US" sz="2400" dirty="0"/>
              <a:t>,</a:t>
            </a:r>
          </a:p>
          <a:p>
            <a:pPr marL="0" indent="0">
              <a:buNone/>
            </a:pPr>
            <a:r>
              <a:rPr lang="en-US" sz="2400" dirty="0"/>
              <a:t>Mae </a:t>
            </a:r>
            <a:r>
              <a:rPr lang="en-US" sz="2400" dirty="0" err="1"/>
              <a:t>Plentyn</a:t>
            </a:r>
            <a:r>
              <a:rPr lang="en-US" sz="2400" dirty="0"/>
              <a:t> A </a:t>
            </a:r>
            <a:r>
              <a:rPr lang="en-US" sz="2400" dirty="0" err="1"/>
              <a:t>yn</a:t>
            </a:r>
            <a:r>
              <a:rPr lang="en-US" sz="2400" dirty="0"/>
              <a:t> </a:t>
            </a:r>
            <a:r>
              <a:rPr lang="en-US" sz="2400" dirty="0" err="1"/>
              <a:t>defnyddio</a:t>
            </a:r>
            <a:r>
              <a:rPr lang="en-US" sz="2400" dirty="0"/>
              <a:t> tractor </a:t>
            </a:r>
            <a:r>
              <a:rPr lang="en-US" sz="2400" dirty="0" err="1"/>
              <a:t>i</a:t>
            </a:r>
            <a:r>
              <a:rPr lang="en-US" sz="2400" dirty="0"/>
              <a:t> </a:t>
            </a:r>
            <a:r>
              <a:rPr lang="en-US" sz="2400" dirty="0" err="1"/>
              <a:t>printio</a:t>
            </a:r>
            <a:r>
              <a:rPr lang="en-US" sz="2400" dirty="0"/>
              <a:t> </a:t>
            </a:r>
            <a:r>
              <a:rPr lang="en-US" sz="2400" dirty="0" err="1"/>
              <a:t>mewn</a:t>
            </a:r>
            <a:r>
              <a:rPr lang="en-US" sz="2400" dirty="0"/>
              <a:t> </a:t>
            </a:r>
            <a:r>
              <a:rPr lang="en-US" sz="2400" dirty="0" err="1"/>
              <a:t>clai</a:t>
            </a:r>
            <a:r>
              <a:rPr lang="en-US" sz="2400" dirty="0"/>
              <a:t>.</a:t>
            </a:r>
          </a:p>
          <a:p>
            <a:pPr marL="0" indent="0">
              <a:buNone/>
            </a:pPr>
            <a:r>
              <a:rPr lang="en-US" sz="2400" dirty="0"/>
              <a:t>Mae </a:t>
            </a:r>
            <a:r>
              <a:rPr lang="en-US" sz="2400" dirty="0" err="1"/>
              <a:t>arsylwi</a:t>
            </a:r>
            <a:r>
              <a:rPr lang="en-US" sz="2400" dirty="0"/>
              <a:t> </a:t>
            </a:r>
            <a:r>
              <a:rPr lang="en-US" sz="2400" dirty="0" err="1"/>
              <a:t>hyn</a:t>
            </a:r>
            <a:r>
              <a:rPr lang="en-US" sz="2400" dirty="0"/>
              <a:t> </a:t>
            </a:r>
            <a:r>
              <a:rPr lang="en-US" sz="2400" dirty="0" err="1"/>
              <a:t>yn</a:t>
            </a:r>
            <a:r>
              <a:rPr lang="en-US" sz="2400" dirty="0"/>
              <a:t> </a:t>
            </a:r>
            <a:r>
              <a:rPr lang="en-US" sz="2400" dirty="0" err="1"/>
              <a:t>caniatáu</a:t>
            </a:r>
            <a:r>
              <a:rPr lang="en-US" sz="2400" dirty="0"/>
              <a:t> </a:t>
            </a:r>
            <a:r>
              <a:rPr lang="en-US" sz="2400" dirty="0" err="1"/>
              <a:t>i'r</a:t>
            </a:r>
            <a:r>
              <a:rPr lang="en-US" sz="2400" dirty="0"/>
              <a:t> ail-</a:t>
            </a:r>
            <a:r>
              <a:rPr lang="en-US" sz="2400" dirty="0" err="1"/>
              <a:t>lawnsiad</a:t>
            </a:r>
            <a:r>
              <a:rPr lang="en-US" sz="2400" dirty="0"/>
              <a:t> </a:t>
            </a:r>
            <a:r>
              <a:rPr lang="en-US" sz="2400" dirty="0" err="1"/>
              <a:t>cynnwys</a:t>
            </a:r>
            <a:r>
              <a:rPr lang="en-US" sz="2400" dirty="0"/>
              <a:t> </a:t>
            </a:r>
            <a:r>
              <a:rPr lang="en-US" sz="2400" dirty="0" err="1"/>
              <a:t>gwahanol</a:t>
            </a:r>
            <a:r>
              <a:rPr lang="en-US" sz="2400" dirty="0"/>
              <a:t> </a:t>
            </a:r>
            <a:r>
              <a:rPr lang="en-US" sz="2400" dirty="0" err="1"/>
              <a:t>stampiau</a:t>
            </a:r>
            <a:r>
              <a:rPr lang="en-US" sz="2400" dirty="0"/>
              <a:t> </a:t>
            </a:r>
            <a:r>
              <a:rPr lang="en-US" sz="2400" dirty="0" err="1"/>
              <a:t>i'w</a:t>
            </a:r>
            <a:r>
              <a:rPr lang="en-US" sz="2400" dirty="0"/>
              <a:t> </a:t>
            </a:r>
            <a:r>
              <a:rPr lang="en-US" sz="2400" dirty="0" err="1"/>
              <a:t>defnyddio</a:t>
            </a:r>
            <a:r>
              <a:rPr lang="en-US" sz="2400" dirty="0"/>
              <a:t> (</a:t>
            </a:r>
            <a:r>
              <a:rPr lang="en-US" sz="2400" dirty="0" err="1"/>
              <a:t>arsylwi</a:t>
            </a:r>
            <a:r>
              <a:rPr lang="en-US" sz="2400" dirty="0"/>
              <a:t> </a:t>
            </a:r>
            <a:r>
              <a:rPr lang="en-US" sz="2400" dirty="0" err="1"/>
              <a:t>gweledol</a:t>
            </a:r>
            <a:r>
              <a:rPr lang="en-US" sz="2400" dirty="0"/>
              <a:t>).</a:t>
            </a:r>
          </a:p>
        </p:txBody>
      </p:sp>
      <p:sp>
        <p:nvSpPr>
          <p:cNvPr id="4" name="Content Placeholder 3">
            <a:extLst>
              <a:ext uri="{FF2B5EF4-FFF2-40B4-BE49-F238E27FC236}">
                <a16:creationId xmlns:a16="http://schemas.microsoft.com/office/drawing/2014/main" id="{6EBB4083-41EE-0A56-3AE4-F89F2BDB66BA}"/>
              </a:ext>
            </a:extLst>
          </p:cNvPr>
          <p:cNvSpPr>
            <a:spLocks noGrp="1"/>
          </p:cNvSpPr>
          <p:nvPr>
            <p:ph sz="half" idx="2"/>
          </p:nvPr>
        </p:nvSpPr>
        <p:spPr/>
        <p:txBody>
          <a:bodyPr/>
          <a:lstStyle/>
          <a:p>
            <a:r>
              <a:rPr lang="en-GB" sz="2400" dirty="0">
                <a:solidFill>
                  <a:srgbClr val="0070C0"/>
                </a:solidFill>
              </a:rPr>
              <a:t>Relaunch; looking at the interpretation of the child</a:t>
            </a:r>
          </a:p>
          <a:p>
            <a:pPr marL="0" indent="0">
              <a:buNone/>
            </a:pPr>
            <a:r>
              <a:rPr lang="en-GB" sz="2400" dirty="0">
                <a:solidFill>
                  <a:srgbClr val="0070C0"/>
                </a:solidFill>
              </a:rPr>
              <a:t>For example,</a:t>
            </a:r>
          </a:p>
          <a:p>
            <a:pPr marL="0" indent="0">
              <a:buNone/>
            </a:pPr>
            <a:r>
              <a:rPr lang="en-GB" sz="2400" dirty="0">
                <a:solidFill>
                  <a:srgbClr val="0070C0"/>
                </a:solidFill>
              </a:rPr>
              <a:t>Child A uses a tractor to print in clay.</a:t>
            </a:r>
          </a:p>
          <a:p>
            <a:pPr marL="0" indent="0">
              <a:buNone/>
            </a:pPr>
            <a:r>
              <a:rPr lang="en-GB" sz="2400" dirty="0">
                <a:solidFill>
                  <a:srgbClr val="0070C0"/>
                </a:solidFill>
              </a:rPr>
              <a:t>Observing this allows the relaunch to include different stamps to use (visual observation).</a:t>
            </a:r>
          </a:p>
          <a:p>
            <a:pPr marL="0" indent="0">
              <a:buNone/>
            </a:pPr>
            <a:endParaRPr lang="en-US" dirty="0"/>
          </a:p>
        </p:txBody>
      </p:sp>
    </p:spTree>
    <p:extLst>
      <p:ext uri="{BB962C8B-B14F-4D97-AF65-F5344CB8AC3E}">
        <p14:creationId xmlns:p14="http://schemas.microsoft.com/office/powerpoint/2010/main" val="2938891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46F56-9FD6-D340-EA6E-9D6178787D7E}"/>
              </a:ext>
            </a:extLst>
          </p:cNvPr>
          <p:cNvSpPr>
            <a:spLocks noGrp="1"/>
          </p:cNvSpPr>
          <p:nvPr>
            <p:ph type="title"/>
          </p:nvPr>
        </p:nvSpPr>
        <p:spPr/>
        <p:txBody>
          <a:bodyPr>
            <a:normAutofit/>
          </a:bodyPr>
          <a:lstStyle/>
          <a:p>
            <a:r>
              <a:rPr lang="en-GB" sz="4000" dirty="0" err="1"/>
              <a:t>Cymuned</a:t>
            </a:r>
            <a:r>
              <a:rPr lang="en-GB" sz="4000" dirty="0"/>
              <a:t>/</a:t>
            </a:r>
            <a:r>
              <a:rPr lang="en-GB" sz="4000" dirty="0" err="1"/>
              <a:t>amgylchedd</a:t>
            </a:r>
            <a:r>
              <a:rPr lang="en-GB" sz="4000" dirty="0"/>
              <a:t> </a:t>
            </a:r>
            <a:r>
              <a:rPr lang="en-GB" sz="4000" dirty="0" err="1"/>
              <a:t>dysgu</a:t>
            </a:r>
            <a:br>
              <a:rPr lang="en-GB" sz="4000" dirty="0">
                <a:solidFill>
                  <a:srgbClr val="0070C0"/>
                </a:solidFill>
              </a:rPr>
            </a:br>
            <a:r>
              <a:rPr lang="en-GB" sz="4000" dirty="0">
                <a:solidFill>
                  <a:srgbClr val="0070C0"/>
                </a:solidFill>
              </a:rPr>
              <a:t>A learning community/environment</a:t>
            </a:r>
            <a:endParaRPr lang="en-US" sz="4000" dirty="0">
              <a:solidFill>
                <a:srgbClr val="0070C0"/>
              </a:solidFill>
            </a:endParaRPr>
          </a:p>
        </p:txBody>
      </p:sp>
      <p:sp>
        <p:nvSpPr>
          <p:cNvPr id="3" name="Content Placeholder 2">
            <a:extLst>
              <a:ext uri="{FF2B5EF4-FFF2-40B4-BE49-F238E27FC236}">
                <a16:creationId xmlns:a16="http://schemas.microsoft.com/office/drawing/2014/main" id="{1A66556F-16A6-E76C-24DB-B4A323967180}"/>
              </a:ext>
            </a:extLst>
          </p:cNvPr>
          <p:cNvSpPr>
            <a:spLocks noGrp="1"/>
          </p:cNvSpPr>
          <p:nvPr>
            <p:ph sz="half" idx="1"/>
          </p:nvPr>
        </p:nvSpPr>
        <p:spPr/>
        <p:txBody>
          <a:bodyPr>
            <a:normAutofit/>
          </a:bodyPr>
          <a:lstStyle/>
          <a:p>
            <a:r>
              <a:rPr lang="en-US" sz="2000" dirty="0"/>
              <a:t>Socio constructivists = </a:t>
            </a:r>
            <a:r>
              <a:rPr lang="en-US" sz="2000" dirty="0" err="1"/>
              <a:t>Peidiwch</a:t>
            </a:r>
            <a:r>
              <a:rPr lang="en-US" sz="2000" dirty="0"/>
              <a:t> â </a:t>
            </a:r>
            <a:r>
              <a:rPr lang="en-US" sz="2000" dirty="0" err="1"/>
              <a:t>dysgu</a:t>
            </a:r>
            <a:r>
              <a:rPr lang="en-US" sz="2000" dirty="0"/>
              <a:t> plant </a:t>
            </a:r>
            <a:r>
              <a:rPr lang="en-US" sz="2000" dirty="0" err="1"/>
              <a:t>beth</a:t>
            </a:r>
            <a:r>
              <a:rPr lang="en-US" sz="2000" dirty="0"/>
              <a:t> </a:t>
            </a:r>
            <a:r>
              <a:rPr lang="en-US" sz="2000" dirty="0" err="1"/>
              <a:t>allant</a:t>
            </a:r>
            <a:r>
              <a:rPr lang="en-US" sz="2000" dirty="0"/>
              <a:t> </a:t>
            </a:r>
            <a:r>
              <a:rPr lang="en-US" sz="2000" dirty="0" err="1"/>
              <a:t>ddarganfod</a:t>
            </a:r>
            <a:r>
              <a:rPr lang="en-US" sz="2000" dirty="0"/>
              <a:t> </a:t>
            </a:r>
            <a:r>
              <a:rPr lang="en-US" sz="2000" dirty="0" err="1"/>
              <a:t>drostynt</a:t>
            </a:r>
            <a:r>
              <a:rPr lang="en-US" sz="2000" dirty="0"/>
              <a:t> </a:t>
            </a:r>
            <a:r>
              <a:rPr lang="en-US" sz="2000" dirty="0" err="1"/>
              <a:t>eu</a:t>
            </a:r>
            <a:r>
              <a:rPr lang="en-US" sz="2000" dirty="0"/>
              <a:t> </a:t>
            </a:r>
            <a:r>
              <a:rPr lang="en-US" sz="2000" dirty="0" err="1"/>
              <a:t>hunain</a:t>
            </a:r>
            <a:endParaRPr lang="en-US" sz="2000" dirty="0"/>
          </a:p>
          <a:p>
            <a:r>
              <a:rPr lang="en-US" sz="2000" dirty="0"/>
              <a:t>Mae </a:t>
            </a:r>
            <a:r>
              <a:rPr lang="en-US" sz="2000" dirty="0" err="1"/>
              <a:t>hyn</a:t>
            </a:r>
            <a:r>
              <a:rPr lang="en-US" sz="2000" dirty="0"/>
              <a:t> </a:t>
            </a:r>
            <a:r>
              <a:rPr lang="en-US" sz="2000" dirty="0" err="1"/>
              <a:t>yn</a:t>
            </a:r>
            <a:r>
              <a:rPr lang="en-US" sz="2000" dirty="0"/>
              <a:t> </a:t>
            </a:r>
            <a:r>
              <a:rPr lang="en-US" sz="2000" dirty="0" err="1"/>
              <a:t>helpu</a:t>
            </a:r>
            <a:r>
              <a:rPr lang="en-US" sz="2000" dirty="0"/>
              <a:t> plant </a:t>
            </a:r>
            <a:r>
              <a:rPr lang="en-US" sz="2000" dirty="0" err="1"/>
              <a:t>i</a:t>
            </a:r>
            <a:r>
              <a:rPr lang="en-US" sz="2000" dirty="0"/>
              <a:t> </a:t>
            </a:r>
            <a:r>
              <a:rPr lang="en-US" sz="2000" dirty="0" err="1"/>
              <a:t>ddod</a:t>
            </a:r>
            <a:r>
              <a:rPr lang="en-US" sz="2000" dirty="0"/>
              <a:t> </a:t>
            </a:r>
            <a:r>
              <a:rPr lang="en-US" sz="2000" dirty="0" err="1"/>
              <a:t>yn</a:t>
            </a:r>
            <a:r>
              <a:rPr lang="en-US" sz="2000" dirty="0"/>
              <a:t> </a:t>
            </a:r>
            <a:r>
              <a:rPr lang="en-US" sz="2000" dirty="0" err="1"/>
              <a:t>awduron</a:t>
            </a:r>
            <a:r>
              <a:rPr lang="en-US" sz="2000" dirty="0"/>
              <a:t> </a:t>
            </a:r>
            <a:r>
              <a:rPr lang="en-US" sz="2000" dirty="0" err="1"/>
              <a:t>eu</a:t>
            </a:r>
            <a:r>
              <a:rPr lang="en-US" sz="2000" dirty="0"/>
              <a:t> </a:t>
            </a:r>
            <a:r>
              <a:rPr lang="en-US" sz="2000" dirty="0" err="1"/>
              <a:t>dysgu</a:t>
            </a:r>
            <a:endParaRPr lang="en-US" sz="2000" dirty="0"/>
          </a:p>
          <a:p>
            <a:r>
              <a:rPr lang="en-US" sz="2000" dirty="0"/>
              <a:t>Er </a:t>
            </a:r>
            <a:r>
              <a:rPr lang="en-US" sz="2000" dirty="0" err="1"/>
              <a:t>enghraifft</a:t>
            </a:r>
            <a:r>
              <a:rPr lang="en-US" sz="2000" dirty="0"/>
              <a:t>; </a:t>
            </a:r>
            <a:r>
              <a:rPr lang="en-US" sz="2000" dirty="0" err="1"/>
              <a:t>Os</a:t>
            </a:r>
            <a:r>
              <a:rPr lang="en-US" sz="2000" dirty="0"/>
              <a:t> </a:t>
            </a:r>
            <a:r>
              <a:rPr lang="en-US" sz="2000" dirty="0" err="1"/>
              <a:t>yw</a:t>
            </a:r>
            <a:r>
              <a:rPr lang="en-US" sz="2000" dirty="0"/>
              <a:t> </a:t>
            </a:r>
            <a:r>
              <a:rPr lang="en-US" sz="2000" dirty="0" err="1"/>
              <a:t>plentyn</a:t>
            </a:r>
            <a:r>
              <a:rPr lang="en-US" sz="2000" dirty="0"/>
              <a:t> </a:t>
            </a:r>
            <a:r>
              <a:rPr lang="en-US" sz="2000" dirty="0" err="1"/>
              <a:t>eisiau</a:t>
            </a:r>
            <a:r>
              <a:rPr lang="en-US" sz="2000" dirty="0"/>
              <a:t> </a:t>
            </a:r>
            <a:r>
              <a:rPr lang="en-US" sz="2000" dirty="0" err="1"/>
              <a:t>eistedd</a:t>
            </a:r>
            <a:r>
              <a:rPr lang="en-US" sz="2000" dirty="0"/>
              <a:t> </a:t>
            </a:r>
            <a:r>
              <a:rPr lang="en-US" sz="2000" dirty="0" err="1"/>
              <a:t>ar</a:t>
            </a:r>
            <a:r>
              <a:rPr lang="en-US" sz="2000" dirty="0"/>
              <a:t> y </a:t>
            </a:r>
            <a:r>
              <a:rPr lang="en-US" sz="2000" dirty="0" err="1"/>
              <a:t>bwrdd</a:t>
            </a:r>
            <a:r>
              <a:rPr lang="en-US" sz="2000" dirty="0"/>
              <a:t>, </a:t>
            </a:r>
            <a:r>
              <a:rPr lang="en-US" sz="2000" dirty="0" err="1"/>
              <a:t>efallai</a:t>
            </a:r>
            <a:r>
              <a:rPr lang="en-US" sz="2000" dirty="0"/>
              <a:t> </a:t>
            </a:r>
            <a:r>
              <a:rPr lang="en-US" sz="2000" dirty="0" err="1"/>
              <a:t>mai</a:t>
            </a:r>
            <a:r>
              <a:rPr lang="en-US" sz="2000" dirty="0"/>
              <a:t> </a:t>
            </a:r>
            <a:r>
              <a:rPr lang="en-US" sz="2000" dirty="0" err="1"/>
              <a:t>dyna’r</a:t>
            </a:r>
            <a:r>
              <a:rPr lang="en-US" sz="2000" dirty="0"/>
              <a:t> </a:t>
            </a:r>
            <a:r>
              <a:rPr lang="en-US" sz="2000" dirty="0" err="1"/>
              <a:t>ffordd</a:t>
            </a:r>
            <a:r>
              <a:rPr lang="en-US" sz="2000" dirty="0"/>
              <a:t> </a:t>
            </a:r>
            <a:r>
              <a:rPr lang="en-US" sz="2000" dirty="0" err="1"/>
              <a:t>fwyaf</a:t>
            </a:r>
            <a:r>
              <a:rPr lang="en-US" sz="2000" dirty="0"/>
              <a:t> </a:t>
            </a:r>
            <a:r>
              <a:rPr lang="en-US" sz="2000" dirty="0" err="1"/>
              <a:t>effeithiol</a:t>
            </a:r>
            <a:r>
              <a:rPr lang="en-US" sz="2000" dirty="0"/>
              <a:t> o </a:t>
            </a:r>
            <a:r>
              <a:rPr lang="en-US" sz="2000" dirty="0" err="1"/>
              <a:t>ddysgu</a:t>
            </a:r>
            <a:r>
              <a:rPr lang="en-US" sz="2000" dirty="0"/>
              <a:t> </a:t>
            </a:r>
            <a:r>
              <a:rPr lang="en-US" sz="2000" dirty="0" err="1"/>
              <a:t>iddo</a:t>
            </a:r>
            <a:r>
              <a:rPr lang="en-US" sz="2000" dirty="0"/>
              <a:t> (</a:t>
            </a:r>
            <a:r>
              <a:rPr lang="en-US" sz="2000" dirty="0" err="1"/>
              <a:t>byddai</a:t>
            </a:r>
            <a:r>
              <a:rPr lang="en-US" sz="2000" dirty="0"/>
              <a:t> dull Reggio </a:t>
            </a:r>
            <a:r>
              <a:rPr lang="en-US" sz="2000" dirty="0" err="1"/>
              <a:t>yn</a:t>
            </a:r>
            <a:r>
              <a:rPr lang="en-US" sz="2000" dirty="0"/>
              <a:t> </a:t>
            </a:r>
            <a:r>
              <a:rPr lang="en-US" sz="2000" dirty="0" err="1"/>
              <a:t>caniatáu</a:t>
            </a:r>
            <a:r>
              <a:rPr lang="en-US" sz="2000" dirty="0"/>
              <a:t> </a:t>
            </a:r>
            <a:r>
              <a:rPr lang="en-US" sz="2000" dirty="0" err="1"/>
              <a:t>i</a:t>
            </a:r>
            <a:r>
              <a:rPr lang="en-US" sz="2000" dirty="0"/>
              <a:t> </a:t>
            </a:r>
            <a:r>
              <a:rPr lang="en-US" sz="2000" dirty="0" err="1"/>
              <a:t>blant</a:t>
            </a:r>
            <a:r>
              <a:rPr lang="en-US" sz="2000" dirty="0"/>
              <a:t> </a:t>
            </a:r>
            <a:r>
              <a:rPr lang="en-US" sz="2000" dirty="0" err="1"/>
              <a:t>sefyll</a:t>
            </a:r>
            <a:r>
              <a:rPr lang="en-US" sz="2000" dirty="0"/>
              <a:t>, </a:t>
            </a:r>
            <a:r>
              <a:rPr lang="en-US" sz="2000" dirty="0" err="1"/>
              <a:t>eistedd</a:t>
            </a:r>
            <a:r>
              <a:rPr lang="en-US" sz="2000" dirty="0"/>
              <a:t>, </a:t>
            </a:r>
            <a:r>
              <a:rPr lang="en-US" sz="2000" dirty="0" err="1"/>
              <a:t>gorwedd</a:t>
            </a:r>
            <a:r>
              <a:rPr lang="en-US" sz="2000" dirty="0"/>
              <a:t> ac </a:t>
            </a:r>
            <a:r>
              <a:rPr lang="en-US" sz="2000" dirty="0" err="1"/>
              <a:t>ati</a:t>
            </a:r>
            <a:r>
              <a:rPr lang="en-US" sz="2000" dirty="0"/>
              <a:t>)</a:t>
            </a:r>
          </a:p>
        </p:txBody>
      </p:sp>
      <p:sp>
        <p:nvSpPr>
          <p:cNvPr id="4" name="Content Placeholder 3">
            <a:extLst>
              <a:ext uri="{FF2B5EF4-FFF2-40B4-BE49-F238E27FC236}">
                <a16:creationId xmlns:a16="http://schemas.microsoft.com/office/drawing/2014/main" id="{993CE2BC-35E7-5581-881E-133442BB2372}"/>
              </a:ext>
            </a:extLst>
          </p:cNvPr>
          <p:cNvSpPr>
            <a:spLocks noGrp="1"/>
          </p:cNvSpPr>
          <p:nvPr>
            <p:ph sz="half" idx="2"/>
          </p:nvPr>
        </p:nvSpPr>
        <p:spPr/>
        <p:txBody>
          <a:bodyPr>
            <a:normAutofit/>
          </a:bodyPr>
          <a:lstStyle/>
          <a:p>
            <a:r>
              <a:rPr lang="en-GB" sz="2000" dirty="0">
                <a:solidFill>
                  <a:srgbClr val="0070C0"/>
                </a:solidFill>
              </a:rPr>
              <a:t>Socio constructivists = Don’t teach children what they can find out for themselves </a:t>
            </a:r>
          </a:p>
          <a:p>
            <a:r>
              <a:rPr lang="en-GB" sz="2000" dirty="0">
                <a:solidFill>
                  <a:srgbClr val="0070C0"/>
                </a:solidFill>
              </a:rPr>
              <a:t>This helps children to become the authors of their learning</a:t>
            </a:r>
          </a:p>
          <a:p>
            <a:r>
              <a:rPr lang="en-GB" sz="2000" dirty="0">
                <a:solidFill>
                  <a:srgbClr val="0070C0"/>
                </a:solidFill>
              </a:rPr>
              <a:t>For example; If a child wants to sit on the table, that may well be the most effective way of learning for them (The Reggio approach would allow children to stand, sit, lie etc)</a:t>
            </a:r>
            <a:endParaRPr lang="en-US" sz="2000" dirty="0">
              <a:solidFill>
                <a:srgbClr val="0070C0"/>
              </a:solidFill>
            </a:endParaRPr>
          </a:p>
        </p:txBody>
      </p:sp>
    </p:spTree>
    <p:extLst>
      <p:ext uri="{BB962C8B-B14F-4D97-AF65-F5344CB8AC3E}">
        <p14:creationId xmlns:p14="http://schemas.microsoft.com/office/powerpoint/2010/main" val="3817061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5370-AB99-434E-457B-3883A099765B}"/>
              </a:ext>
            </a:extLst>
          </p:cNvPr>
          <p:cNvSpPr>
            <a:spLocks noGrp="1"/>
          </p:cNvSpPr>
          <p:nvPr>
            <p:ph type="title"/>
          </p:nvPr>
        </p:nvSpPr>
        <p:spPr/>
        <p:txBody>
          <a:bodyPr>
            <a:normAutofit/>
          </a:bodyPr>
          <a:lstStyle/>
          <a:p>
            <a:r>
              <a:rPr lang="en-GB" sz="4000" dirty="0" err="1"/>
              <a:t>Cynaladwyedd</a:t>
            </a:r>
            <a:br>
              <a:rPr lang="en-GB" sz="4000" dirty="0">
                <a:solidFill>
                  <a:srgbClr val="0070C0"/>
                </a:solidFill>
              </a:rPr>
            </a:br>
            <a:r>
              <a:rPr lang="en-GB" sz="4000" dirty="0">
                <a:solidFill>
                  <a:srgbClr val="0070C0"/>
                </a:solidFill>
              </a:rPr>
              <a:t>Sustainability</a:t>
            </a:r>
            <a:endParaRPr lang="en-US" sz="4000" dirty="0">
              <a:solidFill>
                <a:srgbClr val="0070C0"/>
              </a:solidFill>
            </a:endParaRPr>
          </a:p>
        </p:txBody>
      </p:sp>
      <p:sp>
        <p:nvSpPr>
          <p:cNvPr id="3" name="Content Placeholder 2">
            <a:extLst>
              <a:ext uri="{FF2B5EF4-FFF2-40B4-BE49-F238E27FC236}">
                <a16:creationId xmlns:a16="http://schemas.microsoft.com/office/drawing/2014/main" id="{3251E111-7E04-241E-2049-287D8BB41502}"/>
              </a:ext>
            </a:extLst>
          </p:cNvPr>
          <p:cNvSpPr>
            <a:spLocks noGrp="1"/>
          </p:cNvSpPr>
          <p:nvPr>
            <p:ph sz="half" idx="1"/>
          </p:nvPr>
        </p:nvSpPr>
        <p:spPr>
          <a:xfrm>
            <a:off x="391633" y="1825625"/>
            <a:ext cx="4187456" cy="3986840"/>
          </a:xfrm>
        </p:spPr>
        <p:txBody>
          <a:bodyPr>
            <a:normAutofit/>
          </a:bodyPr>
          <a:lstStyle/>
          <a:p>
            <a:r>
              <a:rPr lang="en-US" sz="2400" dirty="0" err="1">
                <a:latin typeface="Calibri" panose="020F0502020204030204" pitchFamily="34" charset="0"/>
                <a:cs typeface="Calibri" panose="020F0502020204030204" pitchFamily="34" charset="0"/>
              </a:rPr>
              <a:t>Defnydd</a:t>
            </a:r>
            <a:r>
              <a:rPr lang="en-US" sz="2400" dirty="0">
                <a:latin typeface="Calibri" panose="020F0502020204030204" pitchFamily="34" charset="0"/>
                <a:cs typeface="Calibri" panose="020F0502020204030204" pitchFamily="34" charset="0"/>
              </a:rPr>
              <a:t> o </a:t>
            </a:r>
            <a:r>
              <a:rPr lang="en-US" sz="2400" dirty="0" err="1">
                <a:latin typeface="Calibri" panose="020F0502020204030204" pitchFamily="34" charset="0"/>
                <a:cs typeface="Calibri" panose="020F0502020204030204" pitchFamily="34" charset="0"/>
              </a:rPr>
              <a:t>Ganolfan</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Remida</a:t>
            </a:r>
            <a:r>
              <a:rPr lang="en-US" sz="2400" dirty="0">
                <a:latin typeface="Calibri" panose="020F0502020204030204" pitchFamily="34" charset="0"/>
                <a:cs typeface="Calibri" panose="020F0502020204030204" pitchFamily="34" charset="0"/>
              </a:rPr>
              <a:t> </a:t>
            </a:r>
          </a:p>
          <a:p>
            <a:r>
              <a:rPr lang="en-US" sz="2400" dirty="0" err="1">
                <a:latin typeface="Calibri" panose="020F0502020204030204" pitchFamily="34" charset="0"/>
                <a:cs typeface="Calibri" panose="020F0502020204030204" pitchFamily="34" charset="0"/>
              </a:rPr>
              <a:t>Deunyddiau</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wedi'u</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hailgylchu</a:t>
            </a:r>
            <a:endParaRPr lang="en-US" sz="2400" dirty="0">
              <a:latin typeface="Calibri" panose="020F0502020204030204" pitchFamily="34" charset="0"/>
              <a:cs typeface="Calibri" panose="020F0502020204030204" pitchFamily="34" charset="0"/>
            </a:endParaRPr>
          </a:p>
          <a:p>
            <a:r>
              <a:rPr lang="en-US" sz="2400" dirty="0" err="1">
                <a:latin typeface="Calibri" panose="020F0502020204030204" pitchFamily="34" charset="0"/>
                <a:cs typeface="Calibri" panose="020F0502020204030204" pitchFamily="34" charset="0"/>
              </a:rPr>
              <a:t>Diolch</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i</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gytundeb</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arbennig</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mae</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Canolfan</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Remida</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wedi'i</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chymathu</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i</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lwyfan</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ailgylchu</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sy'n</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trawsnewid</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gwastraff</a:t>
            </a:r>
            <a:r>
              <a:rPr lang="en-US" sz="2400" dirty="0">
                <a:latin typeface="Calibri" panose="020F0502020204030204" pitchFamily="34" charset="0"/>
                <a:cs typeface="Calibri" panose="020F0502020204030204" pitchFamily="34" charset="0"/>
              </a:rPr>
              <a:t> I </a:t>
            </a:r>
            <a:r>
              <a:rPr lang="en-US" sz="2400" dirty="0" err="1">
                <a:latin typeface="Calibri" panose="020F0502020204030204" pitchFamily="34" charset="0"/>
                <a:cs typeface="Calibri" panose="020F0502020204030204" pitchFamily="34" charset="0"/>
              </a:rPr>
              <a:t>fewn</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i</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adnoddau</a:t>
            </a: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addysgol</a:t>
            </a:r>
            <a:r>
              <a:rPr lang="en-US" sz="2400" dirty="0">
                <a:latin typeface="Calibri" panose="020F0502020204030204" pitchFamily="34" charset="0"/>
                <a:cs typeface="Calibri" panose="020F0502020204030204" pitchFamily="34" charset="0"/>
              </a:rPr>
              <a:t>.</a:t>
            </a:r>
          </a:p>
        </p:txBody>
      </p:sp>
      <p:sp>
        <p:nvSpPr>
          <p:cNvPr id="4" name="Content Placeholder 3">
            <a:extLst>
              <a:ext uri="{FF2B5EF4-FFF2-40B4-BE49-F238E27FC236}">
                <a16:creationId xmlns:a16="http://schemas.microsoft.com/office/drawing/2014/main" id="{42BCFD5C-1CD8-3B9D-AE38-43FCC740794C}"/>
              </a:ext>
            </a:extLst>
          </p:cNvPr>
          <p:cNvSpPr>
            <a:spLocks noGrp="1"/>
          </p:cNvSpPr>
          <p:nvPr>
            <p:ph sz="half" idx="2"/>
          </p:nvPr>
        </p:nvSpPr>
        <p:spPr>
          <a:xfrm>
            <a:off x="4721520" y="1825625"/>
            <a:ext cx="3900377" cy="4376701"/>
          </a:xfrm>
        </p:spPr>
        <p:txBody>
          <a:bodyPr>
            <a:normAutofit/>
          </a:bodyPr>
          <a:lstStyle/>
          <a:p>
            <a:r>
              <a:rPr lang="en-GB" sz="2400" dirty="0">
                <a:solidFill>
                  <a:srgbClr val="0070C0"/>
                </a:solidFill>
                <a:latin typeface="Calibri" panose="020F0502020204030204" pitchFamily="34" charset="0"/>
                <a:cs typeface="Calibri" panose="020F0502020204030204" pitchFamily="34" charset="0"/>
              </a:rPr>
              <a:t>Use of </a:t>
            </a:r>
            <a:r>
              <a:rPr lang="en-GB" sz="2400" dirty="0" err="1">
                <a:solidFill>
                  <a:srgbClr val="0070C0"/>
                </a:solidFill>
                <a:latin typeface="Calibri" panose="020F0502020204030204" pitchFamily="34" charset="0"/>
                <a:cs typeface="Calibri" panose="020F0502020204030204" pitchFamily="34" charset="0"/>
              </a:rPr>
              <a:t>Remida</a:t>
            </a:r>
            <a:r>
              <a:rPr lang="en-GB" sz="2400" dirty="0">
                <a:solidFill>
                  <a:srgbClr val="0070C0"/>
                </a:solidFill>
                <a:latin typeface="Calibri" panose="020F0502020204030204" pitchFamily="34" charset="0"/>
                <a:cs typeface="Calibri" panose="020F0502020204030204" pitchFamily="34" charset="0"/>
              </a:rPr>
              <a:t> Centre</a:t>
            </a:r>
            <a:r>
              <a:rPr lang="en-US" sz="2400" dirty="0">
                <a:solidFill>
                  <a:srgbClr val="0070C0"/>
                </a:solidFill>
                <a:latin typeface="Calibri" panose="020F0502020204030204" pitchFamily="34" charset="0"/>
                <a:cs typeface="Calibri" panose="020F0502020204030204" pitchFamily="34" charset="0"/>
              </a:rPr>
              <a:t> </a:t>
            </a:r>
          </a:p>
          <a:p>
            <a:r>
              <a:rPr lang="en-US" sz="2400" dirty="0">
                <a:solidFill>
                  <a:srgbClr val="0070C0"/>
                </a:solidFill>
                <a:latin typeface="Calibri" panose="020F0502020204030204" pitchFamily="34" charset="0"/>
                <a:cs typeface="Calibri" panose="020F0502020204030204" pitchFamily="34" charset="0"/>
              </a:rPr>
              <a:t>Recycled materials</a:t>
            </a:r>
          </a:p>
          <a:p>
            <a:r>
              <a:rPr lang="en-US" sz="2400" b="0" i="0" dirty="0">
                <a:solidFill>
                  <a:srgbClr val="0070C0"/>
                </a:solidFill>
                <a:effectLst/>
                <a:latin typeface="Calibri" panose="020F0502020204030204" pitchFamily="34" charset="0"/>
                <a:cs typeface="Calibri" panose="020F0502020204030204" pitchFamily="34" charset="0"/>
              </a:rPr>
              <a:t>Thanks to a special agreement, the </a:t>
            </a:r>
            <a:r>
              <a:rPr lang="en-US" sz="2400" b="0" i="0" dirty="0" err="1">
                <a:solidFill>
                  <a:srgbClr val="0070C0"/>
                </a:solidFill>
                <a:effectLst/>
                <a:latin typeface="Calibri" panose="020F0502020204030204" pitchFamily="34" charset="0"/>
                <a:cs typeface="Calibri" panose="020F0502020204030204" pitchFamily="34" charset="0"/>
              </a:rPr>
              <a:t>Remida</a:t>
            </a:r>
            <a:r>
              <a:rPr lang="en-US" sz="2400" b="0" i="0" dirty="0">
                <a:solidFill>
                  <a:srgbClr val="0070C0"/>
                </a:solidFill>
                <a:effectLst/>
                <a:latin typeface="Calibri" panose="020F0502020204030204" pitchFamily="34" charset="0"/>
                <a:cs typeface="Calibri" panose="020F0502020204030204" pitchFamily="34" charset="0"/>
              </a:rPr>
              <a:t> Center is assimilated to a recycling platform that transforms waste into an intellectual resource.</a:t>
            </a:r>
            <a:endParaRPr lang="en-US" sz="2400" dirty="0">
              <a:solidFill>
                <a:srgbClr val="0070C0"/>
              </a:solidFill>
              <a:latin typeface="Calibri" panose="020F0502020204030204" pitchFamily="34" charset="0"/>
              <a:cs typeface="Calibri" panose="020F0502020204030204" pitchFamily="34" charset="0"/>
            </a:endParaRPr>
          </a:p>
        </p:txBody>
      </p:sp>
      <p:pic>
        <p:nvPicPr>
          <p:cNvPr id="2050" name="Picture 2" descr="Image preview">
            <a:extLst>
              <a:ext uri="{FF2B5EF4-FFF2-40B4-BE49-F238E27FC236}">
                <a16:creationId xmlns:a16="http://schemas.microsoft.com/office/drawing/2014/main" id="{544E2121-E845-633E-1471-7F9825CBA1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3135" y="973174"/>
            <a:ext cx="3212805" cy="4283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95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DD7B-7423-86A4-D3DC-10F41C332258}"/>
              </a:ext>
            </a:extLst>
          </p:cNvPr>
          <p:cNvSpPr>
            <a:spLocks noGrp="1"/>
          </p:cNvSpPr>
          <p:nvPr>
            <p:ph type="title"/>
          </p:nvPr>
        </p:nvSpPr>
        <p:spPr/>
        <p:txBody>
          <a:bodyPr/>
          <a:lstStyle/>
          <a:p>
            <a:r>
              <a:rPr lang="en-GB" dirty="0" err="1">
                <a:solidFill>
                  <a:srgbClr val="0070C0"/>
                </a:solidFill>
              </a:rPr>
              <a:t>Remida</a:t>
            </a:r>
            <a:endParaRPr lang="en-US" dirty="0">
              <a:solidFill>
                <a:srgbClr val="0070C0"/>
              </a:solidFill>
            </a:endParaRPr>
          </a:p>
        </p:txBody>
      </p:sp>
      <p:sp>
        <p:nvSpPr>
          <p:cNvPr id="3" name="Content Placeholder 2">
            <a:extLst>
              <a:ext uri="{FF2B5EF4-FFF2-40B4-BE49-F238E27FC236}">
                <a16:creationId xmlns:a16="http://schemas.microsoft.com/office/drawing/2014/main" id="{D166A87B-1D2D-67F2-9FFF-6E26EA4448FC}"/>
              </a:ext>
            </a:extLst>
          </p:cNvPr>
          <p:cNvSpPr>
            <a:spLocks noGrp="1"/>
          </p:cNvSpPr>
          <p:nvPr>
            <p:ph sz="half" idx="1"/>
          </p:nvPr>
        </p:nvSpPr>
        <p:spPr>
          <a:xfrm>
            <a:off x="497958" y="1598797"/>
            <a:ext cx="3436088" cy="3944310"/>
          </a:xfrm>
        </p:spPr>
        <p:txBody>
          <a:bodyPr>
            <a:normAutofit lnSpcReduction="10000"/>
          </a:bodyPr>
          <a:lstStyle/>
          <a:p>
            <a:r>
              <a:rPr lang="en-US" sz="2400" dirty="0" err="1"/>
              <a:t>Rhoddir</a:t>
            </a:r>
            <a:r>
              <a:rPr lang="en-US" sz="2400" dirty="0"/>
              <a:t> </a:t>
            </a:r>
            <a:r>
              <a:rPr lang="en-US" sz="2400" dirty="0" err="1"/>
              <a:t>ystyr</a:t>
            </a:r>
            <a:r>
              <a:rPr lang="en-US" sz="2400" dirty="0"/>
              <a:t>/</a:t>
            </a:r>
            <a:r>
              <a:rPr lang="en-US" sz="2400" dirty="0" err="1"/>
              <a:t>nodwedd</a:t>
            </a:r>
            <a:r>
              <a:rPr lang="en-US" sz="2400" dirty="0"/>
              <a:t> </a:t>
            </a:r>
            <a:r>
              <a:rPr lang="en-US" sz="2400" dirty="0" err="1"/>
              <a:t>newydd</a:t>
            </a:r>
            <a:r>
              <a:rPr lang="en-US" sz="2400" dirty="0"/>
              <a:t> </a:t>
            </a:r>
            <a:r>
              <a:rPr lang="en-US" sz="2400" dirty="0" err="1"/>
              <a:t>i</a:t>
            </a:r>
            <a:r>
              <a:rPr lang="en-US" sz="2400" dirty="0"/>
              <a:t> </a:t>
            </a:r>
            <a:r>
              <a:rPr lang="en-US" sz="2400" dirty="0" err="1"/>
              <a:t>ddeunyddiau</a:t>
            </a:r>
            <a:endParaRPr lang="en-US" sz="2400" dirty="0"/>
          </a:p>
          <a:p>
            <a:r>
              <a:rPr lang="en-US" sz="2400" dirty="0" err="1"/>
              <a:t>Wedi'i</a:t>
            </a:r>
            <a:r>
              <a:rPr lang="en-US" sz="2400" dirty="0"/>
              <a:t> </a:t>
            </a:r>
            <a:r>
              <a:rPr lang="en-US" sz="2400" dirty="0" err="1"/>
              <a:t>ddefnyddio</a:t>
            </a:r>
            <a:r>
              <a:rPr lang="en-US" sz="2400" dirty="0"/>
              <a:t> </a:t>
            </a:r>
            <a:r>
              <a:rPr lang="en-US" sz="2400" dirty="0" err="1"/>
              <a:t>I’w</a:t>
            </a:r>
            <a:r>
              <a:rPr lang="en-US" sz="2400" dirty="0"/>
              <a:t> </a:t>
            </a:r>
            <a:r>
              <a:rPr lang="en-US" sz="2400" dirty="0" err="1"/>
              <a:t>goleio</a:t>
            </a:r>
            <a:r>
              <a:rPr lang="en-US" sz="2400" dirty="0"/>
              <a:t>, </a:t>
            </a:r>
            <a:r>
              <a:rPr lang="en-US" sz="2400" dirty="0" err="1"/>
              <a:t>Chwarae</a:t>
            </a:r>
            <a:r>
              <a:rPr lang="en-US" sz="2400" dirty="0"/>
              <a:t>, </a:t>
            </a:r>
            <a:r>
              <a:rPr lang="en-US" sz="2400" dirty="0" err="1"/>
              <a:t>Argraffu</a:t>
            </a:r>
            <a:r>
              <a:rPr lang="en-US" sz="2400" dirty="0"/>
              <a:t>, </a:t>
            </a:r>
            <a:r>
              <a:rPr lang="en-US" sz="2400" dirty="0" err="1"/>
              <a:t>Adeiladu</a:t>
            </a:r>
            <a:r>
              <a:rPr lang="en-US" sz="2400" dirty="0"/>
              <a:t> ac </a:t>
            </a:r>
            <a:r>
              <a:rPr lang="en-US" sz="2400" dirty="0" err="1"/>
              <a:t>ati</a:t>
            </a:r>
            <a:endParaRPr lang="en-US" sz="2400" dirty="0"/>
          </a:p>
          <a:p>
            <a:r>
              <a:rPr lang="en-US" sz="2400" dirty="0" err="1"/>
              <a:t>Gellir</a:t>
            </a:r>
            <a:r>
              <a:rPr lang="en-US" sz="2400" dirty="0"/>
              <a:t> </a:t>
            </a:r>
            <a:r>
              <a:rPr lang="en-US" sz="2400" dirty="0" err="1"/>
              <a:t>defnyddio'r</a:t>
            </a:r>
            <a:r>
              <a:rPr lang="en-US" sz="2400" dirty="0"/>
              <a:t> </a:t>
            </a:r>
            <a:r>
              <a:rPr lang="en-US" sz="2400" dirty="0" err="1"/>
              <a:t>deunyddiau</a:t>
            </a:r>
            <a:r>
              <a:rPr lang="en-US" sz="2400" dirty="0"/>
              <a:t> </a:t>
            </a:r>
            <a:r>
              <a:rPr lang="en-US" sz="2400" dirty="0" err="1"/>
              <a:t>hyn</a:t>
            </a:r>
            <a:r>
              <a:rPr lang="en-US" sz="2400" dirty="0"/>
              <a:t> </a:t>
            </a:r>
            <a:r>
              <a:rPr lang="en-US" sz="2400" dirty="0" err="1"/>
              <a:t>fel</a:t>
            </a:r>
            <a:r>
              <a:rPr lang="en-US" sz="2400" dirty="0"/>
              <a:t> </a:t>
            </a:r>
            <a:r>
              <a:rPr lang="en-US" sz="2400" dirty="0" err="1"/>
              <a:t>iaith</a:t>
            </a:r>
            <a:r>
              <a:rPr lang="en-US" sz="2400" dirty="0"/>
              <a:t> </a:t>
            </a:r>
            <a:r>
              <a:rPr lang="en-US" sz="2400" dirty="0" err="1"/>
              <a:t>hefyd</a:t>
            </a:r>
            <a:endParaRPr lang="en-US" sz="2400" dirty="0"/>
          </a:p>
        </p:txBody>
      </p:sp>
      <p:sp>
        <p:nvSpPr>
          <p:cNvPr id="4" name="Content Placeholder 3">
            <a:extLst>
              <a:ext uri="{FF2B5EF4-FFF2-40B4-BE49-F238E27FC236}">
                <a16:creationId xmlns:a16="http://schemas.microsoft.com/office/drawing/2014/main" id="{1933434E-8451-29EC-42D6-451419FD3EFF}"/>
              </a:ext>
            </a:extLst>
          </p:cNvPr>
          <p:cNvSpPr>
            <a:spLocks noGrp="1"/>
          </p:cNvSpPr>
          <p:nvPr>
            <p:ph sz="half" idx="2"/>
          </p:nvPr>
        </p:nvSpPr>
        <p:spPr>
          <a:xfrm>
            <a:off x="4074041" y="1598797"/>
            <a:ext cx="3560135" cy="4284552"/>
          </a:xfrm>
        </p:spPr>
        <p:txBody>
          <a:bodyPr>
            <a:normAutofit lnSpcReduction="10000"/>
          </a:bodyPr>
          <a:lstStyle/>
          <a:p>
            <a:r>
              <a:rPr lang="en-US" sz="2400" dirty="0">
                <a:solidFill>
                  <a:srgbClr val="0070C0"/>
                </a:solidFill>
              </a:rPr>
              <a:t>Materials are given a new meaning/characteristic </a:t>
            </a:r>
            <a:endParaRPr lang="en-GB" sz="2400" dirty="0">
              <a:solidFill>
                <a:srgbClr val="0070C0"/>
              </a:solidFill>
            </a:endParaRPr>
          </a:p>
          <a:p>
            <a:r>
              <a:rPr lang="en-US" sz="2400" dirty="0">
                <a:solidFill>
                  <a:srgbClr val="0070C0"/>
                </a:solidFill>
              </a:rPr>
              <a:t>Used in lights, Play, Print, Building </a:t>
            </a:r>
            <a:r>
              <a:rPr lang="en-US" sz="2400" dirty="0" err="1">
                <a:solidFill>
                  <a:srgbClr val="0070C0"/>
                </a:solidFill>
              </a:rPr>
              <a:t>etc</a:t>
            </a:r>
            <a:endParaRPr lang="en-US" sz="2400" dirty="0">
              <a:solidFill>
                <a:srgbClr val="0070C0"/>
              </a:solidFill>
            </a:endParaRPr>
          </a:p>
          <a:p>
            <a:r>
              <a:rPr lang="en-US" sz="2400" dirty="0">
                <a:solidFill>
                  <a:srgbClr val="0070C0"/>
                </a:solidFill>
              </a:rPr>
              <a:t>These materials can also be used as a language</a:t>
            </a:r>
          </a:p>
        </p:txBody>
      </p:sp>
      <p:pic>
        <p:nvPicPr>
          <p:cNvPr id="3074" name="Picture 2" descr="Image preview">
            <a:extLst>
              <a:ext uri="{FF2B5EF4-FFF2-40B4-BE49-F238E27FC236}">
                <a16:creationId xmlns:a16="http://schemas.microsoft.com/office/drawing/2014/main" id="{4B476C97-6F8E-3512-A0E0-03E8BE421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4864" y="828120"/>
            <a:ext cx="326350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930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7286B-EBE2-8681-96B6-A70E31B08CA2}"/>
              </a:ext>
            </a:extLst>
          </p:cNvPr>
          <p:cNvSpPr>
            <a:spLocks noGrp="1"/>
          </p:cNvSpPr>
          <p:nvPr>
            <p:ph type="title"/>
          </p:nvPr>
        </p:nvSpPr>
        <p:spPr/>
        <p:txBody>
          <a:bodyPr/>
          <a:lstStyle/>
          <a:p>
            <a:r>
              <a:rPr lang="en-GB" dirty="0">
                <a:solidFill>
                  <a:srgbClr val="0070C0"/>
                </a:solidFill>
              </a:rPr>
              <a:t>Atelier</a:t>
            </a:r>
            <a:endParaRPr lang="en-US" dirty="0">
              <a:solidFill>
                <a:srgbClr val="0070C0"/>
              </a:solidFill>
            </a:endParaRPr>
          </a:p>
        </p:txBody>
      </p:sp>
      <p:sp>
        <p:nvSpPr>
          <p:cNvPr id="3" name="Content Placeholder 2">
            <a:extLst>
              <a:ext uri="{FF2B5EF4-FFF2-40B4-BE49-F238E27FC236}">
                <a16:creationId xmlns:a16="http://schemas.microsoft.com/office/drawing/2014/main" id="{BF28E9A2-2847-53DE-0B3C-883AA59D61CB}"/>
              </a:ext>
            </a:extLst>
          </p:cNvPr>
          <p:cNvSpPr>
            <a:spLocks noGrp="1"/>
          </p:cNvSpPr>
          <p:nvPr>
            <p:ph sz="half" idx="1"/>
          </p:nvPr>
        </p:nvSpPr>
        <p:spPr/>
        <p:txBody>
          <a:bodyPr/>
          <a:lstStyle/>
          <a:p>
            <a:r>
              <a:rPr lang="en-US" dirty="0"/>
              <a:t>Yn </a:t>
            </a:r>
            <a:r>
              <a:rPr lang="en-US" dirty="0" err="1"/>
              <a:t>golygu</a:t>
            </a:r>
            <a:r>
              <a:rPr lang="en-US" dirty="0"/>
              <a:t> </a:t>
            </a:r>
            <a:r>
              <a:rPr lang="en-US" dirty="0" err="1"/>
              <a:t>lle</a:t>
            </a:r>
            <a:r>
              <a:rPr lang="en-US" dirty="0"/>
              <a:t>/</a:t>
            </a:r>
            <a:r>
              <a:rPr lang="en-US" dirty="0" err="1"/>
              <a:t>gwaith</a:t>
            </a:r>
            <a:r>
              <a:rPr lang="en-US" dirty="0"/>
              <a:t> </a:t>
            </a:r>
            <a:r>
              <a:rPr lang="en-US" dirty="0" err="1"/>
              <a:t>artistiaid</a:t>
            </a:r>
            <a:endParaRPr lang="en-US" dirty="0"/>
          </a:p>
          <a:p>
            <a:r>
              <a:rPr lang="en-GB" dirty="0">
                <a:solidFill>
                  <a:srgbClr val="0070C0"/>
                </a:solidFill>
              </a:rPr>
              <a:t>Meaning a place/work of artists</a:t>
            </a:r>
          </a:p>
          <a:p>
            <a:endParaRPr lang="en-US" dirty="0"/>
          </a:p>
        </p:txBody>
      </p:sp>
      <p:pic>
        <p:nvPicPr>
          <p:cNvPr id="6" name="Picture 5">
            <a:extLst>
              <a:ext uri="{FF2B5EF4-FFF2-40B4-BE49-F238E27FC236}">
                <a16:creationId xmlns:a16="http://schemas.microsoft.com/office/drawing/2014/main" id="{BBCE3FCB-405F-6D4D-8578-A52DBE91EAF7}"/>
              </a:ext>
            </a:extLst>
          </p:cNvPr>
          <p:cNvPicPr>
            <a:picLocks noChangeAspect="1"/>
          </p:cNvPicPr>
          <p:nvPr/>
        </p:nvPicPr>
        <p:blipFill rotWithShape="1">
          <a:blip r:embed="rId2"/>
          <a:srcRect t="9208" b="4700"/>
          <a:stretch/>
        </p:blipFill>
        <p:spPr>
          <a:xfrm>
            <a:off x="6857115" y="1155321"/>
            <a:ext cx="4618960" cy="2651051"/>
          </a:xfrm>
          <a:prstGeom prst="rect">
            <a:avLst/>
          </a:prstGeom>
        </p:spPr>
      </p:pic>
      <p:sp>
        <p:nvSpPr>
          <p:cNvPr id="8" name="TextBox 7">
            <a:extLst>
              <a:ext uri="{FF2B5EF4-FFF2-40B4-BE49-F238E27FC236}">
                <a16:creationId xmlns:a16="http://schemas.microsoft.com/office/drawing/2014/main" id="{941CBAC8-7D84-99AA-8DA8-3BD7114B1FCC}"/>
              </a:ext>
            </a:extLst>
          </p:cNvPr>
          <p:cNvSpPr txBox="1"/>
          <p:nvPr/>
        </p:nvSpPr>
        <p:spPr>
          <a:xfrm>
            <a:off x="6857115" y="3914990"/>
            <a:ext cx="6152706" cy="369332"/>
          </a:xfrm>
          <a:prstGeom prst="rect">
            <a:avLst/>
          </a:prstGeom>
          <a:noFill/>
        </p:spPr>
        <p:txBody>
          <a:bodyPr wrap="square">
            <a:spAutoFit/>
          </a:bodyPr>
          <a:lstStyle/>
          <a:p>
            <a:r>
              <a:rPr lang="en-US" dirty="0">
                <a:hlinkClick r:id="rId3"/>
              </a:rPr>
              <a:t>Reggio Children - Ateliers</a:t>
            </a:r>
            <a:endParaRPr lang="en-US" dirty="0"/>
          </a:p>
        </p:txBody>
      </p:sp>
      <p:pic>
        <p:nvPicPr>
          <p:cNvPr id="4098" name="Picture 2" descr="Magnifying icon, Magnifying clipart, png transparent 9589247 PNG">
            <a:extLst>
              <a:ext uri="{FF2B5EF4-FFF2-40B4-BE49-F238E27FC236}">
                <a16:creationId xmlns:a16="http://schemas.microsoft.com/office/drawing/2014/main" id="{EE4E5A51-0370-2DFA-BFB5-1EC3BEAFC9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2796" y="875620"/>
            <a:ext cx="5301343" cy="5301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487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0526-F00E-64C1-72A8-E42BEB4368FF}"/>
              </a:ext>
            </a:extLst>
          </p:cNvPr>
          <p:cNvSpPr>
            <a:spLocks noGrp="1"/>
          </p:cNvSpPr>
          <p:nvPr>
            <p:ph type="title"/>
          </p:nvPr>
        </p:nvSpPr>
        <p:spPr/>
        <p:txBody>
          <a:bodyPr>
            <a:normAutofit/>
          </a:bodyPr>
          <a:lstStyle/>
          <a:p>
            <a:r>
              <a:rPr lang="en-GB" sz="4000" dirty="0"/>
              <a:t>Atelier = </a:t>
            </a:r>
            <a:r>
              <a:rPr lang="en-GB" sz="4000" dirty="0" err="1"/>
              <a:t>Archwilio'r</a:t>
            </a:r>
            <a:r>
              <a:rPr lang="en-GB" sz="4000" dirty="0"/>
              <a:t> </a:t>
            </a:r>
            <a:r>
              <a:rPr lang="en-GB" sz="4000" dirty="0" err="1"/>
              <a:t>byd</a:t>
            </a:r>
            <a:br>
              <a:rPr lang="en-GB" sz="4000" dirty="0">
                <a:solidFill>
                  <a:srgbClr val="0070C0"/>
                </a:solidFill>
              </a:rPr>
            </a:br>
            <a:r>
              <a:rPr lang="en-GB" sz="4000" dirty="0">
                <a:solidFill>
                  <a:srgbClr val="0070C0"/>
                </a:solidFill>
              </a:rPr>
              <a:t>Atelier = Interrogation of the world</a:t>
            </a:r>
            <a:endParaRPr lang="en-US" sz="4000" dirty="0">
              <a:solidFill>
                <a:srgbClr val="0070C0"/>
              </a:solidFill>
            </a:endParaRPr>
          </a:p>
        </p:txBody>
      </p:sp>
      <p:sp>
        <p:nvSpPr>
          <p:cNvPr id="3" name="Content Placeholder 2">
            <a:extLst>
              <a:ext uri="{FF2B5EF4-FFF2-40B4-BE49-F238E27FC236}">
                <a16:creationId xmlns:a16="http://schemas.microsoft.com/office/drawing/2014/main" id="{8898AFD5-85DE-4811-F104-360C383C8635}"/>
              </a:ext>
            </a:extLst>
          </p:cNvPr>
          <p:cNvSpPr>
            <a:spLocks noGrp="1"/>
          </p:cNvSpPr>
          <p:nvPr>
            <p:ph sz="half" idx="1"/>
          </p:nvPr>
        </p:nvSpPr>
        <p:spPr>
          <a:xfrm>
            <a:off x="838200" y="1946128"/>
            <a:ext cx="4970721" cy="3731659"/>
          </a:xfrm>
        </p:spPr>
        <p:txBody>
          <a:bodyPr>
            <a:normAutofit/>
          </a:bodyPr>
          <a:lstStyle/>
          <a:p>
            <a:pPr marL="0" indent="0">
              <a:buNone/>
            </a:pPr>
            <a:r>
              <a:rPr lang="en-US" sz="2400" dirty="0" err="1"/>
              <a:t>Mae'r</a:t>
            </a:r>
            <a:r>
              <a:rPr lang="en-US" sz="2400" dirty="0"/>
              <a:t> Ateliers </a:t>
            </a:r>
            <a:r>
              <a:rPr lang="en-US" sz="2400" dirty="0" err="1"/>
              <a:t>hyn</a:t>
            </a:r>
            <a:r>
              <a:rPr lang="en-US" sz="2400" dirty="0"/>
              <a:t> </a:t>
            </a:r>
            <a:r>
              <a:rPr lang="en-US" sz="2400" dirty="0" err="1"/>
              <a:t>yn</a:t>
            </a:r>
            <a:r>
              <a:rPr lang="en-US" sz="2400" dirty="0"/>
              <a:t> </a:t>
            </a:r>
            <a:r>
              <a:rPr lang="en-US" sz="2400" dirty="0" err="1"/>
              <a:t>caniatáu</a:t>
            </a:r>
            <a:r>
              <a:rPr lang="en-US" sz="2400" dirty="0"/>
              <a:t> </a:t>
            </a:r>
            <a:r>
              <a:rPr lang="en-US" sz="2400" dirty="0" err="1"/>
              <a:t>arbrofi</a:t>
            </a:r>
            <a:r>
              <a:rPr lang="en-US" sz="2400" dirty="0"/>
              <a:t> </a:t>
            </a:r>
            <a:r>
              <a:rPr lang="en-US" sz="2400" dirty="0" err="1"/>
              <a:t>gan</a:t>
            </a:r>
            <a:r>
              <a:rPr lang="en-US" sz="2400" dirty="0"/>
              <a:t> </a:t>
            </a:r>
            <a:r>
              <a:rPr lang="en-US" sz="2400" dirty="0" err="1"/>
              <a:t>ddefnyddio</a:t>
            </a:r>
            <a:r>
              <a:rPr lang="en-US" sz="2400" dirty="0"/>
              <a:t> </a:t>
            </a:r>
            <a:r>
              <a:rPr lang="en-US" sz="2400" dirty="0" err="1"/>
              <a:t>gweithdai</a:t>
            </a:r>
            <a:r>
              <a:rPr lang="en-US" sz="2400" dirty="0"/>
              <a:t> </a:t>
            </a:r>
            <a:r>
              <a:rPr lang="en-US" sz="2400" dirty="0" err="1"/>
              <a:t>sy’n</a:t>
            </a:r>
            <a:r>
              <a:rPr lang="en-US" sz="2400" dirty="0"/>
              <a:t> </a:t>
            </a:r>
            <a:r>
              <a:rPr lang="en-US" sz="2400" dirty="0" err="1"/>
              <a:t>cynnwys</a:t>
            </a:r>
            <a:r>
              <a:rPr lang="en-US" sz="2400" dirty="0"/>
              <a:t>;</a:t>
            </a:r>
          </a:p>
          <a:p>
            <a:r>
              <a:rPr lang="en-US" sz="2400" dirty="0" err="1"/>
              <a:t>Digidol</a:t>
            </a:r>
            <a:endParaRPr lang="en-US" sz="2400" dirty="0"/>
          </a:p>
          <a:p>
            <a:r>
              <a:rPr lang="en-US" sz="2400" dirty="0" err="1"/>
              <a:t>Arlunio</a:t>
            </a:r>
            <a:r>
              <a:rPr lang="en-US" sz="2400" dirty="0"/>
              <a:t> a </a:t>
            </a:r>
            <a:r>
              <a:rPr lang="en-US" sz="2400" dirty="0" err="1"/>
              <a:t>gwneud</a:t>
            </a:r>
            <a:r>
              <a:rPr lang="en-US" sz="2400" dirty="0"/>
              <a:t> </a:t>
            </a:r>
            <a:r>
              <a:rPr lang="en-US" sz="2400" dirty="0" err="1"/>
              <a:t>marciau</a:t>
            </a:r>
            <a:endParaRPr lang="en-US" sz="2400" dirty="0"/>
          </a:p>
          <a:p>
            <a:r>
              <a:rPr lang="en-US" sz="2400" dirty="0" err="1"/>
              <a:t>Defnydd</a:t>
            </a:r>
            <a:r>
              <a:rPr lang="en-US" sz="2400" dirty="0"/>
              <a:t> o </a:t>
            </a:r>
            <a:r>
              <a:rPr lang="en-US" sz="2400" dirty="0" err="1"/>
              <a:t>ddeunyddiau</a:t>
            </a:r>
            <a:endParaRPr lang="en-US" sz="2400" dirty="0"/>
          </a:p>
          <a:p>
            <a:r>
              <a:rPr lang="en-US" sz="2400" dirty="0" err="1"/>
              <a:t>Yr</a:t>
            </a:r>
            <a:r>
              <a:rPr lang="en-US" sz="2400" dirty="0"/>
              <a:t> </a:t>
            </a:r>
            <a:r>
              <a:rPr lang="en-US" sz="2400" dirty="0" err="1"/>
              <a:t>Amgylchedd</a:t>
            </a:r>
            <a:endParaRPr lang="en-US" sz="2400" dirty="0"/>
          </a:p>
          <a:p>
            <a:pPr marL="0" indent="0">
              <a:buNone/>
            </a:pPr>
            <a:r>
              <a:rPr lang="en-US" sz="2400" dirty="0"/>
              <a:t>A </a:t>
            </a:r>
            <a:r>
              <a:rPr lang="en-US" sz="2400" dirty="0" err="1"/>
              <a:t>mwy</a:t>
            </a:r>
            <a:r>
              <a:rPr lang="en-US" sz="2400" dirty="0"/>
              <a:t>!</a:t>
            </a:r>
          </a:p>
        </p:txBody>
      </p:sp>
      <p:sp>
        <p:nvSpPr>
          <p:cNvPr id="4" name="Content Placeholder 3">
            <a:extLst>
              <a:ext uri="{FF2B5EF4-FFF2-40B4-BE49-F238E27FC236}">
                <a16:creationId xmlns:a16="http://schemas.microsoft.com/office/drawing/2014/main" id="{AA25D382-8BA2-9474-714E-3FDB6E306E93}"/>
              </a:ext>
            </a:extLst>
          </p:cNvPr>
          <p:cNvSpPr>
            <a:spLocks noGrp="1"/>
          </p:cNvSpPr>
          <p:nvPr>
            <p:ph sz="half" idx="2"/>
          </p:nvPr>
        </p:nvSpPr>
        <p:spPr>
          <a:xfrm>
            <a:off x="6172202" y="1946128"/>
            <a:ext cx="4970721" cy="3731659"/>
          </a:xfrm>
        </p:spPr>
        <p:txBody>
          <a:bodyPr>
            <a:normAutofit/>
          </a:bodyPr>
          <a:lstStyle/>
          <a:p>
            <a:pPr marL="0" indent="0">
              <a:buNone/>
            </a:pPr>
            <a:r>
              <a:rPr lang="en-GB" sz="2400" dirty="0">
                <a:solidFill>
                  <a:srgbClr val="0070C0"/>
                </a:solidFill>
              </a:rPr>
              <a:t>These Ateliers allow experimentation using workshops including;</a:t>
            </a:r>
          </a:p>
          <a:p>
            <a:r>
              <a:rPr lang="en-GB" sz="2400" dirty="0">
                <a:solidFill>
                  <a:srgbClr val="0070C0"/>
                </a:solidFill>
              </a:rPr>
              <a:t>Digital</a:t>
            </a:r>
          </a:p>
          <a:p>
            <a:r>
              <a:rPr lang="en-GB" sz="2400" dirty="0">
                <a:solidFill>
                  <a:srgbClr val="0070C0"/>
                </a:solidFill>
              </a:rPr>
              <a:t>Drawing and mark making </a:t>
            </a:r>
          </a:p>
          <a:p>
            <a:r>
              <a:rPr lang="en-GB" sz="2400" dirty="0">
                <a:solidFill>
                  <a:srgbClr val="0070C0"/>
                </a:solidFill>
              </a:rPr>
              <a:t>Use of materials</a:t>
            </a:r>
          </a:p>
          <a:p>
            <a:r>
              <a:rPr lang="en-GB" sz="2400" dirty="0">
                <a:solidFill>
                  <a:srgbClr val="0070C0"/>
                </a:solidFill>
              </a:rPr>
              <a:t>The environment </a:t>
            </a:r>
          </a:p>
          <a:p>
            <a:pPr marL="0" indent="0">
              <a:buNone/>
            </a:pPr>
            <a:r>
              <a:rPr lang="en-GB" sz="2400" dirty="0">
                <a:solidFill>
                  <a:srgbClr val="0070C0"/>
                </a:solidFill>
              </a:rPr>
              <a:t>And more!</a:t>
            </a:r>
            <a:endParaRPr lang="en-US" sz="2400" dirty="0">
              <a:solidFill>
                <a:srgbClr val="0070C0"/>
              </a:solidFill>
            </a:endParaRPr>
          </a:p>
        </p:txBody>
      </p:sp>
    </p:spTree>
    <p:extLst>
      <p:ext uri="{BB962C8B-B14F-4D97-AF65-F5344CB8AC3E}">
        <p14:creationId xmlns:p14="http://schemas.microsoft.com/office/powerpoint/2010/main" val="4099133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A0408-51C4-8E42-943E-368E7FB8F693}"/>
              </a:ext>
            </a:extLst>
          </p:cNvPr>
          <p:cNvSpPr>
            <a:spLocks noGrp="1"/>
          </p:cNvSpPr>
          <p:nvPr>
            <p:ph type="title"/>
          </p:nvPr>
        </p:nvSpPr>
        <p:spPr/>
        <p:txBody>
          <a:bodyPr>
            <a:normAutofit/>
          </a:bodyPr>
          <a:lstStyle/>
          <a:p>
            <a:r>
              <a:rPr lang="en-GB" sz="4000" dirty="0" err="1"/>
              <a:t>Digidol</a:t>
            </a:r>
            <a:br>
              <a:rPr lang="en-GB" sz="4000" dirty="0"/>
            </a:br>
            <a:r>
              <a:rPr lang="en-GB" sz="4000" dirty="0">
                <a:solidFill>
                  <a:srgbClr val="0070C0"/>
                </a:solidFill>
              </a:rPr>
              <a:t>Digital</a:t>
            </a:r>
            <a:endParaRPr lang="en-US" sz="4000" dirty="0">
              <a:solidFill>
                <a:srgbClr val="0070C0"/>
              </a:solidFill>
            </a:endParaRPr>
          </a:p>
        </p:txBody>
      </p:sp>
      <p:sp>
        <p:nvSpPr>
          <p:cNvPr id="3" name="Content Placeholder 2">
            <a:extLst>
              <a:ext uri="{FF2B5EF4-FFF2-40B4-BE49-F238E27FC236}">
                <a16:creationId xmlns:a16="http://schemas.microsoft.com/office/drawing/2014/main" id="{41144DC7-71A6-44A0-2C1C-DAABC0B05512}"/>
              </a:ext>
            </a:extLst>
          </p:cNvPr>
          <p:cNvSpPr>
            <a:spLocks noGrp="1"/>
          </p:cNvSpPr>
          <p:nvPr>
            <p:ph sz="half" idx="1"/>
          </p:nvPr>
        </p:nvSpPr>
        <p:spPr>
          <a:xfrm>
            <a:off x="838200" y="1825625"/>
            <a:ext cx="3173819" cy="4334170"/>
          </a:xfrm>
        </p:spPr>
        <p:txBody>
          <a:bodyPr>
            <a:normAutofit/>
          </a:bodyPr>
          <a:lstStyle/>
          <a:p>
            <a:r>
              <a:rPr lang="en-US" sz="2400" dirty="0"/>
              <a:t>Yn </a:t>
            </a:r>
            <a:r>
              <a:rPr lang="en-US" sz="2400" dirty="0" err="1"/>
              <a:t>rhoi</a:t>
            </a:r>
            <a:r>
              <a:rPr lang="en-US" sz="2400" dirty="0"/>
              <a:t> </a:t>
            </a:r>
            <a:r>
              <a:rPr lang="en-US" sz="2400" dirty="0" err="1"/>
              <a:t>llygaid</a:t>
            </a:r>
            <a:r>
              <a:rPr lang="en-US" sz="2400" dirty="0"/>
              <a:t> </a:t>
            </a:r>
            <a:r>
              <a:rPr lang="en-US" sz="2400" dirty="0" err="1"/>
              <a:t>newydd</a:t>
            </a:r>
            <a:r>
              <a:rPr lang="en-US" sz="2400" dirty="0"/>
              <a:t> </a:t>
            </a:r>
            <a:r>
              <a:rPr lang="en-US" sz="2400" dirty="0" err="1"/>
              <a:t>i</a:t>
            </a:r>
            <a:r>
              <a:rPr lang="en-US" sz="2400" dirty="0"/>
              <a:t> </a:t>
            </a:r>
            <a:r>
              <a:rPr lang="en-US" sz="2400" dirty="0" err="1"/>
              <a:t>ni</a:t>
            </a:r>
            <a:r>
              <a:rPr lang="en-US" sz="2400" dirty="0"/>
              <a:t>, </a:t>
            </a:r>
            <a:r>
              <a:rPr lang="en-US" sz="2400" dirty="0" err="1"/>
              <a:t>yn</a:t>
            </a:r>
            <a:r>
              <a:rPr lang="en-US" sz="2400" dirty="0"/>
              <a:t> </a:t>
            </a:r>
            <a:r>
              <a:rPr lang="en-US" sz="2400" dirty="0" err="1"/>
              <a:t>ffordd</a:t>
            </a:r>
            <a:r>
              <a:rPr lang="en-US" sz="2400" dirty="0"/>
              <a:t> </a:t>
            </a:r>
            <a:r>
              <a:rPr lang="en-US" sz="2400" dirty="0" err="1"/>
              <a:t>wahanol</a:t>
            </a:r>
            <a:r>
              <a:rPr lang="en-US" sz="2400" dirty="0"/>
              <a:t> o weld </a:t>
            </a:r>
            <a:r>
              <a:rPr lang="en-US" sz="2400" dirty="0" err="1"/>
              <a:t>pethau</a:t>
            </a:r>
            <a:endParaRPr lang="en-US" sz="2400" dirty="0"/>
          </a:p>
          <a:p>
            <a:r>
              <a:rPr lang="en-US" sz="2400" dirty="0" err="1"/>
              <a:t>Cynhyrchu</a:t>
            </a:r>
            <a:r>
              <a:rPr lang="en-US" sz="2400" dirty="0"/>
              <a:t> </a:t>
            </a:r>
            <a:r>
              <a:rPr lang="en-US" sz="2400" dirty="0" err="1"/>
              <a:t>syniadau</a:t>
            </a:r>
            <a:r>
              <a:rPr lang="en-US" sz="2400" dirty="0"/>
              <a:t> a </a:t>
            </a:r>
            <a:r>
              <a:rPr lang="en-US" sz="2400" dirty="0" err="1"/>
              <a:t>deialog</a:t>
            </a:r>
            <a:r>
              <a:rPr lang="en-US" sz="2400" dirty="0"/>
              <a:t> </a:t>
            </a:r>
            <a:r>
              <a:rPr lang="en-US" sz="2400" dirty="0" err="1"/>
              <a:t>trwy</a:t>
            </a:r>
            <a:r>
              <a:rPr lang="en-US" sz="2400" dirty="0"/>
              <a:t> </a:t>
            </a:r>
            <a:r>
              <a:rPr lang="en-US" sz="2400" dirty="0" err="1"/>
              <a:t>holi</a:t>
            </a:r>
            <a:r>
              <a:rPr lang="en-US" sz="2400" dirty="0"/>
              <a:t> ac </a:t>
            </a:r>
            <a:r>
              <a:rPr lang="en-US" sz="2400" dirty="0" err="1"/>
              <a:t>ateb</a:t>
            </a:r>
            <a:endParaRPr lang="en-US" sz="2400" dirty="0"/>
          </a:p>
        </p:txBody>
      </p:sp>
      <p:sp>
        <p:nvSpPr>
          <p:cNvPr id="4" name="Content Placeholder 3">
            <a:extLst>
              <a:ext uri="{FF2B5EF4-FFF2-40B4-BE49-F238E27FC236}">
                <a16:creationId xmlns:a16="http://schemas.microsoft.com/office/drawing/2014/main" id="{EFBB9C17-D0ED-4FA8-3051-FB7DC760B392}"/>
              </a:ext>
            </a:extLst>
          </p:cNvPr>
          <p:cNvSpPr>
            <a:spLocks noGrp="1"/>
          </p:cNvSpPr>
          <p:nvPr>
            <p:ph sz="half" idx="2"/>
          </p:nvPr>
        </p:nvSpPr>
        <p:spPr>
          <a:xfrm>
            <a:off x="3924964" y="1825625"/>
            <a:ext cx="3007242" cy="4667250"/>
          </a:xfrm>
        </p:spPr>
        <p:txBody>
          <a:bodyPr>
            <a:normAutofit/>
          </a:bodyPr>
          <a:lstStyle/>
          <a:p>
            <a:r>
              <a:rPr lang="en-GB" sz="2400" dirty="0">
                <a:solidFill>
                  <a:srgbClr val="0070C0"/>
                </a:solidFill>
              </a:rPr>
              <a:t>Gives us new eyes, being a different way of viewing things </a:t>
            </a:r>
          </a:p>
          <a:p>
            <a:r>
              <a:rPr lang="en-GB" sz="2400" dirty="0">
                <a:solidFill>
                  <a:srgbClr val="0070C0"/>
                </a:solidFill>
              </a:rPr>
              <a:t>Generating ideas and dialog through questioning and answering </a:t>
            </a:r>
            <a:endParaRPr lang="en-US" sz="2400" dirty="0">
              <a:solidFill>
                <a:srgbClr val="0070C0"/>
              </a:solidFill>
            </a:endParaRPr>
          </a:p>
        </p:txBody>
      </p:sp>
      <p:pic>
        <p:nvPicPr>
          <p:cNvPr id="5122" name="Picture 2" descr="Image preview">
            <a:extLst>
              <a:ext uri="{FF2B5EF4-FFF2-40B4-BE49-F238E27FC236}">
                <a16:creationId xmlns:a16="http://schemas.microsoft.com/office/drawing/2014/main" id="{0DB2B143-B45E-A95C-01EC-B23625A2BE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1762" y="106325"/>
            <a:ext cx="1933797" cy="257839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preview">
            <a:extLst>
              <a:ext uri="{FF2B5EF4-FFF2-40B4-BE49-F238E27FC236}">
                <a16:creationId xmlns:a16="http://schemas.microsoft.com/office/drawing/2014/main" id="{7FB5864A-666B-BB6E-6C43-B4952E853C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81707" y="1472020"/>
            <a:ext cx="2025945" cy="270126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mage preview">
            <a:extLst>
              <a:ext uri="{FF2B5EF4-FFF2-40B4-BE49-F238E27FC236}">
                <a16:creationId xmlns:a16="http://schemas.microsoft.com/office/drawing/2014/main" id="{83B6EC11-A5C3-712A-A5BE-4F356736D9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9681" y="2516317"/>
            <a:ext cx="2114550" cy="281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77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B33E-0051-6D01-A021-754EB6942B6C}"/>
              </a:ext>
            </a:extLst>
          </p:cNvPr>
          <p:cNvSpPr>
            <a:spLocks noGrp="1"/>
          </p:cNvSpPr>
          <p:nvPr>
            <p:ph type="title"/>
          </p:nvPr>
        </p:nvSpPr>
        <p:spPr/>
        <p:txBody>
          <a:bodyPr>
            <a:normAutofit/>
          </a:bodyPr>
          <a:lstStyle/>
          <a:p>
            <a:r>
              <a:rPr lang="en-US" sz="4000" dirty="0" err="1"/>
              <a:t>Arlunio</a:t>
            </a:r>
            <a:r>
              <a:rPr lang="en-US" sz="4000" dirty="0"/>
              <a:t> a </a:t>
            </a:r>
            <a:r>
              <a:rPr lang="en-US" sz="4000" dirty="0" err="1"/>
              <a:t>gwneud</a:t>
            </a:r>
            <a:r>
              <a:rPr lang="en-US" sz="4000" dirty="0"/>
              <a:t> </a:t>
            </a:r>
            <a:r>
              <a:rPr lang="en-US" sz="4000" dirty="0" err="1"/>
              <a:t>marciau</a:t>
            </a:r>
            <a:br>
              <a:rPr lang="en-US" sz="4000" dirty="0"/>
            </a:br>
            <a:r>
              <a:rPr lang="en-GB" sz="4000" dirty="0">
                <a:solidFill>
                  <a:srgbClr val="0070C0"/>
                </a:solidFill>
              </a:rPr>
              <a:t>Drawing and mark making </a:t>
            </a:r>
            <a:endParaRPr lang="en-US" sz="4000" dirty="0">
              <a:solidFill>
                <a:srgbClr val="0070C0"/>
              </a:solidFill>
            </a:endParaRPr>
          </a:p>
        </p:txBody>
      </p:sp>
      <p:sp>
        <p:nvSpPr>
          <p:cNvPr id="3" name="Content Placeholder 2">
            <a:extLst>
              <a:ext uri="{FF2B5EF4-FFF2-40B4-BE49-F238E27FC236}">
                <a16:creationId xmlns:a16="http://schemas.microsoft.com/office/drawing/2014/main" id="{055E45F9-72FD-0EE5-C68A-F4020351308C}"/>
              </a:ext>
            </a:extLst>
          </p:cNvPr>
          <p:cNvSpPr>
            <a:spLocks noGrp="1"/>
          </p:cNvSpPr>
          <p:nvPr>
            <p:ph sz="half" idx="1"/>
          </p:nvPr>
        </p:nvSpPr>
        <p:spPr/>
        <p:txBody>
          <a:bodyPr>
            <a:normAutofit/>
          </a:bodyPr>
          <a:lstStyle/>
          <a:p>
            <a:r>
              <a:rPr lang="en-US" sz="2400" dirty="0"/>
              <a:t>Creu </a:t>
            </a:r>
            <a:r>
              <a:rPr lang="en-US" sz="2400" dirty="0" err="1"/>
              <a:t>perthynas</a:t>
            </a:r>
            <a:r>
              <a:rPr lang="en-US" sz="2400" dirty="0"/>
              <a:t> </a:t>
            </a:r>
            <a:r>
              <a:rPr lang="en-US" sz="2400" dirty="0" err="1"/>
              <a:t>rhwng</a:t>
            </a:r>
            <a:r>
              <a:rPr lang="en-US" sz="2400" dirty="0"/>
              <a:t> </a:t>
            </a:r>
            <a:r>
              <a:rPr lang="en-US" sz="2400" dirty="0" err="1"/>
              <a:t>gwneuthurwyr</a:t>
            </a:r>
            <a:r>
              <a:rPr lang="en-US" sz="2400" dirty="0"/>
              <a:t> </a:t>
            </a:r>
            <a:r>
              <a:rPr lang="en-US" sz="2400" dirty="0" err="1"/>
              <a:t>marciau</a:t>
            </a:r>
            <a:r>
              <a:rPr lang="en-US" sz="2400" dirty="0"/>
              <a:t> a </a:t>
            </a:r>
            <a:r>
              <a:rPr lang="en-US" sz="2400" dirty="0" err="1"/>
              <a:t>derbynwyr</a:t>
            </a:r>
            <a:r>
              <a:rPr lang="en-US" sz="2400" dirty="0"/>
              <a:t> </a:t>
            </a:r>
            <a:r>
              <a:rPr lang="en-US" sz="2400" dirty="0" err="1"/>
              <a:t>marciau</a:t>
            </a:r>
            <a:endParaRPr lang="en-US" sz="2400" dirty="0"/>
          </a:p>
          <a:p>
            <a:pPr marL="0" indent="0">
              <a:buNone/>
            </a:pPr>
            <a:r>
              <a:rPr lang="en-US" sz="2400" dirty="0" err="1"/>
              <a:t>Gweithgaredd</a:t>
            </a:r>
            <a:r>
              <a:rPr lang="en-US" sz="2400" dirty="0"/>
              <a:t> </a:t>
            </a:r>
            <a:r>
              <a:rPr lang="en-US" sz="2400" dirty="0" err="1"/>
              <a:t>enghreifftiol</a:t>
            </a:r>
            <a:r>
              <a:rPr lang="en-US" sz="2400" dirty="0"/>
              <a:t>;</a:t>
            </a:r>
          </a:p>
          <a:p>
            <a:pPr marL="0" indent="0">
              <a:buNone/>
            </a:pPr>
            <a:r>
              <a:rPr lang="en-US" sz="2400" dirty="0" err="1"/>
              <a:t>Topiau</a:t>
            </a:r>
            <a:r>
              <a:rPr lang="en-US" sz="2400" dirty="0"/>
              <a:t> </a:t>
            </a:r>
            <a:r>
              <a:rPr lang="en-US" sz="2400" dirty="0" err="1"/>
              <a:t>troelli</a:t>
            </a:r>
            <a:endParaRPr lang="en-US" sz="2400" dirty="0"/>
          </a:p>
          <a:p>
            <a:pPr marL="0" indent="0">
              <a:buNone/>
            </a:pPr>
            <a:r>
              <a:rPr lang="en-US" sz="2400" dirty="0" err="1"/>
              <a:t>Nid</a:t>
            </a:r>
            <a:r>
              <a:rPr lang="en-US" sz="2400" dirty="0"/>
              <a:t> </a:t>
            </a:r>
            <a:r>
              <a:rPr lang="en-US" sz="2400" dirty="0" err="1"/>
              <a:t>yw</a:t>
            </a:r>
            <a:r>
              <a:rPr lang="en-US" sz="2400" dirty="0"/>
              <a:t> </a:t>
            </a:r>
            <a:r>
              <a:rPr lang="en-US" sz="2400" dirty="0" err="1"/>
              <a:t>pob</a:t>
            </a:r>
            <a:r>
              <a:rPr lang="en-US" sz="2400" dirty="0"/>
              <a:t> </a:t>
            </a:r>
            <a:r>
              <a:rPr lang="en-US" sz="2400" dirty="0" err="1"/>
              <a:t>plentyn</a:t>
            </a:r>
            <a:r>
              <a:rPr lang="en-US" sz="2400" dirty="0"/>
              <a:t> </a:t>
            </a:r>
            <a:r>
              <a:rPr lang="en-US" sz="2400" dirty="0" err="1"/>
              <a:t>yn</a:t>
            </a:r>
            <a:r>
              <a:rPr lang="en-US" sz="2400" dirty="0"/>
              <a:t> </a:t>
            </a:r>
            <a:r>
              <a:rPr lang="en-US" sz="2400" dirty="0" err="1"/>
              <a:t>dysgu</a:t>
            </a:r>
            <a:r>
              <a:rPr lang="en-US" sz="2400" dirty="0"/>
              <a:t> </a:t>
            </a:r>
            <a:r>
              <a:rPr lang="en-US" sz="2400" dirty="0" err="1"/>
              <a:t>trwy</a:t>
            </a:r>
            <a:r>
              <a:rPr lang="en-US" sz="2400" dirty="0"/>
              <a:t> </a:t>
            </a:r>
            <a:r>
              <a:rPr lang="en-US" sz="2400" dirty="0" err="1"/>
              <a:t>eiriau</a:t>
            </a:r>
            <a:r>
              <a:rPr lang="en-US" sz="2400" dirty="0"/>
              <a:t> ac felly </a:t>
            </a:r>
            <a:r>
              <a:rPr lang="en-US" sz="2400" dirty="0" err="1"/>
              <a:t>mae'n</a:t>
            </a:r>
            <a:r>
              <a:rPr lang="en-US" sz="2400" dirty="0"/>
              <a:t> </a:t>
            </a:r>
            <a:r>
              <a:rPr lang="en-US" sz="2400" dirty="0" err="1"/>
              <a:t>rhaid</a:t>
            </a:r>
            <a:r>
              <a:rPr lang="en-US" sz="2400" dirty="0"/>
              <a:t> </a:t>
            </a:r>
            <a:r>
              <a:rPr lang="en-US" sz="2400" dirty="0" err="1"/>
              <a:t>iddynt</a:t>
            </a:r>
            <a:r>
              <a:rPr lang="en-US" sz="2400" dirty="0"/>
              <a:t> </a:t>
            </a:r>
            <a:r>
              <a:rPr lang="en-US" sz="2400" dirty="0" err="1"/>
              <a:t>wneud</a:t>
            </a:r>
            <a:r>
              <a:rPr lang="en-US" sz="2400" dirty="0"/>
              <a:t> </a:t>
            </a:r>
            <a:r>
              <a:rPr lang="en-US" sz="2400" dirty="0" err="1"/>
              <a:t>synnwyr</a:t>
            </a:r>
            <a:r>
              <a:rPr lang="en-US" sz="2400" dirty="0"/>
              <a:t> </a:t>
            </a:r>
            <a:r>
              <a:rPr lang="en-US" sz="2400" dirty="0" err="1"/>
              <a:t>yn</a:t>
            </a:r>
            <a:r>
              <a:rPr lang="en-US" sz="2400" dirty="0"/>
              <a:t> </a:t>
            </a:r>
            <a:r>
              <a:rPr lang="en-US" sz="2400" dirty="0" err="1"/>
              <a:t>lle</a:t>
            </a:r>
            <a:r>
              <a:rPr lang="en-US" sz="2400" dirty="0"/>
              <a:t> </a:t>
            </a:r>
            <a:r>
              <a:rPr lang="en-US" sz="2400" dirty="0" err="1"/>
              <a:t>hynny</a:t>
            </a:r>
            <a:r>
              <a:rPr lang="en-US" sz="2400" dirty="0"/>
              <a:t> </a:t>
            </a:r>
            <a:r>
              <a:rPr lang="en-US" sz="2400" dirty="0" err="1"/>
              <a:t>o'r</a:t>
            </a:r>
            <a:r>
              <a:rPr lang="en-US" sz="2400" dirty="0"/>
              <a:t> </a:t>
            </a:r>
            <a:r>
              <a:rPr lang="en-US" sz="2400" dirty="0" err="1"/>
              <a:t>hyn</a:t>
            </a:r>
            <a:r>
              <a:rPr lang="en-US" sz="2400" dirty="0"/>
              <a:t> </a:t>
            </a:r>
            <a:r>
              <a:rPr lang="en-US" sz="2400" dirty="0" err="1"/>
              <a:t>sy'n</a:t>
            </a:r>
            <a:r>
              <a:rPr lang="en-US" sz="2400" dirty="0"/>
              <a:t> </a:t>
            </a:r>
            <a:r>
              <a:rPr lang="en-US" sz="2400" dirty="0" err="1"/>
              <a:t>digwydd</a:t>
            </a:r>
            <a:r>
              <a:rPr lang="en-US" sz="2400" dirty="0"/>
              <a:t> </a:t>
            </a:r>
            <a:r>
              <a:rPr lang="en-US" sz="2400" dirty="0" err="1"/>
              <a:t>trwy</a:t>
            </a:r>
            <a:r>
              <a:rPr lang="en-US" sz="2400" dirty="0"/>
              <a:t> </a:t>
            </a:r>
            <a:r>
              <a:rPr lang="en-US" sz="2400" dirty="0" err="1"/>
              <a:t>ieithoedd</a:t>
            </a:r>
            <a:r>
              <a:rPr lang="en-US" sz="2400" dirty="0"/>
              <a:t> </a:t>
            </a:r>
            <a:r>
              <a:rPr lang="en-US" sz="2400" dirty="0" err="1"/>
              <a:t>eraill</a:t>
            </a:r>
            <a:endParaRPr lang="en-US" sz="2400" dirty="0"/>
          </a:p>
        </p:txBody>
      </p:sp>
      <p:sp>
        <p:nvSpPr>
          <p:cNvPr id="4" name="Content Placeholder 3">
            <a:extLst>
              <a:ext uri="{FF2B5EF4-FFF2-40B4-BE49-F238E27FC236}">
                <a16:creationId xmlns:a16="http://schemas.microsoft.com/office/drawing/2014/main" id="{240D50C2-66E7-B0E6-DEB2-9EB3E91C52CD}"/>
              </a:ext>
            </a:extLst>
          </p:cNvPr>
          <p:cNvSpPr>
            <a:spLocks noGrp="1"/>
          </p:cNvSpPr>
          <p:nvPr>
            <p:ph sz="half" idx="2"/>
          </p:nvPr>
        </p:nvSpPr>
        <p:spPr/>
        <p:txBody>
          <a:bodyPr/>
          <a:lstStyle/>
          <a:p>
            <a:r>
              <a:rPr lang="en-GB" sz="2400" dirty="0">
                <a:solidFill>
                  <a:srgbClr val="0070C0"/>
                </a:solidFill>
              </a:rPr>
              <a:t>Creating a relationship between mark makers and mark receivers </a:t>
            </a:r>
          </a:p>
          <a:p>
            <a:pPr marL="0" indent="0">
              <a:buNone/>
            </a:pPr>
            <a:r>
              <a:rPr lang="en-GB" sz="2400" dirty="0">
                <a:solidFill>
                  <a:srgbClr val="0070C0"/>
                </a:solidFill>
              </a:rPr>
              <a:t>Example activity;</a:t>
            </a:r>
          </a:p>
          <a:p>
            <a:pPr marL="0" indent="0">
              <a:buNone/>
            </a:pPr>
            <a:r>
              <a:rPr lang="en-GB" sz="2400" u="sng" dirty="0">
                <a:solidFill>
                  <a:srgbClr val="0070C0"/>
                </a:solidFill>
              </a:rPr>
              <a:t>Spinning tops</a:t>
            </a:r>
          </a:p>
          <a:p>
            <a:pPr marL="0" indent="0">
              <a:buNone/>
            </a:pPr>
            <a:r>
              <a:rPr lang="en-GB" sz="2400" dirty="0">
                <a:solidFill>
                  <a:srgbClr val="0070C0"/>
                </a:solidFill>
              </a:rPr>
              <a:t>Not all children learn through words and so they must instead make sense of what is happening through other languages</a:t>
            </a:r>
          </a:p>
          <a:p>
            <a:pPr marL="0" indent="0">
              <a:buNone/>
            </a:pPr>
            <a:endParaRPr lang="en-US" dirty="0"/>
          </a:p>
        </p:txBody>
      </p:sp>
    </p:spTree>
    <p:extLst>
      <p:ext uri="{BB962C8B-B14F-4D97-AF65-F5344CB8AC3E}">
        <p14:creationId xmlns:p14="http://schemas.microsoft.com/office/powerpoint/2010/main" val="11299010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92AB-9524-D29F-4418-671AB82C1F2F}"/>
              </a:ext>
            </a:extLst>
          </p:cNvPr>
          <p:cNvSpPr>
            <a:spLocks noGrp="1"/>
          </p:cNvSpPr>
          <p:nvPr>
            <p:ph type="title"/>
          </p:nvPr>
        </p:nvSpPr>
        <p:spPr/>
        <p:txBody>
          <a:bodyPr>
            <a:normAutofit/>
          </a:bodyPr>
          <a:lstStyle/>
          <a:p>
            <a:r>
              <a:rPr lang="en-US" sz="4000" dirty="0" err="1"/>
              <a:t>Topiau</a:t>
            </a:r>
            <a:r>
              <a:rPr lang="en-US" sz="4000" dirty="0"/>
              <a:t> </a:t>
            </a:r>
            <a:r>
              <a:rPr lang="en-US" sz="4000" dirty="0" err="1"/>
              <a:t>troelli</a:t>
            </a:r>
            <a:br>
              <a:rPr lang="en-US" sz="4000" dirty="0"/>
            </a:br>
            <a:r>
              <a:rPr lang="en-GB" sz="4000" dirty="0">
                <a:solidFill>
                  <a:srgbClr val="0070C0"/>
                </a:solidFill>
              </a:rPr>
              <a:t>Spinning tops</a:t>
            </a:r>
            <a:endParaRPr lang="en-US" sz="4000" dirty="0">
              <a:solidFill>
                <a:srgbClr val="0070C0"/>
              </a:solidFill>
            </a:endParaRPr>
          </a:p>
        </p:txBody>
      </p:sp>
      <p:pic>
        <p:nvPicPr>
          <p:cNvPr id="5" name="Online Media 4" title="Spinning Tops - Video for Kids">
            <a:hlinkClick r:id="" action="ppaction://media"/>
            <a:extLst>
              <a:ext uri="{FF2B5EF4-FFF2-40B4-BE49-F238E27FC236}">
                <a16:creationId xmlns:a16="http://schemas.microsoft.com/office/drawing/2014/main" id="{D97F0E19-B8E5-67EC-8CB9-C803AFFBC744}"/>
              </a:ext>
            </a:extLst>
          </p:cNvPr>
          <p:cNvPicPr>
            <a:picLocks noGrp="1" noRot="1" noChangeAspect="1"/>
          </p:cNvPicPr>
          <p:nvPr>
            <p:ph sz="half" idx="1"/>
            <a:videoFile r:link="rId1"/>
          </p:nvPr>
        </p:nvPicPr>
        <p:blipFill>
          <a:blip r:embed="rId3"/>
          <a:stretch>
            <a:fillRect/>
          </a:stretch>
        </p:blipFill>
        <p:spPr>
          <a:xfrm>
            <a:off x="5318051" y="1275094"/>
            <a:ext cx="6412895" cy="3622971"/>
          </a:xfrm>
          <a:prstGeom prst="rect">
            <a:avLst/>
          </a:prstGeom>
        </p:spPr>
      </p:pic>
      <p:sp>
        <p:nvSpPr>
          <p:cNvPr id="4" name="Content Placeholder 3">
            <a:extLst>
              <a:ext uri="{FF2B5EF4-FFF2-40B4-BE49-F238E27FC236}">
                <a16:creationId xmlns:a16="http://schemas.microsoft.com/office/drawing/2014/main" id="{5568A61C-6650-272E-F7FA-F1F1AF787A6A}"/>
              </a:ext>
            </a:extLst>
          </p:cNvPr>
          <p:cNvSpPr>
            <a:spLocks noGrp="1"/>
          </p:cNvSpPr>
          <p:nvPr>
            <p:ph sz="half" idx="2"/>
          </p:nvPr>
        </p:nvSpPr>
        <p:spPr>
          <a:xfrm>
            <a:off x="838200" y="1876240"/>
            <a:ext cx="4283149" cy="3105519"/>
          </a:xfrm>
        </p:spPr>
        <p:txBody>
          <a:bodyPr>
            <a:normAutofit lnSpcReduction="10000"/>
          </a:bodyPr>
          <a:lstStyle/>
          <a:p>
            <a:pPr marL="0" indent="0">
              <a:buNone/>
            </a:pPr>
            <a:r>
              <a:rPr lang="en-GB" sz="2400" dirty="0" err="1"/>
              <a:t>Rhowch</a:t>
            </a:r>
            <a:r>
              <a:rPr lang="en-GB" sz="2400" dirty="0"/>
              <a:t> </a:t>
            </a:r>
            <a:r>
              <a:rPr lang="en-GB" sz="2400" dirty="0" err="1"/>
              <a:t>gynnig</a:t>
            </a:r>
            <a:r>
              <a:rPr lang="en-GB" sz="2400" dirty="0"/>
              <a:t> </a:t>
            </a:r>
            <a:r>
              <a:rPr lang="en-GB" sz="2400" dirty="0" err="1"/>
              <a:t>arni</a:t>
            </a:r>
            <a:r>
              <a:rPr lang="en-GB" sz="2400" dirty="0"/>
              <a:t> </a:t>
            </a:r>
            <a:r>
              <a:rPr lang="en-GB" sz="2400" dirty="0" err="1"/>
              <a:t>eich</a:t>
            </a:r>
            <a:r>
              <a:rPr lang="en-GB" sz="2400" dirty="0"/>
              <a:t> </a:t>
            </a:r>
            <a:r>
              <a:rPr lang="en-GB" sz="2400" dirty="0" err="1"/>
              <a:t>hunain</a:t>
            </a:r>
            <a:r>
              <a:rPr lang="en-GB" sz="2400" dirty="0"/>
              <a:t>,</a:t>
            </a:r>
          </a:p>
          <a:p>
            <a:pPr marL="0" indent="0">
              <a:buNone/>
            </a:pPr>
            <a:r>
              <a:rPr lang="en-GB" sz="2400" dirty="0" err="1"/>
              <a:t>Tynnwch</a:t>
            </a:r>
            <a:r>
              <a:rPr lang="en-GB" sz="2400" dirty="0"/>
              <a:t> </a:t>
            </a:r>
            <a:r>
              <a:rPr lang="en-GB" sz="2400" dirty="0" err="1"/>
              <a:t>lun</a:t>
            </a:r>
            <a:r>
              <a:rPr lang="en-GB" sz="2400" dirty="0"/>
              <a:t> </a:t>
            </a:r>
            <a:r>
              <a:rPr lang="en-GB" sz="2400" dirty="0" err="1"/>
              <a:t>o’r</a:t>
            </a:r>
            <a:r>
              <a:rPr lang="en-GB" sz="2400" dirty="0"/>
              <a:t> </a:t>
            </a:r>
            <a:r>
              <a:rPr lang="en-GB" sz="2400" dirty="0" err="1"/>
              <a:t>topiau</a:t>
            </a:r>
            <a:r>
              <a:rPr lang="en-GB" sz="2400" dirty="0"/>
              <a:t> </a:t>
            </a:r>
            <a:r>
              <a:rPr lang="en-GB" sz="2400" dirty="0" err="1"/>
              <a:t>troelli</a:t>
            </a:r>
            <a:r>
              <a:rPr lang="en-GB" sz="2400" dirty="0"/>
              <a:t> </a:t>
            </a:r>
            <a:r>
              <a:rPr lang="en-GB" sz="2400" dirty="0" err="1"/>
              <a:t>wrth</a:t>
            </a:r>
            <a:r>
              <a:rPr lang="en-GB" sz="2400" dirty="0"/>
              <a:t> </a:t>
            </a:r>
            <a:r>
              <a:rPr lang="en-GB" sz="2400" dirty="0" err="1"/>
              <a:t>iddynt</a:t>
            </a:r>
            <a:r>
              <a:rPr lang="en-GB" sz="2400" dirty="0"/>
              <a:t> </a:t>
            </a:r>
            <a:r>
              <a:rPr lang="en-GB" sz="2400" dirty="0" err="1"/>
              <a:t>droi</a:t>
            </a:r>
            <a:endParaRPr lang="en-GB" sz="2400" dirty="0"/>
          </a:p>
          <a:p>
            <a:pPr marL="0" indent="0">
              <a:buNone/>
            </a:pPr>
            <a:endParaRPr lang="en-GB" sz="2400" dirty="0"/>
          </a:p>
          <a:p>
            <a:pPr marL="0" indent="0">
              <a:buNone/>
            </a:pPr>
            <a:r>
              <a:rPr lang="en-GB" sz="2400" dirty="0">
                <a:solidFill>
                  <a:srgbClr val="0070C0"/>
                </a:solidFill>
              </a:rPr>
              <a:t>Try it for yourselves,</a:t>
            </a:r>
          </a:p>
          <a:p>
            <a:pPr marL="0" indent="0">
              <a:buNone/>
            </a:pPr>
            <a:r>
              <a:rPr lang="en-GB" sz="2400" dirty="0">
                <a:solidFill>
                  <a:srgbClr val="0070C0"/>
                </a:solidFill>
              </a:rPr>
              <a:t>Draw a spinning top as it spins</a:t>
            </a:r>
            <a:endParaRPr lang="en-US" sz="2400" dirty="0">
              <a:solidFill>
                <a:srgbClr val="0070C0"/>
              </a:solidFill>
            </a:endParaRPr>
          </a:p>
        </p:txBody>
      </p:sp>
    </p:spTree>
    <p:extLst>
      <p:ext uri="{BB962C8B-B14F-4D97-AF65-F5344CB8AC3E}">
        <p14:creationId xmlns:p14="http://schemas.microsoft.com/office/powerpoint/2010/main" val="210648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AF4C9A-8E46-67BF-50CA-3A30EB388EBF}"/>
              </a:ext>
            </a:extLst>
          </p:cNvPr>
          <p:cNvSpPr>
            <a:spLocks noGrp="1"/>
          </p:cNvSpPr>
          <p:nvPr>
            <p:ph sz="half" idx="1"/>
          </p:nvPr>
        </p:nvSpPr>
        <p:spPr>
          <a:xfrm>
            <a:off x="838200" y="1825625"/>
            <a:ext cx="4832498" cy="4351338"/>
          </a:xfrm>
        </p:spPr>
        <p:txBody>
          <a:bodyPr>
            <a:normAutofit/>
          </a:bodyPr>
          <a:lstStyle/>
          <a:p>
            <a:r>
              <a:rPr lang="en-US" sz="2400" dirty="0"/>
              <a:t>Beth </a:t>
            </a:r>
            <a:r>
              <a:rPr lang="en-US" sz="2400" dirty="0" err="1"/>
              <a:t>ydyn</a:t>
            </a:r>
            <a:r>
              <a:rPr lang="en-US" sz="2400" dirty="0"/>
              <a:t> </a:t>
            </a:r>
            <a:r>
              <a:rPr lang="en-US" sz="2400" dirty="0" err="1"/>
              <a:t>ni'n</a:t>
            </a:r>
            <a:r>
              <a:rPr lang="en-US" sz="2400" dirty="0"/>
              <a:t> </a:t>
            </a:r>
            <a:r>
              <a:rPr lang="en-US" sz="2400" dirty="0" err="1"/>
              <a:t>ei</a:t>
            </a:r>
            <a:r>
              <a:rPr lang="en-US" sz="2400" dirty="0"/>
              <a:t> </a:t>
            </a:r>
            <a:r>
              <a:rPr lang="en-US" sz="2400" dirty="0" err="1"/>
              <a:t>ddysgu</a:t>
            </a:r>
            <a:r>
              <a:rPr lang="en-US" sz="2400" dirty="0"/>
              <a:t>?</a:t>
            </a:r>
          </a:p>
          <a:p>
            <a:pPr marL="0" indent="0">
              <a:buNone/>
            </a:pPr>
            <a:r>
              <a:rPr lang="en-US" sz="2400" dirty="0" err="1"/>
              <a:t>Bydd</a:t>
            </a:r>
            <a:r>
              <a:rPr lang="en-US" sz="2400" dirty="0"/>
              <a:t> </a:t>
            </a:r>
            <a:r>
              <a:rPr lang="en-US" sz="2400" dirty="0" err="1"/>
              <a:t>pob</a:t>
            </a:r>
            <a:r>
              <a:rPr lang="en-US" sz="2400" dirty="0"/>
              <a:t> </a:t>
            </a:r>
            <a:r>
              <a:rPr lang="en-US" sz="2400" dirty="0" err="1"/>
              <a:t>plentyn</a:t>
            </a:r>
            <a:r>
              <a:rPr lang="en-US" sz="2400" dirty="0"/>
              <a:t> </a:t>
            </a:r>
            <a:r>
              <a:rPr lang="en-US" sz="2400" dirty="0" err="1"/>
              <a:t>yn</a:t>
            </a:r>
            <a:r>
              <a:rPr lang="en-US" sz="2400" dirty="0"/>
              <a:t> </a:t>
            </a:r>
            <a:r>
              <a:rPr lang="en-US" sz="2400" dirty="0" err="1"/>
              <a:t>edrych</a:t>
            </a:r>
            <a:r>
              <a:rPr lang="en-US" sz="2400" dirty="0"/>
              <a:t> </a:t>
            </a:r>
            <a:r>
              <a:rPr lang="en-US" sz="2400" dirty="0" err="1"/>
              <a:t>ar</a:t>
            </a:r>
            <a:r>
              <a:rPr lang="en-US" sz="2400" dirty="0"/>
              <a:t> </a:t>
            </a:r>
            <a:r>
              <a:rPr lang="en-US" sz="2400" dirty="0" err="1"/>
              <a:t>yr</a:t>
            </a:r>
            <a:r>
              <a:rPr lang="en-US" sz="2400" dirty="0"/>
              <a:t> un </a:t>
            </a:r>
            <a:r>
              <a:rPr lang="en-US" sz="2400" dirty="0" err="1"/>
              <a:t>topiau</a:t>
            </a:r>
            <a:r>
              <a:rPr lang="en-US" sz="2400" dirty="0"/>
              <a:t> </a:t>
            </a:r>
            <a:r>
              <a:rPr lang="en-US" sz="2400" dirty="0" err="1"/>
              <a:t>troelli</a:t>
            </a:r>
            <a:r>
              <a:rPr lang="en-US" sz="2400" dirty="0"/>
              <a:t>, OND </a:t>
            </a:r>
            <a:r>
              <a:rPr lang="en-US" sz="2400" dirty="0" err="1"/>
              <a:t>fe</a:t>
            </a:r>
            <a:r>
              <a:rPr lang="en-US" sz="2400" dirty="0"/>
              <a:t> </a:t>
            </a:r>
            <a:r>
              <a:rPr lang="en-US" sz="2400" dirty="0" err="1"/>
              <a:t>fyddant</a:t>
            </a:r>
            <a:r>
              <a:rPr lang="en-US" sz="2400" dirty="0"/>
              <a:t> </a:t>
            </a:r>
            <a:r>
              <a:rPr lang="en-US" sz="2400" dirty="0" err="1"/>
              <a:t>yn</a:t>
            </a:r>
            <a:r>
              <a:rPr lang="en-US" sz="2400" dirty="0"/>
              <a:t> </a:t>
            </a:r>
            <a:r>
              <a:rPr lang="en-US" sz="2400" dirty="0" err="1"/>
              <a:t>ei</a:t>
            </a:r>
            <a:r>
              <a:rPr lang="en-US" sz="2400" dirty="0"/>
              <a:t> </a:t>
            </a:r>
            <a:r>
              <a:rPr lang="en-US" sz="2400" dirty="0" err="1"/>
              <a:t>ddehongli’n</a:t>
            </a:r>
            <a:r>
              <a:rPr lang="en-US" sz="2400" dirty="0"/>
              <a:t> </a:t>
            </a:r>
            <a:r>
              <a:rPr lang="en-US" sz="2400" dirty="0" err="1"/>
              <a:t>wahanol</a:t>
            </a:r>
            <a:r>
              <a:rPr lang="en-US" sz="2400" dirty="0"/>
              <a:t>, </a:t>
            </a:r>
            <a:r>
              <a:rPr lang="en-US" sz="2400" dirty="0" err="1"/>
              <a:t>gyda</a:t>
            </a:r>
            <a:r>
              <a:rPr lang="en-US" sz="2400" dirty="0"/>
              <a:t> </a:t>
            </a:r>
            <a:r>
              <a:rPr lang="en-US" sz="2400" dirty="0" err="1"/>
              <a:t>pob</a:t>
            </a:r>
            <a:r>
              <a:rPr lang="en-US" sz="2400" dirty="0"/>
              <a:t> un </a:t>
            </a:r>
            <a:r>
              <a:rPr lang="en-US" sz="2400" dirty="0" err="1"/>
              <a:t>yn</a:t>
            </a:r>
            <a:r>
              <a:rPr lang="en-US" sz="2400" dirty="0"/>
              <a:t> </a:t>
            </a:r>
            <a:r>
              <a:rPr lang="en-US" sz="2400" dirty="0" err="1"/>
              <a:t>defnyddio</a:t>
            </a:r>
            <a:r>
              <a:rPr lang="en-US" sz="2400" dirty="0"/>
              <a:t> </a:t>
            </a:r>
            <a:r>
              <a:rPr lang="en-US" sz="2400" dirty="0" err="1"/>
              <a:t>ei</a:t>
            </a:r>
            <a:r>
              <a:rPr lang="en-US" sz="2400" dirty="0"/>
              <a:t> </a:t>
            </a:r>
            <a:r>
              <a:rPr lang="en-US" sz="2400" dirty="0" err="1"/>
              <a:t>ddewis</a:t>
            </a:r>
            <a:r>
              <a:rPr lang="en-US" sz="2400" dirty="0"/>
              <a:t> o </a:t>
            </a:r>
            <a:r>
              <a:rPr lang="en-US" sz="2400" dirty="0" err="1"/>
              <a:t>iaith</a:t>
            </a:r>
            <a:r>
              <a:rPr lang="en-US" sz="2400" dirty="0"/>
              <a:t> </a:t>
            </a:r>
            <a:r>
              <a:rPr lang="en-US" sz="2400" dirty="0" err="1"/>
              <a:t>unigryw</a:t>
            </a:r>
            <a:r>
              <a:rPr lang="en-US" sz="2400" dirty="0"/>
              <a:t>.</a:t>
            </a:r>
          </a:p>
          <a:p>
            <a:pPr marL="0" indent="0">
              <a:buNone/>
            </a:pPr>
            <a:r>
              <a:rPr lang="en-US" sz="2400" dirty="0"/>
              <a:t>(</a:t>
            </a:r>
            <a:r>
              <a:rPr lang="en-US" sz="2400" dirty="0" err="1"/>
              <a:t>fel</a:t>
            </a:r>
            <a:r>
              <a:rPr lang="en-US" sz="2400" dirty="0"/>
              <a:t> y </a:t>
            </a:r>
            <a:r>
              <a:rPr lang="en-US" sz="2400" dirty="0" err="1"/>
              <a:t>byddwch</a:t>
            </a:r>
            <a:r>
              <a:rPr lang="en-US" sz="2400" dirty="0"/>
              <a:t> chi)</a:t>
            </a:r>
          </a:p>
        </p:txBody>
      </p:sp>
      <p:sp>
        <p:nvSpPr>
          <p:cNvPr id="4" name="Content Placeholder 3">
            <a:extLst>
              <a:ext uri="{FF2B5EF4-FFF2-40B4-BE49-F238E27FC236}">
                <a16:creationId xmlns:a16="http://schemas.microsoft.com/office/drawing/2014/main" id="{C4A6A2F0-A554-2479-A675-2D6DB2B2CC25}"/>
              </a:ext>
            </a:extLst>
          </p:cNvPr>
          <p:cNvSpPr>
            <a:spLocks noGrp="1"/>
          </p:cNvSpPr>
          <p:nvPr>
            <p:ph sz="half" idx="2"/>
          </p:nvPr>
        </p:nvSpPr>
        <p:spPr/>
        <p:txBody>
          <a:bodyPr/>
          <a:lstStyle/>
          <a:p>
            <a:pPr marL="0" indent="0">
              <a:buNone/>
            </a:pPr>
            <a:r>
              <a:rPr lang="en-GB" sz="2400" dirty="0">
                <a:solidFill>
                  <a:srgbClr val="0070C0"/>
                </a:solidFill>
              </a:rPr>
              <a:t>What do we learn?</a:t>
            </a:r>
          </a:p>
          <a:p>
            <a:pPr marL="0" indent="0">
              <a:buNone/>
            </a:pPr>
            <a:r>
              <a:rPr lang="en-GB" sz="2400" dirty="0">
                <a:solidFill>
                  <a:srgbClr val="0070C0"/>
                </a:solidFill>
              </a:rPr>
              <a:t>All children will be looking at the same spinning tops, BUT they interpret it differently, each using their own unique language of choice</a:t>
            </a:r>
          </a:p>
          <a:p>
            <a:pPr marL="0" indent="0">
              <a:buNone/>
            </a:pPr>
            <a:r>
              <a:rPr lang="en-GB" sz="2400" dirty="0">
                <a:solidFill>
                  <a:srgbClr val="0070C0"/>
                </a:solidFill>
              </a:rPr>
              <a:t>(as will you)</a:t>
            </a:r>
          </a:p>
        </p:txBody>
      </p:sp>
      <p:sp>
        <p:nvSpPr>
          <p:cNvPr id="7" name="Title 1">
            <a:extLst>
              <a:ext uri="{FF2B5EF4-FFF2-40B4-BE49-F238E27FC236}">
                <a16:creationId xmlns:a16="http://schemas.microsoft.com/office/drawing/2014/main" id="{DAA529FD-3203-1E86-38E6-1C613B872F91}"/>
              </a:ext>
            </a:extLst>
          </p:cNvPr>
          <p:cNvSpPr txBox="1">
            <a:spLocks/>
          </p:cNvSpPr>
          <p:nvPr/>
        </p:nvSpPr>
        <p:spPr>
          <a:xfrm>
            <a:off x="838200" y="43246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Topiau troelli</a:t>
            </a:r>
            <a:br>
              <a:rPr lang="en-US" sz="4000"/>
            </a:br>
            <a:r>
              <a:rPr lang="en-GB" sz="4000">
                <a:solidFill>
                  <a:srgbClr val="0070C0"/>
                </a:solidFill>
              </a:rPr>
              <a:t>Spinning tops</a:t>
            </a:r>
            <a:endParaRPr lang="en-US" sz="4000" dirty="0">
              <a:solidFill>
                <a:srgbClr val="0070C0"/>
              </a:solidFill>
            </a:endParaRPr>
          </a:p>
        </p:txBody>
      </p:sp>
    </p:spTree>
    <p:extLst>
      <p:ext uri="{BB962C8B-B14F-4D97-AF65-F5344CB8AC3E}">
        <p14:creationId xmlns:p14="http://schemas.microsoft.com/office/powerpoint/2010/main" val="3533734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87A3-9954-54CD-AD09-3E70A22DDF0E}"/>
              </a:ext>
            </a:extLst>
          </p:cNvPr>
          <p:cNvSpPr>
            <a:spLocks noGrp="1"/>
          </p:cNvSpPr>
          <p:nvPr>
            <p:ph type="title"/>
          </p:nvPr>
        </p:nvSpPr>
        <p:spPr/>
        <p:txBody>
          <a:bodyPr>
            <a:normAutofit/>
          </a:bodyPr>
          <a:lstStyle/>
          <a:p>
            <a:r>
              <a:rPr lang="en-GB" sz="4000" dirty="0" err="1"/>
              <a:t>Deunyddiau</a:t>
            </a:r>
            <a:br>
              <a:rPr lang="en-GB" sz="4000" dirty="0"/>
            </a:br>
            <a:r>
              <a:rPr lang="en-GB" sz="4000" dirty="0">
                <a:solidFill>
                  <a:srgbClr val="0070C0"/>
                </a:solidFill>
              </a:rPr>
              <a:t>Materials</a:t>
            </a:r>
            <a:endParaRPr lang="en-US" sz="4000" dirty="0">
              <a:solidFill>
                <a:srgbClr val="0070C0"/>
              </a:solidFill>
            </a:endParaRPr>
          </a:p>
        </p:txBody>
      </p:sp>
      <p:sp>
        <p:nvSpPr>
          <p:cNvPr id="3" name="Content Placeholder 2">
            <a:extLst>
              <a:ext uri="{FF2B5EF4-FFF2-40B4-BE49-F238E27FC236}">
                <a16:creationId xmlns:a16="http://schemas.microsoft.com/office/drawing/2014/main" id="{2B22D3ED-3AD5-0BCD-8D61-BB503566E8E7}"/>
              </a:ext>
            </a:extLst>
          </p:cNvPr>
          <p:cNvSpPr>
            <a:spLocks noGrp="1"/>
          </p:cNvSpPr>
          <p:nvPr>
            <p:ph sz="half" idx="1"/>
          </p:nvPr>
        </p:nvSpPr>
        <p:spPr>
          <a:xfrm>
            <a:off x="370368" y="1825627"/>
            <a:ext cx="4010247" cy="3965574"/>
          </a:xfrm>
        </p:spPr>
        <p:txBody>
          <a:bodyPr>
            <a:normAutofit lnSpcReduction="10000"/>
          </a:bodyPr>
          <a:lstStyle/>
          <a:p>
            <a:r>
              <a:rPr lang="en-US" sz="2400" dirty="0"/>
              <a:t>Mae </a:t>
            </a:r>
            <a:r>
              <a:rPr lang="en-US" sz="2400" dirty="0" err="1"/>
              <a:t>ansawdd</a:t>
            </a:r>
            <a:r>
              <a:rPr lang="en-US" sz="2400" dirty="0"/>
              <a:t> y </a:t>
            </a:r>
            <a:r>
              <a:rPr lang="en-US" sz="2400" dirty="0" err="1"/>
              <a:t>deunyddiau</a:t>
            </a:r>
            <a:r>
              <a:rPr lang="en-US" sz="2400" dirty="0"/>
              <a:t> </a:t>
            </a:r>
            <a:r>
              <a:rPr lang="en-US" sz="2400" dirty="0" err="1"/>
              <a:t>yn</a:t>
            </a:r>
            <a:r>
              <a:rPr lang="en-US" sz="2400" dirty="0"/>
              <a:t> </a:t>
            </a:r>
            <a:r>
              <a:rPr lang="en-US" sz="2400" dirty="0" err="1"/>
              <a:t>ddewis</a:t>
            </a:r>
            <a:r>
              <a:rPr lang="en-US" sz="2400" dirty="0"/>
              <a:t> </a:t>
            </a:r>
            <a:r>
              <a:rPr lang="en-US" sz="2400" dirty="0" err="1"/>
              <a:t>sylfaenol</a:t>
            </a:r>
            <a:endParaRPr lang="en-US" sz="2400" dirty="0"/>
          </a:p>
          <a:p>
            <a:r>
              <a:rPr lang="en-US" sz="2400" dirty="0"/>
              <a:t>Yn </a:t>
            </a:r>
            <a:r>
              <a:rPr lang="en-US" sz="2400" dirty="0" err="1"/>
              <a:t>canolbwyntio</a:t>
            </a:r>
            <a:r>
              <a:rPr lang="en-US" sz="2400" dirty="0"/>
              <a:t> </a:t>
            </a:r>
            <a:r>
              <a:rPr lang="en-US" sz="2400" dirty="0" err="1"/>
              <a:t>ar</a:t>
            </a:r>
            <a:r>
              <a:rPr lang="en-US" sz="2400" dirty="0"/>
              <a:t>;</a:t>
            </a:r>
          </a:p>
          <a:p>
            <a:pPr marL="0" indent="0">
              <a:buNone/>
            </a:pPr>
            <a:r>
              <a:rPr lang="en-US" sz="2400" dirty="0" err="1"/>
              <a:t>Lled</a:t>
            </a:r>
            <a:r>
              <a:rPr lang="en-US" sz="2400" dirty="0"/>
              <a:t>, </a:t>
            </a:r>
            <a:r>
              <a:rPr lang="en-US" sz="2400" dirty="0" err="1"/>
              <a:t>pwysau</a:t>
            </a:r>
            <a:r>
              <a:rPr lang="en-US" sz="2400" dirty="0"/>
              <a:t>, </a:t>
            </a:r>
            <a:r>
              <a:rPr lang="en-US" sz="2400" dirty="0" err="1"/>
              <a:t>cydbwysedd</a:t>
            </a:r>
            <a:r>
              <a:rPr lang="en-US" sz="2400" dirty="0"/>
              <a:t>, </a:t>
            </a:r>
            <a:r>
              <a:rPr lang="en-US" sz="2400" dirty="0" err="1"/>
              <a:t>siâp</a:t>
            </a:r>
            <a:endParaRPr lang="en-US" sz="2400" dirty="0"/>
          </a:p>
          <a:p>
            <a:r>
              <a:rPr lang="en-US" sz="2400" dirty="0"/>
              <a:t>Mae </a:t>
            </a:r>
            <a:r>
              <a:rPr lang="en-US" sz="2400" dirty="0" err="1"/>
              <a:t>hyn</a:t>
            </a:r>
            <a:r>
              <a:rPr lang="en-US" sz="2400" dirty="0"/>
              <a:t> </a:t>
            </a:r>
            <a:r>
              <a:rPr lang="en-US" sz="2400" dirty="0" err="1"/>
              <a:t>yn</a:t>
            </a:r>
            <a:r>
              <a:rPr lang="en-US" sz="2400" dirty="0"/>
              <a:t> </a:t>
            </a:r>
            <a:r>
              <a:rPr lang="en-US" sz="2400" dirty="0" err="1"/>
              <a:t>galluogi’r</a:t>
            </a:r>
            <a:r>
              <a:rPr lang="en-US" sz="2400" dirty="0"/>
              <a:t> plant </a:t>
            </a:r>
            <a:r>
              <a:rPr lang="en-US" sz="2400" dirty="0" err="1"/>
              <a:t>i</a:t>
            </a:r>
            <a:r>
              <a:rPr lang="en-US" sz="2400" dirty="0"/>
              <a:t> </a:t>
            </a:r>
            <a:r>
              <a:rPr lang="en-US" sz="2400" dirty="0" err="1"/>
              <a:t>feddwl</a:t>
            </a:r>
            <a:r>
              <a:rPr lang="en-US" sz="2400" dirty="0"/>
              <a:t> pa mor ‘</a:t>
            </a:r>
            <a:r>
              <a:rPr lang="en-US" sz="2400" dirty="0" err="1"/>
              <a:t>gyfeillgar</a:t>
            </a:r>
            <a:r>
              <a:rPr lang="en-US" sz="2400" dirty="0"/>
              <a:t>’ </a:t>
            </a:r>
            <a:r>
              <a:rPr lang="en-US" sz="2400" dirty="0" err="1"/>
              <a:t>yw’r</a:t>
            </a:r>
            <a:r>
              <a:rPr lang="en-US" sz="2400" dirty="0"/>
              <a:t> </a:t>
            </a:r>
            <a:r>
              <a:rPr lang="en-US" sz="2400" dirty="0" err="1"/>
              <a:t>defnyddiau</a:t>
            </a:r>
            <a:r>
              <a:rPr lang="en-US" sz="2400" dirty="0"/>
              <a:t> </a:t>
            </a:r>
            <a:r>
              <a:rPr lang="en-US" sz="2400" dirty="0" err="1"/>
              <a:t>â’i</a:t>
            </a:r>
            <a:r>
              <a:rPr lang="en-US" sz="2400" dirty="0"/>
              <a:t> </a:t>
            </a:r>
            <a:r>
              <a:rPr lang="en-US" sz="2400" dirty="0" err="1"/>
              <a:t>gilydd</a:t>
            </a:r>
            <a:r>
              <a:rPr lang="en-US" sz="2400" dirty="0"/>
              <a:t> (A </a:t>
            </a:r>
            <a:r>
              <a:rPr lang="en-US" sz="2400" dirty="0" err="1"/>
              <a:t>ydynt</a:t>
            </a:r>
            <a:r>
              <a:rPr lang="en-US" sz="2400" dirty="0"/>
              <a:t> </a:t>
            </a:r>
            <a:r>
              <a:rPr lang="en-US" sz="2400" dirty="0" err="1"/>
              <a:t>yn</a:t>
            </a:r>
            <a:r>
              <a:rPr lang="en-US" sz="2400" dirty="0"/>
              <a:t> </a:t>
            </a:r>
            <a:r>
              <a:rPr lang="en-US" sz="2400" dirty="0" err="1"/>
              <a:t>gydnaws</a:t>
            </a:r>
            <a:r>
              <a:rPr lang="en-US" sz="2400" dirty="0"/>
              <a:t> neu </a:t>
            </a:r>
            <a:r>
              <a:rPr lang="en-US" sz="2400" dirty="0" err="1"/>
              <a:t>beidio</a:t>
            </a:r>
            <a:r>
              <a:rPr lang="en-US" sz="2400" dirty="0"/>
              <a:t>)</a:t>
            </a:r>
          </a:p>
          <a:p>
            <a:endParaRPr lang="en-US" dirty="0"/>
          </a:p>
        </p:txBody>
      </p:sp>
      <p:sp>
        <p:nvSpPr>
          <p:cNvPr id="4" name="Content Placeholder 3">
            <a:extLst>
              <a:ext uri="{FF2B5EF4-FFF2-40B4-BE49-F238E27FC236}">
                <a16:creationId xmlns:a16="http://schemas.microsoft.com/office/drawing/2014/main" id="{C0C18820-FAFE-0C08-AD87-85DE142C3D80}"/>
              </a:ext>
            </a:extLst>
          </p:cNvPr>
          <p:cNvSpPr>
            <a:spLocks noGrp="1"/>
          </p:cNvSpPr>
          <p:nvPr>
            <p:ph sz="half" idx="2"/>
          </p:nvPr>
        </p:nvSpPr>
        <p:spPr>
          <a:xfrm>
            <a:off x="4380616" y="1825627"/>
            <a:ext cx="3636334" cy="4858708"/>
          </a:xfrm>
        </p:spPr>
        <p:txBody>
          <a:bodyPr>
            <a:normAutofit lnSpcReduction="10000"/>
          </a:bodyPr>
          <a:lstStyle/>
          <a:p>
            <a:r>
              <a:rPr lang="en-GB" sz="2400" dirty="0">
                <a:solidFill>
                  <a:srgbClr val="0070C0"/>
                </a:solidFill>
              </a:rPr>
              <a:t>The quality of materials is a fundamental choice </a:t>
            </a:r>
          </a:p>
          <a:p>
            <a:r>
              <a:rPr lang="en-GB" sz="2400" dirty="0">
                <a:solidFill>
                  <a:srgbClr val="0070C0"/>
                </a:solidFill>
              </a:rPr>
              <a:t>Focuses on;</a:t>
            </a:r>
          </a:p>
          <a:p>
            <a:pPr marL="0" indent="0">
              <a:buNone/>
            </a:pPr>
            <a:r>
              <a:rPr lang="en-GB" sz="2400" dirty="0">
                <a:solidFill>
                  <a:srgbClr val="0070C0"/>
                </a:solidFill>
              </a:rPr>
              <a:t>Width, weight, balance, shape </a:t>
            </a:r>
          </a:p>
          <a:p>
            <a:r>
              <a:rPr lang="en-GB" sz="2400" dirty="0">
                <a:solidFill>
                  <a:srgbClr val="0070C0"/>
                </a:solidFill>
              </a:rPr>
              <a:t>This allows children to think about how ‘friendly’ the materials are with each other (Are they compatible or not) </a:t>
            </a:r>
            <a:endParaRPr lang="en-US" sz="2400" dirty="0">
              <a:solidFill>
                <a:srgbClr val="0070C0"/>
              </a:solidFill>
            </a:endParaRPr>
          </a:p>
        </p:txBody>
      </p:sp>
      <p:pic>
        <p:nvPicPr>
          <p:cNvPr id="6146" name="Picture 2" descr="Image preview">
            <a:extLst>
              <a:ext uri="{FF2B5EF4-FFF2-40B4-BE49-F238E27FC236}">
                <a16:creationId xmlns:a16="http://schemas.microsoft.com/office/drawing/2014/main" id="{1CFF50C2-C66C-0133-4566-54C6DEF24F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935" y="610522"/>
            <a:ext cx="3507416" cy="4676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2207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FE199-3D50-D1E3-16F1-CDFCB0564D5C}"/>
              </a:ext>
            </a:extLst>
          </p:cNvPr>
          <p:cNvSpPr>
            <a:spLocks noGrp="1"/>
          </p:cNvSpPr>
          <p:nvPr>
            <p:ph type="title"/>
          </p:nvPr>
        </p:nvSpPr>
        <p:spPr/>
        <p:txBody>
          <a:bodyPr>
            <a:normAutofit/>
          </a:bodyPr>
          <a:lstStyle/>
          <a:p>
            <a:r>
              <a:rPr lang="en-GB" sz="4000" dirty="0" err="1"/>
              <a:t>Amgylchedd</a:t>
            </a:r>
            <a:br>
              <a:rPr lang="en-GB" sz="4000" dirty="0"/>
            </a:br>
            <a:r>
              <a:rPr lang="en-GB" sz="4000" dirty="0">
                <a:solidFill>
                  <a:srgbClr val="0070C0"/>
                </a:solidFill>
              </a:rPr>
              <a:t>Environment</a:t>
            </a:r>
            <a:endParaRPr lang="en-US" sz="4000" dirty="0">
              <a:solidFill>
                <a:srgbClr val="0070C0"/>
              </a:solidFill>
            </a:endParaRPr>
          </a:p>
        </p:txBody>
      </p:sp>
      <p:sp>
        <p:nvSpPr>
          <p:cNvPr id="3" name="Content Placeholder 2">
            <a:extLst>
              <a:ext uri="{FF2B5EF4-FFF2-40B4-BE49-F238E27FC236}">
                <a16:creationId xmlns:a16="http://schemas.microsoft.com/office/drawing/2014/main" id="{7340C501-ACB4-9FED-5345-A13E9CA92463}"/>
              </a:ext>
            </a:extLst>
          </p:cNvPr>
          <p:cNvSpPr>
            <a:spLocks noGrp="1"/>
          </p:cNvSpPr>
          <p:nvPr>
            <p:ph sz="half" idx="1"/>
          </p:nvPr>
        </p:nvSpPr>
        <p:spPr/>
        <p:txBody>
          <a:bodyPr>
            <a:normAutofit/>
          </a:bodyPr>
          <a:lstStyle/>
          <a:p>
            <a:r>
              <a:rPr lang="en-US" sz="2400" dirty="0" err="1"/>
              <a:t>Edrych</a:t>
            </a:r>
            <a:r>
              <a:rPr lang="en-US" sz="2400" dirty="0"/>
              <a:t> </a:t>
            </a:r>
            <a:r>
              <a:rPr lang="en-US" sz="2400" dirty="0" err="1"/>
              <a:t>ar</a:t>
            </a:r>
            <a:r>
              <a:rPr lang="en-US" sz="2400" dirty="0"/>
              <a:t> </a:t>
            </a:r>
            <a:r>
              <a:rPr lang="en-US" sz="2400" dirty="0" err="1"/>
              <a:t>sut</a:t>
            </a:r>
            <a:r>
              <a:rPr lang="en-US" sz="2400" dirty="0"/>
              <a:t> </a:t>
            </a:r>
            <a:r>
              <a:rPr lang="en-US" sz="2400" dirty="0" err="1"/>
              <a:t>mae</a:t>
            </a:r>
            <a:r>
              <a:rPr lang="en-US" sz="2400" dirty="0"/>
              <a:t> plant </a:t>
            </a:r>
            <a:r>
              <a:rPr lang="en-US" sz="2400" dirty="0" err="1"/>
              <a:t>yn</a:t>
            </a:r>
            <a:r>
              <a:rPr lang="en-US" sz="2400" dirty="0"/>
              <a:t> </a:t>
            </a:r>
            <a:r>
              <a:rPr lang="en-US" sz="2400" dirty="0" err="1"/>
              <a:t>symud</a:t>
            </a:r>
            <a:r>
              <a:rPr lang="en-US" sz="2400" dirty="0"/>
              <a:t> </a:t>
            </a:r>
            <a:r>
              <a:rPr lang="en-US" sz="2400" dirty="0" err="1"/>
              <a:t>trwy</a:t>
            </a:r>
            <a:r>
              <a:rPr lang="en-US" sz="2400" dirty="0"/>
              <a:t> </a:t>
            </a:r>
            <a:r>
              <a:rPr lang="en-US" sz="2400" dirty="0" err="1"/>
              <a:t>ofodau</a:t>
            </a:r>
            <a:endParaRPr lang="en-US" sz="2400" dirty="0"/>
          </a:p>
          <a:p>
            <a:r>
              <a:rPr lang="en-US" sz="2400" dirty="0"/>
              <a:t>Mae </a:t>
            </a:r>
            <a:r>
              <a:rPr lang="en-US" sz="2400" dirty="0" err="1"/>
              <a:t>lefelau</a:t>
            </a:r>
            <a:r>
              <a:rPr lang="en-US" sz="2400" dirty="0"/>
              <a:t> </a:t>
            </a:r>
            <a:r>
              <a:rPr lang="en-US" sz="2400" dirty="0" err="1"/>
              <a:t>gwahanol</a:t>
            </a:r>
            <a:r>
              <a:rPr lang="en-US" sz="2400" dirty="0"/>
              <a:t> o </a:t>
            </a:r>
            <a:r>
              <a:rPr lang="en-US" sz="2400" dirty="0" err="1"/>
              <a:t>fewn</a:t>
            </a:r>
            <a:r>
              <a:rPr lang="en-US" sz="2400" dirty="0"/>
              <a:t> </a:t>
            </a:r>
            <a:r>
              <a:rPr lang="en-US" sz="2400" dirty="0" err="1"/>
              <a:t>ystafell</a:t>
            </a:r>
            <a:r>
              <a:rPr lang="en-US" sz="2400" dirty="0"/>
              <a:t> </a:t>
            </a:r>
            <a:r>
              <a:rPr lang="en-US" sz="2400" dirty="0" err="1"/>
              <a:t>ddosbarth</a:t>
            </a:r>
            <a:r>
              <a:rPr lang="en-US" sz="2400" dirty="0"/>
              <a:t> </a:t>
            </a:r>
            <a:r>
              <a:rPr lang="en-US" sz="2400" dirty="0" err="1"/>
              <a:t>yn</a:t>
            </a:r>
            <a:r>
              <a:rPr lang="en-US" sz="2400" dirty="0"/>
              <a:t> </a:t>
            </a:r>
            <a:r>
              <a:rPr lang="en-US" sz="2400" dirty="0" err="1"/>
              <a:t>rhoi</a:t>
            </a:r>
            <a:r>
              <a:rPr lang="en-US" sz="2400" dirty="0"/>
              <a:t> </a:t>
            </a:r>
            <a:r>
              <a:rPr lang="en-US" sz="2400" dirty="0" err="1"/>
              <a:t>cyfleoedd</a:t>
            </a:r>
            <a:r>
              <a:rPr lang="en-US" sz="2400" dirty="0"/>
              <a:t> </a:t>
            </a:r>
            <a:r>
              <a:rPr lang="en-US" sz="2400" dirty="0" err="1"/>
              <a:t>pellach</a:t>
            </a:r>
            <a:r>
              <a:rPr lang="en-US" sz="2400" dirty="0"/>
              <a:t> </a:t>
            </a:r>
            <a:r>
              <a:rPr lang="en-US" sz="2400" dirty="0" err="1"/>
              <a:t>i</a:t>
            </a:r>
            <a:r>
              <a:rPr lang="en-US" sz="2400" dirty="0"/>
              <a:t> </a:t>
            </a:r>
            <a:r>
              <a:rPr lang="en-US" sz="2400" dirty="0" err="1"/>
              <a:t>symud</a:t>
            </a:r>
            <a:r>
              <a:rPr lang="en-US" sz="2400" dirty="0"/>
              <a:t> (er </a:t>
            </a:r>
            <a:r>
              <a:rPr lang="en-US" sz="2400" dirty="0" err="1"/>
              <a:t>enghraifft</a:t>
            </a:r>
            <a:r>
              <a:rPr lang="en-US" sz="2400" dirty="0"/>
              <a:t>, </a:t>
            </a:r>
            <a:r>
              <a:rPr lang="en-US" sz="2400" dirty="0" err="1"/>
              <a:t>grisiau</a:t>
            </a:r>
            <a:r>
              <a:rPr lang="en-US" sz="2400" dirty="0"/>
              <a:t>)</a:t>
            </a:r>
          </a:p>
        </p:txBody>
      </p:sp>
      <p:sp>
        <p:nvSpPr>
          <p:cNvPr id="4" name="Content Placeholder 3">
            <a:extLst>
              <a:ext uri="{FF2B5EF4-FFF2-40B4-BE49-F238E27FC236}">
                <a16:creationId xmlns:a16="http://schemas.microsoft.com/office/drawing/2014/main" id="{14C07377-2EC7-0A2A-15EE-EDB66500F3B8}"/>
              </a:ext>
            </a:extLst>
          </p:cNvPr>
          <p:cNvSpPr>
            <a:spLocks noGrp="1"/>
          </p:cNvSpPr>
          <p:nvPr>
            <p:ph sz="half" idx="2"/>
          </p:nvPr>
        </p:nvSpPr>
        <p:spPr/>
        <p:txBody>
          <a:bodyPr>
            <a:normAutofit/>
          </a:bodyPr>
          <a:lstStyle/>
          <a:p>
            <a:r>
              <a:rPr lang="en-GB" sz="2400" dirty="0">
                <a:solidFill>
                  <a:srgbClr val="0070C0"/>
                </a:solidFill>
              </a:rPr>
              <a:t>Looking at how children move through spaces </a:t>
            </a:r>
          </a:p>
          <a:p>
            <a:r>
              <a:rPr lang="en-GB" sz="2400" dirty="0">
                <a:solidFill>
                  <a:srgbClr val="0070C0"/>
                </a:solidFill>
              </a:rPr>
              <a:t>Differing levels within a classroom provide further opportunities to move (for example, stairs)</a:t>
            </a:r>
            <a:endParaRPr lang="en-US" sz="2400" dirty="0">
              <a:solidFill>
                <a:srgbClr val="0070C0"/>
              </a:solidFill>
            </a:endParaRPr>
          </a:p>
        </p:txBody>
      </p:sp>
    </p:spTree>
    <p:extLst>
      <p:ext uri="{BB962C8B-B14F-4D97-AF65-F5344CB8AC3E}">
        <p14:creationId xmlns:p14="http://schemas.microsoft.com/office/powerpoint/2010/main" val="869463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0252E-FF9D-BE92-A5DE-BB5BB27DAC1B}"/>
              </a:ext>
            </a:extLst>
          </p:cNvPr>
          <p:cNvSpPr>
            <a:spLocks noGrp="1"/>
          </p:cNvSpPr>
          <p:nvPr>
            <p:ph type="ctrTitle"/>
          </p:nvPr>
        </p:nvSpPr>
        <p:spPr/>
        <p:txBody>
          <a:bodyPr/>
          <a:lstStyle/>
          <a:p>
            <a:r>
              <a:rPr lang="en-GB" dirty="0">
                <a:solidFill>
                  <a:srgbClr val="0070C0"/>
                </a:solidFill>
              </a:rPr>
              <a:t>Reggio Emelia Approach</a:t>
            </a:r>
            <a:br>
              <a:rPr lang="en-GB" dirty="0"/>
            </a:br>
            <a:r>
              <a:rPr lang="en-GB" dirty="0"/>
              <a:t>Dull Reggio Emelia</a:t>
            </a:r>
            <a:endParaRPr lang="en-US" dirty="0"/>
          </a:p>
        </p:txBody>
      </p:sp>
      <p:sp>
        <p:nvSpPr>
          <p:cNvPr id="3" name="Subtitle 2">
            <a:extLst>
              <a:ext uri="{FF2B5EF4-FFF2-40B4-BE49-F238E27FC236}">
                <a16:creationId xmlns:a16="http://schemas.microsoft.com/office/drawing/2014/main" id="{47CB1901-4FDC-92BC-6A04-9376A4CA528D}"/>
              </a:ext>
            </a:extLst>
          </p:cNvPr>
          <p:cNvSpPr>
            <a:spLocks noGrp="1"/>
          </p:cNvSpPr>
          <p:nvPr>
            <p:ph type="subTitle" idx="1"/>
          </p:nvPr>
        </p:nvSpPr>
        <p:spPr/>
        <p:txBody>
          <a:bodyPr/>
          <a:lstStyle/>
          <a:p>
            <a:r>
              <a:rPr lang="en-GB" dirty="0">
                <a:solidFill>
                  <a:srgbClr val="0070C0"/>
                </a:solidFill>
              </a:rPr>
              <a:t>The hundred languages</a:t>
            </a:r>
          </a:p>
          <a:p>
            <a:r>
              <a:rPr lang="en-GB" dirty="0">
                <a:solidFill>
                  <a:srgbClr val="0070C0"/>
                </a:solidFill>
              </a:rPr>
              <a:t>‘a child has 100 ways of interpreting the world’</a:t>
            </a:r>
            <a:endParaRPr lang="en-US" dirty="0">
              <a:solidFill>
                <a:srgbClr val="0070C0"/>
              </a:solidFill>
            </a:endParaRPr>
          </a:p>
        </p:txBody>
      </p:sp>
    </p:spTree>
    <p:extLst>
      <p:ext uri="{BB962C8B-B14F-4D97-AF65-F5344CB8AC3E}">
        <p14:creationId xmlns:p14="http://schemas.microsoft.com/office/powerpoint/2010/main" val="11928301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75336-53F6-B200-B58C-DDA23ED4CD00}"/>
              </a:ext>
            </a:extLst>
          </p:cNvPr>
          <p:cNvSpPr>
            <a:spLocks noGrp="1"/>
          </p:cNvSpPr>
          <p:nvPr>
            <p:ph type="title"/>
          </p:nvPr>
        </p:nvSpPr>
        <p:spPr/>
        <p:txBody>
          <a:bodyPr/>
          <a:lstStyle/>
          <a:p>
            <a:r>
              <a:rPr lang="en-GB" dirty="0"/>
              <a:t>Ref.</a:t>
            </a:r>
            <a:endParaRPr lang="en-US" dirty="0"/>
          </a:p>
        </p:txBody>
      </p:sp>
      <p:sp>
        <p:nvSpPr>
          <p:cNvPr id="3" name="Content Placeholder 2">
            <a:extLst>
              <a:ext uri="{FF2B5EF4-FFF2-40B4-BE49-F238E27FC236}">
                <a16:creationId xmlns:a16="http://schemas.microsoft.com/office/drawing/2014/main" id="{78ED5558-E58F-25A8-7369-636D44649900}"/>
              </a:ext>
            </a:extLst>
          </p:cNvPr>
          <p:cNvSpPr>
            <a:spLocks noGrp="1"/>
          </p:cNvSpPr>
          <p:nvPr>
            <p:ph idx="1"/>
          </p:nvPr>
        </p:nvSpPr>
        <p:spPr/>
        <p:txBody>
          <a:bodyPr vert="horz" lIns="91440" tIns="45720" rIns="91440" bIns="45720" rtlCol="0" anchor="t">
            <a:normAutofit/>
          </a:bodyPr>
          <a:lstStyle/>
          <a:p>
            <a:endParaRPr lang="en-US" sz="1600" dirty="0">
              <a:cs typeface="Arial"/>
              <a:hlinkClick r:id="rId2"/>
            </a:endParaRPr>
          </a:p>
          <a:p>
            <a:r>
              <a:rPr lang="en-US" sz="1600" dirty="0">
                <a:cs typeface="Arial"/>
              </a:rPr>
              <a:t>Weebly. (2015). Reggio Emelia. </a:t>
            </a:r>
            <a:r>
              <a:rPr lang="en-US" sz="1600" dirty="0">
                <a:hlinkClick r:id="rId2"/>
              </a:rPr>
              <a:t>The 100 Languages - Reggio Emilia (weebly.com)</a:t>
            </a:r>
            <a:endParaRPr lang="en-US" sz="1600" dirty="0">
              <a:cs typeface="Arial"/>
            </a:endParaRPr>
          </a:p>
          <a:p>
            <a:r>
              <a:rPr lang="en-US" sz="1600" dirty="0"/>
              <a:t>Reggio Children (2022). ‘Loris Malaguzzi’. </a:t>
            </a:r>
            <a:r>
              <a:rPr lang="en-US" sz="1600" dirty="0">
                <a:hlinkClick r:id="rId3"/>
              </a:rPr>
              <a:t>Reggio Children - Loris Malaguzzi</a:t>
            </a:r>
            <a:endParaRPr lang="en-US" sz="1600" dirty="0">
              <a:cs typeface="Arial"/>
            </a:endParaRPr>
          </a:p>
          <a:p>
            <a:r>
              <a:rPr lang="en-US" sz="1600" dirty="0">
                <a:hlinkClick r:id="rId4"/>
              </a:rPr>
              <a:t>Spinning Tops - Video for Kids - YouTube</a:t>
            </a:r>
            <a:r>
              <a:rPr lang="en-US" sz="1600" dirty="0"/>
              <a:t> </a:t>
            </a:r>
            <a:endParaRPr lang="en-US" sz="1600" dirty="0">
              <a:cs typeface="Arial"/>
            </a:endParaRPr>
          </a:p>
          <a:p>
            <a:r>
              <a:rPr lang="en-US" sz="1600" dirty="0">
                <a:cs typeface="Arial"/>
              </a:rPr>
              <a:t>Reggio Children. (2022). 'Reggio Children Ateliers'. </a:t>
            </a:r>
            <a:r>
              <a:rPr lang="en-US" sz="1600" dirty="0">
                <a:hlinkClick r:id="rId5"/>
              </a:rPr>
              <a:t>Reggio Children - Ateliers</a:t>
            </a:r>
            <a:endParaRPr lang="en-US" sz="1600" dirty="0">
              <a:cs typeface="Arial"/>
            </a:endParaRPr>
          </a:p>
          <a:p>
            <a:r>
              <a:rPr lang="en-US" sz="1600" dirty="0">
                <a:cs typeface="Arial" panose="020B0604020202020204"/>
              </a:rPr>
              <a:t>Nido Early school. (2023). Everything you need to know about the Reggio Emelia Approach. </a:t>
            </a:r>
            <a:r>
              <a:rPr lang="en-US" sz="1600" dirty="0">
                <a:ea typeface="+mn-lt"/>
                <a:cs typeface="+mn-lt"/>
                <a:hlinkClick r:id="rId6"/>
              </a:rPr>
              <a:t>The Reggio Emilia Approach - Everything You Need To Know (nido.edu.au)</a:t>
            </a:r>
            <a:endParaRPr lang="en-US" sz="1600" dirty="0">
              <a:cs typeface="Arial" panose="020B0604020202020204"/>
            </a:endParaRPr>
          </a:p>
          <a:p>
            <a:endParaRPr lang="en-US" sz="2000" dirty="0">
              <a:cs typeface="Arial" panose="020B0604020202020204"/>
            </a:endParaRPr>
          </a:p>
          <a:p>
            <a:endParaRPr lang="en-US" sz="2000" dirty="0">
              <a:cs typeface="Arial" panose="020B0604020202020204"/>
            </a:endParaRPr>
          </a:p>
        </p:txBody>
      </p:sp>
    </p:spTree>
    <p:extLst>
      <p:ext uri="{BB962C8B-B14F-4D97-AF65-F5344CB8AC3E}">
        <p14:creationId xmlns:p14="http://schemas.microsoft.com/office/powerpoint/2010/main" val="121196036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F236AB-FB80-4226-A23D-3F3F889022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31CB80-7AC1-4197-B01B-718124B731FE}">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B5212C47-5331-428A-9028-24EDF7829C0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656</TotalTime>
  <Words>1489</Words>
  <Application>Microsoft Office PowerPoint</Application>
  <PresentationFormat>Widescreen</PresentationFormat>
  <Paragraphs>206</Paragraphs>
  <Slides>25</Slides>
  <Notes>2</Notes>
  <HiddenSlides>0</HiddenSlides>
  <MMClips>2</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Reggio Emelia Approach Dull Reggio Emelia</vt:lpstr>
      <vt:lpstr>The 100 languages</vt:lpstr>
      <vt:lpstr>Fel mae’n gweithio How it works</vt:lpstr>
      <vt:lpstr>Moira Nicolosi Co-Ordinator for Reggio Preschool</vt:lpstr>
      <vt:lpstr>Moira Nicolosi Coordinator for Reggio Preschool</vt:lpstr>
      <vt:lpstr>Ble y dechreuodd  Where it started</vt:lpstr>
      <vt:lpstr>Cydnabuwyd y gwerthoedd fel; The values were recognised as;</vt:lpstr>
      <vt:lpstr>Y strwythur dylunio The design structure </vt:lpstr>
      <vt:lpstr>Arsylwi Observation</vt:lpstr>
      <vt:lpstr>Dogfennaeth Documentation</vt:lpstr>
      <vt:lpstr>Enghraifft o gweithgaredd Activity example</vt:lpstr>
      <vt:lpstr> Dehongliad Interpretation</vt:lpstr>
      <vt:lpstr>Cymuned/amgylchedd dysgu A learning community/environment</vt:lpstr>
      <vt:lpstr>Cynaladwyedd Sustainability</vt:lpstr>
      <vt:lpstr>Remida</vt:lpstr>
      <vt:lpstr>Atelier</vt:lpstr>
      <vt:lpstr>Atelier = Archwilio'r byd Atelier = Interrogation of the world</vt:lpstr>
      <vt:lpstr>Digidol Digital</vt:lpstr>
      <vt:lpstr>Arlunio a gwneud marciau Drawing and mark making </vt:lpstr>
      <vt:lpstr>Topiau troelli Spinning tops</vt:lpstr>
      <vt:lpstr>PowerPoint Presentation</vt:lpstr>
      <vt:lpstr>Deunyddiau Materials</vt:lpstr>
      <vt:lpstr>Amgylchedd Environment</vt:lpstr>
      <vt:lpstr>Reggio Emelia Approach Dull Reggio Emelia</vt:lpstr>
      <vt:lpstr>Ref.</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Reggio Emelia Approach</dc:title>
  <dc:creator>Natasha Jones</dc:creator>
  <cp:lastModifiedBy>Natasha Jones</cp:lastModifiedBy>
  <cp:revision>38</cp:revision>
  <dcterms:created xsi:type="dcterms:W3CDTF">2024-01-20T12:55:41Z</dcterms:created>
  <dcterms:modified xsi:type="dcterms:W3CDTF">2024-02-01T15:12:54Z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