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778" r:id="rId5"/>
  </p:sldMasterIdLst>
  <p:notesMasterIdLst>
    <p:notesMasterId r:id="rId35"/>
  </p:notesMasterIdLst>
  <p:sldIdLst>
    <p:sldId id="256" r:id="rId6"/>
    <p:sldId id="258" r:id="rId7"/>
    <p:sldId id="261" r:id="rId8"/>
    <p:sldId id="262" r:id="rId9"/>
    <p:sldId id="263" r:id="rId10"/>
    <p:sldId id="292"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81" r:id="rId25"/>
    <p:sldId id="282" r:id="rId26"/>
    <p:sldId id="283" r:id="rId27"/>
    <p:sldId id="284" r:id="rId28"/>
    <p:sldId id="285" r:id="rId29"/>
    <p:sldId id="286" r:id="rId30"/>
    <p:sldId id="287" r:id="rId31"/>
    <p:sldId id="293" r:id="rId32"/>
    <p:sldId id="290" r:id="rId33"/>
    <p:sldId id="291"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86" d="100"/>
          <a:sy n="86" d="100"/>
        </p:scale>
        <p:origin x="834"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ike Griffiths" userId="bf624fb1-d15e-43bd-8c4d-aa5d1b06c2a1" providerId="ADAL" clId="{5D11D8CC-BA70-4584-BE97-701FAF46ABF0}"/>
    <pc:docChg chg="modSld">
      <pc:chgData name="Heike Griffiths" userId="bf624fb1-d15e-43bd-8c4d-aa5d1b06c2a1" providerId="ADAL" clId="{5D11D8CC-BA70-4584-BE97-701FAF46ABF0}" dt="2025-12-16T11:47:31.866" v="19" actId="20577"/>
      <pc:docMkLst>
        <pc:docMk/>
      </pc:docMkLst>
      <pc:sldChg chg="modSp mod">
        <pc:chgData name="Heike Griffiths" userId="bf624fb1-d15e-43bd-8c4d-aa5d1b06c2a1" providerId="ADAL" clId="{5D11D8CC-BA70-4584-BE97-701FAF46ABF0}" dt="2025-12-16T11:47:31.866" v="19" actId="20577"/>
        <pc:sldMkLst>
          <pc:docMk/>
          <pc:sldMk cId="1085690031" sldId="258"/>
        </pc:sldMkLst>
        <pc:spChg chg="mod">
          <ac:chgData name="Heike Griffiths" userId="bf624fb1-d15e-43bd-8c4d-aa5d1b06c2a1" providerId="ADAL" clId="{5D11D8CC-BA70-4584-BE97-701FAF46ABF0}" dt="2025-12-16T11:47:27.746" v="17" actId="20577"/>
          <ac:spMkLst>
            <pc:docMk/>
            <pc:sldMk cId="1085690031" sldId="258"/>
            <ac:spMk id="4" creationId="{00000000-0000-0000-0000-000000000000}"/>
          </ac:spMkLst>
        </pc:spChg>
        <pc:spChg chg="mod">
          <ac:chgData name="Heike Griffiths" userId="bf624fb1-d15e-43bd-8c4d-aa5d1b06c2a1" providerId="ADAL" clId="{5D11D8CC-BA70-4584-BE97-701FAF46ABF0}" dt="2025-12-16T11:47:31.866" v="19" actId="20577"/>
          <ac:spMkLst>
            <pc:docMk/>
            <pc:sldMk cId="1085690031" sldId="258"/>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12/16/2025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86706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98272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38552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98284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23550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59586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15072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96698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16535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12/16/2025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m0nj854GqqE"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list=PLAcg9GcPx7MlJgXuIVcqukW9wkBNyi2dw&amp;v=bZp3titmGhs"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politics/david-lammy" TargetMode="External"/><Relationship Id="rId2" Type="http://schemas.openxmlformats.org/officeDocument/2006/relationships/hyperlink" Target="https://www.theguardian.com/tv-and-radio/comic-relief" TargetMode="Externa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DmA4sk2mf88" TargetMode="External"/><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143000" y="4682836"/>
            <a:ext cx="6858000" cy="574964"/>
          </a:xfrm>
        </p:spPr>
        <p:txBody>
          <a:bodyPr/>
          <a:lstStyle/>
          <a:p>
            <a:r>
              <a:rPr lang="en-US" dirty="0"/>
              <a:t>Heike Griffiths |2025 | </a:t>
            </a:r>
          </a:p>
        </p:txBody>
      </p:sp>
      <p:sp>
        <p:nvSpPr>
          <p:cNvPr id="4" name="Title 3"/>
          <p:cNvSpPr>
            <a:spLocks noGrp="1"/>
          </p:cNvSpPr>
          <p:nvPr>
            <p:ph type="ctrTitle"/>
          </p:nvPr>
        </p:nvSpPr>
        <p:spPr>
          <a:xfrm>
            <a:off x="1122218" y="2336022"/>
            <a:ext cx="6858000" cy="1975513"/>
          </a:xfrm>
        </p:spPr>
        <p:txBody>
          <a:bodyPr>
            <a:normAutofit fontScale="90000"/>
          </a:bodyPr>
          <a:lstStyle/>
          <a:p>
            <a:r>
              <a:rPr lang="en-US" dirty="0"/>
              <a:t>ECIE6004 </a:t>
            </a:r>
            <a:br>
              <a:rPr lang="en-US" dirty="0"/>
            </a:br>
            <a:r>
              <a:rPr lang="en-US" dirty="0"/>
              <a:t>Global Perspectives on Education – Session 2: Children’s Rights to Education</a:t>
            </a:r>
          </a:p>
        </p:txBody>
      </p:sp>
    </p:spTree>
    <p:extLst>
      <p:ext uri="{BB962C8B-B14F-4D97-AF65-F5344CB8AC3E}">
        <p14:creationId xmlns:p14="http://schemas.microsoft.com/office/powerpoint/2010/main" val="1085690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What to do when your Computers Don’t Work | Ask a Tech Teache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14138" y="3429000"/>
            <a:ext cx="1756991" cy="1839818"/>
          </a:xfrm>
        </p:spPr>
      </p:pic>
      <p:sp>
        <p:nvSpPr>
          <p:cNvPr id="6146" name="Title 1"/>
          <p:cNvSpPr>
            <a:spLocks noGrp="1"/>
          </p:cNvSpPr>
          <p:nvPr>
            <p:ph type="title"/>
          </p:nvPr>
        </p:nvSpPr>
        <p:spPr/>
        <p:txBody>
          <a:bodyPr/>
          <a:lstStyle/>
          <a:p>
            <a:pPr eaLnBrk="1" hangingPunct="1"/>
            <a:r>
              <a:rPr lang="en-GB" altLang="en-US" dirty="0"/>
              <a:t>Let us take a big step back!!!!</a:t>
            </a:r>
          </a:p>
        </p:txBody>
      </p:sp>
      <p:sp>
        <p:nvSpPr>
          <p:cNvPr id="3" name="Rectangle 2"/>
          <p:cNvSpPr/>
          <p:nvPr/>
        </p:nvSpPr>
        <p:spPr>
          <a:xfrm>
            <a:off x="1223628" y="2996952"/>
            <a:ext cx="3888432" cy="270030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3600" b="1" dirty="0">
                <a:solidFill>
                  <a:prstClr val="black"/>
                </a:solidFill>
                <a:latin typeface="Century Gothic" panose="020B0502020202020204"/>
              </a:rPr>
              <a:t>What is education?</a:t>
            </a:r>
          </a:p>
        </p:txBody>
      </p:sp>
    </p:spTree>
    <p:extLst>
      <p:ext uri="{BB962C8B-B14F-4D97-AF65-F5344CB8AC3E}">
        <p14:creationId xmlns:p14="http://schemas.microsoft.com/office/powerpoint/2010/main" val="150907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 </a:t>
            </a:r>
            <a:r>
              <a:rPr lang="en-GB" dirty="0" err="1"/>
              <a:t>Mushi</a:t>
            </a:r>
            <a:r>
              <a:rPr lang="en-GB" dirty="0"/>
              <a:t> (2009) defines African indigenous education as a process of passing among the tribal members and from one generation to another the inherited knowledge, skills, cultural traditions norms and values of the tribe.</a:t>
            </a:r>
          </a:p>
          <a:p>
            <a:endParaRPr lang="en-GB" dirty="0"/>
          </a:p>
        </p:txBody>
      </p:sp>
      <p:sp>
        <p:nvSpPr>
          <p:cNvPr id="3" name="Title 2"/>
          <p:cNvSpPr>
            <a:spLocks noGrp="1"/>
          </p:cNvSpPr>
          <p:nvPr>
            <p:ph type="title"/>
          </p:nvPr>
        </p:nvSpPr>
        <p:spPr/>
        <p:txBody>
          <a:bodyPr/>
          <a:lstStyle/>
          <a:p>
            <a:r>
              <a:rPr lang="en-GB" dirty="0"/>
              <a:t>Informal – incidental Education</a:t>
            </a:r>
          </a:p>
        </p:txBody>
      </p:sp>
      <p:pic>
        <p:nvPicPr>
          <p:cNvPr id="4" name="Picture 3"/>
          <p:cNvPicPr>
            <a:picLocks noChangeAspect="1"/>
          </p:cNvPicPr>
          <p:nvPr/>
        </p:nvPicPr>
        <p:blipFill>
          <a:blip r:embed="rId2"/>
          <a:stretch>
            <a:fillRect/>
          </a:stretch>
        </p:blipFill>
        <p:spPr>
          <a:xfrm>
            <a:off x="629562" y="3936253"/>
            <a:ext cx="2106234" cy="2059841"/>
          </a:xfrm>
          <a:prstGeom prst="rect">
            <a:avLst/>
          </a:prstGeom>
        </p:spPr>
      </p:pic>
      <p:pic>
        <p:nvPicPr>
          <p:cNvPr id="5" name="Picture 4"/>
          <p:cNvPicPr>
            <a:picLocks noChangeAspect="1"/>
          </p:cNvPicPr>
          <p:nvPr/>
        </p:nvPicPr>
        <p:blipFill>
          <a:blip r:embed="rId3"/>
          <a:stretch>
            <a:fillRect/>
          </a:stretch>
        </p:blipFill>
        <p:spPr>
          <a:xfrm>
            <a:off x="2977153" y="4000936"/>
            <a:ext cx="2883953" cy="1730372"/>
          </a:xfrm>
          <a:prstGeom prst="rect">
            <a:avLst/>
          </a:prstGeom>
        </p:spPr>
      </p:pic>
      <p:pic>
        <p:nvPicPr>
          <p:cNvPr id="6" name="Picture 5"/>
          <p:cNvPicPr>
            <a:picLocks noChangeAspect="1"/>
          </p:cNvPicPr>
          <p:nvPr/>
        </p:nvPicPr>
        <p:blipFill>
          <a:blip r:embed="rId4"/>
          <a:stretch>
            <a:fillRect/>
          </a:stretch>
        </p:blipFill>
        <p:spPr>
          <a:xfrm>
            <a:off x="6102463" y="3964630"/>
            <a:ext cx="2709401" cy="1802984"/>
          </a:xfrm>
          <a:prstGeom prst="rect">
            <a:avLst/>
          </a:prstGeom>
        </p:spPr>
      </p:pic>
    </p:spTree>
    <p:extLst>
      <p:ext uri="{BB962C8B-B14F-4D97-AF65-F5344CB8AC3E}">
        <p14:creationId xmlns:p14="http://schemas.microsoft.com/office/powerpoint/2010/main" val="50915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2" y="1008611"/>
            <a:ext cx="7315200" cy="4477789"/>
          </a:xfrm>
        </p:spPr>
        <p:txBody>
          <a:bodyPr>
            <a:normAutofit fontScale="92500" lnSpcReduction="10000"/>
          </a:bodyPr>
          <a:lstStyle/>
          <a:p>
            <a:r>
              <a:rPr lang="en-GB" dirty="0"/>
              <a:t>Culture and civilization represent a store of ideas and wisdom which have to be handed on to new generations. Teaching is at the heart of this transmission; and the process of transmission is education…</a:t>
            </a:r>
          </a:p>
          <a:p>
            <a:r>
              <a:rPr lang="en-GB" dirty="0"/>
              <a:t>While progressive educators stress the child’s development from within, formalists put the emphasis, by contrast, on formation from without— formation that comes from immersion in the knowledge, ideas, beliefs, concepts, and visions of society, culture, civilization (Thomas 2013: 25-26).</a:t>
            </a:r>
          </a:p>
          <a:p>
            <a:endParaRPr lang="en-GB" dirty="0"/>
          </a:p>
        </p:txBody>
      </p:sp>
      <p:sp>
        <p:nvSpPr>
          <p:cNvPr id="3" name="Title 2"/>
          <p:cNvSpPr>
            <a:spLocks noGrp="1"/>
          </p:cNvSpPr>
          <p:nvPr>
            <p:ph type="title"/>
          </p:nvPr>
        </p:nvSpPr>
        <p:spPr>
          <a:xfrm>
            <a:off x="914402" y="99753"/>
            <a:ext cx="7315200" cy="748145"/>
          </a:xfrm>
        </p:spPr>
        <p:txBody>
          <a:bodyPr>
            <a:normAutofit/>
          </a:bodyPr>
          <a:lstStyle/>
          <a:p>
            <a:r>
              <a:rPr lang="en-GB" dirty="0"/>
              <a:t>Formal</a:t>
            </a:r>
          </a:p>
        </p:txBody>
      </p:sp>
      <p:pic>
        <p:nvPicPr>
          <p:cNvPr id="4" name="Picture 3"/>
          <p:cNvPicPr>
            <a:picLocks noChangeAspect="1"/>
          </p:cNvPicPr>
          <p:nvPr/>
        </p:nvPicPr>
        <p:blipFill rotWithShape="1">
          <a:blip r:embed="rId2"/>
          <a:srcRect b="11277"/>
          <a:stretch/>
        </p:blipFill>
        <p:spPr>
          <a:xfrm>
            <a:off x="143509" y="5020493"/>
            <a:ext cx="2549716" cy="1657791"/>
          </a:xfrm>
          <a:prstGeom prst="rect">
            <a:avLst/>
          </a:prstGeom>
        </p:spPr>
      </p:pic>
      <p:pic>
        <p:nvPicPr>
          <p:cNvPr id="5" name="Picture 4"/>
          <p:cNvPicPr>
            <a:picLocks noChangeAspect="1"/>
          </p:cNvPicPr>
          <p:nvPr/>
        </p:nvPicPr>
        <p:blipFill>
          <a:blip r:embed="rId3"/>
          <a:stretch>
            <a:fillRect/>
          </a:stretch>
        </p:blipFill>
        <p:spPr>
          <a:xfrm>
            <a:off x="2789803" y="4993051"/>
            <a:ext cx="2903963" cy="1626219"/>
          </a:xfrm>
          <a:prstGeom prst="rect">
            <a:avLst/>
          </a:prstGeom>
        </p:spPr>
      </p:pic>
      <p:pic>
        <p:nvPicPr>
          <p:cNvPr id="6" name="Picture 5"/>
          <p:cNvPicPr>
            <a:picLocks noChangeAspect="1"/>
          </p:cNvPicPr>
          <p:nvPr/>
        </p:nvPicPr>
        <p:blipFill>
          <a:blip r:embed="rId4"/>
          <a:stretch>
            <a:fillRect/>
          </a:stretch>
        </p:blipFill>
        <p:spPr>
          <a:xfrm>
            <a:off x="5951128" y="4965590"/>
            <a:ext cx="3049363" cy="1767596"/>
          </a:xfrm>
          <a:prstGeom prst="rect">
            <a:avLst/>
          </a:prstGeom>
        </p:spPr>
      </p:pic>
    </p:spTree>
    <p:extLst>
      <p:ext uri="{BB962C8B-B14F-4D97-AF65-F5344CB8AC3E}">
        <p14:creationId xmlns:p14="http://schemas.microsoft.com/office/powerpoint/2010/main" val="47927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2371898"/>
            <a:ext cx="7886700" cy="3094624"/>
          </a:xfrm>
        </p:spPr>
        <p:txBody>
          <a:bodyPr/>
          <a:lstStyle/>
          <a:p>
            <a:r>
              <a:rPr lang="en-GB" dirty="0"/>
              <a:t>Education for marginalised children in Kenya</a:t>
            </a:r>
          </a:p>
          <a:p>
            <a:r>
              <a:rPr lang="en-GB" dirty="0">
                <a:hlinkClick r:id="rId2"/>
              </a:rPr>
              <a:t>https://www.youtube.com/watch?v=m0nj854GqqE</a:t>
            </a:r>
            <a:endParaRPr lang="en-GB" dirty="0"/>
          </a:p>
          <a:p>
            <a:r>
              <a:rPr lang="en-GB" dirty="0"/>
              <a:t>https://www.youtube.com/watch?v=Rm9ow1RDTAo</a:t>
            </a:r>
          </a:p>
          <a:p>
            <a:endParaRPr lang="en-GB" dirty="0"/>
          </a:p>
        </p:txBody>
      </p:sp>
      <p:sp>
        <p:nvSpPr>
          <p:cNvPr id="3" name="Title 2"/>
          <p:cNvSpPr>
            <a:spLocks noGrp="1"/>
          </p:cNvSpPr>
          <p:nvPr>
            <p:ph type="title"/>
          </p:nvPr>
        </p:nvSpPr>
        <p:spPr>
          <a:xfrm>
            <a:off x="555956" y="566142"/>
            <a:ext cx="8032088" cy="994172"/>
          </a:xfrm>
        </p:spPr>
        <p:txBody>
          <a:bodyPr>
            <a:normAutofit fontScale="90000"/>
          </a:bodyPr>
          <a:lstStyle/>
          <a:p>
            <a:r>
              <a:rPr lang="en-GB" dirty="0"/>
              <a:t>Barriers to engagement in education for children from a global perspective. </a:t>
            </a:r>
          </a:p>
        </p:txBody>
      </p:sp>
      <p:sp>
        <p:nvSpPr>
          <p:cNvPr id="4" name="Action Button: Movie 3">
            <a:hlinkClick r:id="rId2" highlightClick="1"/>
          </p:cNvPr>
          <p:cNvSpPr/>
          <p:nvPr/>
        </p:nvSpPr>
        <p:spPr>
          <a:xfrm>
            <a:off x="5337557" y="4424330"/>
            <a:ext cx="1787399" cy="993065"/>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prstClr val="black"/>
              </a:solidFill>
              <a:latin typeface="Century Gothic" panose="020B0502020202020204"/>
            </a:endParaRPr>
          </a:p>
        </p:txBody>
      </p:sp>
    </p:spTree>
    <p:extLst>
      <p:ext uri="{BB962C8B-B14F-4D97-AF65-F5344CB8AC3E}">
        <p14:creationId xmlns:p14="http://schemas.microsoft.com/office/powerpoint/2010/main" val="246759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34290" indent="0">
              <a:buNone/>
            </a:pPr>
            <a:r>
              <a:rPr lang="en-GB" dirty="0"/>
              <a:t>Article 22 of the Universal Declaration of Human Rights (1948):</a:t>
            </a:r>
          </a:p>
          <a:p>
            <a:r>
              <a:rPr lang="en-GB" b="1" dirty="0"/>
              <a:t>Everyone, as a member of society, is entitled to realization …of the economic, social and cultural rights indispensable for his dignity and the free development of his personality.</a:t>
            </a:r>
          </a:p>
          <a:p>
            <a:r>
              <a:rPr lang="en-GB" dirty="0"/>
              <a:t>A complete basic education, importantly increases the chance for political participation in the society and reduces the risk of marginalization.</a:t>
            </a:r>
          </a:p>
        </p:txBody>
      </p:sp>
      <p:sp>
        <p:nvSpPr>
          <p:cNvPr id="3" name="Title 2"/>
          <p:cNvSpPr>
            <a:spLocks noGrp="1"/>
          </p:cNvSpPr>
          <p:nvPr>
            <p:ph type="title"/>
          </p:nvPr>
        </p:nvSpPr>
        <p:spPr/>
        <p:txBody>
          <a:bodyPr/>
          <a:lstStyle/>
          <a:p>
            <a:r>
              <a:rPr lang="en-GB" dirty="0"/>
              <a:t>Why Education?</a:t>
            </a:r>
          </a:p>
        </p:txBody>
      </p:sp>
    </p:spTree>
    <p:extLst>
      <p:ext uri="{BB962C8B-B14F-4D97-AF65-F5344CB8AC3E}">
        <p14:creationId xmlns:p14="http://schemas.microsoft.com/office/powerpoint/2010/main" val="68276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 Extended compulsory schooling to upper secondary, which is itself a deprivation of liberty, albeit a circumscribed infringement, signifies recognition of the child’s affirmative right to define him or herself in the longer term (Grover, 2008, p. 26).</a:t>
            </a:r>
          </a:p>
          <a:p>
            <a:pPr marL="34290" indent="0">
              <a:buNone/>
            </a:pPr>
            <a:endParaRPr lang="en-GB" dirty="0"/>
          </a:p>
          <a:p>
            <a:pPr marL="34290" indent="0">
              <a:buNone/>
            </a:pPr>
            <a:r>
              <a:rPr lang="en-GB" sz="3000" cap="all" dirty="0">
                <a:solidFill>
                  <a:srgbClr val="7030A0"/>
                </a:solidFill>
                <a:ea typeface="+mj-ea"/>
                <a:cs typeface="+mj-cs"/>
              </a:rPr>
              <a:t>Assessment tip: </a:t>
            </a:r>
            <a:endParaRPr lang="en-GB" dirty="0"/>
          </a:p>
          <a:p>
            <a:pPr marL="34290" indent="0">
              <a:buNone/>
            </a:pPr>
            <a:r>
              <a:rPr lang="en-GB" b="1" dirty="0"/>
              <a:t>Western style ‘Education’ as cultural imperialism?</a:t>
            </a:r>
          </a:p>
          <a:p>
            <a:pPr marL="34290" indent="0">
              <a:buNone/>
            </a:pPr>
            <a:r>
              <a:rPr lang="en-GB" b="1" dirty="0"/>
              <a:t>The legacy of Colonialism</a:t>
            </a:r>
            <a:endParaRPr lang="en-GB" dirty="0"/>
          </a:p>
          <a:p>
            <a:endParaRPr lang="en-GB" dirty="0"/>
          </a:p>
          <a:p>
            <a:endParaRPr lang="en-GB" dirty="0"/>
          </a:p>
        </p:txBody>
      </p:sp>
      <p:sp>
        <p:nvSpPr>
          <p:cNvPr id="3" name="Title 2"/>
          <p:cNvSpPr>
            <a:spLocks noGrp="1"/>
          </p:cNvSpPr>
          <p:nvPr>
            <p:ph type="title"/>
          </p:nvPr>
        </p:nvSpPr>
        <p:spPr/>
        <p:txBody>
          <a:bodyPr/>
          <a:lstStyle/>
          <a:p>
            <a:r>
              <a:rPr lang="en-GB" dirty="0"/>
              <a:t>Critique</a:t>
            </a:r>
          </a:p>
        </p:txBody>
      </p:sp>
    </p:spTree>
    <p:extLst>
      <p:ext uri="{BB962C8B-B14F-4D97-AF65-F5344CB8AC3E}">
        <p14:creationId xmlns:p14="http://schemas.microsoft.com/office/powerpoint/2010/main" val="3114192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549" y="365125"/>
            <a:ext cx="8722822" cy="1325563"/>
          </a:xfrm>
        </p:spPr>
        <p:txBody>
          <a:bodyPr>
            <a:normAutofit/>
          </a:bodyPr>
          <a:lstStyle/>
          <a:p>
            <a:r>
              <a:rPr lang="en-IN" sz="4000" dirty="0"/>
              <a:t>Political Globalisation of children’s rights</a:t>
            </a:r>
          </a:p>
        </p:txBody>
      </p:sp>
      <p:sp>
        <p:nvSpPr>
          <p:cNvPr id="3" name="Content Placeholder 2"/>
          <p:cNvSpPr>
            <a:spLocks noGrp="1"/>
          </p:cNvSpPr>
          <p:nvPr>
            <p:ph idx="1"/>
          </p:nvPr>
        </p:nvSpPr>
        <p:spPr>
          <a:xfrm>
            <a:off x="628650" y="1302327"/>
            <a:ext cx="7886700" cy="4164195"/>
          </a:xfrm>
        </p:spPr>
        <p:txBody>
          <a:bodyPr/>
          <a:lstStyle/>
          <a:p>
            <a:endParaRPr lang="en-IN" dirty="0"/>
          </a:p>
          <a:p>
            <a:pPr marL="34290" indent="0">
              <a:buNone/>
            </a:pPr>
            <a:r>
              <a:rPr lang="en-IN" dirty="0"/>
              <a:t>In response to the growing concern in most countries of Europe and North America for the protection of children following the First World War, the newly formed League of Nations established a Committee on Child Welfare in 1919.</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pic>
        <p:nvPicPr>
          <p:cNvPr id="5" name="Picture 4"/>
          <p:cNvPicPr>
            <a:picLocks noChangeAspect="1"/>
          </p:cNvPicPr>
          <p:nvPr/>
        </p:nvPicPr>
        <p:blipFill>
          <a:blip r:embed="rId3"/>
          <a:stretch>
            <a:fillRect/>
          </a:stretch>
        </p:blipFill>
        <p:spPr>
          <a:xfrm>
            <a:off x="3061244" y="4021288"/>
            <a:ext cx="2538282" cy="1789943"/>
          </a:xfrm>
          <a:prstGeom prst="rect">
            <a:avLst/>
          </a:prstGeom>
        </p:spPr>
      </p:pic>
    </p:spTree>
    <p:extLst>
      <p:ext uri="{BB962C8B-B14F-4D97-AF65-F5344CB8AC3E}">
        <p14:creationId xmlns:p14="http://schemas.microsoft.com/office/powerpoint/2010/main" val="100392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1" y="1623753"/>
            <a:ext cx="8976554" cy="3862647"/>
          </a:xfrm>
        </p:spPr>
        <p:txBody>
          <a:bodyPr>
            <a:noAutofit/>
          </a:bodyPr>
          <a:lstStyle/>
          <a:p>
            <a:r>
              <a:rPr lang="en-IN" dirty="0"/>
              <a:t>A need to provide broad social standards for the protection of children. </a:t>
            </a:r>
          </a:p>
          <a:p>
            <a:r>
              <a:rPr lang="en-IN" dirty="0"/>
              <a:t>In 1923, the Save the Children International Union adopted as its charter a five-point declaration with basic conditions a society should meet in order to provide adequate protection and care for its children. </a:t>
            </a:r>
          </a:p>
          <a:p>
            <a:r>
              <a:rPr lang="en-IN" dirty="0"/>
              <a:t>The next year, the Union persuaded the League of Nations to adopt the same declaration.</a:t>
            </a:r>
          </a:p>
        </p:txBody>
      </p:sp>
      <p:sp>
        <p:nvSpPr>
          <p:cNvPr id="2" name="Title 1"/>
          <p:cNvSpPr>
            <a:spLocks noGrp="1"/>
          </p:cNvSpPr>
          <p:nvPr>
            <p:ph type="title"/>
          </p:nvPr>
        </p:nvSpPr>
        <p:spPr>
          <a:xfrm>
            <a:off x="628650" y="365126"/>
            <a:ext cx="7886700" cy="637944"/>
          </a:xfrm>
        </p:spPr>
        <p:txBody>
          <a:bodyPr>
            <a:normAutofit fontScale="90000"/>
          </a:bodyPr>
          <a:lstStyle/>
          <a:p>
            <a:r>
              <a:rPr lang="en-GB" dirty="0"/>
              <a:t>Save the children</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3695795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502" y="997527"/>
            <a:ext cx="8856984" cy="4537707"/>
          </a:xfrm>
        </p:spPr>
        <p:txBody>
          <a:bodyPr>
            <a:noAutofit/>
          </a:bodyPr>
          <a:lstStyle/>
          <a:p>
            <a:r>
              <a:rPr lang="en-IN" dirty="0"/>
              <a:t>1924 League of Nations adopted the Declaration of the Rights of the Child (Declaration of Geneva). </a:t>
            </a:r>
          </a:p>
          <a:p>
            <a:r>
              <a:rPr lang="en-IN" dirty="0"/>
              <a:t>Recognising that ‘</a:t>
            </a:r>
            <a:r>
              <a:rPr lang="en-IN" b="1" dirty="0"/>
              <a:t>mankind owes to the child the best that it has to give</a:t>
            </a:r>
            <a:r>
              <a:rPr lang="en-IN" dirty="0"/>
              <a:t>’, the Declaration established the basis of child rights in terms of both </a:t>
            </a:r>
            <a:r>
              <a:rPr lang="en-IN" b="1" dirty="0"/>
              <a:t>protection</a:t>
            </a:r>
            <a:r>
              <a:rPr lang="en-IN" dirty="0"/>
              <a:t> of the weak and vulnerable and </a:t>
            </a:r>
            <a:r>
              <a:rPr lang="en-IN" b="1" dirty="0"/>
              <a:t>promotion</a:t>
            </a:r>
            <a:r>
              <a:rPr lang="en-IN" dirty="0"/>
              <a:t> of the child’s development. </a:t>
            </a:r>
          </a:p>
          <a:p>
            <a:r>
              <a:rPr lang="en-IN" dirty="0"/>
              <a:t>It made clear that the care and protection of children was no longer the exclusive responsibility of families or communities or even individual countries; </a:t>
            </a:r>
            <a:r>
              <a:rPr lang="en-IN" b="1" dirty="0"/>
              <a:t>the world as a whole had a legitimate interest in the welfare of all children.</a:t>
            </a:r>
          </a:p>
        </p:txBody>
      </p:sp>
      <p:sp>
        <p:nvSpPr>
          <p:cNvPr id="2" name="Title 1"/>
          <p:cNvSpPr>
            <a:spLocks noGrp="1"/>
          </p:cNvSpPr>
          <p:nvPr>
            <p:ph type="title"/>
          </p:nvPr>
        </p:nvSpPr>
        <p:spPr>
          <a:xfrm>
            <a:off x="89503" y="365125"/>
            <a:ext cx="8666570" cy="676737"/>
          </a:xfrm>
        </p:spPr>
        <p:txBody>
          <a:bodyPr>
            <a:normAutofit/>
          </a:bodyPr>
          <a:lstStyle/>
          <a:p>
            <a:r>
              <a:rPr lang="en-GB" sz="3600" dirty="0"/>
              <a:t>Development of international children’s rights</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495559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Declaration of Geneva, 1924</a:t>
            </a:r>
            <a:endParaRPr lang="en-IN" dirty="0"/>
          </a:p>
        </p:txBody>
      </p:sp>
      <p:sp>
        <p:nvSpPr>
          <p:cNvPr id="3" name="Content Placeholder 2"/>
          <p:cNvSpPr>
            <a:spLocks noGrp="1"/>
          </p:cNvSpPr>
          <p:nvPr>
            <p:ph idx="1"/>
          </p:nvPr>
        </p:nvSpPr>
        <p:spPr>
          <a:xfrm>
            <a:off x="89502" y="1618211"/>
            <a:ext cx="8140100" cy="3868189"/>
          </a:xfrm>
        </p:spPr>
        <p:txBody>
          <a:bodyPr>
            <a:normAutofit fontScale="92500" lnSpcReduction="20000"/>
          </a:bodyPr>
          <a:lstStyle/>
          <a:p>
            <a:pPr>
              <a:buFont typeface="Wingdings" pitchFamily="2" charset="2"/>
              <a:buChar char="ü"/>
            </a:pPr>
            <a:r>
              <a:rPr lang="en-IN" b="1" dirty="0"/>
              <a:t>Child must be given the means needed for its normal development, both materially and spiritually.</a:t>
            </a:r>
          </a:p>
          <a:p>
            <a:pPr>
              <a:buFont typeface="Wingdings" pitchFamily="2" charset="2"/>
              <a:buChar char="ü"/>
            </a:pPr>
            <a:r>
              <a:rPr lang="en-IN" dirty="0"/>
              <a:t>Hungry child should be fed; sick child should be helped; erring child should be reclaimed; and the orphan and the homeless child should be sheltered and succoured.</a:t>
            </a:r>
          </a:p>
          <a:p>
            <a:pPr>
              <a:buFont typeface="Wingdings" pitchFamily="2" charset="2"/>
              <a:buChar char="ü"/>
            </a:pPr>
            <a:r>
              <a:rPr lang="en-IN" dirty="0"/>
              <a:t>Child must be first to receive relief in times of distress.</a:t>
            </a:r>
          </a:p>
          <a:p>
            <a:pPr>
              <a:buFont typeface="Wingdings" pitchFamily="2" charset="2"/>
              <a:buChar char="ü"/>
            </a:pPr>
            <a:r>
              <a:rPr lang="en-IN" b="1" dirty="0"/>
              <a:t>Child must be put in a position to earn a livelihood and must be protected against every form of exploitation</a:t>
            </a:r>
            <a:r>
              <a:rPr lang="en-IN" dirty="0"/>
              <a:t>.</a:t>
            </a:r>
          </a:p>
          <a:p>
            <a:pPr>
              <a:buFont typeface="Wingdings" pitchFamily="2" charset="2"/>
              <a:buChar char="ü"/>
            </a:pPr>
            <a:r>
              <a:rPr lang="en-IN" dirty="0"/>
              <a:t> Child must be brought up in the consciousness that its best qualities are to be used in the service of its fellow men.</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1229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 Declaration of the rights of the child, 1959</a:t>
            </a:r>
            <a:r>
              <a:rPr lang="en-US" dirty="0"/>
              <a:t> </a:t>
            </a:r>
            <a:endParaRPr lang="en-IN" dirty="0"/>
          </a:p>
        </p:txBody>
      </p:sp>
      <p:sp>
        <p:nvSpPr>
          <p:cNvPr id="3" name="Content Placeholder 2"/>
          <p:cNvSpPr>
            <a:spLocks noGrp="1"/>
          </p:cNvSpPr>
          <p:nvPr>
            <p:ph idx="1"/>
          </p:nvPr>
        </p:nvSpPr>
        <p:spPr>
          <a:xfrm>
            <a:off x="-72516" y="1916832"/>
            <a:ext cx="8964996" cy="3943350"/>
          </a:xfrm>
        </p:spPr>
        <p:txBody>
          <a:bodyPr>
            <a:normAutofit fontScale="85000" lnSpcReduction="10000"/>
          </a:bodyPr>
          <a:lstStyle/>
          <a:p>
            <a:endParaRPr lang="en-IN" dirty="0"/>
          </a:p>
          <a:p>
            <a:r>
              <a:rPr lang="en-IN" dirty="0"/>
              <a:t>In 1945, the United Nations Organisation replaced the League of Nations . </a:t>
            </a:r>
          </a:p>
          <a:p>
            <a:r>
              <a:rPr lang="en-IN" dirty="0"/>
              <a:t>In 1946, the Economic and Social Council of the United Nations recommended that the Geneva Declaration be reaffirmed as a sign of commitment to the cause of children. </a:t>
            </a:r>
          </a:p>
          <a:p>
            <a:r>
              <a:rPr lang="en-IN" dirty="0"/>
              <a:t>The Universal Declaration of Human Rights was adopted by the United Nations General Assembly in 1948.</a:t>
            </a:r>
          </a:p>
          <a:p>
            <a:r>
              <a:rPr lang="en-IN" dirty="0"/>
              <a:t>The United Nations General Assembly adopted the </a:t>
            </a:r>
            <a:r>
              <a:rPr lang="en-IN" i="1" dirty="0"/>
              <a:t>Declaration of the Rights of the Child </a:t>
            </a:r>
            <a:r>
              <a:rPr lang="en-IN" dirty="0"/>
              <a:t>on 20 November, 1959 which was expansion of Geneva Declaration from </a:t>
            </a:r>
            <a:r>
              <a:rPr lang="en-IN" b="1" dirty="0"/>
              <a:t>five</a:t>
            </a:r>
            <a:r>
              <a:rPr lang="en-IN" dirty="0"/>
              <a:t> principles to </a:t>
            </a:r>
            <a:r>
              <a:rPr lang="en-IN" b="1" dirty="0"/>
              <a:t>ten</a:t>
            </a:r>
            <a:r>
              <a:rPr lang="en-IN" dirty="0"/>
              <a:t> basic principles</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prstClr val="black"/>
              </a:solidFill>
              <a:latin typeface="Century Gothic" panose="020B0502020202020204"/>
            </a:endParaRPr>
          </a:p>
        </p:txBody>
      </p:sp>
    </p:spTree>
    <p:extLst>
      <p:ext uri="{BB962C8B-B14F-4D97-AF65-F5344CB8AC3E}">
        <p14:creationId xmlns:p14="http://schemas.microsoft.com/office/powerpoint/2010/main" val="87359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UN Convention on the Right of Children, 1989</a:t>
            </a:r>
            <a:endParaRPr lang="en-IN" dirty="0"/>
          </a:p>
        </p:txBody>
      </p:sp>
      <p:sp>
        <p:nvSpPr>
          <p:cNvPr id="3" name="Content Placeholder 2"/>
          <p:cNvSpPr>
            <a:spLocks noGrp="1"/>
          </p:cNvSpPr>
          <p:nvPr>
            <p:ph idx="1"/>
          </p:nvPr>
        </p:nvSpPr>
        <p:spPr/>
        <p:txBody>
          <a:bodyPr>
            <a:normAutofit/>
          </a:bodyPr>
          <a:lstStyle/>
          <a:p>
            <a:r>
              <a:rPr lang="en-IN" sz="2400" dirty="0"/>
              <a:t>The Convention on the Rights of the Child (UNCRC) is the first legally binding international instrument to incorporate the full range of human rights—civil, cultural, economic, political and social rights.</a:t>
            </a:r>
          </a:p>
          <a:p>
            <a:r>
              <a:rPr lang="en-IN" sz="2400" dirty="0"/>
              <a:t>54 articles. </a:t>
            </a:r>
          </a:p>
          <a:p>
            <a:r>
              <a:rPr lang="en-IN" sz="2400" dirty="0"/>
              <a:t>It spells out the basic human rights that children everywhere have: the right to survival; to develop to the fullest; to protection from harmful influences, abuse and exploitation; and to participate fully in family, cultural and social life.</a:t>
            </a:r>
          </a:p>
          <a:p>
            <a:endParaRPr lang="en-IN" sz="2100" dirty="0"/>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1567960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IN" dirty="0"/>
              <a:t>The four core principles of the Convention are </a:t>
            </a:r>
          </a:p>
          <a:p>
            <a:r>
              <a:rPr lang="en-IN" dirty="0"/>
              <a:t>non-discrimination; </a:t>
            </a:r>
          </a:p>
          <a:p>
            <a:r>
              <a:rPr lang="en-IN" dirty="0"/>
              <a:t>devotion to the best interests of the child; </a:t>
            </a:r>
          </a:p>
          <a:p>
            <a:r>
              <a:rPr lang="en-IN" dirty="0"/>
              <a:t>the right to life, survival and development; </a:t>
            </a:r>
          </a:p>
          <a:p>
            <a:r>
              <a:rPr lang="en-IN" dirty="0"/>
              <a:t>and respect for the views of the child. </a:t>
            </a:r>
          </a:p>
          <a:p>
            <a:pPr marL="0" indent="0">
              <a:buNone/>
            </a:pPr>
            <a:r>
              <a:rPr lang="en-IN" dirty="0"/>
              <a:t>.</a:t>
            </a:r>
          </a:p>
          <a:p>
            <a:endParaRPr lang="en-IN" sz="2100" dirty="0"/>
          </a:p>
        </p:txBody>
      </p:sp>
      <p:sp>
        <p:nvSpPr>
          <p:cNvPr id="2" name="Title 1"/>
          <p:cNvSpPr>
            <a:spLocks noGrp="1"/>
          </p:cNvSpPr>
          <p:nvPr>
            <p:ph type="title"/>
          </p:nvPr>
        </p:nvSpPr>
        <p:spPr>
          <a:xfrm>
            <a:off x="251520" y="66502"/>
            <a:ext cx="7978082" cy="1990898"/>
          </a:xfrm>
        </p:spPr>
        <p:txBody>
          <a:bodyPr>
            <a:normAutofit/>
          </a:bodyPr>
          <a:lstStyle/>
          <a:p>
            <a:r>
              <a:rPr lang="en-GB" dirty="0"/>
              <a:t>UN Convention on the Right of Children, 1989 </a:t>
            </a:r>
            <a:endParaRPr lang="en-GB" sz="2025" dirty="0"/>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2053789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 Convention on the Right of Children, 1989</a:t>
            </a:r>
            <a:endParaRPr lang="en-IN" dirty="0"/>
          </a:p>
        </p:txBody>
      </p:sp>
      <p:sp>
        <p:nvSpPr>
          <p:cNvPr id="3" name="Content Placeholder 2"/>
          <p:cNvSpPr>
            <a:spLocks noGrp="1"/>
          </p:cNvSpPr>
          <p:nvPr>
            <p:ph idx="1"/>
          </p:nvPr>
        </p:nvSpPr>
        <p:spPr/>
        <p:txBody>
          <a:bodyPr>
            <a:normAutofit/>
          </a:bodyPr>
          <a:lstStyle/>
          <a:p>
            <a:r>
              <a:rPr lang="en-IN" dirty="0"/>
              <a:t>Three broad categories:</a:t>
            </a:r>
          </a:p>
          <a:p>
            <a:endParaRPr lang="en-IN" dirty="0"/>
          </a:p>
          <a:p>
            <a:r>
              <a:rPr lang="en-IN" dirty="0"/>
              <a:t>Survival and development rights</a:t>
            </a:r>
          </a:p>
          <a:p>
            <a:r>
              <a:rPr lang="en-IN" dirty="0"/>
              <a:t>Participation</a:t>
            </a:r>
          </a:p>
          <a:p>
            <a:r>
              <a:rPr lang="en-IN" dirty="0"/>
              <a:t>Protection</a:t>
            </a:r>
          </a:p>
          <a:p>
            <a:pPr marL="34290" indent="0">
              <a:buNone/>
            </a:pPr>
            <a:r>
              <a:rPr lang="en-IN" dirty="0"/>
              <a:t>https://www.youtube.com/watch?list=PLAcg9GcPx7MlJgXuIVcqukW9wkBNyi2dw&amp;v=bZp3titmGhs</a:t>
            </a:r>
          </a:p>
          <a:p>
            <a:endParaRPr lang="en-IN" dirty="0"/>
          </a:p>
        </p:txBody>
      </p:sp>
      <p:sp>
        <p:nvSpPr>
          <p:cNvPr id="4" name="Action Button: Movie 3">
            <a:hlinkClick r:id="rId2" highlightClick="1"/>
          </p:cNvPr>
          <p:cNvSpPr/>
          <p:nvPr/>
        </p:nvSpPr>
        <p:spPr>
          <a:xfrm>
            <a:off x="5868144" y="3371571"/>
            <a:ext cx="1998222" cy="972108"/>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prstClr val="black"/>
              </a:solidFill>
              <a:latin typeface="Century Gothic" panose="020B0502020202020204"/>
            </a:endParaRPr>
          </a:p>
        </p:txBody>
      </p:sp>
    </p:spTree>
    <p:extLst>
      <p:ext uri="{BB962C8B-B14F-4D97-AF65-F5344CB8AC3E}">
        <p14:creationId xmlns:p14="http://schemas.microsoft.com/office/powerpoint/2010/main" val="9604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 criticism of the UNCRC is the view of childhood and families which favours an ethnocentric, Western First World perspective which expects that parents will prioritise education over work and does not recognise the decisions poor families must make around their children’s education and the need for survival’ (Edwards, 2015: 69).</a:t>
            </a:r>
          </a:p>
        </p:txBody>
      </p:sp>
      <p:sp>
        <p:nvSpPr>
          <p:cNvPr id="3" name="Title 2"/>
          <p:cNvSpPr>
            <a:spLocks noGrp="1"/>
          </p:cNvSpPr>
          <p:nvPr>
            <p:ph type="title"/>
          </p:nvPr>
        </p:nvSpPr>
        <p:spPr/>
        <p:txBody>
          <a:bodyPr/>
          <a:lstStyle/>
          <a:p>
            <a:r>
              <a:rPr lang="en-GB" dirty="0">
                <a:solidFill>
                  <a:srgbClr val="7030A0"/>
                </a:solidFill>
              </a:rPr>
              <a:t>Is the UNCRC Universal?</a:t>
            </a:r>
          </a:p>
        </p:txBody>
      </p:sp>
    </p:spTree>
    <p:extLst>
      <p:ext uri="{BB962C8B-B14F-4D97-AF65-F5344CB8AC3E}">
        <p14:creationId xmlns:p14="http://schemas.microsoft.com/office/powerpoint/2010/main" val="774151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2228849"/>
            <a:ext cx="7546034" cy="3706437"/>
          </a:xfrm>
        </p:spPr>
        <p:txBody>
          <a:bodyPr>
            <a:normAutofit fontScale="85000" lnSpcReduction="20000"/>
          </a:bodyPr>
          <a:lstStyle/>
          <a:p>
            <a:pPr marL="34290" indent="0">
              <a:buNone/>
            </a:pPr>
            <a:r>
              <a:rPr lang="en-GB" dirty="0"/>
              <a:t>The reasons why a regional charter was adopted were </a:t>
            </a:r>
          </a:p>
          <a:p>
            <a:r>
              <a:rPr lang="en-GB" dirty="0"/>
              <a:t>the side-lining of Africans from the UN drafting process and </a:t>
            </a:r>
          </a:p>
          <a:p>
            <a:r>
              <a:rPr lang="en-GB" dirty="0"/>
              <a:t>the exclusion of Africa- specific issues from the UNCRC</a:t>
            </a:r>
          </a:p>
          <a:p>
            <a:pPr marL="34290" indent="0">
              <a:buNone/>
            </a:pPr>
            <a:r>
              <a:rPr lang="en-GB" dirty="0"/>
              <a:t>Preamble of the ACRWC: </a:t>
            </a:r>
          </a:p>
          <a:p>
            <a:pPr marL="34290" indent="0" algn="just">
              <a:buNone/>
            </a:pPr>
            <a:r>
              <a:rPr lang="en-GB" dirty="0"/>
              <a:t>‘</a:t>
            </a:r>
            <a:r>
              <a:rPr lang="en-GB" i="1" dirty="0"/>
              <a:t>The situation of most African children remains critical due to the unique factors of their socio-economic, cultural, traditional and developmental circumstances, natural disasters, armed conflicts, exploitation and hunger, and on account of the child’s physical and mental immaturity he or she needs special safeguards and care</a:t>
            </a:r>
            <a:r>
              <a:rPr lang="en-GB" dirty="0"/>
              <a:t>’.</a:t>
            </a:r>
          </a:p>
        </p:txBody>
      </p:sp>
      <p:sp>
        <p:nvSpPr>
          <p:cNvPr id="3" name="Title 2"/>
          <p:cNvSpPr>
            <a:spLocks noGrp="1"/>
          </p:cNvSpPr>
          <p:nvPr>
            <p:ph type="title"/>
          </p:nvPr>
        </p:nvSpPr>
        <p:spPr>
          <a:xfrm>
            <a:off x="871257" y="127462"/>
            <a:ext cx="7762895" cy="1996440"/>
          </a:xfrm>
        </p:spPr>
        <p:txBody>
          <a:bodyPr>
            <a:noAutofit/>
          </a:bodyPr>
          <a:lstStyle/>
          <a:p>
            <a:r>
              <a:rPr lang="en-GB" sz="3600" dirty="0"/>
              <a:t>Issues of Controversy and the Need for an African Regional Charter Protecting the Rights of the Child</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prstClr val="black"/>
              </a:solidFill>
              <a:latin typeface="Century Gothic" panose="020B0502020202020204"/>
            </a:endParaRPr>
          </a:p>
        </p:txBody>
      </p:sp>
    </p:spTree>
    <p:extLst>
      <p:ext uri="{BB962C8B-B14F-4D97-AF65-F5344CB8AC3E}">
        <p14:creationId xmlns:p14="http://schemas.microsoft.com/office/powerpoint/2010/main" val="290660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1" y="2057401"/>
            <a:ext cx="8999301" cy="3636170"/>
          </a:xfrm>
        </p:spPr>
        <p:txBody>
          <a:bodyPr>
            <a:normAutofit fontScale="92500" lnSpcReduction="20000"/>
          </a:bodyPr>
          <a:lstStyle/>
          <a:p>
            <a:r>
              <a:rPr lang="en-GB" dirty="0"/>
              <a:t>Article 11: Every child has the right to an education, to develop his or her personality, talents and mental and physical abilities to their fullest potential. This education also includes the preservation and strengthening of positive </a:t>
            </a:r>
            <a:r>
              <a:rPr lang="en-GB" u="sng" dirty="0"/>
              <a:t>African morals, traditional values and cultures</a:t>
            </a:r>
            <a:r>
              <a:rPr lang="en-GB" dirty="0"/>
              <a:t>. Governments should also take special measures in respect of</a:t>
            </a:r>
            <a:r>
              <a:rPr lang="en-GB" i="1" dirty="0"/>
              <a:t> female</a:t>
            </a:r>
            <a:r>
              <a:rPr lang="en-GB" dirty="0"/>
              <a:t>, gifted and disadvantaged children, to ensure equal access to education for all sections of the community. </a:t>
            </a:r>
          </a:p>
          <a:p>
            <a:r>
              <a:rPr lang="en-GB" dirty="0"/>
              <a:t>Article 31: Children have responsibilities towards their families and societies, to respect their parents, superiors and elders, to preserve and strengthen African cultural values in their relation with other members of their communities</a:t>
            </a:r>
          </a:p>
          <a:p>
            <a:endParaRPr lang="en-GB" b="1" dirty="0"/>
          </a:p>
        </p:txBody>
      </p:sp>
      <p:sp>
        <p:nvSpPr>
          <p:cNvPr id="3" name="Title 2"/>
          <p:cNvSpPr>
            <a:spLocks noGrp="1"/>
          </p:cNvSpPr>
          <p:nvPr>
            <p:ph type="title"/>
          </p:nvPr>
        </p:nvSpPr>
        <p:spPr/>
        <p:txBody>
          <a:bodyPr/>
          <a:lstStyle/>
          <a:p>
            <a:r>
              <a:rPr lang="en-GB" dirty="0"/>
              <a:t>The African Charter on the Rights and Welfare of the Child</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160526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Read: Ekundayo,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2015</a:t>
            </a:r>
          </a:p>
          <a:p>
            <a:r>
              <a:rPr lang="en-GB" dirty="0"/>
              <a:t>Available at: http://www.ijhssnet.com/journals/Vol_5_No_7_1_July_2015/17.pdf</a:t>
            </a:r>
          </a:p>
          <a:p>
            <a:endParaRPr lang="en-GB" dirty="0"/>
          </a:p>
        </p:txBody>
      </p:sp>
      <p:sp>
        <p:nvSpPr>
          <p:cNvPr id="3" name="Title 2"/>
          <p:cNvSpPr>
            <a:spLocks noGrp="1"/>
          </p:cNvSpPr>
          <p:nvPr>
            <p:ph type="title"/>
          </p:nvPr>
        </p:nvSpPr>
        <p:spPr/>
        <p:txBody>
          <a:bodyPr/>
          <a:lstStyle/>
          <a:p>
            <a:r>
              <a:rPr lang="en-GB" dirty="0">
                <a:solidFill>
                  <a:srgbClr val="7030A0"/>
                </a:solidFill>
              </a:rPr>
              <a:t>Assessment tip: </a:t>
            </a:r>
          </a:p>
        </p:txBody>
      </p:sp>
    </p:spTree>
    <p:extLst>
      <p:ext uri="{BB962C8B-B14F-4D97-AF65-F5344CB8AC3E}">
        <p14:creationId xmlns:p14="http://schemas.microsoft.com/office/powerpoint/2010/main" val="658979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13538" y="2228850"/>
            <a:ext cx="7816064" cy="3257550"/>
          </a:xfrm>
        </p:spPr>
        <p:txBody>
          <a:bodyPr>
            <a:normAutofit fontScale="92500" lnSpcReduction="20000"/>
          </a:bodyPr>
          <a:lstStyle/>
          <a:p>
            <a:r>
              <a:rPr lang="en-GB" sz="1500" dirty="0"/>
              <a:t>Article 2: Definition of child: in African culture chronological age is not necessarily a defining norm for adulthood.</a:t>
            </a:r>
          </a:p>
          <a:p>
            <a:r>
              <a:rPr lang="en-GB" sz="1500" dirty="0"/>
              <a:t>Article 4: the best interest of the child must be </a:t>
            </a:r>
            <a:r>
              <a:rPr lang="en-GB" sz="1500" b="1" dirty="0"/>
              <a:t>THE</a:t>
            </a:r>
            <a:r>
              <a:rPr lang="en-GB" sz="1500" dirty="0"/>
              <a:t> primary consideration (UNCRC wording: </a:t>
            </a:r>
            <a:r>
              <a:rPr lang="en-GB" sz="1500" b="1" dirty="0"/>
              <a:t>A</a:t>
            </a:r>
            <a:r>
              <a:rPr lang="en-GB" sz="1500" dirty="0"/>
              <a:t> primary consideration)</a:t>
            </a:r>
          </a:p>
          <a:p>
            <a:r>
              <a:rPr lang="en-GB" sz="1500" dirty="0"/>
              <a:t>Article 11: Right to Education: special measures for female, gifted and disadvantaged children…….explicit right for pregnant girls to continue with their education.</a:t>
            </a:r>
          </a:p>
          <a:p>
            <a:r>
              <a:rPr lang="en-GB" sz="1500" dirty="0"/>
              <a:t>Article 11: to ensure that school discipline is administered in a manner consistent with child’s human dignity</a:t>
            </a:r>
          </a:p>
          <a:p>
            <a:r>
              <a:rPr lang="en-GB" sz="1500" dirty="0"/>
              <a:t>Article15: Protection from Economic Exploitation: No minimum age for employment, unlike UNCRC: less protection</a:t>
            </a:r>
          </a:p>
          <a:p>
            <a:r>
              <a:rPr lang="en-GB" sz="1500" dirty="0"/>
              <a:t>Article 3, 13: Protection from Discrimination: Female, disabled children, street children, minority children</a:t>
            </a:r>
          </a:p>
          <a:p>
            <a:r>
              <a:rPr lang="en-GB" sz="1500" dirty="0"/>
              <a:t>Article 22: Prohibition from recruiting children as soldier - stronger protection than UNCRC (min. age 15 years)</a:t>
            </a:r>
          </a:p>
          <a:p>
            <a:r>
              <a:rPr lang="en-GB" sz="1500" dirty="0"/>
              <a:t>Article 31: Duty, Responsibilities and Respect – UNCRC does not contain this. </a:t>
            </a:r>
          </a:p>
          <a:p>
            <a:endParaRPr lang="en-GB" dirty="0"/>
          </a:p>
        </p:txBody>
      </p:sp>
      <p:sp>
        <p:nvSpPr>
          <p:cNvPr id="3" name="Title 2"/>
          <p:cNvSpPr>
            <a:spLocks noGrp="1"/>
          </p:cNvSpPr>
          <p:nvPr>
            <p:ph type="title"/>
          </p:nvPr>
        </p:nvSpPr>
        <p:spPr/>
        <p:txBody>
          <a:bodyPr/>
          <a:lstStyle/>
          <a:p>
            <a:r>
              <a:rPr lang="en-GB" dirty="0"/>
              <a:t>Ekundayo (2015) finds:</a:t>
            </a:r>
          </a:p>
        </p:txBody>
      </p:sp>
      <p:sp>
        <p:nvSpPr>
          <p:cNvPr id="4" name="Footer Placeholder 3"/>
          <p:cNvSpPr>
            <a:spLocks noGrp="1"/>
          </p:cNvSpPr>
          <p:nvPr>
            <p:ph type="ftr" sz="quarter" idx="11"/>
          </p:nvPr>
        </p:nvSpPr>
        <p:spPr>
          <a:xfrm>
            <a:off x="1209151" y="6448427"/>
            <a:ext cx="6639905" cy="180974"/>
          </a:xfrm>
          <a:prstGeom prst="rect">
            <a:avLst/>
          </a:prstGeom>
        </p:spPr>
        <p:txBody>
          <a:bodyPr vert="horz" lIns="91440" tIns="45720" rIns="91440" bIns="45720" rtlCol="0" anchor="ctr"/>
          <a:lstStyle>
            <a:defPPr>
              <a:defRPr lang="en-US"/>
            </a:defPPr>
            <a:lvl1pPr marL="0" algn="l" defTabSz="914400" rtl="0" eaLnBrk="1" latinLnBrk="0" hangingPunct="1">
              <a:defRPr sz="1000" kern="1200" cap="all"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solidFill>
                <a:prstClr val="black"/>
              </a:solidFill>
              <a:latin typeface="Century Gothic" panose="020B0502020202020204"/>
            </a:endParaRPr>
          </a:p>
        </p:txBody>
      </p:sp>
    </p:spTree>
    <p:extLst>
      <p:ext uri="{BB962C8B-B14F-4D97-AF65-F5344CB8AC3E}">
        <p14:creationId xmlns:p14="http://schemas.microsoft.com/office/powerpoint/2010/main" val="798515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Edwards (2015; 71) finds that ’some aspects of the ACRWC sit in sharp contrast to the UNCRC, such as article 31, which defines the responsibilities of the child to respect his parents, superiors and elders at all times and assist them in case of need.  This reflects a perspective of childhood that challenges the individualistic view of </a:t>
            </a:r>
            <a:r>
              <a:rPr lang="en-GB"/>
              <a:t>the child reflected </a:t>
            </a:r>
            <a:r>
              <a:rPr lang="en-GB" dirty="0"/>
              <a:t>in </a:t>
            </a:r>
            <a:r>
              <a:rPr lang="en-GB"/>
              <a:t>the UNCRC’.</a:t>
            </a:r>
            <a:endParaRPr lang="en-GB" dirty="0"/>
          </a:p>
        </p:txBody>
      </p:sp>
      <p:sp>
        <p:nvSpPr>
          <p:cNvPr id="3" name="Title 2"/>
          <p:cNvSpPr>
            <a:spLocks noGrp="1"/>
          </p:cNvSpPr>
          <p:nvPr>
            <p:ph type="title"/>
          </p:nvPr>
        </p:nvSpPr>
        <p:spPr/>
        <p:txBody>
          <a:bodyPr/>
          <a:lstStyle/>
          <a:p>
            <a:r>
              <a:rPr lang="en-GB" dirty="0"/>
              <a:t>Further critique of the UNCRC</a:t>
            </a:r>
          </a:p>
        </p:txBody>
      </p:sp>
    </p:spTree>
    <p:extLst>
      <p:ext uri="{BB962C8B-B14F-4D97-AF65-F5344CB8AC3E}">
        <p14:creationId xmlns:p14="http://schemas.microsoft.com/office/powerpoint/2010/main" val="152329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narrative about ‘Africa’ do we see in the news?</a:t>
            </a:r>
          </a:p>
          <a:p>
            <a:r>
              <a:rPr lang="en-GB" dirty="0"/>
              <a:t> </a:t>
            </a:r>
          </a:p>
          <a:p>
            <a:endParaRPr lang="en-GB" dirty="0"/>
          </a:p>
        </p:txBody>
      </p:sp>
      <p:sp>
        <p:nvSpPr>
          <p:cNvPr id="3" name="Title 2"/>
          <p:cNvSpPr>
            <a:spLocks noGrp="1"/>
          </p:cNvSpPr>
          <p:nvPr>
            <p:ph type="title"/>
          </p:nvPr>
        </p:nvSpPr>
        <p:spPr/>
        <p:txBody>
          <a:bodyPr/>
          <a:lstStyle/>
          <a:p>
            <a:r>
              <a:rPr lang="en-GB" dirty="0"/>
              <a:t>Assessment Tip: </a:t>
            </a:r>
          </a:p>
        </p:txBody>
      </p:sp>
      <p:pic>
        <p:nvPicPr>
          <p:cNvPr id="6" name="Picture 5"/>
          <p:cNvPicPr>
            <a:picLocks noChangeAspect="1"/>
          </p:cNvPicPr>
          <p:nvPr/>
        </p:nvPicPr>
        <p:blipFill>
          <a:blip r:embed="rId2"/>
          <a:stretch>
            <a:fillRect/>
          </a:stretch>
        </p:blipFill>
        <p:spPr>
          <a:xfrm>
            <a:off x="-2286000" y="-685800"/>
            <a:ext cx="13716000" cy="8229600"/>
          </a:xfrm>
          <a:prstGeom prst="rect">
            <a:avLst/>
          </a:prstGeom>
        </p:spPr>
      </p:pic>
    </p:spTree>
    <p:extLst>
      <p:ext uri="{BB962C8B-B14F-4D97-AF65-F5344CB8AC3E}">
        <p14:creationId xmlns:p14="http://schemas.microsoft.com/office/powerpoint/2010/main" val="666699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The head of </a:t>
            </a:r>
            <a:r>
              <a:rPr lang="en-GB" dirty="0">
                <a:hlinkClick r:id="rId2"/>
              </a:rPr>
              <a:t>Comic Relief</a:t>
            </a:r>
            <a:r>
              <a:rPr lang="en-GB" dirty="0"/>
              <a:t> has halted its use of celebrities for appeals described by an aid watchdog as “poverty tourism” that reinforce white saviour stereotypes.</a:t>
            </a:r>
          </a:p>
          <a:p>
            <a:r>
              <a:rPr lang="en-GB" dirty="0"/>
              <a:t>The departure from having white celebrities front fundraising films from Africa for Sports Relief and Red Nose Day, follows another scathing attack on Comic Relief last week.</a:t>
            </a:r>
          </a:p>
          <a:p>
            <a:r>
              <a:rPr lang="en-GB" dirty="0"/>
              <a:t>In a film for BBC’s Daily Politics, </a:t>
            </a:r>
            <a:r>
              <a:rPr lang="en-GB" dirty="0">
                <a:hlinkClick r:id="rId3"/>
              </a:rPr>
              <a:t>David </a:t>
            </a:r>
            <a:r>
              <a:rPr lang="en-GB" dirty="0" err="1">
                <a:hlinkClick r:id="rId3"/>
              </a:rPr>
              <a:t>Lammy</a:t>
            </a:r>
            <a:r>
              <a:rPr lang="en-GB" dirty="0"/>
              <a:t> MP hit out at the 30-year-old charity for portraying Africa as a continent of poverty-stricken victims and stereotypes who don’t speak for themselves. The organisations had “tattooed images of poverty in Africa” on to people’s minds, he said.</a:t>
            </a:r>
          </a:p>
          <a:p>
            <a:pPr marL="34290" indent="0">
              <a:buNone/>
            </a:pPr>
            <a:r>
              <a:rPr lang="en-GB" dirty="0"/>
              <a:t>(https://www.theguardian.com/global-development/2018/mar/23/comic-relief-to-ditch-white-saviour-stereotype-appeals)</a:t>
            </a:r>
          </a:p>
        </p:txBody>
      </p:sp>
      <p:sp>
        <p:nvSpPr>
          <p:cNvPr id="3" name="Title 2"/>
          <p:cNvSpPr>
            <a:spLocks noGrp="1"/>
          </p:cNvSpPr>
          <p:nvPr>
            <p:ph type="title"/>
          </p:nvPr>
        </p:nvSpPr>
        <p:spPr/>
        <p:txBody>
          <a:bodyPr/>
          <a:lstStyle/>
          <a:p>
            <a:r>
              <a:rPr lang="en-GB" dirty="0"/>
              <a:t>Comic Relief to ditch white saviour stereotype appeals</a:t>
            </a:r>
          </a:p>
        </p:txBody>
      </p:sp>
    </p:spTree>
    <p:extLst>
      <p:ext uri="{BB962C8B-B14F-4D97-AF65-F5344CB8AC3E}">
        <p14:creationId xmlns:p14="http://schemas.microsoft.com/office/powerpoint/2010/main" val="249125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White saviour refers to western people going in to ‘fix’ the problems of struggling nations without understanding their history, needs, or the regions current state of affairs. </a:t>
            </a:r>
          </a:p>
          <a:p>
            <a:r>
              <a:rPr lang="en-GB" dirty="0"/>
              <a:t>Shoebox Appeal? </a:t>
            </a:r>
          </a:p>
          <a:p>
            <a:endParaRPr lang="en-GB" dirty="0"/>
          </a:p>
          <a:p>
            <a:r>
              <a:rPr lang="en-GB" dirty="0"/>
              <a:t>https://lifereconsidered.com/2015/11/08/unpacking-operation-christmas-child/</a:t>
            </a:r>
          </a:p>
        </p:txBody>
      </p:sp>
      <p:sp>
        <p:nvSpPr>
          <p:cNvPr id="3" name="Title 2"/>
          <p:cNvSpPr>
            <a:spLocks noGrp="1"/>
          </p:cNvSpPr>
          <p:nvPr>
            <p:ph type="title"/>
          </p:nvPr>
        </p:nvSpPr>
        <p:spPr/>
        <p:txBody>
          <a:bodyPr/>
          <a:lstStyle/>
          <a:p>
            <a:r>
              <a:rPr lang="en-GB" dirty="0"/>
              <a:t>White </a:t>
            </a:r>
            <a:r>
              <a:rPr lang="en-GB" dirty="0" err="1"/>
              <a:t>Saviourism</a:t>
            </a:r>
            <a:r>
              <a:rPr lang="en-GB" dirty="0"/>
              <a:t> </a:t>
            </a:r>
          </a:p>
        </p:txBody>
      </p:sp>
      <p:pic>
        <p:nvPicPr>
          <p:cNvPr id="4" name="Picture 3"/>
          <p:cNvPicPr>
            <a:picLocks noChangeAspect="1"/>
          </p:cNvPicPr>
          <p:nvPr/>
        </p:nvPicPr>
        <p:blipFill>
          <a:blip r:embed="rId2"/>
          <a:stretch>
            <a:fillRect/>
          </a:stretch>
        </p:blipFill>
        <p:spPr>
          <a:xfrm>
            <a:off x="4572003" y="4279660"/>
            <a:ext cx="2625406" cy="1380455"/>
          </a:xfrm>
          <a:prstGeom prst="rect">
            <a:avLst/>
          </a:prstGeom>
        </p:spPr>
      </p:pic>
    </p:spTree>
    <p:extLst>
      <p:ext uri="{BB962C8B-B14F-4D97-AF65-F5344CB8AC3E}">
        <p14:creationId xmlns:p14="http://schemas.microsoft.com/office/powerpoint/2010/main" val="211125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lnSpcReduction="10000"/>
          </a:bodyPr>
          <a:lstStyle/>
          <a:p>
            <a:r>
              <a:rPr lang="en-GB" dirty="0"/>
              <a:t>The White Saviour Industrial Complex refers to the practices, processes, and institutions that reinforce historical inequities to ultimately validate white privilege” </a:t>
            </a:r>
          </a:p>
          <a:p>
            <a:r>
              <a:rPr lang="en-GB" dirty="0"/>
              <a:t> Ultimately, people are rewarded from “saving” those less fortunate and are able to completely disregard the policies they have supported that have created/maintained systems of oppression.</a:t>
            </a:r>
          </a:p>
          <a:p>
            <a:pPr marL="34290" indent="0">
              <a:buNone/>
            </a:pPr>
            <a:r>
              <a:rPr lang="en-GB" dirty="0"/>
              <a:t>(Aaronson, 2017)</a:t>
            </a:r>
          </a:p>
        </p:txBody>
      </p:sp>
      <p:sp>
        <p:nvSpPr>
          <p:cNvPr id="7" name="Title 6"/>
          <p:cNvSpPr>
            <a:spLocks noGrp="1"/>
          </p:cNvSpPr>
          <p:nvPr>
            <p:ph type="title"/>
          </p:nvPr>
        </p:nvSpPr>
        <p:spPr/>
        <p:txBody>
          <a:bodyPr/>
          <a:lstStyle/>
          <a:p>
            <a:r>
              <a:rPr lang="en-GB" dirty="0">
                <a:solidFill>
                  <a:srgbClr val="7030A0"/>
                </a:solidFill>
              </a:rPr>
              <a:t>White Saviourism</a:t>
            </a:r>
          </a:p>
        </p:txBody>
      </p:sp>
    </p:spTree>
    <p:extLst>
      <p:ext uri="{BB962C8B-B14F-4D97-AF65-F5344CB8AC3E}">
        <p14:creationId xmlns:p14="http://schemas.microsoft.com/office/powerpoint/2010/main" val="1896678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5FF7C25-4C36-4E9D-8BD5-799A5841C805}"/>
              </a:ext>
            </a:extLst>
          </p:cNvPr>
          <p:cNvPicPr>
            <a:picLocks noGrp="1" noChangeAspect="1"/>
          </p:cNvPicPr>
          <p:nvPr>
            <p:ph idx="1"/>
          </p:nvPr>
        </p:nvPicPr>
        <p:blipFill rotWithShape="1">
          <a:blip r:embed="rId2"/>
          <a:srcRect l="19679" t="-795" r="19318" b="1"/>
          <a:stretch/>
        </p:blipFill>
        <p:spPr>
          <a:xfrm>
            <a:off x="5193275" y="2098360"/>
            <a:ext cx="2560689" cy="3802611"/>
          </a:xfrm>
          <a:prstGeom prst="rect">
            <a:avLst/>
          </a:prstGeom>
        </p:spPr>
      </p:pic>
      <p:sp>
        <p:nvSpPr>
          <p:cNvPr id="3" name="Title 2">
            <a:extLst>
              <a:ext uri="{FF2B5EF4-FFF2-40B4-BE49-F238E27FC236}">
                <a16:creationId xmlns:a16="http://schemas.microsoft.com/office/drawing/2014/main" id="{D5ED1117-9099-4698-964D-DAA9F008F7D2}"/>
              </a:ext>
            </a:extLst>
          </p:cNvPr>
          <p:cNvSpPr>
            <a:spLocks noGrp="1"/>
          </p:cNvSpPr>
          <p:nvPr>
            <p:ph type="title"/>
          </p:nvPr>
        </p:nvSpPr>
        <p:spPr>
          <a:xfrm>
            <a:off x="401129" y="1063228"/>
            <a:ext cx="7829426" cy="994172"/>
          </a:xfrm>
        </p:spPr>
        <p:txBody>
          <a:bodyPr>
            <a:normAutofit fontScale="90000"/>
          </a:bodyPr>
          <a:lstStyle/>
          <a:p>
            <a:r>
              <a:rPr lang="en-GB" dirty="0"/>
              <a:t>False generosity (Paolo Freire, 1968)</a:t>
            </a:r>
            <a:endParaRPr lang="en-US" dirty="0"/>
          </a:p>
        </p:txBody>
      </p:sp>
      <p:sp>
        <p:nvSpPr>
          <p:cNvPr id="4" name="Action Button: Video 3">
            <a:hlinkClick r:id="rId3" highlightClick="1"/>
            <a:extLst>
              <a:ext uri="{FF2B5EF4-FFF2-40B4-BE49-F238E27FC236}">
                <a16:creationId xmlns:a16="http://schemas.microsoft.com/office/drawing/2014/main" id="{1E8C73B1-492E-4487-A7EF-645F0EF6477F}"/>
              </a:ext>
            </a:extLst>
          </p:cNvPr>
          <p:cNvSpPr/>
          <p:nvPr/>
        </p:nvSpPr>
        <p:spPr>
          <a:xfrm>
            <a:off x="1561382" y="2573907"/>
            <a:ext cx="1699403" cy="1026544"/>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0C3AB8C4-4EB9-4B4C-BBFA-E972C4646DB8}"/>
              </a:ext>
            </a:extLst>
          </p:cNvPr>
          <p:cNvSpPr txBox="1"/>
          <p:nvPr/>
        </p:nvSpPr>
        <p:spPr>
          <a:xfrm>
            <a:off x="3503664" y="5517772"/>
            <a:ext cx="4573844" cy="300082"/>
          </a:xfrm>
          <a:prstGeom prst="rect">
            <a:avLst/>
          </a:prstGeom>
          <a:noFill/>
          <a:ln>
            <a:solidFill>
              <a:schemeClr val="bg2"/>
            </a:solidFill>
          </a:ln>
        </p:spPr>
        <p:txBody>
          <a:bodyPr wrap="square">
            <a:spAutoFit/>
          </a:bodyPr>
          <a:lstStyle/>
          <a:p>
            <a:r>
              <a:rPr lang="en-US" sz="1350" dirty="0">
                <a:solidFill>
                  <a:srgbClr val="70757A"/>
                </a:solidFill>
                <a:latin typeface="arial" panose="020B0604020202020204" pitchFamily="34" charset="0"/>
              </a:rPr>
              <a:t>Cited by 104770</a:t>
            </a:r>
            <a:endParaRPr lang="en-US" sz="1350" dirty="0"/>
          </a:p>
        </p:txBody>
      </p:sp>
    </p:spTree>
    <p:extLst>
      <p:ext uri="{BB962C8B-B14F-4D97-AF65-F5344CB8AC3E}">
        <p14:creationId xmlns:p14="http://schemas.microsoft.com/office/powerpoint/2010/main" val="2755452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532" y="2228850"/>
            <a:ext cx="7870070" cy="3257550"/>
          </a:xfrm>
        </p:spPr>
        <p:txBody>
          <a:bodyPr>
            <a:normAutofit fontScale="62500" lnSpcReduction="20000"/>
          </a:bodyPr>
          <a:lstStyle/>
          <a:p>
            <a:pPr marL="34290" indent="0">
              <a:buNone/>
            </a:pPr>
            <a:r>
              <a:rPr lang="en-GB" dirty="0"/>
              <a:t>Edwards, M. (2015). Global Childhoods, </a:t>
            </a:r>
            <a:r>
              <a:rPr lang="en-GB" dirty="0" err="1"/>
              <a:t>Nothwhich</a:t>
            </a:r>
            <a:r>
              <a:rPr lang="en-GB" dirty="0"/>
              <a:t>: Critical Thinking Publishing</a:t>
            </a:r>
          </a:p>
          <a:p>
            <a:pPr marL="34290" indent="0">
              <a:buNone/>
            </a:pPr>
            <a:r>
              <a:rPr lang="en-GB" dirty="0"/>
              <a:t>Ekundayo,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2015</a:t>
            </a:r>
          </a:p>
          <a:p>
            <a:pPr marL="34290" indent="0">
              <a:buNone/>
            </a:pPr>
            <a:r>
              <a:rPr lang="en-GB" dirty="0"/>
              <a:t>Freire, P. (1968). Pedagogy of the Oppressed. London: Continuum</a:t>
            </a:r>
          </a:p>
          <a:p>
            <a:pPr marL="34290" indent="0">
              <a:buNone/>
            </a:pPr>
            <a:r>
              <a:rPr lang="en-GB" dirty="0"/>
              <a:t>Thomas, G. (2013). Education: A very short introduction. Oxford: Oxford University Press.</a:t>
            </a:r>
          </a:p>
          <a:p>
            <a:pPr marL="34290" indent="0">
              <a:buNone/>
            </a:pPr>
            <a:r>
              <a:rPr lang="en-GB" dirty="0"/>
              <a:t>UNESCO (2000a), World Education Report 2000: The Right to Education — Towards Education for All throughout Life” </a:t>
            </a:r>
          </a:p>
          <a:p>
            <a:pPr marL="34290" indent="0">
              <a:buNone/>
            </a:pPr>
            <a:r>
              <a:rPr lang="en-GB" dirty="0"/>
              <a:t>UNESCO (2000) The Dakar Framework for Action: Education for All – Meeting our Collective Commitments, Paris: UNESCO.</a:t>
            </a:r>
          </a:p>
        </p:txBody>
      </p:sp>
      <p:sp>
        <p:nvSpPr>
          <p:cNvPr id="3" name="Title 2"/>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3078771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532" y="2228850"/>
            <a:ext cx="7870070" cy="3257550"/>
          </a:xfrm>
        </p:spPr>
        <p:txBody>
          <a:bodyPr>
            <a:normAutofit fontScale="55000" lnSpcReduction="20000"/>
          </a:bodyPr>
          <a:lstStyle/>
          <a:p>
            <a:pPr marL="3429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34290" indent="0">
              <a:buNone/>
            </a:pPr>
            <a:r>
              <a:rPr lang="en-GB" dirty="0"/>
              <a:t>Unicef (date unknown). The African Charter on the Rights of the Child https://www.unicef.org/esaro/African_Charter_articles_in_full.pdf</a:t>
            </a:r>
          </a:p>
          <a:p>
            <a:pPr marL="34290" indent="0">
              <a:buNone/>
            </a:pPr>
            <a:r>
              <a:rPr lang="en-GB" dirty="0"/>
              <a:t>United Nations (1948) Universal Declaration on Human Rights, Available at: http://untreaty.un.org/cod/avl/ha/udhr/udhr.html</a:t>
            </a:r>
          </a:p>
          <a:p>
            <a:pPr marL="34290" indent="0">
              <a:buNone/>
            </a:pPr>
            <a:r>
              <a:rPr lang="en-GB" dirty="0"/>
              <a:t>United Nations (1989) Convention on the Rights of the Child.  Available at: http://www.unicef.org.uk/Documents/Publication-pdfs/UNCRC_PRESS200910web.pdf </a:t>
            </a:r>
          </a:p>
          <a:p>
            <a:pPr marL="34290" indent="0">
              <a:buNone/>
            </a:pPr>
            <a:r>
              <a:rPr lang="en-GB" dirty="0"/>
              <a:t>UWTSD (2016) UNCRC “Enabling Children’s and Young People’s Rights” http://www.uwtsd.ac.uk/uncrc/resources/</a:t>
            </a:r>
          </a:p>
          <a:p>
            <a:pPr marL="34290" indent="0">
              <a:buNone/>
            </a:pPr>
            <a:r>
              <a:rPr lang="en-GB" dirty="0"/>
              <a:t>Warren, S ,(</a:t>
            </a:r>
            <a:r>
              <a:rPr lang="en-GB" dirty="0" err="1"/>
              <a:t>ed</a:t>
            </a:r>
            <a:r>
              <a:rPr lang="en-GB" dirty="0"/>
              <a:t>) (2009) An Introduction to Education Studies: The Student Guide to Themes and Contexts. London: Continuum.</a:t>
            </a:r>
          </a:p>
          <a:p>
            <a:endParaRPr lang="en-GB" dirty="0"/>
          </a:p>
        </p:txBody>
      </p:sp>
      <p:sp>
        <p:nvSpPr>
          <p:cNvPr id="3" name="Title 2"/>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510730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8" ma:contentTypeDescription="Create a new document." ma:contentTypeScope="" ma:versionID="3cf74c8eaa4cf8e22ee03870c0178182">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0fbc86c0d1ddd0eb448e364e3cfea5ad"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75a304c-2342-45ef-8dc6-82622f85b28d" xsi:nil="true"/>
  </documentManagement>
</p:properties>
</file>

<file path=customXml/itemProps1.xml><?xml version="1.0" encoding="utf-8"?>
<ds:datastoreItem xmlns:ds="http://schemas.openxmlformats.org/officeDocument/2006/customXml" ds:itemID="{5EE1E71C-69E6-44D2-A278-3263D5BCC584}">
  <ds:schemaRefs>
    <ds:schemaRef ds:uri="http://schemas.microsoft.com/sharepoint/v3/contenttype/forms"/>
  </ds:schemaRefs>
</ds:datastoreItem>
</file>

<file path=customXml/itemProps2.xml><?xml version="1.0" encoding="utf-8"?>
<ds:datastoreItem xmlns:ds="http://schemas.openxmlformats.org/officeDocument/2006/customXml" ds:itemID="{3E931A68-ABFD-4E24-8568-AD4126C982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AA1699-A470-438D-AFC2-83A6F656EB20}">
  <ds:schemaRefs>
    <ds:schemaRef ds:uri="http://purl.org/dc/terms/"/>
    <ds:schemaRef ds:uri="http://schemas.microsoft.com/office/2006/metadata/properties"/>
    <ds:schemaRef ds:uri="http://www.w3.org/XML/1998/namespace"/>
    <ds:schemaRef ds:uri="175a304c-2342-45ef-8dc6-82622f85b28d"/>
    <ds:schemaRef ds:uri="http://purl.org/dc/dcmitype/"/>
    <ds:schemaRef ds:uri="30bab34e-cbd2-460d-9227-52c21590b64b"/>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43</TotalTime>
  <Words>2243</Words>
  <Application>Microsoft Office PowerPoint</Application>
  <PresentationFormat>On-screen Show (4:3)</PresentationFormat>
  <Paragraphs>131</Paragraphs>
  <Slides>29</Slides>
  <Notes>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Arial</vt:lpstr>
      <vt:lpstr>Arial</vt:lpstr>
      <vt:lpstr>Calibri</vt:lpstr>
      <vt:lpstr>Calibri Light</vt:lpstr>
      <vt:lpstr>Century Gothic</vt:lpstr>
      <vt:lpstr>Wingdings</vt:lpstr>
      <vt:lpstr>Holding PAge</vt:lpstr>
      <vt:lpstr>Accessible 2</vt:lpstr>
      <vt:lpstr>PowerPoint Presentation</vt:lpstr>
      <vt:lpstr>ECIE6004  Global Perspectives on Education – Session 2: Children’s Rights to Education</vt:lpstr>
      <vt:lpstr>Let us take a big step back!!!!</vt:lpstr>
      <vt:lpstr>Informal – incidental Education</vt:lpstr>
      <vt:lpstr>Formal</vt:lpstr>
      <vt:lpstr>Barriers to engagement in education for children from a global perspective. </vt:lpstr>
      <vt:lpstr>Why Education?</vt:lpstr>
      <vt:lpstr>Critique</vt:lpstr>
      <vt:lpstr>Political Globalisation of children’s rights</vt:lpstr>
      <vt:lpstr>Save the children</vt:lpstr>
      <vt:lpstr>Development of international children’s rights</vt:lpstr>
      <vt:lpstr>Declaration of Geneva, 1924</vt:lpstr>
      <vt:lpstr>UN Declaration of the rights of the child, 1959 </vt:lpstr>
      <vt:lpstr>UN Convention on the Right of Children, 1989</vt:lpstr>
      <vt:lpstr>UN Convention on the Right of Children, 1989 </vt:lpstr>
      <vt:lpstr>UN Convention on the Right of Children, 1989</vt:lpstr>
      <vt:lpstr>Is the UNCRC Universal?</vt:lpstr>
      <vt:lpstr>Issues of Controversy and the Need for an African Regional Charter Protecting the Rights of the Child</vt:lpstr>
      <vt:lpstr>The African Charter on the Rights and Welfare of the Child</vt:lpstr>
      <vt:lpstr>Assessment tip: </vt:lpstr>
      <vt:lpstr>Ekundayo (2015) finds:</vt:lpstr>
      <vt:lpstr>Further critique of the UNCRC</vt:lpstr>
      <vt:lpstr>Assessment Tip: </vt:lpstr>
      <vt:lpstr>Comic Relief to ditch white saviour stereotype appeals</vt:lpstr>
      <vt:lpstr>White Saviourism </vt:lpstr>
      <vt:lpstr>White Saviourism</vt:lpstr>
      <vt:lpstr>False generosity (Paolo Freire, 1968)</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Heike Griffiths</cp:lastModifiedBy>
  <cp:revision>5</cp:revision>
  <dcterms:created xsi:type="dcterms:W3CDTF">2024-09-09T09:14:57Z</dcterms:created>
  <dcterms:modified xsi:type="dcterms:W3CDTF">2025-12-16T11:47:41Z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