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336" r:id="rId9"/>
    <p:sldId id="273" r:id="rId10"/>
    <p:sldId id="261" r:id="rId11"/>
    <p:sldId id="337" r:id="rId12"/>
    <p:sldId id="265" r:id="rId13"/>
    <p:sldId id="266"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E9BEED-6E0B-F476-3E85-C9B3941A581F}" v="1249" dt="2026-02-16T12:29:24.1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3" d="100"/>
          <a:sy n="63" d="100"/>
        </p:scale>
        <p:origin x="7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wart Clinton Cooper (2505609)" userId="S::2505609@student.uwtsd.ac.uk::2f5b652f-bb17-415a-b89a-f1bb2cf9ce3b" providerId="AD" clId="Web-{A882B299-5608-DE42-2C78-5F6BE01CE06D}"/>
    <pc:docChg chg="modSld">
      <pc:chgData name="Stewart Clinton Cooper (2505609)" userId="S::2505609@student.uwtsd.ac.uk::2f5b652f-bb17-415a-b89a-f1bb2cf9ce3b" providerId="AD" clId="Web-{A882B299-5608-DE42-2C78-5F6BE01CE06D}" dt="2026-02-13T13:13:04.624" v="515"/>
      <pc:docMkLst>
        <pc:docMk/>
      </pc:docMkLst>
      <pc:sldChg chg="modSp">
        <pc:chgData name="Stewart Clinton Cooper (2505609)" userId="S::2505609@student.uwtsd.ac.uk::2f5b652f-bb17-415a-b89a-f1bb2cf9ce3b" providerId="AD" clId="Web-{A882B299-5608-DE42-2C78-5F6BE01CE06D}" dt="2026-02-13T13:13:04.624" v="515"/>
        <pc:sldMkLst>
          <pc:docMk/>
          <pc:sldMk cId="764605052" sldId="261"/>
        </pc:sldMkLst>
        <pc:graphicFrameChg chg="mod modGraphic">
          <ac:chgData name="Stewart Clinton Cooper (2505609)" userId="S::2505609@student.uwtsd.ac.uk::2f5b652f-bb17-415a-b89a-f1bb2cf9ce3b" providerId="AD" clId="Web-{A882B299-5608-DE42-2C78-5F6BE01CE06D}" dt="2026-02-13T13:13:04.624" v="515"/>
          <ac:graphicFrameMkLst>
            <pc:docMk/>
            <pc:sldMk cId="764605052" sldId="261"/>
            <ac:graphicFrameMk id="7" creationId="{108D2D3F-BBD3-F859-AF29-5BEF174F1637}"/>
          </ac:graphicFrameMkLst>
        </pc:graphicFrameChg>
      </pc:sldChg>
    </pc:docChg>
  </pc:docChgLst>
  <pc:docChgLst>
    <pc:chgData name="Stewart Clinton Cooper (2505609)" userId="S::2505609@student.uwtsd.ac.uk::2f5b652f-bb17-415a-b89a-f1bb2cf9ce3b" providerId="AD" clId="Web-{DCE9BEED-6E0B-F476-3E85-C9B3941A581F}"/>
    <pc:docChg chg="delSld modSld">
      <pc:chgData name="Stewart Clinton Cooper (2505609)" userId="S::2505609@student.uwtsd.ac.uk::2f5b652f-bb17-415a-b89a-f1bb2cf9ce3b" providerId="AD" clId="Web-{DCE9BEED-6E0B-F476-3E85-C9B3941A581F}" dt="2026-02-16T12:29:24.118" v="1212" actId="20577"/>
      <pc:docMkLst>
        <pc:docMk/>
      </pc:docMkLst>
      <pc:sldChg chg="del">
        <pc:chgData name="Stewart Clinton Cooper (2505609)" userId="S::2505609@student.uwtsd.ac.uk::2f5b652f-bb17-415a-b89a-f1bb2cf9ce3b" providerId="AD" clId="Web-{DCE9BEED-6E0B-F476-3E85-C9B3941A581F}" dt="2026-02-16T12:28:29.257" v="1185"/>
        <pc:sldMkLst>
          <pc:docMk/>
          <pc:sldMk cId="2451324015" sldId="263"/>
        </pc:sldMkLst>
      </pc:sldChg>
      <pc:sldChg chg="modSp">
        <pc:chgData name="Stewart Clinton Cooper (2505609)" userId="S::2505609@student.uwtsd.ac.uk::2f5b652f-bb17-415a-b89a-f1bb2cf9ce3b" providerId="AD" clId="Web-{DCE9BEED-6E0B-F476-3E85-C9B3941A581F}" dt="2026-02-16T12:29:24.118" v="1212" actId="20577"/>
        <pc:sldMkLst>
          <pc:docMk/>
          <pc:sldMk cId="1037257886" sldId="265"/>
        </pc:sldMkLst>
        <pc:spChg chg="mod">
          <ac:chgData name="Stewart Clinton Cooper (2505609)" userId="S::2505609@student.uwtsd.ac.uk::2f5b652f-bb17-415a-b89a-f1bb2cf9ce3b" providerId="AD" clId="Web-{DCE9BEED-6E0B-F476-3E85-C9B3941A581F}" dt="2026-02-16T12:29:24.118" v="1212" actId="20577"/>
          <ac:spMkLst>
            <pc:docMk/>
            <pc:sldMk cId="1037257886" sldId="265"/>
            <ac:spMk id="3" creationId="{E04C29E1-0FF6-7114-4118-5B68E71110F6}"/>
          </ac:spMkLst>
        </pc:spChg>
      </pc:sldChg>
      <pc:sldChg chg="modSp">
        <pc:chgData name="Stewart Clinton Cooper (2505609)" userId="S::2505609@student.uwtsd.ac.uk::2f5b652f-bb17-415a-b89a-f1bb2cf9ce3b" providerId="AD" clId="Web-{DCE9BEED-6E0B-F476-3E85-C9B3941A581F}" dt="2026-02-16T11:56:02.574" v="38" actId="20577"/>
        <pc:sldMkLst>
          <pc:docMk/>
          <pc:sldMk cId="1027608494" sldId="272"/>
        </pc:sldMkLst>
        <pc:spChg chg="mod">
          <ac:chgData name="Stewart Clinton Cooper (2505609)" userId="S::2505609@student.uwtsd.ac.uk::2f5b652f-bb17-415a-b89a-f1bb2cf9ce3b" providerId="AD" clId="Web-{DCE9BEED-6E0B-F476-3E85-C9B3941A581F}" dt="2026-02-16T11:56:02.574" v="38" actId="20577"/>
          <ac:spMkLst>
            <pc:docMk/>
            <pc:sldMk cId="1027608494" sldId="272"/>
            <ac:spMk id="3" creationId="{E292113E-450D-CB08-601E-E45AB99509E7}"/>
          </ac:spMkLst>
        </pc:spChg>
      </pc:sldChg>
      <pc:sldChg chg="modSp">
        <pc:chgData name="Stewart Clinton Cooper (2505609)" userId="S::2505609@student.uwtsd.ac.uk::2f5b652f-bb17-415a-b89a-f1bb2cf9ce3b" providerId="AD" clId="Web-{DCE9BEED-6E0B-F476-3E85-C9B3941A581F}" dt="2026-02-16T11:58:30.732" v="50" actId="20577"/>
        <pc:sldMkLst>
          <pc:docMk/>
          <pc:sldMk cId="2661610389" sldId="273"/>
        </pc:sldMkLst>
        <pc:spChg chg="mod">
          <ac:chgData name="Stewart Clinton Cooper (2505609)" userId="S::2505609@student.uwtsd.ac.uk::2f5b652f-bb17-415a-b89a-f1bb2cf9ce3b" providerId="AD" clId="Web-{DCE9BEED-6E0B-F476-3E85-C9B3941A581F}" dt="2026-02-16T11:58:30.732" v="50" actId="20577"/>
          <ac:spMkLst>
            <pc:docMk/>
            <pc:sldMk cId="2661610389" sldId="273"/>
            <ac:spMk id="3" creationId="{881B820E-B9B3-5CF2-E1AE-F54AA3FA003E}"/>
          </ac:spMkLst>
        </pc:spChg>
      </pc:sldChg>
      <pc:sldChg chg="modSp">
        <pc:chgData name="Stewart Clinton Cooper (2505609)" userId="S::2505609@student.uwtsd.ac.uk::2f5b652f-bb17-415a-b89a-f1bb2cf9ce3b" providerId="AD" clId="Web-{DCE9BEED-6E0B-F476-3E85-C9B3941A581F}" dt="2026-02-16T11:57:17.138" v="44" actId="20577"/>
        <pc:sldMkLst>
          <pc:docMk/>
          <pc:sldMk cId="860344735" sldId="274"/>
        </pc:sldMkLst>
        <pc:spChg chg="mod">
          <ac:chgData name="Stewart Clinton Cooper (2505609)" userId="S::2505609@student.uwtsd.ac.uk::2f5b652f-bb17-415a-b89a-f1bb2cf9ce3b" providerId="AD" clId="Web-{DCE9BEED-6E0B-F476-3E85-C9B3941A581F}" dt="2026-02-16T11:57:17.138" v="44" actId="20577"/>
          <ac:spMkLst>
            <pc:docMk/>
            <pc:sldMk cId="860344735" sldId="274"/>
            <ac:spMk id="3" creationId="{5A83545D-6FBE-2985-5F35-4C84283CFC53}"/>
          </ac:spMkLst>
        </pc:spChg>
      </pc:sldChg>
      <pc:sldChg chg="delSp modSp">
        <pc:chgData name="Stewart Clinton Cooper (2505609)" userId="S::2505609@student.uwtsd.ac.uk::2f5b652f-bb17-415a-b89a-f1bb2cf9ce3b" providerId="AD" clId="Web-{DCE9BEED-6E0B-F476-3E85-C9B3941A581F}" dt="2026-02-16T12:16:33.732" v="755"/>
        <pc:sldMkLst>
          <pc:docMk/>
          <pc:sldMk cId="2496961718" sldId="336"/>
        </pc:sldMkLst>
        <pc:spChg chg="del mod">
          <ac:chgData name="Stewart Clinton Cooper (2505609)" userId="S::2505609@student.uwtsd.ac.uk::2f5b652f-bb17-415a-b89a-f1bb2cf9ce3b" providerId="AD" clId="Web-{DCE9BEED-6E0B-F476-3E85-C9B3941A581F}" dt="2026-02-16T12:09:39.161" v="135"/>
          <ac:spMkLst>
            <pc:docMk/>
            <pc:sldMk cId="2496961718" sldId="336"/>
            <ac:spMk id="3" creationId="{FEBB8468-B35F-E392-2801-59B9C39538AD}"/>
          </ac:spMkLst>
        </pc:spChg>
        <pc:graphicFrameChg chg="mod modGraphic">
          <ac:chgData name="Stewart Clinton Cooper (2505609)" userId="S::2505609@student.uwtsd.ac.uk::2f5b652f-bb17-415a-b89a-f1bb2cf9ce3b" providerId="AD" clId="Web-{DCE9BEED-6E0B-F476-3E85-C9B3941A581F}" dt="2026-02-16T12:16:33.732" v="755"/>
          <ac:graphicFrameMkLst>
            <pc:docMk/>
            <pc:sldMk cId="2496961718" sldId="336"/>
            <ac:graphicFrameMk id="5" creationId="{A2EE408F-2C4B-7EA4-C94A-EC225621176C}"/>
          </ac:graphicFrameMkLst>
        </pc:graphicFrameChg>
      </pc:sldChg>
      <pc:sldChg chg="delSp modSp">
        <pc:chgData name="Stewart Clinton Cooper (2505609)" userId="S::2505609@student.uwtsd.ac.uk::2f5b652f-bb17-415a-b89a-f1bb2cf9ce3b" providerId="AD" clId="Web-{DCE9BEED-6E0B-F476-3E85-C9B3941A581F}" dt="2026-02-16T12:25:59.628" v="1093" actId="20577"/>
        <pc:sldMkLst>
          <pc:docMk/>
          <pc:sldMk cId="2319079123" sldId="337"/>
        </pc:sldMkLst>
        <pc:spChg chg="mod">
          <ac:chgData name="Stewart Clinton Cooper (2505609)" userId="S::2505609@student.uwtsd.ac.uk::2f5b652f-bb17-415a-b89a-f1bb2cf9ce3b" providerId="AD" clId="Web-{DCE9BEED-6E0B-F476-3E85-C9B3941A581F}" dt="2026-02-16T12:25:59.628" v="1093" actId="20577"/>
          <ac:spMkLst>
            <pc:docMk/>
            <pc:sldMk cId="2319079123" sldId="337"/>
            <ac:spMk id="3" creationId="{1B4D8426-20C5-630E-80E5-EAB06B11CCD5}"/>
          </ac:spMkLst>
        </pc:spChg>
        <pc:spChg chg="del mod">
          <ac:chgData name="Stewart Clinton Cooper (2505609)" userId="S::2505609@student.uwtsd.ac.uk::2f5b652f-bb17-415a-b89a-f1bb2cf9ce3b" providerId="AD" clId="Web-{DCE9BEED-6E0B-F476-3E85-C9B3941A581F}" dt="2026-02-16T12:25:15.766" v="1089"/>
          <ac:spMkLst>
            <pc:docMk/>
            <pc:sldMk cId="2319079123" sldId="337"/>
            <ac:spMk id="5" creationId="{4FE718F0-679C-850D-A5D4-2484229AD645}"/>
          </ac:spMkLst>
        </pc:spChg>
      </pc:sldChg>
      <pc:sldChg chg="del">
        <pc:chgData name="Stewart Clinton Cooper (2505609)" userId="S::2505609@student.uwtsd.ac.uk::2f5b652f-bb17-415a-b89a-f1bb2cf9ce3b" providerId="AD" clId="Web-{DCE9BEED-6E0B-F476-3E85-C9B3941A581F}" dt="2026-02-16T12:28:18.569" v="1184"/>
        <pc:sldMkLst>
          <pc:docMk/>
          <pc:sldMk cId="642852813" sldId="363"/>
        </pc:sldMkLst>
      </pc:sldChg>
    </pc:docChg>
  </pc:docChgLst>
  <pc:docChgLst>
    <pc:chgData name="Stewart Clinton Cooper (2505609)" userId="2f5b652f-bb17-415a-b89a-f1bb2cf9ce3b" providerId="ADAL" clId="{AD3F4813-38A8-442B-A42C-7AF3153957BC}"/>
    <pc:docChg chg="modSld">
      <pc:chgData name="Stewart Clinton Cooper (2505609)" userId="2f5b652f-bb17-415a-b89a-f1bb2cf9ce3b" providerId="ADAL" clId="{AD3F4813-38A8-442B-A42C-7AF3153957BC}" dt="2026-02-13T09:40:10.257" v="37"/>
      <pc:docMkLst>
        <pc:docMk/>
      </pc:docMkLst>
      <pc:sldChg chg="modSp mod">
        <pc:chgData name="Stewart Clinton Cooper (2505609)" userId="2f5b652f-bb17-415a-b89a-f1bb2cf9ce3b" providerId="ADAL" clId="{AD3F4813-38A8-442B-A42C-7AF3153957BC}" dt="2026-02-13T09:40:10.257" v="37"/>
        <pc:sldMkLst>
          <pc:docMk/>
          <pc:sldMk cId="702059637" sldId="270"/>
        </pc:sldMkLst>
        <pc:spChg chg="mod">
          <ac:chgData name="Stewart Clinton Cooper (2505609)" userId="2f5b652f-bb17-415a-b89a-f1bb2cf9ce3b" providerId="ADAL" clId="{AD3F4813-38A8-442B-A42C-7AF3153957BC}" dt="2026-02-13T09:40:10.257" v="37"/>
          <ac:spMkLst>
            <pc:docMk/>
            <pc:sldMk cId="702059637" sldId="270"/>
            <ac:spMk id="4" creationId="{0275301B-F9FE-639C-99FA-5A78A9B0F8A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Stewart Cooper</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a:t>
            </a:r>
            <a:r>
              <a:rPr lang="en-GB" sz="3200" dirty="0">
                <a:latin typeface="Arial" panose="020B0604020202020204" pitchFamily="34" charset="0"/>
                <a:cs typeface="Arial" panose="020B0604020202020204" pitchFamily="34" charset="0"/>
              </a:rPr>
              <a:t>2505609</a:t>
            </a: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Deji </a:t>
            </a:r>
            <a:r>
              <a:rPr lang="en-GB" sz="3200" b="1" dirty="0" err="1">
                <a:latin typeface="Arial" panose="020B0604020202020204" pitchFamily="34" charset="0"/>
                <a:cs typeface="Arial" panose="020B0604020202020204" pitchFamily="34" charset="0"/>
              </a:rPr>
              <a:t>Olagboye</a:t>
            </a:r>
            <a:endParaRPr lang="en-GB" sz="3200" b="1"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rmAutofit fontScale="90000"/>
          </a:bodyPr>
          <a:lstStyle/>
          <a:p>
            <a:r>
              <a:rPr lang="en-GB" sz="3200" b="1" u="sng" dirty="0">
                <a:latin typeface="Arial" panose="020B0604020202020204" pitchFamily="34" charset="0"/>
                <a:cs typeface="Arial" panose="020B0604020202020204" pitchFamily="34" charset="0"/>
              </a:rPr>
              <a:t>Provide an Overview of your presentation (approx. 30 seconds)</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161751"/>
            <a:ext cx="11102197" cy="5451893"/>
          </a:xfrm>
        </p:spPr>
        <p:txBody>
          <a:bodyPr>
            <a:normAutofit/>
          </a:bodyPr>
          <a:lstStyle/>
          <a:p>
            <a:pPr marL="0" indent="0">
              <a:lnSpc>
                <a:spcPct val="120000"/>
              </a:lnSpc>
              <a:buNone/>
            </a:pPr>
            <a:r>
              <a:rPr lang="en-GB" dirty="0">
                <a:latin typeface="Arial" panose="020B0604020202020204" pitchFamily="34" charset="0"/>
                <a:cs typeface="Arial" panose="020B0604020202020204" pitchFamily="34" charset="0"/>
              </a:rPr>
              <a:t>Good morning. My name is stewart Cooper</a:t>
            </a:r>
          </a:p>
          <a:p>
            <a:pPr marL="0" indent="0">
              <a:lnSpc>
                <a:spcPct val="120000"/>
              </a:lnSpc>
              <a:buNone/>
            </a:pPr>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In my presentation I will:</a:t>
            </a:r>
          </a:p>
          <a:p>
            <a:pPr lvl="1">
              <a:lnSpc>
                <a:spcPct val="120000"/>
              </a:lnSpc>
            </a:pPr>
            <a:r>
              <a:rPr lang="en-GB" dirty="0">
                <a:latin typeface="Arial" panose="020B0604020202020204" pitchFamily="34" charset="0"/>
                <a:cs typeface="Arial" panose="020B0604020202020204" pitchFamily="34" charset="0"/>
              </a:rPr>
              <a:t>Provide an overview Green Havan Florists and the nature and scope of the problems they are encountering.</a:t>
            </a:r>
          </a:p>
          <a:p>
            <a:pPr lvl="1">
              <a:lnSpc>
                <a:spcPct val="120000"/>
              </a:lnSpc>
            </a:pPr>
            <a:r>
              <a:rPr lang="en-GB" dirty="0">
                <a:latin typeface="Arial" panose="020B0604020202020204" pitchFamily="34" charset="0"/>
                <a:cs typeface="Arial" panose="020B0604020202020204" pitchFamily="34" charset="0"/>
              </a:rPr>
              <a:t>Provide an application of the 5W2H model that summarises these issues.</a:t>
            </a:r>
          </a:p>
          <a:p>
            <a:pPr lvl="1">
              <a:lnSpc>
                <a:spcPct val="120000"/>
              </a:lnSpc>
            </a:pPr>
            <a:r>
              <a:rPr lang="en-GB" dirty="0">
                <a:latin typeface="Arial" panose="020B0604020202020204" pitchFamily="34" charset="0"/>
                <a:cs typeface="Arial" panose="020B0604020202020204" pitchFamily="34" charset="0"/>
              </a:rPr>
              <a:t>Provide a critique and application of the PESTEL framework.</a:t>
            </a:r>
          </a:p>
          <a:p>
            <a:pPr lvl="1">
              <a:lnSpc>
                <a:spcPct val="120000"/>
              </a:lnSpc>
            </a:pPr>
            <a:r>
              <a:rPr lang="en-GB" dirty="0">
                <a:latin typeface="Arial" panose="020B0604020202020204" pitchFamily="34" charset="0"/>
                <a:cs typeface="Arial" panose="020B0604020202020204" pitchFamily="34" charset="0"/>
              </a:rPr>
              <a:t>Provide a critique and application of the Cause-and-Effect model.</a:t>
            </a:r>
          </a:p>
          <a:p>
            <a:pPr lvl="1">
              <a:lnSpc>
                <a:spcPct val="120000"/>
              </a:lnSpc>
            </a:pPr>
            <a:r>
              <a:rPr lang="en-GB" dirty="0">
                <a:latin typeface="Arial" panose="020B0604020202020204" pitchFamily="34" charset="0"/>
                <a:cs typeface="Arial" panose="020B0604020202020204" pitchFamily="34" charset="0"/>
              </a:rPr>
              <a:t>And, finally, provide a summary of the key findings.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408257"/>
            <a:ext cx="11179834" cy="1325563"/>
          </a:xfrm>
        </p:spPr>
        <p:txBody>
          <a:bodyPr>
            <a:normAutofit/>
          </a:bodyPr>
          <a:lstStyle/>
          <a:p>
            <a:r>
              <a:rPr lang="en-GB" sz="3200" b="1" u="sng" dirty="0">
                <a:latin typeface="Arial" panose="020B0604020202020204" pitchFamily="34" charset="0"/>
                <a:cs typeface="Arial" panose="020B0604020202020204" pitchFamily="34" charset="0"/>
              </a:rPr>
              <a:t>Provide an overview of Green Havan Florists (approx. 30 seconds).</a:t>
            </a:r>
            <a:endParaRPr lang="en-GB" sz="3200" u="sng" dirty="0"/>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38200" y="1989527"/>
            <a:ext cx="10515600" cy="3531379"/>
          </a:xfrm>
        </p:spPr>
        <p:txBody>
          <a:bodyPr vert="horz" lIns="91440" tIns="45720" rIns="91440" bIns="45720" rtlCol="0" anchor="t">
            <a:normAutofit/>
          </a:bodyPr>
          <a:lstStyle/>
          <a:p>
            <a:pPr marL="0" indent="0">
              <a:buNone/>
            </a:pPr>
            <a:endParaRPr lang="en-GB" dirty="0">
              <a:latin typeface="Arial"/>
              <a:cs typeface="Arial"/>
            </a:endParaRPr>
          </a:p>
          <a:p>
            <a:r>
              <a:rPr lang="en-US" dirty="0">
                <a:highlight>
                  <a:srgbClr val="FFFFFF"/>
                </a:highlight>
                <a:latin typeface="Aptos"/>
                <a:cs typeface="Arial"/>
              </a:rPr>
              <a:t>Green Haven Florist is a flower shop based in Norwich. It has been open since 2016. The owners Liam and Priya Patel. They have grown the business together to thrive on its sustainable ethos and personal touch, using eco-friendly packaging and strong ties within the local community. They are also known for their high quality bespoke floral arrangements, especially for corporal events and weddings.</a:t>
            </a:r>
            <a:endParaRPr lang="en-GB" dirty="0">
              <a:highlight>
                <a:srgbClr val="FFFFFF"/>
              </a:highlight>
              <a:latin typeface="Aptos"/>
              <a:cs typeface="Arial"/>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r>
              <a:rPr lang="en-GB" sz="3200" b="1" u="sng" dirty="0">
                <a:latin typeface="Arial" panose="020B0604020202020204" pitchFamily="34" charset="0"/>
                <a:cs typeface="Arial" panose="020B0604020202020204" pitchFamily="34" charset="0"/>
              </a:rPr>
              <a:t>Provide an insight into the problems Green Haven Florists are facing (approx. 1 minute).</a:t>
            </a:r>
            <a:endParaRPr lang="en-GB" sz="3200" u="sng"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10515600" cy="4976215"/>
          </a:xfrm>
        </p:spPr>
        <p:txBody>
          <a:bodyPr vert="horz" lIns="91440" tIns="45720" rIns="91440" bIns="45720" rtlCol="0" anchor="t">
            <a:noAutofit/>
          </a:bodyPr>
          <a:lstStyle/>
          <a:p>
            <a:r>
              <a:rPr lang="en-US" sz="2400">
                <a:highlight>
                  <a:srgbClr val="FFFFFF"/>
                </a:highlight>
                <a:latin typeface="Aptos"/>
                <a:cs typeface="Arial"/>
              </a:rPr>
              <a:t>In the past year green haven florist has and are still facing challenges in the decline in shop sales. With increased operational costs and the pressures of online flower delivery services, the footfall inside their shop has fallen by 30%. The closure of nearby businesses on the high street has also sent more people towards online sales.</a:t>
            </a:r>
            <a:endParaRPr lang="en-GB" sz="2400">
              <a:highlight>
                <a:srgbClr val="FFFFFF"/>
              </a:highlight>
              <a:latin typeface="Aptos"/>
              <a:cs typeface="Arial"/>
            </a:endParaRPr>
          </a:p>
          <a:p>
            <a:r>
              <a:rPr lang="en-US" sz="2400" dirty="0">
                <a:highlight>
                  <a:srgbClr val="FFFFFF"/>
                </a:highlight>
                <a:latin typeface="Aptos"/>
                <a:cs typeface="Arial"/>
              </a:rPr>
              <a:t>Whilst all of these internal problems are not helping their sales, there are also internal problems the shop is facing. Customer feedback indicates that the shops' website is outdated and hard to navigate; other customers have said that the delivery options are limited and would like some kind of subscription service implemented.  To make things worse, they are struggling to keep up to date with online marketing trends and social media posts.</a:t>
            </a:r>
            <a:endParaRPr lang="en-GB" sz="2400" dirty="0">
              <a:highlight>
                <a:srgbClr val="FFFFFF"/>
              </a:highlight>
              <a:latin typeface="Aptos"/>
              <a:cs typeface="Arial"/>
            </a:endParaRPr>
          </a:p>
          <a:p>
            <a:pPr>
              <a:lnSpc>
                <a:spcPct val="120000"/>
              </a:lnSpc>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dirty="0"/>
          </a:p>
          <a:p>
            <a:pPr marL="0" indent="0">
              <a:buNone/>
            </a:pPr>
            <a:endParaRPr lang="en-GB" dirty="0"/>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3742016440"/>
              </p:ext>
            </p:extLst>
          </p:nvPr>
        </p:nvGraphicFramePr>
        <p:xfrm>
          <a:off x="1534719" y="1905599"/>
          <a:ext cx="8722091" cy="6309360"/>
        </p:xfrm>
        <a:graphic>
          <a:graphicData uri="http://schemas.openxmlformats.org/drawingml/2006/table">
            <a:tbl>
              <a:tblPr firstRow="1" bandRow="1">
                <a:tableStyleId>{93296810-A885-4BE3-A3E7-6D5BEEA58F35}</a:tableStyleId>
              </a:tblPr>
              <a:tblGrid>
                <a:gridCol w="1246013">
                  <a:extLst>
                    <a:ext uri="{9D8B030D-6E8A-4147-A177-3AD203B41FA5}">
                      <a16:colId xmlns:a16="http://schemas.microsoft.com/office/drawing/2014/main" val="516700139"/>
                    </a:ext>
                  </a:extLst>
                </a:gridCol>
                <a:gridCol w="1246013">
                  <a:extLst>
                    <a:ext uri="{9D8B030D-6E8A-4147-A177-3AD203B41FA5}">
                      <a16:colId xmlns:a16="http://schemas.microsoft.com/office/drawing/2014/main" val="1482979515"/>
                    </a:ext>
                  </a:extLst>
                </a:gridCol>
                <a:gridCol w="1246013">
                  <a:extLst>
                    <a:ext uri="{9D8B030D-6E8A-4147-A177-3AD203B41FA5}">
                      <a16:colId xmlns:a16="http://schemas.microsoft.com/office/drawing/2014/main" val="1537974666"/>
                    </a:ext>
                  </a:extLst>
                </a:gridCol>
                <a:gridCol w="1246013">
                  <a:extLst>
                    <a:ext uri="{9D8B030D-6E8A-4147-A177-3AD203B41FA5}">
                      <a16:colId xmlns:a16="http://schemas.microsoft.com/office/drawing/2014/main" val="2616223528"/>
                    </a:ext>
                  </a:extLst>
                </a:gridCol>
                <a:gridCol w="1246013">
                  <a:extLst>
                    <a:ext uri="{9D8B030D-6E8A-4147-A177-3AD203B41FA5}">
                      <a16:colId xmlns:a16="http://schemas.microsoft.com/office/drawing/2014/main" val="3425015451"/>
                    </a:ext>
                  </a:extLst>
                </a:gridCol>
                <a:gridCol w="1246013">
                  <a:extLst>
                    <a:ext uri="{9D8B030D-6E8A-4147-A177-3AD203B41FA5}">
                      <a16:colId xmlns:a16="http://schemas.microsoft.com/office/drawing/2014/main" val="1430925739"/>
                    </a:ext>
                  </a:extLst>
                </a:gridCol>
                <a:gridCol w="1246013">
                  <a:extLst>
                    <a:ext uri="{9D8B030D-6E8A-4147-A177-3AD203B41FA5}">
                      <a16:colId xmlns:a16="http://schemas.microsoft.com/office/drawing/2014/main" val="283900714"/>
                    </a:ext>
                  </a:extLst>
                </a:gridCol>
              </a:tblGrid>
              <a:tr h="389467">
                <a:tc gridSpan="7">
                  <a:txBody>
                    <a:bodyPr/>
                    <a:lstStyle/>
                    <a:p>
                      <a:pPr algn="ctr"/>
                      <a:r>
                        <a:rPr lang="en-GB" sz="2400" dirty="0">
                          <a:solidFill>
                            <a:schemeClr val="tx1"/>
                          </a:solidFill>
                        </a:rPr>
                        <a:t>Identify the Root Problem</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685817">
                <a:tc>
                  <a:txBody>
                    <a:bodyPr/>
                    <a:lstStyle/>
                    <a:p>
                      <a:pPr algn="ctr"/>
                      <a:r>
                        <a:rPr lang="en-GB" sz="2400" dirty="0">
                          <a:solidFill>
                            <a:schemeClr val="tx1"/>
                          </a:solidFill>
                        </a:rPr>
                        <a:t>What?</a:t>
                      </a:r>
                    </a:p>
                  </a:txBody>
                  <a:tcPr>
                    <a:solidFill>
                      <a:srgbClr val="FF0000"/>
                    </a:solidFill>
                  </a:tcPr>
                </a:tc>
                <a:tc>
                  <a:txBody>
                    <a:bodyPr/>
                    <a:lstStyle/>
                    <a:p>
                      <a:pPr algn="ctr"/>
                      <a:r>
                        <a:rPr lang="en-GB" sz="2400" dirty="0">
                          <a:solidFill>
                            <a:schemeClr val="tx1"/>
                          </a:solidFill>
                        </a:rPr>
                        <a:t>Where? </a:t>
                      </a:r>
                    </a:p>
                  </a:txBody>
                  <a:tcPr>
                    <a:solidFill>
                      <a:srgbClr val="FFC000"/>
                    </a:solidFill>
                  </a:tcPr>
                </a:tc>
                <a:tc>
                  <a:txBody>
                    <a:bodyPr/>
                    <a:lstStyle/>
                    <a:p>
                      <a:pPr algn="ctr"/>
                      <a:r>
                        <a:rPr lang="en-GB" sz="2400" dirty="0">
                          <a:solidFill>
                            <a:schemeClr val="tx1"/>
                          </a:solidFill>
                        </a:rPr>
                        <a:t>When?</a:t>
                      </a:r>
                    </a:p>
                  </a:txBody>
                  <a:tcPr>
                    <a:solidFill>
                      <a:srgbClr val="FFFF00"/>
                    </a:solidFill>
                  </a:tcPr>
                </a:tc>
                <a:tc>
                  <a:txBody>
                    <a:bodyPr/>
                    <a:lstStyle/>
                    <a:p>
                      <a:pPr algn="ctr"/>
                      <a:r>
                        <a:rPr lang="en-GB" sz="2400" dirty="0">
                          <a:solidFill>
                            <a:schemeClr val="tx1"/>
                          </a:solidFill>
                        </a:rPr>
                        <a:t>Who?</a:t>
                      </a:r>
                    </a:p>
                  </a:txBody>
                  <a:tcPr>
                    <a:solidFill>
                      <a:srgbClr val="92D050"/>
                    </a:solidFill>
                  </a:tcPr>
                </a:tc>
                <a:tc>
                  <a:txBody>
                    <a:bodyPr/>
                    <a:lstStyle/>
                    <a:p>
                      <a:pPr algn="ctr"/>
                      <a:r>
                        <a:rPr lang="en-GB" sz="2400" dirty="0">
                          <a:solidFill>
                            <a:schemeClr val="tx1"/>
                          </a:solidFill>
                        </a:rPr>
                        <a:t>Why?</a:t>
                      </a:r>
                    </a:p>
                  </a:txBody>
                  <a:tcPr>
                    <a:solidFill>
                      <a:srgbClr val="00B0F0"/>
                    </a:solidFill>
                  </a:tcPr>
                </a:tc>
                <a:tc>
                  <a:txBody>
                    <a:bodyPr/>
                    <a:lstStyle/>
                    <a:p>
                      <a:pPr algn="ctr"/>
                      <a:r>
                        <a:rPr lang="en-GB" sz="2400" dirty="0">
                          <a:solidFill>
                            <a:schemeClr val="tx1"/>
                          </a:solidFill>
                        </a:rPr>
                        <a:t>How?</a:t>
                      </a:r>
                    </a:p>
                  </a:txBody>
                  <a:tcPr>
                    <a:solidFill>
                      <a:srgbClr val="0070C0"/>
                    </a:solidFill>
                  </a:tcPr>
                </a:tc>
                <a:tc>
                  <a:txBody>
                    <a:bodyPr/>
                    <a:lstStyle/>
                    <a:p>
                      <a:pPr algn="ctr"/>
                      <a:r>
                        <a:rPr lang="en-GB" sz="2400" dirty="0">
                          <a:solidFill>
                            <a:schemeClr val="tx1"/>
                          </a:solidFill>
                        </a:rPr>
                        <a:t>How much?</a:t>
                      </a:r>
                    </a:p>
                  </a:txBody>
                  <a:tcPr>
                    <a:solidFill>
                      <a:srgbClr val="7030A0"/>
                    </a:solidFill>
                  </a:tcPr>
                </a:tc>
                <a:extLst>
                  <a:ext uri="{0D108BD9-81ED-4DB2-BD59-A6C34878D82A}">
                    <a16:rowId xmlns:a16="http://schemas.microsoft.com/office/drawing/2014/main" val="1480788629"/>
                  </a:ext>
                </a:extLst>
              </a:tr>
              <a:tr h="1206619">
                <a:tc>
                  <a:txBody>
                    <a:bodyPr/>
                    <a:lstStyle/>
                    <a:p>
                      <a:r>
                        <a:rPr lang="en-GB" dirty="0"/>
                        <a:t>What effect is it having?</a:t>
                      </a:r>
                    </a:p>
                  </a:txBody>
                  <a:tcPr>
                    <a:solidFill>
                      <a:srgbClr val="FF0000"/>
                    </a:solidFill>
                  </a:tcPr>
                </a:tc>
                <a:tc>
                  <a:txBody>
                    <a:bodyPr/>
                    <a:lstStyle/>
                    <a:p>
                      <a:r>
                        <a:rPr lang="en-GB" dirty="0"/>
                        <a:t>Where is the problem occurring?</a:t>
                      </a:r>
                    </a:p>
                  </a:txBody>
                  <a:tcPr>
                    <a:solidFill>
                      <a:srgbClr val="FFC000"/>
                    </a:solidFill>
                  </a:tcPr>
                </a:tc>
                <a:tc>
                  <a:txBody>
                    <a:bodyPr/>
                    <a:lstStyle/>
                    <a:p>
                      <a:r>
                        <a:rPr lang="en-GB" dirty="0"/>
                        <a:t>When was the problem first noticed?</a:t>
                      </a:r>
                    </a:p>
                  </a:txBody>
                  <a:tcPr>
                    <a:solidFill>
                      <a:srgbClr val="FFFF00"/>
                    </a:solidFill>
                  </a:tcPr>
                </a:tc>
                <a:tc>
                  <a:txBody>
                    <a:bodyPr/>
                    <a:lstStyle/>
                    <a:p>
                      <a:r>
                        <a:rPr lang="en-GB" dirty="0"/>
                        <a:t>Who is impacted by the problem?</a:t>
                      </a:r>
                    </a:p>
                  </a:txBody>
                  <a:tcPr>
                    <a:solidFill>
                      <a:srgbClr val="92D050"/>
                    </a:solidFill>
                  </a:tcPr>
                </a:tc>
                <a:tc>
                  <a:txBody>
                    <a:bodyPr/>
                    <a:lstStyle/>
                    <a:p>
                      <a:r>
                        <a:rPr lang="en-GB" dirty="0"/>
                        <a:t>Why is the problem happening?</a:t>
                      </a:r>
                    </a:p>
                  </a:txBody>
                  <a:tcPr>
                    <a:solidFill>
                      <a:srgbClr val="00B0F0"/>
                    </a:solidFill>
                  </a:tcPr>
                </a:tc>
                <a:tc>
                  <a:txBody>
                    <a:bodyPr/>
                    <a:lstStyle/>
                    <a:p>
                      <a:r>
                        <a:rPr lang="en-GB" dirty="0"/>
                        <a:t>How serious is the problem?</a:t>
                      </a:r>
                    </a:p>
                  </a:txBody>
                  <a:tcPr>
                    <a:solidFill>
                      <a:srgbClr val="0070C0"/>
                    </a:solidFill>
                  </a:tcPr>
                </a:tc>
                <a:tc>
                  <a:txBody>
                    <a:bodyPr/>
                    <a:lstStyle/>
                    <a:p>
                      <a:r>
                        <a:rPr lang="en-GB" dirty="0"/>
                        <a:t>How much money is being lost?</a:t>
                      </a:r>
                    </a:p>
                  </a:txBody>
                  <a:tcPr>
                    <a:solidFill>
                      <a:srgbClr val="7030A0"/>
                    </a:solidFill>
                  </a:tcPr>
                </a:tc>
                <a:extLst>
                  <a:ext uri="{0D108BD9-81ED-4DB2-BD59-A6C34878D82A}">
                    <a16:rowId xmlns:a16="http://schemas.microsoft.com/office/drawing/2014/main" val="2046650194"/>
                  </a:ext>
                </a:extLst>
              </a:tr>
              <a:tr h="309041">
                <a:tc>
                  <a:txBody>
                    <a:bodyPr/>
                    <a:lstStyle/>
                    <a:p>
                      <a:pPr marL="0" indent="0">
                        <a:buNone/>
                      </a:pPr>
                      <a:r>
                        <a:rPr lang="en-GB" sz="1800" dirty="0"/>
                        <a:t>Reduced footfall</a:t>
                      </a:r>
                    </a:p>
                  </a:txBody>
                  <a:tcPr>
                    <a:solidFill>
                      <a:srgbClr val="FF0000"/>
                    </a:solidFill>
                  </a:tcPr>
                </a:tc>
                <a:tc>
                  <a:txBody>
                    <a:bodyPr/>
                    <a:lstStyle/>
                    <a:p>
                      <a:pPr marL="0" indent="0">
                        <a:buNone/>
                      </a:pPr>
                      <a:r>
                        <a:rPr lang="en-GB" dirty="0"/>
                        <a:t>High street </a:t>
                      </a:r>
                      <a:r>
                        <a:rPr lang="en-GB" dirty="0" err="1"/>
                        <a:t>norwich</a:t>
                      </a:r>
                    </a:p>
                  </a:txBody>
                  <a:tcPr>
                    <a:solidFill>
                      <a:srgbClr val="FFC000"/>
                    </a:solidFill>
                  </a:tcPr>
                </a:tc>
                <a:tc>
                  <a:txBody>
                    <a:bodyPr/>
                    <a:lstStyle/>
                    <a:p>
                      <a:pPr marL="0" indent="0">
                        <a:buNone/>
                      </a:pPr>
                      <a:r>
                        <a:rPr lang="en-GB" dirty="0"/>
                        <a:t>Gradual decline</a:t>
                      </a:r>
                    </a:p>
                  </a:txBody>
                  <a:tcPr>
                    <a:solidFill>
                      <a:srgbClr val="FFFF00"/>
                    </a:solidFill>
                  </a:tcPr>
                </a:tc>
                <a:tc>
                  <a:txBody>
                    <a:bodyPr/>
                    <a:lstStyle/>
                    <a:p>
                      <a:pPr marL="0" indent="0">
                        <a:buNone/>
                      </a:pPr>
                      <a:r>
                        <a:rPr lang="en-GB" dirty="0"/>
                        <a:t>owners</a:t>
                      </a:r>
                    </a:p>
                  </a:txBody>
                  <a:tcPr>
                    <a:solidFill>
                      <a:srgbClr val="92D050"/>
                    </a:solidFill>
                  </a:tcPr>
                </a:tc>
                <a:tc>
                  <a:txBody>
                    <a:bodyPr/>
                    <a:lstStyle/>
                    <a:p>
                      <a:pPr marL="0" indent="0">
                        <a:buNone/>
                      </a:pPr>
                      <a:r>
                        <a:rPr lang="en-GB" dirty="0" err="1"/>
                        <a:t>compertition</a:t>
                      </a:r>
                    </a:p>
                  </a:txBody>
                  <a:tcPr>
                    <a:solidFill>
                      <a:srgbClr val="00B0F0"/>
                    </a:solidFill>
                  </a:tcPr>
                </a:tc>
                <a:tc>
                  <a:txBody>
                    <a:bodyPr/>
                    <a:lstStyle/>
                    <a:p>
                      <a:pPr marL="0" indent="0">
                        <a:buNone/>
                      </a:pPr>
                      <a:r>
                        <a:rPr lang="en-GB" dirty="0"/>
                        <a:t>Will continue to drop sales</a:t>
                      </a:r>
                    </a:p>
                  </a:txBody>
                  <a:tcPr>
                    <a:solidFill>
                      <a:srgbClr val="0070C0"/>
                    </a:solidFill>
                  </a:tcPr>
                </a:tc>
                <a:tc>
                  <a:txBody>
                    <a:bodyPr/>
                    <a:lstStyle/>
                    <a:p>
                      <a:pPr marL="0" indent="0">
                        <a:buNone/>
                      </a:pPr>
                      <a:r>
                        <a:rPr lang="en-GB" dirty="0"/>
                        <a:t>30% of revenue in the last 12 months</a:t>
                      </a:r>
                    </a:p>
                  </a:txBody>
                  <a:tcPr>
                    <a:solidFill>
                      <a:srgbClr val="7030A0"/>
                    </a:solidFill>
                  </a:tcPr>
                </a:tc>
                <a:extLst>
                  <a:ext uri="{0D108BD9-81ED-4DB2-BD59-A6C34878D82A}">
                    <a16:rowId xmlns:a16="http://schemas.microsoft.com/office/drawing/2014/main" val="886584623"/>
                  </a:ext>
                </a:extLst>
              </a:tr>
              <a:tr h="309041">
                <a:tc>
                  <a:txBody>
                    <a:bodyPr/>
                    <a:lstStyle/>
                    <a:p>
                      <a:pPr marL="0" indent="0">
                        <a:buNone/>
                      </a:pPr>
                      <a:r>
                        <a:rPr lang="en-GB" dirty="0"/>
                        <a:t>Outdated website</a:t>
                      </a:r>
                    </a:p>
                  </a:txBody>
                  <a:tcPr>
                    <a:solidFill>
                      <a:srgbClr val="FF0000"/>
                    </a:solidFill>
                  </a:tcPr>
                </a:tc>
                <a:tc>
                  <a:txBody>
                    <a:bodyPr/>
                    <a:lstStyle/>
                    <a:p>
                      <a:pPr marL="0" indent="0">
                        <a:buNone/>
                      </a:pPr>
                      <a:r>
                        <a:rPr lang="en-GB" dirty="0"/>
                        <a:t>Online content</a:t>
                      </a:r>
                    </a:p>
                  </a:txBody>
                  <a:tcPr>
                    <a:solidFill>
                      <a:srgbClr val="FFC000"/>
                    </a:solidFill>
                  </a:tcPr>
                </a:tc>
                <a:tc>
                  <a:txBody>
                    <a:bodyPr/>
                    <a:lstStyle/>
                    <a:p>
                      <a:pPr marL="0" indent="0">
                        <a:buNone/>
                      </a:pPr>
                      <a:r>
                        <a:rPr lang="en-GB" dirty="0" err="1"/>
                        <a:t>Especialy</a:t>
                      </a:r>
                      <a:r>
                        <a:rPr lang="en-GB" dirty="0"/>
                        <a:t> on holidays(mothers day </a:t>
                      </a:r>
                      <a:r>
                        <a:rPr lang="en-GB" dirty="0" err="1"/>
                        <a:t>ect</a:t>
                      </a:r>
                      <a:r>
                        <a:rPr lang="en-GB" dirty="0"/>
                        <a:t>)</a:t>
                      </a:r>
                    </a:p>
                  </a:txBody>
                  <a:tcPr>
                    <a:solidFill>
                      <a:srgbClr val="FFFF00"/>
                    </a:solidFill>
                  </a:tcPr>
                </a:tc>
                <a:tc>
                  <a:txBody>
                    <a:bodyPr/>
                    <a:lstStyle/>
                    <a:p>
                      <a:pPr marL="0" indent="0">
                        <a:buNone/>
                      </a:pPr>
                      <a:r>
                        <a:rPr lang="en-GB" dirty="0"/>
                        <a:t>customers</a:t>
                      </a:r>
                    </a:p>
                  </a:txBody>
                  <a:tcPr>
                    <a:solidFill>
                      <a:srgbClr val="92D050"/>
                    </a:solidFill>
                  </a:tcPr>
                </a:tc>
                <a:tc>
                  <a:txBody>
                    <a:bodyPr/>
                    <a:lstStyle/>
                    <a:p>
                      <a:pPr marL="0" indent="0">
                        <a:buNone/>
                      </a:pPr>
                      <a:r>
                        <a:rPr lang="en-GB" dirty="0"/>
                        <a:t>Lack of online advertising</a:t>
                      </a:r>
                    </a:p>
                  </a:txBody>
                  <a:tcPr>
                    <a:solidFill>
                      <a:srgbClr val="00B0F0"/>
                    </a:solidFill>
                  </a:tcPr>
                </a:tc>
                <a:tc>
                  <a:txBody>
                    <a:bodyPr/>
                    <a:lstStyle/>
                    <a:p>
                      <a:pPr marL="0" indent="0">
                        <a:buNone/>
                      </a:pPr>
                      <a:r>
                        <a:rPr lang="en-GB" dirty="0"/>
                        <a:t>Reduced brand </a:t>
                      </a:r>
                      <a:r>
                        <a:rPr lang="en-GB" dirty="0" err="1"/>
                        <a:t>awarness</a:t>
                      </a:r>
                    </a:p>
                  </a:txBody>
                  <a:tcPr>
                    <a:solidFill>
                      <a:srgbClr val="0070C0"/>
                    </a:solidFill>
                  </a:tcPr>
                </a:tc>
                <a:tc>
                  <a:txBody>
                    <a:bodyPr/>
                    <a:lstStyle/>
                    <a:p>
                      <a:pPr marL="285750" indent="-285750">
                        <a:buFont typeface="Arial" panose="020B0604020202020204" pitchFamily="34" charset="0"/>
                        <a:buChar char="•"/>
                      </a:pPr>
                      <a:r>
                        <a:rPr lang="en-GB" dirty="0"/>
                        <a:t>Details</a:t>
                      </a:r>
                    </a:p>
                  </a:txBody>
                  <a:tcPr>
                    <a:solidFill>
                      <a:srgbClr val="7030A0"/>
                    </a:solidFill>
                  </a:tcPr>
                </a:tc>
                <a:extLst>
                  <a:ext uri="{0D108BD9-81ED-4DB2-BD59-A6C34878D82A}">
                    <a16:rowId xmlns:a16="http://schemas.microsoft.com/office/drawing/2014/main" val="3439326847"/>
                  </a:ext>
                </a:extLst>
              </a:tr>
              <a:tr h="309041">
                <a:tc>
                  <a:txBody>
                    <a:bodyPr/>
                    <a:lstStyle/>
                    <a:p>
                      <a:pPr marL="0" indent="0">
                        <a:buNone/>
                      </a:pPr>
                      <a:r>
                        <a:rPr lang="en-GB" dirty="0"/>
                        <a:t>Lack of social media</a:t>
                      </a:r>
                    </a:p>
                  </a:txBody>
                  <a:tcPr>
                    <a:solidFill>
                      <a:srgbClr val="FF0000"/>
                    </a:solidFill>
                  </a:tcPr>
                </a:tc>
                <a:tc>
                  <a:txBody>
                    <a:bodyPr/>
                    <a:lstStyle/>
                    <a:p>
                      <a:pPr marL="0" indent="0">
                        <a:buNone/>
                      </a:pPr>
                      <a:r>
                        <a:rPr lang="en-GB" dirty="0"/>
                        <a:t>Social media platforms</a:t>
                      </a:r>
                    </a:p>
                  </a:txBody>
                  <a:tcPr>
                    <a:solidFill>
                      <a:srgbClr val="FFC000"/>
                    </a:solidFill>
                  </a:tcPr>
                </a:tc>
                <a:tc>
                  <a:txBody>
                    <a:bodyPr/>
                    <a:lstStyle/>
                    <a:p>
                      <a:pPr marL="0" indent="0">
                        <a:buNone/>
                      </a:pPr>
                      <a:endParaRPr lang="en-GB" dirty="0"/>
                    </a:p>
                  </a:txBody>
                  <a:tcPr>
                    <a:solidFill>
                      <a:srgbClr val="FFFF00"/>
                    </a:solidFill>
                  </a:tcPr>
                </a:tc>
                <a:tc>
                  <a:txBody>
                    <a:bodyPr/>
                    <a:lstStyle/>
                    <a:p>
                      <a:pPr marL="0" indent="0">
                        <a:buNone/>
                      </a:pPr>
                      <a:r>
                        <a:rPr lang="en-GB" dirty="0"/>
                        <a:t>Other businesses</a:t>
                      </a:r>
                    </a:p>
                  </a:txBody>
                  <a:tcPr>
                    <a:solidFill>
                      <a:srgbClr val="92D050"/>
                    </a:solidFill>
                  </a:tcPr>
                </a:tc>
                <a:tc>
                  <a:txBody>
                    <a:bodyPr/>
                    <a:lstStyle/>
                    <a:p>
                      <a:pPr marL="0" indent="0">
                        <a:buNone/>
                      </a:pPr>
                      <a:endParaRPr lang="en-GB" dirty="0"/>
                    </a:p>
                  </a:txBody>
                  <a:tcPr>
                    <a:solidFill>
                      <a:srgbClr val="00B0F0"/>
                    </a:solidFill>
                  </a:tcPr>
                </a:tc>
                <a:tc>
                  <a:txBody>
                    <a:bodyPr/>
                    <a:lstStyle/>
                    <a:p>
                      <a:pPr marL="0" indent="0">
                        <a:buNone/>
                      </a:pPr>
                      <a:r>
                        <a:rPr lang="en-GB" dirty="0"/>
                        <a:t>Could have to close</a:t>
                      </a:r>
                    </a:p>
                  </a:txBody>
                  <a:tcPr>
                    <a:solidFill>
                      <a:srgbClr val="0070C0"/>
                    </a:solidFill>
                  </a:tcPr>
                </a:tc>
                <a:tc>
                  <a:txBody>
                    <a:bodyPr/>
                    <a:lstStyle/>
                    <a:p>
                      <a:pPr marL="285750" indent="-285750">
                        <a:buFont typeface="Arial" panose="020B0604020202020204" pitchFamily="34" charset="0"/>
                        <a:buChar char="•"/>
                      </a:pPr>
                      <a:r>
                        <a:rPr lang="en-GB" dirty="0"/>
                        <a:t>Details</a:t>
                      </a:r>
                    </a:p>
                  </a:txBody>
                  <a:tcPr>
                    <a:solidFill>
                      <a:srgbClr val="7030A0"/>
                    </a:solidFill>
                  </a:tcPr>
                </a:tc>
                <a:extLst>
                  <a:ext uri="{0D108BD9-81ED-4DB2-BD59-A6C34878D82A}">
                    <a16:rowId xmlns:a16="http://schemas.microsoft.com/office/drawing/2014/main" val="374116045"/>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854015" y="332045"/>
            <a:ext cx="10584611" cy="1446550"/>
          </a:xfrm>
          <a:prstGeom prst="rect">
            <a:avLst/>
          </a:prstGeom>
          <a:noFill/>
        </p:spPr>
        <p:txBody>
          <a:bodyPr wrap="square">
            <a:spAutoFit/>
          </a:bodyPr>
          <a:lstStyle/>
          <a:p>
            <a:r>
              <a:rPr lang="en-GB" sz="2800" b="1" u="sng" dirty="0">
                <a:latin typeface="Arial" panose="020B0604020202020204" pitchFamily="34" charset="0"/>
                <a:cs typeface="Arial" panose="020B0604020202020204" pitchFamily="34" charset="0"/>
              </a:rPr>
              <a:t>Based on your insight, apply a 5W2H model and discuss the information provided in your table (approx. 1 minute).</a:t>
            </a:r>
          </a:p>
          <a:p>
            <a:endParaRPr lang="en-GB" sz="3200" b="1" u="sng" dirty="0"/>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r>
              <a:rPr lang="en-GB" sz="3200" b="1" u="sng" dirty="0">
                <a:latin typeface="Arial" panose="020B0604020202020204" pitchFamily="34" charset="0"/>
                <a:cs typeface="Arial" panose="020B0604020202020204" pitchFamily="34" charset="0"/>
              </a:rPr>
              <a:t>Provide a critique of the PESTEL Framework (approx. 1 minute).</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p:txBody>
          <a:bodyPr vert="horz" lIns="91440" tIns="45720" rIns="91440" bIns="45720" rtlCol="0" anchor="t">
            <a:noAutofit/>
          </a:bodyPr>
          <a:lstStyle/>
          <a:p>
            <a:r>
              <a:rPr lang="en-US" sz="2000" dirty="0">
                <a:highlight>
                  <a:srgbClr val="FFFFFF"/>
                </a:highlight>
                <a:latin typeface="Aptos"/>
                <a:cs typeface="Arial"/>
              </a:rPr>
              <a:t>Pestel framework is a management tool used identify the external issues facing businesses </a:t>
            </a:r>
            <a:endParaRPr lang="en-GB" sz="2000">
              <a:highlight>
                <a:srgbClr val="FFFFFF"/>
              </a:highlight>
              <a:latin typeface="Aptos"/>
              <a:cs typeface="Arial"/>
            </a:endParaRPr>
          </a:p>
          <a:p>
            <a:r>
              <a:rPr lang="en-US" sz="2000" dirty="0">
                <a:highlight>
                  <a:srgbClr val="FFFFFF"/>
                </a:highlight>
                <a:latin typeface="Aptos"/>
                <a:cs typeface="Arial"/>
              </a:rPr>
              <a:t>It is used to look at the political, economic, sociological, technological, environmental, and legal impact on businesses.</a:t>
            </a:r>
            <a:endParaRPr lang="en-GB" sz="2000">
              <a:highlight>
                <a:srgbClr val="FFFFFF"/>
              </a:highlight>
              <a:latin typeface="Aptos"/>
              <a:cs typeface="Arial"/>
            </a:endParaRPr>
          </a:p>
          <a:p>
            <a:r>
              <a:rPr lang="en-US" sz="2000" dirty="0">
                <a:highlight>
                  <a:srgbClr val="FFFFFF"/>
                </a:highlight>
                <a:latin typeface="Aptos"/>
                <a:cs typeface="Arial"/>
              </a:rPr>
              <a:t>It is used for strategic planning, thus helping the business to look at the market environment and decide when it is best to launch a new product. It is used to look into the risk management of external threats and making changes to avoid those risks, and it's also used to help make decisions.</a:t>
            </a:r>
            <a:endParaRPr lang="en-GB" sz="2000">
              <a:highlight>
                <a:srgbClr val="FFFFFF"/>
              </a:highlight>
              <a:latin typeface="Aptos"/>
              <a:cs typeface="Arial"/>
            </a:endParaRPr>
          </a:p>
          <a:p>
            <a:r>
              <a:rPr lang="en-US" sz="2000" dirty="0">
                <a:highlight>
                  <a:srgbClr val="FFFFFF"/>
                </a:highlight>
                <a:latin typeface="Aptos"/>
                <a:cs typeface="Arial"/>
              </a:rPr>
              <a:t>Sometimes the Pestel framework does not benefit the company as it only looks at the external factors when sometime internal ones also need to be addressed.</a:t>
            </a:r>
            <a:endParaRPr lang="en-GB" sz="2000">
              <a:highlight>
                <a:srgbClr val="FFFFFF"/>
              </a:highlight>
              <a:latin typeface="Aptos"/>
              <a:cs typeface="Arial"/>
            </a:endParaRPr>
          </a:p>
          <a:p>
            <a:pPr>
              <a:lnSpc>
                <a:spcPct val="100000"/>
              </a:lnSpc>
            </a:pPr>
            <a:endParaRPr lang="en-GB"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F01DF79-6A6A-BA50-4722-FF4B95BC5503}"/>
              </a:ext>
            </a:extLst>
          </p:cNvPr>
          <p:cNvSpPr txBox="1"/>
          <p:nvPr/>
        </p:nvSpPr>
        <p:spPr>
          <a:xfrm>
            <a:off x="838200" y="5853797"/>
            <a:ext cx="10169106" cy="369332"/>
          </a:xfrm>
          <a:prstGeom prst="rect">
            <a:avLst/>
          </a:prstGeom>
          <a:noFill/>
        </p:spPr>
        <p:txBody>
          <a:bodyPr wrap="square">
            <a:spAutoFit/>
          </a:bodyPr>
          <a:lstStyle/>
          <a:p>
            <a:pPr marL="285750" indent="-285750">
              <a:buFont typeface="Arial" panose="020B0604020202020204" pitchFamily="34" charset="0"/>
              <a:buChar char="•"/>
            </a:pPr>
            <a:r>
              <a:rPr lang="en-GB" b="1"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a:t>
            </a:r>
          </a:p>
        </p:txBody>
      </p:sp>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489116"/>
            <a:ext cx="10515600" cy="1179002"/>
          </a:xfrm>
        </p:spPr>
        <p:txBody>
          <a:bodyPr>
            <a:normAutofit fontScale="90000"/>
          </a:bodyPr>
          <a:lstStyle/>
          <a:p>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600" b="1" u="sng" dirty="0">
                <a:latin typeface="Arial" panose="020B0604020202020204" pitchFamily="34" charset="0"/>
                <a:cs typeface="Arial" panose="020B0604020202020204" pitchFamily="34" charset="0"/>
              </a:rPr>
              <a:t>Provide an application and discuss the information provided in your PESTEL Framework (approx. </a:t>
            </a:r>
            <a:br>
              <a:rPr lang="en-GB" sz="3600" b="1" u="sng" dirty="0">
                <a:latin typeface="Arial" panose="020B0604020202020204" pitchFamily="34" charset="0"/>
                <a:cs typeface="Arial" panose="020B0604020202020204" pitchFamily="34" charset="0"/>
              </a:rPr>
            </a:br>
            <a:r>
              <a:rPr lang="en-GB" sz="3600" b="1" u="sng" dirty="0">
                <a:latin typeface="Arial" panose="020B0604020202020204" pitchFamily="34" charset="0"/>
                <a:cs typeface="Arial" panose="020B0604020202020204" pitchFamily="34" charset="0"/>
              </a:rPr>
              <a:t>1 minute).</a:t>
            </a: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671496" cy="4974328"/>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800" b="1"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1443624939"/>
              </p:ext>
            </p:extLst>
          </p:nvPr>
        </p:nvGraphicFramePr>
        <p:xfrm>
          <a:off x="948904" y="2123386"/>
          <a:ext cx="9782355" cy="2980025"/>
        </p:xfrm>
        <a:graphic>
          <a:graphicData uri="http://schemas.openxmlformats.org/drawingml/2006/table">
            <a:tbl>
              <a:tblPr firstRow="1" bandRow="1">
                <a:tableStyleId>{5C22544A-7EE6-4342-B048-85BDC9FD1C3A}</a:tableStyleId>
              </a:tblPr>
              <a:tblGrid>
                <a:gridCol w="1594830">
                  <a:extLst>
                    <a:ext uri="{9D8B030D-6E8A-4147-A177-3AD203B41FA5}">
                      <a16:colId xmlns:a16="http://schemas.microsoft.com/office/drawing/2014/main" val="1284065850"/>
                    </a:ext>
                  </a:extLst>
                </a:gridCol>
                <a:gridCol w="1674466">
                  <a:extLst>
                    <a:ext uri="{9D8B030D-6E8A-4147-A177-3AD203B41FA5}">
                      <a16:colId xmlns:a16="http://schemas.microsoft.com/office/drawing/2014/main" val="1858564028"/>
                    </a:ext>
                  </a:extLst>
                </a:gridCol>
                <a:gridCol w="1661081">
                  <a:extLst>
                    <a:ext uri="{9D8B030D-6E8A-4147-A177-3AD203B41FA5}">
                      <a16:colId xmlns:a16="http://schemas.microsoft.com/office/drawing/2014/main" val="1949424782"/>
                    </a:ext>
                  </a:extLst>
                </a:gridCol>
                <a:gridCol w="1663784">
                  <a:extLst>
                    <a:ext uri="{9D8B030D-6E8A-4147-A177-3AD203B41FA5}">
                      <a16:colId xmlns:a16="http://schemas.microsoft.com/office/drawing/2014/main" val="446382655"/>
                    </a:ext>
                  </a:extLst>
                </a:gridCol>
                <a:gridCol w="1376648">
                  <a:extLst>
                    <a:ext uri="{9D8B030D-6E8A-4147-A177-3AD203B41FA5}">
                      <a16:colId xmlns:a16="http://schemas.microsoft.com/office/drawing/2014/main" val="3644160467"/>
                    </a:ext>
                  </a:extLst>
                </a:gridCol>
                <a:gridCol w="1811546">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0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285750" indent="-285750">
                        <a:buFont typeface="Wingdings" panose="05000000000000000000" pitchFamily="2" charset="2"/>
                        <a:buChar char="§"/>
                      </a:pPr>
                      <a:r>
                        <a:rPr lang="en-GB" sz="1400" b="1" dirty="0"/>
                        <a:t>Import disruption</a:t>
                      </a:r>
                    </a:p>
                    <a:p>
                      <a:pPr marL="285750" indent="-285750">
                        <a:buFont typeface="Wingdings" panose="05000000000000000000" pitchFamily="2" charset="2"/>
                        <a:buChar char="§"/>
                      </a:pPr>
                      <a:r>
                        <a:rPr lang="en-GB" sz="1400" b="1" dirty="0"/>
                        <a:t>Local waste management rules</a:t>
                      </a:r>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1" dirty="0"/>
                        <a:t>Rising costs</a:t>
                      </a:r>
                    </a:p>
                    <a:p>
                      <a:pPr marL="285750" indent="-285750">
                        <a:buFont typeface="Wingdings" panose="05000000000000000000" pitchFamily="2" charset="2"/>
                        <a:buChar char="§"/>
                      </a:pPr>
                      <a:r>
                        <a:rPr lang="en-GB" sz="1400" b="1" dirty="0"/>
                        <a:t>Lower customer spending</a:t>
                      </a:r>
                    </a:p>
                    <a:p>
                      <a:endParaRPr lang="en-GB" sz="1400" b="1" dirty="0"/>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400" b="1" dirty="0"/>
                        <a:t>Online convenience</a:t>
                      </a:r>
                      <a:endParaRPr lang="en-GB" sz="1400" b="1" dirty="0" err="1"/>
                    </a:p>
                    <a:p>
                      <a:pPr marL="285750" indent="-285750">
                        <a:buFont typeface="Wingdings" panose="05000000000000000000" pitchFamily="2" charset="2"/>
                        <a:buChar char="§"/>
                      </a:pPr>
                      <a:r>
                        <a:rPr lang="en-GB" sz="1400" b="1" dirty="0"/>
                        <a:t>sustainability</a:t>
                      </a:r>
                    </a:p>
                    <a:p>
                      <a:endParaRPr lang="en-GB" sz="1400" b="1" dirty="0"/>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400" b="1" dirty="0"/>
                        <a:t>Lack of social media marketing</a:t>
                      </a:r>
                    </a:p>
                    <a:p>
                      <a:pPr marL="285750" indent="-285750">
                        <a:buFont typeface="Wingdings" panose="05000000000000000000" pitchFamily="2" charset="2"/>
                        <a:buChar char="§"/>
                      </a:pPr>
                      <a:r>
                        <a:rPr lang="en-GB" sz="1400" b="1" dirty="0"/>
                        <a:t>Outdated website</a:t>
                      </a:r>
                    </a:p>
                    <a:p>
                      <a:endParaRPr lang="en-GB" sz="1400" b="1" dirty="0"/>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400" b="1" dirty="0"/>
                        <a:t>Consumer protection</a:t>
                      </a:r>
                      <a:endParaRPr lang="en-GB" sz="1400" b="1" dirty="0" err="1"/>
                    </a:p>
                    <a:p>
                      <a:pPr marL="285750" indent="-285750">
                        <a:buFont typeface="Wingdings" panose="05000000000000000000" pitchFamily="2" charset="2"/>
                        <a:buChar char="§"/>
                      </a:pPr>
                      <a:r>
                        <a:rPr lang="en-GB" sz="1400" b="1" dirty="0"/>
                        <a:t>Financial and tax compliance</a:t>
                      </a:r>
                    </a:p>
                    <a:p>
                      <a:endParaRPr lang="en-GB" sz="1400" b="1" dirty="0"/>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400" b="1" dirty="0"/>
                        <a:t>Waste management</a:t>
                      </a:r>
                    </a:p>
                    <a:p>
                      <a:pPr marL="285750" indent="-285750">
                        <a:buFont typeface="Wingdings" panose="05000000000000000000" pitchFamily="2" charset="2"/>
                        <a:buChar char="§"/>
                      </a:pPr>
                      <a:r>
                        <a:rPr lang="en-GB" sz="1400" b="1" dirty="0"/>
                        <a:t>Sustainability</a:t>
                      </a:r>
                    </a:p>
                    <a:p>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r>
              <a:rPr lang="en-GB" sz="3200" b="1" u="sng" dirty="0">
                <a:latin typeface="Arial" panose="020B0604020202020204" pitchFamily="34" charset="0"/>
                <a:cs typeface="Arial" panose="020B0604020202020204" pitchFamily="34" charset="0"/>
              </a:rPr>
              <a:t>Provide a critique of the Cause-and-Effect model (approx. 1 minute).</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p:txBody>
          <a:bodyPr vert="horz" lIns="91440" tIns="45720" rIns="91440" bIns="45720" rtlCol="0" anchor="t">
            <a:normAutofit lnSpcReduction="10000"/>
          </a:bodyPr>
          <a:lstStyle/>
          <a:p>
            <a:pPr>
              <a:lnSpc>
                <a:spcPct val="100000"/>
              </a:lnSpc>
            </a:pPr>
            <a:r>
              <a:rPr lang="en-GB" dirty="0">
                <a:latin typeface="Arial" panose="020B0604020202020204" pitchFamily="34" charset="0"/>
                <a:cs typeface="Arial" panose="020B0604020202020204" pitchFamily="34" charset="0"/>
              </a:rPr>
              <a:t>For example, discuss:</a:t>
            </a:r>
          </a:p>
          <a:p>
            <a:pPr lvl="1">
              <a:lnSpc>
                <a:spcPct val="100000"/>
              </a:lnSpc>
            </a:pPr>
            <a:r>
              <a:rPr lang="en-GB" sz="2800" dirty="0">
                <a:latin typeface="Arial"/>
                <a:cs typeface="Arial"/>
              </a:rPr>
              <a:t>The cause and effect model it a tool used to identify and explore all causes to a problem</a:t>
            </a:r>
          </a:p>
          <a:p>
            <a:pPr lvl="1">
              <a:lnSpc>
                <a:spcPct val="100000"/>
              </a:lnSpc>
            </a:pPr>
            <a:r>
              <a:rPr lang="en-GB" sz="2800" dirty="0">
                <a:latin typeface="Arial"/>
                <a:cs typeface="Arial"/>
              </a:rPr>
              <a:t>It find root causes of a problem and sorts them into categories and for use when brainstorming</a:t>
            </a:r>
          </a:p>
          <a:p>
            <a:pPr lvl="1">
              <a:lnSpc>
                <a:spcPct val="100000"/>
              </a:lnSpc>
            </a:pPr>
            <a:r>
              <a:rPr lang="en-GB" sz="2800" dirty="0">
                <a:latin typeface="Arial"/>
                <a:cs typeface="Arial"/>
              </a:rPr>
              <a:t>It is used in many industries including retail for business management</a:t>
            </a:r>
          </a:p>
          <a:p>
            <a:pPr lvl="1">
              <a:lnSpc>
                <a:spcPct val="100000"/>
              </a:lnSpc>
            </a:pPr>
            <a:r>
              <a:rPr lang="en-GB" sz="2800" dirty="0">
                <a:latin typeface="Arial"/>
                <a:cs typeface="Arial"/>
              </a:rPr>
              <a:t>Its used for structured thinking, problem solving and brainstorming</a:t>
            </a:r>
          </a:p>
          <a:p>
            <a:pPr lvl="1">
              <a:lnSpc>
                <a:spcPct val="100000"/>
              </a:lnSpc>
            </a:pPr>
            <a:r>
              <a:rPr lang="en-GB" sz="2800" dirty="0">
                <a:latin typeface="Arial"/>
                <a:cs typeface="Arial"/>
              </a:rPr>
              <a:t>It is time consuming and can sometimes over </a:t>
            </a:r>
            <a:r>
              <a:rPr lang="en-GB" sz="2800" dirty="0" err="1">
                <a:latin typeface="Arial"/>
                <a:cs typeface="Arial"/>
              </a:rPr>
              <a:t>simpilfy</a:t>
            </a:r>
            <a:r>
              <a:rPr lang="en-GB" sz="2800" dirty="0">
                <a:latin typeface="Arial"/>
                <a:cs typeface="Arial"/>
              </a:rPr>
              <a:t> things.</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079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r>
              <a:rPr lang="en-GB" sz="3200" b="1" u="sng" dirty="0">
                <a:latin typeface="Arial" panose="020B0604020202020204" pitchFamily="34" charset="0"/>
                <a:cs typeface="Arial" panose="020B0604020202020204" pitchFamily="34" charset="0"/>
              </a:rPr>
              <a:t>Provide a summary of your Key Findings (approx. 30 seconds)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141537"/>
            <a:ext cx="10515600" cy="4351338"/>
          </a:xfrm>
        </p:spPr>
        <p:txBody>
          <a:bodyPr vert="horz" lIns="91440" tIns="45720" rIns="91440" bIns="45720" rtlCol="0" anchor="t">
            <a:normAutofit/>
          </a:bodyPr>
          <a:lstStyle/>
          <a:p>
            <a:pPr marL="0" indent="0">
              <a:buNone/>
            </a:pPr>
            <a:endParaRPr lang="en-GB" dirty="0">
              <a:latin typeface="Arial"/>
              <a:cs typeface="Arial"/>
            </a:endParaRPr>
          </a:p>
          <a:p>
            <a:endParaRPr lang="en-GB" sz="1000" dirty="0">
              <a:latin typeface="Arial" panose="020B0604020202020204" pitchFamily="34" charset="0"/>
              <a:cs typeface="Arial" panose="020B0604020202020204" pitchFamily="34" charset="0"/>
            </a:endParaRPr>
          </a:p>
          <a:p>
            <a:pPr lvl="2"/>
            <a:r>
              <a:rPr lang="en-GB" sz="2400" b="1" dirty="0">
                <a:latin typeface="Arial"/>
                <a:cs typeface="Arial"/>
              </a:rPr>
              <a:t>Key Finding 1</a:t>
            </a:r>
            <a:r>
              <a:rPr lang="en-GB" sz="2400" dirty="0">
                <a:latin typeface="Arial"/>
                <a:cs typeface="Arial"/>
              </a:rPr>
              <a:t>: needs a more updated website </a:t>
            </a:r>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lvl="2"/>
            <a:r>
              <a:rPr lang="en-GB" sz="2400" b="1" dirty="0">
                <a:latin typeface="Arial"/>
                <a:cs typeface="Arial"/>
              </a:rPr>
              <a:t>Key Finding 2</a:t>
            </a:r>
            <a:r>
              <a:rPr lang="en-GB" sz="2400" dirty="0">
                <a:latin typeface="Arial"/>
                <a:cs typeface="Arial"/>
              </a:rPr>
              <a:t>: need to concentrate more on advertising on social media</a:t>
            </a:r>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lvl="2"/>
            <a:r>
              <a:rPr lang="en-GB" sz="2400" b="1" dirty="0">
                <a:latin typeface="Arial"/>
                <a:cs typeface="Arial"/>
              </a:rPr>
              <a:t>Key Finding 3</a:t>
            </a:r>
            <a:r>
              <a:rPr lang="en-GB" sz="2400" dirty="0">
                <a:latin typeface="Arial"/>
                <a:cs typeface="Arial"/>
              </a:rPr>
              <a:t>: better delivery options</a:t>
            </a:r>
            <a:endParaRPr lang="en-GB" sz="2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9" ma:contentTypeDescription="Create a new document." ma:contentTypeScope="" ma:versionID="607bd0dd97badefcb0f756e64d6b9382">
  <xsd:schema xmlns:xsd="http://www.w3.org/2001/XMLSchema" xmlns:xs="http://www.w3.org/2001/XMLSchema" xmlns:p="http://schemas.microsoft.com/office/2006/metadata/properties" xmlns:ns3="3ef5847a-e696-4fee-a2c0-6c3f87568321" targetNamespace="http://schemas.microsoft.com/office/2006/metadata/properties" ma:root="true" ma:fieldsID="16ca4fc75fd7b53f68e2be17101b31dd"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F5CCAF22-9EA3-4C2F-9092-C861B73393C1}">
  <ds:schemaRefs>
    <ds:schemaRef ds:uri="http://www.w3.org/XML/1998/namespace"/>
    <ds:schemaRef ds:uri="http://purl.org/dc/terms/"/>
    <ds:schemaRef ds:uri="http://schemas.microsoft.com/office/2006/metadata/properties"/>
    <ds:schemaRef ds:uri="http://schemas.openxmlformats.org/package/2006/metadata/core-properties"/>
    <ds:schemaRef ds:uri="http://schemas.microsoft.com/office/2006/documentManagement/types"/>
    <ds:schemaRef ds:uri="http://purl.org/dc/dcmitype/"/>
    <ds:schemaRef ds:uri="http://purl.org/dc/elements/1.1/"/>
    <ds:schemaRef ds:uri="http://schemas.microsoft.com/office/infopath/2007/PartnerControls"/>
    <ds:schemaRef ds:uri="3ef5847a-e696-4fee-a2c0-6c3f87568321"/>
  </ds:schemaRefs>
</ds:datastoreItem>
</file>

<file path=customXml/itemProps3.xml><?xml version="1.0" encoding="utf-8"?>
<ds:datastoreItem xmlns:ds="http://schemas.openxmlformats.org/officeDocument/2006/customXml" ds:itemID="{7D9580D2-83E7-4426-88C2-D7BC0F1735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1896</TotalTime>
  <Words>830</Words>
  <Application>Microsoft Office PowerPoint</Application>
  <PresentationFormat>Widescreen</PresentationFormat>
  <Paragraphs>173</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Provide an Overview of your presentation (approx. 30 seconds)</vt:lpstr>
      <vt:lpstr>Provide an overview of Green Havan Florists (approx. 30 seconds).</vt:lpstr>
      <vt:lpstr>Provide an insight into the problems Green Haven Florists are facing (approx. 1 minute).</vt:lpstr>
      <vt:lpstr>PowerPoint Presentation</vt:lpstr>
      <vt:lpstr>Provide a critique of the PESTEL Framework (approx. 1 minute).</vt:lpstr>
      <vt:lpstr>  Provide an application and discuss the information provided in your PESTEL Framework (approx.  1 minute).  </vt:lpstr>
      <vt:lpstr>Provide a critique of the Cause-and-Effect model (approx. 1 minute).</vt:lpstr>
      <vt:lpstr>Provide a summary of your Key Findings (approx. 30 seconds)</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Stewart Clinton Cooper (2505609)</cp:lastModifiedBy>
  <cp:revision>279</cp:revision>
  <dcterms:created xsi:type="dcterms:W3CDTF">2024-01-29T11:42:05Z</dcterms:created>
  <dcterms:modified xsi:type="dcterms:W3CDTF">2026-02-16T12:29:24Z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