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70" r:id="rId3"/>
    <p:sldId id="271" r:id="rId4"/>
    <p:sldId id="294" r:id="rId5"/>
    <p:sldId id="307" r:id="rId6"/>
    <p:sldId id="300" r:id="rId7"/>
    <p:sldId id="301" r:id="rId8"/>
    <p:sldId id="257" r:id="rId9"/>
    <p:sldId id="302" r:id="rId10"/>
    <p:sldId id="303" r:id="rId11"/>
    <p:sldId id="261" r:id="rId12"/>
    <p:sldId id="263" r:id="rId13"/>
    <p:sldId id="304" r:id="rId14"/>
    <p:sldId id="305" r:id="rId15"/>
    <p:sldId id="354" r:id="rId16"/>
    <p:sldId id="262" r:id="rId17"/>
    <p:sldId id="319" r:id="rId18"/>
    <p:sldId id="355" r:id="rId19"/>
    <p:sldId id="338" r:id="rId20"/>
    <p:sldId id="336" r:id="rId21"/>
    <p:sldId id="342" r:id="rId22"/>
    <p:sldId id="341" r:id="rId23"/>
    <p:sldId id="345" r:id="rId24"/>
    <p:sldId id="346" r:id="rId25"/>
    <p:sldId id="349" r:id="rId26"/>
    <p:sldId id="353" r:id="rId27"/>
    <p:sldId id="347" r:id="rId28"/>
    <p:sldId id="348" r:id="rId29"/>
    <p:sldId id="350" r:id="rId30"/>
    <p:sldId id="351" r:id="rId31"/>
    <p:sldId id="35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7922" autoAdjust="0"/>
  </p:normalViewPr>
  <p:slideViewPr>
    <p:cSldViewPr snapToGrid="0">
      <p:cViewPr varScale="1">
        <p:scale>
          <a:sx n="90" d="100"/>
          <a:sy n="90"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F2546E-F8EA-4187-972F-FC5BAE510A9F}"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412626-E253-4666-A5D9-D772DF5C540B}" type="slidenum">
              <a:rPr lang="en-GB" smtClean="0"/>
              <a:t>‹#›</a:t>
            </a:fld>
            <a:endParaRPr lang="en-GB"/>
          </a:p>
        </p:txBody>
      </p:sp>
    </p:spTree>
    <p:extLst>
      <p:ext uri="{BB962C8B-B14F-4D97-AF65-F5344CB8AC3E}">
        <p14:creationId xmlns:p14="http://schemas.microsoft.com/office/powerpoint/2010/main" val="2919004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12626-E253-4666-A5D9-D772DF5C540B}" type="slidenum">
              <a:rPr lang="en-GB" smtClean="0"/>
              <a:t>22</a:t>
            </a:fld>
            <a:endParaRPr lang="en-GB"/>
          </a:p>
        </p:txBody>
      </p:sp>
    </p:spTree>
    <p:extLst>
      <p:ext uri="{BB962C8B-B14F-4D97-AF65-F5344CB8AC3E}">
        <p14:creationId xmlns:p14="http://schemas.microsoft.com/office/powerpoint/2010/main" val="3935202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26/02/2024</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26/02/2024</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SI5lYaZaUlg?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linkedin.com/pulse/coca-cola-mckinseys-7-framework-ruwan-weerasundara" TargetMode="External"/><Relationship Id="rId2" Type="http://schemas.openxmlformats.org/officeDocument/2006/relationships/hyperlink" Target="https://www.youtube.com/watch?v=DFNJypMOIMI&amp;t=3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chess piece">
            <a:extLst>
              <a:ext uri="{FF2B5EF4-FFF2-40B4-BE49-F238E27FC236}">
                <a16:creationId xmlns:a16="http://schemas.microsoft.com/office/drawing/2014/main" id="{5E662A56-99A7-A02C-6B56-F514F0C67928}"/>
              </a:ext>
            </a:extLst>
          </p:cNvPr>
          <p:cNvPicPr>
            <a:picLocks noChangeAspect="1"/>
          </p:cNvPicPr>
          <p:nvPr/>
        </p:nvPicPr>
        <p:blipFill rotWithShape="1">
          <a:blip r:embed="rId2"/>
          <a:srcRect t="6372"/>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682580" y="743447"/>
            <a:ext cx="5512158" cy="1623833"/>
          </a:xfrm>
          <a:noFill/>
        </p:spPr>
        <p:txBody>
          <a:bodyPr>
            <a:normAutofit/>
          </a:bodyPr>
          <a:lstStyle/>
          <a:p>
            <a:pPr algn="l"/>
            <a:r>
              <a:rPr lang="en-GB" sz="5200" b="1" dirty="0"/>
              <a:t>BMBM6016</a:t>
            </a:r>
            <a:br>
              <a:rPr lang="en-GB" sz="5200" b="1" dirty="0"/>
            </a:br>
            <a:r>
              <a:rPr lang="en-GB" sz="5200" b="1" dirty="0"/>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952229" y="2915920"/>
            <a:ext cx="3973386" cy="3198633"/>
          </a:xfrm>
          <a:noFill/>
        </p:spPr>
        <p:txBody>
          <a:bodyPr>
            <a:normAutofit/>
          </a:bodyPr>
          <a:lstStyle/>
          <a:p>
            <a:pPr algn="l"/>
            <a:r>
              <a:rPr lang="en-GB" b="1" dirty="0"/>
              <a:t>INTERNAL AUDIT TOOLS:</a:t>
            </a:r>
          </a:p>
          <a:p>
            <a:pPr marL="342900" indent="-342900" algn="l">
              <a:buFont typeface="Arial" panose="020B0604020202020204" pitchFamily="34" charset="0"/>
              <a:buChar char="•"/>
            </a:pPr>
            <a:r>
              <a:rPr lang="en-GB" b="1" dirty="0"/>
              <a:t>Porter’s Value Chain McKinsey 7S</a:t>
            </a:r>
          </a:p>
          <a:p>
            <a:pPr algn="l"/>
            <a:endParaRPr lang="en-GB" b="1" dirty="0"/>
          </a:p>
        </p:txBody>
      </p:sp>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786E547-BD36-FAE9-05DE-A80B4464ECF7}"/>
              </a:ext>
            </a:extLst>
          </p:cNvPr>
          <p:cNvSpPr>
            <a:spLocks noGrp="1"/>
          </p:cNvSpPr>
          <p:nvPr>
            <p:ph type="title"/>
          </p:nvPr>
        </p:nvSpPr>
        <p:spPr>
          <a:xfrm>
            <a:off x="6482156" y="713232"/>
            <a:ext cx="4874692" cy="574655"/>
          </a:xfrm>
        </p:spPr>
        <p:txBody>
          <a:bodyPr>
            <a:normAutofit fontScale="90000"/>
          </a:bodyPr>
          <a:lstStyle/>
          <a:p>
            <a:r>
              <a:rPr lang="en-GB" b="1" dirty="0"/>
              <a:t>Review</a:t>
            </a:r>
          </a:p>
        </p:txBody>
      </p:sp>
      <p:pic>
        <p:nvPicPr>
          <p:cNvPr id="7" name="Graphic 6" descr="Checkmark">
            <a:extLst>
              <a:ext uri="{FF2B5EF4-FFF2-40B4-BE49-F238E27FC236}">
                <a16:creationId xmlns:a16="http://schemas.microsoft.com/office/drawing/2014/main" id="{01E095E2-C91A-D465-D3FD-6CE552DEB8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628" y="969734"/>
            <a:ext cx="4945964" cy="4945964"/>
          </a:xfrm>
          <a:prstGeom prst="rect">
            <a:avLst/>
          </a:prstGeom>
        </p:spPr>
      </p:pic>
      <p:cxnSp>
        <p:nvCxnSpPr>
          <p:cNvPr id="12" name="Straight Connector 11">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116396" y="822960"/>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61640A-729F-7842-7689-403B2705782B}"/>
              </a:ext>
            </a:extLst>
          </p:cNvPr>
          <p:cNvSpPr>
            <a:spLocks noGrp="1"/>
          </p:cNvSpPr>
          <p:nvPr>
            <p:ph idx="1"/>
          </p:nvPr>
        </p:nvSpPr>
        <p:spPr>
          <a:xfrm>
            <a:off x="6482155" y="1390918"/>
            <a:ext cx="5327771" cy="5241702"/>
          </a:xfrm>
        </p:spPr>
        <p:txBody>
          <a:bodyPr anchor="t">
            <a:normAutofit/>
          </a:bodyPr>
          <a:lstStyle/>
          <a:p>
            <a:r>
              <a:rPr lang="en-GB" sz="2200" dirty="0"/>
              <a:t>The SOSTAC marketing planning model</a:t>
            </a:r>
          </a:p>
          <a:p>
            <a:r>
              <a:rPr lang="en-GB" sz="2200" dirty="0"/>
              <a:t>Situation Analysis – Marketing Audit</a:t>
            </a:r>
          </a:p>
          <a:p>
            <a:r>
              <a:rPr lang="en-GB" sz="2200" dirty="0"/>
              <a:t>External Audit </a:t>
            </a:r>
          </a:p>
          <a:p>
            <a:pPr marL="0" indent="0">
              <a:buNone/>
            </a:pPr>
            <a:r>
              <a:rPr lang="en-GB" sz="2200" dirty="0"/>
              <a:t>SO FAR WE HAVE COVERED:</a:t>
            </a:r>
          </a:p>
          <a:p>
            <a:pPr lvl="1"/>
            <a:r>
              <a:rPr lang="en-GB" sz="2200" dirty="0"/>
              <a:t>MACRO ENVIRONMENT AUDIT</a:t>
            </a:r>
          </a:p>
          <a:p>
            <a:pPr lvl="2"/>
            <a:r>
              <a:rPr lang="en-GB" sz="2200" dirty="0">
                <a:solidFill>
                  <a:srgbClr val="FFFF00"/>
                </a:solidFill>
              </a:rPr>
              <a:t>PESTEL Analysis</a:t>
            </a:r>
          </a:p>
          <a:p>
            <a:pPr lvl="1"/>
            <a:r>
              <a:rPr lang="en-GB" sz="2200" dirty="0"/>
              <a:t>MICRO ENVIRONMENT AUDIT</a:t>
            </a:r>
          </a:p>
          <a:p>
            <a:pPr lvl="2"/>
            <a:r>
              <a:rPr lang="en-GB" sz="2200" dirty="0">
                <a:solidFill>
                  <a:srgbClr val="FFFF00"/>
                </a:solidFill>
              </a:rPr>
              <a:t>Porter’s Five Forces</a:t>
            </a:r>
          </a:p>
          <a:p>
            <a:pPr lvl="2"/>
            <a:r>
              <a:rPr lang="en-GB" sz="2200" dirty="0">
                <a:solidFill>
                  <a:srgbClr val="FFFF00"/>
                </a:solidFill>
              </a:rPr>
              <a:t>Competitor Analysis</a:t>
            </a:r>
          </a:p>
          <a:p>
            <a:pPr lvl="2"/>
            <a:r>
              <a:rPr lang="en-GB" sz="2200" dirty="0">
                <a:solidFill>
                  <a:srgbClr val="FFFF00"/>
                </a:solidFill>
              </a:rPr>
              <a:t>Customer Analysis</a:t>
            </a:r>
          </a:p>
          <a:p>
            <a:pPr lvl="1"/>
            <a:r>
              <a:rPr lang="en-GB" sz="2600" dirty="0"/>
              <a:t>INTERNAL AUDIT</a:t>
            </a:r>
          </a:p>
          <a:p>
            <a:pPr lvl="2"/>
            <a:r>
              <a:rPr lang="en-GB" sz="2200" dirty="0">
                <a:solidFill>
                  <a:srgbClr val="FFFF00"/>
                </a:solidFill>
              </a:rPr>
              <a:t>VRIN / VRIO</a:t>
            </a:r>
          </a:p>
          <a:p>
            <a:pPr lvl="2"/>
            <a:endParaRPr lang="en-GB" sz="2200" dirty="0"/>
          </a:p>
          <a:p>
            <a:endParaRPr lang="en-GB" sz="2200" dirty="0"/>
          </a:p>
        </p:txBody>
      </p:sp>
    </p:spTree>
    <p:extLst>
      <p:ext uri="{BB962C8B-B14F-4D97-AF65-F5344CB8AC3E}">
        <p14:creationId xmlns:p14="http://schemas.microsoft.com/office/powerpoint/2010/main" val="6785762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pPr marL="0" indent="0">
              <a:buNone/>
            </a:pPr>
            <a:r>
              <a:rPr lang="en-GB" dirty="0">
                <a:solidFill>
                  <a:schemeClr val="bg1"/>
                </a:solidFill>
              </a:rPr>
              <a:t>Continuing with the Situation Analysis / Audit</a:t>
            </a:r>
          </a:p>
          <a:p>
            <a:endParaRPr lang="en-GB" dirty="0">
              <a:solidFill>
                <a:schemeClr val="bg1"/>
              </a:solidFill>
            </a:endParaRPr>
          </a:p>
          <a:p>
            <a:r>
              <a:rPr lang="en-GB" dirty="0">
                <a:solidFill>
                  <a:schemeClr val="bg1"/>
                </a:solidFill>
              </a:rPr>
              <a:t>INTERNAL ENVIRONMENT AUDIT – Continued…</a:t>
            </a:r>
          </a:p>
          <a:p>
            <a:pPr lvl="1"/>
            <a:r>
              <a:rPr lang="en-GB" sz="2800" dirty="0">
                <a:solidFill>
                  <a:srgbClr val="FFFF00"/>
                </a:solidFill>
              </a:rPr>
              <a:t>Porter’s Value Chain</a:t>
            </a:r>
          </a:p>
          <a:p>
            <a:pPr lvl="1"/>
            <a:r>
              <a:rPr lang="en-GB" sz="2800" dirty="0">
                <a:solidFill>
                  <a:srgbClr val="FFFF00"/>
                </a:solidFill>
              </a:rPr>
              <a:t>McKinsey 7S Framework</a:t>
            </a:r>
          </a:p>
          <a:p>
            <a:pPr marL="457200" lvl="1" indent="0">
              <a:buNone/>
            </a:pPr>
            <a:endParaRPr lang="en-GB" sz="2400" dirty="0">
              <a:solidFill>
                <a:schemeClr val="bg1"/>
              </a:solidFill>
            </a:endParaRP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Michael Porter - Wikiquote">
            <a:extLst>
              <a:ext uri="{FF2B5EF4-FFF2-40B4-BE49-F238E27FC236}">
                <a16:creationId xmlns:a16="http://schemas.microsoft.com/office/drawing/2014/main" id="{A9CBE11F-8BFC-1526-81F5-2DCCA078C1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665" r="9091" b="43117"/>
          <a:stretch/>
        </p:blipFill>
        <p:spPr bwMode="auto">
          <a:xfrm>
            <a:off x="2562726" y="1"/>
            <a:ext cx="9629274"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804672" y="4042611"/>
            <a:ext cx="3879232" cy="2177215"/>
          </a:xfrm>
        </p:spPr>
        <p:txBody>
          <a:bodyPr vert="horz" lIns="91440" tIns="45720" rIns="91440" bIns="45720" rtlCol="0" anchor="t">
            <a:normAutofit/>
          </a:bodyPr>
          <a:lstStyle/>
          <a:p>
            <a:r>
              <a:rPr lang="en-US" sz="5000" b="1"/>
              <a:t>PORTER’S VALUE CHAIN ANALYSIS</a:t>
            </a:r>
          </a:p>
        </p:txBody>
      </p:sp>
    </p:spTree>
    <p:extLst>
      <p:ext uri="{BB962C8B-B14F-4D97-AF65-F5344CB8AC3E}">
        <p14:creationId xmlns:p14="http://schemas.microsoft.com/office/powerpoint/2010/main" val="888959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237FC-726D-8D13-F4B0-6430ED7F30A5}"/>
              </a:ext>
            </a:extLst>
          </p:cNvPr>
          <p:cNvSpPr>
            <a:spLocks noGrp="1"/>
          </p:cNvSpPr>
          <p:nvPr>
            <p:ph type="title"/>
          </p:nvPr>
        </p:nvSpPr>
        <p:spPr>
          <a:xfrm>
            <a:off x="472967" y="365126"/>
            <a:ext cx="11495688" cy="706930"/>
          </a:xfrm>
        </p:spPr>
        <p:txBody>
          <a:bodyPr/>
          <a:lstStyle/>
          <a:p>
            <a:r>
              <a:rPr lang="en-GB" b="1" dirty="0">
                <a:latin typeface="+mn-lt"/>
              </a:rPr>
              <a:t>Porter’s Value Chain</a:t>
            </a:r>
          </a:p>
        </p:txBody>
      </p:sp>
      <p:sp>
        <p:nvSpPr>
          <p:cNvPr id="5" name="Content Placeholder 4">
            <a:extLst>
              <a:ext uri="{FF2B5EF4-FFF2-40B4-BE49-F238E27FC236}">
                <a16:creationId xmlns:a16="http://schemas.microsoft.com/office/drawing/2014/main" id="{F579A17F-EE6D-821D-466E-86BD9DE84700}"/>
              </a:ext>
            </a:extLst>
          </p:cNvPr>
          <p:cNvSpPr>
            <a:spLocks noGrp="1"/>
          </p:cNvSpPr>
          <p:nvPr>
            <p:ph sz="half" idx="1"/>
          </p:nvPr>
        </p:nvSpPr>
        <p:spPr>
          <a:xfrm>
            <a:off x="472967" y="1208690"/>
            <a:ext cx="11298619" cy="2049517"/>
          </a:xfrm>
        </p:spPr>
        <p:txBody>
          <a:bodyPr>
            <a:normAutofit/>
          </a:bodyPr>
          <a:lstStyle/>
          <a:p>
            <a:r>
              <a:rPr lang="en-GB" dirty="0"/>
              <a:t>A company is a collection of activities that are performed to transform inputs (raw materials) into outputs (products) with a goal to produce goods of greater value to customers than the cost of producing them.</a:t>
            </a:r>
          </a:p>
          <a:p>
            <a:endParaRPr lang="en-GB" sz="1100" dirty="0"/>
          </a:p>
          <a:p>
            <a:r>
              <a:rPr lang="en-GB" dirty="0"/>
              <a:t>The added value is the </a:t>
            </a:r>
            <a:r>
              <a:rPr lang="en-GB" b="1" dirty="0"/>
              <a:t>profit</a:t>
            </a:r>
            <a:r>
              <a:rPr lang="en-GB" dirty="0"/>
              <a:t> or </a:t>
            </a:r>
            <a:r>
              <a:rPr lang="en-GB" b="1" dirty="0"/>
              <a:t>margin</a:t>
            </a:r>
          </a:p>
          <a:p>
            <a:endParaRPr lang="en-GB" dirty="0"/>
          </a:p>
        </p:txBody>
      </p:sp>
      <p:pic>
        <p:nvPicPr>
          <p:cNvPr id="10242" name="Picture 2" descr="SIPOC - The complete guide - Quality Engineer Stuff">
            <a:extLst>
              <a:ext uri="{FF2B5EF4-FFF2-40B4-BE49-F238E27FC236}">
                <a16:creationId xmlns:a16="http://schemas.microsoft.com/office/drawing/2014/main" id="{8FBBDA33-B32D-196C-EF5A-403439E2D7E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1130" y="3429000"/>
            <a:ext cx="11130455" cy="3237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520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C242-27F8-E889-991F-17B3BC3A8248}"/>
              </a:ext>
            </a:extLst>
          </p:cNvPr>
          <p:cNvSpPr>
            <a:spLocks noGrp="1"/>
          </p:cNvSpPr>
          <p:nvPr>
            <p:ph type="title"/>
          </p:nvPr>
        </p:nvSpPr>
        <p:spPr/>
        <p:txBody>
          <a:bodyPr/>
          <a:lstStyle/>
          <a:p>
            <a:r>
              <a:rPr lang="en-GB" b="1" dirty="0">
                <a:latin typeface="+mn-lt"/>
              </a:rPr>
              <a:t>Components of a Value Chain</a:t>
            </a:r>
          </a:p>
        </p:txBody>
      </p:sp>
      <p:sp>
        <p:nvSpPr>
          <p:cNvPr id="3" name="Content Placeholder 2">
            <a:extLst>
              <a:ext uri="{FF2B5EF4-FFF2-40B4-BE49-F238E27FC236}">
                <a16:creationId xmlns:a16="http://schemas.microsoft.com/office/drawing/2014/main" id="{D8B14EA9-D3E0-7D4F-7359-BBC814385C20}"/>
              </a:ext>
            </a:extLst>
          </p:cNvPr>
          <p:cNvSpPr>
            <a:spLocks noGrp="1"/>
          </p:cNvSpPr>
          <p:nvPr>
            <p:ph idx="1"/>
          </p:nvPr>
        </p:nvSpPr>
        <p:spPr>
          <a:xfrm>
            <a:off x="432619" y="1573160"/>
            <a:ext cx="11297265" cy="4670323"/>
          </a:xfrm>
        </p:spPr>
        <p:txBody>
          <a:bodyPr>
            <a:normAutofit lnSpcReduction="10000"/>
          </a:bodyPr>
          <a:lstStyle/>
          <a:p>
            <a:pPr algn="l"/>
            <a:r>
              <a:rPr lang="en-GB" b="0" i="0" dirty="0">
                <a:solidFill>
                  <a:srgbClr val="181818"/>
                </a:solidFill>
                <a:effectLst/>
                <a:latin typeface="Trade Gothic W01 Roman"/>
              </a:rPr>
              <a:t>According to Porter’s definition, activities within a company make up a firm's </a:t>
            </a:r>
            <a:r>
              <a:rPr lang="en-GB" b="1" i="0" dirty="0">
                <a:solidFill>
                  <a:srgbClr val="181818"/>
                </a:solidFill>
                <a:effectLst/>
                <a:latin typeface="Trade Gothic W01 Roman"/>
              </a:rPr>
              <a:t>value chain. </a:t>
            </a:r>
            <a:r>
              <a:rPr lang="en-GB" b="0" i="0" dirty="0">
                <a:solidFill>
                  <a:srgbClr val="181818"/>
                </a:solidFill>
                <a:effectLst/>
                <a:latin typeface="Trade Gothic W01 Roman"/>
              </a:rPr>
              <a:t>These can be split into two categories that contribute to its margin(profit): </a:t>
            </a:r>
            <a:r>
              <a:rPr lang="en-GB" b="1" i="0" dirty="0">
                <a:solidFill>
                  <a:srgbClr val="181818"/>
                </a:solidFill>
                <a:effectLst/>
                <a:latin typeface="Trade Gothic W01 Roman"/>
              </a:rPr>
              <a:t>primary activities </a:t>
            </a:r>
            <a:r>
              <a:rPr lang="en-GB" b="0" i="0" dirty="0">
                <a:solidFill>
                  <a:srgbClr val="181818"/>
                </a:solidFill>
                <a:effectLst/>
                <a:latin typeface="Trade Gothic W01 Roman"/>
              </a:rPr>
              <a:t>and </a:t>
            </a:r>
            <a:r>
              <a:rPr lang="en-GB" b="1" i="0" dirty="0">
                <a:solidFill>
                  <a:srgbClr val="181818"/>
                </a:solidFill>
                <a:effectLst/>
                <a:latin typeface="Trade Gothic W01 Roman"/>
              </a:rPr>
              <a:t>support activities</a:t>
            </a:r>
            <a:r>
              <a:rPr lang="en-GB" b="0" i="0" dirty="0">
                <a:solidFill>
                  <a:srgbClr val="181818"/>
                </a:solidFill>
                <a:effectLst/>
                <a:latin typeface="Trade Gothic W01 Roman"/>
              </a:rPr>
              <a:t>.</a:t>
            </a:r>
          </a:p>
          <a:p>
            <a:pPr algn="l"/>
            <a:endParaRPr lang="en-GB" b="0" i="0" dirty="0">
              <a:solidFill>
                <a:srgbClr val="181818"/>
              </a:solidFill>
              <a:effectLst/>
              <a:latin typeface="Trade Gothic W01 Roman"/>
            </a:endParaRPr>
          </a:p>
          <a:p>
            <a:r>
              <a:rPr lang="en-GB" b="1" dirty="0">
                <a:solidFill>
                  <a:srgbClr val="FF0000"/>
                </a:solidFill>
              </a:rPr>
              <a:t>Primary activities </a:t>
            </a:r>
            <a:r>
              <a:rPr lang="en-GB" dirty="0"/>
              <a:t>are directly involved in the creation of products</a:t>
            </a:r>
          </a:p>
          <a:p>
            <a:endParaRPr lang="en-GB" dirty="0"/>
          </a:p>
          <a:p>
            <a:r>
              <a:rPr lang="en-GB" b="1" dirty="0">
                <a:solidFill>
                  <a:srgbClr val="FF0000"/>
                </a:solidFill>
              </a:rPr>
              <a:t>Support activities </a:t>
            </a:r>
            <a:r>
              <a:rPr lang="en-GB" dirty="0"/>
              <a:t>which support primary activities and each other</a:t>
            </a:r>
          </a:p>
          <a:p>
            <a:endParaRPr lang="en-GB" dirty="0"/>
          </a:p>
          <a:p>
            <a:r>
              <a:rPr lang="en-GB" dirty="0">
                <a:solidFill>
                  <a:srgbClr val="FF0000"/>
                </a:solidFill>
              </a:rPr>
              <a:t>All the activities that a company does should be identified as a primary or support activity</a:t>
            </a:r>
            <a:r>
              <a:rPr lang="en-GB" dirty="0"/>
              <a:t>.</a:t>
            </a:r>
            <a:endParaRPr lang="en-GB" b="0" i="0" dirty="0">
              <a:solidFill>
                <a:srgbClr val="181818"/>
              </a:solidFill>
              <a:effectLst/>
              <a:latin typeface="Trade Gothic W01 Roman"/>
            </a:endParaRPr>
          </a:p>
          <a:p>
            <a:pPr marL="0" indent="0">
              <a:buNone/>
            </a:pPr>
            <a:endParaRPr lang="en-GB" dirty="0"/>
          </a:p>
        </p:txBody>
      </p:sp>
    </p:spTree>
    <p:extLst>
      <p:ext uri="{BB962C8B-B14F-4D97-AF65-F5344CB8AC3E}">
        <p14:creationId xmlns:p14="http://schemas.microsoft.com/office/powerpoint/2010/main" val="3263190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D7404-DA76-7D3D-CF6E-1990338F34DE}"/>
              </a:ext>
            </a:extLst>
          </p:cNvPr>
          <p:cNvSpPr>
            <a:spLocks noGrp="1"/>
          </p:cNvSpPr>
          <p:nvPr>
            <p:ph type="title"/>
          </p:nvPr>
        </p:nvSpPr>
        <p:spPr>
          <a:xfrm>
            <a:off x="403123" y="365125"/>
            <a:ext cx="10950677" cy="1021223"/>
          </a:xfrm>
        </p:spPr>
        <p:txBody>
          <a:bodyPr/>
          <a:lstStyle/>
          <a:p>
            <a:r>
              <a:rPr lang="en-GB" b="1" dirty="0">
                <a:latin typeface="+mn-lt"/>
              </a:rPr>
              <a:t>Porter’s Value Chain</a:t>
            </a:r>
            <a:endParaRPr lang="en-GB" dirty="0">
              <a:latin typeface="+mn-lt"/>
            </a:endParaRPr>
          </a:p>
        </p:txBody>
      </p:sp>
      <p:sp>
        <p:nvSpPr>
          <p:cNvPr id="3" name="Content Placeholder 2">
            <a:extLst>
              <a:ext uri="{FF2B5EF4-FFF2-40B4-BE49-F238E27FC236}">
                <a16:creationId xmlns:a16="http://schemas.microsoft.com/office/drawing/2014/main" id="{7B1DA551-9E50-E0F4-5B97-5E322B291F06}"/>
              </a:ext>
            </a:extLst>
          </p:cNvPr>
          <p:cNvSpPr>
            <a:spLocks noGrp="1"/>
          </p:cNvSpPr>
          <p:nvPr>
            <p:ph idx="1"/>
          </p:nvPr>
        </p:nvSpPr>
        <p:spPr>
          <a:xfrm>
            <a:off x="403123" y="1494503"/>
            <a:ext cx="11326761" cy="4998372"/>
          </a:xfrm>
        </p:spPr>
        <p:txBody>
          <a:bodyPr>
            <a:normAutofit/>
          </a:bodyPr>
          <a:lstStyle/>
          <a:p>
            <a:r>
              <a:rPr lang="en-GB" dirty="0">
                <a:solidFill>
                  <a:srgbClr val="181818"/>
                </a:solidFill>
                <a:latin typeface="Trade Gothic W01 Roman"/>
              </a:rPr>
              <a:t>Understanding </a:t>
            </a:r>
            <a:r>
              <a:rPr lang="en-GB" b="0" i="0" dirty="0">
                <a:solidFill>
                  <a:srgbClr val="181818"/>
                </a:solidFill>
                <a:effectLst/>
                <a:latin typeface="Trade Gothic W01 Roman"/>
              </a:rPr>
              <a:t>the processes </a:t>
            </a:r>
            <a:r>
              <a:rPr lang="en-GB" dirty="0">
                <a:solidFill>
                  <a:srgbClr val="181818"/>
                </a:solidFill>
                <a:latin typeface="Trade Gothic W01 Roman"/>
              </a:rPr>
              <a:t>in</a:t>
            </a:r>
            <a:r>
              <a:rPr lang="en-GB" b="0" i="0" dirty="0">
                <a:solidFill>
                  <a:srgbClr val="181818"/>
                </a:solidFill>
                <a:effectLst/>
                <a:latin typeface="Trade Gothic W01 Roman"/>
              </a:rPr>
              <a:t> your company’s value chain can </a:t>
            </a:r>
            <a:r>
              <a:rPr lang="en-GB" dirty="0">
                <a:solidFill>
                  <a:srgbClr val="181818"/>
                </a:solidFill>
                <a:latin typeface="Trade Gothic W01 Roman"/>
              </a:rPr>
              <a:t>help</a:t>
            </a:r>
            <a:r>
              <a:rPr lang="en-GB" b="0" i="0" dirty="0">
                <a:solidFill>
                  <a:srgbClr val="181818"/>
                </a:solidFill>
                <a:effectLst/>
                <a:latin typeface="Trade Gothic W01 Roman"/>
              </a:rPr>
              <a:t> you gain insight into </a:t>
            </a:r>
            <a:r>
              <a:rPr lang="en-GB" b="1" i="0" dirty="0">
                <a:solidFill>
                  <a:srgbClr val="FF0000"/>
                </a:solidFill>
                <a:effectLst/>
                <a:latin typeface="Trade Gothic W01 Roman"/>
              </a:rPr>
              <a:t>what goes into each of its transactions </a:t>
            </a:r>
            <a:r>
              <a:rPr lang="en-GB" b="0" i="0" dirty="0">
                <a:solidFill>
                  <a:srgbClr val="181818"/>
                </a:solidFill>
                <a:effectLst/>
                <a:latin typeface="Trade Gothic W01 Roman"/>
              </a:rPr>
              <a:t>&amp;</a:t>
            </a:r>
            <a:r>
              <a:rPr lang="en-GB" dirty="0"/>
              <a:t> lets you identify </a:t>
            </a:r>
            <a:r>
              <a:rPr lang="en-GB" b="1" dirty="0">
                <a:solidFill>
                  <a:srgbClr val="FF0000"/>
                </a:solidFill>
              </a:rPr>
              <a:t>where true value is added </a:t>
            </a:r>
            <a:r>
              <a:rPr lang="en-GB" dirty="0"/>
              <a:t>and </a:t>
            </a:r>
            <a:r>
              <a:rPr lang="en-GB" b="1" dirty="0">
                <a:solidFill>
                  <a:srgbClr val="FF0000"/>
                </a:solidFill>
              </a:rPr>
              <a:t>where improvements can be made</a:t>
            </a:r>
            <a:r>
              <a:rPr lang="en-GB" dirty="0"/>
              <a:t>.</a:t>
            </a:r>
          </a:p>
          <a:p>
            <a:pPr marL="0" indent="0">
              <a:buNone/>
            </a:pPr>
            <a:endParaRPr lang="en-GB" sz="1000" b="0" i="0" dirty="0">
              <a:solidFill>
                <a:srgbClr val="181818"/>
              </a:solidFill>
              <a:effectLst/>
              <a:latin typeface="Trade Gothic W01 Roman"/>
            </a:endParaRPr>
          </a:p>
          <a:p>
            <a:r>
              <a:rPr lang="en-GB" b="0" i="0" dirty="0">
                <a:solidFill>
                  <a:srgbClr val="181818"/>
                </a:solidFill>
                <a:effectLst/>
                <a:latin typeface="Trade Gothic W01 Roman"/>
              </a:rPr>
              <a:t>By </a:t>
            </a:r>
            <a:r>
              <a:rPr lang="en-GB" b="1" i="0" dirty="0">
                <a:solidFill>
                  <a:srgbClr val="FF0000"/>
                </a:solidFill>
                <a:effectLst/>
                <a:latin typeface="Trade Gothic W01 Roman"/>
              </a:rPr>
              <a:t>maximizing the value created at each point in the chain</a:t>
            </a:r>
            <a:r>
              <a:rPr lang="en-GB" b="0" i="0" dirty="0">
                <a:solidFill>
                  <a:srgbClr val="181818"/>
                </a:solidFill>
                <a:effectLst/>
                <a:latin typeface="Trade Gothic W01 Roman"/>
              </a:rPr>
              <a:t>, your company can be better positioned to </a:t>
            </a:r>
            <a:r>
              <a:rPr lang="en-GB" b="1" i="0" dirty="0">
                <a:solidFill>
                  <a:srgbClr val="FF0000"/>
                </a:solidFill>
                <a:effectLst/>
                <a:latin typeface="Trade Gothic W01 Roman"/>
              </a:rPr>
              <a:t>share more value with customers </a:t>
            </a:r>
            <a:r>
              <a:rPr lang="en-GB" b="0" i="0" dirty="0">
                <a:solidFill>
                  <a:srgbClr val="181818"/>
                </a:solidFill>
                <a:effectLst/>
                <a:latin typeface="Trade Gothic W01 Roman"/>
              </a:rPr>
              <a:t>while </a:t>
            </a:r>
            <a:r>
              <a:rPr lang="en-GB" b="1" i="0" dirty="0">
                <a:solidFill>
                  <a:srgbClr val="FF0000"/>
                </a:solidFill>
                <a:effectLst/>
                <a:latin typeface="Trade Gothic W01 Roman"/>
              </a:rPr>
              <a:t>capturing a greater share for itself (profit)</a:t>
            </a:r>
            <a:r>
              <a:rPr lang="en-GB" b="0" i="0" dirty="0">
                <a:solidFill>
                  <a:srgbClr val="FF0000"/>
                </a:solidFill>
                <a:effectLst/>
                <a:latin typeface="Trade Gothic W01 Roman"/>
              </a:rPr>
              <a:t>. </a:t>
            </a:r>
          </a:p>
          <a:p>
            <a:endParaRPr lang="en-GB" b="0" i="0" dirty="0">
              <a:solidFill>
                <a:srgbClr val="181818"/>
              </a:solidFill>
              <a:effectLst/>
              <a:latin typeface="Trade Gothic W01 Roman"/>
            </a:endParaRPr>
          </a:p>
          <a:p>
            <a:r>
              <a:rPr lang="en-GB" b="0" i="0" dirty="0">
                <a:solidFill>
                  <a:srgbClr val="181818"/>
                </a:solidFill>
                <a:effectLst/>
                <a:latin typeface="Trade Gothic W01 Roman"/>
              </a:rPr>
              <a:t>Knowing </a:t>
            </a:r>
            <a:r>
              <a:rPr lang="en-GB" b="1" i="0" dirty="0">
                <a:solidFill>
                  <a:srgbClr val="FF0000"/>
                </a:solidFill>
                <a:effectLst/>
                <a:latin typeface="Trade Gothic W01 Roman"/>
              </a:rPr>
              <a:t>how your firm creates value </a:t>
            </a:r>
            <a:r>
              <a:rPr lang="en-GB" b="0" i="0" dirty="0">
                <a:solidFill>
                  <a:srgbClr val="181818"/>
                </a:solidFill>
                <a:effectLst/>
                <a:latin typeface="Trade Gothic W01 Roman"/>
              </a:rPr>
              <a:t>can enable you to develop a greater understanding of its </a:t>
            </a:r>
            <a:r>
              <a:rPr lang="en-GB" b="1" i="0" dirty="0">
                <a:solidFill>
                  <a:srgbClr val="FF0000"/>
                </a:solidFill>
                <a:effectLst/>
                <a:latin typeface="Trade Gothic W01 Roman"/>
              </a:rPr>
              <a:t>competitive advantage</a:t>
            </a:r>
            <a:r>
              <a:rPr lang="en-GB" b="0" i="0" dirty="0">
                <a:solidFill>
                  <a:srgbClr val="181818"/>
                </a:solidFill>
                <a:effectLst/>
                <a:latin typeface="Trade Gothic W01 Roman"/>
              </a:rPr>
              <a:t>.</a:t>
            </a:r>
          </a:p>
        </p:txBody>
      </p:sp>
    </p:spTree>
    <p:extLst>
      <p:ext uri="{BB962C8B-B14F-4D97-AF65-F5344CB8AC3E}">
        <p14:creationId xmlns:p14="http://schemas.microsoft.com/office/powerpoint/2010/main" val="3428157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538480" y="365125"/>
            <a:ext cx="10815320" cy="996315"/>
          </a:xfrm>
        </p:spPr>
        <p:txBody>
          <a:bodyPr/>
          <a:lstStyle/>
          <a:p>
            <a:r>
              <a:rPr lang="en-GB" b="1" dirty="0">
                <a:latin typeface="+mn-lt"/>
              </a:rPr>
              <a:t>Porter’s Value Chain</a:t>
            </a:r>
          </a:p>
        </p:txBody>
      </p:sp>
      <p:pic>
        <p:nvPicPr>
          <p:cNvPr id="1028" name="Picture 4" descr="Porter's Value Chain Analysis">
            <a:extLst>
              <a:ext uri="{FF2B5EF4-FFF2-40B4-BE49-F238E27FC236}">
                <a16:creationId xmlns:a16="http://schemas.microsoft.com/office/drawing/2014/main" id="{F81A8105-63C2-5A74-F538-F72B41EF47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360" y="1107440"/>
            <a:ext cx="11186160" cy="56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5417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C242-27F8-E889-991F-17B3BC3A8248}"/>
              </a:ext>
            </a:extLst>
          </p:cNvPr>
          <p:cNvSpPr>
            <a:spLocks noGrp="1"/>
          </p:cNvSpPr>
          <p:nvPr>
            <p:ph type="title"/>
          </p:nvPr>
        </p:nvSpPr>
        <p:spPr>
          <a:xfrm>
            <a:off x="462116" y="365126"/>
            <a:ext cx="10891684" cy="1109714"/>
          </a:xfrm>
        </p:spPr>
        <p:txBody>
          <a:bodyPr/>
          <a:lstStyle/>
          <a:p>
            <a:r>
              <a:rPr lang="en-GB" b="1" dirty="0">
                <a:latin typeface="+mn-lt"/>
              </a:rPr>
              <a:t>Value Chain – Primary Activities</a:t>
            </a:r>
          </a:p>
        </p:txBody>
      </p:sp>
      <p:sp>
        <p:nvSpPr>
          <p:cNvPr id="3" name="Content Placeholder 2">
            <a:extLst>
              <a:ext uri="{FF2B5EF4-FFF2-40B4-BE49-F238E27FC236}">
                <a16:creationId xmlns:a16="http://schemas.microsoft.com/office/drawing/2014/main" id="{D8B14EA9-D3E0-7D4F-7359-BBC814385C20}"/>
              </a:ext>
            </a:extLst>
          </p:cNvPr>
          <p:cNvSpPr>
            <a:spLocks noGrp="1"/>
          </p:cNvSpPr>
          <p:nvPr>
            <p:ph idx="1"/>
          </p:nvPr>
        </p:nvSpPr>
        <p:spPr>
          <a:xfrm>
            <a:off x="373626" y="1690688"/>
            <a:ext cx="11356258" cy="4802187"/>
          </a:xfrm>
        </p:spPr>
        <p:txBody>
          <a:bodyPr>
            <a:normAutofit fontScale="92500" lnSpcReduction="10000"/>
          </a:bodyPr>
          <a:lstStyle/>
          <a:p>
            <a:pPr marL="0" indent="0" algn="l">
              <a:buNone/>
            </a:pPr>
            <a:r>
              <a:rPr lang="en-GB" b="1" i="0" dirty="0">
                <a:solidFill>
                  <a:srgbClr val="181818"/>
                </a:solidFill>
                <a:effectLst/>
              </a:rPr>
              <a:t>Primary activities </a:t>
            </a:r>
            <a:r>
              <a:rPr lang="en-GB" dirty="0">
                <a:solidFill>
                  <a:srgbClr val="181818"/>
                </a:solidFill>
              </a:rPr>
              <a:t>- </a:t>
            </a:r>
            <a:r>
              <a:rPr lang="en-GB" b="0" i="0" dirty="0">
                <a:solidFill>
                  <a:srgbClr val="181818"/>
                </a:solidFill>
                <a:effectLst/>
              </a:rPr>
              <a:t>go directly into the creation of a product or the execution of a service, including:</a:t>
            </a:r>
          </a:p>
          <a:p>
            <a:pPr algn="l">
              <a:buFont typeface="Arial" panose="020B0604020202020204" pitchFamily="34" charset="0"/>
              <a:buChar char="•"/>
            </a:pPr>
            <a:r>
              <a:rPr lang="en-GB" b="1" i="0" dirty="0">
                <a:solidFill>
                  <a:srgbClr val="181818"/>
                </a:solidFill>
                <a:effectLst/>
              </a:rPr>
              <a:t>Inbound logistics</a:t>
            </a:r>
            <a:r>
              <a:rPr lang="en-GB" b="0" i="0" dirty="0">
                <a:solidFill>
                  <a:srgbClr val="181818"/>
                </a:solidFill>
                <a:effectLst/>
              </a:rPr>
              <a:t>: Activities related to receiving, warehousing, and inventory management of source materials and components</a:t>
            </a:r>
          </a:p>
          <a:p>
            <a:pPr algn="l">
              <a:buFont typeface="Arial" panose="020B0604020202020204" pitchFamily="34" charset="0"/>
              <a:buChar char="•"/>
            </a:pPr>
            <a:r>
              <a:rPr lang="en-GB" b="1" i="0" dirty="0">
                <a:solidFill>
                  <a:srgbClr val="181818"/>
                </a:solidFill>
                <a:effectLst/>
              </a:rPr>
              <a:t>Operations:</a:t>
            </a:r>
            <a:r>
              <a:rPr lang="en-GB" b="0" i="0" dirty="0">
                <a:solidFill>
                  <a:srgbClr val="181818"/>
                </a:solidFill>
                <a:effectLst/>
              </a:rPr>
              <a:t> Activities related to turning raw materials and components into a finished product</a:t>
            </a:r>
          </a:p>
          <a:p>
            <a:pPr algn="l">
              <a:buFont typeface="Arial" panose="020B0604020202020204" pitchFamily="34" charset="0"/>
              <a:buChar char="•"/>
            </a:pPr>
            <a:r>
              <a:rPr lang="en-GB" b="1" i="0" dirty="0">
                <a:solidFill>
                  <a:srgbClr val="181818"/>
                </a:solidFill>
                <a:effectLst/>
              </a:rPr>
              <a:t>Outbound logistics</a:t>
            </a:r>
            <a:r>
              <a:rPr lang="en-GB" b="0" i="0" dirty="0">
                <a:solidFill>
                  <a:srgbClr val="181818"/>
                </a:solidFill>
                <a:effectLst/>
              </a:rPr>
              <a:t>: Activities related to distribution, including packaging, sorting, and shipping</a:t>
            </a:r>
          </a:p>
          <a:p>
            <a:pPr algn="l">
              <a:buFont typeface="Arial" panose="020B0604020202020204" pitchFamily="34" charset="0"/>
              <a:buChar char="•"/>
            </a:pPr>
            <a:r>
              <a:rPr lang="en-GB" b="1" i="0" dirty="0">
                <a:solidFill>
                  <a:srgbClr val="181818"/>
                </a:solidFill>
                <a:effectLst/>
              </a:rPr>
              <a:t>Marketing and Sales</a:t>
            </a:r>
            <a:r>
              <a:rPr lang="en-GB" b="0" i="0" dirty="0">
                <a:solidFill>
                  <a:srgbClr val="181818"/>
                </a:solidFill>
                <a:effectLst/>
              </a:rPr>
              <a:t>: Activities related to the marketing and sale of a product or service, including promotion, advertising, and pricing strategy.</a:t>
            </a:r>
          </a:p>
          <a:p>
            <a:pPr algn="l">
              <a:buFont typeface="Arial" panose="020B0604020202020204" pitchFamily="34" charset="0"/>
              <a:buChar char="•"/>
            </a:pPr>
            <a:r>
              <a:rPr lang="en-GB" b="1" i="0" dirty="0">
                <a:solidFill>
                  <a:srgbClr val="181818"/>
                </a:solidFill>
                <a:effectLst/>
              </a:rPr>
              <a:t>After-sales services</a:t>
            </a:r>
            <a:r>
              <a:rPr lang="en-GB" b="0" i="0" dirty="0">
                <a:solidFill>
                  <a:srgbClr val="181818"/>
                </a:solidFill>
                <a:effectLst/>
              </a:rPr>
              <a:t>: Activities that take place after a sale has been finalized, including installation, training, quality assurance, repair, and customer service</a:t>
            </a:r>
          </a:p>
          <a:p>
            <a:endParaRPr lang="en-GB" dirty="0"/>
          </a:p>
        </p:txBody>
      </p:sp>
    </p:spTree>
    <p:extLst>
      <p:ext uri="{BB962C8B-B14F-4D97-AF65-F5344CB8AC3E}">
        <p14:creationId xmlns:p14="http://schemas.microsoft.com/office/powerpoint/2010/main" val="602930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C242-27F8-E889-991F-17B3BC3A8248}"/>
              </a:ext>
            </a:extLst>
          </p:cNvPr>
          <p:cNvSpPr>
            <a:spLocks noGrp="1"/>
          </p:cNvSpPr>
          <p:nvPr>
            <p:ph type="title"/>
          </p:nvPr>
        </p:nvSpPr>
        <p:spPr>
          <a:xfrm>
            <a:off x="580103" y="365126"/>
            <a:ext cx="10773697" cy="893404"/>
          </a:xfrm>
        </p:spPr>
        <p:txBody>
          <a:bodyPr/>
          <a:lstStyle/>
          <a:p>
            <a:r>
              <a:rPr lang="en-GB" b="1" dirty="0">
                <a:latin typeface="+mn-lt"/>
              </a:rPr>
              <a:t>Value Chain – Secondary Activities</a:t>
            </a:r>
          </a:p>
        </p:txBody>
      </p:sp>
      <p:sp>
        <p:nvSpPr>
          <p:cNvPr id="3" name="Content Placeholder 2">
            <a:extLst>
              <a:ext uri="{FF2B5EF4-FFF2-40B4-BE49-F238E27FC236}">
                <a16:creationId xmlns:a16="http://schemas.microsoft.com/office/drawing/2014/main" id="{D8B14EA9-D3E0-7D4F-7359-BBC814385C20}"/>
              </a:ext>
            </a:extLst>
          </p:cNvPr>
          <p:cNvSpPr>
            <a:spLocks noGrp="1"/>
          </p:cNvSpPr>
          <p:nvPr>
            <p:ph idx="1"/>
          </p:nvPr>
        </p:nvSpPr>
        <p:spPr>
          <a:xfrm>
            <a:off x="334297" y="1533832"/>
            <a:ext cx="11493909" cy="4643131"/>
          </a:xfrm>
        </p:spPr>
        <p:txBody>
          <a:bodyPr>
            <a:normAutofit/>
          </a:bodyPr>
          <a:lstStyle/>
          <a:p>
            <a:pPr marL="0" indent="0" algn="l">
              <a:buNone/>
            </a:pPr>
            <a:r>
              <a:rPr lang="en-GB" b="1" i="0" dirty="0">
                <a:effectLst/>
              </a:rPr>
              <a:t>Secondary activities </a:t>
            </a:r>
            <a:r>
              <a:rPr lang="en-GB" b="0" i="0" dirty="0">
                <a:effectLst/>
              </a:rPr>
              <a:t>help primary activities become more efficient—effectively creating a competitive advantage—</a:t>
            </a:r>
            <a:r>
              <a:rPr lang="en-GB" dirty="0"/>
              <a:t> </a:t>
            </a:r>
            <a:r>
              <a:rPr lang="en-GB" b="0" i="0" dirty="0">
                <a:effectLst/>
              </a:rPr>
              <a:t>are broken down into:</a:t>
            </a:r>
          </a:p>
          <a:p>
            <a:pPr algn="l">
              <a:buFont typeface="Arial" panose="020B0604020202020204" pitchFamily="34" charset="0"/>
              <a:buChar char="•"/>
            </a:pPr>
            <a:r>
              <a:rPr lang="en-GB" b="1" i="0" dirty="0">
                <a:effectLst/>
              </a:rPr>
              <a:t>Procurement</a:t>
            </a:r>
            <a:r>
              <a:rPr lang="en-GB" b="0" i="0" dirty="0">
                <a:effectLst/>
              </a:rPr>
              <a:t>: Activities related to the sourcing of raw materials, components, equipment, and services</a:t>
            </a:r>
          </a:p>
          <a:p>
            <a:pPr algn="l">
              <a:buFont typeface="Arial" panose="020B0604020202020204" pitchFamily="34" charset="0"/>
              <a:buChar char="•"/>
            </a:pPr>
            <a:r>
              <a:rPr lang="en-GB" b="1" i="0" dirty="0">
                <a:effectLst/>
              </a:rPr>
              <a:t>Technological development</a:t>
            </a:r>
            <a:r>
              <a:rPr lang="en-GB" b="0" i="0" dirty="0">
                <a:effectLst/>
              </a:rPr>
              <a:t>: Activities related to research and development, including product design, market research, and process development</a:t>
            </a:r>
          </a:p>
          <a:p>
            <a:pPr algn="l">
              <a:buFont typeface="Arial" panose="020B0604020202020204" pitchFamily="34" charset="0"/>
              <a:buChar char="•"/>
            </a:pPr>
            <a:r>
              <a:rPr lang="en-GB" b="1" i="0" dirty="0">
                <a:effectLst/>
              </a:rPr>
              <a:t>Human resources management</a:t>
            </a:r>
            <a:r>
              <a:rPr lang="en-GB" b="0" i="0" dirty="0">
                <a:effectLst/>
              </a:rPr>
              <a:t>: Activities related to the recruitment, hiring, training, development, retention, and compensation of employees</a:t>
            </a:r>
          </a:p>
          <a:p>
            <a:pPr algn="l">
              <a:buFont typeface="Arial" panose="020B0604020202020204" pitchFamily="34" charset="0"/>
              <a:buChar char="•"/>
            </a:pPr>
            <a:r>
              <a:rPr lang="en-GB" b="1" i="0" dirty="0">
                <a:effectLst/>
              </a:rPr>
              <a:t>Infrastructure</a:t>
            </a:r>
            <a:r>
              <a:rPr lang="en-GB" b="0" i="0" dirty="0">
                <a:effectLst/>
              </a:rPr>
              <a:t>: Activities related to the company’s overhead and management, including financing and planning</a:t>
            </a:r>
          </a:p>
          <a:p>
            <a:endParaRPr lang="en-GB" dirty="0"/>
          </a:p>
        </p:txBody>
      </p:sp>
    </p:spTree>
    <p:extLst>
      <p:ext uri="{BB962C8B-B14F-4D97-AF65-F5344CB8AC3E}">
        <p14:creationId xmlns:p14="http://schemas.microsoft.com/office/powerpoint/2010/main" val="3911562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538480" y="365125"/>
            <a:ext cx="10815320" cy="996315"/>
          </a:xfrm>
        </p:spPr>
        <p:txBody>
          <a:bodyPr/>
          <a:lstStyle/>
          <a:p>
            <a:r>
              <a:rPr lang="en-GB" b="1" dirty="0">
                <a:latin typeface="+mn-lt"/>
              </a:rPr>
              <a:t>Porter’s Value Chain</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352425" y="1596980"/>
            <a:ext cx="11496675" cy="5041946"/>
          </a:xfrm>
        </p:spPr>
        <p:txBody>
          <a:bodyPr>
            <a:normAutofit/>
          </a:bodyPr>
          <a:lstStyle/>
          <a:p>
            <a:r>
              <a:rPr lang="en-GB" dirty="0">
                <a:solidFill>
                  <a:srgbClr val="FF0000"/>
                </a:solidFill>
              </a:rPr>
              <a:t>A company gains competitive advantage </a:t>
            </a:r>
            <a:r>
              <a:rPr lang="en-GB" dirty="0"/>
              <a:t>by performing strategically relevant activities </a:t>
            </a:r>
            <a:r>
              <a:rPr lang="en-GB" dirty="0">
                <a:solidFill>
                  <a:srgbClr val="FF0000"/>
                </a:solidFill>
              </a:rPr>
              <a:t>more cheaply or better than its competitors</a:t>
            </a:r>
            <a:r>
              <a:rPr lang="en-GB" dirty="0"/>
              <a:t>.</a:t>
            </a:r>
          </a:p>
          <a:p>
            <a:endParaRPr lang="en-GB" sz="1000" dirty="0"/>
          </a:p>
          <a:p>
            <a:r>
              <a:rPr lang="en-GB" dirty="0"/>
              <a:t>Then evaluate how they communicate and interact with each other – Porter calls these interactions linkages. </a:t>
            </a:r>
          </a:p>
          <a:p>
            <a:endParaRPr lang="en-GB" dirty="0"/>
          </a:p>
          <a:p>
            <a:r>
              <a:rPr lang="en-GB" dirty="0"/>
              <a:t>Linkages can lead to a competitive advantage in two ways </a:t>
            </a:r>
          </a:p>
          <a:p>
            <a:pPr lvl="1"/>
            <a:r>
              <a:rPr lang="en-GB" dirty="0"/>
              <a:t>Optimisation - A decision in one area directly affects another area either positively or negatively</a:t>
            </a:r>
          </a:p>
          <a:p>
            <a:pPr lvl="1"/>
            <a:r>
              <a:rPr lang="en-GB" dirty="0"/>
              <a:t>Coordination – keeps coordination running smoothly and more competitive</a:t>
            </a:r>
          </a:p>
          <a:p>
            <a:endParaRPr lang="en-GB" dirty="0"/>
          </a:p>
          <a:p>
            <a:endParaRPr lang="en-GB" dirty="0"/>
          </a:p>
        </p:txBody>
      </p:sp>
    </p:spTree>
    <p:extLst>
      <p:ext uri="{BB962C8B-B14F-4D97-AF65-F5344CB8AC3E}">
        <p14:creationId xmlns:p14="http://schemas.microsoft.com/office/powerpoint/2010/main" val="4080771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538480" y="365125"/>
            <a:ext cx="10815320" cy="996315"/>
          </a:xfrm>
        </p:spPr>
        <p:txBody>
          <a:bodyPr/>
          <a:lstStyle/>
          <a:p>
            <a:r>
              <a:rPr lang="en-GB" b="1" dirty="0">
                <a:latin typeface="+mn-lt"/>
              </a:rPr>
              <a:t>Porter’s Value Chain</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538480" y="1635617"/>
            <a:ext cx="11120120" cy="4857258"/>
          </a:xfrm>
        </p:spPr>
        <p:txBody>
          <a:bodyPr>
            <a:normAutofit/>
          </a:bodyPr>
          <a:lstStyle/>
          <a:p>
            <a:r>
              <a:rPr lang="en-GB" dirty="0"/>
              <a:t>If optimisation and coordination are weak or inefficient it may lead to miscommunications, misalignments, increased work and higher costs resulting in lower margins</a:t>
            </a:r>
          </a:p>
          <a:p>
            <a:endParaRPr lang="en-GB" dirty="0"/>
          </a:p>
          <a:p>
            <a:r>
              <a:rPr lang="en-GB" dirty="0"/>
              <a:t>The stronger the internal linkages the more competitive you will become and margins will increase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1109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352425" y="365125"/>
            <a:ext cx="11001375" cy="996315"/>
          </a:xfrm>
        </p:spPr>
        <p:txBody>
          <a:bodyPr/>
          <a:lstStyle/>
          <a:p>
            <a:pPr algn="l"/>
            <a:r>
              <a:rPr lang="en-GB" b="1" i="0" cap="all" dirty="0">
                <a:effectLst/>
                <a:latin typeface="+mn-lt"/>
              </a:rPr>
              <a:t>HOW TO CONDUCT A VALUE CHAIN ANALYSIS</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279548" y="1361440"/>
            <a:ext cx="11496675" cy="5277486"/>
          </a:xfrm>
        </p:spPr>
        <p:txBody>
          <a:bodyPr>
            <a:normAutofit fontScale="92500" lnSpcReduction="10000"/>
          </a:bodyPr>
          <a:lstStyle/>
          <a:p>
            <a:pPr marL="0" indent="0" algn="l">
              <a:buNone/>
            </a:pPr>
            <a:r>
              <a:rPr lang="en-GB" b="0" i="0" dirty="0">
                <a:solidFill>
                  <a:srgbClr val="181818"/>
                </a:solidFill>
                <a:effectLst/>
              </a:rPr>
              <a:t>1</a:t>
            </a:r>
            <a:r>
              <a:rPr lang="en-GB" b="1" i="0" dirty="0">
                <a:solidFill>
                  <a:srgbClr val="181818"/>
                </a:solidFill>
                <a:effectLst/>
              </a:rPr>
              <a:t>. </a:t>
            </a:r>
            <a:r>
              <a:rPr lang="en-GB" b="1" i="0" u="sng" dirty="0">
                <a:solidFill>
                  <a:srgbClr val="181818"/>
                </a:solidFill>
                <a:effectLst/>
              </a:rPr>
              <a:t>Identify Value Chain Activities</a:t>
            </a:r>
          </a:p>
          <a:p>
            <a:pPr algn="l"/>
            <a:r>
              <a:rPr lang="en-GB" dirty="0">
                <a:solidFill>
                  <a:srgbClr val="181818"/>
                </a:solidFill>
              </a:rPr>
              <a:t>Identify</a:t>
            </a:r>
            <a:r>
              <a:rPr lang="en-GB" b="0" i="0" dirty="0">
                <a:solidFill>
                  <a:srgbClr val="181818"/>
                </a:solidFill>
                <a:effectLst/>
              </a:rPr>
              <a:t> all of the primary and secondary activities that go into your product or service’s creation. </a:t>
            </a:r>
            <a:endParaRPr lang="en-GB" sz="1200" dirty="0">
              <a:solidFill>
                <a:srgbClr val="181818"/>
              </a:solidFill>
            </a:endParaRPr>
          </a:p>
          <a:p>
            <a:pPr marL="0" indent="0" algn="l">
              <a:buNone/>
            </a:pPr>
            <a:r>
              <a:rPr lang="en-GB" b="1" i="0" dirty="0">
                <a:solidFill>
                  <a:srgbClr val="181818"/>
                </a:solidFill>
                <a:effectLst/>
              </a:rPr>
              <a:t>2. </a:t>
            </a:r>
            <a:r>
              <a:rPr lang="en-GB" b="1" i="0" u="sng" dirty="0">
                <a:solidFill>
                  <a:srgbClr val="181818"/>
                </a:solidFill>
                <a:effectLst/>
              </a:rPr>
              <a:t>Determine the Cost and Value of Activities</a:t>
            </a:r>
          </a:p>
          <a:p>
            <a:pPr algn="l"/>
            <a:r>
              <a:rPr lang="en-GB" dirty="0">
                <a:solidFill>
                  <a:srgbClr val="181818"/>
                </a:solidFill>
              </a:rPr>
              <a:t>D</a:t>
            </a:r>
            <a:r>
              <a:rPr lang="en-GB" b="0" i="0" dirty="0">
                <a:solidFill>
                  <a:srgbClr val="181818"/>
                </a:solidFill>
                <a:effectLst/>
              </a:rPr>
              <a:t>etermine the value that each activity adds to the process, along with the costs involved.</a:t>
            </a:r>
          </a:p>
          <a:p>
            <a:pPr lvl="1"/>
            <a:r>
              <a:rPr lang="en-GB" dirty="0">
                <a:solidFill>
                  <a:srgbClr val="181818"/>
                </a:solidFill>
              </a:rPr>
              <a:t>A</a:t>
            </a:r>
            <a:r>
              <a:rPr lang="en-GB" b="0" i="0" dirty="0">
                <a:solidFill>
                  <a:srgbClr val="181818"/>
                </a:solidFill>
                <a:effectLst/>
              </a:rPr>
              <a:t>sk yourself: </a:t>
            </a:r>
          </a:p>
          <a:p>
            <a:pPr lvl="2"/>
            <a:r>
              <a:rPr lang="en-GB" b="0" i="0" dirty="0">
                <a:solidFill>
                  <a:srgbClr val="181818"/>
                </a:solidFill>
                <a:effectLst/>
              </a:rPr>
              <a:t>How does each activity increase the end user’s satisfaction or enjoyment? </a:t>
            </a:r>
          </a:p>
          <a:p>
            <a:pPr lvl="2"/>
            <a:r>
              <a:rPr lang="en-GB" b="0" i="0" dirty="0">
                <a:solidFill>
                  <a:srgbClr val="181818"/>
                </a:solidFill>
                <a:effectLst/>
              </a:rPr>
              <a:t>How does it create value for my firm? </a:t>
            </a:r>
          </a:p>
          <a:p>
            <a:pPr lvl="2"/>
            <a:r>
              <a:rPr lang="en-GB" b="0" i="0" dirty="0">
                <a:solidFill>
                  <a:srgbClr val="181818"/>
                </a:solidFill>
                <a:effectLst/>
              </a:rPr>
              <a:t>For example, does constructing the product out of certain materials make it more durable or luxurious for the user? Does including a certain feature make it more likely your firm will benefit from increased business?</a:t>
            </a:r>
          </a:p>
          <a:p>
            <a:pPr lvl="1"/>
            <a:endParaRPr lang="en-GB" b="0" i="0" dirty="0">
              <a:solidFill>
                <a:srgbClr val="181818"/>
              </a:solidFill>
              <a:effectLst/>
            </a:endParaRPr>
          </a:p>
          <a:p>
            <a:pPr lvl="1"/>
            <a:r>
              <a:rPr lang="en-GB" dirty="0">
                <a:solidFill>
                  <a:srgbClr val="181818"/>
                </a:solidFill>
              </a:rPr>
              <a:t>I</a:t>
            </a:r>
            <a:r>
              <a:rPr lang="en-GB" b="0" i="0" dirty="0">
                <a:solidFill>
                  <a:srgbClr val="181818"/>
                </a:solidFill>
                <a:effectLst/>
              </a:rPr>
              <a:t>t’s important to understand the costs associated with each step in the process. Depending on your situation, you may find that lowering expenses is an easy way to improve the value each transaction provides.</a:t>
            </a:r>
          </a:p>
          <a:p>
            <a:pPr algn="l"/>
            <a:endParaRPr lang="en-GB" b="0" i="0" dirty="0">
              <a:solidFill>
                <a:srgbClr val="181818"/>
              </a:solidFill>
              <a:effectLst/>
              <a:latin typeface="Trade Gothic W01 Roman"/>
            </a:endParaRPr>
          </a:p>
          <a:p>
            <a:endParaRPr lang="en-GB" dirty="0"/>
          </a:p>
          <a:p>
            <a:endParaRPr lang="en-GB" dirty="0"/>
          </a:p>
        </p:txBody>
      </p:sp>
    </p:spTree>
    <p:extLst>
      <p:ext uri="{BB962C8B-B14F-4D97-AF65-F5344CB8AC3E}">
        <p14:creationId xmlns:p14="http://schemas.microsoft.com/office/powerpoint/2010/main" val="3073201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D6E6-2F5B-6E74-7B67-A587CD86C01A}"/>
              </a:ext>
            </a:extLst>
          </p:cNvPr>
          <p:cNvSpPr>
            <a:spLocks noGrp="1"/>
          </p:cNvSpPr>
          <p:nvPr>
            <p:ph type="title"/>
          </p:nvPr>
        </p:nvSpPr>
        <p:spPr>
          <a:xfrm>
            <a:off x="352425" y="365125"/>
            <a:ext cx="11001375" cy="996315"/>
          </a:xfrm>
        </p:spPr>
        <p:txBody>
          <a:bodyPr/>
          <a:lstStyle/>
          <a:p>
            <a:pPr algn="l"/>
            <a:r>
              <a:rPr lang="en-GB" b="1" i="0" cap="all" dirty="0">
                <a:effectLst/>
                <a:latin typeface="+mn-lt"/>
              </a:rPr>
              <a:t>HOW TO CONDUCT A VALUE CHAIN ANALYSIS</a:t>
            </a:r>
          </a:p>
        </p:txBody>
      </p:sp>
      <p:sp>
        <p:nvSpPr>
          <p:cNvPr id="3" name="Content Placeholder 2">
            <a:extLst>
              <a:ext uri="{FF2B5EF4-FFF2-40B4-BE49-F238E27FC236}">
                <a16:creationId xmlns:a16="http://schemas.microsoft.com/office/drawing/2014/main" id="{7350A625-70AE-80A3-CD6A-64103E3913EF}"/>
              </a:ext>
            </a:extLst>
          </p:cNvPr>
          <p:cNvSpPr>
            <a:spLocks noGrp="1"/>
          </p:cNvSpPr>
          <p:nvPr>
            <p:ph idx="1"/>
          </p:nvPr>
        </p:nvSpPr>
        <p:spPr>
          <a:xfrm>
            <a:off x="352425" y="1468192"/>
            <a:ext cx="11496675" cy="5170734"/>
          </a:xfrm>
        </p:spPr>
        <p:txBody>
          <a:bodyPr>
            <a:normAutofit fontScale="92500" lnSpcReduction="10000"/>
          </a:bodyPr>
          <a:lstStyle/>
          <a:p>
            <a:pPr marL="0" indent="0" algn="l">
              <a:buNone/>
            </a:pPr>
            <a:r>
              <a:rPr lang="en-GB" b="1" i="0" dirty="0">
                <a:solidFill>
                  <a:srgbClr val="181818"/>
                </a:solidFill>
                <a:effectLst/>
              </a:rPr>
              <a:t>3. Identify Opportunities for Competitive Advantage</a:t>
            </a:r>
          </a:p>
          <a:p>
            <a:pPr algn="l"/>
            <a:r>
              <a:rPr lang="en-GB" b="0" i="0" dirty="0">
                <a:solidFill>
                  <a:srgbClr val="181818"/>
                </a:solidFill>
                <a:effectLst/>
              </a:rPr>
              <a:t>Once you’ve compiled your value chain and understand the cost and value associated with each step, you can analyse it </a:t>
            </a:r>
            <a:r>
              <a:rPr lang="en-GB" dirty="0">
                <a:solidFill>
                  <a:srgbClr val="181818"/>
                </a:solidFill>
              </a:rPr>
              <a:t>for </a:t>
            </a:r>
            <a:r>
              <a:rPr lang="en-GB" b="0" i="0" dirty="0">
                <a:solidFill>
                  <a:srgbClr val="181818"/>
                </a:solidFill>
                <a:effectLst/>
              </a:rPr>
              <a:t>whatever competitive advantage you’re trying to achieve.</a:t>
            </a:r>
          </a:p>
          <a:p>
            <a:pPr marL="0" indent="0" algn="l">
              <a:buNone/>
            </a:pPr>
            <a:endParaRPr lang="en-GB" sz="1100" b="0" i="0" dirty="0">
              <a:solidFill>
                <a:srgbClr val="181818"/>
              </a:solidFill>
              <a:effectLst/>
            </a:endParaRPr>
          </a:p>
          <a:p>
            <a:pPr lvl="1"/>
            <a:r>
              <a:rPr lang="en-GB" dirty="0">
                <a:solidFill>
                  <a:srgbClr val="181818"/>
                </a:solidFill>
              </a:rPr>
              <a:t>E.g.</a:t>
            </a:r>
            <a:r>
              <a:rPr lang="en-GB" b="0" i="0" dirty="0">
                <a:solidFill>
                  <a:srgbClr val="181818"/>
                </a:solidFill>
                <a:effectLst/>
              </a:rPr>
              <a:t> If your primary goal is to reduce your firm’s costs, you should evaluate each piece of your value chain </a:t>
            </a:r>
            <a:r>
              <a:rPr lang="en-GB" dirty="0">
                <a:solidFill>
                  <a:srgbClr val="181818"/>
                </a:solidFill>
              </a:rPr>
              <a:t>in terms </a:t>
            </a:r>
            <a:r>
              <a:rPr lang="en-GB" b="0" i="0" dirty="0">
                <a:solidFill>
                  <a:srgbClr val="181818"/>
                </a:solidFill>
                <a:effectLst/>
              </a:rPr>
              <a:t>of reducing expenses. Which steps could be more efficient? Are there any that don’t create significant value and could be outsourced or eliminated to substantially reduce costs?</a:t>
            </a:r>
          </a:p>
          <a:p>
            <a:pPr lvl="1"/>
            <a:r>
              <a:rPr lang="en-GB" dirty="0">
                <a:solidFill>
                  <a:srgbClr val="181818"/>
                </a:solidFill>
              </a:rPr>
              <a:t>I</a:t>
            </a:r>
            <a:r>
              <a:rPr lang="en-GB" b="0" i="0" dirty="0">
                <a:solidFill>
                  <a:srgbClr val="181818"/>
                </a:solidFill>
                <a:effectLst/>
              </a:rPr>
              <a:t>f your primary goal is to achieve product differentiation, which parts of your value chain offer the best opportunity to achieve that goal? Would the value created justify the investment of additional resources?</a:t>
            </a:r>
          </a:p>
          <a:p>
            <a:pPr algn="l"/>
            <a:endParaRPr lang="en-GB" sz="1100" b="0" i="0" dirty="0">
              <a:solidFill>
                <a:srgbClr val="181818"/>
              </a:solidFill>
              <a:effectLst/>
            </a:endParaRPr>
          </a:p>
          <a:p>
            <a:pPr marL="0" indent="0" algn="l">
              <a:buNone/>
            </a:pPr>
            <a:r>
              <a:rPr lang="en-GB" b="0" i="0" dirty="0">
                <a:solidFill>
                  <a:srgbClr val="181818"/>
                </a:solidFill>
                <a:effectLst/>
              </a:rPr>
              <a:t>Using value chain analysis, you can uncover several opportunities for your firm, which can prove difficult to prioritise. It’s best to begin with improvements that take the least effort but offer the greatest return on investment. </a:t>
            </a:r>
          </a:p>
          <a:p>
            <a:pPr algn="l"/>
            <a:endParaRPr lang="en-GB" b="0" i="0" dirty="0">
              <a:solidFill>
                <a:srgbClr val="181818"/>
              </a:solidFill>
              <a:effectLst/>
              <a:latin typeface="Trade Gothic W01 Roman"/>
            </a:endParaRPr>
          </a:p>
          <a:p>
            <a:endParaRPr lang="en-GB" dirty="0"/>
          </a:p>
          <a:p>
            <a:endParaRPr lang="en-GB" dirty="0"/>
          </a:p>
        </p:txBody>
      </p:sp>
    </p:spTree>
    <p:extLst>
      <p:ext uri="{BB962C8B-B14F-4D97-AF65-F5344CB8AC3E}">
        <p14:creationId xmlns:p14="http://schemas.microsoft.com/office/powerpoint/2010/main" val="3906119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607" y="365125"/>
            <a:ext cx="10993193" cy="1325563"/>
          </a:xfrm>
        </p:spPr>
        <p:txBody>
          <a:bodyPr/>
          <a:lstStyle/>
          <a:p>
            <a:r>
              <a:rPr lang="en-GB" b="1" dirty="0">
                <a:latin typeface="+mn-lt"/>
              </a:rPr>
              <a:t>Real Life Example</a:t>
            </a:r>
          </a:p>
        </p:txBody>
      </p:sp>
      <p:sp>
        <p:nvSpPr>
          <p:cNvPr id="3" name="Content Placeholder 2"/>
          <p:cNvSpPr>
            <a:spLocks noGrp="1"/>
          </p:cNvSpPr>
          <p:nvPr>
            <p:ph idx="1"/>
          </p:nvPr>
        </p:nvSpPr>
        <p:spPr>
          <a:xfrm>
            <a:off x="360607" y="1442434"/>
            <a:ext cx="11333409" cy="5074275"/>
          </a:xfrm>
        </p:spPr>
        <p:txBody>
          <a:bodyPr>
            <a:normAutofit lnSpcReduction="10000"/>
          </a:bodyPr>
          <a:lstStyle/>
          <a:p>
            <a:r>
              <a:rPr lang="en-GB" dirty="0"/>
              <a:t>The video on the following slide discusses the elements of the Value Chain from within a real business.</a:t>
            </a:r>
          </a:p>
          <a:p>
            <a:endParaRPr lang="en-GB" sz="1100" dirty="0"/>
          </a:p>
          <a:p>
            <a:r>
              <a:rPr lang="en-GB" dirty="0"/>
              <a:t>Note each element of the value chain as the presenter visits the various departments within the business</a:t>
            </a:r>
          </a:p>
          <a:p>
            <a:endParaRPr lang="en-GB" sz="1100" dirty="0"/>
          </a:p>
          <a:p>
            <a:r>
              <a:rPr lang="en-GB" dirty="0"/>
              <a:t>Note which departments deal with primary activities and which deal with secondary activities</a:t>
            </a:r>
          </a:p>
          <a:p>
            <a:endParaRPr lang="en-GB" sz="1100" dirty="0"/>
          </a:p>
          <a:p>
            <a:r>
              <a:rPr lang="en-GB" dirty="0"/>
              <a:t>Note the contribution to the value and overall competitiveness of the business each department adds </a:t>
            </a:r>
          </a:p>
          <a:p>
            <a:endParaRPr lang="en-GB" sz="1100" dirty="0"/>
          </a:p>
          <a:p>
            <a:r>
              <a:rPr lang="en-GB" dirty="0"/>
              <a:t>Note how internal linkages between departments strengthen operations and efficiencies </a:t>
            </a:r>
          </a:p>
          <a:p>
            <a:endParaRPr lang="en-GB" dirty="0"/>
          </a:p>
        </p:txBody>
      </p:sp>
    </p:spTree>
    <p:extLst>
      <p:ext uri="{BB962C8B-B14F-4D97-AF65-F5344CB8AC3E}">
        <p14:creationId xmlns:p14="http://schemas.microsoft.com/office/powerpoint/2010/main" val="1755050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97C49-846A-30FF-F3D7-FA3B0FEECF4B}"/>
              </a:ext>
            </a:extLst>
          </p:cNvPr>
          <p:cNvSpPr>
            <a:spLocks noGrp="1"/>
          </p:cNvSpPr>
          <p:nvPr>
            <p:ph type="title"/>
          </p:nvPr>
        </p:nvSpPr>
        <p:spPr/>
        <p:txBody>
          <a:bodyPr/>
          <a:lstStyle/>
          <a:p>
            <a:endParaRPr lang="en-GB"/>
          </a:p>
        </p:txBody>
      </p:sp>
      <p:pic>
        <p:nvPicPr>
          <p:cNvPr id="4" name="Online Media 3" title="Value Chain Analysis EXPLAINED | B2U | Business To You">
            <a:hlinkClick r:id="" action="ppaction://media"/>
            <a:extLst>
              <a:ext uri="{FF2B5EF4-FFF2-40B4-BE49-F238E27FC236}">
                <a16:creationId xmlns:a16="http://schemas.microsoft.com/office/drawing/2014/main" id="{F35701D9-1C73-751A-76F8-8349F015F869}"/>
              </a:ext>
            </a:extLst>
          </p:cNvPr>
          <p:cNvPicPr>
            <a:picLocks noGrp="1" noRot="1" noChangeAspect="1"/>
          </p:cNvPicPr>
          <p:nvPr>
            <p:ph idx="1"/>
            <a:videoFile r:link="rId1"/>
          </p:nvPr>
        </p:nvPicPr>
        <p:blipFill>
          <a:blip r:embed="rId3"/>
          <a:stretch>
            <a:fillRect/>
          </a:stretch>
        </p:blipFill>
        <p:spPr>
          <a:xfrm>
            <a:off x="0" y="-30946"/>
            <a:ext cx="12192000" cy="6888946"/>
          </a:xfrm>
          <a:prstGeom prst="rect">
            <a:avLst/>
          </a:prstGeom>
        </p:spPr>
      </p:pic>
    </p:spTree>
    <p:extLst>
      <p:ext uri="{BB962C8B-B14F-4D97-AF65-F5344CB8AC3E}">
        <p14:creationId xmlns:p14="http://schemas.microsoft.com/office/powerpoint/2010/main" val="267297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Ryanair Value Chain Analysis 2021 - 123 Writing |Exam Revision |Assignment  Help |Study Guides | Get High Grad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5312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877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38C1F-8F9C-ACB4-B46E-9443DCB789DC}"/>
              </a:ext>
            </a:extLst>
          </p:cNvPr>
          <p:cNvSpPr>
            <a:spLocks noGrp="1"/>
          </p:cNvSpPr>
          <p:nvPr>
            <p:ph type="title"/>
          </p:nvPr>
        </p:nvSpPr>
        <p:spPr>
          <a:xfrm>
            <a:off x="4965430" y="629268"/>
            <a:ext cx="6586491" cy="1286160"/>
          </a:xfrm>
        </p:spPr>
        <p:txBody>
          <a:bodyPr anchor="b">
            <a:normAutofit/>
          </a:bodyPr>
          <a:lstStyle/>
          <a:p>
            <a:r>
              <a:rPr lang="en-GB" b="1" dirty="0">
                <a:latin typeface="+mn-lt"/>
              </a:rPr>
              <a:t>Class Exercise</a:t>
            </a:r>
          </a:p>
        </p:txBody>
      </p:sp>
      <p:sp>
        <p:nvSpPr>
          <p:cNvPr id="7" name="Content Placeholder 2">
            <a:extLst>
              <a:ext uri="{FF2B5EF4-FFF2-40B4-BE49-F238E27FC236}">
                <a16:creationId xmlns:a16="http://schemas.microsoft.com/office/drawing/2014/main" id="{7DC8C0E7-6537-D6DE-FB0D-B7CEF0CB5B30}"/>
              </a:ext>
            </a:extLst>
          </p:cNvPr>
          <p:cNvSpPr>
            <a:spLocks noGrp="1"/>
          </p:cNvSpPr>
          <p:nvPr>
            <p:ph idx="1"/>
          </p:nvPr>
        </p:nvSpPr>
        <p:spPr>
          <a:xfrm>
            <a:off x="4965431" y="2066925"/>
            <a:ext cx="6586489" cy="4659695"/>
          </a:xfrm>
        </p:spPr>
        <p:txBody>
          <a:bodyPr>
            <a:noAutofit/>
          </a:bodyPr>
          <a:lstStyle/>
          <a:p>
            <a:r>
              <a:rPr lang="en-GB" dirty="0"/>
              <a:t>Using your example organisation</a:t>
            </a:r>
          </a:p>
          <a:p>
            <a:endParaRPr lang="en-GB" dirty="0"/>
          </a:p>
          <a:p>
            <a:r>
              <a:rPr lang="en-GB" dirty="0"/>
              <a:t>Identify your company’s primary and support activities </a:t>
            </a:r>
          </a:p>
          <a:p>
            <a:endParaRPr lang="en-GB" dirty="0"/>
          </a:p>
          <a:p>
            <a:r>
              <a:rPr lang="en-GB" dirty="0"/>
              <a:t>Evaluate each activity</a:t>
            </a:r>
          </a:p>
          <a:p>
            <a:endParaRPr lang="en-GB" dirty="0"/>
          </a:p>
          <a:p>
            <a:r>
              <a:rPr lang="en-GB" dirty="0"/>
              <a:t>Identify the opportunities for competitive advantage</a:t>
            </a:r>
          </a:p>
        </p:txBody>
      </p:sp>
      <p:pic>
        <p:nvPicPr>
          <p:cNvPr id="8" name="Picture 4" descr="One in a crowd">
            <a:extLst>
              <a:ext uri="{FF2B5EF4-FFF2-40B4-BE49-F238E27FC236}">
                <a16:creationId xmlns:a16="http://schemas.microsoft.com/office/drawing/2014/main" id="{F11429CD-D6CC-50E5-A0B9-3037E8C2806C}"/>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1803988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0" name="Freeform: Shape 7176">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1" name="Freeform: Shape 7178">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231354" y="1663547"/>
            <a:ext cx="4318612" cy="1765453"/>
          </a:xfrm>
        </p:spPr>
        <p:txBody>
          <a:bodyPr vert="horz" lIns="91440" tIns="45720" rIns="91440" bIns="45720" rtlCol="0" anchor="t">
            <a:normAutofit/>
          </a:bodyPr>
          <a:lstStyle/>
          <a:p>
            <a:r>
              <a:rPr lang="en-US" sz="5000" b="1" dirty="0"/>
              <a:t>McKinsey 7S Model</a:t>
            </a:r>
          </a:p>
        </p:txBody>
      </p:sp>
      <p:pic>
        <p:nvPicPr>
          <p:cNvPr id="6" name="Picture 4" descr="Tom Peters &amp; Robert Waterman: In Search of Excellence - Management  Pocketbooks"/>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bwMode="auto">
          <a:xfrm>
            <a:off x="4683904" y="1429555"/>
            <a:ext cx="7508096" cy="542844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File:McKinsey Script Mark 2019.svg - Wikimedia Comm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904" y="90152"/>
            <a:ext cx="7508096" cy="1339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19328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5"/>
            <a:ext cx="11088709" cy="1325563"/>
          </a:xfrm>
        </p:spPr>
        <p:txBody>
          <a:bodyPr/>
          <a:lstStyle/>
          <a:p>
            <a:r>
              <a:rPr lang="en-GB" b="1" u="sng" dirty="0">
                <a:latin typeface="+mn-lt"/>
              </a:rPr>
              <a:t>McKinsey 7 Framework</a:t>
            </a:r>
          </a:p>
        </p:txBody>
      </p:sp>
      <p:sp>
        <p:nvSpPr>
          <p:cNvPr id="3" name="Content Placeholder 2"/>
          <p:cNvSpPr>
            <a:spLocks noGrp="1"/>
          </p:cNvSpPr>
          <p:nvPr>
            <p:ph idx="1"/>
          </p:nvPr>
        </p:nvSpPr>
        <p:spPr>
          <a:xfrm>
            <a:off x="553791" y="1558344"/>
            <a:ext cx="11088709" cy="4881093"/>
          </a:xfrm>
        </p:spPr>
        <p:txBody>
          <a:bodyPr/>
          <a:lstStyle/>
          <a:p>
            <a:r>
              <a:rPr lang="en-GB" dirty="0"/>
              <a:t>Another internal audit tool used to define the strengths and weaknesses of an organisation</a:t>
            </a:r>
          </a:p>
          <a:p>
            <a:endParaRPr lang="en-GB" sz="1000" dirty="0"/>
          </a:p>
          <a:p>
            <a:r>
              <a:rPr lang="en-GB" dirty="0"/>
              <a:t>The </a:t>
            </a:r>
            <a:r>
              <a:rPr lang="en-GB" b="1" dirty="0"/>
              <a:t>McKinsey 7S model </a:t>
            </a:r>
            <a:r>
              <a:rPr lang="en-GB" dirty="0"/>
              <a:t>evaluates if all parts of the organisation work in harmony and connect to the shared values of the company</a:t>
            </a:r>
          </a:p>
          <a:p>
            <a:pPr marL="0" indent="0">
              <a:buNone/>
            </a:pPr>
            <a:endParaRPr lang="en-GB" sz="1000" dirty="0"/>
          </a:p>
          <a:p>
            <a:r>
              <a:rPr lang="en-GB" dirty="0"/>
              <a:t>Aligns departments and processes within the company and used to prepare for future change.</a:t>
            </a:r>
          </a:p>
          <a:p>
            <a:endParaRPr lang="en-GB" dirty="0"/>
          </a:p>
        </p:txBody>
      </p:sp>
    </p:spTree>
    <p:extLst>
      <p:ext uri="{BB962C8B-B14F-4D97-AF65-F5344CB8AC3E}">
        <p14:creationId xmlns:p14="http://schemas.microsoft.com/office/powerpoint/2010/main" val="4172367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125"/>
            <a:ext cx="10877283" cy="845489"/>
          </a:xfrm>
        </p:spPr>
        <p:txBody>
          <a:bodyPr/>
          <a:lstStyle/>
          <a:p>
            <a:r>
              <a:rPr lang="en-GB" b="1" u="sng" dirty="0">
                <a:latin typeface="+mn-lt"/>
              </a:rPr>
              <a:t>What is The McKinsey 7S Framework?</a:t>
            </a:r>
          </a:p>
        </p:txBody>
      </p:sp>
      <p:sp>
        <p:nvSpPr>
          <p:cNvPr id="3" name="Content Placeholder 2"/>
          <p:cNvSpPr>
            <a:spLocks noGrp="1"/>
          </p:cNvSpPr>
          <p:nvPr>
            <p:ph idx="1"/>
          </p:nvPr>
        </p:nvSpPr>
        <p:spPr>
          <a:xfrm>
            <a:off x="476517" y="1493950"/>
            <a:ext cx="11101589" cy="4881092"/>
          </a:xfrm>
        </p:spPr>
        <p:txBody>
          <a:bodyPr>
            <a:normAutofit/>
          </a:bodyPr>
          <a:lstStyle/>
          <a:p>
            <a:r>
              <a:rPr lang="en-GB" b="1" i="1" dirty="0"/>
              <a:t>McKinsey 7S model</a:t>
            </a:r>
            <a:r>
              <a:rPr lang="en-GB" dirty="0"/>
              <a:t> is a tool that analyses firm’s organisational design by looking at 7 key internal elements to identify if they are effectively aligned and allow organization to achieve its objectives.</a:t>
            </a:r>
          </a:p>
          <a:p>
            <a:endParaRPr lang="en-GB" dirty="0"/>
          </a:p>
          <a:p>
            <a:r>
              <a:rPr lang="en-GB" dirty="0"/>
              <a:t>The principle of this model is:  An organisation performs well when these 7 elements are aligned and mutually reinforced. </a:t>
            </a:r>
          </a:p>
          <a:p>
            <a:endParaRPr lang="en-GB" dirty="0"/>
          </a:p>
          <a:p>
            <a:r>
              <a:rPr lang="en-GB" dirty="0"/>
              <a:t>The model can be used to help identify what needs to be realigned to improve performance.</a:t>
            </a:r>
          </a:p>
          <a:p>
            <a:endParaRPr lang="en-GB" dirty="0"/>
          </a:p>
          <a:p>
            <a:endParaRPr lang="en-GB" sz="1000" dirty="0"/>
          </a:p>
        </p:txBody>
      </p:sp>
    </p:spTree>
    <p:extLst>
      <p:ext uri="{BB962C8B-B14F-4D97-AF65-F5344CB8AC3E}">
        <p14:creationId xmlns:p14="http://schemas.microsoft.com/office/powerpoint/2010/main" val="8532342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187287" y="341523"/>
            <a:ext cx="10862631" cy="947450"/>
          </a:xfrm>
        </p:spPr>
        <p:txBody>
          <a:bodyPr>
            <a:normAutofit/>
          </a:bodyPr>
          <a:lstStyle/>
          <a:p>
            <a:r>
              <a:rPr lang="en-GB" sz="4100" b="1" dirty="0">
                <a:latin typeface="+mn-lt"/>
              </a:rPr>
              <a:t>What is The McKinsey 7S Framework?</a:t>
            </a:r>
            <a:endParaRPr lang="en-GB" sz="4100" dirty="0">
              <a:latin typeface="+mn-lt"/>
            </a:endParaRPr>
          </a:p>
        </p:txBody>
      </p:sp>
      <p:sp>
        <p:nvSpPr>
          <p:cNvPr id="3" name="Content Placeholder 2"/>
          <p:cNvSpPr>
            <a:spLocks noGrp="1"/>
          </p:cNvSpPr>
          <p:nvPr>
            <p:ph idx="1"/>
          </p:nvPr>
        </p:nvSpPr>
        <p:spPr>
          <a:xfrm>
            <a:off x="0" y="1564395"/>
            <a:ext cx="4913523" cy="4759288"/>
          </a:xfrm>
        </p:spPr>
        <p:txBody>
          <a:bodyPr>
            <a:noAutofit/>
          </a:bodyPr>
          <a:lstStyle/>
          <a:p>
            <a:r>
              <a:rPr lang="en-GB" sz="2600" dirty="0"/>
              <a:t>The model splits the business elements into ‘hard’ and ‘soft’.</a:t>
            </a:r>
          </a:p>
          <a:p>
            <a:pPr marL="0" indent="0">
              <a:buNone/>
            </a:pPr>
            <a:endParaRPr lang="en-GB" sz="2600" dirty="0"/>
          </a:p>
          <a:p>
            <a:r>
              <a:rPr lang="en-GB" sz="2600" b="1" dirty="0"/>
              <a:t>Hard areas </a:t>
            </a:r>
            <a:r>
              <a:rPr lang="en-GB" sz="2600" dirty="0"/>
              <a:t>are much easier to identify and manage when compared to soft elements. </a:t>
            </a:r>
          </a:p>
          <a:p>
            <a:pPr marL="0" indent="0">
              <a:buNone/>
            </a:pPr>
            <a:endParaRPr lang="en-GB" sz="2600" dirty="0"/>
          </a:p>
          <a:p>
            <a:r>
              <a:rPr lang="en-GB" sz="2600" b="1" dirty="0"/>
              <a:t>Soft areas </a:t>
            </a:r>
            <a:r>
              <a:rPr lang="en-GB" sz="2600" dirty="0"/>
              <a:t>are the foundation of the organisation and are more likely to create the </a:t>
            </a:r>
            <a:r>
              <a:rPr lang="en-GB" sz="2600" b="1" dirty="0"/>
              <a:t>sustained competitive advantage</a:t>
            </a:r>
          </a:p>
        </p:txBody>
      </p:sp>
      <p:pic>
        <p:nvPicPr>
          <p:cNvPr id="4" name="Picture 6" descr="The image shows McKinsey 7s model, where 7 organization elements are interconnected with each other.">
            <a:extLst>
              <a:ext uri="{FF2B5EF4-FFF2-40B4-BE49-F238E27FC236}">
                <a16:creationId xmlns:a16="http://schemas.microsoft.com/office/drawing/2014/main" id="{905F3868-6520-EDD0-B8C1-59D0A57372C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06858" y="1675371"/>
            <a:ext cx="6241676" cy="4648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1760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a:latin typeface="+mn-lt"/>
              </a:rPr>
              <a:t>Hard Areas</a:t>
            </a:r>
          </a:p>
        </p:txBody>
      </p:sp>
      <p:sp>
        <p:nvSpPr>
          <p:cNvPr id="3" name="Content Placeholder 2"/>
          <p:cNvSpPr>
            <a:spLocks noGrp="1"/>
          </p:cNvSpPr>
          <p:nvPr>
            <p:ph idx="1"/>
          </p:nvPr>
        </p:nvSpPr>
        <p:spPr>
          <a:xfrm>
            <a:off x="412123" y="1493948"/>
            <a:ext cx="11165983" cy="4932609"/>
          </a:xfrm>
        </p:spPr>
        <p:txBody>
          <a:bodyPr>
            <a:normAutofit/>
          </a:bodyPr>
          <a:lstStyle/>
          <a:p>
            <a:pPr fontAlgn="auto"/>
            <a:r>
              <a:rPr lang="en-GB" b="1" dirty="0"/>
              <a:t>Strategy: </a:t>
            </a:r>
            <a:r>
              <a:rPr lang="en-GB" dirty="0"/>
              <a:t>A good strategy is the one that’s clear, long-term, helps to achieve competitive advantage and is reinforced by strong vision, mission and values. (Strategies are usually set for the long term, but a strategy set for the short term that aligns with the remaining 6 ‘S’ factors, produces strong results).</a:t>
            </a:r>
          </a:p>
          <a:p>
            <a:pPr fontAlgn="auto"/>
            <a:endParaRPr lang="en-GB" sz="1000" dirty="0"/>
          </a:p>
          <a:p>
            <a:pPr fontAlgn="auto"/>
            <a:r>
              <a:rPr lang="en-GB" b="1" dirty="0"/>
              <a:t>Structure: </a:t>
            </a:r>
            <a:r>
              <a:rPr lang="en-GB" dirty="0"/>
              <a:t>The way business units are organised (organisational structure) and who is accountable to whom. </a:t>
            </a:r>
          </a:p>
          <a:p>
            <a:pPr fontAlgn="auto"/>
            <a:endParaRPr lang="en-GB" sz="1000" dirty="0"/>
          </a:p>
          <a:p>
            <a:pPr fontAlgn="auto"/>
            <a:r>
              <a:rPr lang="en-GB" b="1" dirty="0"/>
              <a:t>Systems: </a:t>
            </a:r>
            <a:r>
              <a:rPr lang="en-GB" dirty="0"/>
              <a:t>The daily operations (processes and procedures) of the organisation and how decisions are made.</a:t>
            </a:r>
          </a:p>
          <a:p>
            <a:endParaRPr lang="en-GB" dirty="0"/>
          </a:p>
        </p:txBody>
      </p:sp>
    </p:spTree>
    <p:extLst>
      <p:ext uri="{BB962C8B-B14F-4D97-AF65-F5344CB8AC3E}">
        <p14:creationId xmlns:p14="http://schemas.microsoft.com/office/powerpoint/2010/main" val="133329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a:latin typeface="+mn-lt"/>
              </a:rPr>
              <a:t>Soft Areas</a:t>
            </a:r>
          </a:p>
        </p:txBody>
      </p:sp>
      <p:sp>
        <p:nvSpPr>
          <p:cNvPr id="3" name="Content Placeholder 2"/>
          <p:cNvSpPr>
            <a:spLocks noGrp="1"/>
          </p:cNvSpPr>
          <p:nvPr>
            <p:ph idx="1"/>
          </p:nvPr>
        </p:nvSpPr>
        <p:spPr>
          <a:xfrm>
            <a:off x="412123" y="1493948"/>
            <a:ext cx="11294773" cy="4932609"/>
          </a:xfrm>
        </p:spPr>
        <p:txBody>
          <a:bodyPr>
            <a:normAutofit/>
          </a:bodyPr>
          <a:lstStyle/>
          <a:p>
            <a:pPr fontAlgn="auto"/>
            <a:r>
              <a:rPr lang="en-GB" b="1" dirty="0"/>
              <a:t>Skills: </a:t>
            </a:r>
            <a:r>
              <a:rPr lang="en-GB" dirty="0"/>
              <a:t>The abilities (capabilities and competencies) that the employees of the organisation perform well. Skills are critical for implementing the strategy.</a:t>
            </a:r>
          </a:p>
          <a:p>
            <a:pPr fontAlgn="auto"/>
            <a:r>
              <a:rPr lang="en-GB" b="1" dirty="0"/>
              <a:t>Staff: </a:t>
            </a:r>
            <a:r>
              <a:rPr lang="en-GB" dirty="0"/>
              <a:t>The type and number of employees an organisation will need, their methods of recruitment, training, payment, What is the core competency of the organisation and what should be outsourced.</a:t>
            </a:r>
          </a:p>
          <a:p>
            <a:pPr fontAlgn="auto"/>
            <a:r>
              <a:rPr lang="en-GB" b="1" dirty="0"/>
              <a:t>Style: </a:t>
            </a:r>
            <a:r>
              <a:rPr lang="en-GB" dirty="0"/>
              <a:t>How the organisation is managed, including how they interact with various stakeholders.</a:t>
            </a:r>
          </a:p>
          <a:p>
            <a:pPr fontAlgn="auto"/>
            <a:r>
              <a:rPr lang="en-GB" b="1" dirty="0"/>
              <a:t>Shared values: </a:t>
            </a:r>
            <a:r>
              <a:rPr lang="en-GB" dirty="0"/>
              <a:t>The core values of the organisation that influence all areas of the business. The norms and standards that guide employee behaviour and company actions. </a:t>
            </a:r>
          </a:p>
        </p:txBody>
      </p:sp>
    </p:spTree>
    <p:extLst>
      <p:ext uri="{BB962C8B-B14F-4D97-AF65-F5344CB8AC3E}">
        <p14:creationId xmlns:p14="http://schemas.microsoft.com/office/powerpoint/2010/main" val="92018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3" y="365125"/>
            <a:ext cx="11075830" cy="1325563"/>
          </a:xfrm>
        </p:spPr>
        <p:txBody>
          <a:bodyPr/>
          <a:lstStyle/>
          <a:p>
            <a:r>
              <a:rPr lang="en-GB" b="1" dirty="0">
                <a:latin typeface="+mn-lt"/>
              </a:rPr>
              <a:t>Local Restaurant Example</a:t>
            </a:r>
          </a:p>
        </p:txBody>
      </p:sp>
      <p:pic>
        <p:nvPicPr>
          <p:cNvPr id="12290" name="Picture 2" descr="No alt text provided for this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7883" y="1679710"/>
            <a:ext cx="10985678" cy="48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260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Class Exercise</a:t>
            </a:r>
          </a:p>
        </p:txBody>
      </p:sp>
      <p:sp>
        <p:nvSpPr>
          <p:cNvPr id="3" name="Content Placeholder 2"/>
          <p:cNvSpPr>
            <a:spLocks noGrp="1"/>
          </p:cNvSpPr>
          <p:nvPr>
            <p:ph idx="1"/>
          </p:nvPr>
        </p:nvSpPr>
        <p:spPr/>
        <p:txBody>
          <a:bodyPr/>
          <a:lstStyle/>
          <a:p>
            <a:r>
              <a:rPr lang="en-GB" dirty="0"/>
              <a:t>The owner of a small restaurant wants to improve revenue by increasing sales. </a:t>
            </a:r>
          </a:p>
          <a:p>
            <a:endParaRPr lang="en-GB" sz="1000" dirty="0"/>
          </a:p>
          <a:p>
            <a:r>
              <a:rPr lang="en-GB" dirty="0"/>
              <a:t>To achieve this, he asks staff to distribute leaflets in the local area.</a:t>
            </a:r>
          </a:p>
          <a:p>
            <a:endParaRPr lang="en-GB" sz="1000" dirty="0"/>
          </a:p>
          <a:p>
            <a:r>
              <a:rPr lang="en-GB" dirty="0"/>
              <a:t>When the sales do not increase as expected, he analyses the business using the 7S framework.</a:t>
            </a:r>
          </a:p>
          <a:p>
            <a:endParaRPr lang="en-GB" sz="1000" dirty="0"/>
          </a:p>
          <a:p>
            <a:r>
              <a:rPr lang="en-GB" dirty="0"/>
              <a:t>What could be the problem?</a:t>
            </a:r>
          </a:p>
        </p:txBody>
      </p:sp>
    </p:spTree>
    <p:extLst>
      <p:ext uri="{BB962C8B-B14F-4D97-AF65-F5344CB8AC3E}">
        <p14:creationId xmlns:p14="http://schemas.microsoft.com/office/powerpoint/2010/main" val="30140830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76" y="365125"/>
            <a:ext cx="10851524" cy="755337"/>
          </a:xfrm>
        </p:spPr>
        <p:txBody>
          <a:bodyPr>
            <a:normAutofit fontScale="90000"/>
          </a:bodyPr>
          <a:lstStyle/>
          <a:p>
            <a:r>
              <a:rPr lang="en-GB" b="1" dirty="0">
                <a:latin typeface="+mn-lt"/>
              </a:rPr>
              <a:t>Example – Alignment of ‘Strategy’ and ‘Systems’</a:t>
            </a:r>
          </a:p>
        </p:txBody>
      </p:sp>
      <p:sp>
        <p:nvSpPr>
          <p:cNvPr id="3" name="Content Placeholder 2"/>
          <p:cNvSpPr>
            <a:spLocks noGrp="1"/>
          </p:cNvSpPr>
          <p:nvPr>
            <p:ph idx="1"/>
          </p:nvPr>
        </p:nvSpPr>
        <p:spPr>
          <a:xfrm>
            <a:off x="502276" y="1339403"/>
            <a:ext cx="10998558" cy="5164427"/>
          </a:xfrm>
        </p:spPr>
        <p:txBody>
          <a:bodyPr>
            <a:normAutofit fontScale="77500" lnSpcReduction="20000"/>
          </a:bodyPr>
          <a:lstStyle/>
          <a:p>
            <a:r>
              <a:rPr lang="en-GB" dirty="0"/>
              <a:t>The owner of a small restaurant wants to improve revenue by increasing customer footfall. </a:t>
            </a:r>
          </a:p>
          <a:p>
            <a:r>
              <a:rPr lang="en-GB" dirty="0"/>
              <a:t>In order to achieve this, he asks staff to distribute leaflets in the local area.</a:t>
            </a:r>
          </a:p>
          <a:p>
            <a:r>
              <a:rPr lang="en-GB" dirty="0"/>
              <a:t>When the sales do not increase as expected, he analyses the business using the 7S framework. </a:t>
            </a:r>
          </a:p>
          <a:p>
            <a:r>
              <a:rPr lang="en-GB" dirty="0"/>
              <a:t>He finds that staff are distributing multiple leaflets to a single person and dumping some of them to finish their task early. </a:t>
            </a:r>
          </a:p>
          <a:p>
            <a:r>
              <a:rPr lang="en-GB" dirty="0"/>
              <a:t>Therefore, there is a misalignment between the strategy (increasing revenue by distribution of leaflets) and systems (employees’ daily duties). </a:t>
            </a:r>
          </a:p>
          <a:p>
            <a:r>
              <a:rPr lang="en-GB" dirty="0"/>
              <a:t>In order to correct this, he must make changes in either of the two areas. He can either penalise the employees for not distributing leaflets honestly, or make changes to the leaflet that incentivises the employees if they distribute them honestly (For example, including a coupon code in the leaflet which identifies the employee that distributed it and incentivising him/her). While the former can be considered as a change in systems, the latter is a change in strategy.</a:t>
            </a:r>
          </a:p>
          <a:p>
            <a:r>
              <a:rPr lang="en-GB" dirty="0"/>
              <a:t>He should then look at the remaining five factors as any change in a factor often results in changes in other factors as well.</a:t>
            </a:r>
          </a:p>
        </p:txBody>
      </p:sp>
    </p:spTree>
    <p:extLst>
      <p:ext uri="{BB962C8B-B14F-4D97-AF65-F5344CB8AC3E}">
        <p14:creationId xmlns:p14="http://schemas.microsoft.com/office/powerpoint/2010/main" val="3670181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125"/>
            <a:ext cx="10954555" cy="1325563"/>
          </a:xfrm>
        </p:spPr>
        <p:txBody>
          <a:bodyPr/>
          <a:lstStyle/>
          <a:p>
            <a:r>
              <a:rPr lang="en-GB" b="1" dirty="0">
                <a:latin typeface="+mn-lt"/>
              </a:rPr>
              <a:t>How to Apply The 7S Framework</a:t>
            </a:r>
          </a:p>
        </p:txBody>
      </p:sp>
      <p:sp>
        <p:nvSpPr>
          <p:cNvPr id="3" name="Content Placeholder 2"/>
          <p:cNvSpPr>
            <a:spLocks noGrp="1"/>
          </p:cNvSpPr>
          <p:nvPr>
            <p:ph idx="1"/>
          </p:nvPr>
        </p:nvSpPr>
        <p:spPr>
          <a:xfrm>
            <a:off x="399245" y="1545465"/>
            <a:ext cx="11269014" cy="5009881"/>
          </a:xfrm>
        </p:spPr>
        <p:txBody>
          <a:bodyPr>
            <a:normAutofit lnSpcReduction="10000"/>
          </a:bodyPr>
          <a:lstStyle/>
          <a:p>
            <a:r>
              <a:rPr lang="en-GB" dirty="0"/>
              <a:t>To start focus on a single goal that the business wants to achieve, which could be as simple as selling more products or as complicated as merging with another company. </a:t>
            </a:r>
          </a:p>
          <a:p>
            <a:r>
              <a:rPr lang="en-GB" dirty="0"/>
              <a:t>Then make a list of the seven elements and note how each element is currently working toward the goal. </a:t>
            </a:r>
          </a:p>
          <a:p>
            <a:r>
              <a:rPr lang="en-GB" dirty="0"/>
              <a:t>As you analyse each element, you may start to notice problems with alignment. Write them down as you go. </a:t>
            </a:r>
          </a:p>
          <a:p>
            <a:r>
              <a:rPr lang="en-GB" dirty="0"/>
              <a:t>Then review how to align each of the elements. </a:t>
            </a:r>
          </a:p>
          <a:p>
            <a:r>
              <a:rPr lang="en-GB" dirty="0"/>
              <a:t>It is important to remember that each part of the business is interconnected. When a change is made in one area, it can affect other elements. It’s normal to require several rounds of changes before all seven factors are coordinated.</a:t>
            </a:r>
          </a:p>
        </p:txBody>
      </p:sp>
    </p:spTree>
    <p:extLst>
      <p:ext uri="{BB962C8B-B14F-4D97-AF65-F5344CB8AC3E}">
        <p14:creationId xmlns:p14="http://schemas.microsoft.com/office/powerpoint/2010/main" val="30186839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Example Application of 7S </a:t>
            </a:r>
          </a:p>
        </p:txBody>
      </p:sp>
      <p:sp>
        <p:nvSpPr>
          <p:cNvPr id="3" name="Content Placeholder 2"/>
          <p:cNvSpPr>
            <a:spLocks noGrp="1"/>
          </p:cNvSpPr>
          <p:nvPr>
            <p:ph idx="1"/>
          </p:nvPr>
        </p:nvSpPr>
        <p:spPr/>
        <p:txBody>
          <a:bodyPr/>
          <a:lstStyle/>
          <a:p>
            <a:r>
              <a:rPr lang="en-GB" dirty="0">
                <a:hlinkClick r:id="rId2"/>
              </a:rPr>
              <a:t>https://www.youtube.com/watch?v=DFNJypMOIMI&amp;t=3s</a:t>
            </a:r>
            <a:endParaRPr lang="en-GB" dirty="0"/>
          </a:p>
          <a:p>
            <a:endParaRPr lang="en-GB" dirty="0"/>
          </a:p>
          <a:p>
            <a:r>
              <a:rPr lang="en-GB" dirty="0">
                <a:hlinkClick r:id="rId3"/>
              </a:rPr>
              <a:t>https://www.linkedin.com/pulse/coca-cola-mckinseys-7-framework-ruwan-weerasundara</a:t>
            </a:r>
            <a:endParaRPr lang="en-GB" dirty="0"/>
          </a:p>
          <a:p>
            <a:endParaRPr lang="en-GB" dirty="0"/>
          </a:p>
          <a:p>
            <a:endParaRPr lang="en-GB" dirty="0"/>
          </a:p>
        </p:txBody>
      </p:sp>
    </p:spTree>
    <p:extLst>
      <p:ext uri="{BB962C8B-B14F-4D97-AF65-F5344CB8AC3E}">
        <p14:creationId xmlns:p14="http://schemas.microsoft.com/office/powerpoint/2010/main" val="3246154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Advantages and Disadvantages of the Model</a:t>
            </a:r>
          </a:p>
        </p:txBody>
      </p:sp>
      <p:sp>
        <p:nvSpPr>
          <p:cNvPr id="6" name="Text Placeholder 5"/>
          <p:cNvSpPr>
            <a:spLocks noGrp="1"/>
          </p:cNvSpPr>
          <p:nvPr>
            <p:ph type="body" idx="1"/>
          </p:nvPr>
        </p:nvSpPr>
        <p:spPr>
          <a:xfrm>
            <a:off x="839788" y="1681163"/>
            <a:ext cx="5157787" cy="714307"/>
          </a:xfrm>
          <a:solidFill>
            <a:schemeClr val="accent1">
              <a:lumMod val="20000"/>
              <a:lumOff val="80000"/>
            </a:schemeClr>
          </a:solidFill>
        </p:spPr>
        <p:txBody>
          <a:bodyPr>
            <a:noAutofit/>
          </a:bodyPr>
          <a:lstStyle/>
          <a:p>
            <a:r>
              <a:rPr lang="en-GB" sz="3600" dirty="0"/>
              <a:t>Advantages</a:t>
            </a:r>
          </a:p>
        </p:txBody>
      </p:sp>
      <p:sp>
        <p:nvSpPr>
          <p:cNvPr id="7" name="Content Placeholder 6"/>
          <p:cNvSpPr>
            <a:spLocks noGrp="1"/>
          </p:cNvSpPr>
          <p:nvPr>
            <p:ph sz="half" idx="2"/>
          </p:nvPr>
        </p:nvSpPr>
        <p:spPr>
          <a:solidFill>
            <a:schemeClr val="accent1">
              <a:lumMod val="20000"/>
              <a:lumOff val="80000"/>
            </a:schemeClr>
          </a:solidFill>
        </p:spPr>
        <p:txBody>
          <a:bodyPr/>
          <a:lstStyle/>
          <a:p>
            <a:r>
              <a:rPr lang="en-GB" dirty="0"/>
              <a:t>It shows impacts of change across an organisation.</a:t>
            </a:r>
          </a:p>
          <a:p>
            <a:r>
              <a:rPr lang="en-GB" dirty="0"/>
              <a:t>It helps organisations identify strengths and weaknesses within its business units and coordinate activities</a:t>
            </a:r>
          </a:p>
          <a:p>
            <a:r>
              <a:rPr lang="en-GB" dirty="0"/>
              <a:t>It helps achieve organisational goals effectively</a:t>
            </a:r>
          </a:p>
        </p:txBody>
      </p:sp>
      <p:sp>
        <p:nvSpPr>
          <p:cNvPr id="8" name="Text Placeholder 7"/>
          <p:cNvSpPr>
            <a:spLocks noGrp="1"/>
          </p:cNvSpPr>
          <p:nvPr>
            <p:ph type="body" sz="quarter" idx="3"/>
          </p:nvPr>
        </p:nvSpPr>
        <p:spPr>
          <a:xfrm>
            <a:off x="6172200" y="1681163"/>
            <a:ext cx="5183188" cy="714307"/>
          </a:xfrm>
          <a:solidFill>
            <a:schemeClr val="accent1">
              <a:lumMod val="20000"/>
              <a:lumOff val="80000"/>
            </a:schemeClr>
          </a:solidFill>
        </p:spPr>
        <p:txBody>
          <a:bodyPr>
            <a:noAutofit/>
          </a:bodyPr>
          <a:lstStyle/>
          <a:p>
            <a:r>
              <a:rPr lang="en-GB" sz="3600" dirty="0"/>
              <a:t>Disadvantages</a:t>
            </a:r>
          </a:p>
        </p:txBody>
      </p:sp>
      <p:sp>
        <p:nvSpPr>
          <p:cNvPr id="9" name="Content Placeholder 8"/>
          <p:cNvSpPr>
            <a:spLocks noGrp="1"/>
          </p:cNvSpPr>
          <p:nvPr>
            <p:ph sz="quarter" idx="4"/>
          </p:nvPr>
        </p:nvSpPr>
        <p:spPr>
          <a:solidFill>
            <a:schemeClr val="accent1">
              <a:lumMod val="20000"/>
              <a:lumOff val="80000"/>
            </a:schemeClr>
          </a:solidFill>
        </p:spPr>
        <p:txBody>
          <a:bodyPr/>
          <a:lstStyle/>
          <a:p>
            <a:r>
              <a:rPr lang="en-GB" dirty="0"/>
              <a:t>It can be complicated to use</a:t>
            </a:r>
          </a:p>
          <a:p>
            <a:r>
              <a:rPr lang="en-GB" dirty="0"/>
              <a:t>It can take time to use</a:t>
            </a:r>
          </a:p>
          <a:p>
            <a:r>
              <a:rPr lang="en-GB" dirty="0"/>
              <a:t>It needs management support</a:t>
            </a:r>
          </a:p>
          <a:p>
            <a:r>
              <a:rPr lang="en-GB" dirty="0"/>
              <a:t>It is only an internal tool</a:t>
            </a:r>
          </a:p>
        </p:txBody>
      </p:sp>
    </p:spTree>
    <p:extLst>
      <p:ext uri="{BB962C8B-B14F-4D97-AF65-F5344CB8AC3E}">
        <p14:creationId xmlns:p14="http://schemas.microsoft.com/office/powerpoint/2010/main" val="2148605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38C1F-8F9C-ACB4-B46E-9443DCB789DC}"/>
              </a:ext>
            </a:extLst>
          </p:cNvPr>
          <p:cNvSpPr>
            <a:spLocks noGrp="1"/>
          </p:cNvSpPr>
          <p:nvPr>
            <p:ph type="title"/>
          </p:nvPr>
        </p:nvSpPr>
        <p:spPr>
          <a:xfrm>
            <a:off x="4965430" y="629268"/>
            <a:ext cx="6586491" cy="1286160"/>
          </a:xfrm>
        </p:spPr>
        <p:txBody>
          <a:bodyPr anchor="b">
            <a:normAutofit/>
          </a:bodyPr>
          <a:lstStyle/>
          <a:p>
            <a:r>
              <a:rPr lang="en-GB" b="1" dirty="0">
                <a:latin typeface="+mn-lt"/>
              </a:rPr>
              <a:t>Class Exercise</a:t>
            </a:r>
          </a:p>
        </p:txBody>
      </p:sp>
      <p:sp>
        <p:nvSpPr>
          <p:cNvPr id="7" name="Content Placeholder 2">
            <a:extLst>
              <a:ext uri="{FF2B5EF4-FFF2-40B4-BE49-F238E27FC236}">
                <a16:creationId xmlns:a16="http://schemas.microsoft.com/office/drawing/2014/main" id="{7DC8C0E7-6537-D6DE-FB0D-B7CEF0CB5B30}"/>
              </a:ext>
            </a:extLst>
          </p:cNvPr>
          <p:cNvSpPr>
            <a:spLocks noGrp="1"/>
          </p:cNvSpPr>
          <p:nvPr>
            <p:ph idx="1"/>
          </p:nvPr>
        </p:nvSpPr>
        <p:spPr>
          <a:xfrm>
            <a:off x="4965431" y="2066925"/>
            <a:ext cx="6586489" cy="4659695"/>
          </a:xfrm>
        </p:spPr>
        <p:txBody>
          <a:bodyPr>
            <a:noAutofit/>
          </a:bodyPr>
          <a:lstStyle/>
          <a:p>
            <a:r>
              <a:rPr lang="en-GB" dirty="0"/>
              <a:t>Using your example organisation</a:t>
            </a:r>
          </a:p>
          <a:p>
            <a:endParaRPr lang="en-GB" dirty="0"/>
          </a:p>
          <a:p>
            <a:r>
              <a:rPr lang="en-GB" dirty="0"/>
              <a:t>Identify one of your company’s key goals </a:t>
            </a:r>
          </a:p>
          <a:p>
            <a:endParaRPr lang="en-GB" dirty="0"/>
          </a:p>
          <a:p>
            <a:r>
              <a:rPr lang="en-GB" dirty="0"/>
              <a:t>Evaluate how each of the 7S elements contributes towards the goal</a:t>
            </a:r>
          </a:p>
          <a:p>
            <a:endParaRPr lang="en-GB" dirty="0"/>
          </a:p>
          <a:p>
            <a:r>
              <a:rPr lang="en-GB" dirty="0"/>
              <a:t>Consider if they are well aligned</a:t>
            </a:r>
          </a:p>
          <a:p>
            <a:endParaRPr lang="en-GB" dirty="0"/>
          </a:p>
          <a:p>
            <a:endParaRPr lang="en-GB" dirty="0"/>
          </a:p>
        </p:txBody>
      </p:sp>
      <p:pic>
        <p:nvPicPr>
          <p:cNvPr id="8" name="Picture 4" descr="One in a crowd">
            <a:extLst>
              <a:ext uri="{FF2B5EF4-FFF2-40B4-BE49-F238E27FC236}">
                <a16:creationId xmlns:a16="http://schemas.microsoft.com/office/drawing/2014/main" id="{F11429CD-D6CC-50E5-A0B9-3037E8C2806C}"/>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2253820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2008</Words>
  <Application>Microsoft Office PowerPoint</Application>
  <PresentationFormat>Widescreen</PresentationFormat>
  <Paragraphs>185</Paragraphs>
  <Slides>31</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Trade Gothic W01 Roman</vt:lpstr>
      <vt:lpstr>Arial</vt:lpstr>
      <vt:lpstr>Calibri</vt:lpstr>
      <vt:lpstr>Calibri Light</vt:lpstr>
      <vt:lpstr>Tw Cen MT</vt:lpstr>
      <vt:lpstr>Office Theme</vt:lpstr>
      <vt:lpstr>BMBM6016 Strategic Marketing</vt:lpstr>
      <vt:lpstr>Review</vt:lpstr>
      <vt:lpstr>Today’s Lecture</vt:lpstr>
      <vt:lpstr>PORTER’S VALUE CHAIN ANALYSIS</vt:lpstr>
      <vt:lpstr>Porter’s Value Chain</vt:lpstr>
      <vt:lpstr>Components of a Value Chain</vt:lpstr>
      <vt:lpstr>Porter’s Value Chain</vt:lpstr>
      <vt:lpstr>Porter’s Value Chain</vt:lpstr>
      <vt:lpstr>Value Chain – Primary Activities</vt:lpstr>
      <vt:lpstr>Value Chain – Secondary Activities</vt:lpstr>
      <vt:lpstr>Porter’s Value Chain</vt:lpstr>
      <vt:lpstr>Porter’s Value Chain</vt:lpstr>
      <vt:lpstr>HOW TO CONDUCT A VALUE CHAIN ANALYSIS</vt:lpstr>
      <vt:lpstr>HOW TO CONDUCT A VALUE CHAIN ANALYSIS</vt:lpstr>
      <vt:lpstr>Real Life Example</vt:lpstr>
      <vt:lpstr>PowerPoint Presentation</vt:lpstr>
      <vt:lpstr>PowerPoint Presentation</vt:lpstr>
      <vt:lpstr>Class Exercise</vt:lpstr>
      <vt:lpstr>McKinsey 7S Model</vt:lpstr>
      <vt:lpstr>McKinsey 7 Framework</vt:lpstr>
      <vt:lpstr>What is The McKinsey 7S Framework?</vt:lpstr>
      <vt:lpstr>What is The McKinsey 7S Framework?</vt:lpstr>
      <vt:lpstr>Hard Areas</vt:lpstr>
      <vt:lpstr>Soft Areas</vt:lpstr>
      <vt:lpstr>Local Restaurant Example</vt:lpstr>
      <vt:lpstr>Class Exercise</vt:lpstr>
      <vt:lpstr>Example – Alignment of ‘Strategy’ and ‘Systems’</vt:lpstr>
      <vt:lpstr>How to Apply The 7S Framework</vt:lpstr>
      <vt:lpstr>Example Application of 7S </vt:lpstr>
      <vt:lpstr>Advantages and Disadvantages of the Model</vt:lpstr>
      <vt:lpstr>Class Exercise</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48</cp:revision>
  <dcterms:created xsi:type="dcterms:W3CDTF">2023-02-25T23:09:55Z</dcterms:created>
  <dcterms:modified xsi:type="dcterms:W3CDTF">2024-02-26T21:46:08Z</dcterms:modified>
</cp:coreProperties>
</file>