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795" r:id="rId1"/>
  </p:sldMasterIdLst>
  <p:notesMasterIdLst>
    <p:notesMasterId r:id="rId16"/>
  </p:notesMasterIdLst>
  <p:sldIdLst>
    <p:sldId id="269" r:id="rId2"/>
    <p:sldId id="256" r:id="rId3"/>
    <p:sldId id="257" r:id="rId4"/>
    <p:sldId id="258" r:id="rId5"/>
    <p:sldId id="259" r:id="rId6"/>
    <p:sldId id="260" r:id="rId7"/>
    <p:sldId id="261" r:id="rId8"/>
    <p:sldId id="262" r:id="rId9"/>
    <p:sldId id="263" r:id="rId10"/>
    <p:sldId id="264" r:id="rId11"/>
    <p:sldId id="265" r:id="rId12"/>
    <p:sldId id="266" r:id="rId13"/>
    <p:sldId id="267" r:id="rId14"/>
    <p:sldId id="268" r:id="rId15"/>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userDrawn="1">
          <p15:clr>
            <a:srgbClr val="A4A3A4"/>
          </p15:clr>
        </p15:guide>
        <p15:guide id="2" pos="3840" userDrawn="1">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5A9183C5-B4F2-4265-9FC7-8BD309C91D3B}" v="4" dt="2026-02-04T17:07:51.726"/>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4995" autoAdjust="0"/>
    <p:restoredTop sz="94660"/>
  </p:normalViewPr>
  <p:slideViewPr>
    <p:cSldViewPr snapToGrid="0" snapToObjects="1">
      <p:cViewPr>
        <p:scale>
          <a:sx n="69" d="100"/>
          <a:sy n="69" d="100"/>
        </p:scale>
        <p:origin x="564" y="68"/>
      </p:cViewPr>
      <p:guideLst>
        <p:guide orient="horz" pos="2160"/>
        <p:guide pos="3840"/>
      </p:guideLst>
    </p:cSldViewPr>
  </p:slideViewPr>
  <p:notesTextViewPr>
    <p:cViewPr>
      <p:scale>
        <a:sx n="100" d="100"/>
        <a:sy n="100" d="100"/>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viewProps" Target="viewProps.xml"/><Relationship Id="rId3" Type="http://schemas.openxmlformats.org/officeDocument/2006/relationships/slide" Target="slides/slide2.xml"/><Relationship Id="rId21" Type="http://schemas.microsoft.com/office/2016/11/relationships/changesInfo" Target="changesInfos/changesInfo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notesMaster" Target="notesMasters/notesMaster1.xml"/><Relationship Id="rId20"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microsoft.com/office/2015/10/relationships/revisionInfo" Target="revisionInfo.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Fizza Rizwan" userId="9c2ae1cedd9cee0b" providerId="LiveId" clId="{112DD60C-07DF-4EDB-9113-F622F4E6AF25}"/>
    <pc:docChg chg="undo custSel addSld delSld modSld sldOrd">
      <pc:chgData name="Fizza Rizwan" userId="9c2ae1cedd9cee0b" providerId="LiveId" clId="{112DD60C-07DF-4EDB-9113-F622F4E6AF25}" dt="2026-02-04T17:12:30.588" v="141" actId="255"/>
      <pc:docMkLst>
        <pc:docMk/>
      </pc:docMkLst>
      <pc:sldChg chg="addSp delSp modSp new mod ord setBg addAnim delAnim">
        <pc:chgData name="Fizza Rizwan" userId="9c2ae1cedd9cee0b" providerId="LiveId" clId="{112DD60C-07DF-4EDB-9113-F622F4E6AF25}" dt="2026-02-04T17:12:30.588" v="141" actId="255"/>
        <pc:sldMkLst>
          <pc:docMk/>
          <pc:sldMk cId="3110841250" sldId="269"/>
        </pc:sldMkLst>
        <pc:spChg chg="mod">
          <ac:chgData name="Fizza Rizwan" userId="9c2ae1cedd9cee0b" providerId="LiveId" clId="{112DD60C-07DF-4EDB-9113-F622F4E6AF25}" dt="2026-02-04T17:12:30.588" v="141" actId="255"/>
          <ac:spMkLst>
            <pc:docMk/>
            <pc:sldMk cId="3110841250" sldId="269"/>
            <ac:spMk id="2" creationId="{947452F5-9530-6847-4540-C9201346E71D}"/>
          </ac:spMkLst>
        </pc:spChg>
        <pc:spChg chg="del mod">
          <ac:chgData name="Fizza Rizwan" userId="9c2ae1cedd9cee0b" providerId="LiveId" clId="{112DD60C-07DF-4EDB-9113-F622F4E6AF25}" dt="2026-02-04T17:11:40.277" v="133" actId="21"/>
          <ac:spMkLst>
            <pc:docMk/>
            <pc:sldMk cId="3110841250" sldId="269"/>
            <ac:spMk id="3" creationId="{57796574-C298-418A-9A35-7D52329D5B98}"/>
          </ac:spMkLst>
        </pc:spChg>
        <pc:spChg chg="add del">
          <ac:chgData name="Fizza Rizwan" userId="9c2ae1cedd9cee0b" providerId="LiveId" clId="{112DD60C-07DF-4EDB-9113-F622F4E6AF25}" dt="2026-02-04T17:11:25.162" v="132" actId="26606"/>
          <ac:spMkLst>
            <pc:docMk/>
            <pc:sldMk cId="3110841250" sldId="269"/>
            <ac:spMk id="8" creationId="{0ADFFC45-3DC9-4433-926F-043E879D9DFC}"/>
          </ac:spMkLst>
        </pc:spChg>
        <pc:spChg chg="add del">
          <ac:chgData name="Fizza Rizwan" userId="9c2ae1cedd9cee0b" providerId="LiveId" clId="{112DD60C-07DF-4EDB-9113-F622F4E6AF25}" dt="2026-02-04T17:09:03.471" v="127" actId="26606"/>
          <ac:spMkLst>
            <pc:docMk/>
            <pc:sldMk cId="3110841250" sldId="269"/>
            <ac:spMk id="10" creationId="{ADC5C86B-28CE-4597-97B7-4C09E20141C3}"/>
          </ac:spMkLst>
        </pc:spChg>
        <pc:spChg chg="add del">
          <ac:chgData name="Fizza Rizwan" userId="9c2ae1cedd9cee0b" providerId="LiveId" clId="{112DD60C-07DF-4EDB-9113-F622F4E6AF25}" dt="2026-02-04T17:11:25.162" v="132" actId="26606"/>
          <ac:spMkLst>
            <pc:docMk/>
            <pc:sldMk cId="3110841250" sldId="269"/>
            <ac:spMk id="19" creationId="{69370F01-B8C9-4CE4-824C-92B2792E6ED0}"/>
          </ac:spMkLst>
        </pc:spChg>
        <pc:spChg chg="add">
          <ac:chgData name="Fizza Rizwan" userId="9c2ae1cedd9cee0b" providerId="LiveId" clId="{112DD60C-07DF-4EDB-9113-F622F4E6AF25}" dt="2026-02-04T17:11:25.162" v="132" actId="26606"/>
          <ac:spMkLst>
            <pc:docMk/>
            <pc:sldMk cId="3110841250" sldId="269"/>
            <ac:spMk id="26" creationId="{ADC5C86B-28CE-4597-97B7-4C09E20141C3}"/>
          </ac:spMkLst>
        </pc:spChg>
        <pc:grpChg chg="add del">
          <ac:chgData name="Fizza Rizwan" userId="9c2ae1cedd9cee0b" providerId="LiveId" clId="{112DD60C-07DF-4EDB-9113-F622F4E6AF25}" dt="2026-02-04T17:11:25.162" v="132" actId="26606"/>
          <ac:grpSpMkLst>
            <pc:docMk/>
            <pc:sldMk cId="3110841250" sldId="269"/>
            <ac:grpSpMk id="18" creationId="{B5F26A87-0610-435F-AA13-BD658385C9D9}"/>
          </ac:grpSpMkLst>
        </pc:grpChg>
        <pc:picChg chg="add del">
          <ac:chgData name="Fizza Rizwan" userId="9c2ae1cedd9cee0b" providerId="LiveId" clId="{112DD60C-07DF-4EDB-9113-F622F4E6AF25}" dt="2026-02-04T17:09:03.471" v="127" actId="26606"/>
          <ac:picMkLst>
            <pc:docMk/>
            <pc:sldMk cId="3110841250" sldId="269"/>
            <ac:picMk id="7" creationId="{163E3F86-DD9A-F1EE-8ABA-27A39C7310E3}"/>
          </ac:picMkLst>
        </pc:picChg>
        <pc:picChg chg="add">
          <ac:chgData name="Fizza Rizwan" userId="9c2ae1cedd9cee0b" providerId="LiveId" clId="{112DD60C-07DF-4EDB-9113-F622F4E6AF25}" dt="2026-02-04T17:11:25.162" v="132" actId="26606"/>
          <ac:picMkLst>
            <pc:docMk/>
            <pc:sldMk cId="3110841250" sldId="269"/>
            <ac:picMk id="23" creationId="{5B7A7E74-F7CA-CA65-6E0F-C35D62B898E4}"/>
          </ac:picMkLst>
        </pc:picChg>
      </pc:sldChg>
      <pc:sldChg chg="new del">
        <pc:chgData name="Fizza Rizwan" userId="9c2ae1cedd9cee0b" providerId="LiveId" clId="{112DD60C-07DF-4EDB-9113-F622F4E6AF25}" dt="2026-02-04T17:10:07.983" v="131" actId="2696"/>
        <pc:sldMkLst>
          <pc:docMk/>
          <pc:sldMk cId="465749196" sldId="270"/>
        </pc:sldMkLst>
      </pc:sldChg>
    </pc:docChg>
  </pc:docChgLst>
</pc:chgInfo>
</file>

<file path=ppt/diagrams/colors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EC30F0BD-475C-48D0-ACF3-D3B9EA52AF4E}" type="doc">
      <dgm:prSet loTypeId="urn:microsoft.com/office/officeart/2005/8/layout/vProcess5" loCatId="process" qsTypeId="urn:microsoft.com/office/officeart/2005/8/quickstyle/simple1" qsCatId="simple" csTypeId="urn:microsoft.com/office/officeart/2005/8/colors/colorful2" csCatId="colorful"/>
      <dgm:spPr/>
      <dgm:t>
        <a:bodyPr/>
        <a:lstStyle/>
        <a:p>
          <a:endParaRPr lang="en-US"/>
        </a:p>
      </dgm:t>
    </dgm:pt>
    <dgm:pt modelId="{D57B78C1-1361-4541-A3FD-EB70F275C83D}">
      <dgm:prSet/>
      <dgm:spPr/>
      <dgm:t>
        <a:bodyPr/>
        <a:lstStyle/>
        <a:p>
          <a:r>
            <a:rPr lang="en-US"/>
            <a:t>“Attachment theory is very useful for understanding Jenny’s situation because it explains how losing her father and taking on a caring role may affect her emotional security and wellbeing. It highlights that even as a teenager, Jenny still needs a stable and supportive ‘secure base’, such as trusted adults, professionals, and consistent emotional support. This is important because it can help her cope better with stress and reduce anxiety.</a:t>
          </a:r>
        </a:p>
      </dgm:t>
    </dgm:pt>
    <dgm:pt modelId="{B2F23354-CC78-447A-BB00-DEC9A98AF341}" type="parTrans" cxnId="{E8A806B3-F121-4C7B-B115-51C80FD7F42F}">
      <dgm:prSet/>
      <dgm:spPr/>
      <dgm:t>
        <a:bodyPr/>
        <a:lstStyle/>
        <a:p>
          <a:endParaRPr lang="en-US"/>
        </a:p>
      </dgm:t>
    </dgm:pt>
    <dgm:pt modelId="{94F3C6F8-0BB4-4819-A06B-1069F538A218}" type="sibTrans" cxnId="{E8A806B3-F121-4C7B-B115-51C80FD7F42F}">
      <dgm:prSet/>
      <dgm:spPr/>
      <dgm:t>
        <a:bodyPr/>
        <a:lstStyle/>
        <a:p>
          <a:endParaRPr lang="en-US"/>
        </a:p>
      </dgm:t>
    </dgm:pt>
    <dgm:pt modelId="{DC0EAE37-26DB-486F-8474-E349C7C65160}">
      <dgm:prSet/>
      <dgm:spPr/>
      <dgm:t>
        <a:bodyPr/>
        <a:lstStyle/>
        <a:p>
          <a:r>
            <a:rPr lang="en-US"/>
            <a:t>However, attachment theory also has limitations. It mainly focuses on relationships and may not fully explain wider issues like poverty, access to services, school pressure, or the social challenges young carers face. Also, not all young carers have negative outcomes, and some develop resilience, maturity, and strong coping skills.</a:t>
          </a:r>
        </a:p>
      </dgm:t>
    </dgm:pt>
    <dgm:pt modelId="{69BA84C9-8DDF-43DD-A682-F2632561B27A}" type="parTrans" cxnId="{AE835103-A0A8-4866-A126-4C5D4EACB72E}">
      <dgm:prSet/>
      <dgm:spPr/>
      <dgm:t>
        <a:bodyPr/>
        <a:lstStyle/>
        <a:p>
          <a:endParaRPr lang="en-US"/>
        </a:p>
      </dgm:t>
    </dgm:pt>
    <dgm:pt modelId="{A7AE0DF0-4B5F-42A2-8E66-6AC0F19FD74A}" type="sibTrans" cxnId="{AE835103-A0A8-4866-A126-4C5D4EACB72E}">
      <dgm:prSet/>
      <dgm:spPr/>
      <dgm:t>
        <a:bodyPr/>
        <a:lstStyle/>
        <a:p>
          <a:endParaRPr lang="en-US"/>
        </a:p>
      </dgm:t>
    </dgm:pt>
    <dgm:pt modelId="{E37CB0E8-BFF9-493E-AEAA-11EE56ED5B55}">
      <dgm:prSet/>
      <dgm:spPr/>
      <dgm:t>
        <a:bodyPr/>
        <a:lstStyle/>
        <a:p>
          <a:r>
            <a:rPr lang="en-US"/>
            <a:t>Overall, attachment theory is helpful, but it should be used alongside social care support and a multi-agency approach.”</a:t>
          </a:r>
        </a:p>
      </dgm:t>
    </dgm:pt>
    <dgm:pt modelId="{31758D94-260E-4DE7-8D00-2E68410BE2B0}" type="parTrans" cxnId="{B2A291A7-84E7-41EB-A6E3-9A8B7DD95C0E}">
      <dgm:prSet/>
      <dgm:spPr/>
      <dgm:t>
        <a:bodyPr/>
        <a:lstStyle/>
        <a:p>
          <a:endParaRPr lang="en-US"/>
        </a:p>
      </dgm:t>
    </dgm:pt>
    <dgm:pt modelId="{1FA31839-F619-4840-933D-0304C19B5424}" type="sibTrans" cxnId="{B2A291A7-84E7-41EB-A6E3-9A8B7DD95C0E}">
      <dgm:prSet/>
      <dgm:spPr/>
      <dgm:t>
        <a:bodyPr/>
        <a:lstStyle/>
        <a:p>
          <a:endParaRPr lang="en-US"/>
        </a:p>
      </dgm:t>
    </dgm:pt>
    <dgm:pt modelId="{85E996DD-F1BA-4358-830A-25CD43FCEC87}" type="pres">
      <dgm:prSet presAssocID="{EC30F0BD-475C-48D0-ACF3-D3B9EA52AF4E}" presName="outerComposite" presStyleCnt="0">
        <dgm:presLayoutVars>
          <dgm:chMax val="5"/>
          <dgm:dir/>
          <dgm:resizeHandles val="exact"/>
        </dgm:presLayoutVars>
      </dgm:prSet>
      <dgm:spPr/>
    </dgm:pt>
    <dgm:pt modelId="{79CA17A3-B80B-4ADE-A8CC-3CFA3D12C70F}" type="pres">
      <dgm:prSet presAssocID="{EC30F0BD-475C-48D0-ACF3-D3B9EA52AF4E}" presName="dummyMaxCanvas" presStyleCnt="0">
        <dgm:presLayoutVars/>
      </dgm:prSet>
      <dgm:spPr/>
    </dgm:pt>
    <dgm:pt modelId="{A07B1DD7-5527-4B73-9EB3-02069F4574AF}" type="pres">
      <dgm:prSet presAssocID="{EC30F0BD-475C-48D0-ACF3-D3B9EA52AF4E}" presName="ThreeNodes_1" presStyleLbl="node1" presStyleIdx="0" presStyleCnt="3">
        <dgm:presLayoutVars>
          <dgm:bulletEnabled val="1"/>
        </dgm:presLayoutVars>
      </dgm:prSet>
      <dgm:spPr/>
    </dgm:pt>
    <dgm:pt modelId="{F2886C6D-ED5C-4558-A8C8-E03443BE41E8}" type="pres">
      <dgm:prSet presAssocID="{EC30F0BD-475C-48D0-ACF3-D3B9EA52AF4E}" presName="ThreeNodes_2" presStyleLbl="node1" presStyleIdx="1" presStyleCnt="3">
        <dgm:presLayoutVars>
          <dgm:bulletEnabled val="1"/>
        </dgm:presLayoutVars>
      </dgm:prSet>
      <dgm:spPr/>
    </dgm:pt>
    <dgm:pt modelId="{ED73B96B-E9F7-4EA4-8D0C-160752E5126A}" type="pres">
      <dgm:prSet presAssocID="{EC30F0BD-475C-48D0-ACF3-D3B9EA52AF4E}" presName="ThreeNodes_3" presStyleLbl="node1" presStyleIdx="2" presStyleCnt="3">
        <dgm:presLayoutVars>
          <dgm:bulletEnabled val="1"/>
        </dgm:presLayoutVars>
      </dgm:prSet>
      <dgm:spPr/>
    </dgm:pt>
    <dgm:pt modelId="{8EF21DFC-D264-405B-8D9C-A74E29F4D89F}" type="pres">
      <dgm:prSet presAssocID="{EC30F0BD-475C-48D0-ACF3-D3B9EA52AF4E}" presName="ThreeConn_1-2" presStyleLbl="fgAccFollowNode1" presStyleIdx="0" presStyleCnt="2">
        <dgm:presLayoutVars>
          <dgm:bulletEnabled val="1"/>
        </dgm:presLayoutVars>
      </dgm:prSet>
      <dgm:spPr/>
    </dgm:pt>
    <dgm:pt modelId="{4B728E22-89A9-4046-9A5D-F189C56B62E7}" type="pres">
      <dgm:prSet presAssocID="{EC30F0BD-475C-48D0-ACF3-D3B9EA52AF4E}" presName="ThreeConn_2-3" presStyleLbl="fgAccFollowNode1" presStyleIdx="1" presStyleCnt="2">
        <dgm:presLayoutVars>
          <dgm:bulletEnabled val="1"/>
        </dgm:presLayoutVars>
      </dgm:prSet>
      <dgm:spPr/>
    </dgm:pt>
    <dgm:pt modelId="{44E6B488-51B6-4E3F-B122-674F8D591E19}" type="pres">
      <dgm:prSet presAssocID="{EC30F0BD-475C-48D0-ACF3-D3B9EA52AF4E}" presName="ThreeNodes_1_text" presStyleLbl="node1" presStyleIdx="2" presStyleCnt="3">
        <dgm:presLayoutVars>
          <dgm:bulletEnabled val="1"/>
        </dgm:presLayoutVars>
      </dgm:prSet>
      <dgm:spPr/>
    </dgm:pt>
    <dgm:pt modelId="{A9ADA9FD-5789-4B14-9CF1-21F7B01D3CC9}" type="pres">
      <dgm:prSet presAssocID="{EC30F0BD-475C-48D0-ACF3-D3B9EA52AF4E}" presName="ThreeNodes_2_text" presStyleLbl="node1" presStyleIdx="2" presStyleCnt="3">
        <dgm:presLayoutVars>
          <dgm:bulletEnabled val="1"/>
        </dgm:presLayoutVars>
      </dgm:prSet>
      <dgm:spPr/>
    </dgm:pt>
    <dgm:pt modelId="{25B6672C-9C30-4AEA-9CC0-105BC5CCBA06}" type="pres">
      <dgm:prSet presAssocID="{EC30F0BD-475C-48D0-ACF3-D3B9EA52AF4E}" presName="ThreeNodes_3_text" presStyleLbl="node1" presStyleIdx="2" presStyleCnt="3">
        <dgm:presLayoutVars>
          <dgm:bulletEnabled val="1"/>
        </dgm:presLayoutVars>
      </dgm:prSet>
      <dgm:spPr/>
    </dgm:pt>
  </dgm:ptLst>
  <dgm:cxnLst>
    <dgm:cxn modelId="{AE835103-A0A8-4866-A126-4C5D4EACB72E}" srcId="{EC30F0BD-475C-48D0-ACF3-D3B9EA52AF4E}" destId="{DC0EAE37-26DB-486F-8474-E349C7C65160}" srcOrd="1" destOrd="0" parTransId="{69BA84C9-8DDF-43DD-A682-F2632561B27A}" sibTransId="{A7AE0DF0-4B5F-42A2-8E66-6AC0F19FD74A}"/>
    <dgm:cxn modelId="{BF3C6163-11EE-4FD0-8D26-E8BD57FDC5AB}" type="presOf" srcId="{DC0EAE37-26DB-486F-8474-E349C7C65160}" destId="{F2886C6D-ED5C-4558-A8C8-E03443BE41E8}" srcOrd="0" destOrd="0" presId="urn:microsoft.com/office/officeart/2005/8/layout/vProcess5"/>
    <dgm:cxn modelId="{5595D763-51E4-45E1-96A7-FC64169E8E28}" type="presOf" srcId="{E37CB0E8-BFF9-493E-AEAA-11EE56ED5B55}" destId="{ED73B96B-E9F7-4EA4-8D0C-160752E5126A}" srcOrd="0" destOrd="0" presId="urn:microsoft.com/office/officeart/2005/8/layout/vProcess5"/>
    <dgm:cxn modelId="{9B494F49-D0CE-4F9E-850A-EEF12C28E44A}" type="presOf" srcId="{D57B78C1-1361-4541-A3FD-EB70F275C83D}" destId="{44E6B488-51B6-4E3F-B122-674F8D591E19}" srcOrd="1" destOrd="0" presId="urn:microsoft.com/office/officeart/2005/8/layout/vProcess5"/>
    <dgm:cxn modelId="{79412B6C-93C0-4615-828A-61FE2A1C4DE1}" type="presOf" srcId="{E37CB0E8-BFF9-493E-AEAA-11EE56ED5B55}" destId="{25B6672C-9C30-4AEA-9CC0-105BC5CCBA06}" srcOrd="1" destOrd="0" presId="urn:microsoft.com/office/officeart/2005/8/layout/vProcess5"/>
    <dgm:cxn modelId="{611BA252-1181-4E12-B3BB-1F7B663DAF8A}" type="presOf" srcId="{D57B78C1-1361-4541-A3FD-EB70F275C83D}" destId="{A07B1DD7-5527-4B73-9EB3-02069F4574AF}" srcOrd="0" destOrd="0" presId="urn:microsoft.com/office/officeart/2005/8/layout/vProcess5"/>
    <dgm:cxn modelId="{F1762087-4527-4C2C-BEDB-A9938CAF8FCB}" type="presOf" srcId="{A7AE0DF0-4B5F-42A2-8E66-6AC0F19FD74A}" destId="{4B728E22-89A9-4046-9A5D-F189C56B62E7}" srcOrd="0" destOrd="0" presId="urn:microsoft.com/office/officeart/2005/8/layout/vProcess5"/>
    <dgm:cxn modelId="{B2A291A7-84E7-41EB-A6E3-9A8B7DD95C0E}" srcId="{EC30F0BD-475C-48D0-ACF3-D3B9EA52AF4E}" destId="{E37CB0E8-BFF9-493E-AEAA-11EE56ED5B55}" srcOrd="2" destOrd="0" parTransId="{31758D94-260E-4DE7-8D00-2E68410BE2B0}" sibTransId="{1FA31839-F619-4840-933D-0304C19B5424}"/>
    <dgm:cxn modelId="{E8A806B3-F121-4C7B-B115-51C80FD7F42F}" srcId="{EC30F0BD-475C-48D0-ACF3-D3B9EA52AF4E}" destId="{D57B78C1-1361-4541-A3FD-EB70F275C83D}" srcOrd="0" destOrd="0" parTransId="{B2F23354-CC78-447A-BB00-DEC9A98AF341}" sibTransId="{94F3C6F8-0BB4-4819-A06B-1069F538A218}"/>
    <dgm:cxn modelId="{D581ECC5-78C0-495C-B0E7-183E7B0EED27}" type="presOf" srcId="{DC0EAE37-26DB-486F-8474-E349C7C65160}" destId="{A9ADA9FD-5789-4B14-9CF1-21F7B01D3CC9}" srcOrd="1" destOrd="0" presId="urn:microsoft.com/office/officeart/2005/8/layout/vProcess5"/>
    <dgm:cxn modelId="{3649C1E8-DFB2-434C-908E-5BF04C0A575F}" type="presOf" srcId="{94F3C6F8-0BB4-4819-A06B-1069F538A218}" destId="{8EF21DFC-D264-405B-8D9C-A74E29F4D89F}" srcOrd="0" destOrd="0" presId="urn:microsoft.com/office/officeart/2005/8/layout/vProcess5"/>
    <dgm:cxn modelId="{31E23CED-9D4C-48D1-B13C-D16C76B780EE}" type="presOf" srcId="{EC30F0BD-475C-48D0-ACF3-D3B9EA52AF4E}" destId="{85E996DD-F1BA-4358-830A-25CD43FCEC87}" srcOrd="0" destOrd="0" presId="urn:microsoft.com/office/officeart/2005/8/layout/vProcess5"/>
    <dgm:cxn modelId="{12D11495-641E-485B-ABA3-E9542C6DFBBF}" type="presParOf" srcId="{85E996DD-F1BA-4358-830A-25CD43FCEC87}" destId="{79CA17A3-B80B-4ADE-A8CC-3CFA3D12C70F}" srcOrd="0" destOrd="0" presId="urn:microsoft.com/office/officeart/2005/8/layout/vProcess5"/>
    <dgm:cxn modelId="{034CC55F-6BB1-43C1-ACC4-AC4D6DDDD3DF}" type="presParOf" srcId="{85E996DD-F1BA-4358-830A-25CD43FCEC87}" destId="{A07B1DD7-5527-4B73-9EB3-02069F4574AF}" srcOrd="1" destOrd="0" presId="urn:microsoft.com/office/officeart/2005/8/layout/vProcess5"/>
    <dgm:cxn modelId="{D557B4F3-B455-43A4-836E-1F5C1E36C1D3}" type="presParOf" srcId="{85E996DD-F1BA-4358-830A-25CD43FCEC87}" destId="{F2886C6D-ED5C-4558-A8C8-E03443BE41E8}" srcOrd="2" destOrd="0" presId="urn:microsoft.com/office/officeart/2005/8/layout/vProcess5"/>
    <dgm:cxn modelId="{D62CBC7D-734C-44EC-856E-DE879E8B963B}" type="presParOf" srcId="{85E996DD-F1BA-4358-830A-25CD43FCEC87}" destId="{ED73B96B-E9F7-4EA4-8D0C-160752E5126A}" srcOrd="3" destOrd="0" presId="urn:microsoft.com/office/officeart/2005/8/layout/vProcess5"/>
    <dgm:cxn modelId="{60D58952-86FA-44B4-AD8E-0584902F65BE}" type="presParOf" srcId="{85E996DD-F1BA-4358-830A-25CD43FCEC87}" destId="{8EF21DFC-D264-405B-8D9C-A74E29F4D89F}" srcOrd="4" destOrd="0" presId="urn:microsoft.com/office/officeart/2005/8/layout/vProcess5"/>
    <dgm:cxn modelId="{8A063B3F-101A-462B-96DF-F332A349D6C6}" type="presParOf" srcId="{85E996DD-F1BA-4358-830A-25CD43FCEC87}" destId="{4B728E22-89A9-4046-9A5D-F189C56B62E7}" srcOrd="5" destOrd="0" presId="urn:microsoft.com/office/officeart/2005/8/layout/vProcess5"/>
    <dgm:cxn modelId="{E0867624-EC59-40BE-9EBC-FA8F32C03760}" type="presParOf" srcId="{85E996DD-F1BA-4358-830A-25CD43FCEC87}" destId="{44E6B488-51B6-4E3F-B122-674F8D591E19}" srcOrd="6" destOrd="0" presId="urn:microsoft.com/office/officeart/2005/8/layout/vProcess5"/>
    <dgm:cxn modelId="{3D0C7D65-BA8D-4C9D-836D-B76A16C6DD02}" type="presParOf" srcId="{85E996DD-F1BA-4358-830A-25CD43FCEC87}" destId="{A9ADA9FD-5789-4B14-9CF1-21F7B01D3CC9}" srcOrd="7" destOrd="0" presId="urn:microsoft.com/office/officeart/2005/8/layout/vProcess5"/>
    <dgm:cxn modelId="{1EB82CA8-0BFC-4AD9-B3D3-CADFF3F5F245}" type="presParOf" srcId="{85E996DD-F1BA-4358-830A-25CD43FCEC87}" destId="{25B6672C-9C30-4AEA-9CC0-105BC5CCBA06}" srcOrd="8" destOrd="0" presId="urn:microsoft.com/office/officeart/2005/8/layout/vProcess5"/>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CFA15314-DFAA-4234-B92B-7BB77082A7FB}" type="doc">
      <dgm:prSet loTypeId="urn:microsoft.com/office/officeart/2005/8/layout/default" loCatId="list" qsTypeId="urn:microsoft.com/office/officeart/2005/8/quickstyle/simple1" qsCatId="simple" csTypeId="urn:microsoft.com/office/officeart/2005/8/colors/colorful1" csCatId="colorful"/>
      <dgm:spPr/>
      <dgm:t>
        <a:bodyPr/>
        <a:lstStyle/>
        <a:p>
          <a:endParaRPr lang="en-US"/>
        </a:p>
      </dgm:t>
    </dgm:pt>
    <dgm:pt modelId="{60FA61E7-A770-44A9-B783-C0792FAD3712}">
      <dgm:prSet/>
      <dgm:spPr/>
      <dgm:t>
        <a:bodyPr/>
        <a:lstStyle/>
        <a:p>
          <a:r>
            <a:rPr lang="en-US"/>
            <a:t>Bowlby, J. (1988) A Secure Base: Parent-Child Attachment and Healthy Human Development. London: Routledge.</a:t>
          </a:r>
        </a:p>
      </dgm:t>
    </dgm:pt>
    <dgm:pt modelId="{1CE949B1-8AC7-463C-9448-CCEF82AE9E2C}" type="parTrans" cxnId="{C6A2D546-9F43-4CBC-8E7A-4EF022EFE530}">
      <dgm:prSet/>
      <dgm:spPr/>
      <dgm:t>
        <a:bodyPr/>
        <a:lstStyle/>
        <a:p>
          <a:endParaRPr lang="en-US"/>
        </a:p>
      </dgm:t>
    </dgm:pt>
    <dgm:pt modelId="{51FCF4D8-CC11-4EB7-A339-230522FA9A91}" type="sibTrans" cxnId="{C6A2D546-9F43-4CBC-8E7A-4EF022EFE530}">
      <dgm:prSet/>
      <dgm:spPr/>
      <dgm:t>
        <a:bodyPr/>
        <a:lstStyle/>
        <a:p>
          <a:endParaRPr lang="en-US"/>
        </a:p>
      </dgm:t>
    </dgm:pt>
    <dgm:pt modelId="{DB997EF6-C9C9-448E-A7CD-EFE1ECE1D4B7}">
      <dgm:prSet/>
      <dgm:spPr/>
      <dgm:t>
        <a:bodyPr/>
        <a:lstStyle/>
        <a:p>
          <a:r>
            <a:rPr lang="en-US"/>
            <a:t>NHS (2023) Young carers. Available at: NHS website (Accessed: 30 January 2026).</a:t>
          </a:r>
        </a:p>
      </dgm:t>
    </dgm:pt>
    <dgm:pt modelId="{09207B29-1C0F-4CCD-94F5-29631CD71D83}" type="parTrans" cxnId="{15EFFE77-8CA8-4E69-A9E1-4720B5055DC0}">
      <dgm:prSet/>
      <dgm:spPr/>
      <dgm:t>
        <a:bodyPr/>
        <a:lstStyle/>
        <a:p>
          <a:endParaRPr lang="en-US"/>
        </a:p>
      </dgm:t>
    </dgm:pt>
    <dgm:pt modelId="{1ECB4036-9EB0-405C-BED1-E7C2E3BF1D7D}" type="sibTrans" cxnId="{15EFFE77-8CA8-4E69-A9E1-4720B5055DC0}">
      <dgm:prSet/>
      <dgm:spPr/>
      <dgm:t>
        <a:bodyPr/>
        <a:lstStyle/>
        <a:p>
          <a:endParaRPr lang="en-US"/>
        </a:p>
      </dgm:t>
    </dgm:pt>
    <dgm:pt modelId="{01214B78-69F8-4DD0-B9BF-67996BC54DD6}">
      <dgm:prSet/>
      <dgm:spPr/>
      <dgm:t>
        <a:bodyPr/>
        <a:lstStyle/>
        <a:p>
          <a:r>
            <a:rPr lang="en-US"/>
            <a:t>Carers Trust (2024) Young carers: support and rights. Available at: Carers Trust website (Accessed: 30 January 2026).</a:t>
          </a:r>
        </a:p>
      </dgm:t>
    </dgm:pt>
    <dgm:pt modelId="{0BEEBF67-6D00-4204-8991-8F989A43F9E3}" type="parTrans" cxnId="{40A19A61-0134-4D9A-8CEF-5897555F7258}">
      <dgm:prSet/>
      <dgm:spPr/>
      <dgm:t>
        <a:bodyPr/>
        <a:lstStyle/>
        <a:p>
          <a:endParaRPr lang="en-US"/>
        </a:p>
      </dgm:t>
    </dgm:pt>
    <dgm:pt modelId="{179F1EBA-EC2E-4450-BFED-C53FCB2E19B2}" type="sibTrans" cxnId="{40A19A61-0134-4D9A-8CEF-5897555F7258}">
      <dgm:prSet/>
      <dgm:spPr/>
      <dgm:t>
        <a:bodyPr/>
        <a:lstStyle/>
        <a:p>
          <a:endParaRPr lang="en-US"/>
        </a:p>
      </dgm:t>
    </dgm:pt>
    <dgm:pt modelId="{56138611-30D2-46DC-AD76-1C81B8779A7E}">
      <dgm:prSet/>
      <dgm:spPr/>
      <dgm:t>
        <a:bodyPr/>
        <a:lstStyle/>
        <a:p>
          <a:r>
            <a:rPr lang="en-US"/>
            <a:t>The Children’s Society (2022) Young carers: impact of caring. Available at: The Children’s Society website (Accessed: 30 January 2026).</a:t>
          </a:r>
        </a:p>
      </dgm:t>
    </dgm:pt>
    <dgm:pt modelId="{AE5D267D-2A49-47F0-B457-E148463E29D0}" type="parTrans" cxnId="{5AFC0F5B-4516-42F2-9840-D5B03AC98272}">
      <dgm:prSet/>
      <dgm:spPr/>
      <dgm:t>
        <a:bodyPr/>
        <a:lstStyle/>
        <a:p>
          <a:endParaRPr lang="en-US"/>
        </a:p>
      </dgm:t>
    </dgm:pt>
    <dgm:pt modelId="{AD66B31A-687F-4D18-9F34-E879B29DEB9F}" type="sibTrans" cxnId="{5AFC0F5B-4516-42F2-9840-D5B03AC98272}">
      <dgm:prSet/>
      <dgm:spPr/>
      <dgm:t>
        <a:bodyPr/>
        <a:lstStyle/>
        <a:p>
          <a:endParaRPr lang="en-US"/>
        </a:p>
      </dgm:t>
    </dgm:pt>
    <dgm:pt modelId="{5585AEA8-B36F-4107-A883-73F5694EB31A}">
      <dgm:prSet/>
      <dgm:spPr/>
      <dgm:t>
        <a:bodyPr/>
        <a:lstStyle/>
        <a:p>
          <a:r>
            <a:rPr lang="en-US"/>
            <a:t>Department for Education (2018) Working Together to Safeguard Children. London: DfE.</a:t>
          </a:r>
        </a:p>
      </dgm:t>
    </dgm:pt>
    <dgm:pt modelId="{84475D01-7D77-4311-8F98-60D2B6A2B3F6}" type="parTrans" cxnId="{36B8AC64-E90A-4C85-9344-FD0B4C161DE5}">
      <dgm:prSet/>
      <dgm:spPr/>
      <dgm:t>
        <a:bodyPr/>
        <a:lstStyle/>
        <a:p>
          <a:endParaRPr lang="en-US"/>
        </a:p>
      </dgm:t>
    </dgm:pt>
    <dgm:pt modelId="{D49635EB-0CC5-48A5-9D28-C511234E9EF0}" type="sibTrans" cxnId="{36B8AC64-E90A-4C85-9344-FD0B4C161DE5}">
      <dgm:prSet/>
      <dgm:spPr/>
      <dgm:t>
        <a:bodyPr/>
        <a:lstStyle/>
        <a:p>
          <a:endParaRPr lang="en-US"/>
        </a:p>
      </dgm:t>
    </dgm:pt>
    <dgm:pt modelId="{03F9275A-EED6-40F8-B0C7-846457CEE182}">
      <dgm:prSet/>
      <dgm:spPr/>
      <dgm:t>
        <a:bodyPr/>
        <a:lstStyle/>
        <a:p>
          <a:r>
            <a:rPr lang="en-US"/>
            <a:t>Becker, S. and Sempik, J. (2019) ‘Young adult carers: experiences and outcomes’, Journal of Youth Studies, 22(4), pp. 1–12.</a:t>
          </a:r>
        </a:p>
      </dgm:t>
    </dgm:pt>
    <dgm:pt modelId="{D18A6735-FC65-42EE-B5C2-1797970A81FF}" type="parTrans" cxnId="{7AA75D66-0199-40A4-990D-11717ABAE1AB}">
      <dgm:prSet/>
      <dgm:spPr/>
      <dgm:t>
        <a:bodyPr/>
        <a:lstStyle/>
        <a:p>
          <a:endParaRPr lang="en-US"/>
        </a:p>
      </dgm:t>
    </dgm:pt>
    <dgm:pt modelId="{F3EFC2EF-2684-4722-98AD-445C8B460A8F}" type="sibTrans" cxnId="{7AA75D66-0199-40A4-990D-11717ABAE1AB}">
      <dgm:prSet/>
      <dgm:spPr/>
      <dgm:t>
        <a:bodyPr/>
        <a:lstStyle/>
        <a:p>
          <a:endParaRPr lang="en-US"/>
        </a:p>
      </dgm:t>
    </dgm:pt>
    <dgm:pt modelId="{BAB4ECA6-A792-404D-9680-CE0C32FB65AD}" type="pres">
      <dgm:prSet presAssocID="{CFA15314-DFAA-4234-B92B-7BB77082A7FB}" presName="diagram" presStyleCnt="0">
        <dgm:presLayoutVars>
          <dgm:dir/>
          <dgm:resizeHandles val="exact"/>
        </dgm:presLayoutVars>
      </dgm:prSet>
      <dgm:spPr/>
    </dgm:pt>
    <dgm:pt modelId="{FDE5AD05-31A1-4D49-8F9A-B36A1A02E6B1}" type="pres">
      <dgm:prSet presAssocID="{60FA61E7-A770-44A9-B783-C0792FAD3712}" presName="node" presStyleLbl="node1" presStyleIdx="0" presStyleCnt="6">
        <dgm:presLayoutVars>
          <dgm:bulletEnabled val="1"/>
        </dgm:presLayoutVars>
      </dgm:prSet>
      <dgm:spPr/>
    </dgm:pt>
    <dgm:pt modelId="{BB3AE61E-1A1D-4F02-8BCA-CA27CEBA1936}" type="pres">
      <dgm:prSet presAssocID="{51FCF4D8-CC11-4EB7-A339-230522FA9A91}" presName="sibTrans" presStyleCnt="0"/>
      <dgm:spPr/>
    </dgm:pt>
    <dgm:pt modelId="{DFDFACB8-C5B5-494C-B2B4-FF90D52F3EE9}" type="pres">
      <dgm:prSet presAssocID="{DB997EF6-C9C9-448E-A7CD-EFE1ECE1D4B7}" presName="node" presStyleLbl="node1" presStyleIdx="1" presStyleCnt="6">
        <dgm:presLayoutVars>
          <dgm:bulletEnabled val="1"/>
        </dgm:presLayoutVars>
      </dgm:prSet>
      <dgm:spPr/>
    </dgm:pt>
    <dgm:pt modelId="{6A20A6BC-4CA5-42AE-9F04-0CF3EA720DE9}" type="pres">
      <dgm:prSet presAssocID="{1ECB4036-9EB0-405C-BED1-E7C2E3BF1D7D}" presName="sibTrans" presStyleCnt="0"/>
      <dgm:spPr/>
    </dgm:pt>
    <dgm:pt modelId="{D37E9DE8-57F5-4A90-9542-3EB743EAF870}" type="pres">
      <dgm:prSet presAssocID="{01214B78-69F8-4DD0-B9BF-67996BC54DD6}" presName="node" presStyleLbl="node1" presStyleIdx="2" presStyleCnt="6">
        <dgm:presLayoutVars>
          <dgm:bulletEnabled val="1"/>
        </dgm:presLayoutVars>
      </dgm:prSet>
      <dgm:spPr/>
    </dgm:pt>
    <dgm:pt modelId="{5DA250C9-9C7D-4DED-8DBD-2498DB6870BF}" type="pres">
      <dgm:prSet presAssocID="{179F1EBA-EC2E-4450-BFED-C53FCB2E19B2}" presName="sibTrans" presStyleCnt="0"/>
      <dgm:spPr/>
    </dgm:pt>
    <dgm:pt modelId="{2A764CCB-9CEF-415E-8F45-4E38EDF809AF}" type="pres">
      <dgm:prSet presAssocID="{56138611-30D2-46DC-AD76-1C81B8779A7E}" presName="node" presStyleLbl="node1" presStyleIdx="3" presStyleCnt="6">
        <dgm:presLayoutVars>
          <dgm:bulletEnabled val="1"/>
        </dgm:presLayoutVars>
      </dgm:prSet>
      <dgm:spPr/>
    </dgm:pt>
    <dgm:pt modelId="{2F4F6034-AB8F-431A-94F9-3F86751178E0}" type="pres">
      <dgm:prSet presAssocID="{AD66B31A-687F-4D18-9F34-E879B29DEB9F}" presName="sibTrans" presStyleCnt="0"/>
      <dgm:spPr/>
    </dgm:pt>
    <dgm:pt modelId="{EEACDEAA-9B76-4358-BE11-7C2C70B1FC53}" type="pres">
      <dgm:prSet presAssocID="{5585AEA8-B36F-4107-A883-73F5694EB31A}" presName="node" presStyleLbl="node1" presStyleIdx="4" presStyleCnt="6">
        <dgm:presLayoutVars>
          <dgm:bulletEnabled val="1"/>
        </dgm:presLayoutVars>
      </dgm:prSet>
      <dgm:spPr/>
    </dgm:pt>
    <dgm:pt modelId="{81A6C44D-58F5-4708-BD15-EDF2F8758782}" type="pres">
      <dgm:prSet presAssocID="{D49635EB-0CC5-48A5-9D28-C511234E9EF0}" presName="sibTrans" presStyleCnt="0"/>
      <dgm:spPr/>
    </dgm:pt>
    <dgm:pt modelId="{FFBDB6AC-DAA3-407C-9142-83F795C1C5B0}" type="pres">
      <dgm:prSet presAssocID="{03F9275A-EED6-40F8-B0C7-846457CEE182}" presName="node" presStyleLbl="node1" presStyleIdx="5" presStyleCnt="6">
        <dgm:presLayoutVars>
          <dgm:bulletEnabled val="1"/>
        </dgm:presLayoutVars>
      </dgm:prSet>
      <dgm:spPr/>
    </dgm:pt>
  </dgm:ptLst>
  <dgm:cxnLst>
    <dgm:cxn modelId="{85C72F00-8CDC-4600-8123-5D3436DE593C}" type="presOf" srcId="{01214B78-69F8-4DD0-B9BF-67996BC54DD6}" destId="{D37E9DE8-57F5-4A90-9542-3EB743EAF870}" srcOrd="0" destOrd="0" presId="urn:microsoft.com/office/officeart/2005/8/layout/default"/>
    <dgm:cxn modelId="{4307C403-B53D-4FF9-8D03-846BFBC71004}" type="presOf" srcId="{60FA61E7-A770-44A9-B783-C0792FAD3712}" destId="{FDE5AD05-31A1-4D49-8F9A-B36A1A02E6B1}" srcOrd="0" destOrd="0" presId="urn:microsoft.com/office/officeart/2005/8/layout/default"/>
    <dgm:cxn modelId="{5B076304-C822-4FCE-8DAB-A6F58AD60975}" type="presOf" srcId="{5585AEA8-B36F-4107-A883-73F5694EB31A}" destId="{EEACDEAA-9B76-4358-BE11-7C2C70B1FC53}" srcOrd="0" destOrd="0" presId="urn:microsoft.com/office/officeart/2005/8/layout/default"/>
    <dgm:cxn modelId="{DE26EC0C-B126-4948-99D4-D4B3037C9FDF}" type="presOf" srcId="{03F9275A-EED6-40F8-B0C7-846457CEE182}" destId="{FFBDB6AC-DAA3-407C-9142-83F795C1C5B0}" srcOrd="0" destOrd="0" presId="urn:microsoft.com/office/officeart/2005/8/layout/default"/>
    <dgm:cxn modelId="{7CB9B617-86E3-4A7B-9B8A-61361C54CD59}" type="presOf" srcId="{DB997EF6-C9C9-448E-A7CD-EFE1ECE1D4B7}" destId="{DFDFACB8-C5B5-494C-B2B4-FF90D52F3EE9}" srcOrd="0" destOrd="0" presId="urn:microsoft.com/office/officeart/2005/8/layout/default"/>
    <dgm:cxn modelId="{5AFC0F5B-4516-42F2-9840-D5B03AC98272}" srcId="{CFA15314-DFAA-4234-B92B-7BB77082A7FB}" destId="{56138611-30D2-46DC-AD76-1C81B8779A7E}" srcOrd="3" destOrd="0" parTransId="{AE5D267D-2A49-47F0-B457-E148463E29D0}" sibTransId="{AD66B31A-687F-4D18-9F34-E879B29DEB9F}"/>
    <dgm:cxn modelId="{40A19A61-0134-4D9A-8CEF-5897555F7258}" srcId="{CFA15314-DFAA-4234-B92B-7BB77082A7FB}" destId="{01214B78-69F8-4DD0-B9BF-67996BC54DD6}" srcOrd="2" destOrd="0" parTransId="{0BEEBF67-6D00-4204-8991-8F989A43F9E3}" sibTransId="{179F1EBA-EC2E-4450-BFED-C53FCB2E19B2}"/>
    <dgm:cxn modelId="{36B8AC64-E90A-4C85-9344-FD0B4C161DE5}" srcId="{CFA15314-DFAA-4234-B92B-7BB77082A7FB}" destId="{5585AEA8-B36F-4107-A883-73F5694EB31A}" srcOrd="4" destOrd="0" parTransId="{84475D01-7D77-4311-8F98-60D2B6A2B3F6}" sibTransId="{D49635EB-0CC5-48A5-9D28-C511234E9EF0}"/>
    <dgm:cxn modelId="{7AA75D66-0199-40A4-990D-11717ABAE1AB}" srcId="{CFA15314-DFAA-4234-B92B-7BB77082A7FB}" destId="{03F9275A-EED6-40F8-B0C7-846457CEE182}" srcOrd="5" destOrd="0" parTransId="{D18A6735-FC65-42EE-B5C2-1797970A81FF}" sibTransId="{F3EFC2EF-2684-4722-98AD-445C8B460A8F}"/>
    <dgm:cxn modelId="{C6A2D546-9F43-4CBC-8E7A-4EF022EFE530}" srcId="{CFA15314-DFAA-4234-B92B-7BB77082A7FB}" destId="{60FA61E7-A770-44A9-B783-C0792FAD3712}" srcOrd="0" destOrd="0" parTransId="{1CE949B1-8AC7-463C-9448-CCEF82AE9E2C}" sibTransId="{51FCF4D8-CC11-4EB7-A339-230522FA9A91}"/>
    <dgm:cxn modelId="{15EFFE77-8CA8-4E69-A9E1-4720B5055DC0}" srcId="{CFA15314-DFAA-4234-B92B-7BB77082A7FB}" destId="{DB997EF6-C9C9-448E-A7CD-EFE1ECE1D4B7}" srcOrd="1" destOrd="0" parTransId="{09207B29-1C0F-4CCD-94F5-29631CD71D83}" sibTransId="{1ECB4036-9EB0-405C-BED1-E7C2E3BF1D7D}"/>
    <dgm:cxn modelId="{C913BE7F-622D-4575-8FE0-6EF0595335EF}" type="presOf" srcId="{CFA15314-DFAA-4234-B92B-7BB77082A7FB}" destId="{BAB4ECA6-A792-404D-9680-CE0C32FB65AD}" srcOrd="0" destOrd="0" presId="urn:microsoft.com/office/officeart/2005/8/layout/default"/>
    <dgm:cxn modelId="{DEE8E19C-8A54-46D4-8930-285E9EF68C5E}" type="presOf" srcId="{56138611-30D2-46DC-AD76-1C81B8779A7E}" destId="{2A764CCB-9CEF-415E-8F45-4E38EDF809AF}" srcOrd="0" destOrd="0" presId="urn:microsoft.com/office/officeart/2005/8/layout/default"/>
    <dgm:cxn modelId="{82C11BDC-A4E4-44C0-B6C1-CE0646267DD0}" type="presParOf" srcId="{BAB4ECA6-A792-404D-9680-CE0C32FB65AD}" destId="{FDE5AD05-31A1-4D49-8F9A-B36A1A02E6B1}" srcOrd="0" destOrd="0" presId="urn:microsoft.com/office/officeart/2005/8/layout/default"/>
    <dgm:cxn modelId="{E3AC4D4D-C4D7-4FA0-9168-382F0B3F171B}" type="presParOf" srcId="{BAB4ECA6-A792-404D-9680-CE0C32FB65AD}" destId="{BB3AE61E-1A1D-4F02-8BCA-CA27CEBA1936}" srcOrd="1" destOrd="0" presId="urn:microsoft.com/office/officeart/2005/8/layout/default"/>
    <dgm:cxn modelId="{4029668F-BA79-4EAE-A9E0-501392A7EE39}" type="presParOf" srcId="{BAB4ECA6-A792-404D-9680-CE0C32FB65AD}" destId="{DFDFACB8-C5B5-494C-B2B4-FF90D52F3EE9}" srcOrd="2" destOrd="0" presId="urn:microsoft.com/office/officeart/2005/8/layout/default"/>
    <dgm:cxn modelId="{D058E27E-675D-403C-BCF5-EFCE8DCE0A81}" type="presParOf" srcId="{BAB4ECA6-A792-404D-9680-CE0C32FB65AD}" destId="{6A20A6BC-4CA5-42AE-9F04-0CF3EA720DE9}" srcOrd="3" destOrd="0" presId="urn:microsoft.com/office/officeart/2005/8/layout/default"/>
    <dgm:cxn modelId="{DCD6FB05-7A7E-4947-9D27-5557B1E8A621}" type="presParOf" srcId="{BAB4ECA6-A792-404D-9680-CE0C32FB65AD}" destId="{D37E9DE8-57F5-4A90-9542-3EB743EAF870}" srcOrd="4" destOrd="0" presId="urn:microsoft.com/office/officeart/2005/8/layout/default"/>
    <dgm:cxn modelId="{9458D406-E083-4EFA-8518-03AB264B49B0}" type="presParOf" srcId="{BAB4ECA6-A792-404D-9680-CE0C32FB65AD}" destId="{5DA250C9-9C7D-4DED-8DBD-2498DB6870BF}" srcOrd="5" destOrd="0" presId="urn:microsoft.com/office/officeart/2005/8/layout/default"/>
    <dgm:cxn modelId="{9541053A-29AC-43F4-BFE9-E915B45E88E4}" type="presParOf" srcId="{BAB4ECA6-A792-404D-9680-CE0C32FB65AD}" destId="{2A764CCB-9CEF-415E-8F45-4E38EDF809AF}" srcOrd="6" destOrd="0" presId="urn:microsoft.com/office/officeart/2005/8/layout/default"/>
    <dgm:cxn modelId="{DB0FB3C0-869E-4572-B2A8-1722AFDA82C6}" type="presParOf" srcId="{BAB4ECA6-A792-404D-9680-CE0C32FB65AD}" destId="{2F4F6034-AB8F-431A-94F9-3F86751178E0}" srcOrd="7" destOrd="0" presId="urn:microsoft.com/office/officeart/2005/8/layout/default"/>
    <dgm:cxn modelId="{F5C8A709-44A5-4986-99F8-0678CA85FB0C}" type="presParOf" srcId="{BAB4ECA6-A792-404D-9680-CE0C32FB65AD}" destId="{EEACDEAA-9B76-4358-BE11-7C2C70B1FC53}" srcOrd="8" destOrd="0" presId="urn:microsoft.com/office/officeart/2005/8/layout/default"/>
    <dgm:cxn modelId="{005EDECC-1324-45EE-8464-362E11717919}" type="presParOf" srcId="{BAB4ECA6-A792-404D-9680-CE0C32FB65AD}" destId="{81A6C44D-58F5-4708-BD15-EDF2F8758782}" srcOrd="9" destOrd="0" presId="urn:microsoft.com/office/officeart/2005/8/layout/default"/>
    <dgm:cxn modelId="{654F9EF6-7427-4A7F-B78F-940125890B4D}" type="presParOf" srcId="{BAB4ECA6-A792-404D-9680-CE0C32FB65AD}" destId="{FFBDB6AC-DAA3-407C-9142-83F795C1C5B0}" srcOrd="10" destOrd="0" presId="urn:microsoft.com/office/officeart/2005/8/layout/defaul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07B1DD7-5527-4B73-9EB3-02069F4574AF}">
      <dsp:nvSpPr>
        <dsp:cNvPr id="0" name=""/>
        <dsp:cNvSpPr/>
      </dsp:nvSpPr>
      <dsp:spPr>
        <a:xfrm>
          <a:off x="0" y="0"/>
          <a:ext cx="8175413" cy="1228044"/>
        </a:xfrm>
        <a:prstGeom prst="roundRect">
          <a:avLst>
            <a:gd name="adj" fmla="val 10000"/>
          </a:avLst>
        </a:prstGeom>
        <a:solidFill>
          <a:schemeClr val="accent2">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l" defTabSz="577850">
            <a:lnSpc>
              <a:spcPct val="90000"/>
            </a:lnSpc>
            <a:spcBef>
              <a:spcPct val="0"/>
            </a:spcBef>
            <a:spcAft>
              <a:spcPct val="35000"/>
            </a:spcAft>
            <a:buNone/>
          </a:pPr>
          <a:r>
            <a:rPr lang="en-US" sz="1300" kern="1200"/>
            <a:t>“Attachment theory is very useful for understanding Jenny’s situation because it explains how losing her father and taking on a caring role may affect her emotional security and wellbeing. It highlights that even as a teenager, Jenny still needs a stable and supportive ‘secure base’, such as trusted adults, professionals, and consistent emotional support. This is important because it can help her cope better with stress and reduce anxiety.</a:t>
          </a:r>
        </a:p>
      </dsp:txBody>
      <dsp:txXfrm>
        <a:off x="35968" y="35968"/>
        <a:ext cx="6850257" cy="1156108"/>
      </dsp:txXfrm>
    </dsp:sp>
    <dsp:sp modelId="{F2886C6D-ED5C-4558-A8C8-E03443BE41E8}">
      <dsp:nvSpPr>
        <dsp:cNvPr id="0" name=""/>
        <dsp:cNvSpPr/>
      </dsp:nvSpPr>
      <dsp:spPr>
        <a:xfrm>
          <a:off x="721359" y="1432718"/>
          <a:ext cx="8175413" cy="1228044"/>
        </a:xfrm>
        <a:prstGeom prst="roundRect">
          <a:avLst>
            <a:gd name="adj" fmla="val 10000"/>
          </a:avLst>
        </a:prstGeom>
        <a:solidFill>
          <a:schemeClr val="accent2">
            <a:hueOff val="-9688523"/>
            <a:satOff val="11169"/>
            <a:lumOff val="3725"/>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l" defTabSz="577850">
            <a:lnSpc>
              <a:spcPct val="90000"/>
            </a:lnSpc>
            <a:spcBef>
              <a:spcPct val="0"/>
            </a:spcBef>
            <a:spcAft>
              <a:spcPct val="35000"/>
            </a:spcAft>
            <a:buNone/>
          </a:pPr>
          <a:r>
            <a:rPr lang="en-US" sz="1300" kern="1200"/>
            <a:t>However, attachment theory also has limitations. It mainly focuses on relationships and may not fully explain wider issues like poverty, access to services, school pressure, or the social challenges young carers face. Also, not all young carers have negative outcomes, and some develop resilience, maturity, and strong coping skills.</a:t>
          </a:r>
        </a:p>
      </dsp:txBody>
      <dsp:txXfrm>
        <a:off x="757327" y="1468686"/>
        <a:ext cx="6583888" cy="1156108"/>
      </dsp:txXfrm>
    </dsp:sp>
    <dsp:sp modelId="{ED73B96B-E9F7-4EA4-8D0C-160752E5126A}">
      <dsp:nvSpPr>
        <dsp:cNvPr id="0" name=""/>
        <dsp:cNvSpPr/>
      </dsp:nvSpPr>
      <dsp:spPr>
        <a:xfrm>
          <a:off x="1442719" y="2865437"/>
          <a:ext cx="8175413" cy="1228044"/>
        </a:xfrm>
        <a:prstGeom prst="roundRect">
          <a:avLst>
            <a:gd name="adj" fmla="val 10000"/>
          </a:avLst>
        </a:prstGeom>
        <a:solidFill>
          <a:schemeClr val="accent2">
            <a:hueOff val="-19377047"/>
            <a:satOff val="22338"/>
            <a:lumOff val="745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l" defTabSz="577850">
            <a:lnSpc>
              <a:spcPct val="90000"/>
            </a:lnSpc>
            <a:spcBef>
              <a:spcPct val="0"/>
            </a:spcBef>
            <a:spcAft>
              <a:spcPct val="35000"/>
            </a:spcAft>
            <a:buNone/>
          </a:pPr>
          <a:r>
            <a:rPr lang="en-US" sz="1300" kern="1200"/>
            <a:t>Overall, attachment theory is helpful, but it should be used alongside social care support and a multi-agency approach.”</a:t>
          </a:r>
        </a:p>
      </dsp:txBody>
      <dsp:txXfrm>
        <a:off x="1478687" y="2901405"/>
        <a:ext cx="6583888" cy="1156108"/>
      </dsp:txXfrm>
    </dsp:sp>
    <dsp:sp modelId="{8EF21DFC-D264-405B-8D9C-A74E29F4D89F}">
      <dsp:nvSpPr>
        <dsp:cNvPr id="0" name=""/>
        <dsp:cNvSpPr/>
      </dsp:nvSpPr>
      <dsp:spPr>
        <a:xfrm>
          <a:off x="7377184" y="931267"/>
          <a:ext cx="798228" cy="798228"/>
        </a:xfrm>
        <a:prstGeom prst="downArrow">
          <a:avLst>
            <a:gd name="adj1" fmla="val 55000"/>
            <a:gd name="adj2" fmla="val 45000"/>
          </a:avLst>
        </a:prstGeom>
        <a:solidFill>
          <a:schemeClr val="accent2">
            <a:tint val="40000"/>
            <a:alpha val="90000"/>
            <a:hueOff val="0"/>
            <a:satOff val="0"/>
            <a:lumOff val="0"/>
            <a:alphaOff val="0"/>
          </a:schemeClr>
        </a:solidFill>
        <a:ln w="19050" cap="rnd" cmpd="sng" algn="ctr">
          <a:solidFill>
            <a:schemeClr val="accent2">
              <a:tint val="40000"/>
              <a:alpha val="9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45720" tIns="45720" rIns="45720" bIns="45720" numCol="1" spcCol="1270" anchor="ctr" anchorCtr="0">
          <a:noAutofit/>
        </a:bodyPr>
        <a:lstStyle/>
        <a:p>
          <a:pPr marL="0" lvl="0" indent="0" algn="ctr" defTabSz="1600200">
            <a:lnSpc>
              <a:spcPct val="90000"/>
            </a:lnSpc>
            <a:spcBef>
              <a:spcPct val="0"/>
            </a:spcBef>
            <a:spcAft>
              <a:spcPct val="35000"/>
            </a:spcAft>
            <a:buNone/>
          </a:pPr>
          <a:endParaRPr lang="en-US" sz="3600" kern="1200"/>
        </a:p>
      </dsp:txBody>
      <dsp:txXfrm>
        <a:off x="7556785" y="931267"/>
        <a:ext cx="439026" cy="600667"/>
      </dsp:txXfrm>
    </dsp:sp>
    <dsp:sp modelId="{4B728E22-89A9-4046-9A5D-F189C56B62E7}">
      <dsp:nvSpPr>
        <dsp:cNvPr id="0" name=""/>
        <dsp:cNvSpPr/>
      </dsp:nvSpPr>
      <dsp:spPr>
        <a:xfrm>
          <a:off x="8098544" y="2355798"/>
          <a:ext cx="798228" cy="798228"/>
        </a:xfrm>
        <a:prstGeom prst="downArrow">
          <a:avLst>
            <a:gd name="adj1" fmla="val 55000"/>
            <a:gd name="adj2" fmla="val 45000"/>
          </a:avLst>
        </a:prstGeom>
        <a:solidFill>
          <a:schemeClr val="accent2">
            <a:tint val="40000"/>
            <a:alpha val="90000"/>
            <a:hueOff val="-20298181"/>
            <a:satOff val="32527"/>
            <a:lumOff val="2716"/>
            <a:alphaOff val="0"/>
          </a:schemeClr>
        </a:solidFill>
        <a:ln w="19050" cap="rnd" cmpd="sng" algn="ctr">
          <a:solidFill>
            <a:schemeClr val="accent2">
              <a:tint val="40000"/>
              <a:alpha val="90000"/>
              <a:hueOff val="-20298181"/>
              <a:satOff val="32527"/>
              <a:lumOff val="2716"/>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45720" tIns="45720" rIns="45720" bIns="45720" numCol="1" spcCol="1270" anchor="ctr" anchorCtr="0">
          <a:noAutofit/>
        </a:bodyPr>
        <a:lstStyle/>
        <a:p>
          <a:pPr marL="0" lvl="0" indent="0" algn="ctr" defTabSz="1600200">
            <a:lnSpc>
              <a:spcPct val="90000"/>
            </a:lnSpc>
            <a:spcBef>
              <a:spcPct val="0"/>
            </a:spcBef>
            <a:spcAft>
              <a:spcPct val="35000"/>
            </a:spcAft>
            <a:buNone/>
          </a:pPr>
          <a:endParaRPr lang="en-US" sz="3600" kern="1200"/>
        </a:p>
      </dsp:txBody>
      <dsp:txXfrm>
        <a:off x="8278145" y="2355798"/>
        <a:ext cx="439026" cy="600667"/>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DE5AD05-31A1-4D49-8F9A-B36A1A02E6B1}">
      <dsp:nvSpPr>
        <dsp:cNvPr id="0" name=""/>
        <dsp:cNvSpPr/>
      </dsp:nvSpPr>
      <dsp:spPr>
        <a:xfrm>
          <a:off x="0" y="93057"/>
          <a:ext cx="3005666" cy="1803399"/>
        </a:xfrm>
        <a:prstGeom prst="rect">
          <a:avLst/>
        </a:prstGeom>
        <a:solidFill>
          <a:schemeClr val="accent2">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US" sz="1800" kern="1200"/>
            <a:t>Bowlby, J. (1988) A Secure Base: Parent-Child Attachment and Healthy Human Development. London: Routledge.</a:t>
          </a:r>
        </a:p>
      </dsp:txBody>
      <dsp:txXfrm>
        <a:off x="0" y="93057"/>
        <a:ext cx="3005666" cy="1803399"/>
      </dsp:txXfrm>
    </dsp:sp>
    <dsp:sp modelId="{DFDFACB8-C5B5-494C-B2B4-FF90D52F3EE9}">
      <dsp:nvSpPr>
        <dsp:cNvPr id="0" name=""/>
        <dsp:cNvSpPr/>
      </dsp:nvSpPr>
      <dsp:spPr>
        <a:xfrm>
          <a:off x="3306233" y="93057"/>
          <a:ext cx="3005666" cy="1803399"/>
        </a:xfrm>
        <a:prstGeom prst="rect">
          <a:avLst/>
        </a:prstGeom>
        <a:solidFill>
          <a:schemeClr val="accent3">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US" sz="1800" kern="1200"/>
            <a:t>NHS (2023) Young carers. Available at: NHS website (Accessed: 30 January 2026).</a:t>
          </a:r>
        </a:p>
      </dsp:txBody>
      <dsp:txXfrm>
        <a:off x="3306233" y="93057"/>
        <a:ext cx="3005666" cy="1803399"/>
      </dsp:txXfrm>
    </dsp:sp>
    <dsp:sp modelId="{D37E9DE8-57F5-4A90-9542-3EB743EAF870}">
      <dsp:nvSpPr>
        <dsp:cNvPr id="0" name=""/>
        <dsp:cNvSpPr/>
      </dsp:nvSpPr>
      <dsp:spPr>
        <a:xfrm>
          <a:off x="6612466" y="93057"/>
          <a:ext cx="3005666" cy="1803399"/>
        </a:xfrm>
        <a:prstGeom prst="rect">
          <a:avLst/>
        </a:prstGeom>
        <a:solidFill>
          <a:schemeClr val="accent4">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US" sz="1800" kern="1200"/>
            <a:t>Carers Trust (2024) Young carers: support and rights. Available at: Carers Trust website (Accessed: 30 January 2026).</a:t>
          </a:r>
        </a:p>
      </dsp:txBody>
      <dsp:txXfrm>
        <a:off x="6612466" y="93057"/>
        <a:ext cx="3005666" cy="1803399"/>
      </dsp:txXfrm>
    </dsp:sp>
    <dsp:sp modelId="{2A764CCB-9CEF-415E-8F45-4E38EDF809AF}">
      <dsp:nvSpPr>
        <dsp:cNvPr id="0" name=""/>
        <dsp:cNvSpPr/>
      </dsp:nvSpPr>
      <dsp:spPr>
        <a:xfrm>
          <a:off x="0" y="2197024"/>
          <a:ext cx="3005666" cy="1803399"/>
        </a:xfrm>
        <a:prstGeom prst="rect">
          <a:avLst/>
        </a:prstGeom>
        <a:solidFill>
          <a:schemeClr val="accent5">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US" sz="1800" kern="1200"/>
            <a:t>The Children’s Society (2022) Young carers: impact of caring. Available at: The Children’s Society website (Accessed: 30 January 2026).</a:t>
          </a:r>
        </a:p>
      </dsp:txBody>
      <dsp:txXfrm>
        <a:off x="0" y="2197024"/>
        <a:ext cx="3005666" cy="1803399"/>
      </dsp:txXfrm>
    </dsp:sp>
    <dsp:sp modelId="{EEACDEAA-9B76-4358-BE11-7C2C70B1FC53}">
      <dsp:nvSpPr>
        <dsp:cNvPr id="0" name=""/>
        <dsp:cNvSpPr/>
      </dsp:nvSpPr>
      <dsp:spPr>
        <a:xfrm>
          <a:off x="3306233" y="2197024"/>
          <a:ext cx="3005666" cy="1803399"/>
        </a:xfrm>
        <a:prstGeom prst="rect">
          <a:avLst/>
        </a:prstGeom>
        <a:solidFill>
          <a:schemeClr val="accent6">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US" sz="1800" kern="1200"/>
            <a:t>Department for Education (2018) Working Together to Safeguard Children. London: DfE.</a:t>
          </a:r>
        </a:p>
      </dsp:txBody>
      <dsp:txXfrm>
        <a:off x="3306233" y="2197024"/>
        <a:ext cx="3005666" cy="1803399"/>
      </dsp:txXfrm>
    </dsp:sp>
    <dsp:sp modelId="{FFBDB6AC-DAA3-407C-9142-83F795C1C5B0}">
      <dsp:nvSpPr>
        <dsp:cNvPr id="0" name=""/>
        <dsp:cNvSpPr/>
      </dsp:nvSpPr>
      <dsp:spPr>
        <a:xfrm>
          <a:off x="6612466" y="2197024"/>
          <a:ext cx="3005666" cy="1803399"/>
        </a:xfrm>
        <a:prstGeom prst="rect">
          <a:avLst/>
        </a:prstGeom>
        <a:solidFill>
          <a:schemeClr val="accent2">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US" sz="1800" kern="1200"/>
            <a:t>Becker, S. and Sempik, J. (2019) ‘Young adult carers: experiences and outcomes’, Journal of Youth Studies, 22(4), pp. 1–12.</a:t>
          </a:r>
        </a:p>
      </dsp:txBody>
      <dsp:txXfrm>
        <a:off x="6612466" y="2197024"/>
        <a:ext cx="3005666" cy="1803399"/>
      </dsp:txXfrm>
    </dsp:sp>
  </dsp:spTree>
</dsp:drawing>
</file>

<file path=ppt/diagrams/layout1.xml><?xml version="1.0" encoding="utf-8"?>
<dgm:layoutDef xmlns:dgm="http://schemas.openxmlformats.org/drawingml/2006/diagram" xmlns:a="http://schemas.openxmlformats.org/drawingml/2006/main" uniqueId="urn:microsoft.com/office/officeart/2005/8/layout/vProcess5">
  <dgm:title val=""/>
  <dgm:desc val=""/>
  <dgm:catLst>
    <dgm:cat type="process" pri="14000"/>
  </dgm:catLst>
  <dgm:sampData>
    <dgm:dataModel>
      <dgm:ptLst>
        <dgm:pt modelId="0" type="doc"/>
        <dgm:pt modelId="1">
          <dgm:prSet phldr="1"/>
        </dgm:pt>
        <dgm:pt modelId="2">
          <dgm:prSet phldr="1"/>
        </dgm:pt>
        <dgm:pt modelId="3">
          <dgm:prSet phldr="1"/>
        </dgm:pt>
      </dgm:ptLst>
      <dgm:cxnLst>
        <dgm:cxn modelId="5" srcId="0" destId="1" srcOrd="0" destOrd="0"/>
        <dgm:cxn modelId="6" srcId="0" destId="2" srcOrd="1" destOrd="0"/>
        <dgm:cxn modelId="7" srcId="0" destId="3" srcOrd="2"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6" srcId="0" destId="1" srcOrd="0" destOrd="0"/>
        <dgm:cxn modelId="7" srcId="0" destId="2" srcOrd="1" destOrd="0"/>
        <dgm:cxn modelId="8" srcId="0" destId="3" srcOrd="2" destOrd="0"/>
        <dgm:cxn modelId="9" srcId="0" destId="4" srcOrd="3" destOrd="0"/>
      </dgm:cxnLst>
      <dgm:bg/>
      <dgm:whole/>
    </dgm:dataModel>
  </dgm:clrData>
  <dgm:layoutNode name="outerComposite">
    <dgm:varLst>
      <dgm:chMax val="5"/>
      <dgm:dir/>
      <dgm:resizeHandles val="exact"/>
    </dgm:varLst>
    <dgm:alg type="composite"/>
    <dgm:shape xmlns:r="http://schemas.openxmlformats.org/officeDocument/2006/relationships" r:blip="">
      <dgm:adjLst/>
    </dgm:shape>
    <dgm:presOf/>
    <dgm:choose name="Name0">
      <dgm:if name="Name1" func="var" arg="dir" op="equ" val="norm">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l" for="ch" forName="TwoNodes_1"/>
          <dgm:constr type="w" for="ch" forName="TwoNodes_2" refType="w" fact="0.85"/>
          <dgm:constr type="h" for="ch" forName="TwoNodes_2" refType="h" fact="0.45"/>
          <dgm:constr type="b" for="ch" forName="TwoNodes_2" refType="h"/>
          <dgm:constr type="r" for="ch" forName="TwoNodes_2" refType="w"/>
          <dgm:constr type="w" for="ch" forName="TwoConn_1-2" refType="h" refFor="ch" refForName="TwoNodes_1" fact="0.65"/>
          <dgm:constr type="h" for="ch" forName="TwoConn_1-2" refType="h" refFor="ch" refForName="TwoNodes_1" fact="0.65"/>
          <dgm:constr type="ctrY" for="ch" forName="TwoConn_1-2" refType="h" fact="0.5"/>
          <dgm:constr type="r" for="ch" forName="TwoConn_1-2" refType="r" refFor="ch" refForName="TwoNodes_1"/>
          <dgm:constr type="r" for="ch" forName="TwoNodes_1_text" refType="l" refFor="ch" refForName="TwoConn_1-2"/>
          <dgm:constr type="rOff" for="ch" forName="TwoNodes_1_text" refType="w" refFor="ch" refForName="TwoConn_1-2" fact="-0.5"/>
          <dgm:constr type="t" for="ch" forName="TwoNodes_1_text" refType="t" refFor="ch" refForName="TwoNodes_1"/>
          <dgm:constr type="b" for="ch" forName="TwoNodes_1_text" refType="b" refFor="ch" refForName="TwoNodes_1"/>
          <dgm:constr type="l" for="ch" forName="TwoNodes_1_text" refType="l" refFor="ch" refForName="TwoNodes_1"/>
          <dgm:constr type="r" for="ch" forName="TwoNodes_2_text" refType="l" refFor="ch" refForName="TwoConn_1-2"/>
          <dgm:constr type="t" for="ch" forName="TwoNodes_2_text" refType="t" refFor="ch" refForName="TwoNodes_2"/>
          <dgm:constr type="b" for="ch" forName="TwoNodes_2_text" refType="b" refFor="ch" refForName="TwoNodes_2"/>
          <dgm:constr type="l" for="ch" forName="TwoNodes_2_text" refType="l" refFor="ch" refForName="TwoNodes_2"/>
          <dgm:constr type="w" for="ch" forName="ThreeNodes_1" refType="w" fact="0.85"/>
          <dgm:constr type="h" for="ch" forName="ThreeNodes_1" refType="h" fact="0.3"/>
          <dgm:constr type="t" for="ch" forName="ThreeNodes_1"/>
          <dgm:constr type="l" for="ch" forName="ThreeNodes_1"/>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r" for="ch" forName="ThreeNodes_3" refType="w"/>
          <dgm:constr type="w" for="ch" forName="ThreeConn_1-2" refType="h" refFor="ch" refForName="ThreeNodes_1" fact="0.65"/>
          <dgm:constr type="h" for="ch" forName="ThreeConn_1-2" refType="h" refFor="ch" refForName="ThreeNodes_1" fact="0.65"/>
          <dgm:constr type="ctrY" for="ch" forName="ThreeConn_1-2" refType="h" fact="0.325"/>
          <dgm:constr type="r" for="ch" forName="ThreeConn_1-2" refType="r"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r" for="ch" forName="ThreeConn_2-3" refType="r" refFor="ch" refForName="ThreeNodes_2"/>
          <dgm:constr type="r" for="ch" forName="ThreeNodes_1_text" refType="l" refFor="ch" refForName="ThreeConn_1-2"/>
          <dgm:constr type="rOff" for="ch" forName="ThreeNodes_1_text" refType="w" refFor="ch" refForName="ThreeConn_1-2" fact="-0.57"/>
          <dgm:constr type="t" for="ch" forName="ThreeNodes_1_text" refType="t" refFor="ch" refForName="ThreeNodes_1"/>
          <dgm:constr type="b" for="ch" forName="ThreeNodes_1_text" refType="b" refFor="ch" refForName="ThreeNodes_1"/>
          <dgm:constr type="l" for="ch" forName="ThreeNodes_1_text" refType="l" refFor="ch" refForName="ThreeNodes_1"/>
          <dgm:constr type="r" for="ch" forName="ThreeNodes_2_text" refType="l" refFor="ch" refForName="ThreeConn_1-2"/>
          <dgm:constr type="t" for="ch" forName="ThreeNodes_2_text" refType="t" refFor="ch" refForName="ThreeNodes_2"/>
          <dgm:constr type="b" for="ch" forName="ThreeNodes_2_text" refType="b" refFor="ch" refForName="ThreeNodes_2"/>
          <dgm:constr type="l" for="ch" forName="ThreeNodes_2_text" refType="l" refFor="ch" refForName="ThreeNodes_2"/>
          <dgm:constr type="r" for="ch" forName="ThreeNodes_3_text" refType="l" refFor="ch" refForName="ThreeConn_2-3"/>
          <dgm:constr type="t" for="ch" forName="ThreeNodes_3_text" refType="t" refFor="ch" refForName="ThreeNodes_3"/>
          <dgm:constr type="b" for="ch" forName="ThreeNodes_3_text" refType="b" refFor="ch" refForName="ThreeNodes_3"/>
          <dgm:constr type="l" for="ch" forName="ThreeNodes_3_text" refType="l" refFor="ch" refForName="ThreeNodes_3"/>
          <dgm:constr type="w" for="ch" forName="FourNodes_1" refType="w" fact="0.8"/>
          <dgm:constr type="h" for="ch" forName="FourNodes_1" refType="h" fact="0.22"/>
          <dgm:constr type="t" for="ch" forName="FourNodes_1"/>
          <dgm:constr type="l" for="ch" forName="FourNodes_1"/>
          <dgm:constr type="w" for="ch" forName="FourNodes_2" refType="w" fact="0.8"/>
          <dgm:constr type="h" for="ch" forName="FourNodes_2" refType="h" fact="0.22"/>
          <dgm:constr type="ctrY" for="ch" forName="FourNodes_2" refType="h" fact="0.37"/>
          <dgm:constr type="ctrX" for="ch" forName="FourNodes_2" refType="w" fact="0.467"/>
          <dgm:constr type="w" for="ch" forName="FourNodes_3" refType="w" fact="0.8"/>
          <dgm:constr type="h" for="ch" forName="FourNodes_3" refType="h" fact="0.22"/>
          <dgm:constr type="ctrY" for="ch" forName="FourNodes_3" refType="h" fact="0.63"/>
          <dgm:constr type="ctrX" for="ch" forName="FourNodes_3" refType="w" fact="0.533"/>
          <dgm:constr type="w" for="ch" forName="FourNodes_4" refType="w" fact="0.8"/>
          <dgm:constr type="h" for="ch" forName="FourNodes_4" refType="h" fact="0.22"/>
          <dgm:constr type="b" for="ch" forName="FourNodes_4" refType="h"/>
          <dgm:constr type="r" for="ch" forName="FourNodes_4" refType="w"/>
          <dgm:constr type="w" for="ch" forName="FourConn_1-2" refType="h" refFor="ch" refForName="FourNodes_1" fact="0.65"/>
          <dgm:constr type="h" for="ch" forName="FourConn_1-2" refType="h" refFor="ch" refForName="FourNodes_1" fact="0.65"/>
          <dgm:constr type="ctrY" for="ch" forName="FourConn_1-2" refType="h" fact="0.24"/>
          <dgm:constr type="r" for="ch" forName="FourConn_1-2" refType="r"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r" for="ch" forName="FourConn_2-3" refType="r"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r" for="ch" forName="FourConn_3-4" refType="r" refFor="ch" refForName="FourNodes_3"/>
          <dgm:constr type="r" for="ch" forName="FourNodes_1_text" refType="l" refFor="ch" refForName="FourConn_1-2"/>
          <dgm:constr type="rOff" for="ch" forName="FourNodes_1_text" refType="w" refFor="ch" refForName="FourConn_1-2" fact="-0.7"/>
          <dgm:constr type="t" for="ch" forName="FourNodes_1_text" refType="t" refFor="ch" refForName="FourNodes_1"/>
          <dgm:constr type="b" for="ch" forName="FourNodes_1_text" refType="b" refFor="ch" refForName="FourNodes_1"/>
          <dgm:constr type="l" for="ch" forName="FourNodes_1_text" refType="l" refFor="ch" refForName="FourNodes_1"/>
          <dgm:constr type="r" for="ch" forName="FourNodes_2_text" refType="l" refFor="ch" refForName="FourConn_1-2"/>
          <dgm:constr type="t" for="ch" forName="FourNodes_2_text" refType="t" refFor="ch" refForName="FourNodes_2"/>
          <dgm:constr type="b" for="ch" forName="FourNodes_2_text" refType="b" refFor="ch" refForName="FourNodes_2"/>
          <dgm:constr type="l" for="ch" forName="FourNodes_2_text" refType="l" refFor="ch" refForName="FourNodes_2"/>
          <dgm:constr type="r" for="ch" forName="FourNodes_3_text" refType="l" refFor="ch" refForName="FourConn_2-3"/>
          <dgm:constr type="t" for="ch" forName="FourNodes_3_text" refType="t" refFor="ch" refForName="FourNodes_3"/>
          <dgm:constr type="b" for="ch" forName="FourNodes_3_text" refType="b" refFor="ch" refForName="FourNodes_3"/>
          <dgm:constr type="l" for="ch" forName="FourNodes_3_text" refType="l" refFor="ch" refForName="FourNodes_3"/>
          <dgm:constr type="r" for="ch" forName="FourNodes_4_text" refType="l" refFor="ch" refForName="FourConn_3-4"/>
          <dgm:constr type="t" for="ch" forName="FourNodes_4_text" refType="t" refFor="ch" refForName="FourNodes_4"/>
          <dgm:constr type="b" for="ch" forName="FourNodes_4_text" refType="b" refFor="ch" refForName="FourNodes_4"/>
          <dgm:constr type="l" for="ch" forName="FourNodes_4_text" refType="l" refFor="ch" refForName="FourNodes_4"/>
          <dgm:constr type="w" for="ch" forName="FiveNodes_1" refType="w" fact="0.77"/>
          <dgm:constr type="h" for="ch" forName="FiveNodes_1" refType="h" fact="0.18"/>
          <dgm:constr type="t" for="ch" forName="FiveNodes_1"/>
          <dgm:constr type="l" for="ch" forName="FiveNodes_1"/>
          <dgm:constr type="w" for="ch" forName="FiveNodes_2" refType="w" fact="0.77"/>
          <dgm:constr type="h" for="ch" forName="FiveNodes_2" refType="h" fact="0.18"/>
          <dgm:constr type="ctrY" for="ch" forName="FiveNodes_2" refType="h" fact="0.295"/>
          <dgm:constr type="ctrX" for="ch" forName="FiveNodes_2" refType="w" fact="0.442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5575"/>
          <dgm:constr type="w" for="ch" forName="FiveNodes_5" refType="w" fact="0.77"/>
          <dgm:constr type="h" for="ch" forName="FiveNodes_5" refType="h" fact="0.18"/>
          <dgm:constr type="b" for="ch" forName="FiveNodes_5" refType="h"/>
          <dgm:constr type="r" for="ch" forName="FiveNodes_5" refType="w"/>
          <dgm:constr type="w" for="ch" forName="FiveConn_1-2" refType="h" refFor="ch" refForName="FiveNodes_1" fact="0.65"/>
          <dgm:constr type="h" for="ch" forName="FiveConn_1-2" refType="h" refFor="ch" refForName="FiveNodes_1" fact="0.65"/>
          <dgm:constr type="ctrY" for="ch" forName="FiveConn_1-2" refType="h" fact="0.19"/>
          <dgm:constr type="r" for="ch" forName="FiveConn_1-2" refType="r"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r" for="ch" forName="FiveConn_2-3" refType="r"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r" for="ch" forName="FiveConn_3-4" refType="r"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r" for="ch" forName="FiveConn_4-5" refType="r" refFor="ch" refForName="FiveNodes_4"/>
          <dgm:constr type="r" for="ch" forName="FiveNodes_1_text" refType="l" refFor="ch" refForName="FiveConn_1-2"/>
          <dgm:constr type="rOff" for="ch" forName="FiveNodes_1_text" refType="w" refFor="ch" refForName="FiveConn_1-2" fact="-0.75"/>
          <dgm:constr type="t" for="ch" forName="FiveNodes_1_text" refType="t" refFor="ch" refForName="FiveNodes_1"/>
          <dgm:constr type="b" for="ch" forName="FiveNodes_1_text" refType="b" refFor="ch" refForName="FiveNodes_1"/>
          <dgm:constr type="l" for="ch" forName="FiveNodes_1_text" refType="l" refFor="ch" refForName="FiveNodes_1"/>
          <dgm:constr type="r" for="ch" forName="FiveNodes_2_text" refType="l" refFor="ch" refForName="FiveConn_1-2"/>
          <dgm:constr type="t" for="ch" forName="FiveNodes_2_text" refType="t" refFor="ch" refForName="FiveNodes_2"/>
          <dgm:constr type="b" for="ch" forName="FiveNodes_2_text" refType="b" refFor="ch" refForName="FiveNodes_2"/>
          <dgm:constr type="l" for="ch" forName="FiveNodes_2_text" refType="l" refFor="ch" refForName="FiveNodes_2"/>
          <dgm:constr type="r" for="ch" forName="FiveNodes_3_text" refType="l" refFor="ch" refForName="FiveConn_2-3"/>
          <dgm:constr type="t" for="ch" forName="FiveNodes_3_text" refType="t" refFor="ch" refForName="FiveNodes_3"/>
          <dgm:constr type="b" for="ch" forName="FiveNodes_3_text" refType="b" refFor="ch" refForName="FiveNodes_3"/>
          <dgm:constr type="l" for="ch" forName="FiveNodes_3_text" refType="l" refFor="ch" refForName="FiveNodes_3"/>
          <dgm:constr type="r" for="ch" forName="FiveNodes_4_text" refType="l" refFor="ch" refForName="FiveConn_3-4"/>
          <dgm:constr type="t" for="ch" forName="FiveNodes_4_text" refType="t" refFor="ch" refForName="FiveNodes_4"/>
          <dgm:constr type="b" for="ch" forName="FiveNodes_4_text" refType="b" refFor="ch" refForName="FiveNodes_4"/>
          <dgm:constr type="l" for="ch" forName="FiveNodes_4_text" refType="l" refFor="ch" refForName="FiveNodes_4"/>
          <dgm:constr type="r" for="ch" forName="FiveNodes_5_text" refType="l" refFor="ch" refForName="FiveConn_4-5"/>
          <dgm:constr type="t" for="ch" forName="FiveNodes_5_text" refType="t" refFor="ch" refForName="FiveNodes_5"/>
          <dgm:constr type="b" for="ch" forName="FiveNodes_5_text" refType="b" refFor="ch" refForName="FiveNodes_5"/>
          <dgm:constr type="l" for="ch" forName="FiveNodes_5_text" refType="l" refFor="ch" refForName="FiveNodes_5"/>
        </dgm:constrLst>
      </dgm:if>
      <dgm:else name="Name2">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r" for="ch" forName="TwoNodes_1" refType="w"/>
          <dgm:constr type="w" for="ch" forName="TwoNodes_2" refType="w" fact="0.85"/>
          <dgm:constr type="h" for="ch" forName="TwoNodes_2" refType="h" fact="0.45"/>
          <dgm:constr type="b" for="ch" forName="TwoNodes_2" refType="h"/>
          <dgm:constr type="l" for="ch" forName="TwoNodes_2"/>
          <dgm:constr type="w" for="ch" forName="TwoConn_1-2" refType="h" refFor="ch" refForName="TwoNodes_1" fact="0.65"/>
          <dgm:constr type="h" for="ch" forName="TwoConn_1-2" refType="h" refFor="ch" refForName="TwoNodes_1" fact="0.65"/>
          <dgm:constr type="ctrY" for="ch" forName="TwoConn_1-2" refType="h" fact="0.5"/>
          <dgm:constr type="l" for="ch" forName="TwoConn_1-2" refType="l" refFor="ch" refForName="TwoNodes_1"/>
          <dgm:constr type="l" for="ch" forName="TwoNodes_1_text" refType="r" refFor="ch" refForName="TwoConn_1-2"/>
          <dgm:constr type="lOff" for="ch" forName="TwoNodes_1_text" refType="w" refFor="ch" refForName="TwoConn_1-2" fact="0.5"/>
          <dgm:constr type="t" for="ch" forName="TwoNodes_1_text" refType="t" refFor="ch" refForName="TwoNodes_1"/>
          <dgm:constr type="b" for="ch" forName="TwoNodes_1_text" refType="b" refFor="ch" refForName="TwoNodes_1"/>
          <dgm:constr type="r" for="ch" forName="TwoNodes_1_text" refType="r" refFor="ch" refForName="TwoNodes_1"/>
          <dgm:constr type="l" for="ch" forName="TwoNodes_2_text" refType="r" refFor="ch" refForName="TwoConn_1-2"/>
          <dgm:constr type="t" for="ch" forName="TwoNodes_2_text" refType="t" refFor="ch" refForName="TwoNodes_2"/>
          <dgm:constr type="b" for="ch" forName="TwoNodes_2_text" refType="b" refFor="ch" refForName="TwoNodes_2"/>
          <dgm:constr type="r" for="ch" forName="TwoNodes_2_text" refType="r" refFor="ch" refForName="TwoNodes_2"/>
          <dgm:constr type="w" for="ch" forName="ThreeNodes_1" refType="w" fact="0.85"/>
          <dgm:constr type="h" for="ch" forName="ThreeNodes_1" refType="h" fact="0.3"/>
          <dgm:constr type="t" for="ch" forName="ThreeNodes_1"/>
          <dgm:constr type="r" for="ch" forName="ThreeNodes_1" refType="w"/>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l" for="ch" forName="ThreeNodes_3"/>
          <dgm:constr type="w" for="ch" forName="ThreeConn_1-2" refType="h" refFor="ch" refForName="ThreeNodes_1" fact="0.65"/>
          <dgm:constr type="h" for="ch" forName="ThreeConn_1-2" refType="h" refFor="ch" refForName="ThreeNodes_1" fact="0.65"/>
          <dgm:constr type="ctrY" for="ch" forName="ThreeConn_1-2" refType="h" fact="0.325"/>
          <dgm:constr type="l" for="ch" forName="ThreeConn_1-2" refType="l"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l" for="ch" forName="ThreeConn_2-3" refType="l" refFor="ch" refForName="ThreeNodes_2"/>
          <dgm:constr type="l" for="ch" forName="ThreeNodes_1_text" refType="r" refFor="ch" refForName="ThreeConn_1-2"/>
          <dgm:constr type="lOff" for="ch" forName="ThreeNodes_1_text" refType="w" refFor="ch" refForName="ThreeConn_1-2" fact="0.55"/>
          <dgm:constr type="t" for="ch" forName="ThreeNodes_1_text" refType="t" refFor="ch" refForName="ThreeNodes_1"/>
          <dgm:constr type="b" for="ch" forName="ThreeNodes_1_text" refType="b" refFor="ch" refForName="ThreeNodes_1"/>
          <dgm:constr type="r" for="ch" forName="ThreeNodes_1_text" refType="r" refFor="ch" refForName="ThreeNodes_1"/>
          <dgm:constr type="l" for="ch" forName="ThreeNodes_2_text" refType="r" refFor="ch" refForName="ThreeConn_1-2"/>
          <dgm:constr type="t" for="ch" forName="ThreeNodes_2_text" refType="t" refFor="ch" refForName="ThreeNodes_2"/>
          <dgm:constr type="b" for="ch" forName="ThreeNodes_2_text" refType="b" refFor="ch" refForName="ThreeNodes_2"/>
          <dgm:constr type="r" for="ch" forName="ThreeNodes_2_text" refType="r" refFor="ch" refForName="ThreeNodes_2"/>
          <dgm:constr type="l" for="ch" forName="ThreeNodes_3_text" refType="r" refFor="ch" refForName="ThreeConn_2-3"/>
          <dgm:constr type="t" for="ch" forName="ThreeNodes_3_text" refType="t" refFor="ch" refForName="ThreeNodes_3"/>
          <dgm:constr type="b" for="ch" forName="ThreeNodes_3_text" refType="b" refFor="ch" refForName="ThreeNodes_3"/>
          <dgm:constr type="r" for="ch" forName="ThreeNodes_3_text" refType="r" refFor="ch" refForName="ThreeNodes_3"/>
          <dgm:constr type="w" for="ch" forName="FourNodes_1" refType="w" fact="0.8"/>
          <dgm:constr type="h" for="ch" forName="FourNodes_1" refType="h" fact="0.22"/>
          <dgm:constr type="t" for="ch" forName="FourNodes_1"/>
          <dgm:constr type="r" for="ch" forName="FourNodes_1" refType="w"/>
          <dgm:constr type="w" for="ch" forName="FourNodes_2" refType="w" fact="0.8"/>
          <dgm:constr type="h" for="ch" forName="FourNodes_2" refType="h" fact="0.22"/>
          <dgm:constr type="ctrY" for="ch" forName="FourNodes_2" refType="h" fact="0.37"/>
          <dgm:constr type="ctrX" for="ch" forName="FourNodes_2" refType="w" fact="0.533"/>
          <dgm:constr type="w" for="ch" forName="FourNodes_3" refType="w" fact="0.8"/>
          <dgm:constr type="h" for="ch" forName="FourNodes_3" refType="h" fact="0.22"/>
          <dgm:constr type="ctrY" for="ch" forName="FourNodes_3" refType="h" fact="0.63"/>
          <dgm:constr type="ctrX" for="ch" forName="FourNodes_3" refType="w" fact="0.467"/>
          <dgm:constr type="w" for="ch" forName="FourNodes_4" refType="w" fact="0.8"/>
          <dgm:constr type="h" for="ch" forName="FourNodes_4" refType="h" fact="0.22"/>
          <dgm:constr type="b" for="ch" forName="FourNodes_4" refType="h"/>
          <dgm:constr type="l" for="ch" forName="FourNodes_4"/>
          <dgm:constr type="w" for="ch" forName="FourConn_1-2" refType="h" refFor="ch" refForName="FourNodes_1" fact="0.65"/>
          <dgm:constr type="h" for="ch" forName="FourConn_1-2" refType="h" refFor="ch" refForName="FourNodes_1" fact="0.65"/>
          <dgm:constr type="ctrY" for="ch" forName="FourConn_1-2" refType="h" fact="0.24"/>
          <dgm:constr type="l" for="ch" forName="FourConn_1-2" refType="l"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l" for="ch" forName="FourConn_2-3" refType="l"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l" for="ch" forName="FourConn_3-4" refType="l" refFor="ch" refForName="FourNodes_3"/>
          <dgm:constr type="l" for="ch" forName="FourNodes_1_text" refType="r" refFor="ch" refForName="FourConn_1-2"/>
          <dgm:constr type="lOff" for="ch" forName="FourNodes_1_text" refType="w" refFor="ch" refForName="FourConn_1-2" fact="0.69"/>
          <dgm:constr type="t" for="ch" forName="FourNodes_1_text" refType="t" refFor="ch" refForName="FourNodes_1"/>
          <dgm:constr type="b" for="ch" forName="FourNodes_1_text" refType="b" refFor="ch" refForName="FourNodes_1"/>
          <dgm:constr type="r" for="ch" forName="FourNodes_1_text" refType="r" refFor="ch" refForName="FourNodes_1"/>
          <dgm:constr type="l" for="ch" forName="FourNodes_2_text" refType="r" refFor="ch" refForName="FourConn_1-2"/>
          <dgm:constr type="t" for="ch" forName="FourNodes_2_text" refType="t" refFor="ch" refForName="FourNodes_2"/>
          <dgm:constr type="b" for="ch" forName="FourNodes_2_text" refType="b" refFor="ch" refForName="FourNodes_2"/>
          <dgm:constr type="r" for="ch" forName="FourNodes_2_text" refType="r" refFor="ch" refForName="FourNodes_2"/>
          <dgm:constr type="l" for="ch" forName="FourNodes_3_text" refType="r" refFor="ch" refForName="FourConn_2-3"/>
          <dgm:constr type="t" for="ch" forName="FourNodes_3_text" refType="t" refFor="ch" refForName="FourNodes_3"/>
          <dgm:constr type="b" for="ch" forName="FourNodes_3_text" refType="b" refFor="ch" refForName="FourNodes_3"/>
          <dgm:constr type="r" for="ch" forName="FourNodes_3_text" refType="r" refFor="ch" refForName="FourNodes_3"/>
          <dgm:constr type="l" for="ch" forName="FourNodes_4_text" refType="r" refFor="ch" refForName="FourConn_3-4"/>
          <dgm:constr type="t" for="ch" forName="FourNodes_4_text" refType="t" refFor="ch" refForName="FourNodes_4"/>
          <dgm:constr type="b" for="ch" forName="FourNodes_4_text" refType="b" refFor="ch" refForName="FourNodes_4"/>
          <dgm:constr type="r" for="ch" forName="FourNodes_4_text" refType="r" refFor="ch" refForName="FourNodes_4"/>
          <dgm:constr type="w" for="ch" forName="FiveNodes_1" refType="w" fact="0.77"/>
          <dgm:constr type="h" for="ch" forName="FiveNodes_1" refType="h" fact="0.18"/>
          <dgm:constr type="t" for="ch" forName="FiveNodes_1"/>
          <dgm:constr type="r" for="ch" forName="FiveNodes_1" refType="w"/>
          <dgm:constr type="w" for="ch" forName="FiveNodes_2" refType="w" fact="0.77"/>
          <dgm:constr type="h" for="ch" forName="FiveNodes_2" refType="h" fact="0.18"/>
          <dgm:constr type="ctrY" for="ch" forName="FiveNodes_2" refType="h" fact="0.295"/>
          <dgm:constr type="ctrX" for="ch" forName="FiveNodes_2" refType="w" fact="0.557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4425"/>
          <dgm:constr type="w" for="ch" forName="FiveNodes_5" refType="w" fact="0.77"/>
          <dgm:constr type="h" for="ch" forName="FiveNodes_5" refType="h" fact="0.18"/>
          <dgm:constr type="b" for="ch" forName="FiveNodes_5" refType="h"/>
          <dgm:constr type="l" for="ch" forName="FiveNodes_5"/>
          <dgm:constr type="w" for="ch" forName="FiveConn_1-2" refType="h" refFor="ch" refForName="FiveNodes_1" fact="0.65"/>
          <dgm:constr type="h" for="ch" forName="FiveConn_1-2" refType="h" refFor="ch" refForName="FiveNodes_1" fact="0.65"/>
          <dgm:constr type="ctrY" for="ch" forName="FiveConn_1-2" refType="h" fact="0.19"/>
          <dgm:constr type="l" for="ch" forName="FiveConn_1-2" refType="l"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l" for="ch" forName="FiveConn_2-3" refType="l"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l" for="ch" forName="FiveConn_3-4" refType="l"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l" for="ch" forName="FiveConn_4-5" refType="l" refFor="ch" refForName="FiveNodes_4"/>
          <dgm:constr type="l" for="ch" forName="FiveNodes_1_text" refType="r" refFor="ch" refForName="FiveConn_1-2"/>
          <dgm:constr type="lOff" for="ch" forName="FiveNodes_1_text" refType="w" refFor="ch" refForName="FiveConn_1-2" fact="0.73"/>
          <dgm:constr type="t" for="ch" forName="FiveNodes_1_text" refType="t" refFor="ch" refForName="FiveNodes_1"/>
          <dgm:constr type="b" for="ch" forName="FiveNodes_1_text" refType="b" refFor="ch" refForName="FiveNodes_1"/>
          <dgm:constr type="r" for="ch" forName="FiveNodes_1_text" refType="r" refFor="ch" refForName="FiveNodes_1"/>
          <dgm:constr type="l" for="ch" forName="FiveNodes_2_text" refType="r" refFor="ch" refForName="FiveConn_1-2"/>
          <dgm:constr type="t" for="ch" forName="FiveNodes_2_text" refType="t" refFor="ch" refForName="FiveNodes_2"/>
          <dgm:constr type="b" for="ch" forName="FiveNodes_2_text" refType="b" refFor="ch" refForName="FiveNodes_2"/>
          <dgm:constr type="r" for="ch" forName="FiveNodes_2_text" refType="r" refFor="ch" refForName="FiveNodes_2"/>
          <dgm:constr type="l" for="ch" forName="FiveNodes_3_text" refType="r" refFor="ch" refForName="FiveConn_2-3"/>
          <dgm:constr type="t" for="ch" forName="FiveNodes_3_text" refType="t" refFor="ch" refForName="FiveNodes_3"/>
          <dgm:constr type="b" for="ch" forName="FiveNodes_3_text" refType="b" refFor="ch" refForName="FiveNodes_3"/>
          <dgm:constr type="r" for="ch" forName="FiveNodes_3_text" refType="r" refFor="ch" refForName="FiveNodes_3"/>
          <dgm:constr type="l" for="ch" forName="FiveNodes_4_text" refType="r" refFor="ch" refForName="FiveConn_3-4"/>
          <dgm:constr type="t" for="ch" forName="FiveNodes_4_text" refType="t" refFor="ch" refForName="FiveNodes_4"/>
          <dgm:constr type="b" for="ch" forName="FiveNodes_4_text" refType="b" refFor="ch" refForName="FiveNodes_4"/>
          <dgm:constr type="r" for="ch" forName="FiveNodes_4_text" refType="r" refFor="ch" refForName="FiveNodes_4"/>
          <dgm:constr type="l" for="ch" forName="FiveNodes_5_text" refType="r" refFor="ch" refForName="FiveConn_4-5"/>
          <dgm:constr type="t" for="ch" forName="FiveNodes_5_text" refType="t" refFor="ch" refForName="FiveNodes_5"/>
          <dgm:constr type="b" for="ch" forName="FiveNodes_5_text" refType="b" refFor="ch" refForName="FiveNodes_5"/>
          <dgm:constr type="r" for="ch" forName="FiveNodes_5_text" refType="r" refFor="ch" refForName="FiveNodes_5"/>
        </dgm:constrLst>
      </dgm:else>
    </dgm:choose>
    <dgm:ruleLst/>
    <dgm:layoutNode name="dummyMaxCanvas">
      <dgm:varLst/>
      <dgm:alg type="sp"/>
      <dgm:shape xmlns:r="http://schemas.openxmlformats.org/officeDocument/2006/relationships" r:blip="">
        <dgm:adjLst/>
      </dgm:shape>
      <dgm:presOf/>
      <dgm:constrLst/>
      <dgm:ruleLst/>
    </dgm:layoutNode>
    <dgm:choose name="Name3">
      <dgm:if name="Name4" axis="ch" ptType="node" func="cnt" op="equ" val="1">
        <dgm:layoutNode name="OneNode_1">
          <dgm:varLst>
            <dgm:bulletEnabled val="1"/>
          </dgm:varLst>
          <dgm:alg type="tx"/>
          <dgm:shape xmlns:r="http://schemas.openxmlformats.org/officeDocument/2006/relationships" type="roundRect" r:blip="">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
        <dgm:choose name="Name6">
          <dgm:if name="Name7" axis="ch" ptType="node" func="cnt" op="equ" val="2">
            <dgm:layoutNode name="Two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wo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wo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wo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wo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
            <dgm:choose name="Name9">
              <dgm:if name="Name10" axis="ch" ptType="node" func="cnt" op="equ" val="3">
                <dgm:layoutNode name="Thre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hre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hre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Thre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1">
                <dgm:choose name="Name12">
                  <dgm:if name="Name13" axis="ch" ptType="node" func="cnt" op="equ" val="4">
                    <dgm:layoutNode name="Four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our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our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our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our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4">
                    <dgm:choose name="Name15">
                      <dgm:if name="Name16" axis="ch" ptType="node" func="cnt" op="gte" val="5">
                        <dgm:layoutNode name="Fiv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iv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iv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ive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iveNodes_5">
                          <dgm:varLst>
                            <dgm:bulletEnabled val="1"/>
                          </dgm:varLst>
                          <dgm:alg type="sp"/>
                          <dgm:shape xmlns:r="http://schemas.openxmlformats.org/officeDocument/2006/relationships" type="roundRect" r:blip="">
                            <dgm:adjLst>
                              <dgm:adj idx="1" val="0.1"/>
                            </dgm:adjLst>
                          </dgm:shape>
                          <dgm:presOf axis="ch desOrSelf" ptType="node node" st="5 1" cnt="1 0"/>
                          <dgm:constrLst/>
                          <dgm:ruleLst/>
                        </dgm:layoutNode>
                        <dgm:layoutNode name="Fiv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4-5" styleLbl="fgAccFollowNode1">
                          <dgm:varLst>
                            <dgm:bulletEnabled val="1"/>
                          </dgm:varLst>
                          <dgm:alg type="tx"/>
                          <dgm:shape xmlns:r="http://schemas.openxmlformats.org/officeDocument/2006/relationships" type="downArrow" r:blip="">
                            <dgm:adjLst>
                              <dgm:adj idx="1" val="0.55"/>
                              <dgm:adj idx="2" val="0.45"/>
                            </dgm:adjLst>
                          </dgm:shape>
                          <dgm:presOf axis="ch" ptType="sibTrans" st="4"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5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5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7"/>
                    </dgm:choose>
                  </dgm:else>
                </dgm:choose>
              </dgm:else>
            </dgm:choose>
          </dgm:else>
        </dgm:choose>
      </dgm:else>
    </dgm:choose>
  </dgm:layoutNode>
</dgm:layoutDef>
</file>

<file path=ppt/diagrams/layout2.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PK"/>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1D78A9BE-17C2-4B63-BD62-86224D461B47}" type="datetimeFigureOut">
              <a:rPr lang="en-PK" smtClean="0"/>
              <a:t>04/02/2026</a:t>
            </a:fld>
            <a:endParaRPr lang="en-PK"/>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PK"/>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PK"/>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PK"/>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92CED842-5730-4AE6-8F4F-7B654778E796}" type="slidenum">
              <a:rPr lang="en-PK" smtClean="0"/>
              <a:t>‹#›</a:t>
            </a:fld>
            <a:endParaRPr lang="en-PK"/>
          </a:p>
        </p:txBody>
      </p:sp>
    </p:spTree>
    <p:extLst>
      <p:ext uri="{BB962C8B-B14F-4D97-AF65-F5344CB8AC3E}">
        <p14:creationId xmlns:p14="http://schemas.microsoft.com/office/powerpoint/2010/main" val="239284010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idx="2"/>
          </p:nvPr>
        </p:nvSpPr>
        <p:spPr>
          <a:xfrm>
            <a:off x="685800" y="1143000"/>
            <a:ext cx="5486400" cy="3086100"/>
          </a:xfrm>
        </p:spPr>
      </p:sp>
      <p:sp>
        <p:nvSpPr>
          <p:cNvPr id="3" name="Notes Placeholder 2"/>
          <p:cNvSpPr>
            <a:spLocks noGrp="1"/>
          </p:cNvSpPr>
          <p:nvPr>
            <p:ph type="body" sz="quarter" idx="3"/>
          </p:nvPr>
        </p:nvSpPr>
        <p:spPr/>
        <p:txBody>
          <a:bodyPr/>
          <a:lstStyle/>
          <a:p>
            <a:r>
              <a:t>Introduce Jenny and explain that you will use ONE lifespan theory (Bowlby) to understand impact and guide support.</a:t>
            </a:r>
          </a:p>
        </p:txBody>
      </p:sp>
      <p:sp>
        <p:nvSpPr>
          <p:cNvPr id="4" name="Slide Number Placeholder 3"/>
          <p:cNvSpPr>
            <a:spLocks noGrp="1"/>
          </p:cNvSpPr>
          <p:nvPr>
            <p:ph type="sldNum" sz="quarter" idx="5"/>
          </p:nvPr>
        </p:nvSpPr>
        <p:spPr/>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idx="2"/>
          </p:nvPr>
        </p:nvSpPr>
        <p:spPr>
          <a:xfrm>
            <a:off x="685800" y="1143000"/>
            <a:ext cx="5486400" cy="3086100"/>
          </a:xfrm>
        </p:spPr>
      </p:sp>
      <p:sp>
        <p:nvSpPr>
          <p:cNvPr id="3" name="Notes Placeholder 2"/>
          <p:cNvSpPr>
            <a:spLocks noGrp="1"/>
          </p:cNvSpPr>
          <p:nvPr>
            <p:ph type="body" sz="quarter" idx="3"/>
          </p:nvPr>
        </p:nvSpPr>
        <p:spPr/>
        <p:txBody>
          <a:bodyPr/>
          <a:lstStyle/>
          <a:p>
            <a:r>
              <a:t>Keep this simple: attachment shapes how we cope with stress and relationships. Mention that adolescence still needs secure bases.</a:t>
            </a:r>
          </a:p>
        </p:txBody>
      </p:sp>
      <p:sp>
        <p:nvSpPr>
          <p:cNvPr id="4" name="Slide Number Placeholder 3"/>
          <p:cNvSpPr>
            <a:spLocks noGrp="1"/>
          </p:cNvSpPr>
          <p:nvPr>
            <p:ph type="sldNum" sz="quarter" idx="5"/>
          </p:nvPr>
        </p:nvSpPr>
        <p:spPr/>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idx="2"/>
          </p:nvPr>
        </p:nvSpPr>
        <p:spPr>
          <a:xfrm>
            <a:off x="685800" y="1143000"/>
            <a:ext cx="5486400" cy="3086100"/>
          </a:xfrm>
        </p:spPr>
      </p:sp>
      <p:sp>
        <p:nvSpPr>
          <p:cNvPr id="3" name="Notes Placeholder 2"/>
          <p:cNvSpPr>
            <a:spLocks noGrp="1"/>
          </p:cNvSpPr>
          <p:nvPr>
            <p:ph type="body" sz="quarter" idx="3"/>
          </p:nvPr>
        </p:nvSpPr>
        <p:spPr/>
        <p:txBody>
          <a:bodyPr/>
          <a:lstStyle/>
          <a:p>
            <a:r>
              <a:t>Explain link: disrupted caregiving + grief + increased responsibility may impact attachment security and wellbeing.</a:t>
            </a:r>
          </a:p>
        </p:txBody>
      </p:sp>
      <p:sp>
        <p:nvSpPr>
          <p:cNvPr id="4" name="Slide Number Placeholder 3"/>
          <p:cNvSpPr>
            <a:spLocks noGrp="1"/>
          </p:cNvSpPr>
          <p:nvPr>
            <p:ph type="sldNum" sz="quarter" idx="5"/>
          </p:nvPr>
        </p:nvSpPr>
        <p:spPr/>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idx="2"/>
          </p:nvPr>
        </p:nvSpPr>
        <p:spPr>
          <a:xfrm>
            <a:off x="685800" y="1143000"/>
            <a:ext cx="5486400" cy="3086100"/>
          </a:xfrm>
        </p:spPr>
      </p:sp>
      <p:sp>
        <p:nvSpPr>
          <p:cNvPr id="3" name="Notes Placeholder 2"/>
          <p:cNvSpPr>
            <a:spLocks noGrp="1"/>
          </p:cNvSpPr>
          <p:nvPr>
            <p:ph type="body" sz="quarter" idx="3"/>
          </p:nvPr>
        </p:nvSpPr>
        <p:spPr/>
        <p:txBody>
          <a:bodyPr/>
          <a:lstStyle/>
          <a:p>
            <a:r>
              <a:t>Link each point back to attachment/internal working model: 'I must cope alone' or 'my needs are less important'.</a:t>
            </a:r>
          </a:p>
        </p:txBody>
      </p:sp>
      <p:sp>
        <p:nvSpPr>
          <p:cNvPr id="4" name="Slide Number Placeholder 3"/>
          <p:cNvSpPr>
            <a:spLocks noGrp="1"/>
          </p:cNvSpPr>
          <p:nvPr>
            <p:ph type="sldNum" sz="quarter" idx="5"/>
          </p:nvPr>
        </p:nvSpPr>
        <p:spPr/>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idx="2"/>
          </p:nvPr>
        </p:nvSpPr>
        <p:spPr>
          <a:xfrm>
            <a:off x="685800" y="1143000"/>
            <a:ext cx="5486400" cy="3086100"/>
          </a:xfrm>
        </p:spPr>
      </p:sp>
      <p:sp>
        <p:nvSpPr>
          <p:cNvPr id="3" name="Notes Placeholder 2"/>
          <p:cNvSpPr>
            <a:spLocks noGrp="1"/>
          </p:cNvSpPr>
          <p:nvPr>
            <p:ph type="body" sz="quarter" idx="3"/>
          </p:nvPr>
        </p:nvSpPr>
        <p:spPr/>
        <p:txBody>
          <a:bodyPr/>
          <a:lstStyle/>
          <a:p>
            <a:r>
              <a:t>Say: biology can make stress feel stronger in teens; environment can either protect or increase risk.</a:t>
            </a:r>
          </a:p>
        </p:txBody>
      </p:sp>
      <p:sp>
        <p:nvSpPr>
          <p:cNvPr id="4" name="Slide Number Placeholder 3"/>
          <p:cNvSpPr>
            <a:spLocks noGrp="1"/>
          </p:cNvSpPr>
          <p:nvPr>
            <p:ph type="sldNum" sz="quarter" idx="5"/>
          </p:nvPr>
        </p:nvSpPr>
        <p:spPr/>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idx="2"/>
          </p:nvPr>
        </p:nvSpPr>
        <p:spPr>
          <a:xfrm>
            <a:off x="685800" y="1143000"/>
            <a:ext cx="5486400" cy="3086100"/>
          </a:xfrm>
        </p:spPr>
      </p:sp>
      <p:sp>
        <p:nvSpPr>
          <p:cNvPr id="3" name="Notes Placeholder 2"/>
          <p:cNvSpPr>
            <a:spLocks noGrp="1"/>
          </p:cNvSpPr>
          <p:nvPr>
            <p:ph type="body" sz="quarter" idx="3"/>
          </p:nvPr>
        </p:nvSpPr>
        <p:spPr/>
        <p:txBody>
          <a:bodyPr/>
          <a:lstStyle/>
          <a:p>
            <a:r>
              <a:t>Explain that needs should be assessed under young carer approach + safeguarding if needed.</a:t>
            </a:r>
          </a:p>
        </p:txBody>
      </p:sp>
      <p:sp>
        <p:nvSpPr>
          <p:cNvPr id="4" name="Slide Number Placeholder 3"/>
          <p:cNvSpPr>
            <a:spLocks noGrp="1"/>
          </p:cNvSpPr>
          <p:nvPr>
            <p:ph type="sldNum" sz="quarter" idx="5"/>
          </p:nvPr>
        </p:nvSpPr>
        <p:spPr/>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idx="2"/>
          </p:nvPr>
        </p:nvSpPr>
        <p:spPr>
          <a:xfrm>
            <a:off x="685800" y="1143000"/>
            <a:ext cx="5486400" cy="3086100"/>
          </a:xfrm>
        </p:spPr>
      </p:sp>
      <p:sp>
        <p:nvSpPr>
          <p:cNvPr id="3" name="Notes Placeholder 2"/>
          <p:cNvSpPr>
            <a:spLocks noGrp="1"/>
          </p:cNvSpPr>
          <p:nvPr>
            <p:ph type="body" sz="quarter" idx="3"/>
          </p:nvPr>
        </p:nvSpPr>
        <p:spPr/>
        <p:txBody>
          <a:bodyPr/>
          <a:lstStyle/>
          <a:p>
            <a:r>
              <a:t>Attachment-informed care = consistency, trust, emotional availability, and reducing stressors.</a:t>
            </a:r>
          </a:p>
        </p:txBody>
      </p:sp>
      <p:sp>
        <p:nvSpPr>
          <p:cNvPr id="4" name="Slide Number Placeholder 3"/>
          <p:cNvSpPr>
            <a:spLocks noGrp="1"/>
          </p:cNvSpPr>
          <p:nvPr>
            <p:ph type="sldNum" sz="quarter" idx="5"/>
          </p:nvPr>
        </p:nvSpPr>
        <p:spPr/>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idx="2"/>
          </p:nvPr>
        </p:nvSpPr>
        <p:spPr>
          <a:xfrm>
            <a:off x="685800" y="1143000"/>
            <a:ext cx="5486400" cy="3086100"/>
          </a:xfrm>
        </p:spPr>
      </p:sp>
      <p:sp>
        <p:nvSpPr>
          <p:cNvPr id="3" name="Notes Placeholder 2"/>
          <p:cNvSpPr>
            <a:spLocks noGrp="1"/>
          </p:cNvSpPr>
          <p:nvPr>
            <p:ph type="body" sz="quarter" idx="3"/>
          </p:nvPr>
        </p:nvSpPr>
        <p:spPr/>
        <p:txBody>
          <a:bodyPr/>
          <a:lstStyle/>
          <a:p>
            <a:r>
              <a:t>Emphasise: this reduces Jenny’s burden and supports mother’s independence.</a:t>
            </a:r>
          </a:p>
        </p:txBody>
      </p:sp>
      <p:sp>
        <p:nvSpPr>
          <p:cNvPr id="4" name="Slide Number Placeholder 3"/>
          <p:cNvSpPr>
            <a:spLocks noGrp="1"/>
          </p:cNvSpPr>
          <p:nvPr>
            <p:ph type="sldNum" sz="quarter" idx="5"/>
          </p:nvPr>
        </p:nvSpPr>
        <p:spPr/>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idx="2"/>
          </p:nvPr>
        </p:nvSpPr>
        <p:spPr>
          <a:xfrm>
            <a:off x="685800" y="1143000"/>
            <a:ext cx="5486400" cy="3086100"/>
          </a:xfrm>
        </p:spPr>
      </p:sp>
      <p:sp>
        <p:nvSpPr>
          <p:cNvPr id="3" name="Notes Placeholder 2"/>
          <p:cNvSpPr>
            <a:spLocks noGrp="1"/>
          </p:cNvSpPr>
          <p:nvPr>
            <p:ph type="body" sz="quarter" idx="3"/>
          </p:nvPr>
        </p:nvSpPr>
        <p:spPr/>
        <p:txBody>
          <a:bodyPr/>
          <a:lstStyle/>
          <a:p>
            <a:r>
              <a:t>Link to attachment: consistent support figures help Jenny feel safe and able to focus on her own goals.</a:t>
            </a:r>
          </a:p>
        </p:txBody>
      </p:sp>
      <p:sp>
        <p:nvSpPr>
          <p:cNvPr id="4" name="Slide Number Placeholder 3"/>
          <p:cNvSpPr>
            <a:spLocks noGrp="1"/>
          </p:cNvSpPr>
          <p:nvPr>
            <p:ph type="sldNum" sz="quarter" idx="5"/>
          </p:nvPr>
        </p:nvSpPr>
        <p:spPr/>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idx="2"/>
          </p:nvPr>
        </p:nvSpPr>
        <p:spPr>
          <a:xfrm>
            <a:off x="685800" y="1143000"/>
            <a:ext cx="5486400" cy="3086100"/>
          </a:xfrm>
        </p:spPr>
      </p:sp>
      <p:sp>
        <p:nvSpPr>
          <p:cNvPr id="3" name="Notes Placeholder 2"/>
          <p:cNvSpPr>
            <a:spLocks noGrp="1"/>
          </p:cNvSpPr>
          <p:nvPr>
            <p:ph type="body" sz="quarter" idx="3"/>
          </p:nvPr>
        </p:nvSpPr>
        <p:spPr/>
        <p:txBody>
          <a:bodyPr/>
          <a:lstStyle/>
          <a:p>
            <a:r>
              <a:t>Show critical thinking: theory helps but doesn’t explain everything; combine with social care frameworks.</a:t>
            </a:r>
          </a:p>
        </p:txBody>
      </p:sp>
      <p:sp>
        <p:nvSpPr>
          <p:cNvPr id="4" name="Slide Number Placeholder 3"/>
          <p:cNvSpPr>
            <a:spLocks noGrp="1"/>
          </p:cNvSpPr>
          <p:nvPr>
            <p:ph type="sldNum" sz="quarter" idx="5"/>
          </p:nvPr>
        </p:nvSpPr>
        <p:spPr/>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idx="2"/>
          </p:nvPr>
        </p:nvSpPr>
        <p:spPr>
          <a:xfrm>
            <a:off x="685800" y="1143000"/>
            <a:ext cx="5486400" cy="3086100"/>
          </a:xfrm>
        </p:spPr>
      </p:sp>
      <p:sp>
        <p:nvSpPr>
          <p:cNvPr id="3" name="Notes Placeholder 2"/>
          <p:cNvSpPr>
            <a:spLocks noGrp="1"/>
          </p:cNvSpPr>
          <p:nvPr>
            <p:ph type="body" sz="quarter" idx="3"/>
          </p:nvPr>
        </p:nvSpPr>
        <p:spPr/>
        <p:txBody>
          <a:bodyPr/>
          <a:lstStyle/>
          <a:p>
            <a:r>
              <a:t>Finish confidently and invite questions.</a:t>
            </a:r>
          </a:p>
        </p:txBody>
      </p:sp>
      <p:sp>
        <p:nvSpPr>
          <p:cNvPr id="4" name="Slide Number Placeholder 3"/>
          <p:cNvSpPr>
            <a:spLocks noGrp="1"/>
          </p:cNvSpPr>
          <p:nvPr>
            <p:ph type="sldNum" sz="quarter" idx="5"/>
          </p:nvPr>
        </p:nvSpPr>
        <p:spPr/>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idx="2"/>
          </p:nvPr>
        </p:nvSpPr>
        <p:spPr>
          <a:xfrm>
            <a:off x="685800" y="1143000"/>
            <a:ext cx="5486400" cy="3086100"/>
          </a:xfrm>
        </p:spPr>
      </p:sp>
      <p:sp>
        <p:nvSpPr>
          <p:cNvPr id="3" name="Notes Placeholder 2"/>
          <p:cNvSpPr>
            <a:spLocks noGrp="1"/>
          </p:cNvSpPr>
          <p:nvPr>
            <p:ph type="body" sz="quarter" idx="3"/>
          </p:nvPr>
        </p:nvSpPr>
        <p:spPr/>
        <p:txBody>
          <a:bodyPr/>
          <a:lstStyle/>
          <a:p>
            <a:r>
              <a:t>Replace/adjust sources if your lecturer requires mostly last 5 years; keep Bowlby as seminal.</a:t>
            </a:r>
          </a:p>
        </p:txBody>
      </p:sp>
      <p:sp>
        <p:nvSpPr>
          <p:cNvPr id="4" name="Slide Number Placeholder 3"/>
          <p:cNvSpPr>
            <a:spLocks noGrp="1"/>
          </p:cNvSpPr>
          <p:nvPr>
            <p:ph type="sldNum" sz="quarter" idx="5"/>
          </p:nvPr>
        </p:nvSpPr>
        <p:spPr/>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16" name="Group 15"/>
          <p:cNvGrpSpPr/>
          <p:nvPr/>
        </p:nvGrpSpPr>
        <p:grpSpPr>
          <a:xfrm>
            <a:off x="0" y="-8467"/>
            <a:ext cx="12192000" cy="6866467"/>
            <a:chOff x="0" y="-8467"/>
            <a:chExt cx="12192000" cy="6866467"/>
          </a:xfrm>
        </p:grpSpPr>
        <p:cxnSp>
          <p:nvCxnSpPr>
            <p:cNvPr id="19" name="Straight Connector 18"/>
            <p:cNvCxnSpPr/>
            <p:nvPr/>
          </p:nvCxnSpPr>
          <p:spPr>
            <a:xfrm>
              <a:off x="9371012" y="0"/>
              <a:ext cx="1219200" cy="6858000"/>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cxnSp>
          <p:nvCxnSpPr>
            <p:cNvPr id="20" name="Straight Connector 19"/>
            <p:cNvCxnSpPr/>
            <p:nvPr/>
          </p:nvCxnSpPr>
          <p:spPr>
            <a:xfrm flipH="1">
              <a:off x="7425267" y="3681413"/>
              <a:ext cx="4763558" cy="3176587"/>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sp>
          <p:nvSpPr>
            <p:cNvPr id="21"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6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PK"/>
            </a:p>
          </p:txBody>
        </p:sp>
        <p:sp>
          <p:nvSpPr>
            <p:cNvPr id="22"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PK"/>
            </a:p>
          </p:txBody>
        </p:sp>
        <p:sp>
          <p:nvSpPr>
            <p:cNvPr id="23" name="Isosceles Triangle 22"/>
            <p:cNvSpPr/>
            <p:nvPr/>
          </p:nvSpPr>
          <p:spPr>
            <a:xfrm>
              <a:off x="8932333" y="3048000"/>
              <a:ext cx="3259667" cy="3810000"/>
            </a:xfrm>
            <a:prstGeom prst="triangle">
              <a:avLst>
                <a:gd name="adj" fmla="val 100000"/>
              </a:avLst>
            </a:prstGeom>
            <a:solidFill>
              <a:schemeClr val="accent1">
                <a:alpha val="72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PK"/>
            </a:p>
          </p:txBody>
        </p:sp>
        <p:sp>
          <p:nvSpPr>
            <p:cNvPr id="24"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1">
                <a:lumMod val="75000"/>
                <a:alpha val="5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PK"/>
            </a:p>
          </p:txBody>
        </p:sp>
        <p:sp>
          <p:nvSpPr>
            <p:cNvPr id="25"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PK"/>
            </a:p>
          </p:txBody>
        </p:sp>
        <p:sp>
          <p:nvSpPr>
            <p:cNvPr id="26"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lumMod val="50000"/>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PK"/>
            </a:p>
          </p:txBody>
        </p:sp>
        <p:sp>
          <p:nvSpPr>
            <p:cNvPr id="27" name="Isosceles Triangle 26"/>
            <p:cNvSpPr/>
            <p:nvPr/>
          </p:nvSpPr>
          <p:spPr>
            <a:xfrm>
              <a:off x="10371666" y="3589867"/>
              <a:ext cx="1817159" cy="3268133"/>
            </a:xfrm>
            <a:prstGeom prst="triangle">
              <a:avLst>
                <a:gd name="adj" fmla="val 100000"/>
              </a:avLst>
            </a:prstGeom>
            <a:solidFill>
              <a:schemeClr val="accent1">
                <a:lumMod val="50000"/>
                <a:alpha val="66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PK"/>
            </a:p>
          </p:txBody>
        </p:sp>
        <p:sp>
          <p:nvSpPr>
            <p:cNvPr id="29" name="Isosceles Triangle 28"/>
            <p:cNvSpPr/>
            <p:nvPr/>
          </p:nvSpPr>
          <p:spPr>
            <a:xfrm rot="10800000">
              <a:off x="0" y="0"/>
              <a:ext cx="842596" cy="5666154"/>
            </a:xfrm>
            <a:prstGeom prst="triangle">
              <a:avLst>
                <a:gd name="adj" fmla="val 100000"/>
              </a:avLst>
            </a:prstGeom>
            <a:solidFill>
              <a:schemeClr val="accent1">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PK"/>
            </a:p>
          </p:txBody>
        </p:sp>
      </p:grpSp>
      <p:sp>
        <p:nvSpPr>
          <p:cNvPr id="2" name="Title 1"/>
          <p:cNvSpPr>
            <a:spLocks noGrp="1"/>
          </p:cNvSpPr>
          <p:nvPr>
            <p:ph type="ctrTitle"/>
          </p:nvPr>
        </p:nvSpPr>
        <p:spPr>
          <a:xfrm>
            <a:off x="1507067" y="2404534"/>
            <a:ext cx="7766936" cy="1646302"/>
          </a:xfrm>
        </p:spPr>
        <p:txBody>
          <a:bodyPr anchor="b">
            <a:noAutofit/>
          </a:bodyPr>
          <a:lstStyle>
            <a:lvl1pPr algn="r">
              <a:defRPr sz="5400">
                <a:solidFill>
                  <a:schemeClr val="accent1">
                    <a:lumMod val="75000"/>
                  </a:schemeClr>
                </a:solidFill>
              </a:defRPr>
            </a:lvl1pPr>
          </a:lstStyle>
          <a:p>
            <a:r>
              <a:rPr lang="en-US"/>
              <a:t>Click to edit Master title style</a:t>
            </a:r>
            <a:endParaRPr lang="en-US" dirty="0"/>
          </a:p>
        </p:txBody>
      </p:sp>
      <p:sp>
        <p:nvSpPr>
          <p:cNvPr id="3" name="Subtitle 2"/>
          <p:cNvSpPr>
            <a:spLocks noGrp="1"/>
          </p:cNvSpPr>
          <p:nvPr>
            <p:ph type="subTitle" idx="1"/>
          </p:nvPr>
        </p:nvSpPr>
        <p:spPr>
          <a:xfrm>
            <a:off x="1507067" y="4050833"/>
            <a:ext cx="7766936" cy="1096899"/>
          </a:xfrm>
        </p:spPr>
        <p:txBody>
          <a:bodyPr anchor="t"/>
          <a:lstStyle>
            <a:lvl1pPr marL="0" indent="0" algn="r">
              <a:buNone/>
              <a:defRPr>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5BCAD085-E8A6-8845-BD4E-CB4CCA059FC4}" type="datetimeFigureOut">
              <a:rPr lang="en-US" smtClean="0"/>
              <a:t>2/4/2026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30007283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5BCAD085-E8A6-8845-BD4E-CB4CCA059FC4}" type="datetimeFigureOut">
              <a:rPr lang="en-US" smtClean="0"/>
              <a:t>2/4/2026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267839342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77335" y="2700867"/>
            <a:ext cx="8596668" cy="1826581"/>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860400"/>
          </a:xfrm>
        </p:spPr>
        <p:txBody>
          <a:bodyPr anchor="t"/>
          <a:lstStyle>
            <a:lvl1pPr marL="0" indent="0" algn="l">
              <a:buNone/>
              <a:defRPr sz="20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BCAD085-E8A6-8845-BD4E-CB4CCA059FC4}" type="datetimeFigureOut">
              <a:rPr lang="en-US" smtClean="0"/>
              <a:t>2/4/2026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253257104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77334" y="2160589"/>
            <a:ext cx="4184035" cy="388077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089970" y="2160589"/>
            <a:ext cx="4184034" cy="388077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5BCAD085-E8A6-8845-BD4E-CB4CCA059FC4}" type="datetimeFigureOut">
              <a:rPr lang="en-US" smtClean="0"/>
              <a:t>2/4/2026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300510280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675745" y="2160983"/>
            <a:ext cx="4185623"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75745" y="2737245"/>
            <a:ext cx="4185623"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088383" y="2160983"/>
            <a:ext cx="4185618"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088384" y="2737245"/>
            <a:ext cx="4185617"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5BCAD085-E8A6-8845-BD4E-CB4CCA059FC4}" type="datetimeFigureOut">
              <a:rPr lang="en-US" smtClean="0"/>
              <a:t>2/4/2026</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313685907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1320800"/>
          </a:xfrm>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5BCAD085-E8A6-8845-BD4E-CB4CCA059FC4}" type="datetimeFigureOut">
              <a:rPr lang="en-US" smtClean="0"/>
              <a:t>2/4/2026</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59905418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5BCAD085-E8A6-8845-BD4E-CB4CCA059FC4}" type="datetimeFigureOut">
              <a:rPr lang="en-US" smtClean="0"/>
              <a:t>2/4/2026</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140003684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1498604"/>
            <a:ext cx="3854528" cy="1278466"/>
          </a:xfrm>
        </p:spPr>
        <p:txBody>
          <a:bodyPr anchor="b">
            <a:normAutofit/>
          </a:bodyPr>
          <a:lstStyle>
            <a:lvl1pPr>
              <a:defRPr sz="2000"/>
            </a:lvl1pPr>
          </a:lstStyle>
          <a:p>
            <a:r>
              <a:rPr lang="en-US"/>
              <a:t>Click to edit Master title style</a:t>
            </a:r>
            <a:endParaRPr lang="en-US" dirty="0"/>
          </a:p>
        </p:txBody>
      </p:sp>
      <p:sp>
        <p:nvSpPr>
          <p:cNvPr id="3" name="Content Placeholder 2"/>
          <p:cNvSpPr>
            <a:spLocks noGrp="1"/>
          </p:cNvSpPr>
          <p:nvPr>
            <p:ph idx="1"/>
          </p:nvPr>
        </p:nvSpPr>
        <p:spPr>
          <a:xfrm>
            <a:off x="4760461" y="514924"/>
            <a:ext cx="4513541" cy="552643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77334" y="2777069"/>
            <a:ext cx="3854528" cy="2584449"/>
          </a:xfrm>
        </p:spPr>
        <p:txBody>
          <a:bodyPr>
            <a:normAutofit/>
          </a:bodyPr>
          <a:lstStyle>
            <a:lvl1pPr marL="0" indent="0">
              <a:buNone/>
              <a:defRPr sz="1400"/>
            </a:lvl1pPr>
            <a:lvl2pPr marL="457063" indent="0">
              <a:buNone/>
              <a:defRPr sz="1400"/>
            </a:lvl2pPr>
            <a:lvl3pPr marL="914126" indent="0">
              <a:buNone/>
              <a:defRPr sz="1200"/>
            </a:lvl3pPr>
            <a:lvl4pPr marL="1371189" indent="0">
              <a:buNone/>
              <a:defRPr sz="1000"/>
            </a:lvl4pPr>
            <a:lvl5pPr marL="1828251" indent="0">
              <a:buNone/>
              <a:defRPr sz="1000"/>
            </a:lvl5pPr>
            <a:lvl6pPr marL="2285314" indent="0">
              <a:buNone/>
              <a:defRPr sz="1000"/>
            </a:lvl6pPr>
            <a:lvl7pPr marL="2742377" indent="0">
              <a:buNone/>
              <a:defRPr sz="1000"/>
            </a:lvl7pPr>
            <a:lvl8pPr marL="3199440" indent="0">
              <a:buNone/>
              <a:defRPr sz="1000"/>
            </a:lvl8pPr>
            <a:lvl9pPr marL="3656503"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5BCAD085-E8A6-8845-BD4E-CB4CCA059FC4}" type="datetimeFigureOut">
              <a:rPr lang="en-US" smtClean="0"/>
              <a:t>2/4/2026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302349646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4800600"/>
            <a:ext cx="8596667"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77334" y="609600"/>
            <a:ext cx="8596668" cy="3845718"/>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677334" y="5367338"/>
            <a:ext cx="8596667" cy="674024"/>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5BCAD085-E8A6-8845-BD4E-CB4CCA059FC4}" type="datetimeFigureOut">
              <a:rPr lang="en-US" smtClean="0"/>
              <a:t>2/4/2026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86750886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5" y="609600"/>
            <a:ext cx="8596668" cy="3403600"/>
          </a:xfrm>
        </p:spPr>
        <p:txBody>
          <a:bodyPr anchor="ctr">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BCAD085-E8A6-8845-BD4E-CB4CCA059FC4}" type="datetimeFigureOut">
              <a:rPr lang="en-US" smtClean="0"/>
              <a:t>2/4/2026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193136500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1366139" y="3632200"/>
            <a:ext cx="722452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BCAD085-E8A6-8845-BD4E-CB4CCA059FC4}" type="datetimeFigureOut">
              <a:rPr lang="en-US" smtClean="0"/>
              <a:t>2/4/2026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Tree>
    <p:extLst>
      <p:ext uri="{BB962C8B-B14F-4D97-AF65-F5344CB8AC3E}">
        <p14:creationId xmlns:p14="http://schemas.microsoft.com/office/powerpoint/2010/main" val="3724084608"/>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77335" y="1931988"/>
            <a:ext cx="8596668" cy="2595460"/>
          </a:xfrm>
        </p:spPr>
        <p:txBody>
          <a:bodyPr anchor="b">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BCAD085-E8A6-8845-BD4E-CB4CCA059FC4}" type="datetimeFigureOut">
              <a:rPr lang="en-US" smtClean="0"/>
              <a:t>2/4/2026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1221419650"/>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tx1">
                    <a:lumMod val="75000"/>
                    <a:lumOff val="25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BCAD085-E8A6-8845-BD4E-CB4CCA059FC4}" type="datetimeFigureOut">
              <a:rPr lang="en-US" smtClean="0"/>
              <a:t>2/4/2026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Tree>
    <p:extLst>
      <p:ext uri="{BB962C8B-B14F-4D97-AF65-F5344CB8AC3E}">
        <p14:creationId xmlns:p14="http://schemas.microsoft.com/office/powerpoint/2010/main" val="4094476417"/>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5799" y="609600"/>
            <a:ext cx="8588203"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BCAD085-E8A6-8845-BD4E-CB4CCA059FC4}" type="datetimeFigureOut">
              <a:rPr lang="en-US" smtClean="0"/>
              <a:t>2/4/2026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3120931213"/>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5BCAD085-E8A6-8845-BD4E-CB4CCA059FC4}" type="datetimeFigureOut">
              <a:rPr lang="en-US" smtClean="0"/>
              <a:t>2/4/2026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3176936233"/>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967673" y="609599"/>
            <a:ext cx="1304743" cy="5251451"/>
          </a:xfrm>
        </p:spPr>
        <p:txBody>
          <a:bodyPr vert="eaVert" anchor="ctr"/>
          <a:lstStyle/>
          <a:p>
            <a:r>
              <a:rPr lang="en-US"/>
              <a:t>Click to edit Master title style</a:t>
            </a:r>
            <a:endParaRPr lang="en-US" dirty="0"/>
          </a:p>
        </p:txBody>
      </p:sp>
      <p:sp>
        <p:nvSpPr>
          <p:cNvPr id="3" name="Vertical Text Placeholder 2"/>
          <p:cNvSpPr>
            <a:spLocks noGrp="1"/>
          </p:cNvSpPr>
          <p:nvPr>
            <p:ph type="body" orient="vert" idx="1"/>
          </p:nvPr>
        </p:nvSpPr>
        <p:spPr>
          <a:xfrm>
            <a:off x="677335" y="609600"/>
            <a:ext cx="7060150" cy="525145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5BCAD085-E8A6-8845-BD4E-CB4CCA059FC4}" type="datetimeFigureOut">
              <a:rPr lang="en-US" smtClean="0"/>
              <a:t>2/4/2026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7101291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29" name="Group 28"/>
          <p:cNvGrpSpPr/>
          <p:nvPr/>
        </p:nvGrpSpPr>
        <p:grpSpPr>
          <a:xfrm>
            <a:off x="0" y="-8467"/>
            <a:ext cx="12192000" cy="6866467"/>
            <a:chOff x="0" y="-8467"/>
            <a:chExt cx="12192000" cy="6866467"/>
          </a:xfrm>
        </p:grpSpPr>
        <p:cxnSp>
          <p:nvCxnSpPr>
            <p:cNvPr id="19" name="Straight Connector 18"/>
            <p:cNvCxnSpPr/>
            <p:nvPr/>
          </p:nvCxnSpPr>
          <p:spPr>
            <a:xfrm>
              <a:off x="9371012" y="0"/>
              <a:ext cx="1219200" cy="6858000"/>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cxnSp>
          <p:nvCxnSpPr>
            <p:cNvPr id="20" name="Straight Connector 19"/>
            <p:cNvCxnSpPr/>
            <p:nvPr/>
          </p:nvCxnSpPr>
          <p:spPr>
            <a:xfrm flipH="1">
              <a:off x="7425267" y="3681413"/>
              <a:ext cx="4763558" cy="3176587"/>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sp>
          <p:nvSpPr>
            <p:cNvPr id="21"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6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PK"/>
            </a:p>
          </p:txBody>
        </p:sp>
        <p:sp>
          <p:nvSpPr>
            <p:cNvPr id="22"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PK"/>
            </a:p>
          </p:txBody>
        </p:sp>
        <p:sp>
          <p:nvSpPr>
            <p:cNvPr id="23" name="Isosceles Triangle 22"/>
            <p:cNvSpPr/>
            <p:nvPr/>
          </p:nvSpPr>
          <p:spPr>
            <a:xfrm>
              <a:off x="8932333" y="3048000"/>
              <a:ext cx="3259667" cy="3810000"/>
            </a:xfrm>
            <a:prstGeom prst="triangle">
              <a:avLst>
                <a:gd name="adj" fmla="val 100000"/>
              </a:avLst>
            </a:prstGeom>
            <a:solidFill>
              <a:schemeClr val="accent1">
                <a:alpha val="72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PK"/>
            </a:p>
          </p:txBody>
        </p:sp>
        <p:sp>
          <p:nvSpPr>
            <p:cNvPr id="24"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1">
                <a:lumMod val="75000"/>
                <a:alpha val="5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PK"/>
            </a:p>
          </p:txBody>
        </p:sp>
        <p:sp>
          <p:nvSpPr>
            <p:cNvPr id="25"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PK"/>
            </a:p>
          </p:txBody>
        </p:sp>
        <p:sp>
          <p:nvSpPr>
            <p:cNvPr id="26"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lumMod val="50000"/>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PK"/>
            </a:p>
          </p:txBody>
        </p:sp>
        <p:sp>
          <p:nvSpPr>
            <p:cNvPr id="27" name="Isosceles Triangle 26"/>
            <p:cNvSpPr/>
            <p:nvPr/>
          </p:nvSpPr>
          <p:spPr>
            <a:xfrm>
              <a:off x="10371666" y="3589867"/>
              <a:ext cx="1817159" cy="3268133"/>
            </a:xfrm>
            <a:prstGeom prst="triangle">
              <a:avLst>
                <a:gd name="adj" fmla="val 100000"/>
              </a:avLst>
            </a:prstGeom>
            <a:solidFill>
              <a:schemeClr val="accent1">
                <a:lumMod val="50000"/>
                <a:alpha val="66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PK"/>
            </a:p>
          </p:txBody>
        </p:sp>
        <p:sp>
          <p:nvSpPr>
            <p:cNvPr id="28" name="Isosceles Triangle 27"/>
            <p:cNvSpPr/>
            <p:nvPr/>
          </p:nvSpPr>
          <p:spPr>
            <a:xfrm>
              <a:off x="0" y="4013200"/>
              <a:ext cx="448733" cy="2844800"/>
            </a:xfrm>
            <a:prstGeom prst="triangle">
              <a:avLst>
                <a:gd name="adj" fmla="val 0"/>
              </a:avLst>
            </a:prstGeom>
            <a:solidFill>
              <a:schemeClr val="accent1">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PK"/>
            </a:p>
          </p:txBody>
        </p:sp>
      </p:grpSp>
      <p:sp>
        <p:nvSpPr>
          <p:cNvPr id="2" name="Title Placeholder 1"/>
          <p:cNvSpPr>
            <a:spLocks noGrp="1"/>
          </p:cNvSpPr>
          <p:nvPr>
            <p:ph type="title"/>
          </p:nvPr>
        </p:nvSpPr>
        <p:spPr>
          <a:xfrm>
            <a:off x="677334" y="609600"/>
            <a:ext cx="8596668" cy="132080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677334" y="2160589"/>
            <a:ext cx="8596668" cy="388077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205133" y="6041362"/>
            <a:ext cx="911939"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5BCAD085-E8A6-8845-BD4E-CB4CCA059FC4}" type="datetimeFigureOut">
              <a:rPr lang="en-US" smtClean="0"/>
              <a:t>2/4/2026</a:t>
            </a:fld>
            <a:endParaRPr lang="en-US"/>
          </a:p>
        </p:txBody>
      </p:sp>
      <p:sp>
        <p:nvSpPr>
          <p:cNvPr id="5" name="Footer Placeholder 4"/>
          <p:cNvSpPr>
            <a:spLocks noGrp="1"/>
          </p:cNvSpPr>
          <p:nvPr>
            <p:ph type="ftr" sz="quarter" idx="3"/>
          </p:nvPr>
        </p:nvSpPr>
        <p:spPr>
          <a:xfrm>
            <a:off x="677334" y="6041362"/>
            <a:ext cx="6297612"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8590663" y="6041362"/>
            <a:ext cx="683339" cy="365125"/>
          </a:xfrm>
          <a:prstGeom prst="rect">
            <a:avLst/>
          </a:prstGeom>
        </p:spPr>
        <p:txBody>
          <a:bodyPr vert="horz" lIns="91440" tIns="45720" rIns="91440" bIns="45720" rtlCol="0" anchor="ctr"/>
          <a:lstStyle>
            <a:lvl1pPr algn="r">
              <a:defRPr sz="900">
                <a:solidFill>
                  <a:schemeClr val="accent1">
                    <a:lumMod val="75000"/>
                  </a:schemeClr>
                </a:solidFill>
              </a:defRPr>
            </a:lvl1pPr>
          </a:lstStyle>
          <a:p>
            <a:fld id="{C1FF6DA9-008F-8B48-92A6-B652298478BF}" type="slidenum">
              <a:rPr lang="en-US" smtClean="0"/>
              <a:t>‹#›</a:t>
            </a:fld>
            <a:endParaRPr lang="en-US"/>
          </a:p>
        </p:txBody>
      </p:sp>
    </p:spTree>
    <p:extLst>
      <p:ext uri="{BB962C8B-B14F-4D97-AF65-F5344CB8AC3E}">
        <p14:creationId xmlns:p14="http://schemas.microsoft.com/office/powerpoint/2010/main" val="1021601482"/>
      </p:ext>
    </p:extLst>
  </p:cSld>
  <p:clrMap bg1="lt1" tx1="dk1" bg2="lt2" tx2="dk2" accent1="accent1" accent2="accent2" accent3="accent3" accent4="accent4" accent5="accent5" accent6="accent6" hlink="hlink" folHlink="folHlink"/>
  <p:sldLayoutIdLst>
    <p:sldLayoutId id="2147483796" r:id="rId1"/>
    <p:sldLayoutId id="2147483797" r:id="rId2"/>
    <p:sldLayoutId id="2147483798" r:id="rId3"/>
    <p:sldLayoutId id="2147483799" r:id="rId4"/>
    <p:sldLayoutId id="2147483800" r:id="rId5"/>
    <p:sldLayoutId id="2147483801" r:id="rId6"/>
    <p:sldLayoutId id="2147483802" r:id="rId7"/>
    <p:sldLayoutId id="2147483803" r:id="rId8"/>
    <p:sldLayoutId id="2147483804" r:id="rId9"/>
    <p:sldLayoutId id="2147483805" r:id="rId10"/>
    <p:sldLayoutId id="2147483806" r:id="rId11"/>
    <p:sldLayoutId id="2147483807" r:id="rId12"/>
    <p:sldLayoutId id="2147483808" r:id="rId13"/>
    <p:sldLayoutId id="2147483809" r:id="rId14"/>
    <p:sldLayoutId id="2147483810" r:id="rId15"/>
    <p:sldLayoutId id="2147483811" r:id="rId16"/>
  </p:sldLayoutIdLst>
  <p:txStyles>
    <p:titleStyle>
      <a:lvl1pPr algn="l" defTabSz="457200" rtl="0" eaLnBrk="1" latinLnBrk="0" hangingPunct="1">
        <a:spcBef>
          <a:spcPct val="0"/>
        </a:spcBef>
        <a:buNone/>
        <a:defRPr sz="3600" kern="1200">
          <a:solidFill>
            <a:schemeClr val="accent1">
              <a:lumMod val="75000"/>
            </a:schemeClr>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lumMod val="75000"/>
          </a:schemeClr>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lumMod val="75000"/>
          </a:schemeClr>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lumMod val="75000"/>
          </a:schemeClr>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lumMod val="75000"/>
          </a:schemeClr>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lumMod val="75000"/>
          </a:schemeClr>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lumMod val="75000"/>
          </a:schemeClr>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lumMod val="75000"/>
          </a:schemeClr>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lumMod val="75000"/>
          </a:schemeClr>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lumMod val="75000"/>
          </a:schemeClr>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svg"/><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10.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12.xml"/><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47452F5-9530-6847-4540-C9201346E71D}"/>
              </a:ext>
            </a:extLst>
          </p:cNvPr>
          <p:cNvSpPr>
            <a:spLocks noGrp="1"/>
          </p:cNvSpPr>
          <p:nvPr>
            <p:ph type="ctrTitle"/>
          </p:nvPr>
        </p:nvSpPr>
        <p:spPr>
          <a:xfrm>
            <a:off x="4677942" y="1265314"/>
            <a:ext cx="4724676" cy="3249131"/>
          </a:xfrm>
        </p:spPr>
        <p:txBody>
          <a:bodyPr>
            <a:normAutofit/>
          </a:bodyPr>
          <a:lstStyle/>
          <a:p>
            <a:pPr algn="l">
              <a:lnSpc>
                <a:spcPct val="90000"/>
              </a:lnSpc>
            </a:pPr>
            <a:r>
              <a:rPr lang="en-US" sz="1800" dirty="0"/>
              <a:t>Student Name: Fizza Rizwan</a:t>
            </a:r>
            <a:br>
              <a:rPr lang="en-PK" sz="1800" dirty="0"/>
            </a:br>
            <a:r>
              <a:rPr lang="en-US" sz="1800" dirty="0"/>
              <a:t>Student ID: 2422238</a:t>
            </a:r>
            <a:br>
              <a:rPr lang="en-PK" sz="1800" dirty="0"/>
            </a:br>
            <a:r>
              <a:rPr lang="en-US" sz="1800" dirty="0"/>
              <a:t>Module Code: </a:t>
            </a:r>
            <a:r>
              <a:rPr lang="en-US" sz="1800" b="1" dirty="0"/>
              <a:t>LCHS4010</a:t>
            </a:r>
            <a:br>
              <a:rPr lang="en-PK" sz="1800" dirty="0"/>
            </a:br>
            <a:r>
              <a:rPr lang="en-US" sz="1800" dirty="0"/>
              <a:t>Lecturer:  Alice Clayton</a:t>
            </a:r>
            <a:br>
              <a:rPr lang="en-PK" sz="2600" dirty="0"/>
            </a:br>
            <a:br>
              <a:rPr lang="en-PK" sz="2600" dirty="0"/>
            </a:br>
            <a:endParaRPr lang="en-PK" sz="2600" dirty="0"/>
          </a:p>
        </p:txBody>
      </p:sp>
      <p:sp>
        <p:nvSpPr>
          <p:cNvPr id="26" name="Isosceles Triangle 25">
            <a:extLst>
              <a:ext uri="{FF2B5EF4-FFF2-40B4-BE49-F238E27FC236}">
                <a16:creationId xmlns:a16="http://schemas.microsoft.com/office/drawing/2014/main" id="{ADC5C86B-28CE-4597-97B7-4C09E20141C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3174" y="1270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PK"/>
          </a:p>
        </p:txBody>
      </p:sp>
      <p:pic>
        <p:nvPicPr>
          <p:cNvPr id="23" name="Graphic 22" descr="Classroom">
            <a:extLst>
              <a:ext uri="{FF2B5EF4-FFF2-40B4-BE49-F238E27FC236}">
                <a16:creationId xmlns:a16="http://schemas.microsoft.com/office/drawing/2014/main" id="{5B7A7E74-F7CA-CA65-6E0F-C35D62B898E4}"/>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888604" y="1550139"/>
            <a:ext cx="3765692" cy="3765692"/>
          </a:xfrm>
          <a:prstGeom prst="rect">
            <a:avLst/>
          </a:prstGeom>
        </p:spPr>
      </p:pic>
    </p:spTree>
    <p:extLst>
      <p:ext uri="{BB962C8B-B14F-4D97-AF65-F5344CB8AC3E}">
        <p14:creationId xmlns:p14="http://schemas.microsoft.com/office/powerpoint/2010/main" val="311084125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5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7" name="Picture 6" descr="Person writing on a notepad">
            <a:extLst>
              <a:ext uri="{FF2B5EF4-FFF2-40B4-BE49-F238E27FC236}">
                <a16:creationId xmlns:a16="http://schemas.microsoft.com/office/drawing/2014/main" id="{0B1DFF01-EE12-A4F5-C85A-18057388001A}"/>
              </a:ext>
            </a:extLst>
          </p:cNvPr>
          <p:cNvPicPr>
            <a:picLocks noChangeAspect="1"/>
          </p:cNvPicPr>
          <p:nvPr/>
        </p:nvPicPr>
        <p:blipFill>
          <a:blip r:embed="rId2"/>
          <a:srcRect l="9091" t="19717" b="15757"/>
          <a:stretch>
            <a:fillRect/>
          </a:stretch>
        </p:blipFill>
        <p:spPr>
          <a:xfrm>
            <a:off x="1" y="10"/>
            <a:ext cx="12191999" cy="6857990"/>
          </a:xfrm>
          <a:prstGeom prst="rect">
            <a:avLst/>
          </a:prstGeom>
        </p:spPr>
      </p:pic>
      <p:sp>
        <p:nvSpPr>
          <p:cNvPr id="12" name="Isosceles Triangle 11">
            <a:extLst>
              <a:ext uri="{FF2B5EF4-FFF2-40B4-BE49-F238E27FC236}">
                <a16:creationId xmlns:a16="http://schemas.microsoft.com/office/drawing/2014/main" id="{6023515E-A695-47F8-A1D7-6FBC5C0EDBD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PK"/>
          </a:p>
        </p:txBody>
      </p:sp>
      <p:sp>
        <p:nvSpPr>
          <p:cNvPr id="14" name="Parallelogram 13">
            <a:extLst>
              <a:ext uri="{FF2B5EF4-FFF2-40B4-BE49-F238E27FC236}">
                <a16:creationId xmlns:a16="http://schemas.microsoft.com/office/drawing/2014/main" id="{63558CD2-30CF-4237-B530-8AACD958353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684541" y="0"/>
            <a:ext cx="7315200" cy="6858000"/>
          </a:xfrm>
          <a:prstGeom prst="parallelogram">
            <a:avLst>
              <a:gd name="adj" fmla="val 14937"/>
            </a:avLst>
          </a:prstGeom>
          <a:solidFill>
            <a:schemeClr val="tx1">
              <a:alpha val="75000"/>
            </a:schemeClr>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cxnSp>
        <p:nvCxnSpPr>
          <p:cNvPr id="16" name="Straight Connector 15">
            <a:extLst>
              <a:ext uri="{FF2B5EF4-FFF2-40B4-BE49-F238E27FC236}">
                <a16:creationId xmlns:a16="http://schemas.microsoft.com/office/drawing/2014/main" id="{08E9F106-7CBF-402A-A9B7-8EC58D4B52A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a:extLst>
              <a:ext uri="{FF2B5EF4-FFF2-40B4-BE49-F238E27FC236}">
                <a16:creationId xmlns:a16="http://schemas.microsoft.com/office/drawing/2014/main" id="{37D6E0D2-3C3D-4C0E-A18E-08A1D2A2D4F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0" name="Rectangle 23">
            <a:extLst>
              <a:ext uri="{FF2B5EF4-FFF2-40B4-BE49-F238E27FC236}">
                <a16:creationId xmlns:a16="http://schemas.microsoft.com/office/drawing/2014/main" id="{4167283E-EB76-403A-BC80-285DBD4C3E3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PK"/>
          </a:p>
        </p:txBody>
      </p:sp>
      <p:sp>
        <p:nvSpPr>
          <p:cNvPr id="22" name="Rectangle 25">
            <a:extLst>
              <a:ext uri="{FF2B5EF4-FFF2-40B4-BE49-F238E27FC236}">
                <a16:creationId xmlns:a16="http://schemas.microsoft.com/office/drawing/2014/main" id="{1ADF407D-FE97-417A-A0A3-42CA842505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PK"/>
          </a:p>
        </p:txBody>
      </p:sp>
      <p:sp>
        <p:nvSpPr>
          <p:cNvPr id="24" name="Isosceles Triangle 23">
            <a:extLst>
              <a:ext uri="{FF2B5EF4-FFF2-40B4-BE49-F238E27FC236}">
                <a16:creationId xmlns:a16="http://schemas.microsoft.com/office/drawing/2014/main" id="{5EF9B0C7-0806-4738-B48B-4D9D41B5492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PK"/>
          </a:p>
        </p:txBody>
      </p:sp>
      <p:sp>
        <p:nvSpPr>
          <p:cNvPr id="2" name="Title 1"/>
          <p:cNvSpPr>
            <a:spLocks noGrp="1"/>
          </p:cNvSpPr>
          <p:nvPr>
            <p:ph type="ctrTitle"/>
          </p:nvPr>
        </p:nvSpPr>
        <p:spPr>
          <a:xfrm>
            <a:off x="4704200" y="1678665"/>
            <a:ext cx="4569803" cy="2369131"/>
          </a:xfrm>
        </p:spPr>
        <p:txBody>
          <a:bodyPr>
            <a:normAutofit/>
          </a:bodyPr>
          <a:lstStyle/>
          <a:p>
            <a:pPr>
              <a:lnSpc>
                <a:spcPct val="90000"/>
              </a:lnSpc>
            </a:pPr>
            <a:r>
              <a:rPr lang="en-US">
                <a:latin typeface="Calibri"/>
              </a:rPr>
              <a:t>Community Support Plan for Jenny (16)</a:t>
            </a:r>
          </a:p>
        </p:txBody>
      </p:sp>
      <p:sp>
        <p:nvSpPr>
          <p:cNvPr id="3" name="Subtitle 2"/>
          <p:cNvSpPr>
            <a:spLocks noGrp="1"/>
          </p:cNvSpPr>
          <p:nvPr>
            <p:ph type="subTitle" idx="1"/>
          </p:nvPr>
        </p:nvSpPr>
        <p:spPr>
          <a:xfrm>
            <a:off x="4700964" y="4050832"/>
            <a:ext cx="4573037" cy="1096899"/>
          </a:xfrm>
        </p:spPr>
        <p:txBody>
          <a:bodyPr>
            <a:noAutofit/>
          </a:bodyPr>
          <a:lstStyle/>
          <a:p>
            <a:pPr>
              <a:lnSpc>
                <a:spcPct val="90000"/>
              </a:lnSpc>
            </a:pPr>
            <a:r>
              <a:rPr lang="en-US" sz="1600" dirty="0">
                <a:solidFill>
                  <a:schemeClr val="bg1"/>
                </a:solidFill>
              </a:rPr>
              <a:t>Hello everyone, my name is </a:t>
            </a:r>
            <a:r>
              <a:rPr lang="en-US" sz="1600" b="1" dirty="0">
                <a:solidFill>
                  <a:schemeClr val="bg1"/>
                </a:solidFill>
              </a:rPr>
              <a:t>Fizza Rizwan</a:t>
            </a:r>
            <a:r>
              <a:rPr lang="en-US" sz="1600" dirty="0">
                <a:solidFill>
                  <a:schemeClr val="bg1"/>
                </a:solidFill>
              </a:rPr>
              <a:t> and today I will be presenting a community support plan for </a:t>
            </a:r>
            <a:r>
              <a:rPr lang="en-US" sz="1600" b="1" dirty="0">
                <a:solidFill>
                  <a:schemeClr val="bg1"/>
                </a:solidFill>
              </a:rPr>
              <a:t>Jenny</a:t>
            </a:r>
            <a:r>
              <a:rPr lang="en-US" sz="1600" dirty="0">
                <a:solidFill>
                  <a:schemeClr val="bg1"/>
                </a:solidFill>
              </a:rPr>
              <a:t>, who is </a:t>
            </a:r>
            <a:r>
              <a:rPr lang="en-US" sz="1600" b="1" dirty="0">
                <a:solidFill>
                  <a:schemeClr val="bg1"/>
                </a:solidFill>
              </a:rPr>
              <a:t>16 years old</a:t>
            </a:r>
            <a:r>
              <a:rPr lang="en-US" sz="1600" dirty="0">
                <a:solidFill>
                  <a:schemeClr val="bg1"/>
                </a:solidFill>
              </a:rPr>
              <a:t>. Jenny has been a young carer for the last </a:t>
            </a:r>
            <a:r>
              <a:rPr lang="en-US" sz="1600" b="1" dirty="0">
                <a:solidFill>
                  <a:schemeClr val="bg1"/>
                </a:solidFill>
              </a:rPr>
              <a:t>five years</a:t>
            </a:r>
            <a:r>
              <a:rPr lang="en-US" sz="1600" dirty="0">
                <a:solidFill>
                  <a:schemeClr val="bg1"/>
                </a:solidFill>
              </a:rPr>
              <a:t>, after her father passed away.</a:t>
            </a:r>
            <a:br>
              <a:rPr lang="en-US" sz="1600" dirty="0">
                <a:solidFill>
                  <a:schemeClr val="bg1"/>
                </a:solidFill>
              </a:rPr>
            </a:br>
            <a:r>
              <a:rPr lang="en-US" sz="1600" dirty="0">
                <a:solidFill>
                  <a:schemeClr val="bg1"/>
                </a:solidFill>
              </a:rPr>
              <a:t>In this presentation I will use </a:t>
            </a:r>
            <a:r>
              <a:rPr lang="en-US" sz="1600" b="1" dirty="0">
                <a:solidFill>
                  <a:schemeClr val="bg1"/>
                </a:solidFill>
              </a:rPr>
              <a:t>Bowlby’s Attachment Theory</a:t>
            </a:r>
            <a:r>
              <a:rPr lang="en-US" sz="1600" dirty="0">
                <a:solidFill>
                  <a:schemeClr val="bg1"/>
                </a:solidFill>
              </a:rPr>
              <a:t> to explain how Jenny’s experiences may have affected her development and wellbeing. Then I will suggest a practical support plan to help Jenny now, while also making sure her mother gets the care she needs.</a:t>
            </a:r>
            <a:endParaRPr lang="en-US" sz="1600" dirty="0">
              <a:solidFill>
                <a:schemeClr val="bg1"/>
              </a:solidFill>
              <a:latin typeface="Calibri"/>
            </a:endParaRPr>
          </a:p>
        </p:txBody>
      </p:sp>
      <p:sp>
        <p:nvSpPr>
          <p:cNvPr id="26" name="Rectangle 27">
            <a:extLst>
              <a:ext uri="{FF2B5EF4-FFF2-40B4-BE49-F238E27FC236}">
                <a16:creationId xmlns:a16="http://schemas.microsoft.com/office/drawing/2014/main" id="{1DE42225-CC3C-4C3D-9B80-F36262C2C2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47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PK"/>
          </a:p>
        </p:txBody>
      </p:sp>
      <p:sp>
        <p:nvSpPr>
          <p:cNvPr id="28" name="Rectangle 28">
            <a:extLst>
              <a:ext uri="{FF2B5EF4-FFF2-40B4-BE49-F238E27FC236}">
                <a16:creationId xmlns:a16="http://schemas.microsoft.com/office/drawing/2014/main" id="{DC75266A-36BA-4E57-B491-517652DB185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PK"/>
          </a:p>
        </p:txBody>
      </p:sp>
      <p:sp>
        <p:nvSpPr>
          <p:cNvPr id="10" name="Rectangle 29">
            <a:extLst>
              <a:ext uri="{FF2B5EF4-FFF2-40B4-BE49-F238E27FC236}">
                <a16:creationId xmlns:a16="http://schemas.microsoft.com/office/drawing/2014/main" id="{AD3AB97B-33BC-46A1-93A3-B668C176E71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PK"/>
          </a:p>
        </p:txBody>
      </p:sp>
      <p:sp>
        <p:nvSpPr>
          <p:cNvPr id="27" name="Isosceles Triangle 26">
            <a:extLst>
              <a:ext uri="{FF2B5EF4-FFF2-40B4-BE49-F238E27FC236}">
                <a16:creationId xmlns:a16="http://schemas.microsoft.com/office/drawing/2014/main" id="{CF29053C-B6DD-465F-8E05-BDACB3CF0C3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PK"/>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par>
                                <p:cTn id="8" presetID="10" presetClass="entr" presetSubtype="0" fill="hold" grpId="0" nodeType="withEffect">
                                  <p:stCondLst>
                                    <p:cond delay="1500"/>
                                  </p:stCondLst>
                                  <p:iterate>
                                    <p:tmPct val="10000"/>
                                  </p:iterate>
                                  <p:childTnLst>
                                    <p:set>
                                      <p:cBhvr>
                                        <p:cTn id="9" dur="1" fill="hold">
                                          <p:stCondLst>
                                            <p:cond delay="0"/>
                                          </p:stCondLst>
                                        </p:cTn>
                                        <p:tgtEl>
                                          <p:spTgt spid="3">
                                            <p:txEl>
                                              <p:pRg st="0" end="0"/>
                                            </p:txEl>
                                          </p:spTgt>
                                        </p:tgtEl>
                                        <p:attrNameLst>
                                          <p:attrName>style.visibility</p:attrName>
                                        </p:attrNameLst>
                                      </p:cBhvr>
                                      <p:to>
                                        <p:strVal val="visible"/>
                                      </p:to>
                                    </p:set>
                                    <p:animEffect transition="in" filter="fade">
                                      <p:cBhvr>
                                        <p:cTn id="10" dur="700"/>
                                        <p:tgtEl>
                                          <p:spTgt spid="3">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2032001" y="609600"/>
            <a:ext cx="2882531" cy="5545667"/>
          </a:xfrm>
        </p:spPr>
        <p:txBody>
          <a:bodyPr anchor="ctr">
            <a:normAutofit/>
          </a:bodyPr>
          <a:lstStyle/>
          <a:p>
            <a:r>
              <a:rPr lang="en-US">
                <a:solidFill>
                  <a:schemeClr val="tx1">
                    <a:lumMod val="85000"/>
                    <a:lumOff val="15000"/>
                  </a:schemeClr>
                </a:solidFill>
              </a:rPr>
              <a:t>Scenario Summary</a:t>
            </a:r>
          </a:p>
        </p:txBody>
      </p:sp>
      <p:sp>
        <p:nvSpPr>
          <p:cNvPr id="3" name="Content Placeholder 2"/>
          <p:cNvSpPr>
            <a:spLocks noGrp="1"/>
          </p:cNvSpPr>
          <p:nvPr>
            <p:ph idx="1"/>
          </p:nvPr>
        </p:nvSpPr>
        <p:spPr>
          <a:xfrm>
            <a:off x="6111063" y="609601"/>
            <a:ext cx="4133472" cy="5545667"/>
          </a:xfrm>
        </p:spPr>
        <p:txBody>
          <a:bodyPr anchor="ctr">
            <a:normAutofit/>
          </a:bodyPr>
          <a:lstStyle/>
          <a:p>
            <a:pPr marL="0" indent="0">
              <a:lnSpc>
                <a:spcPct val="90000"/>
              </a:lnSpc>
              <a:buNone/>
              <a:defRPr sz="2200">
                <a:latin typeface="Calibri"/>
              </a:defRPr>
            </a:pPr>
            <a:endParaRPr lang="en-US">
              <a:solidFill>
                <a:srgbClr val="FFFFFF"/>
              </a:solidFill>
              <a:latin typeface="Calibri"/>
            </a:endParaRPr>
          </a:p>
          <a:p>
            <a:pPr>
              <a:lnSpc>
                <a:spcPct val="90000"/>
              </a:lnSpc>
            </a:pPr>
            <a:r>
              <a:rPr lang="en-US">
                <a:solidFill>
                  <a:srgbClr val="FFFFFF"/>
                </a:solidFill>
              </a:rPr>
              <a:t>Jenny is a teenager, but she has been caring for her mother from a very young age. Her father used to provide care, but since his death, Jenny has taken on this responsibility.</a:t>
            </a:r>
            <a:br>
              <a:rPr lang="en-US">
                <a:solidFill>
                  <a:srgbClr val="FFFFFF"/>
                </a:solidFill>
              </a:rPr>
            </a:br>
            <a:r>
              <a:rPr lang="en-US">
                <a:solidFill>
                  <a:srgbClr val="FFFFFF"/>
                </a:solidFill>
              </a:rPr>
              <a:t>Her mother needs help with daily tasks such as cooking, cleaning and shopping because of mobility problems. She also struggles with memory problems, forgetfulness and low mood, which means she needs help with admin tasks such as appointments, bills, and managing paperwork.</a:t>
            </a:r>
            <a:br>
              <a:rPr lang="en-US">
                <a:solidFill>
                  <a:srgbClr val="FFFFFF"/>
                </a:solidFill>
              </a:rPr>
            </a:br>
            <a:r>
              <a:rPr lang="en-US">
                <a:solidFill>
                  <a:srgbClr val="FFFFFF"/>
                </a:solidFill>
              </a:rPr>
              <a:t>So, Jenny is dealing with grief, stress, and a high level of responsibility, which may impact her emotional development, education, and social life.</a:t>
            </a:r>
            <a:endParaRPr lang="en-US">
              <a:solidFill>
                <a:srgbClr val="FFFFFF"/>
              </a:solidFill>
              <a:latin typeface="Calibri"/>
            </a:endParaRPr>
          </a:p>
        </p:txBody>
      </p:sp>
    </p:spTree>
  </p:cSld>
  <p:clrMapOvr>
    <a:overrideClrMapping bg1="dk1" tx1="lt1" bg2="dk2" tx2="lt2" accent1="accent1" accent2="accent2" accent3="accent3" accent4="accent4" accent5="accent5" accent6="accent6" hlink="hlink" folHlink="folHlink"/>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2032001" y="609600"/>
            <a:ext cx="2882531" cy="5545667"/>
          </a:xfrm>
        </p:spPr>
        <p:txBody>
          <a:bodyPr anchor="ctr">
            <a:normAutofit/>
          </a:bodyPr>
          <a:lstStyle/>
          <a:p>
            <a:r>
              <a:rPr lang="en-US">
                <a:solidFill>
                  <a:schemeClr val="tx1">
                    <a:lumMod val="85000"/>
                    <a:lumOff val="15000"/>
                  </a:schemeClr>
                </a:solidFill>
              </a:rPr>
              <a:t>Chosen Lifespan Theory: Bowlby’s Attachment Theory</a:t>
            </a:r>
          </a:p>
        </p:txBody>
      </p:sp>
      <p:sp>
        <p:nvSpPr>
          <p:cNvPr id="3" name="Content Placeholder 2"/>
          <p:cNvSpPr>
            <a:spLocks noGrp="1"/>
          </p:cNvSpPr>
          <p:nvPr>
            <p:ph idx="1"/>
          </p:nvPr>
        </p:nvSpPr>
        <p:spPr>
          <a:xfrm>
            <a:off x="6111063" y="609601"/>
            <a:ext cx="4133472" cy="5545667"/>
          </a:xfrm>
        </p:spPr>
        <p:txBody>
          <a:bodyPr anchor="ctr">
            <a:normAutofit/>
          </a:bodyPr>
          <a:lstStyle/>
          <a:p>
            <a:pPr marL="0" indent="0">
              <a:lnSpc>
                <a:spcPct val="90000"/>
              </a:lnSpc>
              <a:buNone/>
              <a:defRPr sz="2200">
                <a:latin typeface="Calibri"/>
              </a:defRPr>
            </a:pPr>
            <a:endParaRPr lang="en-US" sz="1500" dirty="0">
              <a:solidFill>
                <a:srgbClr val="FFFFFF"/>
              </a:solidFill>
              <a:latin typeface="Calibri"/>
            </a:endParaRPr>
          </a:p>
          <a:p>
            <a:pPr>
              <a:lnSpc>
                <a:spcPct val="90000"/>
              </a:lnSpc>
            </a:pPr>
            <a:r>
              <a:rPr lang="en-US" sz="1500" dirty="0">
                <a:solidFill>
                  <a:srgbClr val="FFFFFF"/>
                </a:solidFill>
              </a:rPr>
              <a:t>Bowlby’s Attachment Theory explains the emotional bond between a child and their caregiver. When children experience consistent and responsive care, they are more likely to develop a </a:t>
            </a:r>
            <a:r>
              <a:rPr lang="en-US" sz="1500" b="1" dirty="0">
                <a:solidFill>
                  <a:srgbClr val="FFFFFF"/>
                </a:solidFill>
              </a:rPr>
              <a:t>secure attachment</a:t>
            </a:r>
            <a:r>
              <a:rPr lang="en-US" sz="1500" dirty="0">
                <a:solidFill>
                  <a:srgbClr val="FFFFFF"/>
                </a:solidFill>
              </a:rPr>
              <a:t>, which helps them feel safe and supported.</a:t>
            </a:r>
            <a:br>
              <a:rPr lang="en-US" sz="1500" dirty="0">
                <a:solidFill>
                  <a:srgbClr val="FFFFFF"/>
                </a:solidFill>
              </a:rPr>
            </a:br>
            <a:r>
              <a:rPr lang="en-US" sz="1500" dirty="0">
                <a:solidFill>
                  <a:srgbClr val="FFFFFF"/>
                </a:solidFill>
              </a:rPr>
              <a:t>However, if a child experiences loss, inconsistency, or stress, this can lead to </a:t>
            </a:r>
            <a:r>
              <a:rPr lang="en-US" sz="1500" b="1" dirty="0">
                <a:solidFill>
                  <a:srgbClr val="FFFFFF"/>
                </a:solidFill>
              </a:rPr>
              <a:t>insecure attachment</a:t>
            </a:r>
            <a:r>
              <a:rPr lang="en-US" sz="1500" dirty="0">
                <a:solidFill>
                  <a:srgbClr val="FFFFFF"/>
                </a:solidFill>
              </a:rPr>
              <a:t>, where they may struggle with trust, emotional regulation, or confidence.</a:t>
            </a:r>
            <a:br>
              <a:rPr lang="en-US" sz="1500" dirty="0">
                <a:solidFill>
                  <a:srgbClr val="FFFFFF"/>
                </a:solidFill>
              </a:rPr>
            </a:br>
            <a:r>
              <a:rPr lang="en-US" sz="1500" dirty="0">
                <a:solidFill>
                  <a:srgbClr val="FFFFFF"/>
                </a:solidFill>
              </a:rPr>
              <a:t>Bowlby also introduced the idea of the </a:t>
            </a:r>
            <a:r>
              <a:rPr lang="en-US" sz="1500" b="1" dirty="0">
                <a:solidFill>
                  <a:srgbClr val="FFFFFF"/>
                </a:solidFill>
              </a:rPr>
              <a:t>internal working model</a:t>
            </a:r>
            <a:r>
              <a:rPr lang="en-US" sz="1500" dirty="0">
                <a:solidFill>
                  <a:srgbClr val="FFFFFF"/>
                </a:solidFill>
              </a:rPr>
              <a:t>, which means children form beliefs about themselves and others. For example, a child may believe “I am loved and supported” or “I have to manage alone.”</a:t>
            </a:r>
            <a:br>
              <a:rPr lang="en-US" sz="1500" dirty="0">
                <a:solidFill>
                  <a:srgbClr val="FFFFFF"/>
                </a:solidFill>
              </a:rPr>
            </a:br>
            <a:r>
              <a:rPr lang="en-US" sz="1500" dirty="0">
                <a:solidFill>
                  <a:srgbClr val="FFFFFF"/>
                </a:solidFill>
              </a:rPr>
              <a:t>This theory is relevant because it helps explain how Jenny’s experiences might shape her emotions, coping skills, and relationships.</a:t>
            </a:r>
            <a:endParaRPr lang="en-US" sz="1500" dirty="0">
              <a:solidFill>
                <a:srgbClr val="FFFFFF"/>
              </a:solidFill>
              <a:latin typeface="Calibri"/>
            </a:endParaRPr>
          </a:p>
        </p:txBody>
      </p:sp>
    </p:spTree>
  </p:cSld>
  <p:clrMapOvr>
    <a:overrideClrMapping bg1="dk1" tx1="lt1" bg2="dk2" tx2="lt2" accent1="accent1" accent2="accent2" accent3="accent3" accent4="accent4" accent5="accent5" accent6="accent6" hlink="hlink" folHlink="folHlink"/>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2032001" y="609600"/>
            <a:ext cx="6447501" cy="1320800"/>
          </a:xfrm>
        </p:spPr>
        <p:txBody>
          <a:bodyPr>
            <a:normAutofit/>
          </a:bodyPr>
          <a:lstStyle/>
          <a:p>
            <a:r>
              <a:rPr lang="en-US"/>
              <a:t>Why Attachment Theory Fits Jenny’s Situation</a:t>
            </a:r>
          </a:p>
        </p:txBody>
      </p:sp>
      <p:sp>
        <p:nvSpPr>
          <p:cNvPr id="3" name="Content Placeholder 2"/>
          <p:cNvSpPr>
            <a:spLocks noGrp="1"/>
          </p:cNvSpPr>
          <p:nvPr>
            <p:ph idx="1"/>
          </p:nvPr>
        </p:nvSpPr>
        <p:spPr>
          <a:xfrm>
            <a:off x="2032001" y="2160590"/>
            <a:ext cx="6447501" cy="3880773"/>
          </a:xfrm>
        </p:spPr>
        <p:txBody>
          <a:bodyPr>
            <a:normAutofit fontScale="92500" lnSpcReduction="20000"/>
          </a:bodyPr>
          <a:lstStyle/>
          <a:p>
            <a:pPr marL="0" indent="0">
              <a:lnSpc>
                <a:spcPct val="90000"/>
              </a:lnSpc>
              <a:buNone/>
              <a:defRPr sz="2200">
                <a:latin typeface="Calibri"/>
              </a:defRPr>
            </a:pPr>
            <a:endParaRPr lang="en-US" sz="1500" dirty="0">
              <a:latin typeface="Calibri"/>
            </a:endParaRPr>
          </a:p>
          <a:p>
            <a:pPr>
              <a:lnSpc>
                <a:spcPct val="90000"/>
              </a:lnSpc>
            </a:pPr>
            <a:r>
              <a:rPr lang="en-US" sz="2000" dirty="0"/>
              <a:t>This theory fits Jenny’s situation because she has experienced a major disruption in her family life. The death of her father is a significant loss, and it may have reduced her sense of safety and stability.</a:t>
            </a:r>
            <a:br>
              <a:rPr lang="en-US" sz="2000" dirty="0"/>
            </a:br>
            <a:r>
              <a:rPr lang="en-US" sz="2000" dirty="0"/>
              <a:t>Also, Jenny has taken on an adult role, which is sometimes described as </a:t>
            </a:r>
            <a:r>
              <a:rPr lang="en-US" sz="2000" b="1" dirty="0"/>
              <a:t>parentification</a:t>
            </a:r>
            <a:r>
              <a:rPr lang="en-US" sz="2000" dirty="0"/>
              <a:t>, meaning a child takes responsibility beyond their age. This can affect how a young person views themselves and their needs.</a:t>
            </a:r>
            <a:br>
              <a:rPr lang="en-US" sz="2000" dirty="0"/>
            </a:br>
            <a:r>
              <a:rPr lang="en-US" sz="2000" dirty="0"/>
              <a:t>In addition, Jenny’s mother has low mood and memory problems, which may reduce her ability to provide emotional support to Jenny. Even though Jenny is older now, teenagers still need emotional reassurance, guidance, and a stable support system.</a:t>
            </a:r>
            <a:br>
              <a:rPr lang="en-US" sz="2000" dirty="0"/>
            </a:br>
            <a:r>
              <a:rPr lang="en-US" sz="2000" dirty="0"/>
              <a:t>This situation could lead Jenny to feel she cannot rely on others and must cope independently</a:t>
            </a:r>
            <a:r>
              <a:rPr lang="en-US" sz="1600" dirty="0"/>
              <a:t>.</a:t>
            </a:r>
            <a:endParaRPr lang="en-US" sz="1600" dirty="0">
              <a:latin typeface="Calibri"/>
            </a:endParaRPr>
          </a:p>
        </p:txBody>
      </p:sp>
    </p:spTree>
  </p:cSld>
  <p:clrMapOvr>
    <a:overrideClrMapping bg1="dk1" tx1="lt1" bg2="dk2" tx2="lt2" accent1="accent1" accent2="accent2" accent3="accent3" accent4="accent4" accent5="accent5" accent6="accent6" hlink="hlink" folHlink="folHlink"/>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7396244" y="1253067"/>
            <a:ext cx="2528807" cy="4351866"/>
          </a:xfrm>
        </p:spPr>
        <p:txBody>
          <a:bodyPr anchor="ctr">
            <a:normAutofit/>
          </a:bodyPr>
          <a:lstStyle/>
          <a:p>
            <a:r>
              <a:rPr lang="en-US" sz="3100" dirty="0">
                <a:solidFill>
                  <a:schemeClr val="bg1"/>
                </a:solidFill>
              </a:rPr>
              <a:t>Possible Impact on Jenny’s Development (Past 5 Years)</a:t>
            </a:r>
          </a:p>
        </p:txBody>
      </p:sp>
      <p:sp>
        <p:nvSpPr>
          <p:cNvPr id="3" name="Content Placeholder 2"/>
          <p:cNvSpPr>
            <a:spLocks noGrp="1"/>
          </p:cNvSpPr>
          <p:nvPr>
            <p:ph idx="1"/>
          </p:nvPr>
        </p:nvSpPr>
        <p:spPr>
          <a:xfrm>
            <a:off x="1828799" y="634230"/>
            <a:ext cx="4616450" cy="4351866"/>
          </a:xfrm>
        </p:spPr>
        <p:txBody>
          <a:bodyPr anchor="ctr">
            <a:normAutofit lnSpcReduction="10000"/>
          </a:bodyPr>
          <a:lstStyle/>
          <a:p>
            <a:pPr marL="0" indent="0">
              <a:lnSpc>
                <a:spcPct val="90000"/>
              </a:lnSpc>
              <a:buNone/>
              <a:defRPr sz="2200">
                <a:latin typeface="Calibri"/>
              </a:defRPr>
            </a:pPr>
            <a:endParaRPr lang="en-US" sz="1500" dirty="0">
              <a:latin typeface="Calibri"/>
            </a:endParaRPr>
          </a:p>
          <a:p>
            <a:pPr>
              <a:lnSpc>
                <a:spcPct val="90000"/>
              </a:lnSpc>
            </a:pPr>
            <a:r>
              <a:rPr lang="en-US" sz="1600" dirty="0"/>
              <a:t>Over the past five years, Jenny may have been affected in different ways. Emotionally, she may feel grief, sadness, anxiety, and worry about her mother’s health. She might also feel guilt if she takes time for herself, because she may think her mum depends fully on her.</a:t>
            </a:r>
            <a:br>
              <a:rPr lang="en-US" sz="1600" dirty="0"/>
            </a:br>
            <a:r>
              <a:rPr lang="en-US" sz="1600" dirty="0"/>
              <a:t>Socially, Jenny may have missed out on friendships, hobbies, and normal teenage activities, which can lead to isolation.</a:t>
            </a:r>
            <a:br>
              <a:rPr lang="en-US" sz="1600" dirty="0"/>
            </a:br>
            <a:r>
              <a:rPr lang="en-US" sz="1600" dirty="0"/>
              <a:t>Educationally, caring responsibilities can cause tiredness, stress, and difficulty concentrating, which may affect school attendance and achievement.</a:t>
            </a:r>
            <a:br>
              <a:rPr lang="en-US" sz="1600" dirty="0"/>
            </a:br>
            <a:r>
              <a:rPr lang="en-US" sz="1600" dirty="0"/>
              <a:t>From an attachment perspective, Jenny may develop the belief that her needs are less important than other people’s needs, and this could affect her confidence, wellbeing, and future relationships</a:t>
            </a:r>
            <a:endParaRPr lang="en-US" sz="1600" dirty="0">
              <a:latin typeface="Calibri"/>
            </a:endParaRPr>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12" name="Picture 11" descr="Computer Generated Lights">
            <a:extLst>
              <a:ext uri="{FF2B5EF4-FFF2-40B4-BE49-F238E27FC236}">
                <a16:creationId xmlns:a16="http://schemas.microsoft.com/office/drawing/2014/main" id="{9E07CE6B-E6C2-B830-0C93-75C07C3924AB}"/>
              </a:ext>
            </a:extLst>
          </p:cNvPr>
          <p:cNvPicPr>
            <a:picLocks noChangeAspect="1"/>
          </p:cNvPicPr>
          <p:nvPr/>
        </p:nvPicPr>
        <p:blipFill>
          <a:blip r:embed="rId3"/>
          <a:srcRect l="12669" r="23219"/>
          <a:stretch>
            <a:fillRect/>
          </a:stretch>
        </p:blipFill>
        <p:spPr>
          <a:xfrm>
            <a:off x="4726390" y="-1"/>
            <a:ext cx="5941610" cy="6858001"/>
          </a:xfrm>
          <a:custGeom>
            <a:avLst/>
            <a:gdLst/>
            <a:ahLst/>
            <a:cxnLst/>
            <a:rect l="l" t="t" r="r" b="b"/>
            <a:pathLst>
              <a:path w="7922146" h="6858001">
                <a:moveTo>
                  <a:pt x="379987" y="0"/>
                </a:moveTo>
                <a:lnTo>
                  <a:pt x="5304971" y="0"/>
                </a:lnTo>
                <a:lnTo>
                  <a:pt x="7065281" y="0"/>
                </a:lnTo>
                <a:lnTo>
                  <a:pt x="7397540" y="0"/>
                </a:lnTo>
                <a:lnTo>
                  <a:pt x="7397540" y="1"/>
                </a:lnTo>
                <a:lnTo>
                  <a:pt x="7922146" y="1"/>
                </a:lnTo>
                <a:lnTo>
                  <a:pt x="7922146" y="6858001"/>
                </a:lnTo>
                <a:lnTo>
                  <a:pt x="7065281" y="6858001"/>
                </a:lnTo>
                <a:lnTo>
                  <a:pt x="7065281" y="6858000"/>
                </a:lnTo>
                <a:lnTo>
                  <a:pt x="5932989" y="6858000"/>
                </a:lnTo>
                <a:lnTo>
                  <a:pt x="5932989" y="6858001"/>
                </a:lnTo>
                <a:lnTo>
                  <a:pt x="27809" y="6858001"/>
                </a:lnTo>
                <a:lnTo>
                  <a:pt x="1803228" y="4521201"/>
                </a:lnTo>
                <a:close/>
                <a:moveTo>
                  <a:pt x="0" y="0"/>
                </a:moveTo>
                <a:lnTo>
                  <a:pt x="379987" y="0"/>
                </a:lnTo>
                <a:lnTo>
                  <a:pt x="0" y="407"/>
                </a:lnTo>
                <a:close/>
              </a:path>
            </a:pathLst>
          </a:custGeom>
        </p:spPr>
      </p:pic>
      <p:sp>
        <p:nvSpPr>
          <p:cNvPr id="2" name="Title 1"/>
          <p:cNvSpPr>
            <a:spLocks noGrp="1"/>
          </p:cNvSpPr>
          <p:nvPr>
            <p:ph type="title"/>
          </p:nvPr>
        </p:nvSpPr>
        <p:spPr>
          <a:xfrm>
            <a:off x="2032000" y="212436"/>
            <a:ext cx="2888343" cy="1131517"/>
          </a:xfrm>
        </p:spPr>
        <p:txBody>
          <a:bodyPr>
            <a:normAutofit fontScale="90000"/>
          </a:bodyPr>
          <a:lstStyle/>
          <a:p>
            <a:pPr>
              <a:lnSpc>
                <a:spcPct val="90000"/>
              </a:lnSpc>
            </a:pPr>
            <a:r>
              <a:rPr lang="fr-FR" sz="2000" dirty="0"/>
              <a:t>Nature &amp; </a:t>
            </a:r>
            <a:r>
              <a:rPr lang="fr-FR" sz="2000" dirty="0" err="1"/>
              <a:t>Nurture</a:t>
            </a:r>
            <a:r>
              <a:rPr lang="fr-FR" sz="2000" dirty="0"/>
              <a:t> (</a:t>
            </a:r>
            <a:r>
              <a:rPr lang="fr-FR" sz="2000" dirty="0" err="1"/>
              <a:t>Biological</a:t>
            </a:r>
            <a:r>
              <a:rPr lang="fr-FR" sz="2000" dirty="0"/>
              <a:t> + </a:t>
            </a:r>
            <a:r>
              <a:rPr lang="fr-FR" sz="2000" dirty="0" err="1"/>
              <a:t>Environmental</a:t>
            </a:r>
            <a:r>
              <a:rPr lang="fr-FR" sz="2000" dirty="0"/>
              <a:t> Influences)</a:t>
            </a:r>
          </a:p>
        </p:txBody>
      </p:sp>
      <p:sp>
        <p:nvSpPr>
          <p:cNvPr id="3" name="Content Placeholder 2"/>
          <p:cNvSpPr>
            <a:spLocks noGrp="1"/>
          </p:cNvSpPr>
          <p:nvPr>
            <p:ph idx="1"/>
          </p:nvPr>
        </p:nvSpPr>
        <p:spPr>
          <a:xfrm>
            <a:off x="1237673" y="1089891"/>
            <a:ext cx="3682669" cy="4951473"/>
          </a:xfrm>
        </p:spPr>
        <p:txBody>
          <a:bodyPr>
            <a:normAutofit fontScale="62500" lnSpcReduction="20000"/>
          </a:bodyPr>
          <a:lstStyle/>
          <a:p>
            <a:pPr marL="0" indent="0">
              <a:lnSpc>
                <a:spcPct val="90000"/>
              </a:lnSpc>
              <a:buNone/>
              <a:defRPr sz="2200">
                <a:latin typeface="Calibri"/>
              </a:defRPr>
            </a:pPr>
            <a:endParaRPr lang="en-US" sz="1100" dirty="0">
              <a:latin typeface="Calibri"/>
            </a:endParaRPr>
          </a:p>
          <a:p>
            <a:pPr>
              <a:lnSpc>
                <a:spcPct val="90000"/>
              </a:lnSpc>
            </a:pPr>
            <a:r>
              <a:rPr lang="en-US" sz="2600" dirty="0"/>
              <a:t>Jenny’s development is influenced by both </a:t>
            </a:r>
            <a:r>
              <a:rPr lang="en-US" sz="2600" b="1" dirty="0"/>
              <a:t>nature and nurture</a:t>
            </a:r>
            <a:r>
              <a:rPr lang="en-US" sz="2600" dirty="0"/>
              <a:t>.</a:t>
            </a:r>
            <a:br>
              <a:rPr lang="en-US" sz="2600" dirty="0"/>
            </a:br>
            <a:r>
              <a:rPr lang="en-US" sz="2600" dirty="0"/>
              <a:t>Nature includes biological factors such as stress responses in the body. Long-term stress can affect sleep, energy levels, emotions, and mental health. Also, adolescence is already a key stage of brain development, so stress may feel more intense and harder to manage.</a:t>
            </a:r>
            <a:br>
              <a:rPr lang="en-US" sz="2600" dirty="0"/>
            </a:br>
            <a:r>
              <a:rPr lang="en-US" sz="2600" dirty="0"/>
              <a:t>Nurture includes environmental influences such as the bereavement, the caring responsibilities, the home environment, school support, and financial pressures.</a:t>
            </a:r>
            <a:br>
              <a:rPr lang="en-US" sz="2600" dirty="0"/>
            </a:br>
            <a:r>
              <a:rPr lang="en-US" sz="2600" dirty="0"/>
              <a:t>If Jenny has supportive adults, stable routines, and access to services, these can be protective factors. But if she lacks support or feels alone, the risk of mental health difficulties can increase.</a:t>
            </a:r>
            <a:endParaRPr lang="en-US" sz="2600" dirty="0">
              <a:latin typeface="Calibri"/>
            </a:endParaRPr>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7396244" y="1253067"/>
            <a:ext cx="2528807" cy="4351866"/>
          </a:xfrm>
        </p:spPr>
        <p:txBody>
          <a:bodyPr anchor="ctr">
            <a:normAutofit/>
          </a:bodyPr>
          <a:lstStyle/>
          <a:p>
            <a:r>
              <a:rPr lang="en-US" sz="3300">
                <a:solidFill>
                  <a:schemeClr val="bg1"/>
                </a:solidFill>
              </a:rPr>
              <a:t>Jenny’s Current Needs (Assessment Focus)</a:t>
            </a:r>
          </a:p>
        </p:txBody>
      </p:sp>
      <p:sp>
        <p:nvSpPr>
          <p:cNvPr id="3" name="Content Placeholder 2"/>
          <p:cNvSpPr>
            <a:spLocks noGrp="1"/>
          </p:cNvSpPr>
          <p:nvPr>
            <p:ph idx="1"/>
          </p:nvPr>
        </p:nvSpPr>
        <p:spPr>
          <a:xfrm>
            <a:off x="2032000" y="-572655"/>
            <a:ext cx="4616450" cy="6530109"/>
          </a:xfrm>
        </p:spPr>
        <p:txBody>
          <a:bodyPr anchor="ctr">
            <a:normAutofit lnSpcReduction="10000"/>
          </a:bodyPr>
          <a:lstStyle/>
          <a:p>
            <a:pPr marL="0" indent="0">
              <a:lnSpc>
                <a:spcPct val="90000"/>
              </a:lnSpc>
              <a:buNone/>
              <a:defRPr sz="2200">
                <a:latin typeface="Calibri"/>
              </a:defRPr>
            </a:pPr>
            <a:endParaRPr lang="en-US" sz="1700" dirty="0"/>
          </a:p>
          <a:p>
            <a:pPr>
              <a:lnSpc>
                <a:spcPct val="90000"/>
              </a:lnSpc>
              <a:defRPr sz="2200">
                <a:latin typeface="Calibri"/>
              </a:defRPr>
            </a:pPr>
            <a:r>
              <a:rPr lang="en-US" dirty="0"/>
              <a:t>An attachment-informed support plan focuses on helping Jenny feel safe, supported, and not alone.</a:t>
            </a:r>
            <a:br>
              <a:rPr lang="en-US" dirty="0"/>
            </a:br>
            <a:r>
              <a:rPr lang="en-US" dirty="0"/>
              <a:t>A key part of this is giving Jenny a consistent </a:t>
            </a:r>
            <a:r>
              <a:rPr lang="en-US" b="1" dirty="0"/>
              <a:t>secure base</a:t>
            </a:r>
            <a:r>
              <a:rPr lang="en-US" dirty="0"/>
              <a:t>, which means having adults and professionals who she can trust and rely on.</a:t>
            </a:r>
            <a:br>
              <a:rPr lang="en-US" dirty="0"/>
            </a:br>
            <a:r>
              <a:rPr lang="en-US" dirty="0"/>
              <a:t>For example, Jenny should have a named key worker from a young carers service who checks in regularly, listens to her, and helps her access support.</a:t>
            </a:r>
            <a:br>
              <a:rPr lang="en-US" dirty="0"/>
            </a:br>
            <a:r>
              <a:rPr lang="en-US" dirty="0"/>
              <a:t>This support plan should also aim to reduce Jenny’s caring burden, so she can have time to focus on education, friendships, and her own development.</a:t>
            </a:r>
            <a:br>
              <a:rPr lang="en-US" dirty="0"/>
            </a:br>
            <a:r>
              <a:rPr lang="en-US" dirty="0"/>
              <a:t>This helps improve her wellbeing and reduces the risk of long-term stress.</a:t>
            </a:r>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2032001" y="609600"/>
            <a:ext cx="2882531" cy="5545667"/>
          </a:xfrm>
        </p:spPr>
        <p:txBody>
          <a:bodyPr anchor="ctr">
            <a:normAutofit/>
          </a:bodyPr>
          <a:lstStyle/>
          <a:p>
            <a:r>
              <a:rPr lang="en-US" dirty="0">
                <a:solidFill>
                  <a:schemeClr val="tx1">
                    <a:lumMod val="85000"/>
                    <a:lumOff val="15000"/>
                  </a:schemeClr>
                </a:solidFill>
              </a:rPr>
              <a:t>Support Plan (Based on Attachment Theory)</a:t>
            </a:r>
          </a:p>
        </p:txBody>
      </p:sp>
      <p:sp>
        <p:nvSpPr>
          <p:cNvPr id="3" name="Content Placeholder 2"/>
          <p:cNvSpPr>
            <a:spLocks noGrp="1"/>
          </p:cNvSpPr>
          <p:nvPr>
            <p:ph idx="1"/>
          </p:nvPr>
        </p:nvSpPr>
        <p:spPr>
          <a:xfrm>
            <a:off x="4914533" y="73891"/>
            <a:ext cx="4525032" cy="6081377"/>
          </a:xfrm>
        </p:spPr>
        <p:txBody>
          <a:bodyPr anchor="ctr">
            <a:normAutofit/>
          </a:bodyPr>
          <a:lstStyle/>
          <a:p>
            <a:pPr marL="0" indent="0">
              <a:lnSpc>
                <a:spcPct val="90000"/>
              </a:lnSpc>
              <a:buNone/>
              <a:defRPr sz="2200">
                <a:latin typeface="Calibri"/>
              </a:defRPr>
            </a:pPr>
            <a:endParaRPr lang="en-US" sz="1500" dirty="0">
              <a:solidFill>
                <a:srgbClr val="FFFFFF"/>
              </a:solidFill>
              <a:latin typeface="Calibri"/>
            </a:endParaRPr>
          </a:p>
          <a:p>
            <a:pPr>
              <a:lnSpc>
                <a:spcPct val="90000"/>
              </a:lnSpc>
            </a:pPr>
            <a:r>
              <a:rPr lang="en-US" dirty="0">
                <a:solidFill>
                  <a:srgbClr val="FFFFFF"/>
                </a:solidFill>
              </a:rPr>
              <a:t>To support Jenny properly, her mother’s needs must also be met through professional services, rather than relying mainly on Jenny.</a:t>
            </a:r>
            <a:br>
              <a:rPr lang="en-US" dirty="0">
                <a:solidFill>
                  <a:srgbClr val="FFFFFF"/>
                </a:solidFill>
              </a:rPr>
            </a:br>
            <a:r>
              <a:rPr lang="en-US" dirty="0">
                <a:solidFill>
                  <a:srgbClr val="FFFFFF"/>
                </a:solidFill>
              </a:rPr>
              <a:t>For example, home care support can help with cleaning, meal preparation, and shopping. This immediately reduces the pressure on Jenny.</a:t>
            </a:r>
            <a:br>
              <a:rPr lang="en-US" dirty="0">
                <a:solidFill>
                  <a:srgbClr val="FFFFFF"/>
                </a:solidFill>
              </a:rPr>
            </a:br>
            <a:r>
              <a:rPr lang="en-US" dirty="0">
                <a:solidFill>
                  <a:srgbClr val="FFFFFF"/>
                </a:solidFill>
              </a:rPr>
              <a:t>An occupational therapist can assess the home and provide equipment such as mobility aids, grab rails, or adaptations to make daily life easier and safer.</a:t>
            </a:r>
            <a:br>
              <a:rPr lang="en-US" dirty="0">
                <a:solidFill>
                  <a:srgbClr val="FFFFFF"/>
                </a:solidFill>
              </a:rPr>
            </a:br>
            <a:r>
              <a:rPr lang="en-US" dirty="0">
                <a:solidFill>
                  <a:srgbClr val="FFFFFF"/>
                </a:solidFill>
              </a:rPr>
              <a:t>For the memory issues, simple strategies can help such as calendars, reminders, pill </a:t>
            </a:r>
            <a:r>
              <a:rPr lang="en-US" dirty="0" err="1">
                <a:solidFill>
                  <a:srgbClr val="FFFFFF"/>
                </a:solidFill>
              </a:rPr>
              <a:t>organisers</a:t>
            </a:r>
            <a:r>
              <a:rPr lang="en-US" dirty="0">
                <a:solidFill>
                  <a:srgbClr val="FFFFFF"/>
                </a:solidFill>
              </a:rPr>
              <a:t>, and a clear daily routine.</a:t>
            </a:r>
            <a:br>
              <a:rPr lang="en-US" dirty="0">
                <a:solidFill>
                  <a:srgbClr val="FFFFFF"/>
                </a:solidFill>
              </a:rPr>
            </a:br>
            <a:r>
              <a:rPr lang="en-US" dirty="0">
                <a:solidFill>
                  <a:srgbClr val="FFFFFF"/>
                </a:solidFill>
              </a:rPr>
              <a:t>Admin support can also be arranged, such as help managing appointments and benefits. This reduces stress for both Jenny and her mother</a:t>
            </a:r>
            <a:r>
              <a:rPr lang="en-US" sz="1500" dirty="0">
                <a:solidFill>
                  <a:srgbClr val="FFFFFF"/>
                </a:solidFill>
              </a:rPr>
              <a:t>.</a:t>
            </a:r>
            <a:endParaRPr lang="en-US" sz="1500" dirty="0">
              <a:solidFill>
                <a:srgbClr val="FFFFFF"/>
              </a:solidFill>
              <a:latin typeface="Calibri"/>
            </a:endParaRPr>
          </a:p>
        </p:txBody>
      </p:sp>
    </p:spTree>
  </p:cSld>
  <p:clrMapOvr>
    <a:overrideClrMapping bg1="dk1" tx1="lt1" bg2="dk2" tx2="lt2" accent1="accent1" accent2="accent2" accent3="accent3" accent4="accent4" accent5="accent5" accent6="accent6" hlink="hlink" folHlink="folHlink"/>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2306963" y="1179152"/>
            <a:ext cx="2475485" cy="4463889"/>
          </a:xfrm>
        </p:spPr>
        <p:txBody>
          <a:bodyPr anchor="ctr">
            <a:normAutofit/>
          </a:bodyPr>
          <a:lstStyle/>
          <a:p>
            <a:r>
              <a:rPr lang="en-US" sz="2800" dirty="0"/>
              <a:t>Practical Interventions (Home + Community)</a:t>
            </a:r>
          </a:p>
        </p:txBody>
      </p:sp>
      <p:sp>
        <p:nvSpPr>
          <p:cNvPr id="3" name="Content Placeholder 2"/>
          <p:cNvSpPr>
            <a:spLocks noGrp="1"/>
          </p:cNvSpPr>
          <p:nvPr>
            <p:ph idx="1"/>
          </p:nvPr>
        </p:nvSpPr>
        <p:spPr>
          <a:xfrm>
            <a:off x="4618182" y="1109145"/>
            <a:ext cx="4987636" cy="4603900"/>
          </a:xfrm>
        </p:spPr>
        <p:txBody>
          <a:bodyPr anchor="ctr">
            <a:normAutofit lnSpcReduction="10000"/>
          </a:bodyPr>
          <a:lstStyle/>
          <a:p>
            <a:pPr marL="0" indent="0">
              <a:lnSpc>
                <a:spcPct val="90000"/>
              </a:lnSpc>
              <a:buNone/>
              <a:defRPr sz="2200">
                <a:latin typeface="Calibri"/>
              </a:defRPr>
            </a:pPr>
            <a:endParaRPr lang="en-US" sz="1500" dirty="0">
              <a:latin typeface="Calibri"/>
            </a:endParaRPr>
          </a:p>
          <a:p>
            <a:pPr>
              <a:lnSpc>
                <a:spcPct val="90000"/>
              </a:lnSpc>
            </a:pPr>
            <a:r>
              <a:rPr lang="en-US" dirty="0"/>
              <a:t>Jenny also needs support for her emotional wellbeing and education.</a:t>
            </a:r>
            <a:br>
              <a:rPr lang="en-US" dirty="0"/>
            </a:br>
            <a:r>
              <a:rPr lang="en-US" dirty="0"/>
              <a:t>At school or college, Jenny should be </a:t>
            </a:r>
            <a:r>
              <a:rPr lang="en-US" dirty="0" err="1"/>
              <a:t>recognised</a:t>
            </a:r>
            <a:r>
              <a:rPr lang="en-US" dirty="0"/>
              <a:t> as a young carer, and she may need flexibility with deadlines, attendance support, and a trusted staff member for pastoral support.</a:t>
            </a:r>
            <a:br>
              <a:rPr lang="en-US" dirty="0"/>
            </a:br>
            <a:r>
              <a:rPr lang="en-US" dirty="0"/>
              <a:t>She may benefit from counselling or bereavement support, because the loss of her father could still affect her.</a:t>
            </a:r>
            <a:br>
              <a:rPr lang="en-US" dirty="0"/>
            </a:br>
            <a:r>
              <a:rPr lang="en-US" dirty="0"/>
              <a:t>Young carers support groups are also helpful because they reduce isolation and allow Jenny to connect with other young people in similar situations.</a:t>
            </a:r>
            <a:br>
              <a:rPr lang="en-US" dirty="0"/>
            </a:br>
            <a:r>
              <a:rPr lang="en-US" dirty="0"/>
              <a:t>Finally, it is important to create an emergency plan, so Jenny knows who to contact if her mother becomes unwell. This helps reduce anxiety and gives Jenny reassurance</a:t>
            </a:r>
            <a:r>
              <a:rPr lang="en-US" sz="1500" dirty="0"/>
              <a:t>.</a:t>
            </a:r>
            <a:endParaRPr lang="en-US" sz="1500" dirty="0">
              <a:latin typeface="Calibri"/>
            </a:endParaRPr>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D94A7024-D948-494D-8920-BBA2DA07D1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Hands holding each other's wrists and interlinked to form a circle">
            <a:extLst>
              <a:ext uri="{FF2B5EF4-FFF2-40B4-BE49-F238E27FC236}">
                <a16:creationId xmlns:a16="http://schemas.microsoft.com/office/drawing/2014/main" id="{583D7526-C7C9-AAB7-51A6-F642A2AC9A23}"/>
              </a:ext>
            </a:extLst>
          </p:cNvPr>
          <p:cNvPicPr>
            <a:picLocks noChangeAspect="1"/>
          </p:cNvPicPr>
          <p:nvPr/>
        </p:nvPicPr>
        <p:blipFill>
          <a:blip r:embed="rId3">
            <a:duotone>
              <a:prstClr val="black"/>
              <a:schemeClr val="tx2">
                <a:tint val="45000"/>
                <a:satMod val="400000"/>
              </a:schemeClr>
            </a:duotone>
            <a:alphaModFix amt="40000"/>
          </a:blip>
          <a:srcRect b="15730"/>
          <a:stretch>
            <a:fillRect/>
          </a:stretch>
        </p:blipFill>
        <p:spPr>
          <a:xfrm>
            <a:off x="-677314" y="-240135"/>
            <a:ext cx="12191980" cy="6857990"/>
          </a:xfrm>
          <a:prstGeom prst="rect">
            <a:avLst/>
          </a:prstGeom>
        </p:spPr>
      </p:pic>
      <p:sp>
        <p:nvSpPr>
          <p:cNvPr id="2" name="Title 1"/>
          <p:cNvSpPr>
            <a:spLocks noGrp="1"/>
          </p:cNvSpPr>
          <p:nvPr>
            <p:ph type="title"/>
          </p:nvPr>
        </p:nvSpPr>
        <p:spPr>
          <a:xfrm>
            <a:off x="677334" y="609600"/>
            <a:ext cx="8596668" cy="1320800"/>
          </a:xfrm>
        </p:spPr>
        <p:txBody>
          <a:bodyPr>
            <a:normAutofit/>
          </a:bodyPr>
          <a:lstStyle/>
          <a:p>
            <a:r>
              <a:rPr lang="en-US" dirty="0"/>
              <a:t>Mental Health &amp; Education Support</a:t>
            </a:r>
          </a:p>
        </p:txBody>
      </p:sp>
      <p:sp>
        <p:nvSpPr>
          <p:cNvPr id="3" name="Content Placeholder 2"/>
          <p:cNvSpPr>
            <a:spLocks noGrp="1"/>
          </p:cNvSpPr>
          <p:nvPr>
            <p:ph idx="1"/>
          </p:nvPr>
        </p:nvSpPr>
        <p:spPr>
          <a:xfrm>
            <a:off x="677334" y="2160589"/>
            <a:ext cx="8596668" cy="3880773"/>
          </a:xfrm>
        </p:spPr>
        <p:txBody>
          <a:bodyPr>
            <a:normAutofit/>
          </a:bodyPr>
          <a:lstStyle/>
          <a:p>
            <a:pPr marL="0" indent="0">
              <a:buNone/>
              <a:defRPr sz="2200">
                <a:latin typeface="Calibri"/>
              </a:defRPr>
            </a:pPr>
            <a:endParaRPr lang="en-US" dirty="0">
              <a:solidFill>
                <a:srgbClr val="FFFFFF"/>
              </a:solidFill>
              <a:latin typeface="Calibri"/>
            </a:endParaRPr>
          </a:p>
          <a:p>
            <a:r>
              <a:rPr lang="en-US" dirty="0">
                <a:solidFill>
                  <a:srgbClr val="FFFFFF"/>
                </a:solidFill>
              </a:rPr>
              <a:t>Attachment theory is useful in this context because it highlights how loss, stress, and caregiving changes can affect a young person’s emotional security and wellbeing. It also supports the idea that consistent relationships and emotional support are protective factors.</a:t>
            </a:r>
            <a:br>
              <a:rPr lang="en-US" dirty="0">
                <a:solidFill>
                  <a:srgbClr val="FFFFFF"/>
                </a:solidFill>
              </a:rPr>
            </a:br>
            <a:r>
              <a:rPr lang="en-US" dirty="0">
                <a:solidFill>
                  <a:srgbClr val="FFFFFF"/>
                </a:solidFill>
              </a:rPr>
              <a:t>However, there are limitations. Attachment theory may not fully explain wider issues such as poverty, access to services, or cultural expectations around caring. It also does not always consider the strengths young carers can develop, such as maturity, empathy, and responsibility.</a:t>
            </a:r>
            <a:br>
              <a:rPr lang="en-US" dirty="0">
                <a:solidFill>
                  <a:srgbClr val="FFFFFF"/>
                </a:solidFill>
              </a:rPr>
            </a:br>
            <a:r>
              <a:rPr lang="en-US" dirty="0">
                <a:solidFill>
                  <a:srgbClr val="FFFFFF"/>
                </a:solidFill>
              </a:rPr>
              <a:t>Therefore, attachment theory is helpful, but it should be used alongside social care frameworks and multi-agency support.</a:t>
            </a:r>
            <a:endParaRPr lang="en-US" dirty="0">
              <a:solidFill>
                <a:srgbClr val="FFFFFF"/>
              </a:solidFill>
              <a:latin typeface="Calibri"/>
            </a:endParaRPr>
          </a:p>
        </p:txBody>
      </p:sp>
    </p:spTree>
  </p:cSld>
  <p:clrMapOvr>
    <a:overrideClrMapping bg1="dk1" tx1="lt1" bg2="dk2" tx2="lt2" accent1="accent1" accent2="accent2" accent3="accent3" accent4="accent4" accent5="accent5" accent6="accent6" hlink="hlink" folHlink="folHlink"/>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4D7B8F8F-4528-4480-AFA3-A006195F5AA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1286933" y="609600"/>
            <a:ext cx="10197494" cy="1099457"/>
          </a:xfrm>
        </p:spPr>
        <p:txBody>
          <a:bodyPr>
            <a:normAutofit/>
          </a:bodyPr>
          <a:lstStyle/>
          <a:p>
            <a:r>
              <a:rPr lang="en-US"/>
              <a:t>Critical Evaluation of Attachment Theory</a:t>
            </a:r>
          </a:p>
        </p:txBody>
      </p:sp>
      <p:sp>
        <p:nvSpPr>
          <p:cNvPr id="12" name="Isosceles Triangle 11">
            <a:extLst>
              <a:ext uri="{FF2B5EF4-FFF2-40B4-BE49-F238E27FC236}">
                <a16:creationId xmlns:a16="http://schemas.microsoft.com/office/drawing/2014/main" id="{4F8B2185-AE38-43EA-9FA9-E5378AD730D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PK"/>
          </a:p>
        </p:txBody>
      </p:sp>
      <p:sp>
        <p:nvSpPr>
          <p:cNvPr id="14" name="Isosceles Triangle 13">
            <a:extLst>
              <a:ext uri="{FF2B5EF4-FFF2-40B4-BE49-F238E27FC236}">
                <a16:creationId xmlns:a16="http://schemas.microsoft.com/office/drawing/2014/main" id="{0D36BD5A-BF22-48CD-8A55-28B19177CE4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1743267"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PK"/>
          </a:p>
        </p:txBody>
      </p:sp>
      <p:graphicFrame>
        <p:nvGraphicFramePr>
          <p:cNvPr id="5" name="Content Placeholder 2">
            <a:extLst>
              <a:ext uri="{FF2B5EF4-FFF2-40B4-BE49-F238E27FC236}">
                <a16:creationId xmlns:a16="http://schemas.microsoft.com/office/drawing/2014/main" id="{3C4121B5-58BC-6B73-AC40-77FACAF58266}"/>
              </a:ext>
            </a:extLst>
          </p:cNvPr>
          <p:cNvGraphicFramePr>
            <a:graphicFrameLocks noGrp="1"/>
          </p:cNvGraphicFramePr>
          <p:nvPr>
            <p:ph idx="1"/>
            <p:extLst>
              <p:ext uri="{D42A27DB-BD31-4B8C-83A1-F6EECF244321}">
                <p14:modId xmlns:p14="http://schemas.microsoft.com/office/powerpoint/2010/main" val="275148205"/>
              </p:ext>
            </p:extLst>
          </p:nvPr>
        </p:nvGraphicFramePr>
        <p:xfrm>
          <a:off x="1286933" y="1948543"/>
          <a:ext cx="9618133" cy="409348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2032001" y="609600"/>
            <a:ext cx="2882531" cy="5545667"/>
          </a:xfrm>
        </p:spPr>
        <p:txBody>
          <a:bodyPr anchor="ctr">
            <a:normAutofit/>
          </a:bodyPr>
          <a:lstStyle/>
          <a:p>
            <a:r>
              <a:rPr lang="en-US">
                <a:solidFill>
                  <a:schemeClr val="tx1">
                    <a:lumMod val="85000"/>
                    <a:lumOff val="15000"/>
                  </a:schemeClr>
                </a:solidFill>
              </a:rPr>
              <a:t>Conclusion</a:t>
            </a:r>
          </a:p>
        </p:txBody>
      </p:sp>
      <p:sp>
        <p:nvSpPr>
          <p:cNvPr id="3" name="Content Placeholder 2"/>
          <p:cNvSpPr>
            <a:spLocks noGrp="1"/>
          </p:cNvSpPr>
          <p:nvPr>
            <p:ph idx="1"/>
          </p:nvPr>
        </p:nvSpPr>
        <p:spPr>
          <a:xfrm>
            <a:off x="6111063" y="609601"/>
            <a:ext cx="4133472" cy="5545667"/>
          </a:xfrm>
        </p:spPr>
        <p:txBody>
          <a:bodyPr anchor="ctr">
            <a:normAutofit/>
          </a:bodyPr>
          <a:lstStyle/>
          <a:p>
            <a:pPr marL="0" indent="0">
              <a:buNone/>
              <a:defRPr sz="2200">
                <a:latin typeface="Calibri"/>
              </a:defRPr>
            </a:pPr>
            <a:endParaRPr lang="en-US">
              <a:solidFill>
                <a:srgbClr val="FFFFFF"/>
              </a:solidFill>
              <a:latin typeface="Calibri"/>
            </a:endParaRPr>
          </a:p>
          <a:p>
            <a:r>
              <a:rPr lang="en-US">
                <a:solidFill>
                  <a:srgbClr val="FFFFFF"/>
                </a:solidFill>
              </a:rPr>
              <a:t>In conclusion, Jenny’s experiences as a young carer and the loss of her father may have had a major impact on her emotional, social, and educational development.</a:t>
            </a:r>
            <a:br>
              <a:rPr lang="en-US">
                <a:solidFill>
                  <a:srgbClr val="FFFFFF"/>
                </a:solidFill>
              </a:rPr>
            </a:br>
            <a:r>
              <a:rPr lang="en-US">
                <a:solidFill>
                  <a:srgbClr val="FFFFFF"/>
                </a:solidFill>
              </a:rPr>
              <a:t>Using Bowlby’s attachment theory, we can understand how Jenny may need stability, reassurance, and a strong support network.</a:t>
            </a:r>
            <a:br>
              <a:rPr lang="en-US">
                <a:solidFill>
                  <a:srgbClr val="FFFFFF"/>
                </a:solidFill>
              </a:rPr>
            </a:br>
            <a:r>
              <a:rPr lang="en-US">
                <a:solidFill>
                  <a:srgbClr val="FFFFFF"/>
                </a:solidFill>
              </a:rPr>
              <a:t>The best plan is a multi-agency approach involving young carers services, school support, healthcare, and social care, so Jenny can reduce her caring burden and focus on her own wellbeing and future.</a:t>
            </a:r>
            <a:br>
              <a:rPr lang="en-US">
                <a:solidFill>
                  <a:srgbClr val="FFFFFF"/>
                </a:solidFill>
              </a:rPr>
            </a:br>
            <a:r>
              <a:rPr lang="en-US">
                <a:solidFill>
                  <a:srgbClr val="FFFFFF"/>
                </a:solidFill>
              </a:rPr>
              <a:t>Thank you for listening, and I am happy to answer any questions.</a:t>
            </a:r>
            <a:endParaRPr lang="en-US">
              <a:solidFill>
                <a:srgbClr val="FFFFFF"/>
              </a:solidFill>
              <a:latin typeface="Calibri"/>
            </a:endParaRPr>
          </a:p>
        </p:txBody>
      </p:sp>
    </p:spTree>
  </p:cSld>
  <p:clrMapOvr>
    <a:overrideClrMapping bg1="dk1" tx1="lt1" bg2="dk2" tx2="lt2" accent1="accent1" accent2="accent2" accent3="accent3" accent4="accent4" accent5="accent5" accent6="accent6" hlink="hlink" folHlink="folHlink"/>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5" name="Rectangle 14">
            <a:extLst>
              <a:ext uri="{FF2B5EF4-FFF2-40B4-BE49-F238E27FC236}">
                <a16:creationId xmlns:a16="http://schemas.microsoft.com/office/drawing/2014/main" id="{4D7B8F8F-4528-4480-AFA3-A006195F5AA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1286933" y="609600"/>
            <a:ext cx="10197494" cy="1099457"/>
          </a:xfrm>
        </p:spPr>
        <p:txBody>
          <a:bodyPr>
            <a:normAutofit/>
          </a:bodyPr>
          <a:lstStyle/>
          <a:p>
            <a:r>
              <a:rPr lang="en-US"/>
              <a:t>Reference List (Harvard Style)</a:t>
            </a:r>
          </a:p>
        </p:txBody>
      </p:sp>
      <p:sp>
        <p:nvSpPr>
          <p:cNvPr id="16" name="Isosceles Triangle 15">
            <a:extLst>
              <a:ext uri="{FF2B5EF4-FFF2-40B4-BE49-F238E27FC236}">
                <a16:creationId xmlns:a16="http://schemas.microsoft.com/office/drawing/2014/main" id="{4F8B2185-AE38-43EA-9FA9-E5378AD730D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PK"/>
          </a:p>
        </p:txBody>
      </p:sp>
      <p:sp>
        <p:nvSpPr>
          <p:cNvPr id="17" name="Isosceles Triangle 16">
            <a:extLst>
              <a:ext uri="{FF2B5EF4-FFF2-40B4-BE49-F238E27FC236}">
                <a16:creationId xmlns:a16="http://schemas.microsoft.com/office/drawing/2014/main" id="{0D36BD5A-BF22-48CD-8A55-28B19177CE4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1743267"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PK"/>
          </a:p>
        </p:txBody>
      </p:sp>
      <p:graphicFrame>
        <p:nvGraphicFramePr>
          <p:cNvPr id="18" name="Content Placeholder 2">
            <a:extLst>
              <a:ext uri="{FF2B5EF4-FFF2-40B4-BE49-F238E27FC236}">
                <a16:creationId xmlns:a16="http://schemas.microsoft.com/office/drawing/2014/main" id="{E7879C92-5135-F015-60F8-59A0B5B3F01D}"/>
              </a:ext>
            </a:extLst>
          </p:cNvPr>
          <p:cNvGraphicFramePr>
            <a:graphicFrameLocks noGrp="1"/>
          </p:cNvGraphicFramePr>
          <p:nvPr>
            <p:ph idx="1"/>
            <p:extLst>
              <p:ext uri="{D42A27DB-BD31-4B8C-83A1-F6EECF244321}">
                <p14:modId xmlns:p14="http://schemas.microsoft.com/office/powerpoint/2010/main" val="930986964"/>
              </p:ext>
            </p:extLst>
          </p:nvPr>
        </p:nvGraphicFramePr>
        <p:xfrm>
          <a:off x="1286933" y="1948543"/>
          <a:ext cx="9618133" cy="409348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cSld>
  <p:clrMapOvr>
    <a:masterClrMapping/>
  </p:clrMapOvr>
</p:sld>
</file>

<file path=ppt/theme/theme1.xml><?xml version="1.0" encoding="utf-8"?>
<a:theme xmlns:a="http://schemas.openxmlformats.org/drawingml/2006/main" name="Facet">
  <a:themeElements>
    <a:clrScheme name="Facet">
      <a:dk1>
        <a:sysClr val="windowText" lastClr="000000"/>
      </a:dk1>
      <a:lt1>
        <a:sysClr val="window" lastClr="FFFFFF"/>
      </a:lt1>
      <a:dk2>
        <a:srgbClr val="2C3C43"/>
      </a:dk2>
      <a:lt2>
        <a:srgbClr val="EBEBEB"/>
      </a:lt2>
      <a:accent1>
        <a:srgbClr val="F496CB"/>
      </a:accent1>
      <a:accent2>
        <a:srgbClr val="BC356F"/>
      </a:accent2>
      <a:accent3>
        <a:srgbClr val="E65331"/>
      </a:accent3>
      <a:accent4>
        <a:srgbClr val="F27E19"/>
      </a:accent4>
      <a:accent5>
        <a:srgbClr val="F2AC19"/>
      </a:accent5>
      <a:accent6>
        <a:srgbClr val="BC80E0"/>
      </a:accent6>
      <a:hlink>
        <a:srgbClr val="EF5285"/>
      </a:hlink>
      <a:folHlink>
        <a:srgbClr val="F77F90"/>
      </a:folHlink>
    </a:clrScheme>
    <a:fontScheme name="Facet">
      <a:majorFont>
        <a:latin typeface="Trebuchet MS" panose="020B0603020202020204"/>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panose="020B0603020202020204"/>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23659B44-6E34-4CE8-8F0D-387DA7996826}"/>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TM04033919[[fn=Circuit]]</Template>
  <TotalTime>109</TotalTime>
  <Words>1960</Words>
  <Application>Microsoft Office PowerPoint</Application>
  <PresentationFormat>Widescreen</PresentationFormat>
  <Paragraphs>56</Paragraphs>
  <Slides>14</Slides>
  <Notes>12</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14</vt:i4>
      </vt:variant>
    </vt:vector>
  </HeadingPairs>
  <TitlesOfParts>
    <vt:vector size="20" baseType="lpstr">
      <vt:lpstr>Aptos</vt:lpstr>
      <vt:lpstr>Arial</vt:lpstr>
      <vt:lpstr>Calibri</vt:lpstr>
      <vt:lpstr>Trebuchet MS</vt:lpstr>
      <vt:lpstr>Wingdings 3</vt:lpstr>
      <vt:lpstr>Facet</vt:lpstr>
      <vt:lpstr>Student Name: Fizza Rizwan Student ID: 2422238 Module Code: LCHS4010 Lecturer:  Alice Clayton  </vt:lpstr>
      <vt:lpstr>Community Support Plan for Jenny (16)</vt:lpstr>
      <vt:lpstr>Scenario Summary</vt:lpstr>
      <vt:lpstr>Chosen Lifespan Theory: Bowlby’s Attachment Theory</vt:lpstr>
      <vt:lpstr>Why Attachment Theory Fits Jenny’s Situation</vt:lpstr>
      <vt:lpstr>Possible Impact on Jenny’s Development (Past 5 Years)</vt:lpstr>
      <vt:lpstr>Nature &amp; Nurture (Biological + Environmental Influences)</vt:lpstr>
      <vt:lpstr>Jenny’s Current Needs (Assessment Focus)</vt:lpstr>
      <vt:lpstr>Support Plan (Based on Attachment Theory)</vt:lpstr>
      <vt:lpstr>Practical Interventions (Home + Community)</vt:lpstr>
      <vt:lpstr>Mental Health &amp; Education Support</vt:lpstr>
      <vt:lpstr>Critical Evaluation of Attachment Theory</vt:lpstr>
      <vt:lpstr>Conclusion</vt:lpstr>
      <vt:lpstr>Reference List (Harvard Style)</vt:lpstr>
    </vt:vector>
  </TitlesOfParts>
  <Manager/>
  <Company/>
  <LinksUpToDate>false</LinksUpToDate>
  <SharedDoc>false</SharedDoc>
  <HyperlinkBase/>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subject/>
  <dc:creator/>
  <cp:keywords/>
  <dc:description>generated using python-pptx</dc:description>
  <cp:lastModifiedBy>Fizza Rizwan</cp:lastModifiedBy>
  <cp:revision>5</cp:revision>
  <dcterms:created xsi:type="dcterms:W3CDTF">2013-01-27T09:14:16Z</dcterms:created>
  <dcterms:modified xsi:type="dcterms:W3CDTF">2026-02-04T17:17:14Z</dcterms:modified>
  <cp:category/>
</cp:coreProperties>
</file>