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85" r:id="rId19"/>
    <p:sldId id="274" r:id="rId20"/>
    <p:sldId id="275" r:id="rId21"/>
    <p:sldId id="286" r:id="rId22"/>
    <p:sldId id="277" r:id="rId23"/>
    <p:sldId id="278" r:id="rId24"/>
    <p:sldId id="279" r:id="rId25"/>
    <p:sldId id="280" r:id="rId26"/>
    <p:sldId id="281" r:id="rId27"/>
    <p:sldId id="283" r:id="rId28"/>
    <p:sldId id="284" r:id="rId29"/>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Century Gothic" pitchFamily="34" charset="0"/>
        <a:ea typeface="+mn-ea"/>
        <a:cs typeface="+mn-cs"/>
      </a:defRPr>
    </a:lvl1pPr>
    <a:lvl2pPr marL="457200" algn="l" rtl="0" eaLnBrk="0" fontAlgn="base" hangingPunct="0">
      <a:spcBef>
        <a:spcPct val="0"/>
      </a:spcBef>
      <a:spcAft>
        <a:spcPct val="0"/>
      </a:spcAft>
      <a:defRPr kern="1200">
        <a:solidFill>
          <a:schemeClr val="tx1"/>
        </a:solidFill>
        <a:latin typeface="Century Gothic" pitchFamily="34" charset="0"/>
        <a:ea typeface="+mn-ea"/>
        <a:cs typeface="+mn-cs"/>
      </a:defRPr>
    </a:lvl2pPr>
    <a:lvl3pPr marL="914400" algn="l" rtl="0" eaLnBrk="0" fontAlgn="base" hangingPunct="0">
      <a:spcBef>
        <a:spcPct val="0"/>
      </a:spcBef>
      <a:spcAft>
        <a:spcPct val="0"/>
      </a:spcAft>
      <a:defRPr kern="1200">
        <a:solidFill>
          <a:schemeClr val="tx1"/>
        </a:solidFill>
        <a:latin typeface="Century Gothic" pitchFamily="34" charset="0"/>
        <a:ea typeface="+mn-ea"/>
        <a:cs typeface="+mn-cs"/>
      </a:defRPr>
    </a:lvl3pPr>
    <a:lvl4pPr marL="1371600" algn="l" rtl="0" eaLnBrk="0" fontAlgn="base" hangingPunct="0">
      <a:spcBef>
        <a:spcPct val="0"/>
      </a:spcBef>
      <a:spcAft>
        <a:spcPct val="0"/>
      </a:spcAft>
      <a:defRPr kern="1200">
        <a:solidFill>
          <a:schemeClr val="tx1"/>
        </a:solidFill>
        <a:latin typeface="Century Gothic" pitchFamily="34" charset="0"/>
        <a:ea typeface="+mn-ea"/>
        <a:cs typeface="+mn-cs"/>
      </a:defRPr>
    </a:lvl4pPr>
    <a:lvl5pPr marL="1828800" algn="l" rtl="0" eaLnBrk="0" fontAlgn="base" hangingPunct="0">
      <a:spcBef>
        <a:spcPct val="0"/>
      </a:spcBef>
      <a:spcAft>
        <a:spcPct val="0"/>
      </a:spcAft>
      <a:defRPr kern="1200">
        <a:solidFill>
          <a:schemeClr val="tx1"/>
        </a:solidFill>
        <a:latin typeface="Century Gothic" pitchFamily="34" charset="0"/>
        <a:ea typeface="+mn-ea"/>
        <a:cs typeface="+mn-cs"/>
      </a:defRPr>
    </a:lvl5pPr>
    <a:lvl6pPr marL="2286000" algn="l" defTabSz="914400" rtl="0" eaLnBrk="1" latinLnBrk="0" hangingPunct="1">
      <a:defRPr kern="1200">
        <a:solidFill>
          <a:schemeClr val="tx1"/>
        </a:solidFill>
        <a:latin typeface="Century Gothic" pitchFamily="34" charset="0"/>
        <a:ea typeface="+mn-ea"/>
        <a:cs typeface="+mn-cs"/>
      </a:defRPr>
    </a:lvl6pPr>
    <a:lvl7pPr marL="2743200" algn="l" defTabSz="914400" rtl="0" eaLnBrk="1" latinLnBrk="0" hangingPunct="1">
      <a:defRPr kern="1200">
        <a:solidFill>
          <a:schemeClr val="tx1"/>
        </a:solidFill>
        <a:latin typeface="Century Gothic" pitchFamily="34" charset="0"/>
        <a:ea typeface="+mn-ea"/>
        <a:cs typeface="+mn-cs"/>
      </a:defRPr>
    </a:lvl7pPr>
    <a:lvl8pPr marL="3200400" algn="l" defTabSz="914400" rtl="0" eaLnBrk="1" latinLnBrk="0" hangingPunct="1">
      <a:defRPr kern="1200">
        <a:solidFill>
          <a:schemeClr val="tx1"/>
        </a:solidFill>
        <a:latin typeface="Century Gothic" pitchFamily="34" charset="0"/>
        <a:ea typeface="+mn-ea"/>
        <a:cs typeface="+mn-cs"/>
      </a:defRPr>
    </a:lvl8pPr>
    <a:lvl9pPr marL="3657600" algn="l" defTabSz="914400" rtl="0" eaLnBrk="1" latinLnBrk="0" hangingPunct="1">
      <a:defRPr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15361"/>
    <a:srgbClr val="4D4D4D"/>
    <a:srgbClr val="777777"/>
    <a:srgbClr val="0D26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65" autoAdjust="0"/>
    <p:restoredTop sz="94660"/>
  </p:normalViewPr>
  <p:slideViewPr>
    <p:cSldViewPr>
      <p:cViewPr varScale="1">
        <p:scale>
          <a:sx n="81" d="100"/>
          <a:sy n="81" d="100"/>
        </p:scale>
        <p:origin x="739"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A91AA0-09DC-463D-AD57-DAD9FBD5236F}" type="datetimeFigureOut">
              <a:rPr lang="en-US" smtClean="0"/>
              <a:pPr/>
              <a:t>9/26/2023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33619E-35F7-4F54-BDB5-B9BF506DDAA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D22649-4298-49F4-95C5-C4767128563B}" type="slidenum">
              <a:rPr lang="en-US"/>
              <a:pPr/>
              <a:t>7</a:t>
            </a:fld>
            <a:endParaRPr lang="en-US"/>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4FF80D-A34B-4818-A236-4170C7E0F449}" type="slidenum">
              <a:rPr lang="en-US"/>
              <a:pPr/>
              <a:t>9</a:t>
            </a:fld>
            <a:endParaRPr 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270EA8-1F9F-4241-A720-76E3A71799D5}" type="slidenum">
              <a:rPr lang="en-US"/>
              <a:pPr/>
              <a:t>10</a:t>
            </a:fld>
            <a:endParaRPr lang="en-US"/>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a:xfrm>
            <a:off x="3581400" y="1930400"/>
            <a:ext cx="5562600" cy="609600"/>
          </a:xfrm>
        </p:spPr>
        <p:txBody>
          <a:bodyPr vert="horz"/>
          <a:lstStyle>
            <a:lvl1pPr algn="l">
              <a:defRPr/>
            </a:lvl1pPr>
          </a:lstStyle>
          <a:p>
            <a:r>
              <a:rPr lang="en-GB"/>
              <a:t>Click to edit Master title style</a:t>
            </a:r>
          </a:p>
        </p:txBody>
      </p:sp>
      <p:sp>
        <p:nvSpPr>
          <p:cNvPr id="7171" name="Rectangle 3"/>
          <p:cNvSpPr>
            <a:spLocks noGrp="1" noChangeArrowheads="1"/>
          </p:cNvSpPr>
          <p:nvPr>
            <p:ph type="subTitle" idx="1"/>
          </p:nvPr>
        </p:nvSpPr>
        <p:spPr>
          <a:xfrm>
            <a:off x="3581400" y="2667000"/>
            <a:ext cx="5562600" cy="533400"/>
          </a:xfrm>
        </p:spPr>
        <p:txBody>
          <a:bodyPr/>
          <a:lstStyle>
            <a:lvl1pPr marL="0" indent="0">
              <a:buFontTx/>
              <a:buNone/>
              <a:defRPr sz="2400"/>
            </a:lvl1pPr>
          </a:lstStyle>
          <a:p>
            <a:r>
              <a:rPr lang="en-GB"/>
              <a:t>Click to edit Master subtitle style</a:t>
            </a:r>
          </a:p>
        </p:txBody>
      </p:sp>
      <p:sp>
        <p:nvSpPr>
          <p:cNvPr id="7172" name="Rectangle 4"/>
          <p:cNvSpPr>
            <a:spLocks noGrp="1" noChangeArrowheads="1"/>
          </p:cNvSpPr>
          <p:nvPr>
            <p:ph type="dt" sz="half" idx="2"/>
          </p:nvPr>
        </p:nvSpPr>
        <p:spPr/>
        <p:txBody>
          <a:bodyPr/>
          <a:lstStyle>
            <a:lvl1pPr>
              <a:defRPr/>
            </a:lvl1pPr>
          </a:lstStyle>
          <a:p>
            <a:endParaRPr lang="en-GB"/>
          </a:p>
        </p:txBody>
      </p:sp>
      <p:sp>
        <p:nvSpPr>
          <p:cNvPr id="7173" name="Rectangle 5"/>
          <p:cNvSpPr>
            <a:spLocks noGrp="1" noChangeArrowheads="1"/>
          </p:cNvSpPr>
          <p:nvPr>
            <p:ph type="ftr" sz="quarter" idx="3"/>
          </p:nvPr>
        </p:nvSpPr>
        <p:spPr/>
        <p:txBody>
          <a:bodyPr/>
          <a:lstStyle>
            <a:lvl1pPr>
              <a:defRPr/>
            </a:lvl1pPr>
          </a:lstStyle>
          <a:p>
            <a:endParaRPr lang="en-GB"/>
          </a:p>
        </p:txBody>
      </p:sp>
      <p:sp>
        <p:nvSpPr>
          <p:cNvPr id="7174" name="Rectangle 6"/>
          <p:cNvSpPr>
            <a:spLocks noGrp="1" noChangeArrowheads="1"/>
          </p:cNvSpPr>
          <p:nvPr>
            <p:ph type="sldNum" sz="quarter" idx="4"/>
          </p:nvPr>
        </p:nvSpPr>
        <p:spPr/>
        <p:txBody>
          <a:bodyPr/>
          <a:lstStyle>
            <a:lvl1pPr>
              <a:defRPr/>
            </a:lvl1pPr>
          </a:lstStyle>
          <a:p>
            <a:fld id="{B64D6704-A620-432C-BCAC-8F3E3F7F2937}" type="slidenum">
              <a:rPr lang="en-GB"/>
              <a:pPr/>
              <a:t>‹#›</a:t>
            </a:fld>
            <a:endParaRPr lang="en-GB"/>
          </a:p>
        </p:txBody>
      </p:sp>
    </p:spTree>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 y="274638"/>
            <a:ext cx="7996262" cy="511156"/>
          </a:xfrm>
        </p:spPr>
        <p:txBody>
          <a:bodyPr vert="horz"/>
          <a:lstStyle/>
          <a:p>
            <a:r>
              <a:rPr lang="en-GB" dirty="0"/>
              <a:t>Click to edit Master title style</a:t>
            </a:r>
          </a:p>
        </p:txBody>
      </p:sp>
      <p:sp>
        <p:nvSpPr>
          <p:cNvPr id="3" name="Content Placeholder 2"/>
          <p:cNvSpPr>
            <a:spLocks noGrp="1"/>
          </p:cNvSpPr>
          <p:nvPr>
            <p:ph idx="1"/>
          </p:nvPr>
        </p:nvSpPr>
        <p:spPr>
          <a:xfrm>
            <a:off x="1285852" y="928670"/>
            <a:ext cx="7643866" cy="53784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AA9B6F1-66BC-491B-A914-5618A8DBA59C}" type="slidenum">
              <a:rPr lang="en-GB"/>
              <a:pPr/>
              <a:t>‹#›</a:t>
            </a:fld>
            <a:endParaRPr lang="en-GB"/>
          </a:p>
        </p:txBody>
      </p:sp>
    </p:spTree>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338F65-97A4-478A-9BCE-9308B96B1D9E}" type="slidenum">
              <a:rPr lang="en-GB"/>
              <a:pPr/>
              <a:t>‹#›</a:t>
            </a:fld>
            <a:endParaRPr lang="en-GB"/>
          </a:p>
        </p:txBody>
      </p:sp>
    </p:spTree>
  </p:cSld>
  <p:clrMapOvr>
    <a:masterClrMapping/>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600200" y="533400"/>
            <a:ext cx="3467100" cy="5592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5219700" y="533400"/>
            <a:ext cx="3467100" cy="5592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BC41AA54-8A92-42EE-86F9-A998EA5A1A99}" type="slidenum">
              <a:rPr lang="en-GB"/>
              <a:pPr/>
              <a:t>‹#›</a:t>
            </a:fld>
            <a:endParaRPr lang="en-GB"/>
          </a:p>
        </p:txBody>
      </p:sp>
    </p:spTree>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3192C214-6AFF-45E5-B39C-F83C4186D37D}" type="slidenum">
              <a:rPr lang="en-GB"/>
              <a:pPr/>
              <a:t>‹#›</a:t>
            </a:fld>
            <a:endParaRPr lang="en-GB"/>
          </a:p>
        </p:txBody>
      </p:sp>
    </p:spTree>
  </p:cSld>
  <p:clrMapOvr>
    <a:masterClrMapping/>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EFB9DD6B-EF19-44B3-9840-817131B35629}" type="slidenum">
              <a:rPr lang="en-GB"/>
              <a:pPr/>
              <a:t>‹#›</a:t>
            </a:fld>
            <a:endParaRPr lang="en-GB"/>
          </a:p>
        </p:txBody>
      </p:sp>
    </p:spTree>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21EB2F0-A150-487F-AE37-952FC4FE8BE9}" type="slidenum">
              <a:rPr lang="en-GB"/>
              <a:pPr/>
              <a:t>‹#›</a:t>
            </a:fld>
            <a:endParaRPr lang="en-GB"/>
          </a:p>
        </p:txBody>
      </p:sp>
    </p:spTree>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40FAC98-F127-4EBC-BFEE-3219348EAEAB}" type="slidenum">
              <a:rPr lang="en-GB"/>
              <a:pPr/>
              <a:t>‹#›</a:t>
            </a:fld>
            <a:endParaRPr lang="en-GB"/>
          </a:p>
        </p:txBody>
      </p:sp>
    </p:spTree>
  </p:cSld>
  <p:clrMapOvr>
    <a:masterClrMapping/>
  </p:clrMapOvr>
  <p:transition spd="med">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83927D7-1D12-4382-988D-AB6210008B24}" type="slidenum">
              <a:rPr lang="en-GB"/>
              <a:pPr/>
              <a:t>‹#›</a:t>
            </a:fld>
            <a:endParaRPr lang="en-GB"/>
          </a:p>
        </p:txBody>
      </p:sp>
    </p:spTree>
  </p:cSld>
  <p:clrMapOvr>
    <a:masterClrMapping/>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2C2CB2F-A2A7-4AF6-B194-7F7C54F93D3B}" type="slidenum">
              <a:rPr lang="en-GB"/>
              <a:pPr/>
              <a:t>‹#›</a:t>
            </a:fld>
            <a:endParaRPr lang="en-GB"/>
          </a:p>
        </p:txBody>
      </p:sp>
    </p:spTree>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34150" y="274638"/>
            <a:ext cx="2152650" cy="5973762"/>
          </a:xfrm>
        </p:spPr>
        <p:txBody>
          <a:bodyPr/>
          <a:lstStyle/>
          <a:p>
            <a:r>
              <a:rPr lang="en-GB"/>
              <a:t>Click to edit Master title style</a:t>
            </a:r>
          </a:p>
        </p:txBody>
      </p:sp>
      <p:sp>
        <p:nvSpPr>
          <p:cNvPr id="3" name="Vertical Text Placeholder 2"/>
          <p:cNvSpPr>
            <a:spLocks noGrp="1"/>
          </p:cNvSpPr>
          <p:nvPr>
            <p:ph type="body" orient="vert" idx="1"/>
          </p:nvPr>
        </p:nvSpPr>
        <p:spPr>
          <a:xfrm>
            <a:off x="76200" y="274638"/>
            <a:ext cx="6305550" cy="59737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A147FF1-D9D7-40D0-8F15-9DE32D7E74AF}" type="slidenum">
              <a:rPr lang="en-GB"/>
              <a:pPr/>
              <a:t>‹#›</a:t>
            </a:fld>
            <a:endParaRPr lang="en-GB"/>
          </a:p>
        </p:txBody>
      </p:sp>
    </p:spTree>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6200" y="274638"/>
            <a:ext cx="685800" cy="5973762"/>
          </a:xfrm>
          <a:prstGeom prst="rect">
            <a:avLst/>
          </a:prstGeom>
          <a:noFill/>
          <a:ln w="9525">
            <a:noFill/>
            <a:miter lim="800000"/>
            <a:headEnd/>
            <a:tailEnd/>
          </a:ln>
          <a:effectLst/>
        </p:spPr>
        <p:txBody>
          <a:bodyPr vert="eaVert"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1600200" y="533400"/>
            <a:ext cx="7086600" cy="55927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457950"/>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endParaRPr lang="en-GB"/>
          </a:p>
        </p:txBody>
      </p:sp>
      <p:sp>
        <p:nvSpPr>
          <p:cNvPr id="1029" name="Rectangle 5"/>
          <p:cNvSpPr>
            <a:spLocks noGrp="1" noChangeArrowheads="1"/>
          </p:cNvSpPr>
          <p:nvPr>
            <p:ph type="ftr" sz="quarter" idx="3"/>
          </p:nvPr>
        </p:nvSpPr>
        <p:spPr bwMode="auto">
          <a:xfrm>
            <a:off x="3124200" y="6457950"/>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endParaRPr lang="en-GB"/>
          </a:p>
        </p:txBody>
      </p:sp>
      <p:sp>
        <p:nvSpPr>
          <p:cNvPr id="1030" name="Rectangle 6"/>
          <p:cNvSpPr>
            <a:spLocks noGrp="1" noChangeArrowheads="1"/>
          </p:cNvSpPr>
          <p:nvPr>
            <p:ph type="sldNum" sz="quarter" idx="4"/>
          </p:nvPr>
        </p:nvSpPr>
        <p:spPr bwMode="auto">
          <a:xfrm>
            <a:off x="6553200" y="6457950"/>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Arial" charset="0"/>
              </a:defRPr>
            </a:lvl1pPr>
          </a:lstStyle>
          <a:p>
            <a:fld id="{15A58DC9-7B61-4D02-90ED-01F0609EDC9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wipe dir="r"/>
  </p:transition>
  <p:txStyles>
    <p:titleStyle>
      <a:lvl1pPr algn="ctr" rtl="0" eaLnBrk="1" fontAlgn="base" hangingPunct="1">
        <a:spcBef>
          <a:spcPct val="0"/>
        </a:spcBef>
        <a:spcAft>
          <a:spcPct val="0"/>
        </a:spcAft>
        <a:defRPr sz="3200">
          <a:solidFill>
            <a:schemeClr val="tx2"/>
          </a:solidFill>
          <a:latin typeface="+mj-lt"/>
          <a:ea typeface="+mj-ea"/>
          <a:cs typeface="+mj-cs"/>
        </a:defRPr>
      </a:lvl1pPr>
      <a:lvl2pPr algn="ctr" rtl="0" eaLnBrk="1" fontAlgn="base" hangingPunct="1">
        <a:spcBef>
          <a:spcPct val="0"/>
        </a:spcBef>
        <a:spcAft>
          <a:spcPct val="0"/>
        </a:spcAft>
        <a:defRPr sz="3200">
          <a:solidFill>
            <a:schemeClr val="tx2"/>
          </a:solidFill>
          <a:latin typeface="Century Gothic" pitchFamily="34" charset="0"/>
        </a:defRPr>
      </a:lvl2pPr>
      <a:lvl3pPr algn="ctr" rtl="0" eaLnBrk="1" fontAlgn="base" hangingPunct="1">
        <a:spcBef>
          <a:spcPct val="0"/>
        </a:spcBef>
        <a:spcAft>
          <a:spcPct val="0"/>
        </a:spcAft>
        <a:defRPr sz="3200">
          <a:solidFill>
            <a:schemeClr val="tx2"/>
          </a:solidFill>
          <a:latin typeface="Century Gothic" pitchFamily="34" charset="0"/>
        </a:defRPr>
      </a:lvl3pPr>
      <a:lvl4pPr algn="ctr" rtl="0" eaLnBrk="1" fontAlgn="base" hangingPunct="1">
        <a:spcBef>
          <a:spcPct val="0"/>
        </a:spcBef>
        <a:spcAft>
          <a:spcPct val="0"/>
        </a:spcAft>
        <a:defRPr sz="3200">
          <a:solidFill>
            <a:schemeClr val="tx2"/>
          </a:solidFill>
          <a:latin typeface="Century Gothic" pitchFamily="34" charset="0"/>
        </a:defRPr>
      </a:lvl4pPr>
      <a:lvl5pPr algn="ctr" rtl="0" eaLnBrk="1" fontAlgn="base" hangingPunct="1">
        <a:spcBef>
          <a:spcPct val="0"/>
        </a:spcBef>
        <a:spcAft>
          <a:spcPct val="0"/>
        </a:spcAft>
        <a:defRPr sz="3200">
          <a:solidFill>
            <a:schemeClr val="tx2"/>
          </a:solidFill>
          <a:latin typeface="Century Gothic" pitchFamily="34" charset="0"/>
        </a:defRPr>
      </a:lvl5pPr>
      <a:lvl6pPr marL="457200" algn="ctr" rtl="0" eaLnBrk="1" fontAlgn="base" hangingPunct="1">
        <a:spcBef>
          <a:spcPct val="0"/>
        </a:spcBef>
        <a:spcAft>
          <a:spcPct val="0"/>
        </a:spcAft>
        <a:defRPr sz="3200">
          <a:solidFill>
            <a:schemeClr val="tx2"/>
          </a:solidFill>
          <a:latin typeface="Century Gothic" pitchFamily="34" charset="0"/>
        </a:defRPr>
      </a:lvl6pPr>
      <a:lvl7pPr marL="914400" algn="ctr" rtl="0" eaLnBrk="1" fontAlgn="base" hangingPunct="1">
        <a:spcBef>
          <a:spcPct val="0"/>
        </a:spcBef>
        <a:spcAft>
          <a:spcPct val="0"/>
        </a:spcAft>
        <a:defRPr sz="3200">
          <a:solidFill>
            <a:schemeClr val="tx2"/>
          </a:solidFill>
          <a:latin typeface="Century Gothic" pitchFamily="34" charset="0"/>
        </a:defRPr>
      </a:lvl7pPr>
      <a:lvl8pPr marL="1371600" algn="ctr" rtl="0" eaLnBrk="1" fontAlgn="base" hangingPunct="1">
        <a:spcBef>
          <a:spcPct val="0"/>
        </a:spcBef>
        <a:spcAft>
          <a:spcPct val="0"/>
        </a:spcAft>
        <a:defRPr sz="3200">
          <a:solidFill>
            <a:schemeClr val="tx2"/>
          </a:solidFill>
          <a:latin typeface="Century Gothic" pitchFamily="34" charset="0"/>
        </a:defRPr>
      </a:lvl8pPr>
      <a:lvl9pPr marL="1828800" algn="ctr" rtl="0" eaLnBrk="1" fontAlgn="base" hangingPunct="1">
        <a:spcBef>
          <a:spcPct val="0"/>
        </a:spcBef>
        <a:spcAft>
          <a:spcPct val="0"/>
        </a:spcAft>
        <a:defRPr sz="3200">
          <a:solidFill>
            <a:schemeClr val="tx2"/>
          </a:solidFill>
          <a:latin typeface="Century Gothic" pitchFamily="34" charset="0"/>
        </a:defRPr>
      </a:lvl9pPr>
    </p:titleStyle>
    <p:bodyStyle>
      <a:lvl1pPr marL="342900" indent="-342900" algn="l" rtl="0" eaLnBrk="1" fontAlgn="base" hangingPunct="1">
        <a:spcBef>
          <a:spcPct val="20000"/>
        </a:spcBef>
        <a:spcAft>
          <a:spcPct val="0"/>
        </a:spcAft>
        <a:buChar char="•"/>
        <a:defRPr sz="28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defRPr>
      </a:lvl2pPr>
      <a:lvl3pPr marL="1143000" indent="-228600" algn="l" rtl="0" eaLnBrk="1" fontAlgn="base" hangingPunct="1">
        <a:spcBef>
          <a:spcPct val="20000"/>
        </a:spcBef>
        <a:spcAft>
          <a:spcPct val="0"/>
        </a:spcAft>
        <a:buChar char="•"/>
        <a:defRPr sz="2000">
          <a:solidFill>
            <a:schemeClr val="tx1"/>
          </a:solidFill>
          <a:latin typeface="+mn-lt"/>
        </a:defRPr>
      </a:lvl3pPr>
      <a:lvl4pPr marL="1600200" indent="-228600" algn="l" rtl="0" eaLnBrk="1" fontAlgn="base" hangingPunct="1">
        <a:spcBef>
          <a:spcPct val="20000"/>
        </a:spcBef>
        <a:spcAft>
          <a:spcPct val="0"/>
        </a:spcAft>
        <a:buChar char="–"/>
        <a:defRPr>
          <a:solidFill>
            <a:schemeClr val="tx1"/>
          </a:solidFill>
          <a:latin typeface="+mn-lt"/>
        </a:defRPr>
      </a:lvl4pPr>
      <a:lvl5pPr marL="2057400" indent="-228600" algn="l" rtl="0" eaLnBrk="1" fontAlgn="base" hangingPunct="1">
        <a:spcBef>
          <a:spcPct val="20000"/>
        </a:spcBef>
        <a:spcAft>
          <a:spcPct val="0"/>
        </a:spcAft>
        <a:buChar char="»"/>
        <a:defRPr>
          <a:solidFill>
            <a:schemeClr val="tx1"/>
          </a:solidFill>
          <a:latin typeface="+mn-lt"/>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statistics.gov.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file:///F:\athens\videos\dtm_dsm.wmv"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file:///F:\athens\videos\3d_data_1.avi"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file:///F:\athens\videos\3d_data_3.avi"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file:///F:\athens\videos\3d_data_5.avi"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000" b="1" dirty="0">
                <a:solidFill>
                  <a:schemeClr val="tx2"/>
                </a:solidFill>
                <a:latin typeface="+mj-lt"/>
                <a:ea typeface="+mj-ea"/>
                <a:cs typeface="+mj-cs"/>
              </a:rPr>
              <a:t>The Integration of Geographical Information Systems (GIS) Technology and </a:t>
            </a:r>
            <a:r>
              <a:rPr lang="en-US" sz="2000" b="1" dirty="0" err="1">
                <a:solidFill>
                  <a:schemeClr val="tx2"/>
                </a:solidFill>
                <a:latin typeface="+mj-lt"/>
                <a:ea typeface="+mj-ea"/>
                <a:cs typeface="+mj-cs"/>
              </a:rPr>
              <a:t>Geomatics</a:t>
            </a:r>
            <a:r>
              <a:rPr lang="en-US" sz="2000" b="1" dirty="0">
                <a:solidFill>
                  <a:schemeClr val="tx2"/>
                </a:solidFill>
                <a:latin typeface="+mj-lt"/>
                <a:ea typeface="+mj-ea"/>
                <a:cs typeface="+mj-cs"/>
              </a:rPr>
              <a:t> for Thermal Analysis of Winter Roads</a:t>
            </a:r>
            <a:br>
              <a:rPr lang="en-GB" sz="2000" dirty="0">
                <a:solidFill>
                  <a:schemeClr val="tx2"/>
                </a:solidFill>
                <a:latin typeface="+mj-lt"/>
                <a:ea typeface="+mj-ea"/>
                <a:cs typeface="+mj-cs"/>
              </a:rPr>
            </a:br>
            <a:endParaRPr lang="en-GB" sz="2000" dirty="0"/>
          </a:p>
        </p:txBody>
      </p:sp>
      <p:sp>
        <p:nvSpPr>
          <p:cNvPr id="3" name="Subtitle 2"/>
          <p:cNvSpPr>
            <a:spLocks noGrp="1"/>
          </p:cNvSpPr>
          <p:nvPr>
            <p:ph type="subTitle" idx="1"/>
          </p:nvPr>
        </p:nvSpPr>
        <p:spPr/>
        <p:txBody>
          <a:bodyPr/>
          <a:lstStyle/>
          <a:p>
            <a:pPr algn="r">
              <a:spcBef>
                <a:spcPts val="0"/>
              </a:spcBef>
            </a:pPr>
            <a:r>
              <a:rPr lang="en-US" sz="1050" b="1" dirty="0">
                <a:solidFill>
                  <a:schemeClr val="tx1"/>
                </a:solidFill>
                <a:latin typeface="+mn-lt"/>
                <a:ea typeface="+mn-ea"/>
                <a:cs typeface="+mn-cs"/>
              </a:rPr>
              <a:t>Beverley Holland</a:t>
            </a:r>
            <a:endParaRPr lang="en-GB" sz="1050" b="1" dirty="0">
              <a:solidFill>
                <a:schemeClr val="tx1"/>
              </a:solidFill>
              <a:latin typeface="+mn-lt"/>
              <a:ea typeface="+mn-ea"/>
              <a:cs typeface="+mn-cs"/>
            </a:endParaRPr>
          </a:p>
          <a:p>
            <a:pPr algn="r">
              <a:spcBef>
                <a:spcPts val="0"/>
              </a:spcBef>
            </a:pPr>
            <a:r>
              <a:rPr lang="en-US" sz="1050" b="1" dirty="0">
                <a:solidFill>
                  <a:schemeClr val="tx1"/>
                </a:solidFill>
                <a:latin typeface="+mn-lt"/>
                <a:ea typeface="+mn-ea"/>
                <a:cs typeface="+mn-cs"/>
              </a:rPr>
              <a:t>Faculty of Applied Design and Engineering</a:t>
            </a:r>
            <a:endParaRPr lang="en-GB" sz="1050" b="1" dirty="0">
              <a:solidFill>
                <a:schemeClr val="tx1"/>
              </a:solidFill>
              <a:latin typeface="+mn-lt"/>
              <a:ea typeface="+mn-ea"/>
              <a:cs typeface="+mn-cs"/>
            </a:endParaRPr>
          </a:p>
          <a:p>
            <a:pPr algn="r">
              <a:spcBef>
                <a:spcPts val="0"/>
              </a:spcBef>
            </a:pPr>
            <a:r>
              <a:rPr lang="en-US" sz="1050" b="1" dirty="0">
                <a:solidFill>
                  <a:schemeClr val="tx1"/>
                </a:solidFill>
                <a:latin typeface="+mn-lt"/>
                <a:ea typeface="+mn-ea"/>
                <a:cs typeface="+mn-cs"/>
              </a:rPr>
              <a:t>Swansea Metropolitan University</a:t>
            </a:r>
          </a:p>
          <a:p>
            <a:pPr algn="r">
              <a:spcBef>
                <a:spcPts val="0"/>
              </a:spcBef>
            </a:pPr>
            <a:r>
              <a:rPr lang="en-US" sz="1050" b="1" dirty="0">
                <a:solidFill>
                  <a:schemeClr val="tx1"/>
                </a:solidFill>
                <a:latin typeface="+mn-lt"/>
                <a:ea typeface="+mn-ea"/>
                <a:cs typeface="+mn-cs"/>
              </a:rPr>
              <a:t>Steven Gardiner</a:t>
            </a:r>
            <a:endParaRPr lang="en-GB" sz="1050" b="1" dirty="0">
              <a:solidFill>
                <a:schemeClr val="tx1"/>
              </a:solidFill>
              <a:latin typeface="+mn-lt"/>
              <a:ea typeface="+mn-ea"/>
              <a:cs typeface="+mn-cs"/>
            </a:endParaRPr>
          </a:p>
          <a:p>
            <a:pPr algn="r">
              <a:spcBef>
                <a:spcPts val="0"/>
              </a:spcBef>
            </a:pPr>
            <a:r>
              <a:rPr lang="en-US" sz="1050" b="1" dirty="0">
                <a:solidFill>
                  <a:schemeClr val="tx1"/>
                </a:solidFill>
                <a:latin typeface="+mn-lt"/>
                <a:ea typeface="+mn-ea"/>
                <a:cs typeface="+mn-cs"/>
              </a:rPr>
              <a:t>GIS Analyst</a:t>
            </a:r>
            <a:endParaRPr lang="en-GB" sz="1050" b="1" dirty="0">
              <a:solidFill>
                <a:schemeClr val="tx1"/>
              </a:solidFill>
              <a:latin typeface="+mn-lt"/>
              <a:ea typeface="+mn-ea"/>
              <a:cs typeface="+mn-cs"/>
            </a:endParaRPr>
          </a:p>
          <a:p>
            <a:pPr algn="r">
              <a:spcBef>
                <a:spcPts val="0"/>
              </a:spcBef>
            </a:pPr>
            <a:r>
              <a:rPr lang="en-US" sz="1050" b="1" dirty="0" err="1">
                <a:solidFill>
                  <a:schemeClr val="tx1"/>
                </a:solidFill>
                <a:latin typeface="+mn-lt"/>
                <a:ea typeface="+mn-ea"/>
                <a:cs typeface="+mn-cs"/>
              </a:rPr>
              <a:t>Neath</a:t>
            </a:r>
            <a:r>
              <a:rPr lang="en-US" sz="1050" b="1" dirty="0">
                <a:solidFill>
                  <a:schemeClr val="tx1"/>
                </a:solidFill>
                <a:latin typeface="+mn-lt"/>
                <a:ea typeface="+mn-ea"/>
                <a:cs typeface="+mn-cs"/>
              </a:rPr>
              <a:t> Port Talbot Borough Council</a:t>
            </a:r>
            <a:endParaRPr lang="en-GB" sz="1050" b="1" dirty="0">
              <a:solidFill>
                <a:schemeClr val="tx1"/>
              </a:solidFill>
              <a:latin typeface="+mn-lt"/>
              <a:ea typeface="+mn-ea"/>
              <a:cs typeface="+mn-cs"/>
            </a:endParaRPr>
          </a:p>
          <a:p>
            <a:pPr algn="r"/>
            <a:endParaRPr lang="en-GB" sz="1050" b="1" dirty="0">
              <a:solidFill>
                <a:schemeClr val="tx1"/>
              </a:solidFill>
              <a:latin typeface="+mn-lt"/>
              <a:ea typeface="+mn-ea"/>
              <a:cs typeface="+mn-cs"/>
            </a:endParaRPr>
          </a:p>
          <a:p>
            <a:pPr algn="r"/>
            <a:endParaRPr lang="en-GB" sz="1050" b="1" dirty="0"/>
          </a:p>
        </p:txBody>
      </p:sp>
    </p:spTree>
  </p:cSld>
  <p:clrMapOvr>
    <a:masterClrMapping/>
  </p:clrMapOvr>
  <p:transition spd="med">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1285852" y="1142984"/>
            <a:ext cx="7643866" cy="5164135"/>
          </a:xfrm>
        </p:spPr>
        <p:txBody>
          <a:bodyPr/>
          <a:lstStyle/>
          <a:p>
            <a:r>
              <a:rPr lang="en-GB" sz="2400" dirty="0">
                <a:solidFill>
                  <a:schemeClr val="tx1"/>
                </a:solidFill>
                <a:latin typeface="+mn-lt"/>
                <a:ea typeface="+mn-ea"/>
                <a:cs typeface="+mn-cs"/>
              </a:rPr>
              <a:t>In the United Kingdom, the Government has a duty of care to provide a safe environment for the citizens within its domicile. </a:t>
            </a:r>
          </a:p>
          <a:p>
            <a:endParaRPr lang="en-GB" sz="2400" dirty="0">
              <a:solidFill>
                <a:schemeClr val="tx1"/>
              </a:solidFill>
              <a:latin typeface="+mn-lt"/>
              <a:ea typeface="+mn-ea"/>
              <a:cs typeface="+mn-cs"/>
            </a:endParaRPr>
          </a:p>
          <a:p>
            <a:r>
              <a:rPr lang="en-GB" sz="2400" dirty="0">
                <a:solidFill>
                  <a:schemeClr val="tx1"/>
                </a:solidFill>
                <a:latin typeface="+mn-lt"/>
                <a:ea typeface="+mn-ea"/>
                <a:cs typeface="+mn-cs"/>
              </a:rPr>
              <a:t>The Highways Act of the UK was passed as an act of parliament in 1980 setting out the governance of its highways.</a:t>
            </a:r>
          </a:p>
          <a:p>
            <a:endParaRPr lang="en-GB" sz="2400" dirty="0">
              <a:solidFill>
                <a:schemeClr val="tx1"/>
              </a:solidFill>
              <a:latin typeface="+mn-lt"/>
              <a:ea typeface="+mn-ea"/>
              <a:cs typeface="+mn-cs"/>
            </a:endParaRPr>
          </a:p>
          <a:p>
            <a:r>
              <a:rPr lang="en-GB" sz="2000" i="1" dirty="0">
                <a:solidFill>
                  <a:srgbClr val="715361"/>
                </a:solidFill>
                <a:latin typeface="+mn-lt"/>
                <a:ea typeface="+mn-ea"/>
                <a:cs typeface="+mn-cs"/>
              </a:rPr>
              <a:t>‘highway authorities are under a duty to ensure, so far as is reasonably practicable, that safe passage along a highway is not endangered by snow or ice.’ </a:t>
            </a:r>
            <a:r>
              <a:rPr lang="en-GB" sz="2000" dirty="0">
                <a:solidFill>
                  <a:srgbClr val="715361"/>
                </a:solidFill>
                <a:latin typeface="+mn-lt"/>
                <a:ea typeface="+mn-ea"/>
                <a:cs typeface="+mn-cs"/>
              </a:rPr>
              <a:t>(HMSO 2003)</a:t>
            </a:r>
            <a:endParaRPr lang="en-GB" sz="2000" b="1" dirty="0">
              <a:solidFill>
                <a:srgbClr val="715361"/>
              </a:solidFill>
              <a:latin typeface="+mn-lt"/>
              <a:ea typeface="+mn-ea"/>
              <a:cs typeface="+mn-cs"/>
            </a:endParaRPr>
          </a:p>
          <a:p>
            <a:endParaRPr lang="en-GB" sz="2400" dirty="0"/>
          </a:p>
        </p:txBody>
      </p:sp>
    </p:spTree>
  </p:cSld>
  <p:clrMapOvr>
    <a:masterClrMapping/>
  </p:clrMapOvr>
  <p:transition spd="med">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85728"/>
            <a:ext cx="6858048" cy="500066"/>
          </a:xfrm>
        </p:spPr>
        <p:txBody>
          <a:bodyPr/>
          <a:lstStyle/>
          <a:p>
            <a:br>
              <a:rPr lang="en-GB" sz="2000" b="1" u="sng" dirty="0">
                <a:solidFill>
                  <a:schemeClr val="tx2"/>
                </a:solidFill>
                <a:latin typeface="+mj-lt"/>
                <a:ea typeface="+mj-ea"/>
                <a:cs typeface="+mj-cs"/>
              </a:rPr>
            </a:br>
            <a:r>
              <a:rPr lang="en-GB" sz="2000" dirty="0">
                <a:solidFill>
                  <a:schemeClr val="tx2"/>
                </a:solidFill>
                <a:latin typeface="+mj-lt"/>
                <a:ea typeface="+mj-ea"/>
                <a:cs typeface="+mj-cs"/>
              </a:rPr>
              <a:t>Why  use </a:t>
            </a:r>
            <a:r>
              <a:rPr lang="en-US" sz="2000" dirty="0">
                <a:solidFill>
                  <a:schemeClr val="accent6">
                    <a:lumMod val="10000"/>
                  </a:schemeClr>
                </a:solidFill>
                <a:latin typeface="+mn-lt"/>
                <a:ea typeface="+mn-ea"/>
                <a:cs typeface="+mn-cs"/>
              </a:rPr>
              <a:t>Geographical Information Systems </a:t>
            </a:r>
            <a:r>
              <a:rPr lang="en-GB" sz="2000" dirty="0">
                <a:solidFill>
                  <a:schemeClr val="accent6">
                    <a:lumMod val="10000"/>
                  </a:schemeClr>
                </a:solidFill>
                <a:latin typeface="+mj-lt"/>
                <a:ea typeface="+mj-ea"/>
                <a:cs typeface="+mj-cs"/>
              </a:rPr>
              <a:t> </a:t>
            </a:r>
            <a:r>
              <a:rPr lang="en-GB" sz="2000" dirty="0">
                <a:solidFill>
                  <a:schemeClr val="tx2"/>
                </a:solidFill>
                <a:latin typeface="+mj-lt"/>
                <a:ea typeface="+mj-ea"/>
                <a:cs typeface="+mj-cs"/>
              </a:rPr>
              <a:t>in Local Government</a:t>
            </a:r>
            <a:br>
              <a:rPr lang="en-GB" sz="2000" b="1" dirty="0">
                <a:solidFill>
                  <a:schemeClr val="tx2"/>
                </a:solidFill>
                <a:latin typeface="+mj-lt"/>
                <a:ea typeface="+mj-ea"/>
                <a:cs typeface="+mj-cs"/>
              </a:rPr>
            </a:br>
            <a:endParaRPr lang="en-GB" sz="2000" dirty="0"/>
          </a:p>
        </p:txBody>
      </p:sp>
      <p:sp>
        <p:nvSpPr>
          <p:cNvPr id="3" name="Content Placeholder 2"/>
          <p:cNvSpPr>
            <a:spLocks noGrp="1"/>
          </p:cNvSpPr>
          <p:nvPr>
            <p:ph idx="1"/>
          </p:nvPr>
        </p:nvSpPr>
        <p:spPr>
          <a:xfrm>
            <a:off x="1285852" y="1000108"/>
            <a:ext cx="7643866" cy="5307011"/>
          </a:xfrm>
        </p:spPr>
        <p:txBody>
          <a:bodyPr/>
          <a:lstStyle/>
          <a:p>
            <a:pPr>
              <a:spcBef>
                <a:spcPts val="0"/>
              </a:spcBef>
            </a:pPr>
            <a:r>
              <a:rPr lang="en-GB" sz="2000" dirty="0">
                <a:solidFill>
                  <a:schemeClr val="tx1"/>
                </a:solidFill>
                <a:latin typeface="+mn-lt"/>
                <a:ea typeface="+mn-ea"/>
                <a:cs typeface="+mn-cs"/>
              </a:rPr>
              <a:t>At </a:t>
            </a:r>
            <a:r>
              <a:rPr lang="en-GB" sz="2000" b="1" i="1" dirty="0" err="1">
                <a:solidFill>
                  <a:schemeClr val="tx1"/>
                </a:solidFill>
                <a:latin typeface="+mn-lt"/>
                <a:ea typeface="+mn-ea"/>
                <a:cs typeface="+mn-cs"/>
              </a:rPr>
              <a:t>Neath</a:t>
            </a:r>
            <a:r>
              <a:rPr lang="en-GB" sz="2000" b="1" i="1" dirty="0">
                <a:solidFill>
                  <a:schemeClr val="tx1"/>
                </a:solidFill>
                <a:latin typeface="+mn-lt"/>
                <a:ea typeface="+mn-ea"/>
                <a:cs typeface="+mn-cs"/>
              </a:rPr>
              <a:t> </a:t>
            </a:r>
            <a:r>
              <a:rPr lang="en-GB" sz="2000" b="1" i="1" dirty="0" err="1">
                <a:solidFill>
                  <a:schemeClr val="tx1"/>
                </a:solidFill>
                <a:latin typeface="+mn-lt"/>
                <a:ea typeface="+mn-ea"/>
                <a:cs typeface="+mn-cs"/>
              </a:rPr>
              <a:t>PortTalbot</a:t>
            </a:r>
            <a:r>
              <a:rPr lang="en-GB" sz="2000" b="1" i="1" dirty="0">
                <a:solidFill>
                  <a:schemeClr val="tx1"/>
                </a:solidFill>
                <a:latin typeface="+mn-lt"/>
                <a:ea typeface="+mn-ea"/>
                <a:cs typeface="+mn-cs"/>
              </a:rPr>
              <a:t> Council </a:t>
            </a:r>
            <a:r>
              <a:rPr lang="en-GB" sz="2000" dirty="0">
                <a:solidFill>
                  <a:schemeClr val="tx1"/>
                </a:solidFill>
                <a:latin typeface="+mn-lt"/>
                <a:ea typeface="+mn-ea"/>
                <a:cs typeface="+mn-cs"/>
              </a:rPr>
              <a:t>there is a strong belief that, where appropriate, new technologies should be encouraged.  This is in order to provide the highest possible level of service to the public whilst maintaining appropriate budgetary controls.</a:t>
            </a:r>
          </a:p>
          <a:p>
            <a:pPr>
              <a:spcBef>
                <a:spcPts val="0"/>
              </a:spcBef>
            </a:pPr>
            <a:endParaRPr lang="en-GB" sz="2000" dirty="0">
              <a:solidFill>
                <a:schemeClr val="tx1"/>
              </a:solidFill>
              <a:latin typeface="+mn-lt"/>
              <a:ea typeface="+mn-ea"/>
              <a:cs typeface="+mn-cs"/>
            </a:endParaRPr>
          </a:p>
          <a:p>
            <a:pPr>
              <a:spcBef>
                <a:spcPts val="0"/>
              </a:spcBef>
            </a:pPr>
            <a:r>
              <a:rPr lang="en-US" sz="2000" dirty="0">
                <a:solidFill>
                  <a:schemeClr val="tx1"/>
                </a:solidFill>
                <a:latin typeface="+mn-lt"/>
                <a:ea typeface="+mn-ea"/>
                <a:cs typeface="+mn-cs"/>
              </a:rPr>
              <a:t>With </a:t>
            </a:r>
            <a:r>
              <a:rPr lang="en-US" sz="2000" dirty="0">
                <a:solidFill>
                  <a:srgbClr val="002060"/>
                </a:solidFill>
                <a:latin typeface="+mn-lt"/>
                <a:ea typeface="+mn-ea"/>
                <a:cs typeface="+mn-cs"/>
              </a:rPr>
              <a:t>Geographical Information Systems (</a:t>
            </a:r>
            <a:r>
              <a:rPr lang="en-US" sz="2000" dirty="0">
                <a:solidFill>
                  <a:schemeClr val="tx1"/>
                </a:solidFill>
                <a:latin typeface="+mn-lt"/>
                <a:ea typeface="+mn-ea"/>
                <a:cs typeface="+mn-cs"/>
              </a:rPr>
              <a:t>GIS) and their ability to support the development of visual information systems, communication of any processed data could hopefully reach a wide audience.</a:t>
            </a:r>
          </a:p>
          <a:p>
            <a:pPr>
              <a:spcBef>
                <a:spcPts val="0"/>
              </a:spcBef>
            </a:pPr>
            <a:endParaRPr lang="en-US" sz="2000" dirty="0">
              <a:solidFill>
                <a:schemeClr val="tx1"/>
              </a:solidFill>
              <a:latin typeface="+mn-lt"/>
              <a:ea typeface="+mn-ea"/>
              <a:cs typeface="+mn-cs"/>
            </a:endParaRPr>
          </a:p>
          <a:p>
            <a:pPr>
              <a:spcBef>
                <a:spcPts val="0"/>
              </a:spcBef>
            </a:pPr>
            <a:r>
              <a:rPr lang="en-GB" sz="2000" u="sng" dirty="0" err="1">
                <a:solidFill>
                  <a:schemeClr val="tx1"/>
                </a:solidFill>
                <a:latin typeface="+mn-lt"/>
                <a:ea typeface="+mn-ea"/>
                <a:cs typeface="+mn-cs"/>
                <a:hlinkClick r:id="rId2"/>
              </a:rPr>
              <a:t>www.statistics.gov.uk</a:t>
            </a:r>
            <a:r>
              <a:rPr lang="en-GB" sz="2000" dirty="0">
                <a:solidFill>
                  <a:schemeClr val="tx1"/>
                </a:solidFill>
                <a:latin typeface="+mn-lt"/>
                <a:ea typeface="+mn-ea"/>
                <a:cs typeface="+mn-cs"/>
              </a:rPr>
              <a:t>. Containing Census data</a:t>
            </a:r>
          </a:p>
          <a:p>
            <a:pPr>
              <a:spcBef>
                <a:spcPts val="0"/>
              </a:spcBef>
            </a:pPr>
            <a:r>
              <a:rPr lang="en-GB" sz="2000" dirty="0">
                <a:solidFill>
                  <a:schemeClr val="tx1"/>
                </a:solidFill>
                <a:latin typeface="+mn-lt"/>
                <a:ea typeface="+mn-ea"/>
                <a:cs typeface="+mn-cs"/>
              </a:rPr>
              <a:t>CASWEB</a:t>
            </a:r>
          </a:p>
          <a:p>
            <a:pPr>
              <a:spcBef>
                <a:spcPts val="0"/>
              </a:spcBef>
            </a:pPr>
            <a:r>
              <a:rPr lang="en-GB" sz="2000" dirty="0">
                <a:solidFill>
                  <a:schemeClr val="tx1"/>
                </a:solidFill>
                <a:latin typeface="+mn-lt"/>
                <a:ea typeface="+mn-ea"/>
                <a:cs typeface="+mn-cs"/>
              </a:rPr>
              <a:t>UK-borders maps which map unitary authorities</a:t>
            </a:r>
          </a:p>
          <a:p>
            <a:endParaRPr lang="en-GB" sz="2000" b="1" dirty="0">
              <a:solidFill>
                <a:schemeClr val="tx1"/>
              </a:solidFill>
              <a:latin typeface="+mn-lt"/>
              <a:ea typeface="+mn-ea"/>
              <a:cs typeface="+mn-cs"/>
            </a:endParaRPr>
          </a:p>
          <a:p>
            <a:endParaRPr lang="en-GB" sz="2000" dirty="0"/>
          </a:p>
        </p:txBody>
      </p:sp>
    </p:spTree>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Management</a:t>
            </a:r>
          </a:p>
        </p:txBody>
      </p:sp>
      <p:sp>
        <p:nvSpPr>
          <p:cNvPr id="3" name="Content Placeholder 2"/>
          <p:cNvSpPr>
            <a:spLocks noGrp="1"/>
          </p:cNvSpPr>
          <p:nvPr>
            <p:ph idx="1"/>
          </p:nvPr>
        </p:nvSpPr>
        <p:spPr/>
        <p:txBody>
          <a:bodyPr/>
          <a:lstStyle/>
          <a:p>
            <a:r>
              <a:rPr lang="en-GB" dirty="0"/>
              <a:t>The highway department  within a unitary authority will look after all roads within its boundaries.</a:t>
            </a:r>
          </a:p>
          <a:p>
            <a:r>
              <a:rPr lang="en-GB" dirty="0"/>
              <a:t>This is most often referred to as the network i.e. a road or transport network.</a:t>
            </a:r>
          </a:p>
          <a:p>
            <a:r>
              <a:rPr lang="en-GB" dirty="0"/>
              <a:t>Thus the duty of care for this network fall upon NPTC.</a:t>
            </a:r>
          </a:p>
          <a:p>
            <a:r>
              <a:rPr lang="en-GB" dirty="0"/>
              <a:t>GIS is used extensively within the highways department to help with this “Network Management” .</a:t>
            </a:r>
          </a:p>
        </p:txBody>
      </p:sp>
    </p:spTree>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title"/>
          </p:nvPr>
        </p:nvSpPr>
        <p:spPr>
          <a:xfrm>
            <a:off x="685800" y="152400"/>
            <a:ext cx="7772400" cy="1143000"/>
          </a:xfrm>
        </p:spPr>
        <p:txBody>
          <a:bodyPr/>
          <a:lstStyle/>
          <a:p>
            <a:r>
              <a:rPr lang="en-GB" sz="3600" dirty="0"/>
              <a:t>GIS in Network Management</a:t>
            </a:r>
          </a:p>
        </p:txBody>
      </p:sp>
      <p:sp>
        <p:nvSpPr>
          <p:cNvPr id="5123" name="Rectangle 3"/>
          <p:cNvSpPr>
            <a:spLocks noGrp="1" noChangeArrowheads="1"/>
          </p:cNvSpPr>
          <p:nvPr>
            <p:ph type="body" idx="1"/>
          </p:nvPr>
        </p:nvSpPr>
        <p:spPr>
          <a:xfrm>
            <a:off x="685800" y="1371600"/>
            <a:ext cx="7848600" cy="4648200"/>
          </a:xfrm>
        </p:spPr>
        <p:txBody>
          <a:bodyPr/>
          <a:lstStyle/>
          <a:p>
            <a:pPr>
              <a:lnSpc>
                <a:spcPct val="90000"/>
              </a:lnSpc>
            </a:pPr>
            <a:r>
              <a:rPr lang="en-GB" sz="2000" dirty="0"/>
              <a:t>Analysis of technical condition survey data: </a:t>
            </a:r>
            <a:r>
              <a:rPr lang="en-GB" sz="1400" dirty="0"/>
              <a:t>SCRIM, SCANNER, CVI, </a:t>
            </a:r>
            <a:r>
              <a:rPr lang="en-GB" sz="1400" dirty="0" err="1"/>
              <a:t>Deflectograph</a:t>
            </a:r>
            <a:r>
              <a:rPr lang="en-GB" sz="1400" dirty="0"/>
              <a:t>, </a:t>
            </a:r>
            <a:r>
              <a:rPr lang="en-GB" sz="1400" dirty="0" err="1"/>
              <a:t>Griptester</a:t>
            </a:r>
            <a:r>
              <a:rPr lang="en-GB" sz="1400" dirty="0"/>
              <a:t>, Footways etc. with accidents, HGV, crossings and hazards.</a:t>
            </a:r>
            <a:endParaRPr lang="en-GB" sz="2000" dirty="0"/>
          </a:p>
          <a:p>
            <a:pPr>
              <a:lnSpc>
                <a:spcPct val="90000"/>
              </a:lnSpc>
            </a:pPr>
            <a:r>
              <a:rPr lang="en-GB" sz="2000" dirty="0"/>
              <a:t>Analysis and management of inventory and condition data.</a:t>
            </a:r>
          </a:p>
          <a:p>
            <a:pPr>
              <a:lnSpc>
                <a:spcPct val="90000"/>
              </a:lnSpc>
            </a:pPr>
            <a:r>
              <a:rPr lang="en-GB" sz="2000" dirty="0"/>
              <a:t>Production of location and inventory plans for planned maintenance programme.</a:t>
            </a:r>
          </a:p>
          <a:p>
            <a:pPr>
              <a:lnSpc>
                <a:spcPct val="90000"/>
              </a:lnSpc>
            </a:pPr>
            <a:r>
              <a:rPr lang="en-GB" sz="2000" dirty="0"/>
              <a:t>3D animation and video presentations for Member and Partnering Groups.</a:t>
            </a:r>
          </a:p>
          <a:p>
            <a:pPr>
              <a:lnSpc>
                <a:spcPct val="90000"/>
              </a:lnSpc>
            </a:pPr>
            <a:r>
              <a:rPr lang="en-GB" sz="2000" dirty="0"/>
              <a:t>Data collection and system maintenance for Drainage and Environmental systems for SWTRA.</a:t>
            </a:r>
          </a:p>
          <a:p>
            <a:r>
              <a:rPr lang="en-GB" sz="2000" dirty="0"/>
              <a:t>Geo-referencing SWTR (transport data) ‘as built’ drawings. Maintenance of County and SWTRA digitised gritting routes.</a:t>
            </a:r>
          </a:p>
          <a:p>
            <a:r>
              <a:rPr lang="en-GB" sz="2400" b="1" dirty="0"/>
              <a:t>Analysis of network forecasts</a:t>
            </a:r>
            <a:r>
              <a:rPr lang="en-GB" sz="2400" dirty="0"/>
              <a:t>.</a:t>
            </a:r>
          </a:p>
          <a:p>
            <a:pPr>
              <a:lnSpc>
                <a:spcPct val="90000"/>
              </a:lnSpc>
            </a:pPr>
            <a:endParaRPr lang="en-GB" sz="2400" dirty="0"/>
          </a:p>
          <a:p>
            <a:pPr>
              <a:lnSpc>
                <a:spcPct val="90000"/>
              </a:lnSpc>
            </a:pPr>
            <a:endParaRPr lang="en-GB" sz="2400" dirty="0"/>
          </a:p>
          <a:p>
            <a:pPr>
              <a:lnSpc>
                <a:spcPct val="90000"/>
              </a:lnSpc>
            </a:pPr>
            <a:endParaRPr lang="en-GB" sz="2400" dirty="0">
              <a:latin typeface="Arial" charset="0"/>
            </a:endParaRPr>
          </a:p>
        </p:txBody>
      </p:sp>
    </p:spTree>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22" name="Rectangle 6"/>
          <p:cNvSpPr>
            <a:spLocks noGrp="1" noRot="1" noChangeArrowheads="1"/>
          </p:cNvSpPr>
          <p:nvPr>
            <p:ph type="title"/>
          </p:nvPr>
        </p:nvSpPr>
        <p:spPr>
          <a:xfrm>
            <a:off x="395288" y="2276475"/>
            <a:ext cx="8229600" cy="1439863"/>
          </a:xfrm>
        </p:spPr>
        <p:txBody>
          <a:bodyPr vert="horz"/>
          <a:lstStyle/>
          <a:p>
            <a:r>
              <a:rPr lang="en-GB" dirty="0"/>
              <a:t>The analysis of </a:t>
            </a:r>
            <a:br>
              <a:rPr lang="en-GB" dirty="0"/>
            </a:br>
            <a:r>
              <a:rPr lang="en-GB" dirty="0"/>
              <a:t>Network Forecasts</a:t>
            </a:r>
            <a:endParaRPr lang="en-US" dirty="0"/>
          </a:p>
        </p:txBody>
      </p:sp>
    </p:spTree>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a:xfrm>
            <a:off x="1000100" y="642918"/>
            <a:ext cx="7996262" cy="511156"/>
          </a:xfrm>
        </p:spPr>
        <p:txBody>
          <a:bodyPr/>
          <a:lstStyle/>
          <a:p>
            <a:r>
              <a:rPr lang="en-GB" sz="3600" dirty="0"/>
              <a:t>The Winter Service Review Group</a:t>
            </a:r>
          </a:p>
        </p:txBody>
      </p:sp>
      <p:sp>
        <p:nvSpPr>
          <p:cNvPr id="16387" name="Rectangle 3"/>
          <p:cNvSpPr>
            <a:spLocks noGrp="1" noChangeArrowheads="1"/>
          </p:cNvSpPr>
          <p:nvPr>
            <p:ph type="body" idx="1"/>
          </p:nvPr>
        </p:nvSpPr>
        <p:spPr>
          <a:xfrm>
            <a:off x="1285852" y="1285860"/>
            <a:ext cx="7643866" cy="5021259"/>
          </a:xfrm>
        </p:spPr>
        <p:txBody>
          <a:bodyPr/>
          <a:lstStyle/>
          <a:p>
            <a:r>
              <a:rPr lang="en-GB" dirty="0"/>
              <a:t>A group established to address the requirements of the Railways and Transport Safety Act 2003.</a:t>
            </a:r>
          </a:p>
          <a:p>
            <a:r>
              <a:rPr lang="en-GB" sz="4000" b="1" dirty="0"/>
              <a:t>Improvements to the weather forecast were identified as a priority.</a:t>
            </a:r>
            <a:r>
              <a:rPr lang="en-GB" dirty="0"/>
              <a:t> </a:t>
            </a:r>
          </a:p>
          <a:p>
            <a:endParaRPr lang="en-GB" dirty="0">
              <a:solidFill>
                <a:schemeClr val="folHlink"/>
              </a:solidFill>
            </a:endParaRPr>
          </a:p>
        </p:txBody>
      </p:sp>
    </p:spTree>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rrowheads="1"/>
          </p:cNvSpPr>
          <p:nvPr>
            <p:ph type="title"/>
          </p:nvPr>
        </p:nvSpPr>
        <p:spPr>
          <a:xfrm>
            <a:off x="1147738" y="857232"/>
            <a:ext cx="7996262" cy="571504"/>
          </a:xfrm>
        </p:spPr>
        <p:txBody>
          <a:bodyPr/>
          <a:lstStyle/>
          <a:p>
            <a:r>
              <a:rPr lang="en-GB" sz="2800" dirty="0"/>
              <a:t>Why Were Improvements of winter weather forecasting necessary?</a:t>
            </a:r>
            <a:endParaRPr lang="en-US" sz="2800" dirty="0"/>
          </a:p>
        </p:txBody>
      </p:sp>
      <p:sp>
        <p:nvSpPr>
          <p:cNvPr id="39939" name="Rectangle 3"/>
          <p:cNvSpPr>
            <a:spLocks noGrp="1" noChangeArrowheads="1"/>
          </p:cNvSpPr>
          <p:nvPr>
            <p:ph type="body" idx="1"/>
          </p:nvPr>
        </p:nvSpPr>
        <p:spPr>
          <a:xfrm>
            <a:off x="1214414" y="1714488"/>
            <a:ext cx="7472386" cy="4152912"/>
          </a:xfrm>
        </p:spPr>
        <p:txBody>
          <a:bodyPr/>
          <a:lstStyle/>
          <a:p>
            <a:r>
              <a:rPr lang="en-GB" dirty="0"/>
              <a:t>Initial review of the network forecast revealed a discrepancy between traditionally forecasting methods and information from the network forecast.</a:t>
            </a:r>
          </a:p>
          <a:p>
            <a:r>
              <a:rPr lang="en-GB" dirty="0"/>
              <a:t>Traditional forecasting methods made use of thermal mapping.</a:t>
            </a:r>
          </a:p>
          <a:p>
            <a:r>
              <a:rPr lang="en-GB" dirty="0"/>
              <a:t>At this point the Network Forecast was still in its validation period.</a:t>
            </a:r>
            <a:endParaRPr lang="en-US" dirty="0"/>
          </a:p>
          <a:p>
            <a:endParaRPr lang="en-GB" dirty="0"/>
          </a:p>
        </p:txBody>
      </p:sp>
    </p:spTree>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714347" y="357166"/>
            <a:ext cx="7983565" cy="1014434"/>
          </a:xfrm>
        </p:spPr>
        <p:txBody>
          <a:bodyPr/>
          <a:lstStyle/>
          <a:p>
            <a:r>
              <a:rPr lang="en-GB" sz="4000" dirty="0">
                <a:latin typeface="Times New Roman" pitchFamily="18" charset="0"/>
              </a:rPr>
              <a:t>THERMAL MAP </a:t>
            </a:r>
            <a:r>
              <a:rPr lang="en-GB" sz="1800" i="1" dirty="0">
                <a:solidFill>
                  <a:schemeClr val="tx2"/>
                </a:solidFill>
                <a:latin typeface="+mj-lt"/>
                <a:ea typeface="+mj-ea"/>
                <a:cs typeface="+mj-cs"/>
              </a:rPr>
              <a:t>Shows forecast thermal map with warm section on </a:t>
            </a:r>
            <a:r>
              <a:rPr lang="en-GB" sz="1800" i="1" dirty="0" err="1">
                <a:solidFill>
                  <a:schemeClr val="tx2"/>
                </a:solidFill>
                <a:latin typeface="+mj-lt"/>
                <a:ea typeface="+mj-ea"/>
                <a:cs typeface="+mj-cs"/>
              </a:rPr>
              <a:t>Drumau</a:t>
            </a:r>
            <a:r>
              <a:rPr lang="en-GB" sz="1800" i="1" dirty="0">
                <a:solidFill>
                  <a:schemeClr val="tx2"/>
                </a:solidFill>
                <a:latin typeface="+mj-lt"/>
                <a:ea typeface="+mj-ea"/>
                <a:cs typeface="+mj-cs"/>
              </a:rPr>
              <a:t> Road</a:t>
            </a:r>
            <a:endParaRPr lang="en-GB" sz="4000" dirty="0">
              <a:latin typeface="Times New Roman" pitchFamily="18" charset="0"/>
            </a:endParaRPr>
          </a:p>
        </p:txBody>
      </p:sp>
      <p:pic>
        <p:nvPicPr>
          <p:cNvPr id="19459" name="Picture 3" descr="File0003"/>
          <p:cNvPicPr>
            <a:picLocks noChangeAspect="1" noChangeArrowheads="1"/>
          </p:cNvPicPr>
          <p:nvPr/>
        </p:nvPicPr>
        <p:blipFill>
          <a:blip r:embed="rId3"/>
          <a:srcRect/>
          <a:stretch>
            <a:fillRect/>
          </a:stretch>
        </p:blipFill>
        <p:spPr bwMode="auto">
          <a:xfrm>
            <a:off x="827088" y="1416050"/>
            <a:ext cx="7489825" cy="5299098"/>
          </a:xfrm>
          <a:prstGeom prst="rect">
            <a:avLst/>
          </a:prstGeom>
          <a:noFill/>
        </p:spPr>
      </p:pic>
      <p:sp>
        <p:nvSpPr>
          <p:cNvPr id="19460" name="Oval 4"/>
          <p:cNvSpPr>
            <a:spLocks noChangeArrowheads="1"/>
          </p:cNvSpPr>
          <p:nvPr/>
        </p:nvSpPr>
        <p:spPr bwMode="auto">
          <a:xfrm>
            <a:off x="5508625" y="2781300"/>
            <a:ext cx="1152525" cy="936625"/>
          </a:xfrm>
          <a:prstGeom prst="ellipse">
            <a:avLst/>
          </a:prstGeom>
          <a:noFill/>
          <a:ln w="50800">
            <a:solidFill>
              <a:srgbClr val="00CCFF"/>
            </a:solidFill>
            <a:round/>
            <a:headEnd/>
            <a:tailEnd/>
          </a:ln>
          <a:effectLst/>
        </p:spPr>
        <p:txBody>
          <a:bodyPr wrap="none" anchor="ctr"/>
          <a:lstStyle/>
          <a:p>
            <a:endParaRPr lang="en-GB"/>
          </a:p>
        </p:txBody>
      </p:sp>
      <p:sp>
        <p:nvSpPr>
          <p:cNvPr id="29698" name="Text Box 2"/>
          <p:cNvSpPr txBox="1">
            <a:spLocks noChangeArrowheads="1"/>
          </p:cNvSpPr>
          <p:nvPr/>
        </p:nvSpPr>
        <p:spPr bwMode="auto">
          <a:xfrm>
            <a:off x="4786314" y="2428868"/>
            <a:ext cx="1028700" cy="4572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Calibri" pitchFamily="34" charset="0"/>
              </a:rPr>
              <a:t>Red shows warm section</a:t>
            </a:r>
            <a:endParaRPr kumimoji="0" lang="en-US" sz="1800" b="0" i="0" u="none" strike="noStrike" cap="none" normalizeH="0" baseline="0">
              <a:ln>
                <a:noFill/>
              </a:ln>
              <a:solidFill>
                <a:schemeClr val="tx1"/>
              </a:solidFill>
              <a:effectLst/>
              <a:latin typeface="Century Gothic" pitchFamily="34" charset="0"/>
            </a:endParaRPr>
          </a:p>
        </p:txBody>
      </p:sp>
    </p:spTree>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874683" y="500042"/>
            <a:ext cx="8269317" cy="285752"/>
          </a:xfrm>
        </p:spPr>
        <p:txBody>
          <a:bodyPr/>
          <a:lstStyle/>
          <a:p>
            <a:r>
              <a:rPr lang="en-GB" sz="3600" dirty="0">
                <a:latin typeface="Times New Roman" pitchFamily="18" charset="0"/>
              </a:rPr>
              <a:t>TEMPORARY</a:t>
            </a:r>
            <a:r>
              <a:rPr lang="en-GB" sz="4000" dirty="0">
                <a:latin typeface="Times New Roman" pitchFamily="18" charset="0"/>
              </a:rPr>
              <a:t> SENSOR SITE</a:t>
            </a:r>
            <a:br>
              <a:rPr lang="en-GB" sz="4000" dirty="0">
                <a:latin typeface="Times New Roman" pitchFamily="18" charset="0"/>
              </a:rPr>
            </a:br>
            <a:r>
              <a:rPr lang="en-GB" sz="4000" dirty="0">
                <a:latin typeface="Times New Roman" pitchFamily="18" charset="0"/>
              </a:rPr>
              <a:t>(</a:t>
            </a:r>
            <a:r>
              <a:rPr lang="en-GB" sz="4000" dirty="0" err="1">
                <a:latin typeface="Times New Roman" pitchFamily="18" charset="0"/>
              </a:rPr>
              <a:t>Drumau</a:t>
            </a:r>
            <a:r>
              <a:rPr lang="en-GB" sz="4000" dirty="0">
                <a:latin typeface="Times New Roman" pitchFamily="18" charset="0"/>
              </a:rPr>
              <a:t> Road)</a:t>
            </a:r>
          </a:p>
        </p:txBody>
      </p:sp>
      <p:pic>
        <p:nvPicPr>
          <p:cNvPr id="21507" name="Picture 3" descr="File0005"/>
          <p:cNvPicPr>
            <a:picLocks noChangeAspect="1" noChangeArrowheads="1"/>
          </p:cNvPicPr>
          <p:nvPr/>
        </p:nvPicPr>
        <p:blipFill>
          <a:blip r:embed="rId3"/>
          <a:srcRect/>
          <a:stretch>
            <a:fillRect/>
          </a:stretch>
        </p:blipFill>
        <p:spPr bwMode="auto">
          <a:xfrm>
            <a:off x="0" y="1252538"/>
            <a:ext cx="5410200" cy="5605462"/>
          </a:xfrm>
          <a:prstGeom prst="rect">
            <a:avLst/>
          </a:prstGeom>
          <a:noFill/>
          <a:ln w="9525">
            <a:solidFill>
              <a:schemeClr val="bg1"/>
            </a:solidFill>
            <a:miter lim="800000"/>
            <a:headEnd/>
            <a:tailEnd/>
          </a:ln>
        </p:spPr>
      </p:pic>
      <p:pic>
        <p:nvPicPr>
          <p:cNvPr id="21508" name="Picture 4" descr="File0004"/>
          <p:cNvPicPr>
            <a:picLocks noGrp="1" noChangeAspect="1" noChangeArrowheads="1"/>
          </p:cNvPicPr>
          <p:nvPr>
            <p:ph type="body" idx="1"/>
          </p:nvPr>
        </p:nvPicPr>
        <p:blipFill>
          <a:blip r:embed="rId4" cstate="print"/>
          <a:srcRect/>
          <a:stretch>
            <a:fillRect/>
          </a:stretch>
        </p:blipFill>
        <p:spPr>
          <a:xfrm>
            <a:off x="5083175" y="1268413"/>
            <a:ext cx="4060825" cy="5589587"/>
          </a:xfrm>
          <a:noFill/>
          <a:ln/>
        </p:spPr>
      </p:pic>
      <p:sp>
        <p:nvSpPr>
          <p:cNvPr id="21509" name="Line 5"/>
          <p:cNvSpPr>
            <a:spLocks noChangeShapeType="1"/>
          </p:cNvSpPr>
          <p:nvPr/>
        </p:nvSpPr>
        <p:spPr bwMode="auto">
          <a:xfrm flipH="1" flipV="1">
            <a:off x="3500429" y="4429131"/>
            <a:ext cx="785817" cy="1214444"/>
          </a:xfrm>
          <a:prstGeom prst="line">
            <a:avLst/>
          </a:prstGeom>
          <a:ln>
            <a:headEnd/>
            <a:tailEnd type="triangle" w="med" len="med"/>
          </a:ln>
        </p:spPr>
        <p:style>
          <a:lnRef idx="2">
            <a:schemeClr val="accent4"/>
          </a:lnRef>
          <a:fillRef idx="0">
            <a:schemeClr val="accent4"/>
          </a:fillRef>
          <a:effectRef idx="1">
            <a:schemeClr val="accent4"/>
          </a:effectRef>
          <a:fontRef idx="minor">
            <a:schemeClr val="tx1"/>
          </a:fontRef>
        </p:style>
        <p:txBody>
          <a:bodyPr/>
          <a:lstStyle/>
          <a:p>
            <a:endParaRPr lang="en-GB"/>
          </a:p>
        </p:txBody>
      </p:sp>
      <p:sp>
        <p:nvSpPr>
          <p:cNvPr id="21511" name="Oval 7"/>
          <p:cNvSpPr>
            <a:spLocks noChangeArrowheads="1"/>
          </p:cNvSpPr>
          <p:nvPr/>
        </p:nvSpPr>
        <p:spPr bwMode="auto">
          <a:xfrm>
            <a:off x="2987675" y="3789363"/>
            <a:ext cx="720725" cy="647700"/>
          </a:xfrm>
          <a:prstGeom prst="ellipse">
            <a:avLst/>
          </a:prstGeom>
          <a:noFill/>
          <a:ln w="50800">
            <a:solidFill>
              <a:srgbClr val="FF0000"/>
            </a:solidFill>
            <a:round/>
            <a:headEnd/>
            <a:tailEnd/>
          </a:ln>
          <a:effectLst/>
        </p:spPr>
        <p:txBody>
          <a:bodyPr wrap="none" anchor="ctr"/>
          <a:lstStyle/>
          <a:p>
            <a:endParaRPr lang="en-GB"/>
          </a:p>
        </p:txBody>
      </p:sp>
      <p:sp>
        <p:nvSpPr>
          <p:cNvPr id="30722" name="Text Box 2"/>
          <p:cNvSpPr txBox="1">
            <a:spLocks noChangeArrowheads="1"/>
          </p:cNvSpPr>
          <p:nvPr/>
        </p:nvSpPr>
        <p:spPr bwMode="auto">
          <a:xfrm>
            <a:off x="3040063" y="5599113"/>
            <a:ext cx="1485900" cy="6858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Calibri" pitchFamily="34" charset="0"/>
              </a:rPr>
              <a:t>Shows the same section of road being cold.</a:t>
            </a:r>
            <a:endParaRPr kumimoji="0" lang="en-US" sz="1800" b="0" i="0" u="none" strike="noStrike" cap="none" normalizeH="0" baseline="0" dirty="0">
              <a:ln>
                <a:noFill/>
              </a:ln>
              <a:solidFill>
                <a:schemeClr val="tx1"/>
              </a:solidFill>
              <a:effectLst/>
              <a:latin typeface="Century Gothic" pitchFamily="34" charset="0"/>
            </a:endParaRPr>
          </a:p>
        </p:txBody>
      </p:sp>
    </p:spTree>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ChangeArrowheads="1"/>
          </p:cNvSpPr>
          <p:nvPr>
            <p:ph type="ctrTitle"/>
          </p:nvPr>
        </p:nvSpPr>
        <p:spPr/>
        <p:txBody>
          <a:bodyPr/>
          <a:lstStyle/>
          <a:p>
            <a:r>
              <a:rPr lang="en-GB" sz="3600" b="1" dirty="0"/>
              <a:t>Having Identified this one section the question was asked, do others exist?</a:t>
            </a:r>
            <a:endParaRPr lang="en-US" sz="3600" b="1" dirty="0"/>
          </a:p>
        </p:txBody>
      </p:sp>
    </p:spTree>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Rot="1" noChangeArrowheads="1"/>
          </p:cNvSpPr>
          <p:nvPr>
            <p:ph type="title"/>
          </p:nvPr>
        </p:nvSpPr>
        <p:spPr>
          <a:xfrm>
            <a:off x="395288" y="2492375"/>
            <a:ext cx="8229600" cy="1143000"/>
          </a:xfrm>
        </p:spPr>
        <p:txBody>
          <a:bodyPr vert="horz"/>
          <a:lstStyle/>
          <a:p>
            <a:r>
              <a:rPr lang="en-GB" sz="4000" dirty="0"/>
              <a:t>Applying GIS for the thermal analysis.</a:t>
            </a:r>
            <a:endParaRPr lang="en-US" sz="4000" dirty="0"/>
          </a:p>
        </p:txBody>
      </p:sp>
    </p:spTree>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11" name="Rectangle 15"/>
          <p:cNvSpPr>
            <a:spLocks noGrp="1" noRot="1" noChangeArrowheads="1"/>
          </p:cNvSpPr>
          <p:nvPr>
            <p:ph type="title"/>
          </p:nvPr>
        </p:nvSpPr>
        <p:spPr/>
        <p:txBody>
          <a:bodyPr/>
          <a:lstStyle/>
          <a:p>
            <a:r>
              <a:rPr lang="en-GB"/>
              <a:t>Analysis</a:t>
            </a:r>
            <a:endParaRPr lang="en-US"/>
          </a:p>
        </p:txBody>
      </p:sp>
      <p:sp>
        <p:nvSpPr>
          <p:cNvPr id="29712" name="Rectangle 16"/>
          <p:cNvSpPr>
            <a:spLocks noGrp="1" noChangeArrowheads="1"/>
          </p:cNvSpPr>
          <p:nvPr>
            <p:ph type="body" idx="1"/>
          </p:nvPr>
        </p:nvSpPr>
        <p:spPr>
          <a:xfrm>
            <a:off x="1285852" y="1357298"/>
            <a:ext cx="7643866" cy="4949821"/>
          </a:xfrm>
        </p:spPr>
        <p:txBody>
          <a:bodyPr/>
          <a:lstStyle/>
          <a:p>
            <a:r>
              <a:rPr lang="en-GB" sz="3200" dirty="0"/>
              <a:t>The network forecasts for the 2007-2008 winter season were collected and analysed.</a:t>
            </a:r>
          </a:p>
          <a:p>
            <a:r>
              <a:rPr lang="en-GB" sz="3200" dirty="0"/>
              <a:t>Data was Pre-processed within a bespoke Visual Basic programme.</a:t>
            </a:r>
          </a:p>
          <a:p>
            <a:r>
              <a:rPr lang="en-GB" sz="3200" dirty="0"/>
              <a:t>Monthly and annual statistics were produced and displayed within GIS.</a:t>
            </a:r>
            <a:endParaRPr lang="en-US" sz="3200" dirty="0"/>
          </a:p>
        </p:txBody>
      </p:sp>
    </p:spTree>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rrowheads="1"/>
          </p:cNvSpPr>
          <p:nvPr>
            <p:ph type="title"/>
          </p:nvPr>
        </p:nvSpPr>
        <p:spPr/>
        <p:txBody>
          <a:bodyPr/>
          <a:lstStyle/>
          <a:p>
            <a:r>
              <a:rPr lang="en-US"/>
              <a:t>Processing Network Forecast Data</a:t>
            </a:r>
            <a:endParaRPr lang="en-GB"/>
          </a:p>
        </p:txBody>
      </p:sp>
      <p:grpSp>
        <p:nvGrpSpPr>
          <p:cNvPr id="2" name="Group 25"/>
          <p:cNvGrpSpPr>
            <a:grpSpLocks/>
          </p:cNvGrpSpPr>
          <p:nvPr/>
        </p:nvGrpSpPr>
        <p:grpSpPr bwMode="auto">
          <a:xfrm>
            <a:off x="857224" y="2058988"/>
            <a:ext cx="7829576" cy="3351212"/>
            <a:chOff x="120" y="1153"/>
            <a:chExt cx="5352" cy="2111"/>
          </a:xfrm>
        </p:grpSpPr>
        <p:sp>
          <p:nvSpPr>
            <p:cNvPr id="51204" name="AutoShape 4"/>
            <p:cNvSpPr>
              <a:spLocks noChangeArrowheads="1"/>
            </p:cNvSpPr>
            <p:nvPr/>
          </p:nvSpPr>
          <p:spPr bwMode="auto">
            <a:xfrm>
              <a:off x="797" y="1786"/>
              <a:ext cx="746" cy="1126"/>
            </a:xfrm>
            <a:prstGeom prst="flowChartMagneticDisk">
              <a:avLst/>
            </a:prstGeom>
            <a:solidFill>
              <a:srgbClr val="FFFF99"/>
            </a:solidFill>
            <a:ln w="9525">
              <a:solidFill>
                <a:srgbClr val="000000"/>
              </a:solidFill>
              <a:round/>
              <a:headEnd/>
              <a:tailEnd/>
            </a:ln>
          </p:spPr>
          <p:txBody>
            <a:bodyPr/>
            <a:lstStyle/>
            <a:p>
              <a:endParaRPr lang="en-GB"/>
            </a:p>
          </p:txBody>
        </p:sp>
        <p:sp>
          <p:nvSpPr>
            <p:cNvPr id="51205" name="AutoShape 5"/>
            <p:cNvSpPr>
              <a:spLocks noChangeArrowheads="1"/>
            </p:cNvSpPr>
            <p:nvPr/>
          </p:nvSpPr>
          <p:spPr bwMode="auto">
            <a:xfrm>
              <a:off x="1881" y="1927"/>
              <a:ext cx="1152" cy="844"/>
            </a:xfrm>
            <a:prstGeom prst="flowChartPredefinedProcess">
              <a:avLst/>
            </a:prstGeom>
            <a:solidFill>
              <a:srgbClr val="FFCC99"/>
            </a:solidFill>
            <a:ln w="9525">
              <a:solidFill>
                <a:srgbClr val="000000"/>
              </a:solidFill>
              <a:miter lim="800000"/>
              <a:headEnd/>
              <a:tailEnd/>
            </a:ln>
          </p:spPr>
          <p:txBody>
            <a:bodyPr/>
            <a:lstStyle/>
            <a:p>
              <a:endParaRPr lang="en-GB"/>
            </a:p>
          </p:txBody>
        </p:sp>
        <p:sp>
          <p:nvSpPr>
            <p:cNvPr id="51206" name="AutoShape 6"/>
            <p:cNvSpPr>
              <a:spLocks noChangeArrowheads="1"/>
            </p:cNvSpPr>
            <p:nvPr/>
          </p:nvSpPr>
          <p:spPr bwMode="auto">
            <a:xfrm>
              <a:off x="3507" y="1505"/>
              <a:ext cx="407" cy="492"/>
            </a:xfrm>
            <a:prstGeom prst="flowChartMagneticDisk">
              <a:avLst/>
            </a:prstGeom>
            <a:solidFill>
              <a:srgbClr val="C0C0C0"/>
            </a:solidFill>
            <a:ln w="9525">
              <a:solidFill>
                <a:srgbClr val="000000"/>
              </a:solidFill>
              <a:round/>
              <a:headEnd/>
              <a:tailEnd/>
            </a:ln>
          </p:spPr>
          <p:txBody>
            <a:bodyPr/>
            <a:lstStyle/>
            <a:p>
              <a:endParaRPr lang="en-GB"/>
            </a:p>
          </p:txBody>
        </p:sp>
        <p:sp>
          <p:nvSpPr>
            <p:cNvPr id="51207" name="AutoShape 7"/>
            <p:cNvSpPr>
              <a:spLocks noChangeArrowheads="1"/>
            </p:cNvSpPr>
            <p:nvPr/>
          </p:nvSpPr>
          <p:spPr bwMode="auto">
            <a:xfrm>
              <a:off x="3575" y="2138"/>
              <a:ext cx="407" cy="493"/>
            </a:xfrm>
            <a:prstGeom prst="flowChartMagneticDisk">
              <a:avLst/>
            </a:prstGeom>
            <a:solidFill>
              <a:srgbClr val="C0C0C0"/>
            </a:solidFill>
            <a:ln w="9525">
              <a:solidFill>
                <a:srgbClr val="000000"/>
              </a:solidFill>
              <a:round/>
              <a:headEnd/>
              <a:tailEnd/>
            </a:ln>
          </p:spPr>
          <p:txBody>
            <a:bodyPr/>
            <a:lstStyle/>
            <a:p>
              <a:endParaRPr lang="en-GB"/>
            </a:p>
          </p:txBody>
        </p:sp>
        <p:sp>
          <p:nvSpPr>
            <p:cNvPr id="51208" name="AutoShape 8"/>
            <p:cNvSpPr>
              <a:spLocks noChangeArrowheads="1"/>
            </p:cNvSpPr>
            <p:nvPr/>
          </p:nvSpPr>
          <p:spPr bwMode="auto">
            <a:xfrm>
              <a:off x="3507" y="2771"/>
              <a:ext cx="407" cy="493"/>
            </a:xfrm>
            <a:prstGeom prst="flowChartMagneticDisk">
              <a:avLst/>
            </a:prstGeom>
            <a:solidFill>
              <a:srgbClr val="C0C0C0"/>
            </a:solidFill>
            <a:ln w="9525">
              <a:solidFill>
                <a:srgbClr val="000000"/>
              </a:solidFill>
              <a:round/>
              <a:headEnd/>
              <a:tailEnd/>
            </a:ln>
          </p:spPr>
          <p:txBody>
            <a:bodyPr/>
            <a:lstStyle/>
            <a:p>
              <a:endParaRPr lang="en-GB"/>
            </a:p>
          </p:txBody>
        </p:sp>
        <p:sp>
          <p:nvSpPr>
            <p:cNvPr id="51209" name="Line 9"/>
            <p:cNvSpPr>
              <a:spLocks noChangeShapeType="1"/>
            </p:cNvSpPr>
            <p:nvPr/>
          </p:nvSpPr>
          <p:spPr bwMode="auto">
            <a:xfrm flipV="1">
              <a:off x="3033" y="1786"/>
              <a:ext cx="407" cy="352"/>
            </a:xfrm>
            <a:prstGeom prst="line">
              <a:avLst/>
            </a:prstGeom>
            <a:noFill/>
            <a:ln w="25400">
              <a:solidFill>
                <a:srgbClr val="000000"/>
              </a:solidFill>
              <a:round/>
              <a:headEnd/>
              <a:tailEnd type="triangle" w="med" len="med"/>
            </a:ln>
          </p:spPr>
          <p:txBody>
            <a:bodyPr/>
            <a:lstStyle/>
            <a:p>
              <a:endParaRPr lang="en-GB"/>
            </a:p>
          </p:txBody>
        </p:sp>
        <p:sp>
          <p:nvSpPr>
            <p:cNvPr id="51210" name="Line 10"/>
            <p:cNvSpPr>
              <a:spLocks noChangeShapeType="1"/>
            </p:cNvSpPr>
            <p:nvPr/>
          </p:nvSpPr>
          <p:spPr bwMode="auto">
            <a:xfrm>
              <a:off x="3033" y="2349"/>
              <a:ext cx="542" cy="0"/>
            </a:xfrm>
            <a:prstGeom prst="line">
              <a:avLst/>
            </a:prstGeom>
            <a:noFill/>
            <a:ln w="25400">
              <a:solidFill>
                <a:srgbClr val="000000"/>
              </a:solidFill>
              <a:round/>
              <a:headEnd/>
              <a:tailEnd type="triangle" w="med" len="med"/>
            </a:ln>
          </p:spPr>
          <p:txBody>
            <a:bodyPr/>
            <a:lstStyle/>
            <a:p>
              <a:endParaRPr lang="en-GB"/>
            </a:p>
          </p:txBody>
        </p:sp>
        <p:sp>
          <p:nvSpPr>
            <p:cNvPr id="51211" name="Line 11"/>
            <p:cNvSpPr>
              <a:spLocks noChangeShapeType="1"/>
            </p:cNvSpPr>
            <p:nvPr/>
          </p:nvSpPr>
          <p:spPr bwMode="auto">
            <a:xfrm>
              <a:off x="3033" y="2560"/>
              <a:ext cx="407" cy="282"/>
            </a:xfrm>
            <a:prstGeom prst="line">
              <a:avLst/>
            </a:prstGeom>
            <a:noFill/>
            <a:ln w="25400">
              <a:solidFill>
                <a:srgbClr val="000000"/>
              </a:solidFill>
              <a:round/>
              <a:headEnd/>
              <a:tailEnd type="triangle" w="med" len="med"/>
            </a:ln>
          </p:spPr>
          <p:txBody>
            <a:bodyPr/>
            <a:lstStyle/>
            <a:p>
              <a:endParaRPr lang="en-GB"/>
            </a:p>
          </p:txBody>
        </p:sp>
        <p:sp>
          <p:nvSpPr>
            <p:cNvPr id="51212" name="Text Box 12"/>
            <p:cNvSpPr txBox="1">
              <a:spLocks noChangeArrowheads="1"/>
            </p:cNvSpPr>
            <p:nvPr/>
          </p:nvSpPr>
          <p:spPr bwMode="auto">
            <a:xfrm>
              <a:off x="2085" y="2138"/>
              <a:ext cx="745" cy="282"/>
            </a:xfrm>
            <a:prstGeom prst="rect">
              <a:avLst/>
            </a:prstGeom>
            <a:noFill/>
            <a:ln w="9525">
              <a:noFill/>
              <a:miter lim="800000"/>
              <a:headEnd/>
              <a:tailEnd/>
            </a:ln>
          </p:spPr>
          <p:txBody>
            <a:bodyPr/>
            <a:lstStyle/>
            <a:p>
              <a:pPr algn="ctr" eaLnBrk="0" hangingPunct="0"/>
              <a:r>
                <a:rPr lang="en-US" sz="1400" b="1">
                  <a:solidFill>
                    <a:srgbClr val="FF3300"/>
                  </a:solidFill>
                  <a:latin typeface="Times New Roman" pitchFamily="18" charset="0"/>
                </a:rPr>
                <a:t>Process Forecast Data</a:t>
              </a:r>
            </a:p>
          </p:txBody>
        </p:sp>
        <p:sp>
          <p:nvSpPr>
            <p:cNvPr id="51213" name="Line 13"/>
            <p:cNvSpPr>
              <a:spLocks noChangeShapeType="1"/>
            </p:cNvSpPr>
            <p:nvPr/>
          </p:nvSpPr>
          <p:spPr bwMode="auto">
            <a:xfrm>
              <a:off x="1543" y="2349"/>
              <a:ext cx="338" cy="0"/>
            </a:xfrm>
            <a:prstGeom prst="line">
              <a:avLst/>
            </a:prstGeom>
            <a:noFill/>
            <a:ln w="25400">
              <a:solidFill>
                <a:srgbClr val="000000"/>
              </a:solidFill>
              <a:round/>
              <a:headEnd/>
              <a:tailEnd type="triangle" w="med" len="med"/>
            </a:ln>
          </p:spPr>
          <p:txBody>
            <a:bodyPr/>
            <a:lstStyle/>
            <a:p>
              <a:endParaRPr lang="en-GB"/>
            </a:p>
          </p:txBody>
        </p:sp>
        <p:sp>
          <p:nvSpPr>
            <p:cNvPr id="51214" name="Text Box 14"/>
            <p:cNvSpPr txBox="1">
              <a:spLocks noChangeArrowheads="1"/>
            </p:cNvSpPr>
            <p:nvPr/>
          </p:nvSpPr>
          <p:spPr bwMode="auto">
            <a:xfrm>
              <a:off x="865" y="2279"/>
              <a:ext cx="610" cy="492"/>
            </a:xfrm>
            <a:prstGeom prst="rect">
              <a:avLst/>
            </a:prstGeom>
            <a:noFill/>
            <a:ln w="9525">
              <a:noFill/>
              <a:miter lim="800000"/>
              <a:headEnd/>
              <a:tailEnd/>
            </a:ln>
          </p:spPr>
          <p:txBody>
            <a:bodyPr/>
            <a:lstStyle/>
            <a:p>
              <a:pPr algn="ctr" eaLnBrk="0" hangingPunct="0"/>
              <a:r>
                <a:rPr lang="en-US" sz="1400" b="1">
                  <a:solidFill>
                    <a:srgbClr val="FF3300"/>
                  </a:solidFill>
                  <a:latin typeface="Times New Roman" pitchFamily="18" charset="0"/>
                </a:rPr>
                <a:t>Network Forecast Raw Data</a:t>
              </a:r>
            </a:p>
          </p:txBody>
        </p:sp>
        <p:sp>
          <p:nvSpPr>
            <p:cNvPr id="51215" name="Text Box 15"/>
            <p:cNvSpPr txBox="1">
              <a:spLocks noChangeArrowheads="1"/>
            </p:cNvSpPr>
            <p:nvPr/>
          </p:nvSpPr>
          <p:spPr bwMode="auto">
            <a:xfrm>
              <a:off x="3430" y="1716"/>
              <a:ext cx="746" cy="211"/>
            </a:xfrm>
            <a:prstGeom prst="rect">
              <a:avLst/>
            </a:prstGeom>
            <a:noFill/>
            <a:ln w="9525">
              <a:noFill/>
              <a:miter lim="800000"/>
              <a:headEnd/>
              <a:tailEnd/>
            </a:ln>
          </p:spPr>
          <p:txBody>
            <a:bodyPr/>
            <a:lstStyle/>
            <a:p>
              <a:pPr eaLnBrk="0" hangingPunct="0"/>
              <a:r>
                <a:rPr lang="en-US" sz="1400" b="1">
                  <a:solidFill>
                    <a:srgbClr val="FF3300"/>
                  </a:solidFill>
                  <a:latin typeface="Times New Roman" pitchFamily="18" charset="0"/>
                </a:rPr>
                <a:t>Probability</a:t>
              </a:r>
            </a:p>
          </p:txBody>
        </p:sp>
        <p:sp>
          <p:nvSpPr>
            <p:cNvPr id="51216" name="Text Box 16"/>
            <p:cNvSpPr txBox="1">
              <a:spLocks noChangeArrowheads="1"/>
            </p:cNvSpPr>
            <p:nvPr/>
          </p:nvSpPr>
          <p:spPr bwMode="auto">
            <a:xfrm>
              <a:off x="3527" y="2349"/>
              <a:ext cx="745" cy="211"/>
            </a:xfrm>
            <a:prstGeom prst="rect">
              <a:avLst/>
            </a:prstGeom>
            <a:noFill/>
            <a:ln w="9525">
              <a:noFill/>
              <a:miter lim="800000"/>
              <a:headEnd/>
              <a:tailEnd/>
            </a:ln>
          </p:spPr>
          <p:txBody>
            <a:bodyPr/>
            <a:lstStyle/>
            <a:p>
              <a:pPr eaLnBrk="0" hangingPunct="0"/>
              <a:r>
                <a:rPr lang="en-US" sz="1400" b="1">
                  <a:solidFill>
                    <a:srgbClr val="FF3300"/>
                  </a:solidFill>
                  <a:latin typeface="Times New Roman" pitchFamily="18" charset="0"/>
                </a:rPr>
                <a:t>Average</a:t>
              </a:r>
            </a:p>
          </p:txBody>
        </p:sp>
        <p:sp>
          <p:nvSpPr>
            <p:cNvPr id="51217" name="Text Box 17"/>
            <p:cNvSpPr txBox="1">
              <a:spLocks noChangeArrowheads="1"/>
            </p:cNvSpPr>
            <p:nvPr/>
          </p:nvSpPr>
          <p:spPr bwMode="auto">
            <a:xfrm>
              <a:off x="3430" y="2983"/>
              <a:ext cx="746" cy="211"/>
            </a:xfrm>
            <a:prstGeom prst="rect">
              <a:avLst/>
            </a:prstGeom>
            <a:noFill/>
            <a:ln w="9525">
              <a:noFill/>
              <a:miter lim="800000"/>
              <a:headEnd/>
              <a:tailEnd/>
            </a:ln>
          </p:spPr>
          <p:txBody>
            <a:bodyPr/>
            <a:lstStyle/>
            <a:p>
              <a:pPr eaLnBrk="0" hangingPunct="0"/>
              <a:r>
                <a:rPr lang="en-US" sz="1400" b="1">
                  <a:solidFill>
                    <a:srgbClr val="FF3300"/>
                  </a:solidFill>
                  <a:latin typeface="Times New Roman" pitchFamily="18" charset="0"/>
                </a:rPr>
                <a:t>Minimum</a:t>
              </a:r>
            </a:p>
          </p:txBody>
        </p:sp>
        <p:sp>
          <p:nvSpPr>
            <p:cNvPr id="51218" name="AutoShape 18"/>
            <p:cNvSpPr>
              <a:spLocks noChangeArrowheads="1"/>
            </p:cNvSpPr>
            <p:nvPr/>
          </p:nvSpPr>
          <p:spPr bwMode="auto">
            <a:xfrm>
              <a:off x="4320" y="1857"/>
              <a:ext cx="1152" cy="985"/>
            </a:xfrm>
            <a:prstGeom prst="flowChartDisplay">
              <a:avLst/>
            </a:prstGeom>
            <a:solidFill>
              <a:srgbClr val="CCFFFF"/>
            </a:solidFill>
            <a:ln w="9525">
              <a:solidFill>
                <a:srgbClr val="000000"/>
              </a:solidFill>
              <a:miter lim="800000"/>
              <a:headEnd/>
              <a:tailEnd/>
            </a:ln>
          </p:spPr>
          <p:txBody>
            <a:bodyPr/>
            <a:lstStyle/>
            <a:p>
              <a:endParaRPr lang="en-GB"/>
            </a:p>
          </p:txBody>
        </p:sp>
        <p:sp>
          <p:nvSpPr>
            <p:cNvPr id="51219" name="Text Box 19"/>
            <p:cNvSpPr txBox="1">
              <a:spLocks noChangeArrowheads="1"/>
            </p:cNvSpPr>
            <p:nvPr/>
          </p:nvSpPr>
          <p:spPr bwMode="auto">
            <a:xfrm>
              <a:off x="4727" y="2209"/>
              <a:ext cx="474" cy="281"/>
            </a:xfrm>
            <a:prstGeom prst="rect">
              <a:avLst/>
            </a:prstGeom>
            <a:solidFill>
              <a:srgbClr val="FFFFFF">
                <a:alpha val="50000"/>
              </a:srgbClr>
            </a:solidFill>
            <a:ln w="9525">
              <a:noFill/>
              <a:miter lim="800000"/>
              <a:headEnd/>
              <a:tailEnd/>
            </a:ln>
          </p:spPr>
          <p:txBody>
            <a:bodyPr/>
            <a:lstStyle/>
            <a:p>
              <a:pPr eaLnBrk="0" hangingPunct="0"/>
              <a:r>
                <a:rPr lang="en-US" sz="2000" b="1">
                  <a:solidFill>
                    <a:srgbClr val="FF3300"/>
                  </a:solidFill>
                  <a:latin typeface="Times New Roman" pitchFamily="18" charset="0"/>
                </a:rPr>
                <a:t>GIS</a:t>
              </a:r>
            </a:p>
          </p:txBody>
        </p:sp>
        <p:sp>
          <p:nvSpPr>
            <p:cNvPr id="51220" name="Line 20"/>
            <p:cNvSpPr>
              <a:spLocks noChangeShapeType="1"/>
            </p:cNvSpPr>
            <p:nvPr/>
          </p:nvSpPr>
          <p:spPr bwMode="auto">
            <a:xfrm>
              <a:off x="3914" y="1927"/>
              <a:ext cx="474" cy="211"/>
            </a:xfrm>
            <a:prstGeom prst="line">
              <a:avLst/>
            </a:prstGeom>
            <a:noFill/>
            <a:ln w="25400">
              <a:solidFill>
                <a:srgbClr val="000000"/>
              </a:solidFill>
              <a:round/>
              <a:headEnd/>
              <a:tailEnd type="triangle" w="med" len="med"/>
            </a:ln>
          </p:spPr>
          <p:txBody>
            <a:bodyPr/>
            <a:lstStyle/>
            <a:p>
              <a:endParaRPr lang="en-GB"/>
            </a:p>
          </p:txBody>
        </p:sp>
        <p:sp>
          <p:nvSpPr>
            <p:cNvPr id="51221" name="Line 21"/>
            <p:cNvSpPr>
              <a:spLocks noChangeShapeType="1"/>
            </p:cNvSpPr>
            <p:nvPr/>
          </p:nvSpPr>
          <p:spPr bwMode="auto">
            <a:xfrm flipV="1">
              <a:off x="3914" y="2701"/>
              <a:ext cx="474" cy="211"/>
            </a:xfrm>
            <a:prstGeom prst="line">
              <a:avLst/>
            </a:prstGeom>
            <a:noFill/>
            <a:ln w="25400">
              <a:solidFill>
                <a:srgbClr val="000000"/>
              </a:solidFill>
              <a:round/>
              <a:headEnd/>
              <a:tailEnd type="triangle" w="med" len="med"/>
            </a:ln>
          </p:spPr>
          <p:txBody>
            <a:bodyPr/>
            <a:lstStyle/>
            <a:p>
              <a:endParaRPr lang="en-GB"/>
            </a:p>
          </p:txBody>
        </p:sp>
        <p:sp>
          <p:nvSpPr>
            <p:cNvPr id="51222" name="Line 22"/>
            <p:cNvSpPr>
              <a:spLocks noChangeShapeType="1"/>
            </p:cNvSpPr>
            <p:nvPr/>
          </p:nvSpPr>
          <p:spPr bwMode="auto">
            <a:xfrm>
              <a:off x="3982" y="2349"/>
              <a:ext cx="338" cy="0"/>
            </a:xfrm>
            <a:prstGeom prst="line">
              <a:avLst/>
            </a:prstGeom>
            <a:noFill/>
            <a:ln w="25400">
              <a:solidFill>
                <a:srgbClr val="000000"/>
              </a:solidFill>
              <a:round/>
              <a:headEnd/>
              <a:tailEnd type="triangle" w="med" len="med"/>
            </a:ln>
          </p:spPr>
          <p:txBody>
            <a:bodyPr/>
            <a:lstStyle/>
            <a:p>
              <a:endParaRPr lang="en-GB"/>
            </a:p>
          </p:txBody>
        </p:sp>
        <p:sp>
          <p:nvSpPr>
            <p:cNvPr id="51223" name="Line 23"/>
            <p:cNvSpPr>
              <a:spLocks noChangeShapeType="1"/>
            </p:cNvSpPr>
            <p:nvPr/>
          </p:nvSpPr>
          <p:spPr bwMode="auto">
            <a:xfrm>
              <a:off x="323" y="1364"/>
              <a:ext cx="474" cy="422"/>
            </a:xfrm>
            <a:prstGeom prst="line">
              <a:avLst/>
            </a:prstGeom>
            <a:noFill/>
            <a:ln w="25400">
              <a:solidFill>
                <a:srgbClr val="000000"/>
              </a:solidFill>
              <a:round/>
              <a:headEnd/>
              <a:tailEnd type="triangle" w="med" len="med"/>
            </a:ln>
          </p:spPr>
          <p:txBody>
            <a:bodyPr/>
            <a:lstStyle/>
            <a:p>
              <a:endParaRPr lang="en-GB"/>
            </a:p>
          </p:txBody>
        </p:sp>
        <p:sp>
          <p:nvSpPr>
            <p:cNvPr id="51224" name="Text Box 24"/>
            <p:cNvSpPr txBox="1">
              <a:spLocks noChangeArrowheads="1"/>
            </p:cNvSpPr>
            <p:nvPr/>
          </p:nvSpPr>
          <p:spPr bwMode="auto">
            <a:xfrm>
              <a:off x="120" y="1153"/>
              <a:ext cx="881" cy="281"/>
            </a:xfrm>
            <a:prstGeom prst="rect">
              <a:avLst/>
            </a:prstGeom>
            <a:solidFill>
              <a:srgbClr val="FFFFFF">
                <a:alpha val="50000"/>
              </a:srgbClr>
            </a:solidFill>
            <a:ln w="9525">
              <a:noFill/>
              <a:miter lim="800000"/>
              <a:headEnd/>
              <a:tailEnd/>
            </a:ln>
          </p:spPr>
          <p:txBody>
            <a:bodyPr/>
            <a:lstStyle/>
            <a:p>
              <a:pPr eaLnBrk="0" hangingPunct="0"/>
              <a:r>
                <a:rPr lang="en-US" sz="2000" b="1" dirty="0">
                  <a:solidFill>
                    <a:srgbClr val="FF3300"/>
                  </a:solidFill>
                  <a:latin typeface="Times New Roman" pitchFamily="18" charset="0"/>
                </a:rPr>
                <a:t>Internet</a:t>
              </a:r>
            </a:p>
          </p:txBody>
        </p:sp>
      </p:grpSp>
    </p:spTree>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3" name="Picture 3"/>
          <p:cNvPicPr>
            <a:picLocks noChangeAspect="1" noChangeArrowheads="1"/>
          </p:cNvPicPr>
          <p:nvPr/>
        </p:nvPicPr>
        <p:blipFill>
          <a:blip r:embed="rId2"/>
          <a:srcRect/>
          <a:stretch>
            <a:fillRect/>
          </a:stretch>
        </p:blipFill>
        <p:spPr bwMode="auto">
          <a:xfrm>
            <a:off x="990600" y="152400"/>
            <a:ext cx="7248525" cy="6575425"/>
          </a:xfrm>
          <a:prstGeom prst="rect">
            <a:avLst/>
          </a:prstGeom>
          <a:noFill/>
          <a:ln w="9525">
            <a:noFill/>
            <a:miter lim="800000"/>
            <a:headEnd/>
            <a:tailEnd/>
          </a:ln>
          <a:effectLst/>
        </p:spPr>
      </p:pic>
    </p:spTree>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a:srcRect/>
          <a:stretch>
            <a:fillRect/>
          </a:stretch>
        </p:blipFill>
        <p:spPr bwMode="auto">
          <a:xfrm>
            <a:off x="1857356" y="285728"/>
            <a:ext cx="6643734" cy="6028251"/>
          </a:xfrm>
          <a:prstGeom prst="rect">
            <a:avLst/>
          </a:prstGeom>
          <a:noFill/>
          <a:ln w="9525">
            <a:noFill/>
            <a:miter lim="800000"/>
            <a:headEnd/>
            <a:tailEnd/>
          </a:ln>
          <a:effectLst/>
        </p:spPr>
      </p:pic>
    </p:spTree>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7" name="Rectangle 5"/>
          <p:cNvSpPr>
            <a:spLocks noGrp="1" noRot="1" noChangeArrowheads="1"/>
          </p:cNvSpPr>
          <p:nvPr>
            <p:ph type="title"/>
          </p:nvPr>
        </p:nvSpPr>
        <p:spPr/>
        <p:txBody>
          <a:bodyPr/>
          <a:lstStyle/>
          <a:p>
            <a:r>
              <a:rPr lang="en-GB"/>
              <a:t>Downloaded Data</a:t>
            </a:r>
            <a:endParaRPr lang="en-US"/>
          </a:p>
        </p:txBody>
      </p:sp>
      <p:pic>
        <p:nvPicPr>
          <p:cNvPr id="54276" name="Picture 4"/>
          <p:cNvPicPr>
            <a:picLocks noGrp="1" noChangeAspect="1" noChangeArrowheads="1"/>
          </p:cNvPicPr>
          <p:nvPr>
            <p:ph idx="1"/>
          </p:nvPr>
        </p:nvPicPr>
        <p:blipFill>
          <a:blip r:embed="rId2"/>
          <a:srcRect/>
          <a:stretch>
            <a:fillRect/>
          </a:stretch>
        </p:blipFill>
        <p:spPr>
          <a:xfrm>
            <a:off x="1214414" y="1071546"/>
            <a:ext cx="6034087" cy="4525963"/>
          </a:xfrm>
          <a:noFill/>
          <a:ln/>
        </p:spPr>
      </p:pic>
      <p:pic>
        <p:nvPicPr>
          <p:cNvPr id="54281" name="Picture 9"/>
          <p:cNvPicPr>
            <a:picLocks noChangeAspect="1" noChangeArrowheads="1"/>
          </p:cNvPicPr>
          <p:nvPr/>
        </p:nvPicPr>
        <p:blipFill>
          <a:blip r:embed="rId3"/>
          <a:srcRect/>
          <a:stretch>
            <a:fillRect/>
          </a:stretch>
        </p:blipFill>
        <p:spPr bwMode="auto">
          <a:xfrm>
            <a:off x="3357554" y="3286124"/>
            <a:ext cx="5486400" cy="2860675"/>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2500"/>
                                  </p:stCondLst>
                                  <p:childTnLst>
                                    <p:set>
                                      <p:cBhvr>
                                        <p:cTn id="6" dur="1" fill="hold">
                                          <p:stCondLst>
                                            <p:cond delay="0"/>
                                          </p:stCondLst>
                                        </p:cTn>
                                        <p:tgtEl>
                                          <p:spTgt spid="54281"/>
                                        </p:tgtEl>
                                        <p:attrNameLst>
                                          <p:attrName>style.visibility</p:attrName>
                                        </p:attrNameLst>
                                      </p:cBhvr>
                                      <p:to>
                                        <p:strVal val="visible"/>
                                      </p:to>
                                    </p:set>
                                    <p:anim calcmode="lin" valueType="num">
                                      <p:cBhvr additive="base">
                                        <p:cTn id="7" dur="500" fill="hold"/>
                                        <p:tgtEl>
                                          <p:spTgt spid="54281"/>
                                        </p:tgtEl>
                                        <p:attrNameLst>
                                          <p:attrName>ppt_x</p:attrName>
                                        </p:attrNameLst>
                                      </p:cBhvr>
                                      <p:tavLst>
                                        <p:tav tm="0">
                                          <p:val>
                                            <p:strVal val="#ppt_x"/>
                                          </p:val>
                                        </p:tav>
                                        <p:tav tm="100000">
                                          <p:val>
                                            <p:strVal val="#ppt_x"/>
                                          </p:val>
                                        </p:tav>
                                      </p:tavLst>
                                    </p:anim>
                                    <p:anim calcmode="lin" valueType="num">
                                      <p:cBhvr additive="base">
                                        <p:cTn id="8" dur="500" fill="hold"/>
                                        <p:tgtEl>
                                          <p:spTgt spid="5428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Finished program design.</a:t>
            </a:r>
          </a:p>
        </p:txBody>
      </p:sp>
      <p:pic>
        <p:nvPicPr>
          <p:cNvPr id="1026" name="Picture 2"/>
          <p:cNvPicPr>
            <a:picLocks noChangeAspect="1" noChangeArrowheads="1"/>
          </p:cNvPicPr>
          <p:nvPr/>
        </p:nvPicPr>
        <p:blipFill>
          <a:blip r:embed="rId2"/>
          <a:srcRect/>
          <a:stretch>
            <a:fillRect/>
          </a:stretch>
        </p:blipFill>
        <p:spPr bwMode="auto">
          <a:xfrm>
            <a:off x="1071538" y="1285860"/>
            <a:ext cx="7733794" cy="4565087"/>
          </a:xfrm>
          <a:prstGeom prst="rect">
            <a:avLst/>
          </a:prstGeom>
          <a:noFill/>
          <a:ln w="9525">
            <a:noFill/>
            <a:miter lim="800000"/>
            <a:headEnd/>
            <a:tailEnd/>
          </a:ln>
        </p:spPr>
      </p:pic>
    </p:spTree>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5" name="Rectangle 5"/>
          <p:cNvSpPr>
            <a:spLocks noGrp="1" noRot="1" noChangeArrowheads="1"/>
          </p:cNvSpPr>
          <p:nvPr>
            <p:ph type="title"/>
          </p:nvPr>
        </p:nvSpPr>
        <p:spPr/>
        <p:txBody>
          <a:bodyPr/>
          <a:lstStyle/>
          <a:p>
            <a:r>
              <a:rPr lang="en-GB"/>
              <a:t>Processed Data</a:t>
            </a:r>
            <a:endParaRPr lang="en-US"/>
          </a:p>
        </p:txBody>
      </p:sp>
      <p:pic>
        <p:nvPicPr>
          <p:cNvPr id="56324" name="Picture 4"/>
          <p:cNvPicPr>
            <a:picLocks noGrp="1" noChangeAspect="1" noChangeArrowheads="1"/>
          </p:cNvPicPr>
          <p:nvPr>
            <p:ph idx="1"/>
          </p:nvPr>
        </p:nvPicPr>
        <p:blipFill>
          <a:blip r:embed="rId2"/>
          <a:srcRect/>
          <a:stretch>
            <a:fillRect/>
          </a:stretch>
        </p:blipFill>
        <p:spPr>
          <a:xfrm>
            <a:off x="1428728" y="1285860"/>
            <a:ext cx="5219700" cy="3543300"/>
          </a:xfrm>
          <a:noFill/>
          <a:ln/>
        </p:spPr>
      </p:pic>
      <p:pic>
        <p:nvPicPr>
          <p:cNvPr id="56327" name="Picture 7"/>
          <p:cNvPicPr>
            <a:picLocks noChangeAspect="1" noChangeArrowheads="1"/>
          </p:cNvPicPr>
          <p:nvPr/>
        </p:nvPicPr>
        <p:blipFill>
          <a:blip r:embed="rId3"/>
          <a:srcRect/>
          <a:stretch>
            <a:fillRect/>
          </a:stretch>
        </p:blipFill>
        <p:spPr bwMode="auto">
          <a:xfrm>
            <a:off x="3428992" y="3214686"/>
            <a:ext cx="5486400" cy="2860675"/>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2500"/>
                                  </p:stCondLst>
                                  <p:childTnLst>
                                    <p:set>
                                      <p:cBhvr>
                                        <p:cTn id="6" dur="1" fill="hold">
                                          <p:stCondLst>
                                            <p:cond delay="0"/>
                                          </p:stCondLst>
                                        </p:cTn>
                                        <p:tgtEl>
                                          <p:spTgt spid="56327"/>
                                        </p:tgtEl>
                                        <p:attrNameLst>
                                          <p:attrName>style.visibility</p:attrName>
                                        </p:attrNameLst>
                                      </p:cBhvr>
                                      <p:to>
                                        <p:strVal val="visible"/>
                                      </p:to>
                                    </p:set>
                                    <p:anim calcmode="lin" valueType="num">
                                      <p:cBhvr additive="base">
                                        <p:cTn id="7" dur="500" fill="hold"/>
                                        <p:tgtEl>
                                          <p:spTgt spid="56327"/>
                                        </p:tgtEl>
                                        <p:attrNameLst>
                                          <p:attrName>ppt_x</p:attrName>
                                        </p:attrNameLst>
                                      </p:cBhvr>
                                      <p:tavLst>
                                        <p:tav tm="0">
                                          <p:val>
                                            <p:strVal val="#ppt_x"/>
                                          </p:val>
                                        </p:tav>
                                        <p:tav tm="100000">
                                          <p:val>
                                            <p:strVal val="#ppt_x"/>
                                          </p:val>
                                        </p:tav>
                                      </p:tavLst>
                                    </p:anim>
                                    <p:anim calcmode="lin" valueType="num">
                                      <p:cBhvr additive="base">
                                        <p:cTn id="8" dur="500" fill="hold"/>
                                        <p:tgtEl>
                                          <p:spTgt spid="563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rrowheads="1"/>
          </p:cNvSpPr>
          <p:nvPr>
            <p:ph type="title"/>
          </p:nvPr>
        </p:nvSpPr>
        <p:spPr>
          <a:xfrm>
            <a:off x="76200" y="274638"/>
            <a:ext cx="8853518" cy="1154098"/>
          </a:xfrm>
        </p:spPr>
        <p:txBody>
          <a:bodyPr vert="horz"/>
          <a:lstStyle/>
          <a:p>
            <a:r>
              <a:rPr lang="en-GB" dirty="0"/>
              <a:t>2D GIS Analysis</a:t>
            </a:r>
          </a:p>
        </p:txBody>
      </p:sp>
      <p:sp>
        <p:nvSpPr>
          <p:cNvPr id="44037" name="Rectangle 5"/>
          <p:cNvSpPr>
            <a:spLocks noChangeArrowheads="1"/>
          </p:cNvSpPr>
          <p:nvPr/>
        </p:nvSpPr>
        <p:spPr bwMode="auto">
          <a:xfrm>
            <a:off x="1357290" y="1071546"/>
            <a:ext cx="7572428" cy="1228721"/>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2400" dirty="0"/>
              <a:t>Within GIS this tabular data is given life.  Visualising the data enables the user to easily see where colder sections of the road network exist.</a:t>
            </a:r>
          </a:p>
          <a:p>
            <a:pPr marL="342900" indent="-342900">
              <a:spcBef>
                <a:spcPct val="20000"/>
              </a:spcBef>
              <a:buClr>
                <a:schemeClr val="hlink"/>
              </a:buClr>
              <a:buSzPct val="70000"/>
            </a:pPr>
            <a:endParaRPr lang="en-GB" sz="2400" dirty="0"/>
          </a:p>
          <a:p>
            <a:pPr marL="342900" indent="-342900">
              <a:spcBef>
                <a:spcPct val="20000"/>
              </a:spcBef>
              <a:buClr>
                <a:schemeClr val="hlink"/>
              </a:buClr>
              <a:buSzPct val="70000"/>
              <a:buFont typeface="Wingdings" pitchFamily="2" charset="2"/>
              <a:buNone/>
            </a:pPr>
            <a:endParaRPr lang="en-US" sz="2400" dirty="0">
              <a:effectLst>
                <a:outerShdw blurRad="38100" dist="38100" dir="2700000" algn="tl">
                  <a:srgbClr val="000000"/>
                </a:outerShdw>
              </a:effectLst>
            </a:endParaRPr>
          </a:p>
        </p:txBody>
      </p:sp>
      <p:pic>
        <p:nvPicPr>
          <p:cNvPr id="2050" name="Picture 2"/>
          <p:cNvPicPr>
            <a:picLocks noChangeAspect="1" noChangeArrowheads="1"/>
          </p:cNvPicPr>
          <p:nvPr/>
        </p:nvPicPr>
        <p:blipFill>
          <a:blip r:embed="rId2"/>
          <a:srcRect/>
          <a:stretch>
            <a:fillRect/>
          </a:stretch>
        </p:blipFill>
        <p:spPr bwMode="auto">
          <a:xfrm>
            <a:off x="3000364" y="2500306"/>
            <a:ext cx="5486400" cy="3752850"/>
          </a:xfrm>
          <a:prstGeom prst="rect">
            <a:avLst/>
          </a:prstGeom>
          <a:noFill/>
          <a:ln w="9525">
            <a:noFill/>
            <a:miter lim="800000"/>
            <a:headEnd/>
            <a:tailEnd/>
          </a:ln>
        </p:spPr>
      </p:pic>
    </p:spTree>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428604"/>
            <a:ext cx="7996262" cy="511156"/>
          </a:xfrm>
        </p:spPr>
        <p:txBody>
          <a:bodyPr/>
          <a:lstStyle/>
          <a:p>
            <a:r>
              <a:rPr lang="en-GB" dirty="0"/>
              <a:t>2D GIS Analysis cont...</a:t>
            </a:r>
          </a:p>
        </p:txBody>
      </p:sp>
      <p:sp>
        <p:nvSpPr>
          <p:cNvPr id="3" name="Content Placeholder 2"/>
          <p:cNvSpPr>
            <a:spLocks noGrp="1"/>
          </p:cNvSpPr>
          <p:nvPr>
            <p:ph idx="1"/>
          </p:nvPr>
        </p:nvSpPr>
        <p:spPr>
          <a:xfrm>
            <a:off x="1285852" y="1714488"/>
            <a:ext cx="7643866" cy="4592631"/>
          </a:xfrm>
        </p:spPr>
        <p:txBody>
          <a:bodyPr/>
          <a:lstStyle/>
          <a:p>
            <a:r>
              <a:rPr lang="en-GB" dirty="0"/>
              <a:t>By  performing further analysis of this data you can clearly identify sections of road that match the chosen criteria.</a:t>
            </a:r>
          </a:p>
          <a:p>
            <a:r>
              <a:rPr lang="en-GB" dirty="0"/>
              <a:t>A query was used to select sections of the road that had an average temperature less than 3 a probability &gt; 0.2 and a height of &lt; 100m.</a:t>
            </a:r>
          </a:p>
        </p:txBody>
      </p:sp>
    </p:spTree>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4"/>
          <p:cNvSpPr>
            <a:spLocks noGrp="1" noRot="1" noChangeArrowheads="1"/>
          </p:cNvSpPr>
          <p:nvPr>
            <p:ph type="title"/>
          </p:nvPr>
        </p:nvSpPr>
        <p:spPr>
          <a:xfrm>
            <a:off x="468313" y="2276475"/>
            <a:ext cx="8229600" cy="1143000"/>
          </a:xfrm>
        </p:spPr>
        <p:txBody>
          <a:bodyPr vert="horz"/>
          <a:lstStyle/>
          <a:p>
            <a:r>
              <a:rPr lang="en-GB" dirty="0"/>
              <a:t>Advantages of 3D Visualisation.</a:t>
            </a:r>
            <a:endParaRPr lang="en-US" dirty="0"/>
          </a:p>
        </p:txBody>
      </p:sp>
    </p:spTree>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rrowheads="1"/>
          </p:cNvSpPr>
          <p:nvPr>
            <p:ph type="title"/>
          </p:nvPr>
        </p:nvSpPr>
        <p:spPr>
          <a:xfrm>
            <a:off x="1071538" y="285728"/>
            <a:ext cx="7781948" cy="1082660"/>
          </a:xfrm>
        </p:spPr>
        <p:txBody>
          <a:bodyPr vert="horz"/>
          <a:lstStyle/>
          <a:p>
            <a:r>
              <a:rPr lang="en-GB" dirty="0"/>
              <a:t>3D GIS Analysis</a:t>
            </a:r>
          </a:p>
        </p:txBody>
      </p:sp>
      <p:sp>
        <p:nvSpPr>
          <p:cNvPr id="45062" name="Rectangle 6"/>
          <p:cNvSpPr>
            <a:spLocks noChangeArrowheads="1"/>
          </p:cNvSpPr>
          <p:nvPr/>
        </p:nvSpPr>
        <p:spPr bwMode="auto">
          <a:xfrm>
            <a:off x="928661" y="1643050"/>
            <a:ext cx="7769251" cy="4511688"/>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Within the 3D environment you begin to explain the why as oppose to the where.</a:t>
            </a:r>
          </a:p>
          <a:p>
            <a:pPr marL="342900" indent="-342900">
              <a:spcBef>
                <a:spcPct val="20000"/>
              </a:spcBef>
              <a:buClr>
                <a:schemeClr val="hlink"/>
              </a:buClr>
              <a:buSzPct val="70000"/>
              <a:buFont typeface="Wingdings" pitchFamily="2" charset="2"/>
              <a:buChar char="n"/>
            </a:pPr>
            <a:r>
              <a:rPr lang="en-GB" sz="3200" dirty="0"/>
              <a:t>It can give the user a greater  understanding of their data.</a:t>
            </a:r>
          </a:p>
          <a:p>
            <a:pPr marL="342900" indent="-342900">
              <a:spcBef>
                <a:spcPct val="20000"/>
              </a:spcBef>
              <a:buClr>
                <a:schemeClr val="hlink"/>
              </a:buClr>
              <a:buSzPct val="70000"/>
              <a:buFont typeface="Wingdings" pitchFamily="2" charset="2"/>
              <a:buChar char="n"/>
            </a:pPr>
            <a:r>
              <a:rPr lang="en-GB" sz="3200" dirty="0">
                <a:hlinkClick r:id="rId2" action="ppaction://program"/>
              </a:rPr>
              <a:t>Using DTMs and DSMs to highlight impact of natural landscapes.</a:t>
            </a:r>
            <a:endParaRPr lang="en-US" sz="3200" dirty="0">
              <a:effectLst>
                <a:outerShdw blurRad="38100" dist="38100" dir="2700000" algn="tl">
                  <a:srgbClr val="000000"/>
                </a:outerShdw>
              </a:effectLst>
            </a:endParaRPr>
          </a:p>
        </p:txBody>
      </p:sp>
    </p:spTree>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5"/>
          <p:cNvSpPr>
            <a:spLocks noGrp="1" noRot="1" noChangeArrowheads="1"/>
          </p:cNvSpPr>
          <p:nvPr>
            <p:ph type="title"/>
          </p:nvPr>
        </p:nvSpPr>
        <p:spPr/>
        <p:txBody>
          <a:bodyPr/>
          <a:lstStyle/>
          <a:p>
            <a:r>
              <a:rPr lang="en-GB"/>
              <a:t>3D GIS Analysis (Cont..)</a:t>
            </a:r>
            <a:endParaRPr lang="en-US"/>
          </a:p>
        </p:txBody>
      </p:sp>
      <p:sp>
        <p:nvSpPr>
          <p:cNvPr id="46101" name="Rectangle 21"/>
          <p:cNvSpPr>
            <a:spLocks noChangeArrowheads="1"/>
          </p:cNvSpPr>
          <p:nvPr/>
        </p:nvSpPr>
        <p:spPr bwMode="auto">
          <a:xfrm>
            <a:off x="1142975" y="1628775"/>
            <a:ext cx="7554937" cy="4525963"/>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Within 3D you gain a better understand of  how the world fits together and how objects relate to one another.</a:t>
            </a:r>
          </a:p>
          <a:p>
            <a:pPr marL="342900" indent="-342900">
              <a:spcBef>
                <a:spcPct val="20000"/>
              </a:spcBef>
              <a:buClr>
                <a:schemeClr val="hlink"/>
              </a:buClr>
              <a:buSzPct val="70000"/>
              <a:buFont typeface="Wingdings" pitchFamily="2" charset="2"/>
              <a:buChar char="n"/>
            </a:pPr>
            <a:r>
              <a:rPr lang="en-GB" sz="3200" dirty="0">
                <a:hlinkClick r:id="rId2" action="ppaction://program"/>
              </a:rPr>
              <a:t>Fly through linking data thus enhancing user interested and participation in decision making.</a:t>
            </a:r>
            <a:endParaRPr lang="en-GB" sz="3200" dirty="0"/>
          </a:p>
        </p:txBody>
      </p:sp>
    </p:spTree>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5" name="Rectangle 7"/>
          <p:cNvSpPr>
            <a:spLocks noGrp="1" noRot="1" noChangeArrowheads="1"/>
          </p:cNvSpPr>
          <p:nvPr>
            <p:ph type="title"/>
          </p:nvPr>
        </p:nvSpPr>
        <p:spPr/>
        <p:txBody>
          <a:bodyPr/>
          <a:lstStyle/>
          <a:p>
            <a:r>
              <a:rPr lang="en-GB"/>
              <a:t>3D GIS Analysis (Cont..)</a:t>
            </a:r>
            <a:endParaRPr lang="en-US"/>
          </a:p>
        </p:txBody>
      </p:sp>
      <p:sp>
        <p:nvSpPr>
          <p:cNvPr id="48138" name="Rectangle 10"/>
          <p:cNvSpPr>
            <a:spLocks noChangeArrowheads="1"/>
          </p:cNvSpPr>
          <p:nvPr/>
        </p:nvSpPr>
        <p:spPr bwMode="auto">
          <a:xfrm>
            <a:off x="1000099" y="1628775"/>
            <a:ext cx="7697813" cy="4525963"/>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When using a DTM in a urban environment such as this industrial estate in </a:t>
            </a:r>
            <a:r>
              <a:rPr lang="en-GB" sz="3200" dirty="0" err="1"/>
              <a:t>Pontardawe</a:t>
            </a:r>
            <a:r>
              <a:rPr lang="en-GB" sz="3200" dirty="0"/>
              <a:t> buildings appear flat, spoiling the illusion that 3D displays give.</a:t>
            </a:r>
          </a:p>
          <a:p>
            <a:pPr marL="342900" indent="-342900">
              <a:spcBef>
                <a:spcPct val="20000"/>
              </a:spcBef>
              <a:buClr>
                <a:schemeClr val="hlink"/>
              </a:buClr>
              <a:buSzPct val="70000"/>
              <a:buFont typeface="Wingdings" pitchFamily="2" charset="2"/>
              <a:buChar char="n"/>
            </a:pPr>
            <a:r>
              <a:rPr lang="en-GB" sz="3200" dirty="0">
                <a:hlinkClick r:id="rId2" action="ppaction://program"/>
              </a:rPr>
              <a:t>Impact of DTMs in Urban environments.</a:t>
            </a:r>
            <a:endParaRPr lang="en-US" sz="3200" dirty="0">
              <a:effectLst>
                <a:outerShdw blurRad="38100" dist="38100" dir="2700000" algn="tl">
                  <a:srgbClr val="000000"/>
                </a:outerShdw>
              </a:effectLst>
            </a:endParaRPr>
          </a:p>
        </p:txBody>
      </p:sp>
    </p:spTree>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rrowheads="1"/>
          </p:cNvSpPr>
          <p:nvPr>
            <p:ph type="title"/>
          </p:nvPr>
        </p:nvSpPr>
        <p:spPr>
          <a:xfrm>
            <a:off x="76200" y="274638"/>
            <a:ext cx="8710642" cy="1225536"/>
          </a:xfrm>
        </p:spPr>
        <p:txBody>
          <a:bodyPr vert="horz"/>
          <a:lstStyle/>
          <a:p>
            <a:r>
              <a:rPr lang="en-GB" dirty="0"/>
              <a:t>3D GIS Analysis (Cont..)</a:t>
            </a:r>
          </a:p>
        </p:txBody>
      </p:sp>
      <p:sp>
        <p:nvSpPr>
          <p:cNvPr id="49156" name="Rectangle 4"/>
          <p:cNvSpPr>
            <a:spLocks noChangeArrowheads="1"/>
          </p:cNvSpPr>
          <p:nvPr/>
        </p:nvSpPr>
        <p:spPr bwMode="auto">
          <a:xfrm>
            <a:off x="1285851" y="1628775"/>
            <a:ext cx="7412061" cy="4525963"/>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To enhance the appearance of the GIS, data from other sources can be used.</a:t>
            </a:r>
          </a:p>
          <a:p>
            <a:pPr marL="342900" indent="-342900">
              <a:spcBef>
                <a:spcPct val="20000"/>
              </a:spcBef>
              <a:buClr>
                <a:schemeClr val="hlink"/>
              </a:buClr>
              <a:buSzPct val="70000"/>
              <a:buFont typeface="Wingdings" pitchFamily="2" charset="2"/>
              <a:buChar char="n"/>
            </a:pPr>
            <a:r>
              <a:rPr lang="en-GB" sz="3200" dirty="0"/>
              <a:t>By adding Ordnance Survey OS </a:t>
            </a:r>
            <a:r>
              <a:rPr lang="en-GB" sz="3200" dirty="0" err="1"/>
              <a:t>Mastermap</a:t>
            </a:r>
            <a:r>
              <a:rPr lang="en-GB" sz="3200" dirty="0"/>
              <a:t> buildings and giving them height the realistic environment is restored.</a:t>
            </a:r>
          </a:p>
          <a:p>
            <a:pPr marL="342900" indent="-342900">
              <a:spcBef>
                <a:spcPct val="20000"/>
              </a:spcBef>
              <a:buClr>
                <a:schemeClr val="hlink"/>
              </a:buClr>
              <a:buSzPct val="70000"/>
              <a:buFont typeface="Wingdings" pitchFamily="2" charset="2"/>
              <a:buChar char="n"/>
            </a:pPr>
            <a:r>
              <a:rPr lang="en-GB" sz="3200" dirty="0">
                <a:hlinkClick r:id="rId2" action="ppaction://program"/>
              </a:rPr>
              <a:t>Enhancing the impact through other sources of information. </a:t>
            </a:r>
            <a:endParaRPr lang="en-US" sz="3200" dirty="0">
              <a:effectLst>
                <a:outerShdw blurRad="38100" dist="38100" dir="2700000" algn="tl">
                  <a:srgbClr val="000000"/>
                </a:outerShdw>
              </a:effectLst>
            </a:endParaRPr>
          </a:p>
        </p:txBody>
      </p:sp>
    </p:spTree>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rrowheads="1"/>
          </p:cNvSpPr>
          <p:nvPr>
            <p:ph type="title"/>
          </p:nvPr>
        </p:nvSpPr>
        <p:spPr>
          <a:xfrm>
            <a:off x="714348" y="642918"/>
            <a:ext cx="7996262" cy="511156"/>
          </a:xfrm>
        </p:spPr>
        <p:txBody>
          <a:bodyPr/>
          <a:lstStyle/>
          <a:p>
            <a:r>
              <a:rPr lang="en-GB" sz="4000" dirty="0"/>
              <a:t>Conclusion</a:t>
            </a:r>
            <a:endParaRPr lang="en-US" sz="4000" dirty="0"/>
          </a:p>
        </p:txBody>
      </p:sp>
      <p:sp>
        <p:nvSpPr>
          <p:cNvPr id="69635" name="Rectangle 3"/>
          <p:cNvSpPr>
            <a:spLocks noGrp="1" noChangeArrowheads="1"/>
          </p:cNvSpPr>
          <p:nvPr>
            <p:ph type="body" idx="1"/>
          </p:nvPr>
        </p:nvSpPr>
        <p:spPr>
          <a:xfrm>
            <a:off x="1285852" y="1785926"/>
            <a:ext cx="7643866" cy="4521193"/>
          </a:xfrm>
        </p:spPr>
        <p:txBody>
          <a:bodyPr/>
          <a:lstStyle/>
          <a:p>
            <a:r>
              <a:rPr lang="en-GB" dirty="0"/>
              <a:t>Visualisation of the tabular data within a GIS has allowed use to identify new cold road sections.</a:t>
            </a:r>
          </a:p>
          <a:p>
            <a:r>
              <a:rPr lang="en-GB" dirty="0"/>
              <a:t>The ease at which data can be displayed sometimes devalues it, as users on first sight neglect its true meaning focusing on the impact of the picture rather than the data within it.</a:t>
            </a:r>
            <a:endParaRPr lang="en-US" dirty="0"/>
          </a:p>
        </p:txBody>
      </p:sp>
    </p:spTree>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rrowheads="1"/>
          </p:cNvSpPr>
          <p:nvPr>
            <p:ph type="title"/>
          </p:nvPr>
        </p:nvSpPr>
        <p:spPr>
          <a:xfrm>
            <a:off x="785786" y="642918"/>
            <a:ext cx="7996262" cy="511156"/>
          </a:xfrm>
        </p:spPr>
        <p:txBody>
          <a:bodyPr/>
          <a:lstStyle/>
          <a:p>
            <a:r>
              <a:rPr lang="en-GB" dirty="0"/>
              <a:t>Future Work</a:t>
            </a:r>
            <a:endParaRPr lang="en-US" dirty="0"/>
          </a:p>
        </p:txBody>
      </p:sp>
      <p:sp>
        <p:nvSpPr>
          <p:cNvPr id="70659" name="Rectangle 3"/>
          <p:cNvSpPr>
            <a:spLocks noGrp="1" noChangeArrowheads="1"/>
          </p:cNvSpPr>
          <p:nvPr>
            <p:ph type="body" idx="1"/>
          </p:nvPr>
        </p:nvSpPr>
        <p:spPr>
          <a:xfrm>
            <a:off x="1357290" y="1428736"/>
            <a:ext cx="7643866" cy="4806945"/>
          </a:xfrm>
        </p:spPr>
        <p:txBody>
          <a:bodyPr/>
          <a:lstStyle/>
          <a:p>
            <a:pPr>
              <a:lnSpc>
                <a:spcPct val="90000"/>
              </a:lnSpc>
            </a:pPr>
            <a:r>
              <a:rPr lang="en-GB" dirty="0"/>
              <a:t>Remote sensing temperature sensor will be relocated to further validate the Network Forecast.</a:t>
            </a:r>
          </a:p>
          <a:p>
            <a:pPr>
              <a:lnSpc>
                <a:spcPct val="90000"/>
              </a:lnSpc>
            </a:pPr>
            <a:r>
              <a:rPr lang="en-GB"/>
              <a:t>Recent </a:t>
            </a:r>
            <a:r>
              <a:rPr lang="en-GB" dirty="0"/>
              <a:t>release on </a:t>
            </a:r>
            <a:r>
              <a:rPr lang="en-GB" dirty="0" err="1"/>
              <a:t>ArcGIS</a:t>
            </a:r>
            <a:r>
              <a:rPr lang="en-GB" dirty="0"/>
              <a:t> allow the user to calculate to amount of sunlight a surface has during a day.  Highlighting areas of extreme shade.</a:t>
            </a:r>
          </a:p>
          <a:p>
            <a:pPr>
              <a:lnSpc>
                <a:spcPct val="90000"/>
              </a:lnSpc>
            </a:pPr>
            <a:r>
              <a:rPr lang="en-GB" dirty="0"/>
              <a:t>Network Forecast will eventually include footways.</a:t>
            </a:r>
          </a:p>
          <a:p>
            <a:pPr>
              <a:lnSpc>
                <a:spcPct val="90000"/>
              </a:lnSpc>
            </a:pPr>
            <a:endParaRPr lang="en-US" dirty="0"/>
          </a:p>
        </p:txBody>
      </p:sp>
    </p:spTree>
  </p:cSld>
  <p:clrMapOvr>
    <a:masterClrMapping/>
  </p:clrMapOvr>
  <p:transition spd="med">
    <p:wipe dir="r"/>
  </p:transition>
</p:sld>
</file>

<file path=ppt/theme/theme1.xml><?xml version="1.0" encoding="utf-8"?>
<a:theme xmlns:a="http://schemas.openxmlformats.org/drawingml/2006/main" name="Metropolitan skyline design template">
  <a:themeElements>
    <a:clrScheme name="Office Theme 12">
      <a:dk1>
        <a:srgbClr val="000066"/>
      </a:dk1>
      <a:lt1>
        <a:srgbClr val="FFFFFF"/>
      </a:lt1>
      <a:dk2>
        <a:srgbClr val="000000"/>
      </a:dk2>
      <a:lt2>
        <a:srgbClr val="808080"/>
      </a:lt2>
      <a:accent1>
        <a:srgbClr val="99CCFF"/>
      </a:accent1>
      <a:accent2>
        <a:srgbClr val="CCCCFF"/>
      </a:accent2>
      <a:accent3>
        <a:srgbClr val="FFFFFF"/>
      </a:accent3>
      <a:accent4>
        <a:srgbClr val="000056"/>
      </a:accent4>
      <a:accent5>
        <a:srgbClr val="CAE2FF"/>
      </a:accent5>
      <a:accent6>
        <a:srgbClr val="B9B9E7"/>
      </a:accent6>
      <a:hlink>
        <a:srgbClr val="3333CC"/>
      </a:hlink>
      <a:folHlink>
        <a:srgbClr val="AF67FF"/>
      </a:folHlink>
    </a:clrScheme>
    <a:fontScheme name="Office Theme">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entury Gothic" pitchFamily="34"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5">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6">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7">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8">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9">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0">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1">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ffice Theme 12">
        <a:dk1>
          <a:srgbClr val="000066"/>
        </a:dk1>
        <a:lt1>
          <a:srgbClr val="FFFFFF"/>
        </a:lt1>
        <a:dk2>
          <a:srgbClr val="000000"/>
        </a:dk2>
        <a:lt2>
          <a:srgbClr val="808080"/>
        </a:lt2>
        <a:accent1>
          <a:srgbClr val="99CCFF"/>
        </a:accent1>
        <a:accent2>
          <a:srgbClr val="CCCCFF"/>
        </a:accent2>
        <a:accent3>
          <a:srgbClr val="FFFFFF"/>
        </a:accent3>
        <a:accent4>
          <a:srgbClr val="000056"/>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Metropolitan skyline design template</Template>
  <TotalTime>371</TotalTime>
  <Words>959</Words>
  <Application>Microsoft Office PowerPoint</Application>
  <PresentationFormat>On-screen Show (4:3)</PresentationFormat>
  <Paragraphs>94</Paragraphs>
  <Slides>28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Century Gothic</vt:lpstr>
      <vt:lpstr>Times New Roman</vt:lpstr>
      <vt:lpstr>Wingdings</vt:lpstr>
      <vt:lpstr>Metropolitan skyline design template</vt:lpstr>
      <vt:lpstr>The Integration of Geographical Information Systems (GIS) Technology and Geomatics for Thermal Analysis of Winter Roads </vt:lpstr>
      <vt:lpstr>Introduction</vt:lpstr>
      <vt:lpstr> Why  use Geographical Information Systems  in Local Government </vt:lpstr>
      <vt:lpstr>Network Management</vt:lpstr>
      <vt:lpstr>GIS in Network Management</vt:lpstr>
      <vt:lpstr>The analysis of  Network Forecasts</vt:lpstr>
      <vt:lpstr>The Winter Service Review Group</vt:lpstr>
      <vt:lpstr>Why Were Improvements of winter weather forecasting necessary?</vt:lpstr>
      <vt:lpstr>THERMAL MAP Shows forecast thermal map with warm section on Drumau Road</vt:lpstr>
      <vt:lpstr>TEMPORARY SENSOR SITE (Drumau Road)</vt:lpstr>
      <vt:lpstr>Having Identified this one section the question was asked, do others exist?</vt:lpstr>
      <vt:lpstr>Applying GIS for the thermal analysis.</vt:lpstr>
      <vt:lpstr>Analysis</vt:lpstr>
      <vt:lpstr>Processing Network Forecast Data</vt:lpstr>
      <vt:lpstr>PowerPoint Presentation</vt:lpstr>
      <vt:lpstr>PowerPoint Presentation</vt:lpstr>
      <vt:lpstr>Downloaded Data</vt:lpstr>
      <vt:lpstr>Finished program design.</vt:lpstr>
      <vt:lpstr>Processed Data</vt:lpstr>
      <vt:lpstr>2D GIS Analysis</vt:lpstr>
      <vt:lpstr>2D GIS Analysis cont...</vt:lpstr>
      <vt:lpstr>Advantages of 3D Visualisation.</vt:lpstr>
      <vt:lpstr>3D GIS Analysis</vt:lpstr>
      <vt:lpstr>3D GIS Analysis (Cont..)</vt:lpstr>
      <vt:lpstr>3D GIS Analysis (Cont..)</vt:lpstr>
      <vt:lpstr>3D GIS Analysis (Cont..)</vt:lpstr>
      <vt:lpstr>Conclusion</vt:lpstr>
      <vt:lpstr>Future Work</vt:lpstr>
    </vt:vector>
  </TitlesOfParts>
  <Manager/>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Integration of Geographical Information Systems (GIS) Technology and Geomatics for Thermal Analysis of Winter Roads </dc:title>
  <dc:subject/>
  <dc:creator>Beverley Falvey</dc:creator>
  <cp:keywords/>
  <dc:description/>
  <cp:lastModifiedBy>Beverley Holland</cp:lastModifiedBy>
  <cp:revision>42</cp:revision>
  <cp:lastPrinted>1601-01-01T00:00:00Z</cp:lastPrinted>
  <dcterms:created xsi:type="dcterms:W3CDTF">2009-07-16T10:43:06Z</dcterms:created>
  <dcterms:modified xsi:type="dcterms:W3CDTF">2023-09-26T21:12:06Z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TC011812971033</vt:lpwstr>
  </property>
</Properties>
</file>