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70" r:id="rId3"/>
    <p:sldId id="271" r:id="rId4"/>
    <p:sldId id="257" r:id="rId5"/>
    <p:sldId id="262" r:id="rId6"/>
    <p:sldId id="264" r:id="rId7"/>
    <p:sldId id="259" r:id="rId8"/>
    <p:sldId id="261" r:id="rId9"/>
    <p:sldId id="263" r:id="rId10"/>
    <p:sldId id="266" r:id="rId11"/>
    <p:sldId id="268" r:id="rId12"/>
    <p:sldId id="265" r:id="rId13"/>
    <p:sldId id="269" r:id="rId14"/>
    <p:sldId id="267" r:id="rId15"/>
    <p:sldId id="273" r:id="rId16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2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1A0C"/>
    <a:srgbClr val="FFF5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5BE263C-DBD7-4A20-BB59-AAB30ACAA65A}" styleName="中度样式 3 - 强调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DCAF9ED-07DC-4A11-8D7F-57B35C25682E}" styleName="中度样式 1 - 强调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599" autoAdjust="0"/>
  </p:normalViewPr>
  <p:slideViewPr>
    <p:cSldViewPr showGuides="1">
      <p:cViewPr varScale="1">
        <p:scale>
          <a:sx n="51" d="100"/>
          <a:sy n="51" d="100"/>
        </p:scale>
        <p:origin x="898" y="91"/>
      </p:cViewPr>
      <p:guideLst>
        <p:guide orient="horz" pos="2162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#1">
  <dgm:title val=""/>
  <dgm:desc val=""/>
  <dgm:catLst>
    <dgm:cat type="accent2" pri="11400"/>
  </dgm:catLst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#1">
  <dgm:title val=""/>
  <dgm:desc val=""/>
  <dgm:catLst>
    <dgm:cat type="accent2" pri="11100"/>
  </dgm:catLst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52A03B-5CA9-4D8C-AE60-64FF31DA5374}" type="doc">
      <dgm:prSet loTypeId="urn:microsoft.com/office/officeart/2005/8/layout/hProcess9#1" loCatId="process" qsTypeId="urn:microsoft.com/office/officeart/2005/8/quickstyle/3d1#1" qsCatId="3D" csTypeId="urn:microsoft.com/office/officeart/2005/8/colors/accent2_4#1" csCatId="accent2" phldr="1"/>
      <dgm:spPr/>
    </dgm:pt>
    <dgm:pt modelId="{F2BFD3E3-B2D0-4051-A081-4E6525433A07}">
      <dgm:prSet phldrT="[Text]"/>
      <dgm:spPr/>
      <dgm:t>
        <a:bodyPr/>
        <a:lstStyle/>
        <a:p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Eco-conscious 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travelers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2F83455-D720-4A16-9FA3-5845BF5BB26C}" type="parTrans" cxnId="{EA1F2266-F915-4384-9F81-F85890BA2853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DD9C3A-4694-46B0-968B-800CC22AA269}" type="sibTrans" cxnId="{EA1F2266-F915-4384-9F81-F85890BA2853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0B4E99-52B1-4A4B-AA80-6DB7CE189737}">
      <dgm:prSet/>
      <dgm:spPr/>
      <dgm:t>
        <a:bodyPr/>
        <a:lstStyle/>
        <a:p>
          <a:r>
            <a:rPr lang="fr-CA" dirty="0" err="1">
              <a:latin typeface="Times New Roman" panose="02020603050405020304" pitchFamily="18" charset="0"/>
              <a:cs typeface="Times New Roman" panose="02020603050405020304" pitchFamily="18" charset="0"/>
            </a:rPr>
            <a:t>Tourism</a:t>
          </a:r>
          <a:r>
            <a:rPr lang="fr-CA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fr-CA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professionals</a:t>
          </a:r>
          <a:r>
            <a:rPr lang="fr-CA" dirty="0">
              <a:latin typeface="Times New Roman" panose="02020603050405020304" pitchFamily="18" charset="0"/>
              <a:cs typeface="Times New Roman" panose="02020603050405020304" pitchFamily="18" charset="0"/>
            </a:rPr>
            <a:t> (Fox, 2014)</a:t>
          </a:r>
          <a:endParaRPr lang="en-GB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C69BE2E-E0DF-4940-95D8-D66EF60C26DA}" type="parTrans" cxnId="{713295BF-3596-4978-8225-10D0C1EA8F47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C4256E-4564-4F07-844C-FF6859072DE6}" type="sibTrans" cxnId="{713295BF-3596-4978-8225-10D0C1EA8F47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A9A17C-5B8B-4649-A6C4-E325E9D57EB1}">
      <dgm:prSet/>
      <dgm:spPr/>
      <dgm:t>
        <a:bodyPr/>
        <a:lstStyle/>
        <a:p>
          <a:r>
            <a:rPr lang="fr-CA">
              <a:latin typeface="Times New Roman" panose="02020603050405020304" pitchFamily="18" charset="0"/>
              <a:cs typeface="Times New Roman" panose="02020603050405020304" pitchFamily="18" charset="0"/>
            </a:rPr>
            <a:t>International audience (</a:t>
          </a: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Meredith, 2022)</a:t>
          </a:r>
        </a:p>
      </dgm:t>
    </dgm:pt>
    <dgm:pt modelId="{B8958B89-A9F2-46A3-890D-E9DF39861B70}" type="parTrans" cxnId="{458EE1DA-D2F3-4160-B940-410B972056B6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1542C54-FDE4-4E83-8389-0269DE6630A7}" type="sibTrans" cxnId="{458EE1DA-D2F3-4160-B940-410B972056B6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0DA886-69EC-44F2-AB71-BFE88A5A01B1}" type="pres">
      <dgm:prSet presAssocID="{E652A03B-5CA9-4D8C-AE60-64FF31DA5374}" presName="CompostProcess" presStyleCnt="0">
        <dgm:presLayoutVars>
          <dgm:dir/>
          <dgm:resizeHandles val="exact"/>
        </dgm:presLayoutVars>
      </dgm:prSet>
      <dgm:spPr/>
    </dgm:pt>
    <dgm:pt modelId="{685686C2-0973-4E5C-8FA6-C6FB4C619A11}" type="pres">
      <dgm:prSet presAssocID="{E652A03B-5CA9-4D8C-AE60-64FF31DA5374}" presName="arrow" presStyleLbl="bgShp" presStyleIdx="0" presStyleCnt="1"/>
      <dgm:spPr/>
    </dgm:pt>
    <dgm:pt modelId="{FF6F85F1-9C91-4576-8DF3-36A0B136EC60}" type="pres">
      <dgm:prSet presAssocID="{E652A03B-5CA9-4D8C-AE60-64FF31DA5374}" presName="linearProcess" presStyleCnt="0"/>
      <dgm:spPr/>
    </dgm:pt>
    <dgm:pt modelId="{EFBE03E2-14E0-4B7E-AFA3-2D413D9D89C8}" type="pres">
      <dgm:prSet presAssocID="{F2BFD3E3-B2D0-4051-A081-4E6525433A07}" presName="textNode" presStyleLbl="node1" presStyleIdx="0" presStyleCnt="3">
        <dgm:presLayoutVars>
          <dgm:bulletEnabled val="1"/>
        </dgm:presLayoutVars>
      </dgm:prSet>
      <dgm:spPr/>
    </dgm:pt>
    <dgm:pt modelId="{6FE7642F-31A5-48EA-A508-3857CA42F0F5}" type="pres">
      <dgm:prSet presAssocID="{18DD9C3A-4694-46B0-968B-800CC22AA269}" presName="sibTrans" presStyleCnt="0"/>
      <dgm:spPr/>
    </dgm:pt>
    <dgm:pt modelId="{42E6B811-9BD2-457C-BAD0-4DD2D4B3FE63}" type="pres">
      <dgm:prSet presAssocID="{EA0B4E99-52B1-4A4B-AA80-6DB7CE189737}" presName="textNode" presStyleLbl="node1" presStyleIdx="1" presStyleCnt="3">
        <dgm:presLayoutVars>
          <dgm:bulletEnabled val="1"/>
        </dgm:presLayoutVars>
      </dgm:prSet>
      <dgm:spPr/>
    </dgm:pt>
    <dgm:pt modelId="{7C3139F3-6075-480D-BCDC-21C675FD3734}" type="pres">
      <dgm:prSet presAssocID="{B7C4256E-4564-4F07-844C-FF6859072DE6}" presName="sibTrans" presStyleCnt="0"/>
      <dgm:spPr/>
    </dgm:pt>
    <dgm:pt modelId="{ADB7AEC7-7FC3-47DC-8A36-41528603A6C5}" type="pres">
      <dgm:prSet presAssocID="{29A9A17C-5B8B-4649-A6C4-E325E9D57EB1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1A9FDF21-346F-40B5-9027-0CA685EDF9CD}" type="presOf" srcId="{E652A03B-5CA9-4D8C-AE60-64FF31DA5374}" destId="{020DA886-69EC-44F2-AB71-BFE88A5A01B1}" srcOrd="0" destOrd="0" presId="urn:microsoft.com/office/officeart/2005/8/layout/hProcess9#1"/>
    <dgm:cxn modelId="{EA1F2266-F915-4384-9F81-F85890BA2853}" srcId="{E652A03B-5CA9-4D8C-AE60-64FF31DA5374}" destId="{F2BFD3E3-B2D0-4051-A081-4E6525433A07}" srcOrd="0" destOrd="0" parTransId="{C2F83455-D720-4A16-9FA3-5845BF5BB26C}" sibTransId="{18DD9C3A-4694-46B0-968B-800CC22AA269}"/>
    <dgm:cxn modelId="{9D5AD249-2E9E-420E-A4F4-E0D9050F93CF}" type="presOf" srcId="{EA0B4E99-52B1-4A4B-AA80-6DB7CE189737}" destId="{42E6B811-9BD2-457C-BAD0-4DD2D4B3FE63}" srcOrd="0" destOrd="0" presId="urn:microsoft.com/office/officeart/2005/8/layout/hProcess9#1"/>
    <dgm:cxn modelId="{1F99B14C-CE82-4766-9EF0-B4A5D6626A56}" type="presOf" srcId="{29A9A17C-5B8B-4649-A6C4-E325E9D57EB1}" destId="{ADB7AEC7-7FC3-47DC-8A36-41528603A6C5}" srcOrd="0" destOrd="0" presId="urn:microsoft.com/office/officeart/2005/8/layout/hProcess9#1"/>
    <dgm:cxn modelId="{8CFA6C94-EEC3-4E1E-9189-A082EAF58EC1}" type="presOf" srcId="{F2BFD3E3-B2D0-4051-A081-4E6525433A07}" destId="{EFBE03E2-14E0-4B7E-AFA3-2D413D9D89C8}" srcOrd="0" destOrd="0" presId="urn:microsoft.com/office/officeart/2005/8/layout/hProcess9#1"/>
    <dgm:cxn modelId="{713295BF-3596-4978-8225-10D0C1EA8F47}" srcId="{E652A03B-5CA9-4D8C-AE60-64FF31DA5374}" destId="{EA0B4E99-52B1-4A4B-AA80-6DB7CE189737}" srcOrd="1" destOrd="0" parTransId="{5C69BE2E-E0DF-4940-95D8-D66EF60C26DA}" sibTransId="{B7C4256E-4564-4F07-844C-FF6859072DE6}"/>
    <dgm:cxn modelId="{458EE1DA-D2F3-4160-B940-410B972056B6}" srcId="{E652A03B-5CA9-4D8C-AE60-64FF31DA5374}" destId="{29A9A17C-5B8B-4649-A6C4-E325E9D57EB1}" srcOrd="2" destOrd="0" parTransId="{B8958B89-A9F2-46A3-890D-E9DF39861B70}" sibTransId="{C1542C54-FDE4-4E83-8389-0269DE6630A7}"/>
    <dgm:cxn modelId="{118FB038-3386-40A1-AAC8-08496714C833}" type="presParOf" srcId="{020DA886-69EC-44F2-AB71-BFE88A5A01B1}" destId="{685686C2-0973-4E5C-8FA6-C6FB4C619A11}" srcOrd="0" destOrd="0" presId="urn:microsoft.com/office/officeart/2005/8/layout/hProcess9#1"/>
    <dgm:cxn modelId="{698B0A0C-BBE3-4F99-BD2B-82A505F0BA94}" type="presParOf" srcId="{020DA886-69EC-44F2-AB71-BFE88A5A01B1}" destId="{FF6F85F1-9C91-4576-8DF3-36A0B136EC60}" srcOrd="1" destOrd="0" presId="urn:microsoft.com/office/officeart/2005/8/layout/hProcess9#1"/>
    <dgm:cxn modelId="{D663170B-45AC-4257-9290-3A5E22A1BEB1}" type="presParOf" srcId="{FF6F85F1-9C91-4576-8DF3-36A0B136EC60}" destId="{EFBE03E2-14E0-4B7E-AFA3-2D413D9D89C8}" srcOrd="0" destOrd="0" presId="urn:microsoft.com/office/officeart/2005/8/layout/hProcess9#1"/>
    <dgm:cxn modelId="{559BD3AC-FE76-4A57-8EE1-BB1BA4615BB3}" type="presParOf" srcId="{FF6F85F1-9C91-4576-8DF3-36A0B136EC60}" destId="{6FE7642F-31A5-48EA-A508-3857CA42F0F5}" srcOrd="1" destOrd="0" presId="urn:microsoft.com/office/officeart/2005/8/layout/hProcess9#1"/>
    <dgm:cxn modelId="{C6CC93DD-6B48-421E-BD9D-66B7AA0B917F}" type="presParOf" srcId="{FF6F85F1-9C91-4576-8DF3-36A0B136EC60}" destId="{42E6B811-9BD2-457C-BAD0-4DD2D4B3FE63}" srcOrd="2" destOrd="0" presId="urn:microsoft.com/office/officeart/2005/8/layout/hProcess9#1"/>
    <dgm:cxn modelId="{DA3E4767-788C-498D-B277-C32D94ED8D03}" type="presParOf" srcId="{FF6F85F1-9C91-4576-8DF3-36A0B136EC60}" destId="{7C3139F3-6075-480D-BCDC-21C675FD3734}" srcOrd="3" destOrd="0" presId="urn:microsoft.com/office/officeart/2005/8/layout/hProcess9#1"/>
    <dgm:cxn modelId="{C0EAC31B-64A1-4E5A-BAD5-6536B11C74DC}" type="presParOf" srcId="{FF6F85F1-9C91-4576-8DF3-36A0B136EC60}" destId="{ADB7AEC7-7FC3-47DC-8A36-41528603A6C5}" srcOrd="4" destOrd="0" presId="urn:microsoft.com/office/officeart/2005/8/layout/hProcess9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1DFE39-8A4E-43DD-9125-DA86DAC50F29}" type="doc">
      <dgm:prSet loTypeId="urn:microsoft.com/office/officeart/2005/8/layout/lProcess2#1" loCatId="list" qsTypeId="urn:microsoft.com/office/officeart/2005/8/quickstyle/simple2#1" qsCatId="simple" csTypeId="urn:microsoft.com/office/officeart/2005/8/colors/accent2_1#1" csCatId="accent2" phldr="1"/>
      <dgm:spPr/>
      <dgm:t>
        <a:bodyPr/>
        <a:lstStyle/>
        <a:p>
          <a:endParaRPr lang="en-GB"/>
        </a:p>
      </dgm:t>
    </dgm:pt>
    <dgm:pt modelId="{332EE500-B3B4-4125-B597-AE3D17F33C79}">
      <dgm:prSet phldrT="[Text]"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Strengths</a:t>
          </a:r>
        </a:p>
      </dgm:t>
    </dgm:pt>
    <dgm:pt modelId="{512D721C-4C75-49FD-AF12-03F1969DB372}" type="parTrans" cxnId="{89647CFB-AF4C-4E9F-8932-372F641E1BC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72A06E-437C-42CE-B592-C78B23057A4A}" type="sibTrans" cxnId="{89647CFB-AF4C-4E9F-8932-372F641E1BC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C22CAC-7800-4C08-958A-27E6B1E29284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Unique focus on sustainable tourism in Wales.</a:t>
          </a:r>
        </a:p>
      </dgm:t>
    </dgm:pt>
    <dgm:pt modelId="{E8E3B934-34F9-44F5-BBB7-AF711CE4657A}" type="parTrans" cxnId="{C7427900-0C7A-4222-A97D-4647ACCA3D1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13750B-601B-4327-ADA3-B81754272C7B}" type="sibTrans" cxnId="{C7427900-0C7A-4222-A97D-4647ACCA3D1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7BB754-208F-4B94-8200-0A8AB384C63C}">
      <dgm:prSet phldrT="[Text]"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Weaknesses</a:t>
          </a:r>
        </a:p>
      </dgm:t>
    </dgm:pt>
    <dgm:pt modelId="{1DB22D9A-C9AD-4BA2-84A6-1A52914001C7}" type="parTrans" cxnId="{B7E2F416-BF19-4E7E-8EFD-A42660CC4CA0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BDD08A-0EDE-4C60-AC45-32297E5A7D2A}" type="sibTrans" cxnId="{B7E2F416-BF19-4E7E-8EFD-A42660CC4CA0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CBC832-8EEF-4977-8717-69CE8634FC9E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Dependence on niche eco-conscious audience.</a:t>
          </a:r>
        </a:p>
      </dgm:t>
    </dgm:pt>
    <dgm:pt modelId="{611CE714-4794-48A8-A33D-3F7B41265D50}" type="parTrans" cxnId="{4DCCBF7F-CAAB-4C21-97B2-179D601BA5D9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FB101A-9C14-41FC-82ED-516F2C5348D0}" type="sibTrans" cxnId="{4DCCBF7F-CAAB-4C21-97B2-179D601BA5D9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7C9789-89FE-4543-AFA7-4F45CDF11D1B}">
      <dgm:prSet phldrT="[Text]"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Opportunities</a:t>
          </a:r>
        </a:p>
      </dgm:t>
    </dgm:pt>
    <dgm:pt modelId="{F8707932-AEF6-4E97-B2D4-248FCB884536}" type="parTrans" cxnId="{BDAC898A-F221-488E-9AA4-09CDB1FA0040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D888352-7C80-4004-9BE2-938908F4D428}" type="sibTrans" cxnId="{BDAC898A-F221-488E-9AA4-09CDB1FA0040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FB33DE-EE3A-4424-AA48-E684BC5472D4}">
      <dgm:prSet phldrT="[Text]" custT="1"/>
      <dgm:spPr/>
      <dgm:t>
        <a:bodyPr/>
        <a:lstStyle/>
        <a:p>
          <a:r>
            <a:rPr lang="en-GB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Increasing global demand for sustainable travel solutions.</a:t>
          </a:r>
        </a:p>
      </dgm:t>
    </dgm:pt>
    <dgm:pt modelId="{AE9A06E5-9F4F-456C-833C-26FFEACF44D9}" type="parTrans" cxnId="{0831B997-D935-43FD-AF7E-EAE81787728E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3A1D36-1CA1-4DB2-90A4-4476A5A740ED}" type="sibTrans" cxnId="{0831B997-D935-43FD-AF7E-EAE81787728E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08C45A-E42C-4F66-A110-13B0F02931A2}">
      <dgm:prSet phldrT="[Text]"/>
      <dgm:spPr/>
      <dgm:t>
        <a:bodyPr/>
        <a:lstStyle/>
        <a:p>
          <a:r>
            <a:rPr lang="en-GB" b="1" dirty="0">
              <a:latin typeface="Times New Roman" panose="02020603050405020304" pitchFamily="18" charset="0"/>
              <a:cs typeface="Times New Roman" panose="02020603050405020304" pitchFamily="18" charset="0"/>
            </a:rPr>
            <a:t>Threats</a:t>
          </a:r>
        </a:p>
      </dgm:t>
    </dgm:pt>
    <dgm:pt modelId="{6A5FFEFF-3DDC-4D29-9562-E080CAB31CA3}" type="parTrans" cxnId="{C950F250-9B5B-47B2-8008-F3B808E341B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5357B9-D680-4246-90DE-45B255E2279E}" type="sibTrans" cxnId="{C950F250-9B5B-47B2-8008-F3B808E341B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D72A6F-AC2F-4DFE-B96D-A933CBC3717E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Strong venue: Centre for Alternative Technology.</a:t>
          </a:r>
        </a:p>
      </dgm:t>
    </dgm:pt>
    <dgm:pt modelId="{9E83683B-99B2-4E8A-8A9D-D53429A5E669}" type="parTrans" cxnId="{0DAEEE7A-A61A-41CA-8406-CC6C15D1C27D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016D73-3262-4832-B752-9C311CAE71E4}" type="sibTrans" cxnId="{0DAEEE7A-A61A-41CA-8406-CC6C15D1C27D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16DF58-6A18-4899-940A-C2767C22333A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Collaboration with industry leaders and startups (Rogers Wynn-Moylan, 2022).</a:t>
          </a:r>
        </a:p>
      </dgm:t>
    </dgm:pt>
    <dgm:pt modelId="{791B4161-945A-4832-9608-451270CEF025}" type="parTrans" cxnId="{547DFFB0-C19C-4533-A6C9-3B4995F2390D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E5BBE4F-FEB1-4826-A8F2-FB950C936FDE}" type="sibTrans" cxnId="{547DFFB0-C19C-4533-A6C9-3B4995F2390D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A551E7D-3273-4B53-8129-CE798A60F052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Potential high costs for event organisation.</a:t>
          </a:r>
        </a:p>
      </dgm:t>
    </dgm:pt>
    <dgm:pt modelId="{E97DE43B-879F-439D-A397-ED5D01261308}" type="parTrans" cxnId="{E4B56D48-A8DB-497A-875A-C2D7A16413DB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D28967-A433-46ED-BCFA-FCB23A45423D}" type="sibTrans" cxnId="{E4B56D48-A8DB-497A-875A-C2D7A16413DB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13C5C4C-2153-46FF-8CF8-E4685DD9792F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Limited resources for large-scale promotions.</a:t>
          </a:r>
        </a:p>
      </dgm:t>
    </dgm:pt>
    <dgm:pt modelId="{D7CB227D-A085-47D5-9B16-8600A5F79E72}" type="parTrans" cxnId="{08CF1EB4-7336-4A45-8713-6F10FB5DF1C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CC9209D-FF7B-4EBB-930B-7F5A0EEF01E4}" type="sibTrans" cxnId="{08CF1EB4-7336-4A45-8713-6F10FB5DF1CC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396067-87AD-4CD4-AB7E-6DB28C411552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Potential partnerships with eco-tourism innovators (Erdoğan et al., 2022).</a:t>
          </a:r>
        </a:p>
      </dgm:t>
    </dgm:pt>
    <dgm:pt modelId="{32EB568D-7725-4EE0-B79B-B072B2ECEACB}" type="parTrans" cxnId="{430D1270-B260-48F1-ABB9-998826826C27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349B79-88F4-4FF4-8529-73B5E56F2C8D}" type="sibTrans" cxnId="{430D1270-B260-48F1-ABB9-998826826C27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D5C26C-87E7-44C7-91FD-93DB8DA89745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Build Wales’ reputation as a leader in green tourism.</a:t>
          </a:r>
        </a:p>
      </dgm:t>
    </dgm:pt>
    <dgm:pt modelId="{D2DF1FA6-5C59-4CC5-8876-26DD0DDA9303}" type="parTrans" cxnId="{5DE507FA-B1B3-4C88-8277-EF319C2B3402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5D33619-CC0D-4BE8-A07F-A5ACEF240E77}" type="sibTrans" cxnId="{5DE507FA-B1B3-4C88-8277-EF319C2B3402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3313B55-E551-430C-B07A-5F05541812C6}">
      <dgm:prSet phldrT="[Text]"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Competition from other sustainable tourism destinations.</a:t>
          </a:r>
          <a:endParaRPr lang="en-GB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75251A-DE72-44E2-8625-70EC4BB7981C}" type="parTrans" cxnId="{CDBB65AB-FBB4-48B5-B672-8BDA532DA96E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394F0B-6923-47E2-9E3E-0374A46284E2}" type="sibTrans" cxnId="{CDBB65AB-FBB4-48B5-B672-8BDA532DA96E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5504FF-1F9B-4D2F-BB84-1140B9E65A93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Economic instability (Đorđević et al., 2024).</a:t>
          </a:r>
        </a:p>
      </dgm:t>
    </dgm:pt>
    <dgm:pt modelId="{969436AC-E64C-40EF-8D6E-956F2245EF2C}" type="parTrans" cxnId="{6ED4E694-8C7D-4527-9497-8C1B0A735768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3A7688-5EDB-4888-92F6-14EC1FF92848}" type="sibTrans" cxnId="{6ED4E694-8C7D-4527-9497-8C1B0A735768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4B0158-6785-404E-81E5-9A3A9C17788F}">
      <dgm:prSet custT="1"/>
      <dgm:spPr/>
      <dgm:t>
        <a:bodyPr/>
        <a:lstStyle/>
        <a:p>
          <a:r>
            <a:rPr lang="en-GB" sz="2400">
              <a:latin typeface="Times New Roman" panose="02020603050405020304" pitchFamily="18" charset="0"/>
              <a:cs typeface="Times New Roman" panose="02020603050405020304" pitchFamily="18" charset="0"/>
            </a:rPr>
            <a:t>Problems of achieving the carbon-neutral goals of an event.</a:t>
          </a:r>
        </a:p>
      </dgm:t>
    </dgm:pt>
    <dgm:pt modelId="{BF188547-2679-44BD-B9D4-491A36EFD97F}" type="parTrans" cxnId="{20DE10B4-4C10-49EC-B20B-D0190D8C6C80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D6328F-74D7-4FE2-AE36-A9C66FFC2652}" type="sibTrans" cxnId="{20DE10B4-4C10-49EC-B20B-D0190D8C6C80}">
      <dgm:prSet/>
      <dgm:spPr/>
      <dgm:t>
        <a:bodyPr/>
        <a:lstStyle/>
        <a:p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2740D8-D574-40E3-AD28-5FE85331D852}" type="pres">
      <dgm:prSet presAssocID="{1F1DFE39-8A4E-43DD-9125-DA86DAC50F29}" presName="theList" presStyleCnt="0">
        <dgm:presLayoutVars>
          <dgm:dir/>
          <dgm:animLvl val="lvl"/>
          <dgm:resizeHandles val="exact"/>
        </dgm:presLayoutVars>
      </dgm:prSet>
      <dgm:spPr/>
    </dgm:pt>
    <dgm:pt modelId="{E8E11785-FA59-4932-9775-6390CD1284F4}" type="pres">
      <dgm:prSet presAssocID="{332EE500-B3B4-4125-B597-AE3D17F33C79}" presName="compNode" presStyleCnt="0"/>
      <dgm:spPr/>
    </dgm:pt>
    <dgm:pt modelId="{E9CB6583-62A7-48E5-80D3-CD9910D14722}" type="pres">
      <dgm:prSet presAssocID="{332EE500-B3B4-4125-B597-AE3D17F33C79}" presName="aNode" presStyleLbl="bgShp" presStyleIdx="0" presStyleCnt="4"/>
      <dgm:spPr/>
    </dgm:pt>
    <dgm:pt modelId="{5AD372D3-D82F-4DFB-8BA3-CF16B3BE7FE0}" type="pres">
      <dgm:prSet presAssocID="{332EE500-B3B4-4125-B597-AE3D17F33C79}" presName="textNode" presStyleLbl="bgShp" presStyleIdx="0" presStyleCnt="4"/>
      <dgm:spPr/>
    </dgm:pt>
    <dgm:pt modelId="{E5474461-F5D3-4AE2-BE77-9EB94D1CFDA8}" type="pres">
      <dgm:prSet presAssocID="{332EE500-B3B4-4125-B597-AE3D17F33C79}" presName="compChildNode" presStyleCnt="0"/>
      <dgm:spPr/>
    </dgm:pt>
    <dgm:pt modelId="{AC959D70-2D7A-41A7-B2B6-02E45D10F196}" type="pres">
      <dgm:prSet presAssocID="{332EE500-B3B4-4125-B597-AE3D17F33C79}" presName="theInnerList" presStyleCnt="0"/>
      <dgm:spPr/>
    </dgm:pt>
    <dgm:pt modelId="{DF2871EB-4767-4084-9F26-A6ACCAB4E439}" type="pres">
      <dgm:prSet presAssocID="{45C22CAC-7800-4C08-958A-27E6B1E29284}" presName="childNode" presStyleLbl="node1" presStyleIdx="0" presStyleCnt="12">
        <dgm:presLayoutVars>
          <dgm:bulletEnabled val="1"/>
        </dgm:presLayoutVars>
      </dgm:prSet>
      <dgm:spPr/>
    </dgm:pt>
    <dgm:pt modelId="{4D428CA2-1CD3-475B-BE8D-18E120EEFAF5}" type="pres">
      <dgm:prSet presAssocID="{45C22CAC-7800-4C08-958A-27E6B1E29284}" presName="aSpace2" presStyleCnt="0"/>
      <dgm:spPr/>
    </dgm:pt>
    <dgm:pt modelId="{321114C2-1206-4543-9A7B-B56130AB60E6}" type="pres">
      <dgm:prSet presAssocID="{46D72A6F-AC2F-4DFE-B96D-A933CBC3717E}" presName="childNode" presStyleLbl="node1" presStyleIdx="1" presStyleCnt="12">
        <dgm:presLayoutVars>
          <dgm:bulletEnabled val="1"/>
        </dgm:presLayoutVars>
      </dgm:prSet>
      <dgm:spPr/>
    </dgm:pt>
    <dgm:pt modelId="{1E887240-4943-4637-9B57-9B0BFBAB1D11}" type="pres">
      <dgm:prSet presAssocID="{46D72A6F-AC2F-4DFE-B96D-A933CBC3717E}" presName="aSpace2" presStyleCnt="0"/>
      <dgm:spPr/>
    </dgm:pt>
    <dgm:pt modelId="{2526E359-E69C-4321-9D02-5DDFB6B2455A}" type="pres">
      <dgm:prSet presAssocID="{0916DF58-6A18-4899-940A-C2767C22333A}" presName="childNode" presStyleLbl="node1" presStyleIdx="2" presStyleCnt="12">
        <dgm:presLayoutVars>
          <dgm:bulletEnabled val="1"/>
        </dgm:presLayoutVars>
      </dgm:prSet>
      <dgm:spPr/>
    </dgm:pt>
    <dgm:pt modelId="{AF697542-4870-472B-8D0E-1DECC0B55658}" type="pres">
      <dgm:prSet presAssocID="{332EE500-B3B4-4125-B597-AE3D17F33C79}" presName="aSpace" presStyleCnt="0"/>
      <dgm:spPr/>
    </dgm:pt>
    <dgm:pt modelId="{7E90B790-4484-409A-89D3-73533C6D330D}" type="pres">
      <dgm:prSet presAssocID="{0B7BB754-208F-4B94-8200-0A8AB384C63C}" presName="compNode" presStyleCnt="0"/>
      <dgm:spPr/>
    </dgm:pt>
    <dgm:pt modelId="{478221E0-A835-42EF-A1D4-86FE1B436914}" type="pres">
      <dgm:prSet presAssocID="{0B7BB754-208F-4B94-8200-0A8AB384C63C}" presName="aNode" presStyleLbl="bgShp" presStyleIdx="1" presStyleCnt="4"/>
      <dgm:spPr/>
    </dgm:pt>
    <dgm:pt modelId="{4BDE0165-F3C4-4AAD-B36B-5FE12DF35B0E}" type="pres">
      <dgm:prSet presAssocID="{0B7BB754-208F-4B94-8200-0A8AB384C63C}" presName="textNode" presStyleLbl="bgShp" presStyleIdx="1" presStyleCnt="4"/>
      <dgm:spPr/>
    </dgm:pt>
    <dgm:pt modelId="{C72CB8CE-8EA7-459D-85ED-830D700E831D}" type="pres">
      <dgm:prSet presAssocID="{0B7BB754-208F-4B94-8200-0A8AB384C63C}" presName="compChildNode" presStyleCnt="0"/>
      <dgm:spPr/>
    </dgm:pt>
    <dgm:pt modelId="{1C1F967B-E102-4930-B58E-66022559A6EF}" type="pres">
      <dgm:prSet presAssocID="{0B7BB754-208F-4B94-8200-0A8AB384C63C}" presName="theInnerList" presStyleCnt="0"/>
      <dgm:spPr/>
    </dgm:pt>
    <dgm:pt modelId="{B39CB973-F83A-4A70-B7D5-22BFE902CAF4}" type="pres">
      <dgm:prSet presAssocID="{A0CBC832-8EEF-4977-8717-69CE8634FC9E}" presName="childNode" presStyleLbl="node1" presStyleIdx="3" presStyleCnt="12">
        <dgm:presLayoutVars>
          <dgm:bulletEnabled val="1"/>
        </dgm:presLayoutVars>
      </dgm:prSet>
      <dgm:spPr/>
    </dgm:pt>
    <dgm:pt modelId="{3EC4110C-4D64-4952-AFF1-E1FC3B0C6DF3}" type="pres">
      <dgm:prSet presAssocID="{A0CBC832-8EEF-4977-8717-69CE8634FC9E}" presName="aSpace2" presStyleCnt="0"/>
      <dgm:spPr/>
    </dgm:pt>
    <dgm:pt modelId="{5D563D22-8CDB-444E-BDF8-4A9FBEEC9D16}" type="pres">
      <dgm:prSet presAssocID="{6A551E7D-3273-4B53-8129-CE798A60F052}" presName="childNode" presStyleLbl="node1" presStyleIdx="4" presStyleCnt="12">
        <dgm:presLayoutVars>
          <dgm:bulletEnabled val="1"/>
        </dgm:presLayoutVars>
      </dgm:prSet>
      <dgm:spPr/>
    </dgm:pt>
    <dgm:pt modelId="{CEA680E3-8D44-499E-84CA-779B6EADE5BE}" type="pres">
      <dgm:prSet presAssocID="{6A551E7D-3273-4B53-8129-CE798A60F052}" presName="aSpace2" presStyleCnt="0"/>
      <dgm:spPr/>
    </dgm:pt>
    <dgm:pt modelId="{69F42DFC-88D6-44AE-8638-DDF486F65EC2}" type="pres">
      <dgm:prSet presAssocID="{113C5C4C-2153-46FF-8CF8-E4685DD9792F}" presName="childNode" presStyleLbl="node1" presStyleIdx="5" presStyleCnt="12">
        <dgm:presLayoutVars>
          <dgm:bulletEnabled val="1"/>
        </dgm:presLayoutVars>
      </dgm:prSet>
      <dgm:spPr/>
    </dgm:pt>
    <dgm:pt modelId="{1F6E08BD-50E9-468E-B2A9-01DA6A0FD889}" type="pres">
      <dgm:prSet presAssocID="{0B7BB754-208F-4B94-8200-0A8AB384C63C}" presName="aSpace" presStyleCnt="0"/>
      <dgm:spPr/>
    </dgm:pt>
    <dgm:pt modelId="{3DDFAF71-87DE-4A4D-8B5E-185A5D79AC8B}" type="pres">
      <dgm:prSet presAssocID="{5F7C9789-89FE-4543-AFA7-4F45CDF11D1B}" presName="compNode" presStyleCnt="0"/>
      <dgm:spPr/>
    </dgm:pt>
    <dgm:pt modelId="{C1028838-DDA0-48F0-BEDE-7FF00FF8610A}" type="pres">
      <dgm:prSet presAssocID="{5F7C9789-89FE-4543-AFA7-4F45CDF11D1B}" presName="aNode" presStyleLbl="bgShp" presStyleIdx="2" presStyleCnt="4"/>
      <dgm:spPr/>
    </dgm:pt>
    <dgm:pt modelId="{57813D2D-25B2-4620-9F10-92BAE420FA06}" type="pres">
      <dgm:prSet presAssocID="{5F7C9789-89FE-4543-AFA7-4F45CDF11D1B}" presName="textNode" presStyleLbl="bgShp" presStyleIdx="2" presStyleCnt="4"/>
      <dgm:spPr/>
    </dgm:pt>
    <dgm:pt modelId="{6200E53B-6986-4F94-A544-3032CD9F0628}" type="pres">
      <dgm:prSet presAssocID="{5F7C9789-89FE-4543-AFA7-4F45CDF11D1B}" presName="compChildNode" presStyleCnt="0"/>
      <dgm:spPr/>
    </dgm:pt>
    <dgm:pt modelId="{1129F14C-8824-49C0-8F77-F3228AD20A3F}" type="pres">
      <dgm:prSet presAssocID="{5F7C9789-89FE-4543-AFA7-4F45CDF11D1B}" presName="theInnerList" presStyleCnt="0"/>
      <dgm:spPr/>
    </dgm:pt>
    <dgm:pt modelId="{8E4EBDAF-E0B4-4490-A537-5B69F64B3995}" type="pres">
      <dgm:prSet presAssocID="{24FB33DE-EE3A-4424-AA48-E684BC5472D4}" presName="childNode" presStyleLbl="node1" presStyleIdx="6" presStyleCnt="12">
        <dgm:presLayoutVars>
          <dgm:bulletEnabled val="1"/>
        </dgm:presLayoutVars>
      </dgm:prSet>
      <dgm:spPr/>
    </dgm:pt>
    <dgm:pt modelId="{43BBB4D6-5484-4170-9465-2E2DE8D3A473}" type="pres">
      <dgm:prSet presAssocID="{24FB33DE-EE3A-4424-AA48-E684BC5472D4}" presName="aSpace2" presStyleCnt="0"/>
      <dgm:spPr/>
    </dgm:pt>
    <dgm:pt modelId="{5E907B1C-7E9A-4F7F-BB2E-A3B9937A5283}" type="pres">
      <dgm:prSet presAssocID="{FC396067-87AD-4CD4-AB7E-6DB28C411552}" presName="childNode" presStyleLbl="node1" presStyleIdx="7" presStyleCnt="12">
        <dgm:presLayoutVars>
          <dgm:bulletEnabled val="1"/>
        </dgm:presLayoutVars>
      </dgm:prSet>
      <dgm:spPr/>
    </dgm:pt>
    <dgm:pt modelId="{1F69FCE0-6612-49F1-A068-D7B8EAA097D1}" type="pres">
      <dgm:prSet presAssocID="{FC396067-87AD-4CD4-AB7E-6DB28C411552}" presName="aSpace2" presStyleCnt="0"/>
      <dgm:spPr/>
    </dgm:pt>
    <dgm:pt modelId="{92CEB93C-D68F-40DB-AB6F-5E744BA3244D}" type="pres">
      <dgm:prSet presAssocID="{D7D5C26C-87E7-44C7-91FD-93DB8DA89745}" presName="childNode" presStyleLbl="node1" presStyleIdx="8" presStyleCnt="12">
        <dgm:presLayoutVars>
          <dgm:bulletEnabled val="1"/>
        </dgm:presLayoutVars>
      </dgm:prSet>
      <dgm:spPr/>
    </dgm:pt>
    <dgm:pt modelId="{C9E197D6-0E48-4A00-86AD-A39ACF7D5827}" type="pres">
      <dgm:prSet presAssocID="{5F7C9789-89FE-4543-AFA7-4F45CDF11D1B}" presName="aSpace" presStyleCnt="0"/>
      <dgm:spPr/>
    </dgm:pt>
    <dgm:pt modelId="{65168D2D-B382-4043-8F6E-5EB0344EA72F}" type="pres">
      <dgm:prSet presAssocID="{C008C45A-E42C-4F66-A110-13B0F02931A2}" presName="compNode" presStyleCnt="0"/>
      <dgm:spPr/>
    </dgm:pt>
    <dgm:pt modelId="{16833780-C14B-451D-B8B6-A469923F5CA4}" type="pres">
      <dgm:prSet presAssocID="{C008C45A-E42C-4F66-A110-13B0F02931A2}" presName="aNode" presStyleLbl="bgShp" presStyleIdx="3" presStyleCnt="4"/>
      <dgm:spPr/>
    </dgm:pt>
    <dgm:pt modelId="{39DE7142-C33F-44AA-8099-C8470820F350}" type="pres">
      <dgm:prSet presAssocID="{C008C45A-E42C-4F66-A110-13B0F02931A2}" presName="textNode" presStyleLbl="bgShp" presStyleIdx="3" presStyleCnt="4"/>
      <dgm:spPr/>
    </dgm:pt>
    <dgm:pt modelId="{DB103FDA-CBA1-43F0-8F51-91444B332FDF}" type="pres">
      <dgm:prSet presAssocID="{C008C45A-E42C-4F66-A110-13B0F02931A2}" presName="compChildNode" presStyleCnt="0"/>
      <dgm:spPr/>
    </dgm:pt>
    <dgm:pt modelId="{8A27F722-1D26-4731-97DD-661B889422BF}" type="pres">
      <dgm:prSet presAssocID="{C008C45A-E42C-4F66-A110-13B0F02931A2}" presName="theInnerList" presStyleCnt="0"/>
      <dgm:spPr/>
    </dgm:pt>
    <dgm:pt modelId="{29496F1C-29E6-4978-8FA8-2F2131A6397A}" type="pres">
      <dgm:prSet presAssocID="{23313B55-E551-430C-B07A-5F05541812C6}" presName="childNode" presStyleLbl="node1" presStyleIdx="9" presStyleCnt="12">
        <dgm:presLayoutVars>
          <dgm:bulletEnabled val="1"/>
        </dgm:presLayoutVars>
      </dgm:prSet>
      <dgm:spPr/>
    </dgm:pt>
    <dgm:pt modelId="{302E9EB2-9D40-4074-AD11-51C3A583925F}" type="pres">
      <dgm:prSet presAssocID="{23313B55-E551-430C-B07A-5F05541812C6}" presName="aSpace2" presStyleCnt="0"/>
      <dgm:spPr/>
    </dgm:pt>
    <dgm:pt modelId="{9D514861-A171-4FFB-9F87-0B96B3AA3377}" type="pres">
      <dgm:prSet presAssocID="{7B5504FF-1F9B-4D2F-BB84-1140B9E65A93}" presName="childNode" presStyleLbl="node1" presStyleIdx="10" presStyleCnt="12">
        <dgm:presLayoutVars>
          <dgm:bulletEnabled val="1"/>
        </dgm:presLayoutVars>
      </dgm:prSet>
      <dgm:spPr/>
    </dgm:pt>
    <dgm:pt modelId="{C83BB773-85AF-42F1-BBA5-C9E4AE89482B}" type="pres">
      <dgm:prSet presAssocID="{7B5504FF-1F9B-4D2F-BB84-1140B9E65A93}" presName="aSpace2" presStyleCnt="0"/>
      <dgm:spPr/>
    </dgm:pt>
    <dgm:pt modelId="{339A256C-EB2E-4C46-AC4A-586AE6F6AF26}" type="pres">
      <dgm:prSet presAssocID="{F14B0158-6785-404E-81E5-9A3A9C17788F}" presName="childNode" presStyleLbl="node1" presStyleIdx="11" presStyleCnt="12">
        <dgm:presLayoutVars>
          <dgm:bulletEnabled val="1"/>
        </dgm:presLayoutVars>
      </dgm:prSet>
      <dgm:spPr/>
    </dgm:pt>
  </dgm:ptLst>
  <dgm:cxnLst>
    <dgm:cxn modelId="{C7427900-0C7A-4222-A97D-4647ACCA3D1C}" srcId="{332EE500-B3B4-4125-B597-AE3D17F33C79}" destId="{45C22CAC-7800-4C08-958A-27E6B1E29284}" srcOrd="0" destOrd="0" parTransId="{E8E3B934-34F9-44F5-BBB7-AF711CE4657A}" sibTransId="{2413750B-601B-4327-ADA3-B81754272C7B}"/>
    <dgm:cxn modelId="{767FCC09-F485-436B-BADA-D7ADF555AD92}" type="presOf" srcId="{332EE500-B3B4-4125-B597-AE3D17F33C79}" destId="{E9CB6583-62A7-48E5-80D3-CD9910D14722}" srcOrd="0" destOrd="0" presId="urn:microsoft.com/office/officeart/2005/8/layout/lProcess2#1"/>
    <dgm:cxn modelId="{347A210A-CFFE-42A1-BD18-C5CD2A22993A}" type="presOf" srcId="{113C5C4C-2153-46FF-8CF8-E4685DD9792F}" destId="{69F42DFC-88D6-44AE-8638-DDF486F65EC2}" srcOrd="0" destOrd="0" presId="urn:microsoft.com/office/officeart/2005/8/layout/lProcess2#1"/>
    <dgm:cxn modelId="{7A60BF10-F8D3-4E34-B3C1-6856049CA096}" type="presOf" srcId="{332EE500-B3B4-4125-B597-AE3D17F33C79}" destId="{5AD372D3-D82F-4DFB-8BA3-CF16B3BE7FE0}" srcOrd="1" destOrd="0" presId="urn:microsoft.com/office/officeart/2005/8/layout/lProcess2#1"/>
    <dgm:cxn modelId="{556AD510-EA1D-4343-9643-443EA148EC78}" type="presOf" srcId="{46D72A6F-AC2F-4DFE-B96D-A933CBC3717E}" destId="{321114C2-1206-4543-9A7B-B56130AB60E6}" srcOrd="0" destOrd="0" presId="urn:microsoft.com/office/officeart/2005/8/layout/lProcess2#1"/>
    <dgm:cxn modelId="{FFF88916-FB80-4710-AA77-04E62CFF7668}" type="presOf" srcId="{1F1DFE39-8A4E-43DD-9125-DA86DAC50F29}" destId="{3A2740D8-D574-40E3-AD28-5FE85331D852}" srcOrd="0" destOrd="0" presId="urn:microsoft.com/office/officeart/2005/8/layout/lProcess2#1"/>
    <dgm:cxn modelId="{B7E2F416-BF19-4E7E-8EFD-A42660CC4CA0}" srcId="{1F1DFE39-8A4E-43DD-9125-DA86DAC50F29}" destId="{0B7BB754-208F-4B94-8200-0A8AB384C63C}" srcOrd="1" destOrd="0" parTransId="{1DB22D9A-C9AD-4BA2-84A6-1A52914001C7}" sibTransId="{93BDD08A-0EDE-4C60-AC45-32297E5A7D2A}"/>
    <dgm:cxn modelId="{6E80B93E-DFB4-4C5B-BAB4-1A72224EC91A}" type="presOf" srcId="{5F7C9789-89FE-4543-AFA7-4F45CDF11D1B}" destId="{57813D2D-25B2-4620-9F10-92BAE420FA06}" srcOrd="1" destOrd="0" presId="urn:microsoft.com/office/officeart/2005/8/layout/lProcess2#1"/>
    <dgm:cxn modelId="{83CF0B43-75C1-4F80-AB61-10933E725F54}" type="presOf" srcId="{C008C45A-E42C-4F66-A110-13B0F02931A2}" destId="{39DE7142-C33F-44AA-8099-C8470820F350}" srcOrd="1" destOrd="0" presId="urn:microsoft.com/office/officeart/2005/8/layout/lProcess2#1"/>
    <dgm:cxn modelId="{E4B56D48-A8DB-497A-875A-C2D7A16413DB}" srcId="{0B7BB754-208F-4B94-8200-0A8AB384C63C}" destId="{6A551E7D-3273-4B53-8129-CE798A60F052}" srcOrd="1" destOrd="0" parTransId="{E97DE43B-879F-439D-A397-ED5D01261308}" sibTransId="{A3D28967-A433-46ED-BCFA-FCB23A45423D}"/>
    <dgm:cxn modelId="{430D1270-B260-48F1-ABB9-998826826C27}" srcId="{5F7C9789-89FE-4543-AFA7-4F45CDF11D1B}" destId="{FC396067-87AD-4CD4-AB7E-6DB28C411552}" srcOrd="1" destOrd="0" parTransId="{32EB568D-7725-4EE0-B79B-B072B2ECEACB}" sibTransId="{A1349B79-88F4-4FF4-8529-73B5E56F2C8D}"/>
    <dgm:cxn modelId="{C950F250-9B5B-47B2-8008-F3B808E341BC}" srcId="{1F1DFE39-8A4E-43DD-9125-DA86DAC50F29}" destId="{C008C45A-E42C-4F66-A110-13B0F02931A2}" srcOrd="3" destOrd="0" parTransId="{6A5FFEFF-3DDC-4D29-9562-E080CAB31CA3}" sibTransId="{B45357B9-D680-4246-90DE-45B255E2279E}"/>
    <dgm:cxn modelId="{41CE5773-53B1-4E8F-AC4C-9FC64855E1CD}" type="presOf" srcId="{6A551E7D-3273-4B53-8129-CE798A60F052}" destId="{5D563D22-8CDB-444E-BDF8-4A9FBEEC9D16}" srcOrd="0" destOrd="0" presId="urn:microsoft.com/office/officeart/2005/8/layout/lProcess2#1"/>
    <dgm:cxn modelId="{362C9154-BD9B-472E-853F-96EF2CA48B95}" type="presOf" srcId="{C008C45A-E42C-4F66-A110-13B0F02931A2}" destId="{16833780-C14B-451D-B8B6-A469923F5CA4}" srcOrd="0" destOrd="0" presId="urn:microsoft.com/office/officeart/2005/8/layout/lProcess2#1"/>
    <dgm:cxn modelId="{220DB158-1D9D-431F-BD71-4710790E255D}" type="presOf" srcId="{A0CBC832-8EEF-4977-8717-69CE8634FC9E}" destId="{B39CB973-F83A-4A70-B7D5-22BFE902CAF4}" srcOrd="0" destOrd="0" presId="urn:microsoft.com/office/officeart/2005/8/layout/lProcess2#1"/>
    <dgm:cxn modelId="{0DAEEE7A-A61A-41CA-8406-CC6C15D1C27D}" srcId="{332EE500-B3B4-4125-B597-AE3D17F33C79}" destId="{46D72A6F-AC2F-4DFE-B96D-A933CBC3717E}" srcOrd="1" destOrd="0" parTransId="{9E83683B-99B2-4E8A-8A9D-D53429A5E669}" sibTransId="{A5016D73-3262-4832-B752-9C311CAE71E4}"/>
    <dgm:cxn modelId="{4DCCBF7F-CAAB-4C21-97B2-179D601BA5D9}" srcId="{0B7BB754-208F-4B94-8200-0A8AB384C63C}" destId="{A0CBC832-8EEF-4977-8717-69CE8634FC9E}" srcOrd="0" destOrd="0" parTransId="{611CE714-4794-48A8-A33D-3F7B41265D50}" sibTransId="{4FFB101A-9C14-41FC-82ED-516F2C5348D0}"/>
    <dgm:cxn modelId="{BDAC898A-F221-488E-9AA4-09CDB1FA0040}" srcId="{1F1DFE39-8A4E-43DD-9125-DA86DAC50F29}" destId="{5F7C9789-89FE-4543-AFA7-4F45CDF11D1B}" srcOrd="2" destOrd="0" parTransId="{F8707932-AEF6-4E97-B2D4-248FCB884536}" sibTransId="{8D888352-7C80-4004-9BE2-938908F4D428}"/>
    <dgm:cxn modelId="{6ED4E694-8C7D-4527-9497-8C1B0A735768}" srcId="{C008C45A-E42C-4F66-A110-13B0F02931A2}" destId="{7B5504FF-1F9B-4D2F-BB84-1140B9E65A93}" srcOrd="1" destOrd="0" parTransId="{969436AC-E64C-40EF-8D6E-956F2245EF2C}" sibTransId="{FF3A7688-5EDB-4888-92F6-14EC1FF92848}"/>
    <dgm:cxn modelId="{0831B997-D935-43FD-AF7E-EAE81787728E}" srcId="{5F7C9789-89FE-4543-AFA7-4F45CDF11D1B}" destId="{24FB33DE-EE3A-4424-AA48-E684BC5472D4}" srcOrd="0" destOrd="0" parTransId="{AE9A06E5-9F4F-456C-833C-26FFEACF44D9}" sibTransId="{393A1D36-1CA1-4DB2-90A4-4476A5A740ED}"/>
    <dgm:cxn modelId="{CDBB65AB-FBB4-48B5-B672-8BDA532DA96E}" srcId="{C008C45A-E42C-4F66-A110-13B0F02931A2}" destId="{23313B55-E551-430C-B07A-5F05541812C6}" srcOrd="0" destOrd="0" parTransId="{0175251A-DE72-44E2-8625-70EC4BB7981C}" sibTransId="{CC394F0B-6923-47E2-9E3E-0374A46284E2}"/>
    <dgm:cxn modelId="{E93D75AC-B92F-43E2-BD94-D90BD6D66C14}" type="presOf" srcId="{0916DF58-6A18-4899-940A-C2767C22333A}" destId="{2526E359-E69C-4321-9D02-5DDFB6B2455A}" srcOrd="0" destOrd="0" presId="urn:microsoft.com/office/officeart/2005/8/layout/lProcess2#1"/>
    <dgm:cxn modelId="{547DFFB0-C19C-4533-A6C9-3B4995F2390D}" srcId="{332EE500-B3B4-4125-B597-AE3D17F33C79}" destId="{0916DF58-6A18-4899-940A-C2767C22333A}" srcOrd="2" destOrd="0" parTransId="{791B4161-945A-4832-9608-451270CEF025}" sibTransId="{0E5BBE4F-FEB1-4826-A8F2-FB950C936FDE}"/>
    <dgm:cxn modelId="{20DE10B4-4C10-49EC-B20B-D0190D8C6C80}" srcId="{C008C45A-E42C-4F66-A110-13B0F02931A2}" destId="{F14B0158-6785-404E-81E5-9A3A9C17788F}" srcOrd="2" destOrd="0" parTransId="{BF188547-2679-44BD-B9D4-491A36EFD97F}" sibTransId="{C5D6328F-74D7-4FE2-AE36-A9C66FFC2652}"/>
    <dgm:cxn modelId="{08CF1EB4-7336-4A45-8713-6F10FB5DF1CC}" srcId="{0B7BB754-208F-4B94-8200-0A8AB384C63C}" destId="{113C5C4C-2153-46FF-8CF8-E4685DD9792F}" srcOrd="2" destOrd="0" parTransId="{D7CB227D-A085-47D5-9B16-8600A5F79E72}" sibTransId="{0CC9209D-FF7B-4EBB-930B-7F5A0EEF01E4}"/>
    <dgm:cxn modelId="{34434CBC-B3F4-4F40-ADE5-3FD47DA9393D}" type="presOf" srcId="{FC396067-87AD-4CD4-AB7E-6DB28C411552}" destId="{5E907B1C-7E9A-4F7F-BB2E-A3B9937A5283}" srcOrd="0" destOrd="0" presId="urn:microsoft.com/office/officeart/2005/8/layout/lProcess2#1"/>
    <dgm:cxn modelId="{1E1FB6BF-F43E-4E5A-AEC1-F523ED5CD831}" type="presOf" srcId="{45C22CAC-7800-4C08-958A-27E6B1E29284}" destId="{DF2871EB-4767-4084-9F26-A6ACCAB4E439}" srcOrd="0" destOrd="0" presId="urn:microsoft.com/office/officeart/2005/8/layout/lProcess2#1"/>
    <dgm:cxn modelId="{FB076FC7-16AC-4957-B059-C7F2883A7C7A}" type="presOf" srcId="{5F7C9789-89FE-4543-AFA7-4F45CDF11D1B}" destId="{C1028838-DDA0-48F0-BEDE-7FF00FF8610A}" srcOrd="0" destOrd="0" presId="urn:microsoft.com/office/officeart/2005/8/layout/lProcess2#1"/>
    <dgm:cxn modelId="{FC1A0CCA-3DE5-43A8-AA60-95235F5ED6F2}" type="presOf" srcId="{23313B55-E551-430C-B07A-5F05541812C6}" destId="{29496F1C-29E6-4978-8FA8-2F2131A6397A}" srcOrd="0" destOrd="0" presId="urn:microsoft.com/office/officeart/2005/8/layout/lProcess2#1"/>
    <dgm:cxn modelId="{6EB25FD6-E28F-4061-AAC7-D6747C858E11}" type="presOf" srcId="{D7D5C26C-87E7-44C7-91FD-93DB8DA89745}" destId="{92CEB93C-D68F-40DB-AB6F-5E744BA3244D}" srcOrd="0" destOrd="0" presId="urn:microsoft.com/office/officeart/2005/8/layout/lProcess2#1"/>
    <dgm:cxn modelId="{D57C80DB-8933-4048-96A0-04D2D0282185}" type="presOf" srcId="{0B7BB754-208F-4B94-8200-0A8AB384C63C}" destId="{4BDE0165-F3C4-4AAD-B36B-5FE12DF35B0E}" srcOrd="1" destOrd="0" presId="urn:microsoft.com/office/officeart/2005/8/layout/lProcess2#1"/>
    <dgm:cxn modelId="{C72598EB-7C09-4EA2-8526-8DDF57933C9A}" type="presOf" srcId="{24FB33DE-EE3A-4424-AA48-E684BC5472D4}" destId="{8E4EBDAF-E0B4-4490-A537-5B69F64B3995}" srcOrd="0" destOrd="0" presId="urn:microsoft.com/office/officeart/2005/8/layout/lProcess2#1"/>
    <dgm:cxn modelId="{0E3950EC-1E71-48E4-9148-54085C32F8C2}" type="presOf" srcId="{0B7BB754-208F-4B94-8200-0A8AB384C63C}" destId="{478221E0-A835-42EF-A1D4-86FE1B436914}" srcOrd="0" destOrd="0" presId="urn:microsoft.com/office/officeart/2005/8/layout/lProcess2#1"/>
    <dgm:cxn modelId="{206FD4F4-E79B-498F-AC9A-6877D5DC2A98}" type="presOf" srcId="{7B5504FF-1F9B-4D2F-BB84-1140B9E65A93}" destId="{9D514861-A171-4FFB-9F87-0B96B3AA3377}" srcOrd="0" destOrd="0" presId="urn:microsoft.com/office/officeart/2005/8/layout/lProcess2#1"/>
    <dgm:cxn modelId="{888542F5-96FA-4563-8782-4A3E23A7257C}" type="presOf" srcId="{F14B0158-6785-404E-81E5-9A3A9C17788F}" destId="{339A256C-EB2E-4C46-AC4A-586AE6F6AF26}" srcOrd="0" destOrd="0" presId="urn:microsoft.com/office/officeart/2005/8/layout/lProcess2#1"/>
    <dgm:cxn modelId="{5DE507FA-B1B3-4C88-8277-EF319C2B3402}" srcId="{5F7C9789-89FE-4543-AFA7-4F45CDF11D1B}" destId="{D7D5C26C-87E7-44C7-91FD-93DB8DA89745}" srcOrd="2" destOrd="0" parTransId="{D2DF1FA6-5C59-4CC5-8876-26DD0DDA9303}" sibTransId="{D5D33619-CC0D-4BE8-A07F-A5ACEF240E77}"/>
    <dgm:cxn modelId="{89647CFB-AF4C-4E9F-8932-372F641E1BCC}" srcId="{1F1DFE39-8A4E-43DD-9125-DA86DAC50F29}" destId="{332EE500-B3B4-4125-B597-AE3D17F33C79}" srcOrd="0" destOrd="0" parTransId="{512D721C-4C75-49FD-AF12-03F1969DB372}" sibTransId="{7072A06E-437C-42CE-B592-C78B23057A4A}"/>
    <dgm:cxn modelId="{6BB71F24-C961-46C5-90E0-C39C0AFB18BA}" type="presParOf" srcId="{3A2740D8-D574-40E3-AD28-5FE85331D852}" destId="{E8E11785-FA59-4932-9775-6390CD1284F4}" srcOrd="0" destOrd="0" presId="urn:microsoft.com/office/officeart/2005/8/layout/lProcess2#1"/>
    <dgm:cxn modelId="{509CECBD-693B-4925-B6E3-573F7E5FC95C}" type="presParOf" srcId="{E8E11785-FA59-4932-9775-6390CD1284F4}" destId="{E9CB6583-62A7-48E5-80D3-CD9910D14722}" srcOrd="0" destOrd="0" presId="urn:microsoft.com/office/officeart/2005/8/layout/lProcess2#1"/>
    <dgm:cxn modelId="{9BCB0B1C-59E7-49AF-A2B4-37EB5595391F}" type="presParOf" srcId="{E8E11785-FA59-4932-9775-6390CD1284F4}" destId="{5AD372D3-D82F-4DFB-8BA3-CF16B3BE7FE0}" srcOrd="1" destOrd="0" presId="urn:microsoft.com/office/officeart/2005/8/layout/lProcess2#1"/>
    <dgm:cxn modelId="{00403D04-3446-412B-8EA5-FC4B34846C55}" type="presParOf" srcId="{E8E11785-FA59-4932-9775-6390CD1284F4}" destId="{E5474461-F5D3-4AE2-BE77-9EB94D1CFDA8}" srcOrd="2" destOrd="0" presId="urn:microsoft.com/office/officeart/2005/8/layout/lProcess2#1"/>
    <dgm:cxn modelId="{E58D6F4A-55C3-4E0E-B3E6-682698413A83}" type="presParOf" srcId="{E5474461-F5D3-4AE2-BE77-9EB94D1CFDA8}" destId="{AC959D70-2D7A-41A7-B2B6-02E45D10F196}" srcOrd="0" destOrd="0" presId="urn:microsoft.com/office/officeart/2005/8/layout/lProcess2#1"/>
    <dgm:cxn modelId="{E4981993-12E7-458E-8851-C8911A944F14}" type="presParOf" srcId="{AC959D70-2D7A-41A7-B2B6-02E45D10F196}" destId="{DF2871EB-4767-4084-9F26-A6ACCAB4E439}" srcOrd="0" destOrd="0" presId="urn:microsoft.com/office/officeart/2005/8/layout/lProcess2#1"/>
    <dgm:cxn modelId="{0CCAF2E0-06A4-4DFD-82BC-4D9AA36F0436}" type="presParOf" srcId="{AC959D70-2D7A-41A7-B2B6-02E45D10F196}" destId="{4D428CA2-1CD3-475B-BE8D-18E120EEFAF5}" srcOrd="1" destOrd="0" presId="urn:microsoft.com/office/officeart/2005/8/layout/lProcess2#1"/>
    <dgm:cxn modelId="{9EE41104-0996-4058-962F-41674D98853A}" type="presParOf" srcId="{AC959D70-2D7A-41A7-B2B6-02E45D10F196}" destId="{321114C2-1206-4543-9A7B-B56130AB60E6}" srcOrd="2" destOrd="0" presId="urn:microsoft.com/office/officeart/2005/8/layout/lProcess2#1"/>
    <dgm:cxn modelId="{7A86D00D-65AE-4741-BC59-58EDB301EBED}" type="presParOf" srcId="{AC959D70-2D7A-41A7-B2B6-02E45D10F196}" destId="{1E887240-4943-4637-9B57-9B0BFBAB1D11}" srcOrd="3" destOrd="0" presId="urn:microsoft.com/office/officeart/2005/8/layout/lProcess2#1"/>
    <dgm:cxn modelId="{7283A5D8-2C99-4180-B900-A2E60E0839B8}" type="presParOf" srcId="{AC959D70-2D7A-41A7-B2B6-02E45D10F196}" destId="{2526E359-E69C-4321-9D02-5DDFB6B2455A}" srcOrd="4" destOrd="0" presId="urn:microsoft.com/office/officeart/2005/8/layout/lProcess2#1"/>
    <dgm:cxn modelId="{CFA69AC8-2EA9-41D2-A1F9-601D23972D90}" type="presParOf" srcId="{3A2740D8-D574-40E3-AD28-5FE85331D852}" destId="{AF697542-4870-472B-8D0E-1DECC0B55658}" srcOrd="1" destOrd="0" presId="urn:microsoft.com/office/officeart/2005/8/layout/lProcess2#1"/>
    <dgm:cxn modelId="{40FBC1C5-226C-465F-9A71-D5B7947A9D5E}" type="presParOf" srcId="{3A2740D8-D574-40E3-AD28-5FE85331D852}" destId="{7E90B790-4484-409A-89D3-73533C6D330D}" srcOrd="2" destOrd="0" presId="urn:microsoft.com/office/officeart/2005/8/layout/lProcess2#1"/>
    <dgm:cxn modelId="{25143A68-D2EC-4E7A-AC31-471CC99EBDB5}" type="presParOf" srcId="{7E90B790-4484-409A-89D3-73533C6D330D}" destId="{478221E0-A835-42EF-A1D4-86FE1B436914}" srcOrd="0" destOrd="0" presId="urn:microsoft.com/office/officeart/2005/8/layout/lProcess2#1"/>
    <dgm:cxn modelId="{E3B32341-BF23-4306-A522-8D0CE872DD0C}" type="presParOf" srcId="{7E90B790-4484-409A-89D3-73533C6D330D}" destId="{4BDE0165-F3C4-4AAD-B36B-5FE12DF35B0E}" srcOrd="1" destOrd="0" presId="urn:microsoft.com/office/officeart/2005/8/layout/lProcess2#1"/>
    <dgm:cxn modelId="{F455A46A-16E2-457B-9660-06DE5B5A3F55}" type="presParOf" srcId="{7E90B790-4484-409A-89D3-73533C6D330D}" destId="{C72CB8CE-8EA7-459D-85ED-830D700E831D}" srcOrd="2" destOrd="0" presId="urn:microsoft.com/office/officeart/2005/8/layout/lProcess2#1"/>
    <dgm:cxn modelId="{6F9FE76D-2A1A-48D8-AE63-B3651C546DB9}" type="presParOf" srcId="{C72CB8CE-8EA7-459D-85ED-830D700E831D}" destId="{1C1F967B-E102-4930-B58E-66022559A6EF}" srcOrd="0" destOrd="0" presId="urn:microsoft.com/office/officeart/2005/8/layout/lProcess2#1"/>
    <dgm:cxn modelId="{7F6AC3B9-05F1-4DCC-929F-4A0723678F35}" type="presParOf" srcId="{1C1F967B-E102-4930-B58E-66022559A6EF}" destId="{B39CB973-F83A-4A70-B7D5-22BFE902CAF4}" srcOrd="0" destOrd="0" presId="urn:microsoft.com/office/officeart/2005/8/layout/lProcess2#1"/>
    <dgm:cxn modelId="{ACAB88F5-01C5-4F6F-88CB-F00E5370344B}" type="presParOf" srcId="{1C1F967B-E102-4930-B58E-66022559A6EF}" destId="{3EC4110C-4D64-4952-AFF1-E1FC3B0C6DF3}" srcOrd="1" destOrd="0" presId="urn:microsoft.com/office/officeart/2005/8/layout/lProcess2#1"/>
    <dgm:cxn modelId="{19893470-100B-42BC-BFA9-7E423B6CE11E}" type="presParOf" srcId="{1C1F967B-E102-4930-B58E-66022559A6EF}" destId="{5D563D22-8CDB-444E-BDF8-4A9FBEEC9D16}" srcOrd="2" destOrd="0" presId="urn:microsoft.com/office/officeart/2005/8/layout/lProcess2#1"/>
    <dgm:cxn modelId="{80A0EC19-E451-48B8-BD4F-76426EA92CEE}" type="presParOf" srcId="{1C1F967B-E102-4930-B58E-66022559A6EF}" destId="{CEA680E3-8D44-499E-84CA-779B6EADE5BE}" srcOrd="3" destOrd="0" presId="urn:microsoft.com/office/officeart/2005/8/layout/lProcess2#1"/>
    <dgm:cxn modelId="{7F07D2F4-FBA5-4E81-B099-DAA4C18FE993}" type="presParOf" srcId="{1C1F967B-E102-4930-B58E-66022559A6EF}" destId="{69F42DFC-88D6-44AE-8638-DDF486F65EC2}" srcOrd="4" destOrd="0" presId="urn:microsoft.com/office/officeart/2005/8/layout/lProcess2#1"/>
    <dgm:cxn modelId="{1B7A2CA8-7A93-4D84-A2CA-F2F4BB7E514C}" type="presParOf" srcId="{3A2740D8-D574-40E3-AD28-5FE85331D852}" destId="{1F6E08BD-50E9-468E-B2A9-01DA6A0FD889}" srcOrd="3" destOrd="0" presId="urn:microsoft.com/office/officeart/2005/8/layout/lProcess2#1"/>
    <dgm:cxn modelId="{5E2306DE-444E-4B61-8EB6-DC7E20A8AAC6}" type="presParOf" srcId="{3A2740D8-D574-40E3-AD28-5FE85331D852}" destId="{3DDFAF71-87DE-4A4D-8B5E-185A5D79AC8B}" srcOrd="4" destOrd="0" presId="urn:microsoft.com/office/officeart/2005/8/layout/lProcess2#1"/>
    <dgm:cxn modelId="{D6D41A2C-5F14-410A-AAE2-E1446312C296}" type="presParOf" srcId="{3DDFAF71-87DE-4A4D-8B5E-185A5D79AC8B}" destId="{C1028838-DDA0-48F0-BEDE-7FF00FF8610A}" srcOrd="0" destOrd="0" presId="urn:microsoft.com/office/officeart/2005/8/layout/lProcess2#1"/>
    <dgm:cxn modelId="{9C04CFE2-5158-4491-91E4-BE829F96D173}" type="presParOf" srcId="{3DDFAF71-87DE-4A4D-8B5E-185A5D79AC8B}" destId="{57813D2D-25B2-4620-9F10-92BAE420FA06}" srcOrd="1" destOrd="0" presId="urn:microsoft.com/office/officeart/2005/8/layout/lProcess2#1"/>
    <dgm:cxn modelId="{B6644C78-1EE4-4DFF-BDCA-D98A20050A7A}" type="presParOf" srcId="{3DDFAF71-87DE-4A4D-8B5E-185A5D79AC8B}" destId="{6200E53B-6986-4F94-A544-3032CD9F0628}" srcOrd="2" destOrd="0" presId="urn:microsoft.com/office/officeart/2005/8/layout/lProcess2#1"/>
    <dgm:cxn modelId="{BBAA2468-F965-48EB-8F34-71B2A627F9FB}" type="presParOf" srcId="{6200E53B-6986-4F94-A544-3032CD9F0628}" destId="{1129F14C-8824-49C0-8F77-F3228AD20A3F}" srcOrd="0" destOrd="0" presId="urn:microsoft.com/office/officeart/2005/8/layout/lProcess2#1"/>
    <dgm:cxn modelId="{04FB441E-07BE-4020-ABD4-51235D3AE907}" type="presParOf" srcId="{1129F14C-8824-49C0-8F77-F3228AD20A3F}" destId="{8E4EBDAF-E0B4-4490-A537-5B69F64B3995}" srcOrd="0" destOrd="0" presId="urn:microsoft.com/office/officeart/2005/8/layout/lProcess2#1"/>
    <dgm:cxn modelId="{A5C31569-EE8A-4837-83C2-732DDFC24B77}" type="presParOf" srcId="{1129F14C-8824-49C0-8F77-F3228AD20A3F}" destId="{43BBB4D6-5484-4170-9465-2E2DE8D3A473}" srcOrd="1" destOrd="0" presId="urn:microsoft.com/office/officeart/2005/8/layout/lProcess2#1"/>
    <dgm:cxn modelId="{578A2A10-92C0-4D52-9692-FD40B6D2E67B}" type="presParOf" srcId="{1129F14C-8824-49C0-8F77-F3228AD20A3F}" destId="{5E907B1C-7E9A-4F7F-BB2E-A3B9937A5283}" srcOrd="2" destOrd="0" presId="urn:microsoft.com/office/officeart/2005/8/layout/lProcess2#1"/>
    <dgm:cxn modelId="{641636B0-3C4B-45F9-9092-56730FF65A43}" type="presParOf" srcId="{1129F14C-8824-49C0-8F77-F3228AD20A3F}" destId="{1F69FCE0-6612-49F1-A068-D7B8EAA097D1}" srcOrd="3" destOrd="0" presId="urn:microsoft.com/office/officeart/2005/8/layout/lProcess2#1"/>
    <dgm:cxn modelId="{28C0FA6E-8BAE-40DE-992E-9C098571C22B}" type="presParOf" srcId="{1129F14C-8824-49C0-8F77-F3228AD20A3F}" destId="{92CEB93C-D68F-40DB-AB6F-5E744BA3244D}" srcOrd="4" destOrd="0" presId="urn:microsoft.com/office/officeart/2005/8/layout/lProcess2#1"/>
    <dgm:cxn modelId="{387CA042-3F09-4239-B0E0-95202CB875E7}" type="presParOf" srcId="{3A2740D8-D574-40E3-AD28-5FE85331D852}" destId="{C9E197D6-0E48-4A00-86AD-A39ACF7D5827}" srcOrd="5" destOrd="0" presId="urn:microsoft.com/office/officeart/2005/8/layout/lProcess2#1"/>
    <dgm:cxn modelId="{648C163E-0479-431D-8648-6F1D8EFAFAE2}" type="presParOf" srcId="{3A2740D8-D574-40E3-AD28-5FE85331D852}" destId="{65168D2D-B382-4043-8F6E-5EB0344EA72F}" srcOrd="6" destOrd="0" presId="urn:microsoft.com/office/officeart/2005/8/layout/lProcess2#1"/>
    <dgm:cxn modelId="{8180D041-EB4C-4A07-95FF-3B15ED58745F}" type="presParOf" srcId="{65168D2D-B382-4043-8F6E-5EB0344EA72F}" destId="{16833780-C14B-451D-B8B6-A469923F5CA4}" srcOrd="0" destOrd="0" presId="urn:microsoft.com/office/officeart/2005/8/layout/lProcess2#1"/>
    <dgm:cxn modelId="{B600DDE3-86F5-472A-B102-81549CCCB230}" type="presParOf" srcId="{65168D2D-B382-4043-8F6E-5EB0344EA72F}" destId="{39DE7142-C33F-44AA-8099-C8470820F350}" srcOrd="1" destOrd="0" presId="urn:microsoft.com/office/officeart/2005/8/layout/lProcess2#1"/>
    <dgm:cxn modelId="{068BEBA7-FD59-46FC-9A49-CE50A0E4F224}" type="presParOf" srcId="{65168D2D-B382-4043-8F6E-5EB0344EA72F}" destId="{DB103FDA-CBA1-43F0-8F51-91444B332FDF}" srcOrd="2" destOrd="0" presId="urn:microsoft.com/office/officeart/2005/8/layout/lProcess2#1"/>
    <dgm:cxn modelId="{3457A614-16BE-4B7B-9F8D-1B5ADFEE3B1B}" type="presParOf" srcId="{DB103FDA-CBA1-43F0-8F51-91444B332FDF}" destId="{8A27F722-1D26-4731-97DD-661B889422BF}" srcOrd="0" destOrd="0" presId="urn:microsoft.com/office/officeart/2005/8/layout/lProcess2#1"/>
    <dgm:cxn modelId="{FEEFE6CB-82B2-4ABD-9332-C7E2BABC6D32}" type="presParOf" srcId="{8A27F722-1D26-4731-97DD-661B889422BF}" destId="{29496F1C-29E6-4978-8FA8-2F2131A6397A}" srcOrd="0" destOrd="0" presId="urn:microsoft.com/office/officeart/2005/8/layout/lProcess2#1"/>
    <dgm:cxn modelId="{BEE61EAE-3DEC-4ADD-9667-39C575776361}" type="presParOf" srcId="{8A27F722-1D26-4731-97DD-661B889422BF}" destId="{302E9EB2-9D40-4074-AD11-51C3A583925F}" srcOrd="1" destOrd="0" presId="urn:microsoft.com/office/officeart/2005/8/layout/lProcess2#1"/>
    <dgm:cxn modelId="{925BD0FA-680F-4236-972A-AB9C31030533}" type="presParOf" srcId="{8A27F722-1D26-4731-97DD-661B889422BF}" destId="{9D514861-A171-4FFB-9F87-0B96B3AA3377}" srcOrd="2" destOrd="0" presId="urn:microsoft.com/office/officeart/2005/8/layout/lProcess2#1"/>
    <dgm:cxn modelId="{FCBB419F-9182-4EB2-A280-11FFC52F3322}" type="presParOf" srcId="{8A27F722-1D26-4731-97DD-661B889422BF}" destId="{C83BB773-85AF-42F1-BBA5-C9E4AE89482B}" srcOrd="3" destOrd="0" presId="urn:microsoft.com/office/officeart/2005/8/layout/lProcess2#1"/>
    <dgm:cxn modelId="{3FA1F85C-38FC-4FFD-8EEF-1150159A853F}" type="presParOf" srcId="{8A27F722-1D26-4731-97DD-661B889422BF}" destId="{339A256C-EB2E-4C46-AC4A-586AE6F6AF26}" srcOrd="4" destOrd="0" presId="urn:microsoft.com/office/officeart/2005/8/layout/lProcess2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048CBFA-2437-4BF2-9784-3B8D2FDA567D}" type="doc">
      <dgm:prSet loTypeId="urn:microsoft.com/office/officeart/2005/8/layout/hList1" loCatId="list" qsTypeId="urn:microsoft.com/office/officeart/2005/8/quickstyle/3d1#2" qsCatId="3D" csTypeId="urn:microsoft.com/office/officeart/2005/8/colors/accent2_2#1" csCatId="accent2" phldr="1"/>
      <dgm:spPr/>
      <dgm:t>
        <a:bodyPr/>
        <a:lstStyle/>
        <a:p>
          <a:endParaRPr lang="en-GB"/>
        </a:p>
      </dgm:t>
    </dgm:pt>
    <dgm:pt modelId="{45F72272-5AC7-47D6-AD91-8B3093951B0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Skills </a:t>
          </a:r>
        </a:p>
      </dgm:t>
    </dgm:pt>
    <dgm:pt modelId="{0D90CD9D-AE6F-4581-A6B1-AB5DA43E6CEF}" type="parTrans" cxnId="{71144418-EF80-40D8-8DBB-CD5048EBA82A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D0F75E-1071-4E28-90F4-D1EC93DC7749}" type="sibTrans" cxnId="{71144418-EF80-40D8-8DBB-CD5048EBA82A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533155-F9EB-4026-8236-D7B5FB609762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Event planning (</a:t>
          </a:r>
          <a:r>
            <a:rPr lang="en-GB" dirty="0" err="1">
              <a:latin typeface="Times New Roman" panose="02020603050405020304" pitchFamily="18" charset="0"/>
              <a:cs typeface="Times New Roman" panose="02020603050405020304" pitchFamily="18" charset="0"/>
            </a:rPr>
            <a:t>Astuti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2024)</a:t>
          </a:r>
        </a:p>
      </dgm:t>
    </dgm:pt>
    <dgm:pt modelId="{C89A70BE-1308-4A78-9B0F-A3E564F1738A}" type="parTrans" cxnId="{C0FC01E3-B151-4016-AC5B-0518D56C10E3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352448-5B35-4CED-93E7-8BE908C2FB2F}" type="sibTrans" cxnId="{C0FC01E3-B151-4016-AC5B-0518D56C10E3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86EA16-82D0-4413-9277-B3F3EE1724C0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Resources Required</a:t>
          </a:r>
        </a:p>
      </dgm:t>
    </dgm:pt>
    <dgm:pt modelId="{F39D17C4-13F6-4BF1-B41D-0D1842227863}" type="parTrans" cxnId="{1CC0420A-026A-42C5-A876-FF616CBC4367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E3CDD2-C0D1-4843-84F6-D3434AAE34D3}" type="sibTrans" cxnId="{1CC0420A-026A-42C5-A876-FF616CBC4367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362D90-072A-473D-A526-AEDF8D60B237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Eco-friendly materials</a:t>
          </a:r>
        </a:p>
      </dgm:t>
    </dgm:pt>
    <dgm:pt modelId="{01478C13-E18E-4A3F-964D-634F88DAA04F}" type="parTrans" cxnId="{120F3FA2-D077-42C5-82D4-76A214E9348C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F6F22F-03D6-4952-B1E8-9CAD5A65F2C7}" type="sibTrans" cxnId="{120F3FA2-D077-42C5-82D4-76A214E9348C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C17BD9-8749-4B67-B3B7-FE7926894EB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Sustainability consultant.</a:t>
          </a:r>
        </a:p>
      </dgm:t>
    </dgm:pt>
    <dgm:pt modelId="{3D47F25F-7B19-4028-BAC2-927A489987BA}" type="parTrans" cxnId="{4489E262-FF45-42E9-A9D1-70F2185B8B5C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41B67D-2E39-4149-BF77-D825474E99CC}" type="sibTrans" cxnId="{4489E262-FF45-42E9-A9D1-70F2185B8B5C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0944BE-B64C-42EB-AF24-3D6B1D17AA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Marketing specialists</a:t>
          </a:r>
        </a:p>
      </dgm:t>
    </dgm:pt>
    <dgm:pt modelId="{0BEF758F-9089-4F95-BFF6-3B549AF9D08C}" type="parTrans" cxnId="{4DCE9942-803E-4063-A000-B36ECA9494AC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48D04D-AE91-48FC-8AA8-43D7B9634877}" type="sibTrans" cxnId="{4DCE9942-803E-4063-A000-B36ECA9494AC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775CB47-DF4B-45A5-A6D9-1D2C172EBF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Technical support (Li, 2022)</a:t>
          </a:r>
        </a:p>
      </dgm:t>
    </dgm:pt>
    <dgm:pt modelId="{D123C601-47B2-41B8-93DD-DE14CFE14387}" type="parTrans" cxnId="{E79740D7-DCC3-4B79-B26C-191378798FBB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7E416B-D640-4B18-B08C-E75FEE80171F}" type="sibTrans" cxnId="{E79740D7-DCC3-4B79-B26C-191378798FBB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98A1AB-E742-4BDC-B020-6EABF8D874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Technology (Islam et al., 2025)</a:t>
          </a:r>
        </a:p>
      </dgm:t>
    </dgm:pt>
    <dgm:pt modelId="{E4468659-77F6-406C-905D-00D9527E286A}" type="parTrans" cxnId="{1528542F-4E40-4BEA-9DD4-447008135F4A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9A7664-83D2-463D-B0EB-286FC4076EEB}" type="sibTrans" cxnId="{1528542F-4E40-4BEA-9DD4-447008135F4A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C645FF5-D5FA-4DDA-B9F9-6E333E3432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Catering services</a:t>
          </a:r>
        </a:p>
      </dgm:t>
    </dgm:pt>
    <dgm:pt modelId="{49D67CD7-4586-45E5-9393-EAC7A481F8D4}" type="parTrans" cxnId="{CF761A73-B0FE-4BD7-9E19-B08B8034DB46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BCADDB-FFDD-4334-8FD6-57BE7A20D209}" type="sibTrans" cxnId="{CF761A73-B0FE-4BD7-9E19-B08B8034DB46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103E24-CE07-4F55-A8B0-CD953CDE55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Personnel</a:t>
          </a:r>
        </a:p>
      </dgm:t>
    </dgm:pt>
    <dgm:pt modelId="{ECAFDBFC-0F6F-4797-A243-A639492A9B45}" type="parTrans" cxnId="{B5D14F6E-1356-4A42-91B7-6486CCADADDE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C22CFD-9D78-4D32-A053-FF2E19FF3559}" type="sibTrans" cxnId="{B5D14F6E-1356-4A42-91B7-6486CCADADDE}">
      <dgm:prSet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24FCFF-BC33-43B4-8D10-059185D862C7}" type="pres">
      <dgm:prSet presAssocID="{2048CBFA-2437-4BF2-9784-3B8D2FDA567D}" presName="Name0" presStyleCnt="0">
        <dgm:presLayoutVars>
          <dgm:dir/>
          <dgm:animLvl val="lvl"/>
          <dgm:resizeHandles val="exact"/>
        </dgm:presLayoutVars>
      </dgm:prSet>
      <dgm:spPr/>
    </dgm:pt>
    <dgm:pt modelId="{21160DE7-0E89-44F3-AC7A-AB2AC77E6A6A}" type="pres">
      <dgm:prSet presAssocID="{45F72272-5AC7-47D6-AD91-8B3093951B02}" presName="composite" presStyleCnt="0"/>
      <dgm:spPr/>
    </dgm:pt>
    <dgm:pt modelId="{A7011699-CE11-4E3C-A2D9-6F0F699F02EE}" type="pres">
      <dgm:prSet presAssocID="{45F72272-5AC7-47D6-AD91-8B3093951B0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1B7E684-E5A4-49A3-A144-0C9224EF0120}" type="pres">
      <dgm:prSet presAssocID="{45F72272-5AC7-47D6-AD91-8B3093951B02}" presName="desTx" presStyleLbl="alignAccFollowNode1" presStyleIdx="0" presStyleCnt="2">
        <dgm:presLayoutVars>
          <dgm:bulletEnabled val="1"/>
        </dgm:presLayoutVars>
      </dgm:prSet>
      <dgm:spPr/>
    </dgm:pt>
    <dgm:pt modelId="{837C5002-131A-4CB8-AD5C-7FE8071962A5}" type="pres">
      <dgm:prSet presAssocID="{92D0F75E-1071-4E28-90F4-D1EC93DC7749}" presName="space" presStyleCnt="0"/>
      <dgm:spPr/>
    </dgm:pt>
    <dgm:pt modelId="{7C3ACDF8-7D4F-417D-8322-AE4E5D213454}" type="pres">
      <dgm:prSet presAssocID="{DC86EA16-82D0-4413-9277-B3F3EE1724C0}" presName="composite" presStyleCnt="0"/>
      <dgm:spPr/>
    </dgm:pt>
    <dgm:pt modelId="{70093C6E-D16C-4659-84C3-C9EEF3817E1B}" type="pres">
      <dgm:prSet presAssocID="{DC86EA16-82D0-4413-9277-B3F3EE1724C0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6D661B2B-18F8-4090-9F0D-F62488073F93}" type="pres">
      <dgm:prSet presAssocID="{DC86EA16-82D0-4413-9277-B3F3EE1724C0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2DCFBC00-F563-4441-8072-324C3C9D58B7}" type="presOf" srcId="{DC86EA16-82D0-4413-9277-B3F3EE1724C0}" destId="{70093C6E-D16C-4659-84C3-C9EEF3817E1B}" srcOrd="0" destOrd="0" presId="urn:microsoft.com/office/officeart/2005/8/layout/hList1"/>
    <dgm:cxn modelId="{1CC0420A-026A-42C5-A876-FF616CBC4367}" srcId="{2048CBFA-2437-4BF2-9784-3B8D2FDA567D}" destId="{DC86EA16-82D0-4413-9277-B3F3EE1724C0}" srcOrd="1" destOrd="0" parTransId="{F39D17C4-13F6-4BF1-B41D-0D1842227863}" sibTransId="{32E3CDD2-C0D1-4843-84F6-D3434AAE34D3}"/>
    <dgm:cxn modelId="{C9636F0D-8022-458D-AB26-2099EB29D6DA}" type="presOf" srcId="{68362D90-072A-473D-A526-AEDF8D60B237}" destId="{6D661B2B-18F8-4090-9F0D-F62488073F93}" srcOrd="0" destOrd="0" presId="urn:microsoft.com/office/officeart/2005/8/layout/hList1"/>
    <dgm:cxn modelId="{8A48400E-B4B3-4514-9BCA-F5FCA98F9B66}" type="presOf" srcId="{64103E24-CE07-4F55-A8B0-CD953CDE5540}" destId="{6D661B2B-18F8-4090-9F0D-F62488073F93}" srcOrd="0" destOrd="3" presId="urn:microsoft.com/office/officeart/2005/8/layout/hList1"/>
    <dgm:cxn modelId="{8357230F-0595-40F7-8ECE-7794BCC35036}" type="presOf" srcId="{240944BE-B64C-42EB-AF24-3D6B1D17AAF7}" destId="{41B7E684-E5A4-49A3-A144-0C9224EF0120}" srcOrd="0" destOrd="2" presId="urn:microsoft.com/office/officeart/2005/8/layout/hList1"/>
    <dgm:cxn modelId="{71144418-EF80-40D8-8DBB-CD5048EBA82A}" srcId="{2048CBFA-2437-4BF2-9784-3B8D2FDA567D}" destId="{45F72272-5AC7-47D6-AD91-8B3093951B02}" srcOrd="0" destOrd="0" parTransId="{0D90CD9D-AE6F-4581-A6B1-AB5DA43E6CEF}" sibTransId="{92D0F75E-1071-4E28-90F4-D1EC93DC7749}"/>
    <dgm:cxn modelId="{1528542F-4E40-4BEA-9DD4-447008135F4A}" srcId="{DC86EA16-82D0-4413-9277-B3F3EE1724C0}" destId="{1E98A1AB-E742-4BDC-B020-6EABF8D874BD}" srcOrd="1" destOrd="0" parTransId="{E4468659-77F6-406C-905D-00D9527E286A}" sibTransId="{FA9A7664-83D2-463D-B0EB-286FC4076EEB}"/>
    <dgm:cxn modelId="{4DCE9942-803E-4063-A000-B36ECA9494AC}" srcId="{45F72272-5AC7-47D6-AD91-8B3093951B02}" destId="{240944BE-B64C-42EB-AF24-3D6B1D17AAF7}" srcOrd="2" destOrd="0" parTransId="{0BEF758F-9089-4F95-BFF6-3B549AF9D08C}" sibTransId="{BF48D04D-AE91-48FC-8AA8-43D7B9634877}"/>
    <dgm:cxn modelId="{4489E262-FF45-42E9-A9D1-70F2185B8B5C}" srcId="{45F72272-5AC7-47D6-AD91-8B3093951B02}" destId="{24C17BD9-8749-4B67-B3B7-FE7926894EB3}" srcOrd="1" destOrd="0" parTransId="{3D47F25F-7B19-4028-BAC2-927A489987BA}" sibTransId="{C941B67D-2E39-4149-BF77-D825474E99CC}"/>
    <dgm:cxn modelId="{0C7A946C-CE38-474E-A4E5-72FD627378EB}" type="presOf" srcId="{24C17BD9-8749-4B67-B3B7-FE7926894EB3}" destId="{41B7E684-E5A4-49A3-A144-0C9224EF0120}" srcOrd="0" destOrd="1" presId="urn:microsoft.com/office/officeart/2005/8/layout/hList1"/>
    <dgm:cxn modelId="{B5D14F6E-1356-4A42-91B7-6486CCADADDE}" srcId="{DC86EA16-82D0-4413-9277-B3F3EE1724C0}" destId="{64103E24-CE07-4F55-A8B0-CD953CDE5540}" srcOrd="3" destOrd="0" parTransId="{ECAFDBFC-0F6F-4797-A243-A639492A9B45}" sibTransId="{3EC22CFD-9D78-4D32-A053-FF2E19FF3559}"/>
    <dgm:cxn modelId="{CF761A73-B0FE-4BD7-9E19-B08B8034DB46}" srcId="{DC86EA16-82D0-4413-9277-B3F3EE1724C0}" destId="{2C645FF5-D5FA-4DDA-B9F9-6E333E3432FA}" srcOrd="2" destOrd="0" parTransId="{49D67CD7-4586-45E5-9393-EAC7A481F8D4}" sibTransId="{67BCADDB-FFDD-4334-8FD6-57BE7A20D209}"/>
    <dgm:cxn modelId="{FAD51786-BBD0-4EF3-A0C7-EFD1749B6BA9}" type="presOf" srcId="{2C645FF5-D5FA-4DDA-B9F9-6E333E3432FA}" destId="{6D661B2B-18F8-4090-9F0D-F62488073F93}" srcOrd="0" destOrd="2" presId="urn:microsoft.com/office/officeart/2005/8/layout/hList1"/>
    <dgm:cxn modelId="{0EE29B8C-3365-4043-877C-A14B9E811090}" type="presOf" srcId="{45F72272-5AC7-47D6-AD91-8B3093951B02}" destId="{A7011699-CE11-4E3C-A2D9-6F0F699F02EE}" srcOrd="0" destOrd="0" presId="urn:microsoft.com/office/officeart/2005/8/layout/hList1"/>
    <dgm:cxn modelId="{120F3FA2-D077-42C5-82D4-76A214E9348C}" srcId="{DC86EA16-82D0-4413-9277-B3F3EE1724C0}" destId="{68362D90-072A-473D-A526-AEDF8D60B237}" srcOrd="0" destOrd="0" parTransId="{01478C13-E18E-4A3F-964D-634F88DAA04F}" sibTransId="{16F6F22F-03D6-4952-B1E8-9CAD5A65F2C7}"/>
    <dgm:cxn modelId="{B08132B8-B054-4549-A93D-7B45A6D1E00E}" type="presOf" srcId="{7775CB47-DF4B-45A5-A6D9-1D2C172EBF14}" destId="{41B7E684-E5A4-49A3-A144-0C9224EF0120}" srcOrd="0" destOrd="3" presId="urn:microsoft.com/office/officeart/2005/8/layout/hList1"/>
    <dgm:cxn modelId="{8DCEC3C8-1D5D-456B-B9B0-3FFDA049FA7C}" type="presOf" srcId="{2048CBFA-2437-4BF2-9784-3B8D2FDA567D}" destId="{0924FCFF-BC33-43B4-8D10-059185D862C7}" srcOrd="0" destOrd="0" presId="urn:microsoft.com/office/officeart/2005/8/layout/hList1"/>
    <dgm:cxn modelId="{E79740D7-DCC3-4B79-B26C-191378798FBB}" srcId="{45F72272-5AC7-47D6-AD91-8B3093951B02}" destId="{7775CB47-DF4B-45A5-A6D9-1D2C172EBF14}" srcOrd="3" destOrd="0" parTransId="{D123C601-47B2-41B8-93DD-DE14CFE14387}" sibTransId="{727E416B-D640-4B18-B08C-E75FEE80171F}"/>
    <dgm:cxn modelId="{C0FC01E3-B151-4016-AC5B-0518D56C10E3}" srcId="{45F72272-5AC7-47D6-AD91-8B3093951B02}" destId="{93533155-F9EB-4026-8236-D7B5FB609762}" srcOrd="0" destOrd="0" parTransId="{C89A70BE-1308-4A78-9B0F-A3E564F1738A}" sibTransId="{8B352448-5B35-4CED-93E7-8BE908C2FB2F}"/>
    <dgm:cxn modelId="{E1948EF2-796C-469B-93A1-BD5AF88971E9}" type="presOf" srcId="{1E98A1AB-E742-4BDC-B020-6EABF8D874BD}" destId="{6D661B2B-18F8-4090-9F0D-F62488073F93}" srcOrd="0" destOrd="1" presId="urn:microsoft.com/office/officeart/2005/8/layout/hList1"/>
    <dgm:cxn modelId="{793351FE-80C8-41A7-B1BC-737CD4CDCF07}" type="presOf" srcId="{93533155-F9EB-4026-8236-D7B5FB609762}" destId="{41B7E684-E5A4-49A3-A144-0C9224EF0120}" srcOrd="0" destOrd="0" presId="urn:microsoft.com/office/officeart/2005/8/layout/hList1"/>
    <dgm:cxn modelId="{6E88871C-1C25-48DA-88A7-8E8EADE3E642}" type="presParOf" srcId="{0924FCFF-BC33-43B4-8D10-059185D862C7}" destId="{21160DE7-0E89-44F3-AC7A-AB2AC77E6A6A}" srcOrd="0" destOrd="0" presId="urn:microsoft.com/office/officeart/2005/8/layout/hList1"/>
    <dgm:cxn modelId="{6CB59DF2-62A7-49E0-AB27-EEB55942652B}" type="presParOf" srcId="{21160DE7-0E89-44F3-AC7A-AB2AC77E6A6A}" destId="{A7011699-CE11-4E3C-A2D9-6F0F699F02EE}" srcOrd="0" destOrd="0" presId="urn:microsoft.com/office/officeart/2005/8/layout/hList1"/>
    <dgm:cxn modelId="{E8AF801E-DCFD-4C33-B318-67296F2559C4}" type="presParOf" srcId="{21160DE7-0E89-44F3-AC7A-AB2AC77E6A6A}" destId="{41B7E684-E5A4-49A3-A144-0C9224EF0120}" srcOrd="1" destOrd="0" presId="urn:microsoft.com/office/officeart/2005/8/layout/hList1"/>
    <dgm:cxn modelId="{BBBA4215-B9CC-438A-9D9F-08B41C3DC17B}" type="presParOf" srcId="{0924FCFF-BC33-43B4-8D10-059185D862C7}" destId="{837C5002-131A-4CB8-AD5C-7FE8071962A5}" srcOrd="1" destOrd="0" presId="urn:microsoft.com/office/officeart/2005/8/layout/hList1"/>
    <dgm:cxn modelId="{E3CE7F6A-1F32-4AB0-91F5-F96242382B55}" type="presParOf" srcId="{0924FCFF-BC33-43B4-8D10-059185D862C7}" destId="{7C3ACDF8-7D4F-417D-8322-AE4E5D213454}" srcOrd="2" destOrd="0" presId="urn:microsoft.com/office/officeart/2005/8/layout/hList1"/>
    <dgm:cxn modelId="{633A5230-3988-496B-A172-2866C1E6D328}" type="presParOf" srcId="{7C3ACDF8-7D4F-417D-8322-AE4E5D213454}" destId="{70093C6E-D16C-4659-84C3-C9EEF3817E1B}" srcOrd="0" destOrd="0" presId="urn:microsoft.com/office/officeart/2005/8/layout/hList1"/>
    <dgm:cxn modelId="{898826BD-C2E7-44F0-A778-1EB2FD9ED7C0}" type="presParOf" srcId="{7C3ACDF8-7D4F-417D-8322-AE4E5D213454}" destId="{6D661B2B-18F8-4090-9F0D-F62488073F9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686C2-0973-4E5C-8FA6-C6FB4C619A11}">
      <dsp:nvSpPr>
        <dsp:cNvPr id="0" name=""/>
        <dsp:cNvSpPr/>
      </dsp:nvSpPr>
      <dsp:spPr>
        <a:xfrm>
          <a:off x="956167" y="0"/>
          <a:ext cx="10836560" cy="3987800"/>
        </a:xfrm>
        <a:prstGeom prst="rightArrow">
          <a:avLst/>
        </a:prstGeom>
        <a:gradFill rotWithShape="0">
          <a:gsLst>
            <a:gs pos="0">
              <a:schemeClr val="accent2">
                <a:tint val="55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tint val="55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tint val="55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FBE03E2-14E0-4B7E-AFA3-2D413D9D89C8}">
      <dsp:nvSpPr>
        <dsp:cNvPr id="0" name=""/>
        <dsp:cNvSpPr/>
      </dsp:nvSpPr>
      <dsp:spPr bwMode="white">
        <a:xfrm>
          <a:off x="13695" y="1196340"/>
          <a:ext cx="4103550" cy="15951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Eco-conscious </a:t>
          </a:r>
          <a:r>
            <a:rPr lang="en-GB" sz="3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travelers</a:t>
          </a:r>
          <a:endParaRPr lang="en-GB" sz="3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91562" y="1274207"/>
        <a:ext cx="3947816" cy="1439386"/>
      </dsp:txXfrm>
    </dsp:sp>
    <dsp:sp modelId="{42E6B811-9BD2-457C-BAD0-4DD2D4B3FE63}">
      <dsp:nvSpPr>
        <dsp:cNvPr id="0" name=""/>
        <dsp:cNvSpPr/>
      </dsp:nvSpPr>
      <dsp:spPr bwMode="white">
        <a:xfrm>
          <a:off x="4322672" y="1196340"/>
          <a:ext cx="4103550" cy="15951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27656"/>
                <a:satOff val="-5606"/>
                <a:lumOff val="30834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7656"/>
                <a:satOff val="-5606"/>
                <a:lumOff val="30834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7656"/>
                <a:satOff val="-5606"/>
                <a:lumOff val="3083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CA" sz="3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Tourism</a:t>
          </a:r>
          <a:r>
            <a:rPr lang="fr-CA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fr-CA" sz="3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professionals</a:t>
          </a:r>
          <a:r>
            <a:rPr lang="fr-CA" sz="3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(Fox, 2014)</a:t>
          </a:r>
          <a:endParaRPr lang="en-GB" sz="3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400539" y="1274207"/>
        <a:ext cx="3947816" cy="1439386"/>
      </dsp:txXfrm>
    </dsp:sp>
    <dsp:sp modelId="{ADB7AEC7-7FC3-47DC-8A36-41528603A6C5}">
      <dsp:nvSpPr>
        <dsp:cNvPr id="0" name=""/>
        <dsp:cNvSpPr/>
      </dsp:nvSpPr>
      <dsp:spPr bwMode="white">
        <a:xfrm>
          <a:off x="8631649" y="1196340"/>
          <a:ext cx="4103550" cy="15951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27656"/>
                <a:satOff val="-5606"/>
                <a:lumOff val="30834"/>
                <a:alphaOff val="0"/>
                <a:shade val="51000"/>
                <a:satMod val="130000"/>
              </a:schemeClr>
            </a:gs>
            <a:gs pos="80000">
              <a:schemeClr val="accent2">
                <a:shade val="50000"/>
                <a:hueOff val="-27656"/>
                <a:satOff val="-5606"/>
                <a:lumOff val="30834"/>
                <a:alphaOff val="0"/>
                <a:shade val="93000"/>
                <a:satMod val="130000"/>
              </a:schemeClr>
            </a:gs>
            <a:gs pos="100000">
              <a:schemeClr val="accent2">
                <a:shade val="50000"/>
                <a:hueOff val="-27656"/>
                <a:satOff val="-5606"/>
                <a:lumOff val="3083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CA" sz="3200" kern="1200">
              <a:latin typeface="Times New Roman" panose="02020603050405020304" pitchFamily="18" charset="0"/>
              <a:cs typeface="Times New Roman" panose="02020603050405020304" pitchFamily="18" charset="0"/>
            </a:rPr>
            <a:t>International audience (</a:t>
          </a:r>
          <a:r>
            <a:rPr lang="en-GB" sz="3200" kern="1200">
              <a:latin typeface="Times New Roman" panose="02020603050405020304" pitchFamily="18" charset="0"/>
              <a:cs typeface="Times New Roman" panose="02020603050405020304" pitchFamily="18" charset="0"/>
            </a:rPr>
            <a:t>Meredith, 2022)</a:t>
          </a:r>
        </a:p>
      </dsp:txBody>
      <dsp:txXfrm>
        <a:off x="8709516" y="1274207"/>
        <a:ext cx="3947816" cy="14393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CB6583-62A7-48E5-80D3-CD9910D14722}">
      <dsp:nvSpPr>
        <dsp:cNvPr id="0" name=""/>
        <dsp:cNvSpPr/>
      </dsp:nvSpPr>
      <dsp:spPr bwMode="white">
        <a:xfrm>
          <a:off x="3490" y="0"/>
          <a:ext cx="3425093" cy="8128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</a:t>
          </a:r>
        </a:p>
      </dsp:txBody>
      <dsp:txXfrm>
        <a:off x="3490" y="0"/>
        <a:ext cx="3425093" cy="2438400"/>
      </dsp:txXfrm>
    </dsp:sp>
    <dsp:sp modelId="{DF2871EB-4767-4084-9F26-A6ACCAB4E439}">
      <dsp:nvSpPr>
        <dsp:cNvPr id="0" name=""/>
        <dsp:cNvSpPr/>
      </dsp:nvSpPr>
      <dsp:spPr bwMode="white">
        <a:xfrm>
          <a:off x="345999" y="2439094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Unique focus on sustainable tourism in Wales.</a:t>
          </a:r>
        </a:p>
      </dsp:txBody>
      <dsp:txXfrm>
        <a:off x="392768" y="2485863"/>
        <a:ext cx="2646536" cy="1503288"/>
      </dsp:txXfrm>
    </dsp:sp>
    <dsp:sp modelId="{321114C2-1206-4543-9A7B-B56130AB60E6}">
      <dsp:nvSpPr>
        <dsp:cNvPr id="0" name=""/>
        <dsp:cNvSpPr/>
      </dsp:nvSpPr>
      <dsp:spPr bwMode="white">
        <a:xfrm>
          <a:off x="345999" y="4281586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Strong venue: Centre for Alternative Technology.</a:t>
          </a:r>
        </a:p>
      </dsp:txBody>
      <dsp:txXfrm>
        <a:off x="392768" y="4328355"/>
        <a:ext cx="2646536" cy="1503288"/>
      </dsp:txXfrm>
    </dsp:sp>
    <dsp:sp modelId="{2526E359-E69C-4321-9D02-5DDFB6B2455A}">
      <dsp:nvSpPr>
        <dsp:cNvPr id="0" name=""/>
        <dsp:cNvSpPr/>
      </dsp:nvSpPr>
      <dsp:spPr bwMode="white">
        <a:xfrm>
          <a:off x="345999" y="6124078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Collaboration with industry leaders and startups (Rogers Wynn-Moylan, 2022).</a:t>
          </a:r>
        </a:p>
      </dsp:txBody>
      <dsp:txXfrm>
        <a:off x="392768" y="6170847"/>
        <a:ext cx="2646536" cy="1503288"/>
      </dsp:txXfrm>
    </dsp:sp>
    <dsp:sp modelId="{478221E0-A835-42EF-A1D4-86FE1B436914}">
      <dsp:nvSpPr>
        <dsp:cNvPr id="0" name=""/>
        <dsp:cNvSpPr/>
      </dsp:nvSpPr>
      <dsp:spPr bwMode="white">
        <a:xfrm>
          <a:off x="3685465" y="0"/>
          <a:ext cx="3425093" cy="8128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Weaknesses</a:t>
          </a:r>
        </a:p>
      </dsp:txBody>
      <dsp:txXfrm>
        <a:off x="3685465" y="0"/>
        <a:ext cx="3425093" cy="2438400"/>
      </dsp:txXfrm>
    </dsp:sp>
    <dsp:sp modelId="{B39CB973-F83A-4A70-B7D5-22BFE902CAF4}">
      <dsp:nvSpPr>
        <dsp:cNvPr id="0" name=""/>
        <dsp:cNvSpPr/>
      </dsp:nvSpPr>
      <dsp:spPr bwMode="white">
        <a:xfrm>
          <a:off x="4027975" y="2439094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Dependence on niche eco-conscious audience.</a:t>
          </a:r>
        </a:p>
      </dsp:txBody>
      <dsp:txXfrm>
        <a:off x="4074744" y="2485863"/>
        <a:ext cx="2646536" cy="1503288"/>
      </dsp:txXfrm>
    </dsp:sp>
    <dsp:sp modelId="{5D563D22-8CDB-444E-BDF8-4A9FBEEC9D16}">
      <dsp:nvSpPr>
        <dsp:cNvPr id="0" name=""/>
        <dsp:cNvSpPr/>
      </dsp:nvSpPr>
      <dsp:spPr bwMode="white">
        <a:xfrm>
          <a:off x="4027975" y="4281586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Potential high costs for event organisation.</a:t>
          </a:r>
        </a:p>
      </dsp:txBody>
      <dsp:txXfrm>
        <a:off x="4074744" y="4328355"/>
        <a:ext cx="2646536" cy="1503288"/>
      </dsp:txXfrm>
    </dsp:sp>
    <dsp:sp modelId="{69F42DFC-88D6-44AE-8638-DDF486F65EC2}">
      <dsp:nvSpPr>
        <dsp:cNvPr id="0" name=""/>
        <dsp:cNvSpPr/>
      </dsp:nvSpPr>
      <dsp:spPr bwMode="white">
        <a:xfrm>
          <a:off x="4027975" y="6124078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Limited resources for large-scale promotions.</a:t>
          </a:r>
        </a:p>
      </dsp:txBody>
      <dsp:txXfrm>
        <a:off x="4074744" y="6170847"/>
        <a:ext cx="2646536" cy="1503288"/>
      </dsp:txXfrm>
    </dsp:sp>
    <dsp:sp modelId="{C1028838-DDA0-48F0-BEDE-7FF00FF8610A}">
      <dsp:nvSpPr>
        <dsp:cNvPr id="0" name=""/>
        <dsp:cNvSpPr/>
      </dsp:nvSpPr>
      <dsp:spPr bwMode="white">
        <a:xfrm>
          <a:off x="7367440" y="0"/>
          <a:ext cx="3425093" cy="8128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Opportunities</a:t>
          </a:r>
        </a:p>
      </dsp:txBody>
      <dsp:txXfrm>
        <a:off x="7367440" y="0"/>
        <a:ext cx="3425093" cy="2438400"/>
      </dsp:txXfrm>
    </dsp:sp>
    <dsp:sp modelId="{8E4EBDAF-E0B4-4490-A537-5B69F64B3995}">
      <dsp:nvSpPr>
        <dsp:cNvPr id="0" name=""/>
        <dsp:cNvSpPr/>
      </dsp:nvSpPr>
      <dsp:spPr bwMode="white">
        <a:xfrm>
          <a:off x="7709950" y="2439094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Increasing global demand for sustainable travel solutions.</a:t>
          </a:r>
        </a:p>
      </dsp:txBody>
      <dsp:txXfrm>
        <a:off x="7756719" y="2485863"/>
        <a:ext cx="2646536" cy="1503288"/>
      </dsp:txXfrm>
    </dsp:sp>
    <dsp:sp modelId="{5E907B1C-7E9A-4F7F-BB2E-A3B9937A5283}">
      <dsp:nvSpPr>
        <dsp:cNvPr id="0" name=""/>
        <dsp:cNvSpPr/>
      </dsp:nvSpPr>
      <dsp:spPr bwMode="white">
        <a:xfrm>
          <a:off x="7709950" y="4281586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Potential partnerships with eco-tourism innovators (Erdoğan et al., 2022).</a:t>
          </a:r>
        </a:p>
      </dsp:txBody>
      <dsp:txXfrm>
        <a:off x="7756719" y="4328355"/>
        <a:ext cx="2646536" cy="1503288"/>
      </dsp:txXfrm>
    </dsp:sp>
    <dsp:sp modelId="{92CEB93C-D68F-40DB-AB6F-5E744BA3244D}">
      <dsp:nvSpPr>
        <dsp:cNvPr id="0" name=""/>
        <dsp:cNvSpPr/>
      </dsp:nvSpPr>
      <dsp:spPr bwMode="white">
        <a:xfrm>
          <a:off x="7709950" y="6124078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Build Wales’ reputation as a leader in green tourism.</a:t>
          </a:r>
        </a:p>
      </dsp:txBody>
      <dsp:txXfrm>
        <a:off x="7756719" y="6170847"/>
        <a:ext cx="2646536" cy="1503288"/>
      </dsp:txXfrm>
    </dsp:sp>
    <dsp:sp modelId="{16833780-C14B-451D-B8B6-A469923F5CA4}">
      <dsp:nvSpPr>
        <dsp:cNvPr id="0" name=""/>
        <dsp:cNvSpPr/>
      </dsp:nvSpPr>
      <dsp:spPr bwMode="white">
        <a:xfrm>
          <a:off x="11049416" y="0"/>
          <a:ext cx="3425093" cy="8128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Threats</a:t>
          </a:r>
        </a:p>
      </dsp:txBody>
      <dsp:txXfrm>
        <a:off x="11049416" y="0"/>
        <a:ext cx="3425093" cy="2438400"/>
      </dsp:txXfrm>
    </dsp:sp>
    <dsp:sp modelId="{29496F1C-29E6-4978-8FA8-2F2131A6397A}">
      <dsp:nvSpPr>
        <dsp:cNvPr id="0" name=""/>
        <dsp:cNvSpPr/>
      </dsp:nvSpPr>
      <dsp:spPr bwMode="white">
        <a:xfrm>
          <a:off x="11391925" y="2439094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Competition from other sustainable tourism destinations.</a:t>
          </a:r>
          <a:endParaRPr lang="en-GB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1438694" y="2485863"/>
        <a:ext cx="2646536" cy="1503288"/>
      </dsp:txXfrm>
    </dsp:sp>
    <dsp:sp modelId="{9D514861-A171-4FFB-9F87-0B96B3AA3377}">
      <dsp:nvSpPr>
        <dsp:cNvPr id="0" name=""/>
        <dsp:cNvSpPr/>
      </dsp:nvSpPr>
      <dsp:spPr bwMode="white">
        <a:xfrm>
          <a:off x="11391925" y="4281586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Economic instability (Đorđević et al., 2024).</a:t>
          </a:r>
        </a:p>
      </dsp:txBody>
      <dsp:txXfrm>
        <a:off x="11438694" y="4328355"/>
        <a:ext cx="2646536" cy="1503288"/>
      </dsp:txXfrm>
    </dsp:sp>
    <dsp:sp modelId="{339A256C-EB2E-4C46-AC4A-586AE6F6AF26}">
      <dsp:nvSpPr>
        <dsp:cNvPr id="0" name=""/>
        <dsp:cNvSpPr/>
      </dsp:nvSpPr>
      <dsp:spPr bwMode="white">
        <a:xfrm>
          <a:off x="11391925" y="6124078"/>
          <a:ext cx="2740074" cy="159682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Problems of achieving the carbon-neutral goals of an event.</a:t>
          </a:r>
        </a:p>
      </dsp:txBody>
      <dsp:txXfrm>
        <a:off x="11438694" y="6170847"/>
        <a:ext cx="2646536" cy="15032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011699-CE11-4E3C-A2D9-6F0F699F02EE}">
      <dsp:nvSpPr>
        <dsp:cNvPr id="0" name=""/>
        <dsp:cNvSpPr/>
      </dsp:nvSpPr>
      <dsp:spPr bwMode="white">
        <a:xfrm>
          <a:off x="74" y="285479"/>
          <a:ext cx="7157032" cy="13824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1376" tIns="195072" rIns="341376" bIns="195072" numCol="1" spcCol="1270" anchor="ctr" anchorCtr="0">
          <a:noAutofit/>
        </a:bodyPr>
        <a:lstStyle/>
        <a:p>
          <a:pPr marL="0" lvl="0" indent="0" algn="ctr" defTabSz="2133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Skills </a:t>
          </a:r>
        </a:p>
      </dsp:txBody>
      <dsp:txXfrm>
        <a:off x="74" y="285479"/>
        <a:ext cx="7157032" cy="1382400"/>
      </dsp:txXfrm>
    </dsp:sp>
    <dsp:sp modelId="{41B7E684-E5A4-49A3-A144-0C9224EF0120}">
      <dsp:nvSpPr>
        <dsp:cNvPr id="0" name=""/>
        <dsp:cNvSpPr/>
      </dsp:nvSpPr>
      <dsp:spPr bwMode="white">
        <a:xfrm>
          <a:off x="74" y="1667880"/>
          <a:ext cx="7157032" cy="5270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6032" tIns="256032" rIns="341376" bIns="384048" numCol="1" spcCol="1270" anchor="t" anchorCtr="0">
          <a:noAutofit/>
        </a:bodyPr>
        <a:lstStyle/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Event planning (</a:t>
          </a:r>
          <a:r>
            <a:rPr lang="en-GB" sz="48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Astuti</a:t>
          </a: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2024)</a:t>
          </a:r>
        </a:p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Sustainability consultant.</a:t>
          </a:r>
        </a:p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Marketing specialists</a:t>
          </a:r>
        </a:p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Technical support (Li, 2022)</a:t>
          </a:r>
        </a:p>
      </dsp:txBody>
      <dsp:txXfrm>
        <a:off x="74" y="1667880"/>
        <a:ext cx="7157032" cy="5270400"/>
      </dsp:txXfrm>
    </dsp:sp>
    <dsp:sp modelId="{70093C6E-D16C-4659-84C3-C9EEF3817E1B}">
      <dsp:nvSpPr>
        <dsp:cNvPr id="0" name=""/>
        <dsp:cNvSpPr/>
      </dsp:nvSpPr>
      <dsp:spPr bwMode="white">
        <a:xfrm>
          <a:off x="8159092" y="285479"/>
          <a:ext cx="7157032" cy="13824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1376" tIns="195072" rIns="341376" bIns="195072" numCol="1" spcCol="1270" anchor="ctr" anchorCtr="0">
          <a:noAutofit/>
        </a:bodyPr>
        <a:lstStyle/>
        <a:p>
          <a:pPr marL="0" lvl="0" indent="0" algn="ctr" defTabSz="2133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Resources Required</a:t>
          </a:r>
        </a:p>
      </dsp:txBody>
      <dsp:txXfrm>
        <a:off x="8159092" y="285479"/>
        <a:ext cx="7157032" cy="1382400"/>
      </dsp:txXfrm>
    </dsp:sp>
    <dsp:sp modelId="{6D661B2B-18F8-4090-9F0D-F62488073F93}">
      <dsp:nvSpPr>
        <dsp:cNvPr id="0" name=""/>
        <dsp:cNvSpPr/>
      </dsp:nvSpPr>
      <dsp:spPr bwMode="white">
        <a:xfrm>
          <a:off x="8159092" y="1667880"/>
          <a:ext cx="7157032" cy="5270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56032" tIns="256032" rIns="341376" bIns="384048" numCol="1" spcCol="1270" anchor="t" anchorCtr="0">
          <a:noAutofit/>
        </a:bodyPr>
        <a:lstStyle/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Eco-friendly materials</a:t>
          </a:r>
        </a:p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Technology (Islam et al., 2025)</a:t>
          </a:r>
        </a:p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Catering services</a:t>
          </a:r>
        </a:p>
        <a:p>
          <a:pPr marL="285750" lvl="1" indent="-285750" algn="l" defTabSz="2133600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800" kern="1200">
              <a:latin typeface="Times New Roman" panose="02020603050405020304" pitchFamily="18" charset="0"/>
              <a:cs typeface="Times New Roman" panose="02020603050405020304" pitchFamily="18" charset="0"/>
            </a:rPr>
            <a:t>Personnel</a:t>
          </a:r>
        </a:p>
      </dsp:txBody>
      <dsp:txXfrm>
        <a:off x="8159092" y="1667880"/>
        <a:ext cx="7157032" cy="5270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#1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#1">
  <dgm:title val=""/>
  <dgm:desc val=""/>
  <dgm:catLst>
    <dgm:cat type="list" pri="10000"/>
    <dgm:cat type="relationship" pri="13000"/>
  </dgm:catLst>
  <dgm:sampData>
    <dgm:dataModel>
      <dgm:ptLst>
        <dgm:pt modelId="0" type="doc">
          <dgm:prSet qsTypeId="urn:microsoft.com/office/officeart/2005/8/quickstyle/simple5"/>
        </dgm:pt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  <dgm:cxn modelId="6" srcId="0" destId="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#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#2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192732-AA57-4454-B711-CFF30F63329D}" type="datetimeFigureOut">
              <a:rPr lang="en-GB" smtClean="0"/>
              <a:t>20/05/2025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5F38CA-D0EB-4FDA-B301-548E22C0154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5F38CA-D0EB-4FDA-B301-548E22C01547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5/20/2025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at.org.uk/" TargetMode="External"/><Relationship Id="rId2" Type="http://schemas.openxmlformats.org/officeDocument/2006/relationships/hyperlink" Target="https://store.mintel.com/report/uk-sustainability-in-travel-market-report-202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ndustry.visitwales.com/get-involved/visit-wales-themed-year-campaigns/year-croes" TargetMode="External"/><Relationship Id="rId4" Type="http://schemas.openxmlformats.org/officeDocument/2006/relationships/hyperlink" Target="https://cat.org.uk/what-we-do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2"/>
          <p:cNvGrpSpPr/>
          <p:nvPr/>
        </p:nvGrpSpPr>
        <p:grpSpPr>
          <a:xfrm>
            <a:off x="-35560" y="0"/>
            <a:ext cx="18323560" cy="10287000"/>
            <a:chOff x="0" y="0"/>
            <a:chExt cx="621251" cy="923974"/>
          </a:xfrm>
        </p:grpSpPr>
        <p:sp>
          <p:nvSpPr>
            <p:cNvPr id="32" name="Freeform 3"/>
            <p:cNvSpPr/>
            <p:nvPr/>
          </p:nvSpPr>
          <p:spPr>
            <a:xfrm>
              <a:off x="0" y="0"/>
              <a:ext cx="621251" cy="923974"/>
            </a:xfrm>
            <a:custGeom>
              <a:avLst/>
              <a:gdLst/>
              <a:ahLst/>
              <a:cxnLst/>
              <a:rect l="l" t="t" r="r" b="b"/>
              <a:pathLst>
                <a:path w="621251" h="923974">
                  <a:moveTo>
                    <a:pt x="0" y="0"/>
                  </a:moveTo>
                  <a:lnTo>
                    <a:pt x="621251" y="0"/>
                  </a:lnTo>
                  <a:lnTo>
                    <a:pt x="621251" y="923974"/>
                  </a:lnTo>
                  <a:lnTo>
                    <a:pt x="0" y="923974"/>
                  </a:lnTo>
                  <a:close/>
                </a:path>
              </a:pathLst>
            </a:custGeom>
            <a:solidFill>
              <a:srgbClr val="391A0C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TextBox 4"/>
            <p:cNvSpPr txBox="1"/>
            <p:nvPr/>
          </p:nvSpPr>
          <p:spPr>
            <a:xfrm>
              <a:off x="0" y="-38100"/>
              <a:ext cx="621251" cy="96207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5"/>
                </a:lnSpc>
              </a:pPr>
              <a:endParaRPr/>
            </a:p>
          </p:txBody>
        </p:sp>
      </p:grpSp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2"/>
          <a:srcRect t="22478" b="10577"/>
          <a:stretch>
            <a:fillRect/>
          </a:stretch>
        </p:blipFill>
        <p:spPr>
          <a:xfrm>
            <a:off x="1371600" y="0"/>
            <a:ext cx="15544800" cy="1023682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5C815E-165B-1522-4AB1-16AF28759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23282" y="1439304"/>
            <a:ext cx="7916958" cy="713755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International Hotel Management (BA)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International Meetings Management for the Hotel Industry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BMIH6007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Kathryn Flynn (Module Lead), Kat Roberts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Assignment 1: Feasibility Plan for an International Meeting/Event</a:t>
            </a:r>
          </a:p>
          <a:p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Name: Ana Maria Stoica</a:t>
            </a:r>
          </a:p>
          <a:p>
            <a:r>
              <a:rPr lang="en-GB" b="1" dirty="0">
                <a:solidFill>
                  <a:schemeClr val="tx1"/>
                </a:solidFill>
              </a:rPr>
              <a:t>Student Number: 2245028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Individual Presentation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5793" y="1"/>
            <a:ext cx="1732713" cy="886514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23578" y="0"/>
            <a:ext cx="2606101" cy="1439304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374367"/>
            <a:ext cx="239611" cy="829494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8753473"/>
            <a:ext cx="2322270" cy="1533527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546641" y="8576859"/>
            <a:ext cx="2657414" cy="1710142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29A002-F3CA-6236-CD3C-BFD09C1A1D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" r="1" b="-1"/>
          <a:stretch>
            <a:fillRect/>
          </a:stretch>
        </p:blipFill>
        <p:spPr>
          <a:xfrm>
            <a:off x="947760" y="898080"/>
            <a:ext cx="7767373" cy="776737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80769" y="9388134"/>
            <a:ext cx="2348910" cy="898867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98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7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7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029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2" name="Freeform: Shape 1031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00" cy="4316748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837BAA-4873-545D-7442-E100FE2BFF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8321" y="585787"/>
            <a:ext cx="16364460" cy="2265452"/>
          </a:xfrm>
        </p:spPr>
        <p:txBody>
          <a:bodyPr anchor="ctr"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900" b="1" i="0" u="none" strike="noStrike" cap="none" normalizeH="0" baseline="0" dirty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Declaration </a:t>
            </a:r>
            <a:endParaRPr kumimoji="0" lang="en-US" altLang="en-US" sz="99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9900" b="0" i="0" u="none" strike="noStrike" cap="none" normalizeH="0" baseline="0" dirty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34" name="sketch line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1309" y="2629899"/>
            <a:ext cx="6365383" cy="27432"/>
          </a:xfrm>
          <a:custGeom>
            <a:avLst/>
            <a:gdLst>
              <a:gd name="connsiteX0" fmla="*/ 0 w 6365383"/>
              <a:gd name="connsiteY0" fmla="*/ 0 h 27432"/>
              <a:gd name="connsiteX1" fmla="*/ 636538 w 6365383"/>
              <a:gd name="connsiteY1" fmla="*/ 0 h 27432"/>
              <a:gd name="connsiteX2" fmla="*/ 1273077 w 6365383"/>
              <a:gd name="connsiteY2" fmla="*/ 0 h 27432"/>
              <a:gd name="connsiteX3" fmla="*/ 1909615 w 6365383"/>
              <a:gd name="connsiteY3" fmla="*/ 0 h 27432"/>
              <a:gd name="connsiteX4" fmla="*/ 2673461 w 6365383"/>
              <a:gd name="connsiteY4" fmla="*/ 0 h 27432"/>
              <a:gd name="connsiteX5" fmla="*/ 3373653 w 6365383"/>
              <a:gd name="connsiteY5" fmla="*/ 0 h 27432"/>
              <a:gd name="connsiteX6" fmla="*/ 3819230 w 6365383"/>
              <a:gd name="connsiteY6" fmla="*/ 0 h 27432"/>
              <a:gd name="connsiteX7" fmla="*/ 4392114 w 6365383"/>
              <a:gd name="connsiteY7" fmla="*/ 0 h 27432"/>
              <a:gd name="connsiteX8" fmla="*/ 5155960 w 6365383"/>
              <a:gd name="connsiteY8" fmla="*/ 0 h 27432"/>
              <a:gd name="connsiteX9" fmla="*/ 5792499 w 6365383"/>
              <a:gd name="connsiteY9" fmla="*/ 0 h 27432"/>
              <a:gd name="connsiteX10" fmla="*/ 6365383 w 6365383"/>
              <a:gd name="connsiteY10" fmla="*/ 0 h 27432"/>
              <a:gd name="connsiteX11" fmla="*/ 6365383 w 6365383"/>
              <a:gd name="connsiteY11" fmla="*/ 27432 h 27432"/>
              <a:gd name="connsiteX12" fmla="*/ 5856152 w 6365383"/>
              <a:gd name="connsiteY12" fmla="*/ 27432 h 27432"/>
              <a:gd name="connsiteX13" fmla="*/ 5092306 w 6365383"/>
              <a:gd name="connsiteY13" fmla="*/ 27432 h 27432"/>
              <a:gd name="connsiteX14" fmla="*/ 4583076 w 6365383"/>
              <a:gd name="connsiteY14" fmla="*/ 27432 h 27432"/>
              <a:gd name="connsiteX15" fmla="*/ 4137499 w 6365383"/>
              <a:gd name="connsiteY15" fmla="*/ 27432 h 27432"/>
              <a:gd name="connsiteX16" fmla="*/ 3691922 w 6365383"/>
              <a:gd name="connsiteY16" fmla="*/ 27432 h 27432"/>
              <a:gd name="connsiteX17" fmla="*/ 2991730 w 6365383"/>
              <a:gd name="connsiteY17" fmla="*/ 27432 h 27432"/>
              <a:gd name="connsiteX18" fmla="*/ 2546153 w 6365383"/>
              <a:gd name="connsiteY18" fmla="*/ 27432 h 27432"/>
              <a:gd name="connsiteX19" fmla="*/ 1909615 w 6365383"/>
              <a:gd name="connsiteY19" fmla="*/ 27432 h 27432"/>
              <a:gd name="connsiteX20" fmla="*/ 1400384 w 6365383"/>
              <a:gd name="connsiteY20" fmla="*/ 27432 h 27432"/>
              <a:gd name="connsiteX21" fmla="*/ 763846 w 6365383"/>
              <a:gd name="connsiteY21" fmla="*/ 27432 h 27432"/>
              <a:gd name="connsiteX22" fmla="*/ 0 w 6365383"/>
              <a:gd name="connsiteY22" fmla="*/ 27432 h 27432"/>
              <a:gd name="connsiteX23" fmla="*/ 0 w 6365383"/>
              <a:gd name="connsiteY23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365383" h="27432" fill="none" extrusionOk="0">
                <a:moveTo>
                  <a:pt x="0" y="0"/>
                </a:moveTo>
                <a:cubicBezTo>
                  <a:pt x="305169" y="21509"/>
                  <a:pt x="334704" y="-24261"/>
                  <a:pt x="636538" y="0"/>
                </a:cubicBezTo>
                <a:cubicBezTo>
                  <a:pt x="938372" y="24261"/>
                  <a:pt x="1068606" y="2269"/>
                  <a:pt x="1273077" y="0"/>
                </a:cubicBezTo>
                <a:cubicBezTo>
                  <a:pt x="1477548" y="-2269"/>
                  <a:pt x="1738189" y="6272"/>
                  <a:pt x="1909615" y="0"/>
                </a:cubicBezTo>
                <a:cubicBezTo>
                  <a:pt x="2081041" y="-6272"/>
                  <a:pt x="2377015" y="16623"/>
                  <a:pt x="2673461" y="0"/>
                </a:cubicBezTo>
                <a:cubicBezTo>
                  <a:pt x="2969907" y="-16623"/>
                  <a:pt x="3126114" y="13194"/>
                  <a:pt x="3373653" y="0"/>
                </a:cubicBezTo>
                <a:cubicBezTo>
                  <a:pt x="3621192" y="-13194"/>
                  <a:pt x="3704499" y="9486"/>
                  <a:pt x="3819230" y="0"/>
                </a:cubicBezTo>
                <a:cubicBezTo>
                  <a:pt x="3933961" y="-9486"/>
                  <a:pt x="4142691" y="-8221"/>
                  <a:pt x="4392114" y="0"/>
                </a:cubicBezTo>
                <a:cubicBezTo>
                  <a:pt x="4641537" y="8221"/>
                  <a:pt x="4974506" y="12257"/>
                  <a:pt x="5155960" y="0"/>
                </a:cubicBezTo>
                <a:cubicBezTo>
                  <a:pt x="5337414" y="-12257"/>
                  <a:pt x="5585731" y="-22537"/>
                  <a:pt x="5792499" y="0"/>
                </a:cubicBezTo>
                <a:cubicBezTo>
                  <a:pt x="5999267" y="22537"/>
                  <a:pt x="6164726" y="7303"/>
                  <a:pt x="6365383" y="0"/>
                </a:cubicBezTo>
                <a:cubicBezTo>
                  <a:pt x="6365125" y="7487"/>
                  <a:pt x="6364462" y="19984"/>
                  <a:pt x="6365383" y="27432"/>
                </a:cubicBezTo>
                <a:cubicBezTo>
                  <a:pt x="6132222" y="28304"/>
                  <a:pt x="6011986" y="2071"/>
                  <a:pt x="5856152" y="27432"/>
                </a:cubicBezTo>
                <a:cubicBezTo>
                  <a:pt x="5700318" y="52793"/>
                  <a:pt x="5410732" y="5357"/>
                  <a:pt x="5092306" y="27432"/>
                </a:cubicBezTo>
                <a:cubicBezTo>
                  <a:pt x="4773880" y="49507"/>
                  <a:pt x="4705351" y="6645"/>
                  <a:pt x="4583076" y="27432"/>
                </a:cubicBezTo>
                <a:cubicBezTo>
                  <a:pt x="4460801" y="48220"/>
                  <a:pt x="4239915" y="42209"/>
                  <a:pt x="4137499" y="27432"/>
                </a:cubicBezTo>
                <a:cubicBezTo>
                  <a:pt x="4035083" y="12655"/>
                  <a:pt x="3883665" y="32012"/>
                  <a:pt x="3691922" y="27432"/>
                </a:cubicBezTo>
                <a:cubicBezTo>
                  <a:pt x="3500179" y="22852"/>
                  <a:pt x="3265830" y="-126"/>
                  <a:pt x="2991730" y="27432"/>
                </a:cubicBezTo>
                <a:cubicBezTo>
                  <a:pt x="2717630" y="54990"/>
                  <a:pt x="2757122" y="34407"/>
                  <a:pt x="2546153" y="27432"/>
                </a:cubicBezTo>
                <a:cubicBezTo>
                  <a:pt x="2335184" y="20457"/>
                  <a:pt x="2107331" y="58889"/>
                  <a:pt x="1909615" y="27432"/>
                </a:cubicBezTo>
                <a:cubicBezTo>
                  <a:pt x="1711899" y="-4025"/>
                  <a:pt x="1634641" y="48316"/>
                  <a:pt x="1400384" y="27432"/>
                </a:cubicBezTo>
                <a:cubicBezTo>
                  <a:pt x="1166127" y="6548"/>
                  <a:pt x="1068288" y="15776"/>
                  <a:pt x="763846" y="27432"/>
                </a:cubicBezTo>
                <a:cubicBezTo>
                  <a:pt x="459404" y="39088"/>
                  <a:pt x="170017" y="14515"/>
                  <a:pt x="0" y="27432"/>
                </a:cubicBezTo>
                <a:cubicBezTo>
                  <a:pt x="-14" y="18173"/>
                  <a:pt x="-517" y="8990"/>
                  <a:pt x="0" y="0"/>
                </a:cubicBezTo>
                <a:close/>
              </a:path>
              <a:path w="6365383" h="27432" stroke="0" extrusionOk="0">
                <a:moveTo>
                  <a:pt x="0" y="0"/>
                </a:moveTo>
                <a:cubicBezTo>
                  <a:pt x="114610" y="-2215"/>
                  <a:pt x="340315" y="12554"/>
                  <a:pt x="572884" y="0"/>
                </a:cubicBezTo>
                <a:cubicBezTo>
                  <a:pt x="805453" y="-12554"/>
                  <a:pt x="832891" y="-10424"/>
                  <a:pt x="1018461" y="0"/>
                </a:cubicBezTo>
                <a:cubicBezTo>
                  <a:pt x="1204031" y="10424"/>
                  <a:pt x="1590875" y="8682"/>
                  <a:pt x="1782307" y="0"/>
                </a:cubicBezTo>
                <a:cubicBezTo>
                  <a:pt x="1973739" y="-8682"/>
                  <a:pt x="2150876" y="5508"/>
                  <a:pt x="2355192" y="0"/>
                </a:cubicBezTo>
                <a:cubicBezTo>
                  <a:pt x="2559508" y="-5508"/>
                  <a:pt x="2790194" y="26965"/>
                  <a:pt x="2928076" y="0"/>
                </a:cubicBezTo>
                <a:cubicBezTo>
                  <a:pt x="3065958" y="-26965"/>
                  <a:pt x="3321537" y="819"/>
                  <a:pt x="3691922" y="0"/>
                </a:cubicBezTo>
                <a:cubicBezTo>
                  <a:pt x="4062307" y="-819"/>
                  <a:pt x="4072238" y="-15327"/>
                  <a:pt x="4201153" y="0"/>
                </a:cubicBezTo>
                <a:cubicBezTo>
                  <a:pt x="4330068" y="15327"/>
                  <a:pt x="4772079" y="-35646"/>
                  <a:pt x="4964999" y="0"/>
                </a:cubicBezTo>
                <a:cubicBezTo>
                  <a:pt x="5157919" y="35646"/>
                  <a:pt x="5543915" y="6802"/>
                  <a:pt x="5728845" y="0"/>
                </a:cubicBezTo>
                <a:cubicBezTo>
                  <a:pt x="5913775" y="-6802"/>
                  <a:pt x="6142952" y="-21408"/>
                  <a:pt x="6365383" y="0"/>
                </a:cubicBezTo>
                <a:cubicBezTo>
                  <a:pt x="6364552" y="6329"/>
                  <a:pt x="6365787" y="16858"/>
                  <a:pt x="6365383" y="27432"/>
                </a:cubicBezTo>
                <a:cubicBezTo>
                  <a:pt x="6176931" y="320"/>
                  <a:pt x="5998736" y="11244"/>
                  <a:pt x="5665191" y="27432"/>
                </a:cubicBezTo>
                <a:cubicBezTo>
                  <a:pt x="5331646" y="43620"/>
                  <a:pt x="5198011" y="28615"/>
                  <a:pt x="4901345" y="27432"/>
                </a:cubicBezTo>
                <a:cubicBezTo>
                  <a:pt x="4604679" y="26249"/>
                  <a:pt x="4422931" y="40617"/>
                  <a:pt x="4137499" y="27432"/>
                </a:cubicBezTo>
                <a:cubicBezTo>
                  <a:pt x="3852067" y="14247"/>
                  <a:pt x="3861939" y="26581"/>
                  <a:pt x="3628268" y="27432"/>
                </a:cubicBezTo>
                <a:cubicBezTo>
                  <a:pt x="3394597" y="28283"/>
                  <a:pt x="3171361" y="44132"/>
                  <a:pt x="2991730" y="27432"/>
                </a:cubicBezTo>
                <a:cubicBezTo>
                  <a:pt x="2812099" y="10732"/>
                  <a:pt x="2469344" y="24737"/>
                  <a:pt x="2227884" y="27432"/>
                </a:cubicBezTo>
                <a:cubicBezTo>
                  <a:pt x="1986424" y="30127"/>
                  <a:pt x="1748067" y="6359"/>
                  <a:pt x="1591346" y="27432"/>
                </a:cubicBezTo>
                <a:cubicBezTo>
                  <a:pt x="1434625" y="48505"/>
                  <a:pt x="1307456" y="39663"/>
                  <a:pt x="1145769" y="27432"/>
                </a:cubicBezTo>
                <a:cubicBezTo>
                  <a:pt x="984082" y="15201"/>
                  <a:pt x="800279" y="41647"/>
                  <a:pt x="636538" y="27432"/>
                </a:cubicBezTo>
                <a:cubicBezTo>
                  <a:pt x="472797" y="13217"/>
                  <a:pt x="160022" y="2213"/>
                  <a:pt x="0" y="27432"/>
                </a:cubicBezTo>
                <a:cubicBezTo>
                  <a:pt x="-177" y="19307"/>
                  <a:pt x="-1145" y="917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3">
            <a:extLst>
              <a:ext uri="{FF2B5EF4-FFF2-40B4-BE49-F238E27FC236}">
                <a16:creationId xmlns:a16="http://schemas.microsoft.com/office/drawing/2014/main" id="{36D73512-6CBA-5A5F-F60F-169D428A5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2765" y="5897636"/>
            <a:ext cx="15177897" cy="193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DB8C5384-E204-CC93-812B-F23AF6FD14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1211263"/>
            <a:ext cx="18288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8758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1A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89887" y="0"/>
            <a:ext cx="10342807" cy="10287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0515600" y="683170"/>
            <a:ext cx="4850915" cy="1914722"/>
            <a:chOff x="0" y="-38100"/>
            <a:chExt cx="1579554" cy="62347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1579554" cy="585371"/>
            </a:xfrm>
            <a:custGeom>
              <a:avLst/>
              <a:gdLst/>
              <a:ahLst/>
              <a:cxnLst/>
              <a:rect l="l" t="t" r="r" b="b"/>
              <a:pathLst>
                <a:path w="1490060" h="467884">
                  <a:moveTo>
                    <a:pt x="0" y="0"/>
                  </a:moveTo>
                  <a:lnTo>
                    <a:pt x="1490060" y="0"/>
                  </a:lnTo>
                  <a:lnTo>
                    <a:pt x="1490060" y="467884"/>
                  </a:lnTo>
                  <a:lnTo>
                    <a:pt x="0" y="467884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66675" cap="sq">
              <a:solidFill>
                <a:srgbClr val="FFF5EF"/>
              </a:solidFill>
              <a:prstDash val="solid"/>
              <a:miter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1490060" cy="505984"/>
            </a:xfrm>
            <a:prstGeom prst="rect">
              <a:avLst/>
            </a:prstGeom>
          </p:spPr>
          <p:txBody>
            <a:bodyPr lIns="41089" tIns="41089" rIns="41089" bIns="41089" rtlCol="0" anchor="ctr"/>
            <a:lstStyle/>
            <a:p>
              <a:pPr algn="ctr">
                <a:lnSpc>
                  <a:spcPts val="3195"/>
                </a:lnSpc>
              </a:pPr>
              <a:endParaRPr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1277726" y="1059372"/>
            <a:ext cx="3243912" cy="1279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30"/>
              </a:lnSpc>
            </a:pPr>
            <a:r>
              <a:rPr lang="en-US" sz="3735" b="1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Event Content and Context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829800" y="2781300"/>
            <a:ext cx="8151495" cy="7171055"/>
          </a:xfrm>
          <a:prstGeom prst="rect">
            <a:avLst/>
          </a:prstGeom>
        </p:spPr>
        <p:txBody>
          <a:bodyPr wrap="square" lIns="0" tIns="0" rIns="0" bIns="0" rtlCol="0" anchor="t"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</a:t>
            </a:r>
            <a:r>
              <a:rPr lang="en-US" sz="2400" dirty="0" err="1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EcoWales</a:t>
            </a:r>
            <a:r>
              <a:rPr lang="en-US" sz="24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 Summit 2025 celebrates sustainable tourism practices in Wales.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event features site visits, expert panels, and a startup pitch competition.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event is exhibiting green innovation and eco-tourism projects.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It promotes Wales’ Year of </a:t>
            </a:r>
            <a:r>
              <a:rPr lang="en-US" sz="2400" dirty="0" err="1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Croeso</a:t>
            </a:r>
            <a:r>
              <a:rPr lang="en-US" sz="24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, making it famous across the world due to its beauty (Wales, 2025).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venue unites leaders and startups and the stakeholders in eco tourism.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It aims to inspire collaboration and drive sustainable travel solutions.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§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It is aligned with Wales' tourism goals and global sustainability priorities (Smith, 2012).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ea typeface="Poppins"/>
              <a:cs typeface="Times New Roman" panose="02020603050405020304" pitchFamily="18" charset="0"/>
              <a:sym typeface="Poppi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200" y="4838700"/>
            <a:ext cx="10132695" cy="1143000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Market Factors – Competitor Analysis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52400" y="5981700"/>
            <a:ext cx="15237460" cy="4100830"/>
          </a:xfrm>
        </p:spPr>
        <p:txBody>
          <a:bodyPr>
            <a:normAutofit fontScale="50000" lnSpcReduction="20000"/>
          </a:bodyPr>
          <a:lstStyle/>
          <a:p>
            <a:r>
              <a:rPr lang="en-US" sz="4665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Main competitors: Green Tourism Conference UK, ventures by Sustainable Hospitality Alliance, Eco-Tourism World Summit.</a:t>
            </a:r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665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Competing entities concentrate their efforts on the sustainability and innovation in services of tourism and hospitality.</a:t>
            </a:r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665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The majority is urban/international, and therefore, the hands-on green practice experiences are minimal.</a:t>
            </a:r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665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Our event at CAT provides immersive learning seeing that we provide site visits to eco-lodges.</a:t>
            </a:r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4665" dirty="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One-of-a-kind Welsh eco-entrepreneurs-focused startup pitch competition is being sponsored.</a:t>
            </a:r>
            <a:endParaRPr lang="en-US" sz="466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/>
          </a:p>
        </p:txBody>
      </p:sp>
      <p:sp>
        <p:nvSpPr>
          <p:cNvPr id="8" name="TextBox 8"/>
          <p:cNvSpPr txBox="1"/>
          <p:nvPr/>
        </p:nvSpPr>
        <p:spPr>
          <a:xfrm>
            <a:off x="304800" y="266700"/>
            <a:ext cx="11014075" cy="1235710"/>
          </a:xfrm>
          <a:prstGeom prst="rect">
            <a:avLst/>
          </a:prstGeom>
        </p:spPr>
        <p:txBody>
          <a:bodyPr lIns="0" tIns="0" rIns="0" bIns="0" rtlCol="0" anchor="t">
            <a:noAutofit/>
          </a:bodyPr>
          <a:lstStyle/>
          <a:p>
            <a:pPr algn="l">
              <a:lnSpc>
                <a:spcPts val="6405"/>
              </a:lnSpc>
            </a:pPr>
            <a:r>
              <a:rPr lang="en-US" sz="4575" b="1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Market Factors (Target Market)</a:t>
            </a:r>
          </a:p>
        </p:txBody>
      </p:sp>
      <p:graphicFrame>
        <p:nvGraphicFramePr>
          <p:cNvPr id="11" name="Diagram 10"/>
          <p:cNvGraphicFramePr/>
          <p:nvPr/>
        </p:nvGraphicFramePr>
        <p:xfrm>
          <a:off x="2590800" y="1289685"/>
          <a:ext cx="12748895" cy="398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1524000" y="495300"/>
            <a:ext cx="5485576" cy="1573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6405"/>
              </a:lnSpc>
            </a:pPr>
            <a:r>
              <a:rPr lang="en-US" sz="4575" b="1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Market Factors (Market Demand)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95400" y="2628900"/>
            <a:ext cx="7399163" cy="573952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global demand for eco-friendly and sustainable tourism is rapidly growing (</a:t>
            </a:r>
            <a:r>
              <a:rPr lang="en-US" sz="2800" dirty="0" err="1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Abdellatif</a:t>
            </a: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 et al., 2024).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Consumers are increasingly seeking carbon-neutral accommodations and green travel experiences.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rise of eco-conscious travel </a:t>
            </a:r>
            <a:r>
              <a:rPr lang="en-US" sz="2800" dirty="0" err="1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behaviours</a:t>
            </a: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 creates opportunities for innovation in green tourism (</a:t>
            </a:r>
            <a:r>
              <a:rPr lang="en-US" sz="2800" dirty="0" err="1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Zhichao</a:t>
            </a: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 and </a:t>
            </a:r>
            <a:r>
              <a:rPr lang="en-US" sz="2800" dirty="0" err="1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Yashu</a:t>
            </a:r>
            <a:r>
              <a:rPr lang="en-US" sz="2800" dirty="0">
                <a:solidFill>
                  <a:srgbClr val="391A0C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, 2022).</a:t>
            </a:r>
          </a:p>
        </p:txBody>
      </p:sp>
      <p:pic>
        <p:nvPicPr>
          <p:cNvPr id="11" name="Picture 10"/>
          <p:cNvPicPr/>
          <p:nvPr/>
        </p:nvPicPr>
        <p:blipFill>
          <a:blip r:embed="rId3"/>
          <a:stretch>
            <a:fillRect/>
          </a:stretch>
        </p:blipFill>
        <p:spPr>
          <a:xfrm>
            <a:off x="9829800" y="2628900"/>
            <a:ext cx="7631287" cy="47815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2" name="Rectangle 11"/>
          <p:cNvSpPr/>
          <p:nvPr/>
        </p:nvSpPr>
        <p:spPr>
          <a:xfrm>
            <a:off x="12879849" y="7455069"/>
            <a:ext cx="1531188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(Mintel, 2025)</a:t>
            </a: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1A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9"/>
          <p:cNvSpPr txBox="1"/>
          <p:nvPr/>
        </p:nvSpPr>
        <p:spPr>
          <a:xfrm>
            <a:off x="1028700" y="429790"/>
            <a:ext cx="4637634" cy="622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0"/>
              </a:lnSpc>
            </a:pPr>
            <a:r>
              <a:rPr lang="en-US" sz="3955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SWOT Analysis</a:t>
            </a:r>
          </a:p>
        </p:txBody>
      </p:sp>
      <p:graphicFrame>
        <p:nvGraphicFramePr>
          <p:cNvPr id="32" name="Diagram 31"/>
          <p:cNvGraphicFramePr/>
          <p:nvPr/>
        </p:nvGraphicFramePr>
        <p:xfrm>
          <a:off x="1828800" y="1613621"/>
          <a:ext cx="14478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1A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6"/>
          <p:cNvSpPr txBox="1"/>
          <p:nvPr/>
        </p:nvSpPr>
        <p:spPr>
          <a:xfrm>
            <a:off x="1028700" y="971550"/>
            <a:ext cx="4637634" cy="19236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0"/>
              </a:lnSpc>
            </a:pPr>
            <a:r>
              <a:rPr lang="en-US" sz="3955" b="1" spc="343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PESTLE Analysis</a:t>
            </a:r>
          </a:p>
          <a:p>
            <a:pPr>
              <a:lnSpc>
                <a:spcPts val="4980"/>
              </a:lnSpc>
            </a:pPr>
            <a:endParaRPr lang="en-US" sz="3955" b="1" spc="343">
              <a:solidFill>
                <a:srgbClr val="FFF5EF"/>
              </a:solidFill>
              <a:latin typeface="Times New Roman" panose="02020603050405020304" pitchFamily="18" charset="0"/>
              <a:ea typeface="Poppins Medium"/>
              <a:cs typeface="Times New Roman" panose="02020603050405020304" pitchFamily="18" charset="0"/>
              <a:sym typeface="Poppins Medium"/>
            </a:endParaRPr>
          </a:p>
          <a:p>
            <a:pPr>
              <a:lnSpc>
                <a:spcPts val="4980"/>
              </a:lnSpc>
            </a:pPr>
            <a:endParaRPr lang="en-US" sz="3955" b="1" spc="343" dirty="0">
              <a:solidFill>
                <a:srgbClr val="FFF5EF"/>
              </a:solidFill>
              <a:latin typeface="Times New Roman" panose="02020603050405020304" pitchFamily="18" charset="0"/>
              <a:ea typeface="Poppins Medium"/>
              <a:cs typeface="Times New Roman" panose="02020603050405020304" pitchFamily="18" charset="0"/>
              <a:sym typeface="Poppins Medium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7040" y="1943100"/>
            <a:ext cx="17373600" cy="7848600"/>
          </a:xfrm>
        </p:spPr>
        <p:txBody>
          <a:bodyPr>
            <a:normAutofit/>
          </a:bodyPr>
          <a:lstStyle/>
          <a:p>
            <a:r>
              <a:rPr lang="en-US" sz="3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Political: Welsh Government promotes sustainable tourism with the help of strategic policies.</a:t>
            </a:r>
          </a:p>
          <a:p>
            <a:endParaRPr lang="en-US" sz="34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Economic: Post COVID recovery promotes green investment as well as domestic travel.</a:t>
            </a:r>
          </a:p>
          <a:p>
            <a:endParaRPr lang="en-US" sz="34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Social: Ethical and eco-conscious travel experiences are preferred by the Gen Z and Millennials.</a:t>
            </a:r>
          </a:p>
          <a:p>
            <a:endParaRPr lang="en-US" sz="34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Technological: Sustainability monitoring and involvement are made easier due to digital tools.</a:t>
            </a:r>
          </a:p>
          <a:p>
            <a:endParaRPr lang="en-US" sz="34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Legal: UK, Welsh laws are supportive of programs for low emission and eco-certified activities.</a:t>
            </a:r>
          </a:p>
          <a:p>
            <a:endParaRPr lang="en-US" sz="340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3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Environmental: Event practices are aimed at minimising impact and increasing the eco-awareness.</a:t>
            </a:r>
            <a:endParaRPr lang="en-US"/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1A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9255462" y="800100"/>
            <a:ext cx="8615979" cy="12824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80"/>
              </a:lnSpc>
            </a:pPr>
            <a:r>
              <a:rPr lang="en-US" sz="4800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Operational Factors</a:t>
            </a:r>
            <a:br>
              <a:rPr lang="en-US" sz="3955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</a:br>
            <a:r>
              <a:rPr lang="en-US" sz="3955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(Venue Availability)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219902" y="2746472"/>
            <a:ext cx="8651539" cy="484748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0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location of the event is at the Centre for Alternative Technology (CAT) in </a:t>
            </a:r>
            <a:r>
              <a:rPr lang="en-US" sz="3000" dirty="0" err="1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Machynlleth</a:t>
            </a:r>
            <a:r>
              <a:rPr lang="en-US" sz="30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, Wales.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0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venue is an eco-friendly infrastructure that has enough space for activity (The Centre for Alternative Technology, 2025).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3000" dirty="0">
                <a:solidFill>
                  <a:srgbClr val="FFF5EF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It is accessible for both local and international guests (The Centre for Alternative Technology, 2025a).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11351"/>
          <a:stretch>
            <a:fillRect/>
          </a:stretch>
        </p:blipFill>
        <p:spPr>
          <a:xfrm>
            <a:off x="-76200" y="-7620"/>
            <a:ext cx="8926489" cy="1029462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1163320" y="692570"/>
            <a:ext cx="14533880" cy="12824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80"/>
              </a:lnSpc>
            </a:pPr>
            <a:r>
              <a:rPr lang="en-US" sz="5400" b="1" spc="343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Operational Factors</a:t>
            </a:r>
            <a:br>
              <a:rPr lang="en-US" sz="5400" b="1" spc="343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</a:br>
            <a:r>
              <a:rPr lang="en-US" sz="3955" b="1" spc="343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(Skills and Resources Required)</a:t>
            </a:r>
          </a:p>
        </p:txBody>
      </p:sp>
      <p:graphicFrame>
        <p:nvGraphicFramePr>
          <p:cNvPr id="14" name="Diagram 13"/>
          <p:cNvGraphicFramePr/>
          <p:nvPr/>
        </p:nvGraphicFramePr>
        <p:xfrm>
          <a:off x="1163320" y="2400300"/>
          <a:ext cx="15316200" cy="72237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1"/>
          <p:cNvSpPr txBox="1"/>
          <p:nvPr/>
        </p:nvSpPr>
        <p:spPr>
          <a:xfrm>
            <a:off x="304800" y="17780"/>
            <a:ext cx="17678400" cy="15846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5895" b="1" spc="513" dirty="0">
                <a:solidFill>
                  <a:srgbClr val="391A0C"/>
                </a:solidFill>
                <a:latin typeface="Times New Roman" panose="02020603050405020304" pitchFamily="18" charset="0"/>
                <a:ea typeface="Poppins Bold"/>
                <a:cs typeface="Times New Roman" panose="02020603050405020304" pitchFamily="18" charset="0"/>
                <a:sym typeface="Poppins Bold"/>
              </a:rPr>
              <a:t>Financial Factors</a:t>
            </a:r>
            <a:br>
              <a:rPr lang="en-US" sz="5895" b="1" spc="513" dirty="0">
                <a:solidFill>
                  <a:srgbClr val="391A0C"/>
                </a:solidFill>
                <a:latin typeface="Times New Roman" panose="02020603050405020304" pitchFamily="18" charset="0"/>
                <a:ea typeface="Poppins Bold"/>
                <a:cs typeface="Times New Roman" panose="02020603050405020304" pitchFamily="18" charset="0"/>
                <a:sym typeface="Poppins Bold"/>
              </a:rPr>
            </a:br>
            <a:r>
              <a:rPr lang="en-US" sz="4400" b="1" spc="513" dirty="0">
                <a:solidFill>
                  <a:srgbClr val="391A0C"/>
                </a:solidFill>
                <a:latin typeface="Times New Roman" panose="02020603050405020304" pitchFamily="18" charset="0"/>
                <a:ea typeface="Poppins Bold"/>
                <a:cs typeface="Times New Roman" panose="02020603050405020304" pitchFamily="18" charset="0"/>
                <a:sym typeface="Poppins Bold"/>
              </a:rPr>
              <a:t>(Cost and Predicted Revenues)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2400" y="9519898"/>
            <a:ext cx="1760373" cy="734956"/>
          </a:xfrm>
          <a:custGeom>
            <a:avLst/>
            <a:gdLst/>
            <a:ahLst/>
            <a:cxnLst/>
            <a:rect l="l" t="t" r="r" b="b"/>
            <a:pathLst>
              <a:path w="1760373" h="734956">
                <a:moveTo>
                  <a:pt x="0" y="0"/>
                </a:moveTo>
                <a:lnTo>
                  <a:pt x="1760373" y="0"/>
                </a:lnTo>
                <a:lnTo>
                  <a:pt x="1760373" y="734956"/>
                </a:lnTo>
                <a:lnTo>
                  <a:pt x="0" y="73495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Freeform 15"/>
          <p:cNvSpPr/>
          <p:nvPr/>
        </p:nvSpPr>
        <p:spPr>
          <a:xfrm>
            <a:off x="16306800" y="75124"/>
            <a:ext cx="1760373" cy="734956"/>
          </a:xfrm>
          <a:custGeom>
            <a:avLst/>
            <a:gdLst/>
            <a:ahLst/>
            <a:cxnLst/>
            <a:rect l="l" t="t" r="r" b="b"/>
            <a:pathLst>
              <a:path w="1760373" h="734956">
                <a:moveTo>
                  <a:pt x="0" y="0"/>
                </a:moveTo>
                <a:lnTo>
                  <a:pt x="1760373" y="0"/>
                </a:lnTo>
                <a:lnTo>
                  <a:pt x="1760373" y="734956"/>
                </a:lnTo>
                <a:lnTo>
                  <a:pt x="0" y="73495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685800" y="2827107"/>
          <a:ext cx="7239000" cy="5743200"/>
        </p:xfrm>
        <a:graphic>
          <a:graphicData uri="http://schemas.openxmlformats.org/drawingml/2006/table">
            <a:tbl>
              <a:tblPr firstRow="1" firstCol="1" bandRow="1">
                <a:tableStyleId>{85BE263C-DBD7-4A20-BB59-AAB30ACAA65A}</a:tableStyleId>
              </a:tblPr>
              <a:tblGrid>
                <a:gridCol w="4953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Expenditure</a:t>
                      </a:r>
                      <a:endParaRPr lang="en-GB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Cost (£)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Venue Hire (CAT for 3 days)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4,500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Catering (for 150 delegates)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Accommodation (subsidised for guests/speakers)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4,000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Marketing &amp; Promotion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GB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Speaker Fees and Travel Reimbursement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3,500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Staff &amp; Volunteers (T-shirts, food, travel)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Conference Materials (print/digital packs)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Transportation for Site Visits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1,500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Audio-Visual Equipment &amp; Technical Support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GB" sz="20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Insurance and Contingency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79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Expenditure</a:t>
                      </a:r>
                      <a:endParaRPr lang="en-GB" sz="20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000" b="1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22,000</a:t>
                      </a:r>
                      <a:endParaRPr lang="en-GB" sz="20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  <p:sp>
        <p:nvSpPr>
          <p:cNvPr id="17" name="Rectangle 16"/>
          <p:cNvSpPr/>
          <p:nvPr/>
        </p:nvSpPr>
        <p:spPr>
          <a:xfrm>
            <a:off x="685800" y="2004307"/>
            <a:ext cx="7398180" cy="498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Times New Roman" panose="02020603050405020304" pitchFamily="18" charset="0"/>
                <a:ea typeface="Calibri" panose="020F0502020204030204" pitchFamily="34" charset="0"/>
                <a:cs typeface="Arial" panose="020B0604020202020204" pitchFamily="34" charset="0"/>
              </a:rPr>
              <a:t>Predicted Profit: £25,000 (Income) - £22,000 (Costs) = £3,000 surplus</a:t>
            </a:r>
            <a:endParaRPr lang="en-GB" sz="20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8" name="Table 17"/>
          <p:cNvGraphicFramePr>
            <a:graphicFrameLocks noGrp="1"/>
          </p:cNvGraphicFramePr>
          <p:nvPr/>
        </p:nvGraphicFramePr>
        <p:xfrm>
          <a:off x="8763000" y="2827107"/>
          <a:ext cx="7543800" cy="6403341"/>
        </p:xfrm>
        <a:graphic>
          <a:graphicData uri="http://schemas.openxmlformats.org/drawingml/2006/table">
            <a:tbl>
              <a:tblPr firstRow="1" firstCol="1" bandRow="1">
                <a:tableStyleId>{85BE263C-DBD7-4A20-BB59-AAB30ACAA65A}</a:tableStyleId>
              </a:tblPr>
              <a:tblGrid>
                <a:gridCol w="4495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940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Income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Revenue (£)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40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Delegate Fees (150 people @ £120)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18,000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1644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 from eco-brands/organisations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1644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Exhibition Stall Bookings (10 @ £100)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1644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Government or Green Tourism Grant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2,000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40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Startup Pitch Entry Fees (10 @ £100)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1,000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73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Revenue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800" b="1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25,000</a:t>
                      </a:r>
                      <a:endParaRPr lang="en-GB" sz="1800" b="1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1A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1066799" y="2107920"/>
            <a:ext cx="15621001" cy="7531380"/>
            <a:chOff x="0" y="0"/>
            <a:chExt cx="2312200" cy="169682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312200" cy="1696820"/>
            </a:xfrm>
            <a:custGeom>
              <a:avLst/>
              <a:gdLst/>
              <a:ahLst/>
              <a:cxnLst/>
              <a:rect l="l" t="t" r="r" b="b"/>
              <a:pathLst>
                <a:path w="2312200" h="1696820">
                  <a:moveTo>
                    <a:pt x="0" y="0"/>
                  </a:moveTo>
                  <a:lnTo>
                    <a:pt x="2312200" y="0"/>
                  </a:lnTo>
                  <a:lnTo>
                    <a:pt x="2312200" y="1696820"/>
                  </a:lnTo>
                  <a:lnTo>
                    <a:pt x="0" y="1696820"/>
                  </a:lnTo>
                  <a:close/>
                </a:path>
              </a:pathLst>
            </a:custGeom>
            <a:solidFill>
              <a:srgbClr val="FFF5E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312200" cy="173492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95"/>
                </a:lnSpc>
              </a:pPr>
              <a:endParaRPr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066798" y="351216"/>
            <a:ext cx="15773401" cy="12824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80"/>
              </a:lnSpc>
            </a:pPr>
            <a:r>
              <a:rPr lang="en-US" sz="5400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Financial Factors</a:t>
            </a:r>
            <a:br>
              <a:rPr lang="en-US" sz="3955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</a:br>
            <a:r>
              <a:rPr lang="en-US" sz="3955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(Funding Sources)</a:t>
            </a:r>
          </a:p>
        </p:txBody>
      </p:sp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2057398" y="2353170"/>
          <a:ext cx="13792200" cy="6580632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5486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305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48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Source</a:t>
                      </a:r>
                      <a:endParaRPr lang="en-GB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391A0C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GB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391A0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8135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Delegate Fees</a:t>
                      </a:r>
                      <a:endParaRPr lang="en-GB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Main revenue stream – tickets at £120 each for 150 attendees</a:t>
                      </a:r>
                      <a:endParaRPr lang="en-GB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Partnerships with eco-tourism businesses, local enterprises, and green brands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Grants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Funding support from the Welsh Government, Visit Wales, or environmental charities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2230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Exhibitor Fees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Eco product vendors and startups are paying to showcase their innovations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023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Pitch Competition Entry Fees</a:t>
                      </a:r>
                      <a:endParaRPr lang="en-GB" sz="2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2800" kern="100" dirty="0" err="1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Startups</a:t>
                      </a:r>
                      <a:r>
                        <a:rPr lang="en-GB" sz="28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pay to enter the competition, receiving exposure and prize support.</a:t>
                      </a:r>
                      <a:endParaRPr lang="en-GB" sz="2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5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1554480" y="669840"/>
            <a:ext cx="14533880" cy="643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980"/>
              </a:lnSpc>
            </a:pPr>
            <a:r>
              <a:rPr lang="en-US" sz="5400" b="1" spc="343" dirty="0">
                <a:solidFill>
                  <a:srgbClr val="391A0C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Ways to Measure an Event’s Worth</a:t>
            </a:r>
            <a:endParaRPr lang="en-US" sz="3955" b="1" spc="343" dirty="0">
              <a:solidFill>
                <a:srgbClr val="391A0C"/>
              </a:solidFill>
              <a:latin typeface="Times New Roman" panose="02020603050405020304" pitchFamily="18" charset="0"/>
              <a:ea typeface="Poppins Medium"/>
              <a:cs typeface="Times New Roman" panose="02020603050405020304" pitchFamily="18" charset="0"/>
              <a:sym typeface="Poppins Medium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752600" y="1866900"/>
          <a:ext cx="14517370" cy="7684420"/>
        </p:xfrm>
        <a:graphic>
          <a:graphicData uri="http://schemas.openxmlformats.org/drawingml/2006/table">
            <a:tbl>
              <a:tblPr firstRow="1" firstCol="1" bandRow="1">
                <a:tableStyleId>{9DCAF9ED-07DC-4A11-8D7F-57B35C25682E}</a:tableStyleId>
              </a:tblPr>
              <a:tblGrid>
                <a:gridCol w="44589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58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15183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Measurement Method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0317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Financial Success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Net profit/loss calculation; budget adherence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317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Attendee Satisfaction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Post-event surveys (Likert scale ratings and open comments)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317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Engagement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Number of attendees, return rates, and social media interactions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0317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Environmental Impact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CO2 footprint reduction via transport sharing, local food sourcing</a:t>
                      </a:r>
                      <a:endParaRPr lang="en-GB" sz="32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203177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Media Coverage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32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Mentions in local/national news, tourism platforms, and blogs</a:t>
                      </a:r>
                      <a:endParaRPr lang="en-GB" sz="32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91A0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309880" y="211471"/>
            <a:ext cx="4637634" cy="6228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4980"/>
              </a:lnSpc>
            </a:pPr>
            <a:r>
              <a:rPr lang="en-US" sz="3955" b="1" spc="343" dirty="0">
                <a:solidFill>
                  <a:srgbClr val="FFF5EF"/>
                </a:solidFill>
                <a:latin typeface="Times New Roman" panose="02020603050405020304" pitchFamily="18" charset="0"/>
                <a:ea typeface="Poppins Medium"/>
                <a:cs typeface="Times New Roman" panose="02020603050405020304" pitchFamily="18" charset="0"/>
                <a:sym typeface="Poppins Medium"/>
              </a:rPr>
              <a:t>References</a:t>
            </a:r>
          </a:p>
        </p:txBody>
      </p:sp>
      <p:sp>
        <p:nvSpPr>
          <p:cNvPr id="15" name="Rectangle 14"/>
          <p:cNvSpPr/>
          <p:nvPr/>
        </p:nvSpPr>
        <p:spPr>
          <a:xfrm>
            <a:off x="304800" y="834334"/>
            <a:ext cx="17678400" cy="92845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Abdellatif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Hicham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and Karim, B. (2024). Responsible green tourism: A new path for eco-friendly tourism development.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economic perspectives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560-589.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Astuti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N. S.,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Virginiya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T.,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Bagiastuti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K., and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Septevany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 (2024). The future of green tourism in Bali: Challenges and opportunities.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Applied Sciences in Travel and Hospitality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178-195.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Đorđević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Milićević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anf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Lazović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(2024). Eco-friendly tourism destinations: Strategies for implementing sustainable tourism practices.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Economics of Sustainable Development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21-33.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Erdoğan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Gedikli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Cevik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 I., and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Erdoğan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F. (2022). Eco-friendly technologies, international tourism and carbon emissions: Evidence from the most visited countries.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Technological Forecasting and Social Change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180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121705.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Fox, D. et al. (2014) Doing events research: from theory to practice. Routledge: Oxford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Islam, M. A.,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Goldar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C., Al Imran, S. M.,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Halimuzzaman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and Hasan, S. (2025). AI-Driven green marketing strategies for eco-friendly tourism businesses.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Tourism and Hotel Management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31-42.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Li, X. (2022). Green innovation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toward sustainable tourism development: a dual mediation model.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930973.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Maitra, R. (2024). Reducing Carbon Footprints Through Green Technology in the Tourism Industry: A Review of Selected Hotels in Delhi.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Sustainable Tourism, Part B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105-121.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Meredith, J. (2022) Project management: a managerial approach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Mintel (2025). UK Sustainability in Travel Market Report 2023 [Online] Available at </a:t>
            </a:r>
            <a:r>
              <a:rPr lang="en-GB" u="sng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https://store.mintel.com/report/uk-sustainability-in-travel-market-report-2023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14th May 2025].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Preston, M., and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Pasanen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(2024). SLOW TOURISM AND ITS GOOD PRACTICES European State of Play.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Rau, H., Nicolai, S., and Stoll-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Kleemann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(2022). A systematic review to assess the evidence-based effectiveness, content, and success factors of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change interventions for enhancing pro-environmental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in individuals.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in Psychology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901927.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Rogers, T. Wynn-Moylan, P (2022) Conferences and conventions: a global industry. 4th Edition. Routledge: Oxford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Rojo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(2020). COVID-19 and business travel–a sustainability approach.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Smith, A. (2012) Events and urban regeneration: the strategic use of events to revitalise cities. Routledge: Oxford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Centre for Alternative Technology (2025) Centre for Alternative Technology [Online] Available at </a:t>
            </a:r>
            <a:r>
              <a:rPr lang="en-GB" u="sng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https://cat.org.uk/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14th May 2025].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Centre for Alternative Technology (2025a) About us [Online] Available at </a:t>
            </a:r>
            <a:r>
              <a:rPr lang="en-GB" u="sng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https://cat.org.uk/what-we-do/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14th May 2025].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Timmé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(2023).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Exploring Intergenerational Characteristics of Responsible Tourism </a:t>
            </a:r>
            <a:r>
              <a:rPr lang="en-GB" i="1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The Case of Generation Y and Generation Z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dissertation).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Wales (2025). 2025: Year of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Croeso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[Online] Available at </a:t>
            </a:r>
            <a:r>
              <a:rPr lang="en-GB" u="sng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https://industry.visitwales.com/get-involved/visit-wales-themed-year-campaigns/year-croes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14th May 2025].</a:t>
            </a:r>
            <a:endParaRPr lang="en-GB" dirty="0">
              <a:solidFill>
                <a:srgbClr val="FFF5EF"/>
              </a:solidFill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 algn="just">
              <a:spcAft>
                <a:spcPts val="800"/>
              </a:spcAft>
              <a:buFont typeface="Wingdings" panose="05000000000000000000" pitchFamily="2" charset="2"/>
              <a:buChar char="§"/>
            </a:pP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Zhichao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and </a:t>
            </a:r>
            <a:r>
              <a:rPr lang="en-GB" dirty="0" err="1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Yashu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 (2024). Principles of Green Eco-Friendly Tourism Towards Promoting Environmental Sustainability.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MARKAZIY OSIYO MADANIY ME'ROSI VA TURIZM TENDENSIYALARI JURNALI (ISSN: 3060-4834)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i="1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</a:t>
            </a:r>
            <a:r>
              <a:rPr lang="en-GB" dirty="0">
                <a:solidFill>
                  <a:srgbClr val="FFF5E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(2), 18-28.</a:t>
            </a:r>
            <a:endParaRPr lang="en-GB" dirty="0">
              <a:solidFill>
                <a:srgbClr val="FFF5EF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47AF1-6380-060C-9D9C-451D57F2F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FA247D7-8775-A375-B9A7-9CCED07E9A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0" y="5981700"/>
            <a:ext cx="7916958" cy="2256395"/>
          </a:xfrm>
        </p:spPr>
        <p:txBody>
          <a:bodyPr>
            <a:normAutofit/>
          </a:bodyPr>
          <a:lstStyle/>
          <a:p>
            <a:r>
              <a:rPr lang="en-US" sz="9600" b="1" dirty="0">
                <a:solidFill>
                  <a:schemeClr val="tx1"/>
                </a:solidFill>
              </a:rPr>
              <a:t>Thank You!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516556-EE87-C36B-116B-0E39E1FADB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" r="1" b="-1"/>
          <a:stretch>
            <a:fillRect/>
          </a:stretch>
        </p:blipFill>
        <p:spPr>
          <a:xfrm>
            <a:off x="947760" y="898080"/>
            <a:ext cx="7767373" cy="776737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29379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56</TotalTime>
  <Words>1601</Words>
  <Application>Microsoft Office PowerPoint</Application>
  <PresentationFormat>Custom</PresentationFormat>
  <Paragraphs>184</Paragraphs>
  <Slides>15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Times New Roman</vt:lpstr>
      <vt:lpstr>Calibri</vt:lpstr>
      <vt:lpstr>Wingdings</vt:lpstr>
      <vt:lpstr>Office Theme</vt:lpstr>
      <vt:lpstr>PowerPoint Presentation</vt:lpstr>
      <vt:lpstr>PowerPoint Presentation</vt:lpstr>
      <vt:lpstr>Declaration  </vt:lpstr>
      <vt:lpstr>PowerPoint Presentation</vt:lpstr>
      <vt:lpstr>Market Factors – Competitor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Brown and White Simple Minimalist Modern Fashion Conference Presentation</dc:title>
  <dc:creator>abc</dc:creator>
  <cp:lastModifiedBy>Ana Maria Stoica</cp:lastModifiedBy>
  <cp:revision>22</cp:revision>
  <dcterms:created xsi:type="dcterms:W3CDTF">2006-08-16T00:00:00Z</dcterms:created>
  <dcterms:modified xsi:type="dcterms:W3CDTF">2025-05-20T10:25:09Z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A9CABCCD355D407C9AEDC2054C977C3B_12</vt:lpwstr>
  </property>
  <property fmtid="{D5CDD505-2E9C-101B-9397-08002B2CF9AE}" pid="3" name="KSOProductBuildVer">
    <vt:lpwstr>1033-12.2.0.20795</vt:lpwstr>
  </property>
</Properties>
</file>