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364" r:id="rId10"/>
    <p:sldId id="273" r:id="rId11"/>
    <p:sldId id="261" r:id="rId12"/>
    <p:sldId id="337" r:id="rId13"/>
    <p:sldId id="363" r:id="rId14"/>
    <p:sldId id="265" r:id="rId15"/>
    <p:sldId id="263" r:id="rId16"/>
    <p:sldId id="26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5" d="100"/>
          <a:sy n="65" d="100"/>
        </p:scale>
        <p:origin x="9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hyperlink" Target="https://www.mindtools.com/pages/article/newTMC_03.ht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Persida </a:t>
            </a:r>
            <a:r>
              <a:rPr lang="en-GB" sz="3200" b="1" dirty="0" err="1">
                <a:latin typeface="Arial" panose="020B0604020202020204" pitchFamily="34" charset="0"/>
                <a:cs typeface="Arial" panose="020B0604020202020204" pitchFamily="34" charset="0"/>
              </a:rPr>
              <a:t>Saicu</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2512150</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Babar Syed</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fontScale="90000"/>
          </a:bodyPr>
          <a:lstStyle/>
          <a:p>
            <a:r>
              <a:rPr lang="en-GB" sz="3200" b="1" u="sng" dirty="0">
                <a:latin typeface="Arial" panose="020B0604020202020204" pitchFamily="34" charset="0"/>
                <a:cs typeface="Arial" panose="020B0604020202020204" pitchFamily="34" charset="0"/>
              </a:rPr>
              <a:t>Provide an Overview of your presentation (approx. 30 seconds)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r>
              <a:rPr lang="en-GB" dirty="0">
                <a:latin typeface="Arial" panose="020B0604020202020204" pitchFamily="34" charset="0"/>
                <a:cs typeface="Arial" panose="020B0604020202020204" pitchFamily="34" charset="0"/>
              </a:rPr>
              <a:t>For example:</a:t>
            </a:r>
          </a:p>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morning/afternoon. My name is Persida </a:t>
            </a:r>
            <a:r>
              <a:rPr lang="en-GB" dirty="0" err="1">
                <a:latin typeface="Arial" panose="020B0604020202020204" pitchFamily="34" charset="0"/>
                <a:cs typeface="Arial" panose="020B0604020202020204" pitchFamily="34" charset="0"/>
              </a:rPr>
              <a:t>Saicu</a:t>
            </a:r>
            <a:r>
              <a:rPr lang="en-GB" dirty="0">
                <a:latin typeface="Arial" panose="020B0604020202020204" pitchFamily="34" charset="0"/>
                <a:cs typeface="Arial" panose="020B0604020202020204" pitchFamily="34" charset="0"/>
              </a:rPr>
              <a:t> and </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panose="020B0604020202020204" pitchFamily="34" charset="0"/>
                <a:cs typeface="Arial" panose="020B0604020202020204" pitchFamily="34" charset="0"/>
              </a:rPr>
              <a:t>Provide an overview of Green Havan Florists (approx. 30 seconds).</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 Liam and Priya Patel, partners, opened the tiny, independent flower shop Green Haven Florists in Norwich, UK, in 2016. The company established a solid reputation for its custom floral arrangements, environmentally conscious packaging, and strong ties to the neighbourhood. Green Haven caters to a wide range of clients, from corporate clients and wedding services to walk-in customers buying bouquets. Its brand identification and early success have been largely attributed to its emphasis on sustainability, quality, and individualised service. </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Provide an insight into the problems Green Haven Florists are facing (approx. 1 minute).</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2" y="1430396"/>
            <a:ext cx="10679920" cy="5322771"/>
          </a:xfrm>
        </p:spPr>
        <p:txBody>
          <a:bodyPr>
            <a:normAutofit fontScale="92500"/>
          </a:bodyPr>
          <a:lstStyle/>
          <a:p>
            <a:pPr marL="0" indent="0">
              <a:lnSpc>
                <a:spcPct val="120000"/>
              </a:lnSpc>
              <a:buNone/>
            </a:pPr>
            <a:r>
              <a:rPr lang="en-GB" sz="2600" dirty="0">
                <a:latin typeface="Arial" panose="020B0604020202020204" pitchFamily="34" charset="0"/>
                <a:cs typeface="Arial" panose="020B0604020202020204" pitchFamily="34" charset="0"/>
              </a:rPr>
              <a:t>A 30% drop in in-store sales over the past 12 months is Green Haven Florists' biggest issue. External causes that are mostly outside the company's control, such as declining foot traffic on high streets, a shift in customer behaviour toward online shopping, heightened competition, and growing operating expenses, have been the main drivers of this.</a:t>
            </a:r>
          </a:p>
          <a:p>
            <a:pPr marL="0" indent="0">
              <a:lnSpc>
                <a:spcPct val="120000"/>
              </a:lnSpc>
              <a:buNone/>
            </a:pPr>
            <a:endParaRPr lang="en-GB" sz="2600" dirty="0">
              <a:latin typeface="Arial" panose="020B0604020202020204" pitchFamily="34" charset="0"/>
              <a:cs typeface="Arial" panose="020B0604020202020204" pitchFamily="34" charset="0"/>
            </a:endParaRPr>
          </a:p>
          <a:p>
            <a:pPr marL="0" indent="0">
              <a:lnSpc>
                <a:spcPct val="120000"/>
              </a:lnSpc>
              <a:buNone/>
            </a:pPr>
            <a:r>
              <a:rPr lang="en-GB" sz="2600" dirty="0">
                <a:latin typeface="Arial" panose="020B0604020202020204" pitchFamily="34" charset="0"/>
                <a:cs typeface="Arial" panose="020B0604020202020204" pitchFamily="34" charset="0"/>
              </a:rPr>
              <a:t>Internal problems like an antiquated website, few delivery options, and no digital marketing exacerbate these external demands. Green Haven has more control over its internal digital presence and marketing capabilities than it does over local economic conditions and market trends, which currently restrict its capacity to successfully respond to these difficulties.</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690450929"/>
              </p:ext>
            </p:extLst>
          </p:nvPr>
        </p:nvGraphicFramePr>
        <p:xfrm>
          <a:off x="208132" y="77818"/>
          <a:ext cx="10863538" cy="6583680"/>
        </p:xfrm>
        <a:graphic>
          <a:graphicData uri="http://schemas.openxmlformats.org/drawingml/2006/table">
            <a:tbl>
              <a:tblPr firstRow="1" bandRow="1">
                <a:tableStyleId>{93296810-A885-4BE3-A3E7-6D5BEEA58F35}</a:tableStyleId>
              </a:tblPr>
              <a:tblGrid>
                <a:gridCol w="1551934">
                  <a:extLst>
                    <a:ext uri="{9D8B030D-6E8A-4147-A177-3AD203B41FA5}">
                      <a16:colId xmlns:a16="http://schemas.microsoft.com/office/drawing/2014/main" val="516700139"/>
                    </a:ext>
                  </a:extLst>
                </a:gridCol>
                <a:gridCol w="1551934">
                  <a:extLst>
                    <a:ext uri="{9D8B030D-6E8A-4147-A177-3AD203B41FA5}">
                      <a16:colId xmlns:a16="http://schemas.microsoft.com/office/drawing/2014/main" val="1482979515"/>
                    </a:ext>
                  </a:extLst>
                </a:gridCol>
                <a:gridCol w="1551934">
                  <a:extLst>
                    <a:ext uri="{9D8B030D-6E8A-4147-A177-3AD203B41FA5}">
                      <a16:colId xmlns:a16="http://schemas.microsoft.com/office/drawing/2014/main" val="1537974666"/>
                    </a:ext>
                  </a:extLst>
                </a:gridCol>
                <a:gridCol w="1551934">
                  <a:extLst>
                    <a:ext uri="{9D8B030D-6E8A-4147-A177-3AD203B41FA5}">
                      <a16:colId xmlns:a16="http://schemas.microsoft.com/office/drawing/2014/main" val="2616223528"/>
                    </a:ext>
                  </a:extLst>
                </a:gridCol>
                <a:gridCol w="1551934">
                  <a:extLst>
                    <a:ext uri="{9D8B030D-6E8A-4147-A177-3AD203B41FA5}">
                      <a16:colId xmlns:a16="http://schemas.microsoft.com/office/drawing/2014/main" val="3425015451"/>
                    </a:ext>
                  </a:extLst>
                </a:gridCol>
                <a:gridCol w="1551934">
                  <a:extLst>
                    <a:ext uri="{9D8B030D-6E8A-4147-A177-3AD203B41FA5}">
                      <a16:colId xmlns:a16="http://schemas.microsoft.com/office/drawing/2014/main" val="1430925739"/>
                    </a:ext>
                  </a:extLst>
                </a:gridCol>
                <a:gridCol w="1551934">
                  <a:extLst>
                    <a:ext uri="{9D8B030D-6E8A-4147-A177-3AD203B41FA5}">
                      <a16:colId xmlns:a16="http://schemas.microsoft.com/office/drawing/2014/main" val="283900714"/>
                    </a:ext>
                  </a:extLst>
                </a:gridCol>
              </a:tblGrid>
              <a:tr h="362365">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52258">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3333762">
                <a:tc>
                  <a:txBody>
                    <a:bodyPr/>
                    <a:lstStyle/>
                    <a:p>
                      <a:r>
                        <a:rPr lang="en-GB" dirty="0"/>
                        <a:t>A 30% drop in in-store sales throughout the previous 12 months, which resulted in lower profits and income.</a:t>
                      </a:r>
                    </a:p>
                  </a:txBody>
                  <a:tcPr>
                    <a:solidFill>
                      <a:srgbClr val="FF0000"/>
                    </a:solidFill>
                  </a:tcPr>
                </a:tc>
                <a:tc>
                  <a:txBody>
                    <a:bodyPr/>
                    <a:lstStyle/>
                    <a:p>
                      <a:r>
                        <a:rPr lang="en-GB" dirty="0"/>
                        <a:t>At the actual Green Haven Florists store, which is situated on Norwich's deteriorating high street.</a:t>
                      </a:r>
                    </a:p>
                  </a:txBody>
                  <a:tcPr>
                    <a:solidFill>
                      <a:srgbClr val="FFC000"/>
                    </a:solidFill>
                  </a:tcPr>
                </a:tc>
                <a:tc>
                  <a:txBody>
                    <a:bodyPr/>
                    <a:lstStyle/>
                    <a:p>
                      <a:r>
                        <a:rPr lang="en-GB" dirty="0"/>
                        <a:t>During the past year, the issue became apparent as online purchasing and inflation both rose.</a:t>
                      </a:r>
                    </a:p>
                  </a:txBody>
                  <a:tcPr>
                    <a:solidFill>
                      <a:srgbClr val="FFFF00"/>
                    </a:solidFill>
                  </a:tcPr>
                </a:tc>
                <a:tc>
                  <a:txBody>
                    <a:bodyPr/>
                    <a:lstStyle/>
                    <a:p>
                      <a:r>
                        <a:rPr lang="en-GB" dirty="0"/>
                        <a:t>While Liam and Priya are harmed by financial strain and business sustainability problems, walk-in consumers are most affected.</a:t>
                      </a:r>
                    </a:p>
                  </a:txBody>
                  <a:tcPr>
                    <a:solidFill>
                      <a:srgbClr val="92D050"/>
                    </a:solidFill>
                  </a:tcPr>
                </a:tc>
                <a:tc>
                  <a:txBody>
                    <a:bodyPr/>
                    <a:lstStyle/>
                    <a:p>
                      <a:r>
                        <a:rPr lang="en-GB" dirty="0"/>
                        <a:t>Decreased foot traffic, shifting consumer preferences toward internet merchants, heightened competition, growing expenses, and a feeble online presence.</a:t>
                      </a:r>
                    </a:p>
                  </a:txBody>
                  <a:tcPr>
                    <a:solidFill>
                      <a:srgbClr val="00B0F0"/>
                    </a:solidFill>
                  </a:tcPr>
                </a:tc>
                <a:tc>
                  <a:txBody>
                    <a:bodyPr/>
                    <a:lstStyle/>
                    <a:p>
                      <a:r>
                        <a:rPr lang="en-GB" dirty="0"/>
                        <a:t>As a result of customers choosing more affordable and convenient online options, in-store visits are declining.</a:t>
                      </a:r>
                    </a:p>
                  </a:txBody>
                  <a:tcPr>
                    <a:solidFill>
                      <a:srgbClr val="0070C0"/>
                    </a:solidFill>
                  </a:tcPr>
                </a:tc>
                <a:tc>
                  <a:txBody>
                    <a:bodyPr/>
                    <a:lstStyle/>
                    <a:p>
                      <a:r>
                        <a:rPr lang="en-GB" dirty="0"/>
                        <a:t> A notable 30% decline in in-store sales, which puts the company under continuous financial duress.</a:t>
                      </a:r>
                    </a:p>
                  </a:txBody>
                  <a:tcPr>
                    <a:solidFill>
                      <a:srgbClr val="7030A0"/>
                    </a:solidFill>
                  </a:tcPr>
                </a:tc>
                <a:extLst>
                  <a:ext uri="{0D108BD9-81ED-4DB2-BD59-A6C34878D82A}">
                    <a16:rowId xmlns:a16="http://schemas.microsoft.com/office/drawing/2014/main" val="2046650194"/>
                  </a:ext>
                </a:extLst>
              </a:tr>
              <a:tr h="289892">
                <a:tc>
                  <a:txBody>
                    <a:bodyPr/>
                    <a:lstStyle/>
                    <a:p>
                      <a:pPr marL="285750" indent="-285750">
                        <a:buFont typeface="Arial" panose="020B0604020202020204" pitchFamily="34" charset="0"/>
                        <a:buChar char="•"/>
                      </a:pPr>
                      <a:r>
                        <a:rPr lang="en-GB" sz="1800"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886584623"/>
                  </a:ext>
                </a:extLst>
              </a:tr>
              <a:tr h="289892">
                <a:tc>
                  <a:txBody>
                    <a:bodyPr/>
                    <a:lstStyle/>
                    <a:p>
                      <a:pPr marL="285750" indent="-285750">
                        <a:buFont typeface="Arial" panose="020B0604020202020204" pitchFamily="34" charset="0"/>
                        <a:buChar char="•"/>
                      </a:pPr>
                      <a:r>
                        <a:rPr lang="en-GB"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439326847"/>
                  </a:ext>
                </a:extLst>
              </a:tr>
              <a:tr h="289892">
                <a:tc>
                  <a:txBody>
                    <a:bodyPr/>
                    <a:lstStyle/>
                    <a:p>
                      <a:pPr marL="285750" indent="-285750">
                        <a:buFont typeface="Arial" panose="020B0604020202020204" pitchFamily="34" charset="0"/>
                        <a:buChar char="•"/>
                      </a:pPr>
                      <a:r>
                        <a:rPr lang="en-GB"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74116045"/>
                  </a:ext>
                </a:extLst>
              </a:tr>
            </a:tbl>
          </a:graphicData>
        </a:graphic>
      </p:graphicFrame>
      <p:sp>
        <p:nvSpPr>
          <p:cNvPr id="3" name="TextBox 2">
            <a:extLst>
              <a:ext uri="{FF2B5EF4-FFF2-40B4-BE49-F238E27FC236}">
                <a16:creationId xmlns:a16="http://schemas.microsoft.com/office/drawing/2014/main" id="{FEBB8468-B35F-E392-2801-59B9C39538AD}"/>
              </a:ext>
            </a:extLst>
          </p:cNvPr>
          <p:cNvSpPr txBox="1"/>
          <p:nvPr/>
        </p:nvSpPr>
        <p:spPr>
          <a:xfrm>
            <a:off x="2134608" y="5943168"/>
            <a:ext cx="8937062" cy="369332"/>
          </a:xfrm>
          <a:prstGeom prst="rect">
            <a:avLst/>
          </a:prstGeom>
          <a:noFill/>
        </p:spPr>
        <p:txBody>
          <a:bodyPr wrap="none" rtlCol="0">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provide a reference source for the 5W2H model on this slide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B341-67C8-902A-BF39-9A73BEC61F0B}"/>
              </a:ext>
            </a:extLst>
          </p:cNvPr>
          <p:cNvSpPr>
            <a:spLocks noGrp="1"/>
          </p:cNvSpPr>
          <p:nvPr>
            <p:ph type="ctrTitle"/>
          </p:nvPr>
        </p:nvSpPr>
        <p:spPr>
          <a:xfrm>
            <a:off x="1401096" y="246780"/>
            <a:ext cx="9144000" cy="3760839"/>
          </a:xfrm>
        </p:spPr>
        <p:txBody>
          <a:bodyPr>
            <a:noAutofit/>
          </a:bodyPr>
          <a:lstStyle/>
          <a:p>
            <a:r>
              <a:rPr lang="en-GB" sz="2400" dirty="0"/>
              <a:t>The 5W2H model makes it easier to pinpoint the main issue Green Haven Florists is facing. A 30% drop in in-store sales is highlighted, which has a direct impact on revenue. The where indicates that, primarily as a result of decreased high-street foot traffic, the problem is centred in the actual business. The when suggests that this is a new and persistent issue that has emerged in the last 12 months. Walk-in clients are the most impacted category, according to the person, and Liam and Priya are under more financial strain. The why demonstrates that the drop is due to both internal problems like a limited digital presence and external causes like competition, growing costs, and changing consumer behaviour.</a:t>
            </a:r>
          </a:p>
        </p:txBody>
      </p:sp>
      <p:sp>
        <p:nvSpPr>
          <p:cNvPr id="3" name="Subtitle 2">
            <a:extLst>
              <a:ext uri="{FF2B5EF4-FFF2-40B4-BE49-F238E27FC236}">
                <a16:creationId xmlns:a16="http://schemas.microsoft.com/office/drawing/2014/main" id="{41407107-10E2-FC77-6253-2A795624E778}"/>
              </a:ext>
            </a:extLst>
          </p:cNvPr>
          <p:cNvSpPr>
            <a:spLocks noGrp="1"/>
          </p:cNvSpPr>
          <p:nvPr>
            <p:ph type="subTitle" idx="1"/>
          </p:nvPr>
        </p:nvSpPr>
        <p:spPr>
          <a:xfrm flipH="1">
            <a:off x="1843547" y="4295213"/>
            <a:ext cx="8701549" cy="1633639"/>
          </a:xfrm>
        </p:spPr>
        <p:txBody>
          <a:bodyPr>
            <a:normAutofit/>
          </a:bodyPr>
          <a:lstStyle/>
          <a:p>
            <a:r>
              <a:rPr lang="en-GB" dirty="0" err="1"/>
              <a:t>Refference</a:t>
            </a:r>
            <a:r>
              <a:rPr lang="en-GB" dirty="0"/>
              <a:t> :</a:t>
            </a:r>
          </a:p>
          <a:p>
            <a:r>
              <a:rPr lang="en-GB" dirty="0"/>
              <a:t>MindTools (2023) – 5W2H Analysis Tool</a:t>
            </a:r>
          </a:p>
        </p:txBody>
      </p:sp>
    </p:spTree>
    <p:extLst>
      <p:ext uri="{BB962C8B-B14F-4D97-AF65-F5344CB8AC3E}">
        <p14:creationId xmlns:p14="http://schemas.microsoft.com/office/powerpoint/2010/main" val="237528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PESTEL Framework (approx. 1 minute).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366252" y="1502459"/>
            <a:ext cx="10515600" cy="4351338"/>
          </a:xfrm>
        </p:spPr>
        <p:txBody>
          <a:bodyPr>
            <a:normAutofit/>
          </a:bodyPr>
          <a:lstStyle/>
          <a:p>
            <a:pPr marL="0" indent="0">
              <a:lnSpc>
                <a:spcPct val="100000"/>
              </a:lnSpc>
              <a:buNone/>
            </a:pPr>
            <a:r>
              <a:rPr lang="en-GB" sz="2800" dirty="0">
                <a:latin typeface="Arial" panose="020B0604020202020204" pitchFamily="34" charset="0"/>
                <a:cs typeface="Arial" panose="020B0604020202020204" pitchFamily="34" charset="0"/>
              </a:rPr>
              <a:t>An extensively used approach for comprehending external influences on a company such as Green Haven Florists is the PESTEL framework, which examines Political, Economic, Social, Technological, Environmental, and Legal issues. Its primary advantage is that it assists entrepreneurs in methodically recognising macroenvironmental changes, like the increased cost of importing flowers (economic), the growing desire for sustainability from consumers (environmental), or the trend toward online shopping (technological/social).</a:t>
            </a:r>
          </a:p>
        </p:txBody>
      </p:sp>
      <p:sp>
        <p:nvSpPr>
          <p:cNvPr id="5" name="TextBox 4">
            <a:extLst>
              <a:ext uri="{FF2B5EF4-FFF2-40B4-BE49-F238E27FC236}">
                <a16:creationId xmlns:a16="http://schemas.microsoft.com/office/drawing/2014/main" id="{EF01DF79-6A6A-BA50-4722-FF4B95BC5503}"/>
              </a:ext>
            </a:extLst>
          </p:cNvPr>
          <p:cNvSpPr txBox="1"/>
          <p:nvPr/>
        </p:nvSpPr>
        <p:spPr>
          <a:xfrm>
            <a:off x="838200" y="5853797"/>
            <a:ext cx="1016910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661610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Provide an application and discuss the information provided in your PESTEL Framework (approx.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1 minute).</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09B1E27B-148B-9598-3C4B-E917FF8C32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116" y="1785923"/>
            <a:ext cx="10515600" cy="4929187"/>
          </a:xfrm>
          <a:prstGeom prst="rect">
            <a:avLst/>
          </a:prstGeom>
        </p:spPr>
      </p:pic>
    </p:spTree>
    <p:extLst>
      <p:ext uri="{BB962C8B-B14F-4D97-AF65-F5344CB8AC3E}">
        <p14:creationId xmlns:p14="http://schemas.microsoft.com/office/powerpoint/2010/main" val="76460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Cause-and-Effect model (approx. 1 minute).</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fontScale="70000" lnSpcReduction="20000"/>
          </a:bodyPr>
          <a:lstStyle/>
          <a:p>
            <a:pPr>
              <a:lnSpc>
                <a:spcPct val="100000"/>
              </a:lnSpc>
            </a:pPr>
            <a:r>
              <a:rPr lang="en-GB" sz="2800" dirty="0">
                <a:latin typeface="Arial" panose="020B0604020202020204" pitchFamily="34" charset="0"/>
                <a:cs typeface="Arial" panose="020B0604020202020204" pitchFamily="34" charset="0"/>
              </a:rPr>
              <a:t>By graphically mapping the contributing aspects to an issue, the Cause-and-Effect Model—also referred to as a fishbone or Ishikawa diagram—is a method for determining the underlying causes of a problem. Companies utilise it to methodically investigate the causes of problems, such the drop in sales at Green Haven Florists, grouping the factors into categories like People, Processes, Technology, or Environment.</a:t>
            </a:r>
          </a:p>
          <a:p>
            <a:pPr>
              <a:lnSpc>
                <a:spcPct val="100000"/>
              </a:lnSpc>
            </a:pPr>
            <a:endParaRPr lang="en-GB" sz="2800" dirty="0">
              <a:latin typeface="Arial" panose="020B0604020202020204" pitchFamily="34" charset="0"/>
              <a:cs typeface="Arial" panose="020B0604020202020204" pitchFamily="34" charset="0"/>
            </a:endParaRPr>
          </a:p>
          <a:p>
            <a:pPr>
              <a:lnSpc>
                <a:spcPct val="100000"/>
              </a:lnSpc>
            </a:pPr>
            <a:r>
              <a:rPr lang="en-GB" sz="2800" dirty="0">
                <a:latin typeface="Arial" panose="020B0604020202020204" pitchFamily="34" charset="0"/>
                <a:cs typeface="Arial" panose="020B0604020202020204" pitchFamily="34" charset="0"/>
              </a:rPr>
              <a:t>Its simplicity, clarity, and capacity to stimulate group brainstorming are among its advantages; it aids managers in identifying concrete areas that require development. Across all industries, it is extensively utilised in operations, quality management, and problem-solving.</a:t>
            </a:r>
          </a:p>
          <a:p>
            <a:pPr>
              <a:lnSpc>
                <a:spcPct val="100000"/>
              </a:lnSpc>
            </a:pPr>
            <a:endParaRPr lang="en-GB" sz="2800" dirty="0">
              <a:latin typeface="Arial" panose="020B0604020202020204" pitchFamily="34" charset="0"/>
              <a:cs typeface="Arial" panose="020B0604020202020204" pitchFamily="34" charset="0"/>
            </a:endParaRPr>
          </a:p>
          <a:p>
            <a:pPr>
              <a:lnSpc>
                <a:spcPct val="100000"/>
              </a:lnSpc>
            </a:pPr>
            <a:r>
              <a:rPr lang="en-GB" sz="2800" dirty="0">
                <a:latin typeface="Arial" panose="020B0604020202020204" pitchFamily="34" charset="0"/>
                <a:cs typeface="Arial" panose="020B0604020202020204" pitchFamily="34" charset="0"/>
              </a:rPr>
              <a:t>It is criticised for relying on the team's expertise, being unduly simplistic, and possibly ignoring intricate interdependencies.</a:t>
            </a:r>
          </a:p>
        </p:txBody>
      </p:sp>
      <p:sp>
        <p:nvSpPr>
          <p:cNvPr id="5" name="TextBox 4">
            <a:extLst>
              <a:ext uri="{FF2B5EF4-FFF2-40B4-BE49-F238E27FC236}">
                <a16:creationId xmlns:a16="http://schemas.microsoft.com/office/drawing/2014/main" id="{4FE718F0-679C-850D-A5D4-2484229AD645}"/>
              </a:ext>
            </a:extLst>
          </p:cNvPr>
          <p:cNvSpPr txBox="1"/>
          <p:nvPr/>
        </p:nvSpPr>
        <p:spPr>
          <a:xfrm>
            <a:off x="942435" y="5812218"/>
            <a:ext cx="10177013" cy="923330"/>
          </a:xfrm>
          <a:prstGeom prst="rect">
            <a:avLst/>
          </a:prstGeom>
          <a:noFill/>
        </p:spPr>
        <p:txBody>
          <a:bodyPr wrap="square">
            <a:spAutoFit/>
          </a:bodyPr>
          <a:lstStyle/>
          <a:p>
            <a:r>
              <a:rPr lang="en-GB" b="1" dirty="0" err="1">
                <a:solidFill>
                  <a:srgbClr val="FF0000"/>
                </a:solidFill>
                <a:latin typeface="Arial" panose="020B0604020202020204" pitchFamily="34" charset="0"/>
                <a:cs typeface="Arial" panose="020B0604020202020204" pitchFamily="34" charset="0"/>
              </a:rPr>
              <a:t>Refference</a:t>
            </a:r>
            <a:r>
              <a:rPr lang="en-GB" b="1" dirty="0">
                <a:solidFill>
                  <a:srgbClr val="FF0000"/>
                </a:solidFill>
                <a:latin typeface="Arial" panose="020B0604020202020204" pitchFamily="34" charset="0"/>
                <a:cs typeface="Arial" panose="020B0604020202020204" pitchFamily="34" charset="0"/>
              </a:rPr>
              <a:t>: Ishikawa, K. (1986). Guide to Quality Control. Asian Productivity </a:t>
            </a:r>
            <a:r>
              <a:rPr lang="en-GB" b="1" dirty="0" err="1">
                <a:solidFill>
                  <a:srgbClr val="FF0000"/>
                </a:solidFill>
                <a:latin typeface="Arial" panose="020B0604020202020204" pitchFamily="34" charset="0"/>
                <a:cs typeface="Arial" panose="020B0604020202020204" pitchFamily="34" charset="0"/>
              </a:rPr>
              <a:t>Organization.MindTools</a:t>
            </a:r>
            <a:r>
              <a:rPr lang="en-GB" b="1" dirty="0">
                <a:solidFill>
                  <a:srgbClr val="FF0000"/>
                </a:solidFill>
                <a:latin typeface="Arial" panose="020B0604020202020204" pitchFamily="34" charset="0"/>
                <a:cs typeface="Arial" panose="020B0604020202020204" pitchFamily="34" charset="0"/>
              </a:rPr>
              <a:t>. (2025). Cause-and-Effect Analysis (Fishbone Diagram). mindtools.com</a:t>
            </a:r>
          </a:p>
        </p:txBody>
      </p:sp>
    </p:spTree>
    <p:extLst>
      <p:ext uri="{BB962C8B-B14F-4D97-AF65-F5344CB8AC3E}">
        <p14:creationId xmlns:p14="http://schemas.microsoft.com/office/powerpoint/2010/main" val="231907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395B175-2B15-84C6-C319-D07654C38555}"/>
              </a:ext>
            </a:extLst>
          </p:cNvPr>
          <p:cNvSpPr>
            <a:spLocks noGrp="1"/>
          </p:cNvSpPr>
          <p:nvPr>
            <p:ph type="title"/>
          </p:nvPr>
        </p:nvSpPr>
        <p:spPr>
          <a:xfrm flipH="1">
            <a:off x="701977" y="365125"/>
            <a:ext cx="136223" cy="760203"/>
          </a:xfrm>
        </p:spPr>
        <p:txBody>
          <a:bodyPr/>
          <a:lstStyle/>
          <a:p>
            <a:endParaRPr lang="en-GB" dirty="0"/>
          </a:p>
        </p:txBody>
      </p:sp>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4294967295"/>
          </p:nvPr>
        </p:nvSpPr>
        <p:spPr>
          <a:xfrm>
            <a:off x="606425" y="1028700"/>
            <a:ext cx="11585575" cy="4497388"/>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err="1">
                <a:latin typeface="Arial" panose="020B0604020202020204" pitchFamily="34" charset="0"/>
                <a:cs typeface="Arial" panose="020B0604020202020204" pitchFamily="34" charset="0"/>
              </a:rPr>
              <a:t>Suuplier</a:t>
            </a:r>
            <a:r>
              <a:rPr lang="en-GB" sz="1200" dirty="0">
                <a:latin typeface="Arial" panose="020B0604020202020204" pitchFamily="34" charset="0"/>
                <a:cs typeface="Arial" panose="020B0604020202020204" pitchFamily="34" charset="0"/>
              </a:rPr>
              <a:t> delays due to logistic issues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Traffic congestion in UK cities</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Insufficient staff during peak demand periods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Poor coordination</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Poor stock level monitoring</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system to track delivery performance</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err="1">
                <a:latin typeface="Arial" panose="020B0604020202020204" pitchFamily="34" charset="0"/>
                <a:cs typeface="Arial" panose="020B0604020202020204" pitchFamily="34" charset="0"/>
              </a:rPr>
              <a:t>Inssuficient</a:t>
            </a:r>
            <a:r>
              <a:rPr lang="en-GB" sz="1200" dirty="0">
                <a:latin typeface="Arial" panose="020B0604020202020204" pitchFamily="34" charset="0"/>
                <a:cs typeface="Arial" panose="020B0604020202020204" pitchFamily="34" charset="0"/>
              </a:rPr>
              <a:t> packaging materials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Late delivery</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Outdated computer system for order tracking </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Delivery vans not regularly maintained</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err="1">
                <a:latin typeface="Arial" panose="020B0604020202020204" pitchFamily="34" charset="0"/>
                <a:cs typeface="Arial" panose="020B0604020202020204" pitchFamily="34" charset="0"/>
              </a:rPr>
              <a:t>Innefficient</a:t>
            </a:r>
            <a:r>
              <a:rPr lang="en-GB" sz="1200" dirty="0">
                <a:latin typeface="Arial" panose="020B0604020202020204" pitchFamily="34" charset="0"/>
                <a:cs typeface="Arial" panose="020B0604020202020204" pitchFamily="34" charset="0"/>
              </a:rPr>
              <a:t> order processing system </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dirty="0"/>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646331"/>
          </a:xfrm>
          <a:prstGeom prst="rect">
            <a:avLst/>
          </a:prstGeom>
          <a:noFill/>
        </p:spPr>
        <p:txBody>
          <a:bodyPr wrap="square">
            <a:spAutoFit/>
          </a:bodyPr>
          <a:lstStyle/>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Redderence</a:t>
            </a:r>
            <a:r>
              <a:rPr lang="en-GB" dirty="0">
                <a:latin typeface="Arial" panose="020B0604020202020204" pitchFamily="34" charset="0"/>
                <a:cs typeface="Arial" panose="020B0604020202020204" pitchFamily="34" charset="0"/>
              </a:rPr>
              <a:t>: Ishikawa K. (1968). Guide to Quality Control .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Tokyo : Asian Productivity Organisation </a:t>
            </a:r>
          </a:p>
        </p:txBody>
      </p:sp>
    </p:spTree>
    <p:extLst>
      <p:ext uri="{BB962C8B-B14F-4D97-AF65-F5344CB8AC3E}">
        <p14:creationId xmlns:p14="http://schemas.microsoft.com/office/powerpoint/2010/main" val="642852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Key Findings nr 1 : Reduced foot traffic and heightened competition: Online and boutique florists are luring clients away from the local high street, while foot traffic is declining.</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Key Findings nr 2: Growing operating and supply costs: Profitability is being strained by the cost of sustainable packaging and flower imports.</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Key Findings nr 3: Limited digital presence: Online visibility and client engagement are decreased by the antiquated website and inadequate social media promotion.</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Key Findings nr 4:  Possibilities for creativity and sustainability: Green Haven's eco-friendly, custom arrangements are valued by customers and can be used to set the company apart.</a:t>
            </a:r>
          </a:p>
        </p:txBody>
      </p:sp>
    </p:spTree>
    <p:extLst>
      <p:ext uri="{BB962C8B-B14F-4D97-AF65-F5344CB8AC3E}">
        <p14:creationId xmlns:p14="http://schemas.microsoft.com/office/powerpoint/2010/main" val="1037257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r>
              <a:rPr lang="en-GB" sz="2400" b="1" dirty="0"/>
              <a:t>References:</a:t>
            </a:r>
            <a:endParaRPr lang="en-GB" sz="2400" dirty="0"/>
          </a:p>
          <a:p>
            <a:r>
              <a:rPr lang="en-GB" sz="2400" dirty="0"/>
              <a:t>Ishikawa, K. (1986). </a:t>
            </a:r>
            <a:r>
              <a:rPr lang="en-GB" sz="2400" i="1" dirty="0"/>
              <a:t>Guide to Quality Control</a:t>
            </a:r>
            <a:r>
              <a:rPr lang="en-GB" sz="2400" dirty="0"/>
              <a:t>. Asian Productivity Organization.</a:t>
            </a:r>
          </a:p>
          <a:p>
            <a:r>
              <a:rPr lang="en-GB" sz="2400" dirty="0"/>
              <a:t>MindTools. (2025). </a:t>
            </a:r>
            <a:r>
              <a:rPr lang="en-GB" sz="2400" i="1" dirty="0"/>
              <a:t>Cause-and-Effect Analysis (Fishbone Diagram)</a:t>
            </a:r>
            <a:r>
              <a:rPr lang="en-GB" sz="2400" dirty="0"/>
              <a:t>. Available at: </a:t>
            </a:r>
            <a:r>
              <a:rPr lang="en-GB" sz="2400" dirty="0">
                <a:hlinkClick r:id="rId2"/>
              </a:rPr>
              <a:t>https://www.mindtools.com/pages/article/newTMC_03.htm</a:t>
            </a:r>
            <a:endParaRPr lang="en-GB" sz="2400" dirty="0"/>
          </a:p>
          <a:p>
            <a:r>
              <a:rPr lang="en-GB" sz="2400" dirty="0"/>
              <a:t>Oxford Economics. (2024). </a:t>
            </a:r>
            <a:r>
              <a:rPr lang="en-GB" sz="2400" i="1" dirty="0"/>
              <a:t>UK Retail Trends and Consumer Behaviour Report</a:t>
            </a:r>
            <a:r>
              <a:rPr lang="en-GB" sz="2400" dirty="0"/>
              <a:t>.</a:t>
            </a:r>
          </a:p>
          <a:p>
            <a:r>
              <a:rPr lang="en-GB" sz="2400" dirty="0"/>
              <a:t>Statista. (2025). </a:t>
            </a:r>
            <a:r>
              <a:rPr lang="en-GB" sz="2400" i="1" dirty="0"/>
              <a:t>Online Flower Delivery Market in the UK</a:t>
            </a:r>
            <a:r>
              <a:rPr lang="en-GB" sz="2400" dirty="0"/>
              <a:t>. Available at: </a:t>
            </a:r>
            <a:r>
              <a:rPr lang="en-GB" sz="2400" dirty="0">
                <a:hlinkClick r:id="rId3"/>
              </a:rPr>
              <a:t>https://www.statista.com</a:t>
            </a:r>
            <a:endParaRPr lang="en-GB" sz="2400" dirty="0"/>
          </a:p>
          <a:p>
            <a:r>
              <a:rPr lang="en-GB" sz="2400" dirty="0"/>
              <a:t>Business Insights. (2023). </a:t>
            </a:r>
            <a:r>
              <a:rPr lang="en-GB" sz="2400" i="1" dirty="0"/>
              <a:t>Sustainable Packaging and Small Business Costs in the UK</a:t>
            </a:r>
            <a:r>
              <a:rPr lang="en-GB" sz="2400" dirty="0"/>
              <a:t>.</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1938</TotalTime>
  <Words>1350</Words>
  <Application>Microsoft Office PowerPoint</Application>
  <PresentationFormat>Widescreen</PresentationFormat>
  <Paragraphs>132</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Provide an Overview of your presentation (approx. 30 seconds)</vt:lpstr>
      <vt:lpstr>Provide an overview of Green Havan Florists (approx. 30 seconds).</vt:lpstr>
      <vt:lpstr>Provide an insight into the problems Green Haven Florists are facing (approx. 1 minute).</vt:lpstr>
      <vt:lpstr>PowerPoint Presentation</vt:lpstr>
      <vt:lpstr>The 5W2H model makes it easier to pinpoint the main issue Green Haven Florists is facing. A 30% drop in in-store sales is highlighted, which has a direct impact on revenue. The where indicates that, primarily as a result of decreased high-street foot traffic, the problem is centred in the actual business. The when suggests that this is a new and persistent issue that has emerged in the last 12 months. Walk-in clients are the most impacted category, according to the person, and Liam and Priya are under more financial strain. The why demonstrates that the drop is due to both internal problems like a limited digital presence and external causes like competition, growing costs, and changing consumer behaviour.</vt:lpstr>
      <vt:lpstr>Provide a critique of the PESTEL Framework (approx. 1 minute).</vt:lpstr>
      <vt:lpstr>  Provide an application and discuss the information provided in your PESTEL Framework (approx.  1 minute).  </vt:lpstr>
      <vt:lpstr>Provide a critique of the Cause-and-Effect model (approx. 1 minute).</vt:lpstr>
      <vt:lpstr>PowerPoint Presentation</vt:lpstr>
      <vt:lpstr>Provide a summary of your Key Findings (approx. 30 seconds)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Cristian Moldovan</cp:lastModifiedBy>
  <cp:revision>91</cp:revision>
  <dcterms:created xsi:type="dcterms:W3CDTF">2024-01-29T11:42:05Z</dcterms:created>
  <dcterms:modified xsi:type="dcterms:W3CDTF">2026-02-15T21:12:42Z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