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Props/core0.xml" ContentType="application/vnd.openxmlformats-package.core-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5" Type="http://schemas.openxmlformats.org/officedocument/2006/relationships/metadata/core-properties" Target="docProps/core0.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12192000"/>
  <p:defaultTex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20" Type="http://schemas.microsoft.com/office/2016/11/relationships/changesInfo" Target="changesInfos/changesInfo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notesMaster" Target="notesMasters/notesMaster1.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nika Dabkowska (2508842)" userId="4925314b-0ad7-4bf7-a9ae-a14f82e4ff49" providerId="ADAL" clId="{27A4866C-627D-4EE5-A74A-67E05B6DD120}"/>
    <pc:docChg chg="modSld">
      <pc:chgData name="Monika Dabkowska (2508842)" userId="4925314b-0ad7-4bf7-a9ae-a14f82e4ff49" providerId="ADAL" clId="{27A4866C-627D-4EE5-A74A-67E05B6DD120}" dt="2026-07-12T12:56:29.490" v="115" actId="14100"/>
      <pc:docMkLst>
        <pc:docMk/>
      </pc:docMkLst>
      <pc:sldChg chg="modSp mod">
        <pc:chgData name="Monika Dabkowska (2508842)" userId="4925314b-0ad7-4bf7-a9ae-a14f82e4ff49" providerId="ADAL" clId="{27A4866C-627D-4EE5-A74A-67E05B6DD120}" dt="2026-07-12T12:56:29.490" v="115" actId="14100"/>
        <pc:sldMkLst>
          <pc:docMk/>
          <pc:sldMk cId="0" sldId="267"/>
        </pc:sldMkLst>
        <pc:spChg chg="mod">
          <ac:chgData name="Monika Dabkowska (2508842)" userId="4925314b-0ad7-4bf7-a9ae-a14f82e4ff49" providerId="ADAL" clId="{27A4866C-627D-4EE5-A74A-67E05B6DD120}" dt="2026-07-12T12:55:48.372" v="113" actId="20577"/>
          <ac:spMkLst>
            <pc:docMk/>
            <pc:sldMk cId="0" sldId="267"/>
            <ac:spMk id="179" creationId="{00000000-0000-0000-0000-000000000000}"/>
          </ac:spMkLst>
        </pc:spChg>
        <pc:spChg chg="mod">
          <ac:chgData name="Monika Dabkowska (2508842)" userId="4925314b-0ad7-4bf7-a9ae-a14f82e4ff49" providerId="ADAL" clId="{27A4866C-627D-4EE5-A74A-67E05B6DD120}" dt="2026-07-12T12:56:29.490" v="115" actId="14100"/>
          <ac:spMkLst>
            <pc:docMk/>
            <pc:sldMk cId="0" sldId="267"/>
            <ac:spMk id="183" creationId="{00000000-0000-0000-0000-000000000000}"/>
          </ac:spMkLst>
        </pc:spChg>
      </pc:sldChg>
      <pc:sldChg chg="modSp mod">
        <pc:chgData name="Monika Dabkowska (2508842)" userId="4925314b-0ad7-4bf7-a9ae-a14f82e4ff49" providerId="ADAL" clId="{27A4866C-627D-4EE5-A74A-67E05B6DD120}" dt="2026-07-12T12:54:45.361" v="55" actId="20577"/>
        <pc:sldMkLst>
          <pc:docMk/>
          <pc:sldMk cId="0" sldId="268"/>
        </pc:sldMkLst>
        <pc:spChg chg="mod">
          <ac:chgData name="Monika Dabkowska (2508842)" userId="4925314b-0ad7-4bf7-a9ae-a14f82e4ff49" providerId="ADAL" clId="{27A4866C-627D-4EE5-A74A-67E05B6DD120}" dt="2026-07-12T12:54:45.361" v="55" actId="20577"/>
          <ac:spMkLst>
            <pc:docMk/>
            <pc:sldMk cId="0" sldId="268"/>
            <ac:spMk id="185" creationId="{00000000-0000-0000-0000-000000000000}"/>
          </ac:spMkLst>
        </pc:spChg>
      </pc:sldChg>
    </pc:docChg>
  </pc:docChgLst>
  <pc:docChgLst>
    <pc:chgData name="Monika Dabkowska (2508842)" userId="4925314b-0ad7-4bf7-a9ae-a14f82e4ff49" providerId="ADAL" clId="{74F454C0-2212-38EE-BB15-A7CFF3C34924}"/>
    <pc:docChg chg="custSel modSld">
      <pc:chgData name="Monika Dabkowska (2508842)" userId="4925314b-0ad7-4bf7-a9ae-a14f82e4ff49" providerId="ADAL" clId="{74F454C0-2212-38EE-BB15-A7CFF3C34924}" dt="2026-07-15T22:46:59.797" v="73" actId="21"/>
      <pc:docMkLst>
        <pc:docMk/>
      </pc:docMkLst>
      <pc:sldChg chg="delSp modSp mod">
        <pc:chgData name="Monika Dabkowska (2508842)" userId="4925314b-0ad7-4bf7-a9ae-a14f82e4ff49" providerId="ADAL" clId="{74F454C0-2212-38EE-BB15-A7CFF3C34924}" dt="2026-07-15T22:44:23.494" v="61" actId="21"/>
        <pc:sldMkLst>
          <pc:docMk/>
          <pc:sldMk cId="0" sldId="256"/>
        </pc:sldMkLst>
        <pc:spChg chg="mod">
          <ac:chgData name="Monika Dabkowska (2508842)" userId="4925314b-0ad7-4bf7-a9ae-a14f82e4ff49" providerId="ADAL" clId="{74F454C0-2212-38EE-BB15-A7CFF3C34924}" dt="2026-07-15T22:43:54.470" v="59" actId="20577"/>
          <ac:spMkLst>
            <pc:docMk/>
            <pc:sldMk cId="0" sldId="256"/>
            <ac:spMk id="9" creationId="{00000000-0000-0000-0000-000000000000}"/>
          </ac:spMkLst>
        </pc:spChg>
        <pc:spChg chg="del">
          <ac:chgData name="Monika Dabkowska (2508842)" userId="4925314b-0ad7-4bf7-a9ae-a14f82e4ff49" providerId="ADAL" clId="{74F454C0-2212-38EE-BB15-A7CFF3C34924}" dt="2026-07-15T22:44:16.683" v="60" actId="21"/>
          <ac:spMkLst>
            <pc:docMk/>
            <pc:sldMk cId="0" sldId="256"/>
            <ac:spMk id="18" creationId="{00000000-0000-0000-0000-000000000000}"/>
          </ac:spMkLst>
        </pc:spChg>
        <pc:spChg chg="del">
          <ac:chgData name="Monika Dabkowska (2508842)" userId="4925314b-0ad7-4bf7-a9ae-a14f82e4ff49" providerId="ADAL" clId="{74F454C0-2212-38EE-BB15-A7CFF3C34924}" dt="2026-07-15T22:44:23.494" v="61" actId="21"/>
          <ac:spMkLst>
            <pc:docMk/>
            <pc:sldMk cId="0" sldId="256"/>
            <ac:spMk id="19" creationId="{00000000-0000-0000-0000-000000000000}"/>
          </ac:spMkLst>
        </pc:spChg>
      </pc:sldChg>
      <pc:sldChg chg="delSp mod">
        <pc:chgData name="Monika Dabkowska (2508842)" userId="4925314b-0ad7-4bf7-a9ae-a14f82e4ff49" providerId="ADAL" clId="{74F454C0-2212-38EE-BB15-A7CFF3C34924}" dt="2026-07-15T22:44:53.828" v="62" actId="21"/>
        <pc:sldMkLst>
          <pc:docMk/>
          <pc:sldMk cId="0" sldId="257"/>
        </pc:sldMkLst>
        <pc:spChg chg="del">
          <ac:chgData name="Monika Dabkowska (2508842)" userId="4925314b-0ad7-4bf7-a9ae-a14f82e4ff49" providerId="ADAL" clId="{74F454C0-2212-38EE-BB15-A7CFF3C34924}" dt="2026-07-15T22:44:53.828" v="62" actId="21"/>
          <ac:spMkLst>
            <pc:docMk/>
            <pc:sldMk cId="0" sldId="257"/>
            <ac:spMk id="24" creationId="{00000000-0000-0000-0000-000000000000}"/>
          </ac:spMkLst>
        </pc:spChg>
      </pc:sldChg>
      <pc:sldChg chg="delSp mod">
        <pc:chgData name="Monika Dabkowska (2508842)" userId="4925314b-0ad7-4bf7-a9ae-a14f82e4ff49" providerId="ADAL" clId="{74F454C0-2212-38EE-BB15-A7CFF3C34924}" dt="2026-07-15T22:45:00.550" v="63" actId="21"/>
        <pc:sldMkLst>
          <pc:docMk/>
          <pc:sldMk cId="0" sldId="258"/>
        </pc:sldMkLst>
        <pc:spChg chg="del">
          <ac:chgData name="Monika Dabkowska (2508842)" userId="4925314b-0ad7-4bf7-a9ae-a14f82e4ff49" providerId="ADAL" clId="{74F454C0-2212-38EE-BB15-A7CFF3C34924}" dt="2026-07-15T22:45:00.550" v="63" actId="21"/>
          <ac:spMkLst>
            <pc:docMk/>
            <pc:sldMk cId="0" sldId="258"/>
            <ac:spMk id="41" creationId="{00000000-0000-0000-0000-000000000000}"/>
          </ac:spMkLst>
        </pc:spChg>
      </pc:sldChg>
      <pc:sldChg chg="delSp modSp mod">
        <pc:chgData name="Monika Dabkowska (2508842)" userId="4925314b-0ad7-4bf7-a9ae-a14f82e4ff49" providerId="ADAL" clId="{74F454C0-2212-38EE-BB15-A7CFF3C34924}" dt="2026-07-15T22:45:24.626" v="66" actId="21"/>
        <pc:sldMkLst>
          <pc:docMk/>
          <pc:sldMk cId="0" sldId="259"/>
        </pc:sldMkLst>
        <pc:spChg chg="del mod">
          <ac:chgData name="Monika Dabkowska (2508842)" userId="4925314b-0ad7-4bf7-a9ae-a14f82e4ff49" providerId="ADAL" clId="{74F454C0-2212-38EE-BB15-A7CFF3C34924}" dt="2026-07-15T22:45:24.626" v="66" actId="21"/>
          <ac:spMkLst>
            <pc:docMk/>
            <pc:sldMk cId="0" sldId="259"/>
            <ac:spMk id="58" creationId="{00000000-0000-0000-0000-000000000000}"/>
          </ac:spMkLst>
        </pc:spChg>
        <pc:spChg chg="del">
          <ac:chgData name="Monika Dabkowska (2508842)" userId="4925314b-0ad7-4bf7-a9ae-a14f82e4ff49" providerId="ADAL" clId="{74F454C0-2212-38EE-BB15-A7CFF3C34924}" dt="2026-07-15T22:45:08.482" v="64" actId="21"/>
          <ac:spMkLst>
            <pc:docMk/>
            <pc:sldMk cId="0" sldId="259"/>
            <ac:spMk id="60" creationId="{00000000-0000-0000-0000-000000000000}"/>
          </ac:spMkLst>
        </pc:spChg>
      </pc:sldChg>
      <pc:sldChg chg="delSp mod">
        <pc:chgData name="Monika Dabkowska (2508842)" userId="4925314b-0ad7-4bf7-a9ae-a14f82e4ff49" providerId="ADAL" clId="{74F454C0-2212-38EE-BB15-A7CFF3C34924}" dt="2026-07-15T22:45:37.049" v="67" actId="21"/>
        <pc:sldMkLst>
          <pc:docMk/>
          <pc:sldMk cId="0" sldId="260"/>
        </pc:sldMkLst>
        <pc:spChg chg="del">
          <ac:chgData name="Monika Dabkowska (2508842)" userId="4925314b-0ad7-4bf7-a9ae-a14f82e4ff49" providerId="ADAL" clId="{74F454C0-2212-38EE-BB15-A7CFF3C34924}" dt="2026-07-15T22:45:37.049" v="67" actId="21"/>
          <ac:spMkLst>
            <pc:docMk/>
            <pc:sldMk cId="0" sldId="260"/>
            <ac:spMk id="78" creationId="{00000000-0000-0000-0000-000000000000}"/>
          </ac:spMkLst>
        </pc:spChg>
      </pc:sldChg>
      <pc:sldChg chg="delSp mod">
        <pc:chgData name="Monika Dabkowska (2508842)" userId="4925314b-0ad7-4bf7-a9ae-a14f82e4ff49" providerId="ADAL" clId="{74F454C0-2212-38EE-BB15-A7CFF3C34924}" dt="2026-07-15T22:45:45.601" v="68" actId="21"/>
        <pc:sldMkLst>
          <pc:docMk/>
          <pc:sldMk cId="0" sldId="261"/>
        </pc:sldMkLst>
        <pc:spChg chg="del">
          <ac:chgData name="Monika Dabkowska (2508842)" userId="4925314b-0ad7-4bf7-a9ae-a14f82e4ff49" providerId="ADAL" clId="{74F454C0-2212-38EE-BB15-A7CFF3C34924}" dt="2026-07-15T22:45:45.601" v="68" actId="21"/>
          <ac:spMkLst>
            <pc:docMk/>
            <pc:sldMk cId="0" sldId="261"/>
            <ac:spMk id="92" creationId="{00000000-0000-0000-0000-000000000000}"/>
          </ac:spMkLst>
        </pc:spChg>
      </pc:sldChg>
      <pc:sldChg chg="delSp mod">
        <pc:chgData name="Monika Dabkowska (2508842)" userId="4925314b-0ad7-4bf7-a9ae-a14f82e4ff49" providerId="ADAL" clId="{74F454C0-2212-38EE-BB15-A7CFF3C34924}" dt="2026-07-15T22:45:53.641" v="69" actId="21"/>
        <pc:sldMkLst>
          <pc:docMk/>
          <pc:sldMk cId="0" sldId="262"/>
        </pc:sldMkLst>
        <pc:spChg chg="del">
          <ac:chgData name="Monika Dabkowska (2508842)" userId="4925314b-0ad7-4bf7-a9ae-a14f82e4ff49" providerId="ADAL" clId="{74F454C0-2212-38EE-BB15-A7CFF3C34924}" dt="2026-07-15T22:45:53.641" v="69" actId="21"/>
          <ac:spMkLst>
            <pc:docMk/>
            <pc:sldMk cId="0" sldId="262"/>
            <ac:spMk id="107" creationId="{00000000-0000-0000-0000-000000000000}"/>
          </ac:spMkLst>
        </pc:spChg>
      </pc:sldChg>
      <pc:sldChg chg="delSp mod">
        <pc:chgData name="Monika Dabkowska (2508842)" userId="4925314b-0ad7-4bf7-a9ae-a14f82e4ff49" providerId="ADAL" clId="{74F454C0-2212-38EE-BB15-A7CFF3C34924}" dt="2026-07-15T22:46:25.462" v="70" actId="21"/>
        <pc:sldMkLst>
          <pc:docMk/>
          <pc:sldMk cId="0" sldId="263"/>
        </pc:sldMkLst>
        <pc:spChg chg="del">
          <ac:chgData name="Monika Dabkowska (2508842)" userId="4925314b-0ad7-4bf7-a9ae-a14f82e4ff49" providerId="ADAL" clId="{74F454C0-2212-38EE-BB15-A7CFF3C34924}" dt="2026-07-15T22:46:25.462" v="70" actId="21"/>
          <ac:spMkLst>
            <pc:docMk/>
            <pc:sldMk cId="0" sldId="263"/>
            <ac:spMk id="123" creationId="{00000000-0000-0000-0000-000000000000}"/>
          </ac:spMkLst>
        </pc:spChg>
      </pc:sldChg>
      <pc:sldChg chg="delSp mod">
        <pc:chgData name="Monika Dabkowska (2508842)" userId="4925314b-0ad7-4bf7-a9ae-a14f82e4ff49" providerId="ADAL" clId="{74F454C0-2212-38EE-BB15-A7CFF3C34924}" dt="2026-07-15T22:46:36.746" v="71" actId="21"/>
        <pc:sldMkLst>
          <pc:docMk/>
          <pc:sldMk cId="0" sldId="264"/>
        </pc:sldMkLst>
        <pc:spChg chg="del">
          <ac:chgData name="Monika Dabkowska (2508842)" userId="4925314b-0ad7-4bf7-a9ae-a14f82e4ff49" providerId="ADAL" clId="{74F454C0-2212-38EE-BB15-A7CFF3C34924}" dt="2026-07-15T22:46:36.746" v="71" actId="21"/>
          <ac:spMkLst>
            <pc:docMk/>
            <pc:sldMk cId="0" sldId="264"/>
            <ac:spMk id="139" creationId="{00000000-0000-0000-0000-000000000000}"/>
          </ac:spMkLst>
        </pc:spChg>
      </pc:sldChg>
      <pc:sldChg chg="delSp mod">
        <pc:chgData name="Monika Dabkowska (2508842)" userId="4925314b-0ad7-4bf7-a9ae-a14f82e4ff49" providerId="ADAL" clId="{74F454C0-2212-38EE-BB15-A7CFF3C34924}" dt="2026-07-15T22:46:51.925" v="72" actId="21"/>
        <pc:sldMkLst>
          <pc:docMk/>
          <pc:sldMk cId="0" sldId="265"/>
        </pc:sldMkLst>
        <pc:spChg chg="del">
          <ac:chgData name="Monika Dabkowska (2508842)" userId="4925314b-0ad7-4bf7-a9ae-a14f82e4ff49" providerId="ADAL" clId="{74F454C0-2212-38EE-BB15-A7CFF3C34924}" dt="2026-07-15T22:46:51.925" v="72" actId="21"/>
          <ac:spMkLst>
            <pc:docMk/>
            <pc:sldMk cId="0" sldId="265"/>
            <ac:spMk id="155" creationId="{00000000-0000-0000-0000-000000000000}"/>
          </ac:spMkLst>
        </pc:spChg>
      </pc:sldChg>
      <pc:sldChg chg="delSp mod">
        <pc:chgData name="Monika Dabkowska (2508842)" userId="4925314b-0ad7-4bf7-a9ae-a14f82e4ff49" providerId="ADAL" clId="{74F454C0-2212-38EE-BB15-A7CFF3C34924}" dt="2026-07-15T22:46:59.797" v="73" actId="21"/>
        <pc:sldMkLst>
          <pc:docMk/>
          <pc:sldMk cId="0" sldId="266"/>
        </pc:sldMkLst>
        <pc:spChg chg="del">
          <ac:chgData name="Monika Dabkowska (2508842)" userId="4925314b-0ad7-4bf7-a9ae-a14f82e4ff49" providerId="ADAL" clId="{74F454C0-2212-38EE-BB15-A7CFF3C34924}" dt="2026-07-15T22:46:59.797" v="73" actId="21"/>
          <ac:spMkLst>
            <pc:docMk/>
            <pc:sldMk cId="0" sldId="266"/>
            <ac:spMk id="166"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PlaceHolder 1"/>
          <p:cNvSpPr>
            <a:spLocks noGrp="1" noRot="1" noChangeAspect="1"/>
          </p:cNvSpPr>
          <p:nvPr>
            <p:ph type="sldImg"/>
          </p:nvPr>
        </p:nvSpPr>
        <p:spPr>
          <a:xfrm>
            <a:off x="216000" y="812520"/>
            <a:ext cx="7127280" cy="4008960"/>
          </a:xfrm>
          <a:prstGeom prst="rect">
            <a:avLst/>
          </a:prstGeom>
          <a:noFill/>
          <a:ln w="0">
            <a:noFill/>
          </a:ln>
        </p:spPr>
        <p:txBody>
          <a:bodyPr lIns="0" tIns="0" rIns="0" bIns="0" anchor="ctr">
            <a:noAutofit/>
          </a:bodyPr>
          <a:lstStyle/>
          <a:p>
            <a:r>
              <a:rPr lang="en-US" sz="1800" b="0" u="none" strike="noStrike">
                <a:solidFill>
                  <a:schemeClr val="dk1"/>
                </a:solidFill>
                <a:effectLst/>
                <a:uFillTx/>
                <a:latin typeface="Aptos"/>
              </a:rPr>
              <a:t>Click to move the slide</a:t>
            </a:r>
          </a:p>
        </p:txBody>
      </p:sp>
      <p:sp>
        <p:nvSpPr>
          <p:cNvPr id="3" name="PlaceHolder 2"/>
          <p:cNvSpPr>
            <a:spLocks noGrp="1"/>
          </p:cNvSpPr>
          <p:nvPr>
            <p:ph type="body"/>
          </p:nvPr>
        </p:nvSpPr>
        <p:spPr>
          <a:xfrm>
            <a:off x="756000" y="5078520"/>
            <a:ext cx="6047640" cy="4811040"/>
          </a:xfrm>
          <a:prstGeom prst="rect">
            <a:avLst/>
          </a:prstGeom>
          <a:noFill/>
          <a:ln w="0">
            <a:noFill/>
          </a:ln>
        </p:spPr>
        <p:txBody>
          <a:bodyPr lIns="0" tIns="0" rIns="0" bIns="0" anchor="t">
            <a:noAutofit/>
          </a:bodyPr>
          <a:lstStyle/>
          <a:p>
            <a:pPr indent="0">
              <a:buNone/>
            </a:pPr>
            <a:r>
              <a:rPr lang="en-US" sz="2000" b="0" u="none" strike="noStrike">
                <a:solidFill>
                  <a:srgbClr val="000000"/>
                </a:solidFill>
                <a:effectLst/>
                <a:uFillTx/>
                <a:latin typeface="Arial"/>
              </a:rPr>
              <a:t>Click to edit the notes format</a:t>
            </a:r>
          </a:p>
        </p:txBody>
      </p:sp>
      <p:sp>
        <p:nvSpPr>
          <p:cNvPr id="4" name="PlaceHolder 3"/>
          <p:cNvSpPr>
            <a:spLocks noGrp="1"/>
          </p:cNvSpPr>
          <p:nvPr>
            <p:ph type="hdr"/>
          </p:nvPr>
        </p:nvSpPr>
        <p:spPr>
          <a:xfrm>
            <a:off x="0" y="0"/>
            <a:ext cx="3280680" cy="534240"/>
          </a:xfrm>
          <a:prstGeom prst="rect">
            <a:avLst/>
          </a:prstGeom>
          <a:noFill/>
          <a:ln w="0">
            <a:noFill/>
          </a:ln>
        </p:spPr>
        <p:txBody>
          <a:bodyPr lIns="0" tIns="0" rIns="0" bIns="0" anchor="t">
            <a:noAutofit/>
          </a:bodyPr>
          <a:lstStyle/>
          <a:p>
            <a:pPr indent="0">
              <a:buNone/>
            </a:pPr>
            <a:r>
              <a:rPr lang="en-US" sz="1400" b="0" u="none" strike="noStrike">
                <a:solidFill>
                  <a:srgbClr val="000000"/>
                </a:solidFill>
                <a:effectLst/>
                <a:uFillTx/>
                <a:latin typeface="Times New Roman"/>
              </a:rPr>
              <a:t> </a:t>
            </a:r>
          </a:p>
        </p:txBody>
      </p:sp>
      <p:sp>
        <p:nvSpPr>
          <p:cNvPr id="5" name="PlaceHolder 4"/>
          <p:cNvSpPr>
            <a:spLocks noGrp="1"/>
          </p:cNvSpPr>
          <p:nvPr>
            <p:ph type="dt" idx="1"/>
          </p:nvPr>
        </p:nvSpPr>
        <p:spPr>
          <a:xfrm>
            <a:off x="4278960" y="0"/>
            <a:ext cx="3280680" cy="534240"/>
          </a:xfrm>
          <a:prstGeom prst="rect">
            <a:avLst/>
          </a:prstGeom>
          <a:noFill/>
          <a:ln w="0">
            <a:noFill/>
          </a:ln>
        </p:spPr>
        <p:txBody>
          <a:bodyPr lIns="0" tIns="0" rIns="0" bIns="0" anchor="t">
            <a:noAutofit/>
          </a:bodyPr>
          <a:lstStyle>
            <a:lvl1pPr indent="0" algn="r">
              <a:buNone/>
              <a:defRPr lang="en-US" sz="1400" b="0" u="none" strike="noStrike">
                <a:solidFill>
                  <a:srgbClr val="000000"/>
                </a:solidFill>
                <a:effectLst/>
                <a:uFillTx/>
                <a:latin typeface="Times New Roman"/>
              </a:defRPr>
            </a:lvl1pPr>
          </a:lstStyle>
          <a:p>
            <a:pPr indent="0" algn="r">
              <a:buNone/>
            </a:pPr>
            <a:r>
              <a:rPr lang="en-US" sz="1400" b="0" u="none" strike="noStrike">
                <a:solidFill>
                  <a:srgbClr val="000000"/>
                </a:solidFill>
                <a:effectLst/>
                <a:uFillTx/>
                <a:latin typeface="Times New Roman"/>
              </a:rPr>
              <a:t> </a:t>
            </a:r>
          </a:p>
        </p:txBody>
      </p:sp>
      <p:sp>
        <p:nvSpPr>
          <p:cNvPr id="6" name="PlaceHolder 5"/>
          <p:cNvSpPr>
            <a:spLocks noGrp="1"/>
          </p:cNvSpPr>
          <p:nvPr>
            <p:ph type="ftr" idx="2"/>
          </p:nvPr>
        </p:nvSpPr>
        <p:spPr>
          <a:xfrm>
            <a:off x="0" y="10157400"/>
            <a:ext cx="3280680" cy="534240"/>
          </a:xfrm>
          <a:prstGeom prst="rect">
            <a:avLst/>
          </a:prstGeom>
          <a:noFill/>
          <a:ln w="0">
            <a:noFill/>
          </a:ln>
        </p:spPr>
        <p:txBody>
          <a:bodyPr lIns="0" tIns="0" rIns="0" bIns="0" anchor="b">
            <a:noAutofit/>
          </a:bodyPr>
          <a:lstStyle>
            <a:lvl1pPr indent="0">
              <a:buNone/>
              <a:defRPr lang="en-US" sz="1400" b="0" u="none" strike="noStrike">
                <a:solidFill>
                  <a:srgbClr val="000000"/>
                </a:solidFill>
                <a:effectLst/>
                <a:uFillTx/>
                <a:latin typeface="Times New Roman"/>
              </a:defRPr>
            </a:lvl1pPr>
          </a:lstStyle>
          <a:p>
            <a:pPr indent="0">
              <a:buNone/>
            </a:pPr>
            <a:r>
              <a:rPr lang="en-US" sz="1400" b="0" u="none" strike="noStrike">
                <a:solidFill>
                  <a:srgbClr val="000000"/>
                </a:solidFill>
                <a:effectLst/>
                <a:uFillTx/>
                <a:latin typeface="Times New Roman"/>
              </a:rPr>
              <a:t> </a:t>
            </a:r>
          </a:p>
        </p:txBody>
      </p:sp>
      <p:sp>
        <p:nvSpPr>
          <p:cNvPr id="7" name="PlaceHolder 6"/>
          <p:cNvSpPr>
            <a:spLocks noGrp="1"/>
          </p:cNvSpPr>
          <p:nvPr>
            <p:ph type="sldNum" idx="3"/>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u="none" strike="noStrike">
                <a:solidFill>
                  <a:srgbClr val="000000"/>
                </a:solidFill>
                <a:effectLst/>
                <a:uFillTx/>
                <a:latin typeface="Times New Roman"/>
              </a:defRPr>
            </a:lvl1pPr>
          </a:lstStyle>
          <a:p>
            <a:pPr indent="0" algn="r">
              <a:buNone/>
            </a:pPr>
            <a:fld id="{D1DD64E6-5578-4D5A-BBD5-9D95FF5E6A58}" type="slidenum">
              <a:rPr lang="en-US" sz="1400" b="0" u="none" strike="noStrike">
                <a:solidFill>
                  <a:srgbClr val="000000"/>
                </a:solidFill>
                <a:effectLst/>
                <a:uFillTx/>
                <a:latin typeface="Times New Roman"/>
              </a:rPr>
              <a:t>‹#›</a:t>
            </a:fld>
            <a:endParaRPr lang="en-US" sz="1400" b="0" u="none" strike="noStrike">
              <a:solidFill>
                <a:srgbClr val="000000"/>
              </a:solidFill>
              <a:effectLst/>
              <a:uFillTx/>
              <a:latin typeface="Times New Roman"/>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 name="PlaceHolder 1"/>
          <p:cNvSpPr>
            <a:spLocks noGrp="1" noRot="1" noChangeAspect="1"/>
          </p:cNvSpPr>
          <p:nvPr>
            <p:ph type="sldImg"/>
          </p:nvPr>
        </p:nvSpPr>
        <p:spPr>
          <a:xfrm>
            <a:off x="685800" y="1143000"/>
            <a:ext cx="5486400" cy="3086100"/>
          </a:xfrm>
          <a:prstGeom prst="rect">
            <a:avLst/>
          </a:prstGeom>
          <a:ln w="0">
            <a:noFill/>
          </a:ln>
        </p:spPr>
      </p:sp>
      <p:sp>
        <p:nvSpPr>
          <p:cNvPr id="191"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a:lnSpc>
                <a:spcPct val="100000"/>
              </a:lnSpc>
              <a:buNone/>
            </a:pPr>
            <a:r>
              <a:rPr lang="en-US" sz="2000" b="0" u="none" strike="noStrike">
                <a:solidFill>
                  <a:srgbClr val="000000"/>
                </a:solidFill>
                <a:effectLst/>
                <a:uFillTx/>
                <a:latin typeface="Arial"/>
              </a:rPr>
              <a:t>Good morning. My presentation applies Vygotsky's sociocultural theory to Isaac, a four-year-old child in an early years setting in London. I will argue that Isaac's difficulties with separation, play, language and sleep should not be seen as isolated problems or as a fixed deficit. A Vygotskian view helps us see development as shaped through relationships, communication, routines and guided participation. I will first explain the theory, then apply it to Isaac's experiences, consider nature and nurture, propose practical strategies, and finally evaluate the usefulness and limits of the theory.</a:t>
            </a:r>
          </a:p>
        </p:txBody>
      </p:sp>
      <p:sp>
        <p:nvSpPr>
          <p:cNvPr id="192" name="PlaceHolder 3"/>
          <p:cNvSpPr>
            <a:spLocks noGrp="1"/>
          </p:cNvSpPr>
          <p:nvPr>
            <p:ph type="sldNum" idx="4"/>
          </p:nvPr>
        </p:nvSpPr>
        <p:spPr>
          <a:xfrm>
            <a:off x="3884760" y="8685360"/>
            <a:ext cx="2971440" cy="458280"/>
          </a:xfrm>
          <a:prstGeom prst="rect">
            <a:avLst/>
          </a:prstGeom>
          <a:noFill/>
          <a:ln w="0">
            <a:noFill/>
          </a:ln>
        </p:spPr>
        <p:txBody>
          <a:bodyPr lIns="91440" tIns="45720" rIns="91440" bIns="45720" anchor="b">
            <a:noAutofit/>
          </a:bodyPr>
          <a:lstStyle>
            <a:lvl1pPr indent="0" algn="r" defTabSz="914400">
              <a:lnSpc>
                <a:spcPct val="100000"/>
              </a:lnSpc>
              <a:buNone/>
              <a:defRPr lang="en-US" sz="1200" b="0" u="none" strike="noStrike">
                <a:solidFill>
                  <a:schemeClr val="dk1"/>
                </a:solidFill>
                <a:effectLst/>
                <a:uFillTx/>
                <a:latin typeface="+mn-lt"/>
                <a:ea typeface="+mn-ea"/>
              </a:defRPr>
            </a:lvl1pPr>
          </a:lstStyle>
          <a:p>
            <a:pPr indent="0" algn="r" defTabSz="914400">
              <a:lnSpc>
                <a:spcPct val="100000"/>
              </a:lnSpc>
              <a:buNone/>
            </a:pPr>
            <a:fld id="{5865A593-9559-48FA-9354-5647FF8DAD45}" type="slidenum">
              <a:rPr lang="en-US" sz="1200" b="0" u="none" strike="noStrike">
                <a:solidFill>
                  <a:schemeClr val="dk1"/>
                </a:solidFill>
                <a:effectLst/>
                <a:uFillTx/>
                <a:latin typeface="+mn-lt"/>
                <a:ea typeface="+mn-ea"/>
              </a:rPr>
              <a:t>1</a:t>
            </a:fld>
            <a:endParaRPr lang="en-US" sz="1200" b="0" u="none" strike="noStrike">
              <a:solidFill>
                <a:srgbClr val="000000"/>
              </a:solidFill>
              <a:effectLst/>
              <a:uFillTx/>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 name="PlaceHolder 1"/>
          <p:cNvSpPr>
            <a:spLocks noGrp="1" noRot="1" noChangeAspect="1"/>
          </p:cNvSpPr>
          <p:nvPr>
            <p:ph type="sldImg"/>
          </p:nvPr>
        </p:nvSpPr>
        <p:spPr>
          <a:xfrm>
            <a:off x="685800" y="1143000"/>
            <a:ext cx="5486400" cy="3086100"/>
          </a:xfrm>
          <a:prstGeom prst="rect">
            <a:avLst/>
          </a:prstGeom>
          <a:ln w="0">
            <a:noFill/>
          </a:ln>
        </p:spPr>
      </p:sp>
      <p:sp>
        <p:nvSpPr>
          <p:cNvPr id="194"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a:lnSpc>
                <a:spcPct val="100000"/>
              </a:lnSpc>
              <a:buNone/>
            </a:pPr>
            <a:r>
              <a:rPr lang="en-US" sz="2000" b="0" u="none" strike="noStrike">
                <a:solidFill>
                  <a:srgbClr val="000000"/>
                </a:solidFill>
                <a:effectLst/>
                <a:uFillTx/>
                <a:latin typeface="Arial"/>
              </a:rPr>
              <a:t>Isaac is four years old, so he is in early childhood, a stage when play, language and relationships are central to development. The case describes several relevant factors: the family has recently moved to London, childcare arrangements have been disrupted, his mother is experiencing post-natal depression, low confidence and limited social support, and staff observe that Isaac is quiet, distressed at separation, delayed in language and struggles to join group activities. My working hypothesis is that Isaac may not be getting enough consistent, supportive social interaction. Vygotsky's theory is useful because it connects learning, language and development to relationships and culture.</a:t>
            </a:r>
          </a:p>
        </p:txBody>
      </p:sp>
      <p:sp>
        <p:nvSpPr>
          <p:cNvPr id="195" name="PlaceHolder 3"/>
          <p:cNvSpPr>
            <a:spLocks noGrp="1"/>
          </p:cNvSpPr>
          <p:nvPr>
            <p:ph type="sldNum" idx="5"/>
          </p:nvPr>
        </p:nvSpPr>
        <p:spPr>
          <a:xfrm>
            <a:off x="3884760" y="8685360"/>
            <a:ext cx="2971440" cy="458280"/>
          </a:xfrm>
          <a:prstGeom prst="rect">
            <a:avLst/>
          </a:prstGeom>
          <a:noFill/>
          <a:ln w="0">
            <a:noFill/>
          </a:ln>
        </p:spPr>
        <p:txBody>
          <a:bodyPr lIns="91440" tIns="45720" rIns="91440" bIns="45720" anchor="b">
            <a:noAutofit/>
          </a:bodyPr>
          <a:lstStyle>
            <a:lvl1pPr indent="0" algn="r" defTabSz="914400">
              <a:lnSpc>
                <a:spcPct val="100000"/>
              </a:lnSpc>
              <a:buNone/>
              <a:defRPr lang="en-US" sz="1200" b="0" u="none" strike="noStrike">
                <a:solidFill>
                  <a:schemeClr val="dk1"/>
                </a:solidFill>
                <a:effectLst/>
                <a:uFillTx/>
                <a:latin typeface="+mn-lt"/>
                <a:ea typeface="+mn-ea"/>
              </a:defRPr>
            </a:lvl1pPr>
          </a:lstStyle>
          <a:p>
            <a:pPr indent="0" algn="r" defTabSz="914400">
              <a:lnSpc>
                <a:spcPct val="100000"/>
              </a:lnSpc>
              <a:buNone/>
            </a:pPr>
            <a:fld id="{11849292-1655-4419-985E-16CC0FD9FCF4}" type="slidenum">
              <a:rPr lang="en-US" sz="1200" b="0" u="none" strike="noStrike">
                <a:solidFill>
                  <a:schemeClr val="dk1"/>
                </a:solidFill>
                <a:effectLst/>
                <a:uFillTx/>
                <a:latin typeface="+mn-lt"/>
                <a:ea typeface="+mn-ea"/>
              </a:rPr>
              <a:t>2</a:t>
            </a:fld>
            <a:endParaRPr lang="en-US" sz="1200" b="0" u="none" strike="noStrike">
              <a:solidFill>
                <a:srgbClr val="000000"/>
              </a:solidFill>
              <a:effectLst/>
              <a:uFillTx/>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 name="PlaceHolder 1"/>
          <p:cNvSpPr>
            <a:spLocks noGrp="1" noRot="1" noChangeAspect="1"/>
          </p:cNvSpPr>
          <p:nvPr>
            <p:ph type="sldImg"/>
          </p:nvPr>
        </p:nvSpPr>
        <p:spPr>
          <a:xfrm>
            <a:off x="685800" y="1143000"/>
            <a:ext cx="5486400" cy="3086100"/>
          </a:xfrm>
          <a:prstGeom prst="rect">
            <a:avLst/>
          </a:prstGeom>
          <a:ln w="0">
            <a:noFill/>
          </a:ln>
        </p:spPr>
      </p:sp>
      <p:sp>
        <p:nvSpPr>
          <p:cNvPr id="197"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a:lnSpc>
                <a:spcPct val="100000"/>
              </a:lnSpc>
              <a:buNone/>
            </a:pPr>
            <a:r>
              <a:rPr lang="en-US" sz="2000" b="0" u="none" strike="noStrike">
                <a:solidFill>
                  <a:srgbClr val="000000"/>
                </a:solidFill>
                <a:effectLst/>
                <a:uFillTx/>
                <a:latin typeface="Arial"/>
              </a:rPr>
              <a:t>The theory I selected is Vygotsky's sociocultural theory. Vygotsky argued that higher mental functions develop through social interaction and are later internalised by the child (Vygotsky, 1978). A key idea is the zone of proximal development, which is the gap between what a child can do alone and what they can do with guidance. In practice this connects with scaffolding, where an adult or more capable peer gives support and gradually reduces it as the child becomes more independent (Wood, Bruner and Ross, 1976). This theory is appropriate for Isaac because his main difficulties are social, emotional and communicative.</a:t>
            </a:r>
          </a:p>
        </p:txBody>
      </p:sp>
      <p:sp>
        <p:nvSpPr>
          <p:cNvPr id="198" name="PlaceHolder 3"/>
          <p:cNvSpPr>
            <a:spLocks noGrp="1"/>
          </p:cNvSpPr>
          <p:nvPr>
            <p:ph type="sldNum" idx="6"/>
          </p:nvPr>
        </p:nvSpPr>
        <p:spPr>
          <a:xfrm>
            <a:off x="3884760" y="8685360"/>
            <a:ext cx="2971440" cy="458280"/>
          </a:xfrm>
          <a:prstGeom prst="rect">
            <a:avLst/>
          </a:prstGeom>
          <a:noFill/>
          <a:ln w="0">
            <a:noFill/>
          </a:ln>
        </p:spPr>
        <p:txBody>
          <a:bodyPr lIns="91440" tIns="45720" rIns="91440" bIns="45720" anchor="b">
            <a:noAutofit/>
          </a:bodyPr>
          <a:lstStyle>
            <a:lvl1pPr indent="0" algn="r" defTabSz="914400">
              <a:lnSpc>
                <a:spcPct val="100000"/>
              </a:lnSpc>
              <a:buNone/>
              <a:defRPr lang="en-US" sz="1200" b="0" u="none" strike="noStrike">
                <a:solidFill>
                  <a:schemeClr val="dk1"/>
                </a:solidFill>
                <a:effectLst/>
                <a:uFillTx/>
                <a:latin typeface="+mn-lt"/>
                <a:ea typeface="+mn-ea"/>
              </a:defRPr>
            </a:lvl1pPr>
          </a:lstStyle>
          <a:p>
            <a:pPr indent="0" algn="r" defTabSz="914400">
              <a:lnSpc>
                <a:spcPct val="100000"/>
              </a:lnSpc>
              <a:buNone/>
            </a:pPr>
            <a:fld id="{6A21734F-F77F-4E01-A729-45B95D5185CB}" type="slidenum">
              <a:rPr lang="en-US" sz="1200" b="0" u="none" strike="noStrike">
                <a:solidFill>
                  <a:schemeClr val="dk1"/>
                </a:solidFill>
                <a:effectLst/>
                <a:uFillTx/>
                <a:latin typeface="+mn-lt"/>
                <a:ea typeface="+mn-ea"/>
              </a:rPr>
              <a:t>3</a:t>
            </a:fld>
            <a:endParaRPr lang="en-US" sz="1200" b="0" u="none" strike="noStrike">
              <a:solidFill>
                <a:srgbClr val="000000"/>
              </a:solidFill>
              <a:effectLst/>
              <a:uFillTx/>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PlaceHolder 1"/>
          <p:cNvSpPr>
            <a:spLocks noGrp="1" noRot="1" noChangeAspect="1"/>
          </p:cNvSpPr>
          <p:nvPr>
            <p:ph type="sldImg"/>
          </p:nvPr>
        </p:nvSpPr>
        <p:spPr>
          <a:xfrm>
            <a:off x="685800" y="1143000"/>
            <a:ext cx="5486400" cy="3086100"/>
          </a:xfrm>
          <a:prstGeom prst="rect">
            <a:avLst/>
          </a:prstGeom>
          <a:ln w="0">
            <a:noFill/>
          </a:ln>
        </p:spPr>
      </p:sp>
      <p:sp>
        <p:nvSpPr>
          <p:cNvPr id="200"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a:lnSpc>
                <a:spcPct val="100000"/>
              </a:lnSpc>
              <a:buNone/>
            </a:pPr>
            <a:r>
              <a:rPr lang="en-US" sz="2000" b="0" u="none" strike="noStrike">
                <a:solidFill>
                  <a:srgbClr val="000000"/>
                </a:solidFill>
                <a:effectLst/>
                <a:uFillTx/>
                <a:latin typeface="Arial"/>
              </a:rPr>
              <a:t>Four concepts are most relevant. First is guided participation: the adult takes part in the child's activity and helps them understand it. Second, language is not only communication; it also helps the child organise emotions and thinking. Third, the zone of proximal development means support must be pitched at the right level. Fourth, play is important because it gives the child opportunities to practise social rules, language and imagination. For Isaac, the aim is not to push him into independence too quickly. It is to use secure adult support and play to build confidence step by step.</a:t>
            </a:r>
          </a:p>
        </p:txBody>
      </p:sp>
      <p:sp>
        <p:nvSpPr>
          <p:cNvPr id="201" name="PlaceHolder 3"/>
          <p:cNvSpPr>
            <a:spLocks noGrp="1"/>
          </p:cNvSpPr>
          <p:nvPr>
            <p:ph type="sldNum" idx="7"/>
          </p:nvPr>
        </p:nvSpPr>
        <p:spPr>
          <a:xfrm>
            <a:off x="3884760" y="8685360"/>
            <a:ext cx="2971440" cy="458280"/>
          </a:xfrm>
          <a:prstGeom prst="rect">
            <a:avLst/>
          </a:prstGeom>
          <a:noFill/>
          <a:ln w="0">
            <a:noFill/>
          </a:ln>
        </p:spPr>
        <p:txBody>
          <a:bodyPr lIns="91440" tIns="45720" rIns="91440" bIns="45720" anchor="b">
            <a:noAutofit/>
          </a:bodyPr>
          <a:lstStyle>
            <a:lvl1pPr indent="0" algn="r" defTabSz="914400">
              <a:lnSpc>
                <a:spcPct val="100000"/>
              </a:lnSpc>
              <a:buNone/>
              <a:defRPr lang="en-US" sz="1200" b="0" u="none" strike="noStrike">
                <a:solidFill>
                  <a:schemeClr val="dk1"/>
                </a:solidFill>
                <a:effectLst/>
                <a:uFillTx/>
                <a:latin typeface="+mn-lt"/>
                <a:ea typeface="+mn-ea"/>
              </a:defRPr>
            </a:lvl1pPr>
          </a:lstStyle>
          <a:p>
            <a:pPr indent="0" algn="r" defTabSz="914400">
              <a:lnSpc>
                <a:spcPct val="100000"/>
              </a:lnSpc>
              <a:buNone/>
            </a:pPr>
            <a:fld id="{51BC6C4E-DC32-4583-BD07-CE3730AE6D1B}" type="slidenum">
              <a:rPr lang="en-US" sz="1200" b="0" u="none" strike="noStrike">
                <a:solidFill>
                  <a:schemeClr val="dk1"/>
                </a:solidFill>
                <a:effectLst/>
                <a:uFillTx/>
                <a:latin typeface="+mn-lt"/>
                <a:ea typeface="+mn-ea"/>
              </a:rPr>
              <a:t>4</a:t>
            </a:fld>
            <a:endParaRPr lang="en-US" sz="1200" b="0" u="none" strike="noStrike">
              <a:solidFill>
                <a:srgbClr val="000000"/>
              </a:solidFill>
              <a:effectLst/>
              <a:uFillTx/>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 name="PlaceHolder 1"/>
          <p:cNvSpPr>
            <a:spLocks noGrp="1" noRot="1" noChangeAspect="1"/>
          </p:cNvSpPr>
          <p:nvPr>
            <p:ph type="sldImg"/>
          </p:nvPr>
        </p:nvSpPr>
        <p:spPr>
          <a:xfrm>
            <a:off x="685800" y="1143000"/>
            <a:ext cx="5486400" cy="3086100"/>
          </a:xfrm>
          <a:prstGeom prst="rect">
            <a:avLst/>
          </a:prstGeom>
          <a:ln w="0">
            <a:noFill/>
          </a:ln>
        </p:spPr>
      </p:sp>
      <p:sp>
        <p:nvSpPr>
          <p:cNvPr id="203"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a:lnSpc>
                <a:spcPct val="100000"/>
              </a:lnSpc>
              <a:buNone/>
            </a:pPr>
            <a:r>
              <a:rPr lang="en-US" sz="2000" b="0" u="none" strike="noStrike">
                <a:solidFill>
                  <a:srgbClr val="000000"/>
                </a:solidFill>
                <a:effectLst/>
                <a:uFillTx/>
                <a:latin typeface="Arial"/>
              </a:rPr>
              <a:t>Using this theory, Isaac's experiences can be understood as changes in his social learning environment. The move to London and disrupted childcare may have interrupted stable routines and relationships with familiar adults. This can reduce opportunities for guided participation. If Isaac is withdrawn during free play, he may have fewer chances to copy peers, take turns, practise language and experience successful social interaction. His language delay may also make group play harder, creating a cycle where he avoids interaction and then has even fewer opportunities to practise. The case also mentions maternal post-natal depression. Research links perinatal mental health difficulties with increased risk of child developmental and emotional difficulties, although these outcomes are not inevitable (Stein et al., 2014).</a:t>
            </a:r>
          </a:p>
        </p:txBody>
      </p:sp>
      <p:sp>
        <p:nvSpPr>
          <p:cNvPr id="204" name="PlaceHolder 3"/>
          <p:cNvSpPr>
            <a:spLocks noGrp="1"/>
          </p:cNvSpPr>
          <p:nvPr>
            <p:ph type="sldNum" idx="8"/>
          </p:nvPr>
        </p:nvSpPr>
        <p:spPr>
          <a:xfrm>
            <a:off x="3884760" y="8685360"/>
            <a:ext cx="2971440" cy="458280"/>
          </a:xfrm>
          <a:prstGeom prst="rect">
            <a:avLst/>
          </a:prstGeom>
          <a:noFill/>
          <a:ln w="0">
            <a:noFill/>
          </a:ln>
        </p:spPr>
        <p:txBody>
          <a:bodyPr lIns="91440" tIns="45720" rIns="91440" bIns="45720" anchor="b">
            <a:noAutofit/>
          </a:bodyPr>
          <a:lstStyle>
            <a:lvl1pPr indent="0" algn="r" defTabSz="914400">
              <a:lnSpc>
                <a:spcPct val="100000"/>
              </a:lnSpc>
              <a:buNone/>
              <a:defRPr lang="en-US" sz="1200" b="0" u="none" strike="noStrike">
                <a:solidFill>
                  <a:schemeClr val="dk1"/>
                </a:solidFill>
                <a:effectLst/>
                <a:uFillTx/>
                <a:latin typeface="+mn-lt"/>
                <a:ea typeface="+mn-ea"/>
              </a:defRPr>
            </a:lvl1pPr>
          </a:lstStyle>
          <a:p>
            <a:pPr indent="0" algn="r" defTabSz="914400">
              <a:lnSpc>
                <a:spcPct val="100000"/>
              </a:lnSpc>
              <a:buNone/>
            </a:pPr>
            <a:fld id="{DF59B04C-44BC-4CBC-BB7C-ED464FF97AB8}" type="slidenum">
              <a:rPr lang="en-US" sz="1200" b="0" u="none" strike="noStrike">
                <a:solidFill>
                  <a:schemeClr val="dk1"/>
                </a:solidFill>
                <a:effectLst/>
                <a:uFillTx/>
                <a:latin typeface="+mn-lt"/>
                <a:ea typeface="+mn-ea"/>
              </a:rPr>
              <a:t>5</a:t>
            </a:fld>
            <a:endParaRPr lang="en-US" sz="1200" b="0" u="none" strike="noStrike">
              <a:solidFill>
                <a:srgbClr val="000000"/>
              </a:solidFill>
              <a:effectLst/>
              <a:uFillTx/>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 name="PlaceHolder 1"/>
          <p:cNvSpPr>
            <a:spLocks noGrp="1" noRot="1" noChangeAspect="1"/>
          </p:cNvSpPr>
          <p:nvPr>
            <p:ph type="sldImg"/>
          </p:nvPr>
        </p:nvSpPr>
        <p:spPr>
          <a:xfrm>
            <a:off x="685800" y="1143000"/>
            <a:ext cx="5486400" cy="3086100"/>
          </a:xfrm>
          <a:prstGeom prst="rect">
            <a:avLst/>
          </a:prstGeom>
          <a:ln w="0">
            <a:noFill/>
          </a:ln>
        </p:spPr>
      </p:sp>
      <p:sp>
        <p:nvSpPr>
          <p:cNvPr id="206"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a:lnSpc>
                <a:spcPct val="100000"/>
              </a:lnSpc>
              <a:buNone/>
            </a:pPr>
            <a:r>
              <a:rPr lang="en-US" sz="2000" b="0" u="none" strike="noStrike">
                <a:solidFill>
                  <a:srgbClr val="000000"/>
                </a:solidFill>
                <a:effectLst/>
                <a:uFillTx/>
                <a:latin typeface="Arial"/>
              </a:rPr>
              <a:t>The assignment asks for nature and nurture. I would not explain Isaac's situation by either biology or environment alone. Nature may include temperament, early brain development, language readiness and the effect of poor sleep on emotional regulation. Nurture includes caregiving relationships, adult-child talk, play, childcare transitions and the availability of social support. Developmental science generally supports an interactional view: children develop through continuous interaction between individual characteristics and context (Shonkoff and Phillips, 2000; Sameroff, 2010). This matters ethically, because the aim is not to blame Isaac or his mother. The aim is to reduce stress and increase stable support.</a:t>
            </a:r>
          </a:p>
        </p:txBody>
      </p:sp>
      <p:sp>
        <p:nvSpPr>
          <p:cNvPr id="207" name="PlaceHolder 3"/>
          <p:cNvSpPr>
            <a:spLocks noGrp="1"/>
          </p:cNvSpPr>
          <p:nvPr>
            <p:ph type="sldNum" idx="9"/>
          </p:nvPr>
        </p:nvSpPr>
        <p:spPr>
          <a:xfrm>
            <a:off x="3884760" y="8685360"/>
            <a:ext cx="2971440" cy="458280"/>
          </a:xfrm>
          <a:prstGeom prst="rect">
            <a:avLst/>
          </a:prstGeom>
          <a:noFill/>
          <a:ln w="0">
            <a:noFill/>
          </a:ln>
        </p:spPr>
        <p:txBody>
          <a:bodyPr lIns="91440" tIns="45720" rIns="91440" bIns="45720" anchor="b">
            <a:noAutofit/>
          </a:bodyPr>
          <a:lstStyle>
            <a:lvl1pPr indent="0" algn="r" defTabSz="914400">
              <a:lnSpc>
                <a:spcPct val="100000"/>
              </a:lnSpc>
              <a:buNone/>
              <a:defRPr lang="en-US" sz="1200" b="0" u="none" strike="noStrike">
                <a:solidFill>
                  <a:schemeClr val="dk1"/>
                </a:solidFill>
                <a:effectLst/>
                <a:uFillTx/>
                <a:latin typeface="+mn-lt"/>
                <a:ea typeface="+mn-ea"/>
              </a:defRPr>
            </a:lvl1pPr>
          </a:lstStyle>
          <a:p>
            <a:pPr indent="0" algn="r" defTabSz="914400">
              <a:lnSpc>
                <a:spcPct val="100000"/>
              </a:lnSpc>
              <a:buNone/>
            </a:pPr>
            <a:fld id="{DAE114FE-4F7A-4BF7-81C2-563A4A8EF14F}" type="slidenum">
              <a:rPr lang="en-US" sz="1200" b="0" u="none" strike="noStrike">
                <a:solidFill>
                  <a:schemeClr val="dk1"/>
                </a:solidFill>
                <a:effectLst/>
                <a:uFillTx/>
                <a:latin typeface="+mn-lt"/>
                <a:ea typeface="+mn-ea"/>
              </a:rPr>
              <a:t>6</a:t>
            </a:fld>
            <a:endParaRPr lang="en-US" sz="1200" b="0" u="none" strike="noStrike">
              <a:solidFill>
                <a:srgbClr val="000000"/>
              </a:solidFill>
              <a:effectLst/>
              <a:uFillTx/>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 name="PlaceHolder 1"/>
          <p:cNvSpPr>
            <a:spLocks noGrp="1" noRot="1" noChangeAspect="1"/>
          </p:cNvSpPr>
          <p:nvPr>
            <p:ph type="sldImg"/>
          </p:nvPr>
        </p:nvSpPr>
        <p:spPr>
          <a:xfrm>
            <a:off x="685800" y="1143000"/>
            <a:ext cx="5486400" cy="3086100"/>
          </a:xfrm>
          <a:prstGeom prst="rect">
            <a:avLst/>
          </a:prstGeom>
          <a:ln w="0">
            <a:noFill/>
          </a:ln>
        </p:spPr>
      </p:sp>
      <p:sp>
        <p:nvSpPr>
          <p:cNvPr id="209"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a:lnSpc>
                <a:spcPct val="100000"/>
              </a:lnSpc>
              <a:buNone/>
            </a:pPr>
            <a:r>
              <a:rPr lang="en-US" sz="2000" b="0" u="none" strike="noStrike">
                <a:solidFill>
                  <a:srgbClr val="000000"/>
                </a:solidFill>
                <a:effectLst/>
                <a:uFillTx/>
                <a:latin typeface="Arial"/>
              </a:rPr>
              <a:t>The first part of the support plan is emotional safety. Isaac needs a consistent key person who can welcome him, support separation from his mother and help him understand what will happen next. This fits Vygotsky because the adult acts as a mediator. A visual timetable, first-then language and a short settling routine can reduce uncertainty. Staff should avoid simply saying, “go and play”. Instead, they can join him and model the first step: “I will help you choose. First cars, then snack.” Naming emotions is also important, because language supports emotional regulation. This is a practical way of using theory in early years practice.</a:t>
            </a:r>
          </a:p>
        </p:txBody>
      </p:sp>
      <p:sp>
        <p:nvSpPr>
          <p:cNvPr id="210" name="PlaceHolder 3"/>
          <p:cNvSpPr>
            <a:spLocks noGrp="1"/>
          </p:cNvSpPr>
          <p:nvPr>
            <p:ph type="sldNum" idx="10"/>
          </p:nvPr>
        </p:nvSpPr>
        <p:spPr>
          <a:xfrm>
            <a:off x="3884760" y="8685360"/>
            <a:ext cx="2971440" cy="458280"/>
          </a:xfrm>
          <a:prstGeom prst="rect">
            <a:avLst/>
          </a:prstGeom>
          <a:noFill/>
          <a:ln w="0">
            <a:noFill/>
          </a:ln>
        </p:spPr>
        <p:txBody>
          <a:bodyPr lIns="91440" tIns="45720" rIns="91440" bIns="45720" anchor="b">
            <a:noAutofit/>
          </a:bodyPr>
          <a:lstStyle>
            <a:lvl1pPr indent="0" algn="r" defTabSz="914400">
              <a:lnSpc>
                <a:spcPct val="100000"/>
              </a:lnSpc>
              <a:buNone/>
              <a:defRPr lang="en-US" sz="1200" b="0" u="none" strike="noStrike">
                <a:solidFill>
                  <a:schemeClr val="dk1"/>
                </a:solidFill>
                <a:effectLst/>
                <a:uFillTx/>
                <a:latin typeface="+mn-lt"/>
                <a:ea typeface="+mn-ea"/>
              </a:defRPr>
            </a:lvl1pPr>
          </a:lstStyle>
          <a:p>
            <a:pPr indent="0" algn="r" defTabSz="914400">
              <a:lnSpc>
                <a:spcPct val="100000"/>
              </a:lnSpc>
              <a:buNone/>
            </a:pPr>
            <a:fld id="{04986774-74BF-4D53-B553-C56515CACE52}" type="slidenum">
              <a:rPr lang="en-US" sz="1200" b="0" u="none" strike="noStrike">
                <a:solidFill>
                  <a:schemeClr val="dk1"/>
                </a:solidFill>
                <a:effectLst/>
                <a:uFillTx/>
                <a:latin typeface="+mn-lt"/>
                <a:ea typeface="+mn-ea"/>
              </a:rPr>
              <a:t>7</a:t>
            </a:fld>
            <a:endParaRPr lang="en-US" sz="1200" b="0" u="none" strike="noStrike">
              <a:solidFill>
                <a:srgbClr val="000000"/>
              </a:solidFill>
              <a:effectLst/>
              <a:uFillTx/>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 name="PlaceHolder 1"/>
          <p:cNvSpPr>
            <a:spLocks noGrp="1" noRot="1" noChangeAspect="1"/>
          </p:cNvSpPr>
          <p:nvPr>
            <p:ph type="sldImg"/>
          </p:nvPr>
        </p:nvSpPr>
        <p:spPr>
          <a:xfrm>
            <a:off x="685800" y="1143000"/>
            <a:ext cx="5486400" cy="3086100"/>
          </a:xfrm>
          <a:prstGeom prst="rect">
            <a:avLst/>
          </a:prstGeom>
          <a:ln w="0">
            <a:noFill/>
          </a:ln>
        </p:spPr>
      </p:sp>
      <p:sp>
        <p:nvSpPr>
          <p:cNvPr id="212"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a:lnSpc>
                <a:spcPct val="100000"/>
              </a:lnSpc>
              <a:buNone/>
            </a:pPr>
            <a:r>
              <a:rPr lang="en-US" sz="2000" b="0" u="none" strike="noStrike">
                <a:solidFill>
                  <a:srgbClr val="000000"/>
                </a:solidFill>
                <a:effectLst/>
                <a:uFillTx/>
                <a:latin typeface="Arial"/>
              </a:rPr>
              <a:t>The second part of the plan focuses on play and language. Staff should observe what Isaac can already do and then plan support just above that level. For example, if he can play alongside children but not with them, the adult can start with parallel play and one calm peer. If he uses single words, staff can expand them into short phrases, such as “car” becoming “red car going fast”. Sustained shared thinking is helpful because the adult and child think together, predict and solve problems. This directly links to the zone of proximal development and scaffolding. The support should gradually reduce as Isaac becomes more confident.</a:t>
            </a:r>
          </a:p>
        </p:txBody>
      </p:sp>
      <p:sp>
        <p:nvSpPr>
          <p:cNvPr id="213" name="PlaceHolder 3"/>
          <p:cNvSpPr>
            <a:spLocks noGrp="1"/>
          </p:cNvSpPr>
          <p:nvPr>
            <p:ph type="sldNum" idx="11"/>
          </p:nvPr>
        </p:nvSpPr>
        <p:spPr>
          <a:xfrm>
            <a:off x="3884760" y="8685360"/>
            <a:ext cx="2971440" cy="458280"/>
          </a:xfrm>
          <a:prstGeom prst="rect">
            <a:avLst/>
          </a:prstGeom>
          <a:noFill/>
          <a:ln w="0">
            <a:noFill/>
          </a:ln>
        </p:spPr>
        <p:txBody>
          <a:bodyPr lIns="91440" tIns="45720" rIns="91440" bIns="45720" anchor="b">
            <a:noAutofit/>
          </a:bodyPr>
          <a:lstStyle>
            <a:lvl1pPr indent="0" algn="r" defTabSz="914400">
              <a:lnSpc>
                <a:spcPct val="100000"/>
              </a:lnSpc>
              <a:buNone/>
              <a:defRPr lang="en-US" sz="1200" b="0" u="none" strike="noStrike">
                <a:solidFill>
                  <a:schemeClr val="dk1"/>
                </a:solidFill>
                <a:effectLst/>
                <a:uFillTx/>
                <a:latin typeface="+mn-lt"/>
                <a:ea typeface="+mn-ea"/>
              </a:defRPr>
            </a:lvl1pPr>
          </a:lstStyle>
          <a:p>
            <a:pPr indent="0" algn="r" defTabSz="914400">
              <a:lnSpc>
                <a:spcPct val="100000"/>
              </a:lnSpc>
              <a:buNone/>
            </a:pPr>
            <a:fld id="{C8411809-369E-4531-85D4-B18D5CD6CF6A}" type="slidenum">
              <a:rPr lang="en-US" sz="1200" b="0" u="none" strike="noStrike">
                <a:solidFill>
                  <a:schemeClr val="dk1"/>
                </a:solidFill>
                <a:effectLst/>
                <a:uFillTx/>
                <a:latin typeface="+mn-lt"/>
                <a:ea typeface="+mn-ea"/>
              </a:rPr>
              <a:t>8</a:t>
            </a:fld>
            <a:endParaRPr lang="en-US" sz="1200" b="0" u="none" strike="noStrike">
              <a:solidFill>
                <a:srgbClr val="000000"/>
              </a:solidFill>
              <a:effectLst/>
              <a:uFillTx/>
              <a:latin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 name="PlaceHolder 1"/>
          <p:cNvSpPr>
            <a:spLocks noGrp="1" noRot="1" noChangeAspect="1"/>
          </p:cNvSpPr>
          <p:nvPr>
            <p:ph type="sldImg"/>
          </p:nvPr>
        </p:nvSpPr>
        <p:spPr>
          <a:xfrm>
            <a:off x="685800" y="1143000"/>
            <a:ext cx="5486400" cy="3086100"/>
          </a:xfrm>
          <a:prstGeom prst="rect">
            <a:avLst/>
          </a:prstGeom>
          <a:ln w="0">
            <a:noFill/>
          </a:ln>
        </p:spPr>
      </p:sp>
      <p:sp>
        <p:nvSpPr>
          <p:cNvPr id="215"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a:lnSpc>
                <a:spcPct val="100000"/>
              </a:lnSpc>
              <a:buNone/>
            </a:pPr>
            <a:r>
              <a:rPr lang="en-US" sz="2000" b="0" u="none" strike="noStrike">
                <a:solidFill>
                  <a:srgbClr val="000000"/>
                </a:solidFill>
                <a:effectLst/>
                <a:uFillTx/>
                <a:latin typeface="Arial"/>
              </a:rPr>
              <a:t>The third part of the plan is multi-agency collaboration. Because Isaac's needs cross home, nursery, language and emotional wellbeing, support should not sit with one person only. The nursery key person and SENCO can record observations and agree simple targets with Isaac's mother. If language delay persists, referral to speech and language therapy is appropriate. The mother may also need signposting to health visitor, GP or perinatal mental health support. London is highly diverse, so practitioners should consider home language, culture, migration stress, housing and access to services. This keeps the plan respectful and practical rather than judgemental.</a:t>
            </a:r>
          </a:p>
        </p:txBody>
      </p:sp>
      <p:sp>
        <p:nvSpPr>
          <p:cNvPr id="216" name="PlaceHolder 3"/>
          <p:cNvSpPr>
            <a:spLocks noGrp="1"/>
          </p:cNvSpPr>
          <p:nvPr>
            <p:ph type="sldNum" idx="12"/>
          </p:nvPr>
        </p:nvSpPr>
        <p:spPr>
          <a:xfrm>
            <a:off x="3884760" y="8685360"/>
            <a:ext cx="2971440" cy="458280"/>
          </a:xfrm>
          <a:prstGeom prst="rect">
            <a:avLst/>
          </a:prstGeom>
          <a:noFill/>
          <a:ln w="0">
            <a:noFill/>
          </a:ln>
        </p:spPr>
        <p:txBody>
          <a:bodyPr lIns="91440" tIns="45720" rIns="91440" bIns="45720" anchor="b">
            <a:noAutofit/>
          </a:bodyPr>
          <a:lstStyle>
            <a:lvl1pPr indent="0" algn="r" defTabSz="914400">
              <a:lnSpc>
                <a:spcPct val="100000"/>
              </a:lnSpc>
              <a:buNone/>
              <a:defRPr lang="en-US" sz="1200" b="0" u="none" strike="noStrike">
                <a:solidFill>
                  <a:schemeClr val="dk1"/>
                </a:solidFill>
                <a:effectLst/>
                <a:uFillTx/>
                <a:latin typeface="+mn-lt"/>
                <a:ea typeface="+mn-ea"/>
              </a:defRPr>
            </a:lvl1pPr>
          </a:lstStyle>
          <a:p>
            <a:pPr indent="0" algn="r" defTabSz="914400">
              <a:lnSpc>
                <a:spcPct val="100000"/>
              </a:lnSpc>
              <a:buNone/>
            </a:pPr>
            <a:fld id="{3EB4EAF0-CC50-4B42-B904-F2EBE6A38BC0}" type="slidenum">
              <a:rPr lang="en-US" sz="1200" b="0" u="none" strike="noStrike">
                <a:solidFill>
                  <a:schemeClr val="dk1"/>
                </a:solidFill>
                <a:effectLst/>
                <a:uFillTx/>
                <a:latin typeface="+mn-lt"/>
                <a:ea typeface="+mn-ea"/>
              </a:rPr>
              <a:t>9</a:t>
            </a:fld>
            <a:endParaRPr lang="en-US" sz="1200" b="0" u="none" strike="noStrike">
              <a:solidFill>
                <a:srgbClr val="000000"/>
              </a:solidFill>
              <a:effectLst/>
              <a:uFillTx/>
              <a:latin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 name="PlaceHolder 1"/>
          <p:cNvSpPr>
            <a:spLocks noGrp="1" noRot="1" noChangeAspect="1"/>
          </p:cNvSpPr>
          <p:nvPr>
            <p:ph type="sldImg"/>
          </p:nvPr>
        </p:nvSpPr>
        <p:spPr>
          <a:xfrm>
            <a:off x="685800" y="1143000"/>
            <a:ext cx="5486400" cy="3086100"/>
          </a:xfrm>
          <a:prstGeom prst="rect">
            <a:avLst/>
          </a:prstGeom>
          <a:ln w="0">
            <a:noFill/>
          </a:ln>
        </p:spPr>
      </p:sp>
      <p:sp>
        <p:nvSpPr>
          <p:cNvPr id="218"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a:lnSpc>
                <a:spcPct val="100000"/>
              </a:lnSpc>
              <a:buNone/>
            </a:pPr>
            <a:r>
              <a:rPr lang="en-US" sz="2000" b="0" u="none" strike="noStrike">
                <a:solidFill>
                  <a:srgbClr val="000000"/>
                </a:solidFill>
                <a:effectLst/>
                <a:uFillTx/>
                <a:latin typeface="Arial"/>
              </a:rPr>
              <a:t>Overall, I think Vygotsky's theory is very useful here. It gives practical guidance for early years staff: observe Isaac, identify what he can almost do, support him through language and play, and gradually reduce adult help. It also prevents staff from seeing him only as a problem. However, the theory has limitations. It may underplay biological factors such as sleep, temperament, hearing, language disorder or neurodevelopmental needs. The zone of proximal development can also be difficult to assess if practitioners are inexperienced. Finally, cultural context matters. In a diverse London community, staff should not assume that all families communicate, separate or seek help in the same way. So Vygotsky should guide support, but not replace holistic assessment.</a:t>
            </a:r>
          </a:p>
        </p:txBody>
      </p:sp>
      <p:sp>
        <p:nvSpPr>
          <p:cNvPr id="219" name="PlaceHolder 3"/>
          <p:cNvSpPr>
            <a:spLocks noGrp="1"/>
          </p:cNvSpPr>
          <p:nvPr>
            <p:ph type="sldNum" idx="13"/>
          </p:nvPr>
        </p:nvSpPr>
        <p:spPr>
          <a:xfrm>
            <a:off x="3884760" y="8685360"/>
            <a:ext cx="2971440" cy="458280"/>
          </a:xfrm>
          <a:prstGeom prst="rect">
            <a:avLst/>
          </a:prstGeom>
          <a:noFill/>
          <a:ln w="0">
            <a:noFill/>
          </a:ln>
        </p:spPr>
        <p:txBody>
          <a:bodyPr lIns="91440" tIns="45720" rIns="91440" bIns="45720" anchor="b">
            <a:noAutofit/>
          </a:bodyPr>
          <a:lstStyle>
            <a:lvl1pPr indent="0" algn="r" defTabSz="914400">
              <a:lnSpc>
                <a:spcPct val="100000"/>
              </a:lnSpc>
              <a:buNone/>
              <a:defRPr lang="en-US" sz="1200" b="0" u="none" strike="noStrike">
                <a:solidFill>
                  <a:schemeClr val="dk1"/>
                </a:solidFill>
                <a:effectLst/>
                <a:uFillTx/>
                <a:latin typeface="+mn-lt"/>
                <a:ea typeface="+mn-ea"/>
              </a:defRPr>
            </a:lvl1pPr>
          </a:lstStyle>
          <a:p>
            <a:pPr indent="0" algn="r" defTabSz="914400">
              <a:lnSpc>
                <a:spcPct val="100000"/>
              </a:lnSpc>
              <a:buNone/>
            </a:pPr>
            <a:fld id="{E9D1C284-1767-4BB1-BEA2-C2A494F6C2E7}" type="slidenum">
              <a:rPr lang="en-US" sz="1200" b="0" u="none" strike="noStrike">
                <a:solidFill>
                  <a:schemeClr val="dk1"/>
                </a:solidFill>
                <a:effectLst/>
                <a:uFillTx/>
                <a:latin typeface="+mn-lt"/>
                <a:ea typeface="+mn-ea"/>
              </a:rPr>
              <a:t>10</a:t>
            </a:fld>
            <a:endParaRPr lang="en-US" sz="1200" b="0" u="none" strike="noStrike">
              <a:solidFill>
                <a:srgbClr val="000000"/>
              </a:solidFill>
              <a:effectLst/>
              <a:uFillTx/>
              <a:latin typeface="Times New Roman"/>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 name="PlaceHolder 1"/>
          <p:cNvSpPr>
            <a:spLocks noGrp="1" noRot="1" noChangeAspect="1"/>
          </p:cNvSpPr>
          <p:nvPr>
            <p:ph type="sldImg"/>
          </p:nvPr>
        </p:nvSpPr>
        <p:spPr>
          <a:xfrm>
            <a:off x="685800" y="1143000"/>
            <a:ext cx="5486400" cy="3086100"/>
          </a:xfrm>
          <a:prstGeom prst="rect">
            <a:avLst/>
          </a:prstGeom>
          <a:ln w="0">
            <a:noFill/>
          </a:ln>
        </p:spPr>
      </p:sp>
      <p:sp>
        <p:nvSpPr>
          <p:cNvPr id="221"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a:lnSpc>
                <a:spcPct val="100000"/>
              </a:lnSpc>
              <a:buNone/>
            </a:pPr>
            <a:r>
              <a:rPr lang="en-US" sz="2000" b="0" u="none" strike="noStrike">
                <a:solidFill>
                  <a:srgbClr val="000000"/>
                </a:solidFill>
                <a:effectLst/>
                <a:uFillTx/>
                <a:latin typeface="Arial"/>
              </a:rPr>
              <a:t>To conclude, Isaac's needs are best understood through the interaction of his experiences and his individual development. Vygotsky's theory suggests that progress will come through stable relationships, guided participation, language-rich play and gradually reduced support. The most important practical actions are a consistent key person, predictable transition routines, small-group play, language modelling, SENCO monitoring, possible speech and language referral, and sensitive support for his mother. This plan is realistic for an early years centre and links directly to the selected theory. It also recognises that Isaac's wellbeing and development are connected to home, nursery and wider services.</a:t>
            </a:r>
          </a:p>
        </p:txBody>
      </p:sp>
      <p:sp>
        <p:nvSpPr>
          <p:cNvPr id="222" name="PlaceHolder 3"/>
          <p:cNvSpPr>
            <a:spLocks noGrp="1"/>
          </p:cNvSpPr>
          <p:nvPr>
            <p:ph type="sldNum" idx="14"/>
          </p:nvPr>
        </p:nvSpPr>
        <p:spPr>
          <a:xfrm>
            <a:off x="3884760" y="8685360"/>
            <a:ext cx="2971440" cy="458280"/>
          </a:xfrm>
          <a:prstGeom prst="rect">
            <a:avLst/>
          </a:prstGeom>
          <a:noFill/>
          <a:ln w="0">
            <a:noFill/>
          </a:ln>
        </p:spPr>
        <p:txBody>
          <a:bodyPr lIns="91440" tIns="45720" rIns="91440" bIns="45720" anchor="b">
            <a:noAutofit/>
          </a:bodyPr>
          <a:lstStyle>
            <a:lvl1pPr indent="0" algn="r" defTabSz="914400">
              <a:lnSpc>
                <a:spcPct val="100000"/>
              </a:lnSpc>
              <a:buNone/>
              <a:defRPr lang="en-US" sz="1200" b="0" u="none" strike="noStrike">
                <a:solidFill>
                  <a:schemeClr val="dk1"/>
                </a:solidFill>
                <a:effectLst/>
                <a:uFillTx/>
                <a:latin typeface="+mn-lt"/>
                <a:ea typeface="+mn-ea"/>
              </a:defRPr>
            </a:lvl1pPr>
          </a:lstStyle>
          <a:p>
            <a:pPr indent="0" algn="r" defTabSz="914400">
              <a:lnSpc>
                <a:spcPct val="100000"/>
              </a:lnSpc>
              <a:buNone/>
            </a:pPr>
            <a:fld id="{308A7E40-3C87-4D03-9E23-8C1981CE8425}" type="slidenum">
              <a:rPr lang="en-US" sz="1200" b="0" u="none" strike="noStrike">
                <a:solidFill>
                  <a:schemeClr val="dk1"/>
                </a:solidFill>
                <a:effectLst/>
                <a:uFillTx/>
                <a:latin typeface="+mn-lt"/>
                <a:ea typeface="+mn-ea"/>
              </a:rPr>
              <a:t>11</a:t>
            </a:fld>
            <a:endParaRPr lang="en-US" sz="1200" b="0" u="none" strike="noStrike">
              <a:solidFill>
                <a:srgbClr val="000000"/>
              </a:solidFill>
              <a:effectLst/>
              <a:uFillTx/>
              <a:latin typeface="Times New Roman"/>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 name="PlaceHolder 1"/>
          <p:cNvSpPr>
            <a:spLocks noGrp="1" noRot="1" noChangeAspect="1"/>
          </p:cNvSpPr>
          <p:nvPr>
            <p:ph type="sldImg"/>
          </p:nvPr>
        </p:nvSpPr>
        <p:spPr>
          <a:xfrm>
            <a:off x="685800" y="1143000"/>
            <a:ext cx="5486400" cy="3086100"/>
          </a:xfrm>
          <a:prstGeom prst="rect">
            <a:avLst/>
          </a:prstGeom>
          <a:ln w="0">
            <a:noFill/>
          </a:ln>
        </p:spPr>
      </p:sp>
      <p:sp>
        <p:nvSpPr>
          <p:cNvPr id="224"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a:lnSpc>
                <a:spcPct val="100000"/>
              </a:lnSpc>
              <a:buNone/>
            </a:pPr>
            <a:r>
              <a:rPr lang="en-US" sz="2000" b="0" u="none" strike="noStrike">
                <a:solidFill>
                  <a:srgbClr val="000000"/>
                </a:solidFill>
                <a:effectLst/>
                <a:uFillTx/>
                <a:latin typeface="Arial"/>
              </a:rPr>
              <a:t>This is the first reference list slide in Harvard style. During the presentation I would not read every reference out loud, but I would mention the most important ones verbally, such as Vygotsky, Wood, Bruner and Ross, Stein and colleagues, and the Department for Education EYFS framework.</a:t>
            </a:r>
          </a:p>
        </p:txBody>
      </p:sp>
      <p:sp>
        <p:nvSpPr>
          <p:cNvPr id="225" name="PlaceHolder 3"/>
          <p:cNvSpPr>
            <a:spLocks noGrp="1"/>
          </p:cNvSpPr>
          <p:nvPr>
            <p:ph type="sldNum" idx="15"/>
          </p:nvPr>
        </p:nvSpPr>
        <p:spPr>
          <a:xfrm>
            <a:off x="3884760" y="8685360"/>
            <a:ext cx="2971440" cy="458280"/>
          </a:xfrm>
          <a:prstGeom prst="rect">
            <a:avLst/>
          </a:prstGeom>
          <a:noFill/>
          <a:ln w="0">
            <a:noFill/>
          </a:ln>
        </p:spPr>
        <p:txBody>
          <a:bodyPr lIns="91440" tIns="45720" rIns="91440" bIns="45720" anchor="b">
            <a:noAutofit/>
          </a:bodyPr>
          <a:lstStyle>
            <a:lvl1pPr indent="0" algn="r" defTabSz="914400">
              <a:lnSpc>
                <a:spcPct val="100000"/>
              </a:lnSpc>
              <a:buNone/>
              <a:defRPr lang="en-US" sz="1200" b="0" u="none" strike="noStrike">
                <a:solidFill>
                  <a:schemeClr val="dk1"/>
                </a:solidFill>
                <a:effectLst/>
                <a:uFillTx/>
                <a:latin typeface="+mn-lt"/>
                <a:ea typeface="+mn-ea"/>
              </a:defRPr>
            </a:lvl1pPr>
          </a:lstStyle>
          <a:p>
            <a:pPr indent="0" algn="r" defTabSz="914400">
              <a:lnSpc>
                <a:spcPct val="100000"/>
              </a:lnSpc>
              <a:buNone/>
            </a:pPr>
            <a:fld id="{762E3769-9282-4AF4-BFAC-89AB47993DE4}" type="slidenum">
              <a:rPr lang="en-US" sz="1200" b="0" u="none" strike="noStrike">
                <a:solidFill>
                  <a:schemeClr val="dk1"/>
                </a:solidFill>
                <a:effectLst/>
                <a:uFillTx/>
                <a:latin typeface="+mn-lt"/>
                <a:ea typeface="+mn-ea"/>
              </a:rPr>
              <a:t>12</a:t>
            </a:fld>
            <a:endParaRPr lang="en-US" sz="1200" b="0" u="none" strike="noStrike">
              <a:solidFill>
                <a:srgbClr val="000000"/>
              </a:solidFill>
              <a:effectLst/>
              <a:uFillTx/>
              <a:latin typeface="Times New Roman"/>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6" name="PlaceHolder 1"/>
          <p:cNvSpPr>
            <a:spLocks noGrp="1" noRot="1" noChangeAspect="1"/>
          </p:cNvSpPr>
          <p:nvPr>
            <p:ph type="sldImg"/>
          </p:nvPr>
        </p:nvSpPr>
        <p:spPr>
          <a:xfrm>
            <a:off x="685800" y="1143000"/>
            <a:ext cx="5486400" cy="3086100"/>
          </a:xfrm>
          <a:prstGeom prst="rect">
            <a:avLst/>
          </a:prstGeom>
          <a:ln w="0">
            <a:noFill/>
          </a:ln>
        </p:spPr>
      </p:sp>
      <p:sp>
        <p:nvSpPr>
          <p:cNvPr id="227"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a:lnSpc>
                <a:spcPct val="100000"/>
              </a:lnSpc>
              <a:buNone/>
            </a:pPr>
            <a:r>
              <a:rPr lang="en-US" sz="2000" b="0" u="none" strike="noStrike">
                <a:solidFill>
                  <a:srgbClr val="000000"/>
                </a:solidFill>
                <a:effectLst/>
                <a:uFillTx/>
                <a:latin typeface="Arial"/>
              </a:rPr>
              <a:t>This is the reference list in Harvard style. During the presentation I would not read every reference out loud, but I would mention the most important ones verbally, such as Vygotsky, Wood, Bruner and Ross, Stein and colleagues, and the Department for Education EYFS framework.</a:t>
            </a:r>
          </a:p>
        </p:txBody>
      </p:sp>
      <p:sp>
        <p:nvSpPr>
          <p:cNvPr id="228" name="PlaceHolder 3"/>
          <p:cNvSpPr>
            <a:spLocks noGrp="1"/>
          </p:cNvSpPr>
          <p:nvPr>
            <p:ph type="sldNum" idx="16"/>
          </p:nvPr>
        </p:nvSpPr>
        <p:spPr>
          <a:xfrm>
            <a:off x="3884760" y="8685360"/>
            <a:ext cx="2971440" cy="458280"/>
          </a:xfrm>
          <a:prstGeom prst="rect">
            <a:avLst/>
          </a:prstGeom>
          <a:noFill/>
          <a:ln w="0">
            <a:noFill/>
          </a:ln>
        </p:spPr>
        <p:txBody>
          <a:bodyPr lIns="91440" tIns="45720" rIns="91440" bIns="45720" anchor="b">
            <a:noAutofit/>
          </a:bodyPr>
          <a:lstStyle>
            <a:lvl1pPr indent="0" algn="r" defTabSz="914400">
              <a:lnSpc>
                <a:spcPct val="100000"/>
              </a:lnSpc>
              <a:buNone/>
              <a:defRPr lang="en-US" sz="1200" b="0" u="none" strike="noStrike">
                <a:solidFill>
                  <a:schemeClr val="dk1"/>
                </a:solidFill>
                <a:effectLst/>
                <a:uFillTx/>
                <a:latin typeface="+mn-lt"/>
                <a:ea typeface="+mn-ea"/>
              </a:defRPr>
            </a:lvl1pPr>
          </a:lstStyle>
          <a:p>
            <a:pPr indent="0" algn="r" defTabSz="914400">
              <a:lnSpc>
                <a:spcPct val="100000"/>
              </a:lnSpc>
              <a:buNone/>
            </a:pPr>
            <a:fld id="{177BF16E-A165-4AC1-A715-131449159FAA}" type="slidenum">
              <a:rPr lang="en-US" sz="1200" b="0" u="none" strike="noStrike">
                <a:solidFill>
                  <a:schemeClr val="dk1"/>
                </a:solidFill>
                <a:effectLst/>
                <a:uFillTx/>
                <a:latin typeface="+mn-lt"/>
                <a:ea typeface="+mn-ea"/>
              </a:rPr>
              <a:t>13</a:t>
            </a:fld>
            <a:endParaRPr lang="en-US" sz="1200" b="0" u="none" strike="noStrike">
              <a:solidFill>
                <a:srgbClr val="000000"/>
              </a:solidFill>
              <a:effectLst/>
              <a:uFillTx/>
              <a:latin typeface="Times New Roman"/>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DEFAULT">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 /><Relationship Id="rId1" Type="http://schemas.openxmlformats.org/officeDocument/2006/relationships/slideLayout" Target="../slideLayouts/slideLayout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PlaceHolder 1"/>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en-US" sz="1800" b="0" u="none" strike="noStrike">
                <a:solidFill>
                  <a:schemeClr val="dk1"/>
                </a:solidFill>
                <a:effectLst/>
                <a:uFillTx/>
                <a:latin typeface="Aptos"/>
              </a:rPr>
              <a:t>Click to edit the title text format</a:t>
            </a:r>
          </a:p>
        </p:txBody>
      </p:sp>
      <p:sp>
        <p:nvSpPr>
          <p:cNvPr id="3" name="PlaceHolder 2"/>
          <p:cNvSpPr>
            <a:spLocks noGrp="1"/>
          </p:cNvSpPr>
          <p:nvPr>
            <p:ph type="body"/>
          </p:nvPr>
        </p:nvSpPr>
        <p:spPr>
          <a:xfrm>
            <a:off x="609480" y="1604520"/>
            <a:ext cx="10972440" cy="397728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en-US" sz="3200" b="0" u="none" strike="noStrike">
                <a:solidFill>
                  <a:schemeClr val="dk1"/>
                </a:solidFill>
                <a:effectLst/>
                <a:uFillTx/>
                <a:latin typeface="Aptos"/>
              </a:rPr>
              <a:t>Click to edit the outline text format</a:t>
            </a:r>
          </a:p>
          <a:p>
            <a:pPr marL="864000" lvl="1" indent="-324000">
              <a:spcBef>
                <a:spcPts val="1134"/>
              </a:spcBef>
              <a:buClr>
                <a:srgbClr val="000000"/>
              </a:buClr>
              <a:buSzPct val="75000"/>
              <a:buFont typeface="Symbol" charset="2"/>
              <a:buChar char=""/>
            </a:pPr>
            <a:r>
              <a:rPr lang="en-US" sz="2400" b="0" u="none" strike="noStrike">
                <a:solidFill>
                  <a:schemeClr val="dk1"/>
                </a:solidFill>
                <a:effectLst/>
                <a:uFillTx/>
                <a:latin typeface="Aptos"/>
              </a:rPr>
              <a:t>Second Outline Level</a:t>
            </a:r>
          </a:p>
          <a:p>
            <a:pPr marL="1296000" lvl="2" indent="-288000">
              <a:spcBef>
                <a:spcPts val="850"/>
              </a:spcBef>
              <a:buClr>
                <a:srgbClr val="000000"/>
              </a:buClr>
              <a:buSzPct val="45000"/>
              <a:buFont typeface="Wingdings" charset="2"/>
              <a:buChar char=""/>
            </a:pPr>
            <a:r>
              <a:rPr lang="en-US" sz="2000" b="0" u="none" strike="noStrike">
                <a:solidFill>
                  <a:schemeClr val="dk1"/>
                </a:solidFill>
                <a:effectLst/>
                <a:uFillTx/>
                <a:latin typeface="Aptos"/>
              </a:rPr>
              <a:t>Third Outline Level</a:t>
            </a:r>
          </a:p>
          <a:p>
            <a:pPr marL="1728000" lvl="3" indent="-216000">
              <a:spcBef>
                <a:spcPts val="567"/>
              </a:spcBef>
              <a:buClr>
                <a:srgbClr val="000000"/>
              </a:buClr>
              <a:buSzPct val="75000"/>
              <a:buFont typeface="Symbol" charset="2"/>
              <a:buChar char=""/>
            </a:pPr>
            <a:r>
              <a:rPr lang="en-US" sz="2000" b="0" u="none" strike="noStrike">
                <a:solidFill>
                  <a:schemeClr val="dk1"/>
                </a:solidFill>
                <a:effectLst/>
                <a:uFillTx/>
                <a:latin typeface="Aptos"/>
              </a:rPr>
              <a:t>Fourth Outline Level</a:t>
            </a:r>
          </a:p>
          <a:p>
            <a:pPr marL="2160000" lvl="4" indent="-216000">
              <a:spcBef>
                <a:spcPts val="283"/>
              </a:spcBef>
              <a:buClr>
                <a:srgbClr val="000000"/>
              </a:buClr>
              <a:buSzPct val="45000"/>
              <a:buFont typeface="Wingdings" charset="2"/>
              <a:buChar char=""/>
            </a:pPr>
            <a:r>
              <a:rPr lang="en-US" sz="2000" b="0" u="none" strike="noStrike">
                <a:solidFill>
                  <a:schemeClr val="dk1"/>
                </a:solidFill>
                <a:effectLst/>
                <a:uFillTx/>
                <a:latin typeface="Aptos"/>
              </a:rPr>
              <a:t>Fifth Outline Level</a:t>
            </a:r>
          </a:p>
          <a:p>
            <a:pPr marL="2592000" lvl="5" indent="-216000">
              <a:spcBef>
                <a:spcPts val="283"/>
              </a:spcBef>
              <a:buClr>
                <a:srgbClr val="000000"/>
              </a:buClr>
              <a:buSzPct val="45000"/>
              <a:buFont typeface="Wingdings" charset="2"/>
              <a:buChar char=""/>
            </a:pPr>
            <a:r>
              <a:rPr lang="en-US" sz="2000" b="0" u="none" strike="noStrike">
                <a:solidFill>
                  <a:schemeClr val="dk1"/>
                </a:solidFill>
                <a:effectLst/>
                <a:uFillTx/>
                <a:latin typeface="Aptos"/>
              </a:rPr>
              <a:t>Sixth Outline Level</a:t>
            </a:r>
          </a:p>
          <a:p>
            <a:pPr marL="3024000" lvl="6" indent="-216000">
              <a:spcBef>
                <a:spcPts val="283"/>
              </a:spcBef>
              <a:buClr>
                <a:srgbClr val="000000"/>
              </a:buClr>
              <a:buSzPct val="45000"/>
              <a:buFont typeface="Wingdings" charset="2"/>
              <a:buChar char=""/>
            </a:pPr>
            <a:r>
              <a:rPr lang="en-US" sz="2000" b="0" u="none" strike="noStrike">
                <a:solidFill>
                  <a:schemeClr val="dk1"/>
                </a:solidFill>
                <a:effectLst/>
                <a:uFillTx/>
                <a:latin typeface="Aptos"/>
              </a:rPr>
              <a:t>Seventh Outline Level</a:t>
            </a:r>
          </a:p>
        </p:txBody>
      </p:sp>
    </p:spTree>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1.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1.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1.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1.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1.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1.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1.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1.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1.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1.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 /><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7F9FC"/>
        </a:solidFill>
        <a:effectLst/>
      </p:bgPr>
    </p:bg>
    <p:spTree>
      <p:nvGrpSpPr>
        <p:cNvPr id="1" name=""/>
        <p:cNvGrpSpPr/>
        <p:nvPr/>
      </p:nvGrpSpPr>
      <p:grpSpPr>
        <a:xfrm>
          <a:off x="0" y="0"/>
          <a:ext cx="0" cy="0"/>
          <a:chOff x="0" y="0"/>
          <a:chExt cx="0" cy="0"/>
        </a:xfrm>
      </p:grpSpPr>
      <p:sp>
        <p:nvSpPr>
          <p:cNvPr id="8" name="Text 0"/>
          <p:cNvSpPr/>
          <p:nvPr/>
        </p:nvSpPr>
        <p:spPr>
          <a:xfrm>
            <a:off x="658440" y="640080"/>
            <a:ext cx="6171840" cy="1051200"/>
          </a:xfrm>
          <a:prstGeom prst="rect">
            <a:avLst/>
          </a:prstGeom>
          <a:noFill/>
          <a:ln w="0">
            <a:noFill/>
          </a:ln>
        </p:spPr>
        <p:style>
          <a:lnRef idx="0">
            <a:scrgbClr r="0" g="0" b="0"/>
          </a:lnRef>
          <a:fillRef idx="0">
            <a:scrgbClr r="0" g="0" b="0"/>
          </a:fillRef>
          <a:effectRef idx="0">
            <a:scrgbClr r="0" g="0" b="0"/>
          </a:effectRef>
          <a:fontRef idx="minor"/>
        </p:style>
        <p:txBody>
          <a:bodyPr lIns="360" tIns="360" rIns="360" bIns="360" anchor="ctr">
            <a:normAutofit/>
          </a:bodyPr>
          <a:lstStyle/>
          <a:p>
            <a:pPr defTabSz="914400">
              <a:lnSpc>
                <a:spcPct val="100000"/>
              </a:lnSpc>
              <a:tabLst>
                <a:tab pos="0" algn="l"/>
              </a:tabLst>
            </a:pPr>
            <a:r>
              <a:rPr lang="en-US" sz="2800" b="1" u="none" strike="noStrike">
                <a:solidFill>
                  <a:srgbClr val="15324B"/>
                </a:solidFill>
                <a:effectLst/>
                <a:uFillTx/>
                <a:latin typeface="Aptos Display"/>
                <a:ea typeface="Aptos Display"/>
              </a:rPr>
              <a:t>Vygotsky’s Sociocultural Theory</a:t>
            </a:r>
            <a:endParaRPr lang="en-US" sz="2800" b="0" u="none" strike="noStrike">
              <a:solidFill>
                <a:srgbClr val="000000"/>
              </a:solidFill>
              <a:effectLst/>
              <a:uFillTx/>
              <a:latin typeface="Arial"/>
            </a:endParaRPr>
          </a:p>
          <a:p>
            <a:pPr defTabSz="914400">
              <a:lnSpc>
                <a:spcPct val="100000"/>
              </a:lnSpc>
              <a:tabLst>
                <a:tab pos="0" algn="l"/>
              </a:tabLst>
            </a:pPr>
            <a:r>
              <a:rPr lang="en-US" sz="2800" b="1" u="none" strike="noStrike">
                <a:solidFill>
                  <a:srgbClr val="15324B"/>
                </a:solidFill>
                <a:effectLst/>
                <a:uFillTx/>
                <a:latin typeface="Aptos Display"/>
                <a:ea typeface="Aptos Display"/>
              </a:rPr>
              <a:t>and Isaac’s Early Development</a:t>
            </a:r>
            <a:endParaRPr lang="en-US" sz="2800" b="0" u="none" strike="noStrike">
              <a:solidFill>
                <a:srgbClr val="000000"/>
              </a:solidFill>
              <a:effectLst/>
              <a:uFillTx/>
              <a:latin typeface="Arial"/>
            </a:endParaRPr>
          </a:p>
        </p:txBody>
      </p:sp>
      <p:sp>
        <p:nvSpPr>
          <p:cNvPr id="9" name="Text 1"/>
          <p:cNvSpPr/>
          <p:nvPr/>
        </p:nvSpPr>
        <p:spPr>
          <a:xfrm>
            <a:off x="694800" y="1847160"/>
            <a:ext cx="6491880" cy="1801786"/>
          </a:xfrm>
          <a:prstGeom prst="rect">
            <a:avLst/>
          </a:prstGeom>
          <a:noFill/>
          <a:ln w="0">
            <a:noFill/>
          </a:ln>
        </p:spPr>
        <p:style>
          <a:lnRef idx="0">
            <a:scrgbClr r="0" g="0" b="0"/>
          </a:lnRef>
          <a:fillRef idx="0">
            <a:scrgbClr r="0" g="0" b="0"/>
          </a:fillRef>
          <a:effectRef idx="0">
            <a:scrgbClr r="0" g="0" b="0"/>
          </a:effectRef>
          <a:fontRef idx="minor"/>
        </p:style>
        <p:txBody>
          <a:bodyPr lIns="360" tIns="360" rIns="360" bIns="360" anchor="ctr">
            <a:noAutofit/>
          </a:bodyPr>
          <a:lstStyle/>
          <a:p>
            <a:pPr defTabSz="914400">
              <a:lnSpc>
                <a:spcPct val="100000"/>
              </a:lnSpc>
              <a:tabLst>
                <a:tab pos="0" algn="l"/>
              </a:tabLst>
            </a:pPr>
            <a:r>
              <a:rPr lang="en-US" sz="1350" b="0" u="none" strike="noStrike" dirty="0">
                <a:solidFill>
                  <a:srgbClr val="61707D"/>
                </a:solidFill>
                <a:effectLst/>
                <a:uFillTx/>
                <a:latin typeface="Aptos"/>
              </a:rPr>
              <a:t>Component 1 individual presentation | Psychology in Health and Social Care</a:t>
            </a:r>
            <a:endParaRPr lang="en-US" sz="1350" b="0" u="none" strike="noStrike" dirty="0">
              <a:solidFill>
                <a:srgbClr val="000000"/>
              </a:solidFill>
              <a:effectLst/>
              <a:uFillTx/>
              <a:latin typeface="Arial"/>
            </a:endParaRPr>
          </a:p>
          <a:p>
            <a:pPr defTabSz="914400">
              <a:lnSpc>
                <a:spcPct val="100000"/>
              </a:lnSpc>
              <a:tabLst>
                <a:tab pos="0" algn="l"/>
              </a:tabLst>
            </a:pPr>
            <a:r>
              <a:rPr lang="en-US" sz="1350" b="0" u="none" strike="noStrike" dirty="0">
                <a:solidFill>
                  <a:srgbClr val="61707D"/>
                </a:solidFill>
                <a:effectLst/>
                <a:uFillTx/>
                <a:latin typeface="Aptos"/>
              </a:rPr>
              <a:t>Focus: early childhood, wellbeing and multi-agency early help</a:t>
            </a:r>
            <a:endParaRPr lang="pl-PL" sz="1350" b="0" u="none" strike="noStrike" dirty="0">
              <a:solidFill>
                <a:srgbClr val="61707D"/>
              </a:solidFill>
              <a:effectLst/>
              <a:uFillTx/>
              <a:latin typeface="Aptos"/>
            </a:endParaRPr>
          </a:p>
          <a:p>
            <a:pPr defTabSz="914400">
              <a:lnSpc>
                <a:spcPct val="100000"/>
              </a:lnSpc>
              <a:tabLst>
                <a:tab pos="0" algn="l"/>
              </a:tabLst>
            </a:pPr>
            <a:endParaRPr lang="pl-PL" sz="1350" dirty="0">
              <a:solidFill>
                <a:srgbClr val="61707D"/>
              </a:solidFill>
              <a:latin typeface="Aptos"/>
            </a:endParaRPr>
          </a:p>
          <a:p>
            <a:pPr defTabSz="914400">
              <a:lnSpc>
                <a:spcPct val="100000"/>
              </a:lnSpc>
              <a:tabLst>
                <a:tab pos="0" algn="l"/>
              </a:tabLst>
            </a:pPr>
            <a:r>
              <a:rPr lang="pl-PL" sz="1350" b="0" u="none" strike="noStrike" dirty="0">
                <a:solidFill>
                  <a:srgbClr val="61707D"/>
                </a:solidFill>
                <a:effectLst/>
                <a:uFillTx/>
                <a:latin typeface="Aptos"/>
              </a:rPr>
              <a:t>Student  Monika </a:t>
            </a:r>
            <a:r>
              <a:rPr lang="pl-PL" sz="1350" b="0" u="none" strike="noStrike" dirty="0" err="1">
                <a:solidFill>
                  <a:srgbClr val="61707D"/>
                </a:solidFill>
                <a:effectLst/>
                <a:uFillTx/>
                <a:latin typeface="Aptos"/>
              </a:rPr>
              <a:t>Dabkowska</a:t>
            </a:r>
            <a:r>
              <a:rPr lang="pl-PL" sz="1350" b="0" u="none" strike="noStrike" dirty="0">
                <a:solidFill>
                  <a:srgbClr val="61707D"/>
                </a:solidFill>
                <a:effectLst/>
                <a:uFillTx/>
                <a:latin typeface="Aptos"/>
              </a:rPr>
              <a:t> </a:t>
            </a:r>
          </a:p>
          <a:p>
            <a:pPr defTabSz="914400">
              <a:lnSpc>
                <a:spcPct val="100000"/>
              </a:lnSpc>
              <a:tabLst>
                <a:tab pos="0" algn="l"/>
              </a:tabLst>
            </a:pPr>
            <a:r>
              <a:rPr lang="pl-PL" sz="1350" b="0" u="none" strike="noStrike" dirty="0" err="1">
                <a:solidFill>
                  <a:srgbClr val="000000"/>
                </a:solidFill>
                <a:effectLst/>
                <a:uFillTx/>
                <a:latin typeface="Arial"/>
              </a:rPr>
              <a:t>Number</a:t>
            </a:r>
            <a:r>
              <a:rPr lang="pl-PL" sz="1350" b="0" u="none" strike="noStrike" dirty="0">
                <a:solidFill>
                  <a:srgbClr val="000000"/>
                </a:solidFill>
                <a:effectLst/>
                <a:uFillTx/>
                <a:latin typeface="Arial"/>
              </a:rPr>
              <a:t>  2508842</a:t>
            </a:r>
          </a:p>
          <a:p>
            <a:pPr defTabSz="914400">
              <a:lnSpc>
                <a:spcPct val="100000"/>
              </a:lnSpc>
              <a:tabLst>
                <a:tab pos="0" algn="l"/>
              </a:tabLst>
            </a:pPr>
            <a:r>
              <a:rPr lang="pl-PL" sz="1350" dirty="0" err="1">
                <a:solidFill>
                  <a:srgbClr val="000000"/>
                </a:solidFill>
                <a:latin typeface="Arial"/>
              </a:rPr>
              <a:t>Lecturer</a:t>
            </a:r>
            <a:r>
              <a:rPr lang="pl-PL" sz="1350" dirty="0">
                <a:solidFill>
                  <a:srgbClr val="000000"/>
                </a:solidFill>
                <a:latin typeface="Arial"/>
              </a:rPr>
              <a:t>  Shepherd </a:t>
            </a:r>
            <a:r>
              <a:rPr lang="pl-PL" sz="1350" dirty="0" err="1">
                <a:solidFill>
                  <a:srgbClr val="000000"/>
                </a:solidFill>
                <a:latin typeface="Arial"/>
              </a:rPr>
              <a:t>Ziko</a:t>
            </a:r>
            <a:endParaRPr lang="pl-PL" sz="1350" dirty="0">
              <a:solidFill>
                <a:srgbClr val="000000"/>
              </a:solidFill>
              <a:latin typeface="Arial"/>
            </a:endParaRPr>
          </a:p>
          <a:p>
            <a:pPr defTabSz="914400">
              <a:lnSpc>
                <a:spcPct val="100000"/>
              </a:lnSpc>
              <a:tabLst>
                <a:tab pos="0" algn="l"/>
              </a:tabLst>
            </a:pPr>
            <a:r>
              <a:rPr lang="pl-PL" sz="1350" b="0" u="none" strike="noStrike" dirty="0">
                <a:solidFill>
                  <a:srgbClr val="000000"/>
                </a:solidFill>
                <a:effectLst/>
                <a:uFillTx/>
                <a:latin typeface="Arial"/>
              </a:rPr>
              <a:t>Module  LCHS4010</a:t>
            </a:r>
            <a:endParaRPr lang="en-US" sz="1350" b="0" u="none" strike="noStrike" dirty="0">
              <a:solidFill>
                <a:srgbClr val="000000"/>
              </a:solidFill>
              <a:effectLst/>
              <a:uFillTx/>
              <a:latin typeface="Arial"/>
            </a:endParaRPr>
          </a:p>
        </p:txBody>
      </p:sp>
      <p:sp>
        <p:nvSpPr>
          <p:cNvPr id="10" name="Shape 2"/>
          <p:cNvSpPr/>
          <p:nvPr/>
        </p:nvSpPr>
        <p:spPr>
          <a:xfrm>
            <a:off x="8394120" y="1188720"/>
            <a:ext cx="987480" cy="731520"/>
          </a:xfrm>
          <a:prstGeom prst="line">
            <a:avLst/>
          </a:prstGeom>
          <a:ln w="27940">
            <a:solidFill>
              <a:srgbClr val="1B8A8F"/>
            </a:solidFill>
            <a:round/>
          </a:ln>
        </p:spPr>
        <p:style>
          <a:lnRef idx="0">
            <a:scrgbClr r="0" g="0" b="0"/>
          </a:lnRef>
          <a:fillRef idx="0">
            <a:scrgbClr r="0" g="0" b="0"/>
          </a:fillRef>
          <a:effectRef idx="0">
            <a:scrgbClr r="0" g="0" b="0"/>
          </a:effectRef>
          <a:fontRef idx="minor"/>
        </p:style>
        <p:txBody>
          <a:bodyPr lIns="90000" tIns="45000" rIns="90000" bIns="45000" anchor="t" anchorCtr="1">
            <a:noAutofit/>
          </a:bodyPr>
          <a:lstStyle/>
          <a:p>
            <a:endParaRPr lang="en-US" sz="1800" b="0" u="none" strike="noStrike">
              <a:solidFill>
                <a:srgbClr val="000000"/>
              </a:solidFill>
              <a:effectLst/>
              <a:uFillTx/>
              <a:latin typeface="Arial"/>
            </a:endParaRPr>
          </a:p>
        </p:txBody>
      </p:sp>
      <p:sp>
        <p:nvSpPr>
          <p:cNvPr id="11" name="Shape 3"/>
          <p:cNvSpPr/>
          <p:nvPr/>
        </p:nvSpPr>
        <p:spPr>
          <a:xfrm flipV="1">
            <a:off x="9381600" y="1188720"/>
            <a:ext cx="951120" cy="731520"/>
          </a:xfrm>
          <a:prstGeom prst="line">
            <a:avLst/>
          </a:prstGeom>
          <a:ln w="27940">
            <a:solidFill>
              <a:srgbClr val="1B8A8F"/>
            </a:solidFill>
            <a:round/>
          </a:ln>
        </p:spPr>
        <p:style>
          <a:lnRef idx="0">
            <a:scrgbClr r="0" g="0" b="0"/>
          </a:lnRef>
          <a:fillRef idx="0">
            <a:scrgbClr r="0" g="0" b="0"/>
          </a:fillRef>
          <a:effectRef idx="0">
            <a:scrgbClr r="0" g="0" b="0"/>
          </a:effectRef>
          <a:fontRef idx="minor"/>
        </p:style>
        <p:txBody>
          <a:bodyPr lIns="90000" tIns="45000" rIns="90000" bIns="45000" anchor="t" anchorCtr="1">
            <a:noAutofit/>
          </a:bodyPr>
          <a:lstStyle/>
          <a:p>
            <a:endParaRPr lang="en-US" sz="1800" b="0" u="none" strike="noStrike">
              <a:solidFill>
                <a:srgbClr val="000000"/>
              </a:solidFill>
              <a:effectLst/>
              <a:uFillTx/>
              <a:latin typeface="Arial"/>
            </a:endParaRPr>
          </a:p>
        </p:txBody>
      </p:sp>
      <p:sp>
        <p:nvSpPr>
          <p:cNvPr id="12" name="Shape 4"/>
          <p:cNvSpPr/>
          <p:nvPr/>
        </p:nvSpPr>
        <p:spPr>
          <a:xfrm>
            <a:off x="9381600" y="1920240"/>
            <a:ext cx="360" cy="1161000"/>
          </a:xfrm>
          <a:prstGeom prst="line">
            <a:avLst/>
          </a:prstGeom>
          <a:ln w="27940">
            <a:solidFill>
              <a:srgbClr val="1B8A8F"/>
            </a:solidFill>
            <a:round/>
          </a:ln>
        </p:spPr>
        <p:style>
          <a:lnRef idx="0">
            <a:scrgbClr r="0" g="0" b="0"/>
          </a:lnRef>
          <a:fillRef idx="0">
            <a:scrgbClr r="0" g="0" b="0"/>
          </a:fillRef>
          <a:effectRef idx="0">
            <a:scrgbClr r="0" g="0" b="0"/>
          </a:effectRef>
          <a:fontRef idx="minor"/>
        </p:style>
        <p:txBody>
          <a:bodyPr lIns="90000" tIns="45000" rIns="90000" bIns="45000" anchor="t" anchorCtr="1">
            <a:noAutofit/>
          </a:bodyPr>
          <a:lstStyle/>
          <a:p>
            <a:endParaRPr lang="en-US" sz="1800" b="0" u="none" strike="noStrike">
              <a:solidFill>
                <a:srgbClr val="000000"/>
              </a:solidFill>
              <a:effectLst/>
              <a:uFillTx/>
              <a:latin typeface="Arial"/>
            </a:endParaRPr>
          </a:p>
        </p:txBody>
      </p:sp>
      <p:sp>
        <p:nvSpPr>
          <p:cNvPr id="13" name="Text 5"/>
          <p:cNvSpPr/>
          <p:nvPr/>
        </p:nvSpPr>
        <p:spPr>
          <a:xfrm>
            <a:off x="8641080" y="1508760"/>
            <a:ext cx="1599840" cy="1599840"/>
          </a:xfrm>
          <a:prstGeom prst="ellipse">
            <a:avLst/>
          </a:prstGeom>
          <a:solidFill>
            <a:srgbClr val="FFFFFF"/>
          </a:solidFill>
          <a:ln w="17780">
            <a:solidFill>
              <a:srgbClr val="1B8A8F"/>
            </a:solidFill>
            <a:round/>
          </a:ln>
        </p:spPr>
        <p:style>
          <a:lnRef idx="0">
            <a:scrgbClr r="0" g="0" b="0"/>
          </a:lnRef>
          <a:fillRef idx="0">
            <a:scrgbClr r="0" g="0" b="0"/>
          </a:fillRef>
          <a:effectRef idx="0">
            <a:scrgbClr r="0" g="0" b="0"/>
          </a:effectRef>
          <a:fontRef idx="minor"/>
        </p:style>
        <p:txBody>
          <a:bodyPr lIns="360" tIns="360" rIns="360" bIns="360" anchor="ctr">
            <a:normAutofit/>
          </a:bodyPr>
          <a:lstStyle/>
          <a:p>
            <a:pPr algn="ctr" defTabSz="914400">
              <a:lnSpc>
                <a:spcPct val="100000"/>
              </a:lnSpc>
              <a:tabLst>
                <a:tab pos="0" algn="l"/>
              </a:tabLst>
            </a:pPr>
            <a:r>
              <a:rPr lang="en-US" sz="1400" b="1" u="none" strike="noStrike">
                <a:solidFill>
                  <a:srgbClr val="15324B"/>
                </a:solidFill>
                <a:effectLst/>
                <a:uFillTx/>
                <a:latin typeface="Aptos"/>
                <a:ea typeface="Aptos"/>
              </a:rPr>
              <a:t>Isaac</a:t>
            </a:r>
            <a:endParaRPr lang="en-US" sz="1400" b="0" u="none" strike="noStrike">
              <a:solidFill>
                <a:srgbClr val="000000"/>
              </a:solidFill>
              <a:effectLst/>
              <a:uFillTx/>
              <a:latin typeface="Arial"/>
            </a:endParaRPr>
          </a:p>
          <a:p>
            <a:pPr algn="ctr" defTabSz="914400">
              <a:lnSpc>
                <a:spcPct val="100000"/>
              </a:lnSpc>
              <a:tabLst>
                <a:tab pos="0" algn="l"/>
              </a:tabLst>
            </a:pPr>
            <a:r>
              <a:rPr lang="en-US" sz="1400" b="1" u="none" strike="noStrike">
                <a:solidFill>
                  <a:srgbClr val="15324B"/>
                </a:solidFill>
                <a:effectLst/>
                <a:uFillTx/>
                <a:latin typeface="Aptos"/>
                <a:ea typeface="Aptos"/>
              </a:rPr>
              <a:t>4 years</a:t>
            </a:r>
            <a:endParaRPr lang="en-US" sz="1400" b="0" u="none" strike="noStrike">
              <a:solidFill>
                <a:srgbClr val="000000"/>
              </a:solidFill>
              <a:effectLst/>
              <a:uFillTx/>
              <a:latin typeface="Arial"/>
            </a:endParaRPr>
          </a:p>
        </p:txBody>
      </p:sp>
      <p:sp>
        <p:nvSpPr>
          <p:cNvPr id="14" name="Text 6"/>
          <p:cNvSpPr/>
          <p:nvPr/>
        </p:nvSpPr>
        <p:spPr>
          <a:xfrm>
            <a:off x="7113960" y="658440"/>
            <a:ext cx="1078560" cy="1078560"/>
          </a:xfrm>
          <a:prstGeom prst="ellipse">
            <a:avLst/>
          </a:prstGeom>
          <a:solidFill>
            <a:srgbClr val="FBEDEA"/>
          </a:solidFill>
          <a:ln w="17780">
            <a:solidFill>
              <a:srgbClr val="C65A4A"/>
            </a:solidFill>
            <a:round/>
          </a:ln>
        </p:spPr>
        <p:style>
          <a:lnRef idx="0">
            <a:scrgbClr r="0" g="0" b="0"/>
          </a:lnRef>
          <a:fillRef idx="0">
            <a:scrgbClr r="0" g="0" b="0"/>
          </a:fillRef>
          <a:effectRef idx="0">
            <a:scrgbClr r="0" g="0" b="0"/>
          </a:effectRef>
          <a:fontRef idx="minor"/>
        </p:style>
        <p:txBody>
          <a:bodyPr lIns="360" tIns="360" rIns="360" bIns="360" anchor="ctr">
            <a:normAutofit/>
          </a:bodyPr>
          <a:lstStyle/>
          <a:p>
            <a:pPr algn="ctr" defTabSz="914400">
              <a:lnSpc>
                <a:spcPct val="100000"/>
              </a:lnSpc>
              <a:tabLst>
                <a:tab pos="0" algn="l"/>
              </a:tabLst>
            </a:pPr>
            <a:r>
              <a:rPr lang="en-US" sz="1100" b="1" u="none" strike="noStrike">
                <a:solidFill>
                  <a:srgbClr val="15324B"/>
                </a:solidFill>
                <a:effectLst/>
                <a:uFillTx/>
                <a:latin typeface="Aptos"/>
                <a:ea typeface="Aptos"/>
              </a:rPr>
              <a:t>Family</a:t>
            </a:r>
            <a:endParaRPr lang="en-US" sz="1100" b="0" u="none" strike="noStrike">
              <a:solidFill>
                <a:srgbClr val="000000"/>
              </a:solidFill>
              <a:effectLst/>
              <a:uFillTx/>
              <a:latin typeface="Arial"/>
            </a:endParaRPr>
          </a:p>
        </p:txBody>
      </p:sp>
      <p:sp>
        <p:nvSpPr>
          <p:cNvPr id="15" name="Text 7"/>
          <p:cNvSpPr/>
          <p:nvPr/>
        </p:nvSpPr>
        <p:spPr>
          <a:xfrm>
            <a:off x="10442520" y="658440"/>
            <a:ext cx="1078560" cy="1078560"/>
          </a:xfrm>
          <a:prstGeom prst="ellipse">
            <a:avLst/>
          </a:prstGeom>
          <a:solidFill>
            <a:srgbClr val="EAF3FB"/>
          </a:solidFill>
          <a:ln w="17780">
            <a:solidFill>
              <a:srgbClr val="2F74B5"/>
            </a:solidFill>
            <a:round/>
          </a:ln>
        </p:spPr>
        <p:style>
          <a:lnRef idx="0">
            <a:scrgbClr r="0" g="0" b="0"/>
          </a:lnRef>
          <a:fillRef idx="0">
            <a:scrgbClr r="0" g="0" b="0"/>
          </a:fillRef>
          <a:effectRef idx="0">
            <a:scrgbClr r="0" g="0" b="0"/>
          </a:effectRef>
          <a:fontRef idx="minor"/>
        </p:style>
        <p:txBody>
          <a:bodyPr lIns="360" tIns="360" rIns="360" bIns="360" anchor="ctr">
            <a:normAutofit/>
          </a:bodyPr>
          <a:lstStyle/>
          <a:p>
            <a:pPr algn="ctr" defTabSz="914400">
              <a:lnSpc>
                <a:spcPct val="100000"/>
              </a:lnSpc>
              <a:tabLst>
                <a:tab pos="0" algn="l"/>
              </a:tabLst>
            </a:pPr>
            <a:r>
              <a:rPr lang="en-US" sz="1100" b="1" u="none" strike="noStrike">
                <a:solidFill>
                  <a:srgbClr val="15324B"/>
                </a:solidFill>
                <a:effectLst/>
                <a:uFillTx/>
                <a:latin typeface="Aptos"/>
                <a:ea typeface="Aptos"/>
              </a:rPr>
              <a:t>Nursery</a:t>
            </a:r>
            <a:endParaRPr lang="en-US" sz="1100" b="0" u="none" strike="noStrike">
              <a:solidFill>
                <a:srgbClr val="000000"/>
              </a:solidFill>
              <a:effectLst/>
              <a:uFillTx/>
              <a:latin typeface="Arial"/>
            </a:endParaRPr>
          </a:p>
        </p:txBody>
      </p:sp>
      <p:sp>
        <p:nvSpPr>
          <p:cNvPr id="16" name="Text 8"/>
          <p:cNvSpPr/>
          <p:nvPr/>
        </p:nvSpPr>
        <p:spPr>
          <a:xfrm>
            <a:off x="8732520" y="3364920"/>
            <a:ext cx="1298160" cy="1298160"/>
          </a:xfrm>
          <a:prstGeom prst="ellipse">
            <a:avLst/>
          </a:prstGeom>
          <a:solidFill>
            <a:srgbClr val="FFF4DF"/>
          </a:solidFill>
          <a:ln w="17780">
            <a:solidFill>
              <a:srgbClr val="D79A2B"/>
            </a:solidFill>
            <a:round/>
          </a:ln>
        </p:spPr>
        <p:style>
          <a:lnRef idx="0">
            <a:scrgbClr r="0" g="0" b="0"/>
          </a:lnRef>
          <a:fillRef idx="0">
            <a:scrgbClr r="0" g="0" b="0"/>
          </a:fillRef>
          <a:effectRef idx="0">
            <a:scrgbClr r="0" g="0" b="0"/>
          </a:effectRef>
          <a:fontRef idx="minor"/>
        </p:style>
        <p:txBody>
          <a:bodyPr lIns="360" tIns="360" rIns="360" bIns="360" anchor="ctr">
            <a:normAutofit/>
          </a:bodyPr>
          <a:lstStyle/>
          <a:p>
            <a:pPr algn="ctr" defTabSz="914400">
              <a:lnSpc>
                <a:spcPct val="100000"/>
              </a:lnSpc>
              <a:tabLst>
                <a:tab pos="0" algn="l"/>
              </a:tabLst>
            </a:pPr>
            <a:r>
              <a:rPr lang="en-US" sz="1000" b="1" u="none" strike="noStrike">
                <a:solidFill>
                  <a:srgbClr val="15324B"/>
                </a:solidFill>
                <a:effectLst/>
                <a:uFillTx/>
                <a:latin typeface="Aptos"/>
                <a:ea typeface="Aptos"/>
              </a:rPr>
              <a:t>London</a:t>
            </a:r>
            <a:endParaRPr lang="en-US" sz="1000" b="0" u="none" strike="noStrike">
              <a:solidFill>
                <a:srgbClr val="000000"/>
              </a:solidFill>
              <a:effectLst/>
              <a:uFillTx/>
              <a:latin typeface="Arial"/>
            </a:endParaRPr>
          </a:p>
          <a:p>
            <a:pPr algn="ctr" defTabSz="914400">
              <a:lnSpc>
                <a:spcPct val="100000"/>
              </a:lnSpc>
              <a:tabLst>
                <a:tab pos="0" algn="l"/>
              </a:tabLst>
            </a:pPr>
            <a:r>
              <a:rPr lang="en-US" sz="1000" b="1" u="none" strike="noStrike">
                <a:solidFill>
                  <a:srgbClr val="15324B"/>
                </a:solidFill>
                <a:effectLst/>
                <a:uFillTx/>
                <a:latin typeface="Aptos"/>
                <a:ea typeface="Aptos"/>
              </a:rPr>
              <a:t>community</a:t>
            </a:r>
            <a:endParaRPr lang="en-US" sz="1000" b="0" u="none" strike="noStrike">
              <a:solidFill>
                <a:srgbClr val="000000"/>
              </a:solidFill>
              <a:effectLst/>
              <a:uFillTx/>
              <a:latin typeface="Arial"/>
            </a:endParaRPr>
          </a:p>
        </p:txBody>
      </p:sp>
      <p:sp>
        <p:nvSpPr>
          <p:cNvPr id="17" name="Text 9"/>
          <p:cNvSpPr/>
          <p:nvPr/>
        </p:nvSpPr>
        <p:spPr>
          <a:xfrm>
            <a:off x="713160" y="4800600"/>
            <a:ext cx="9829440" cy="456840"/>
          </a:xfrm>
          <a:prstGeom prst="rect">
            <a:avLst/>
          </a:prstGeom>
          <a:noFill/>
          <a:ln w="0">
            <a:noFill/>
          </a:ln>
        </p:spPr>
        <p:style>
          <a:lnRef idx="0">
            <a:scrgbClr r="0" g="0" b="0"/>
          </a:lnRef>
          <a:fillRef idx="0">
            <a:scrgbClr r="0" g="0" b="0"/>
          </a:fillRef>
          <a:effectRef idx="0">
            <a:scrgbClr r="0" g="0" b="0"/>
          </a:effectRef>
          <a:fontRef idx="minor"/>
        </p:style>
        <p:txBody>
          <a:bodyPr lIns="360" tIns="360" rIns="360" bIns="360" anchor="ctr">
            <a:normAutofit lnSpcReduction="9999"/>
          </a:bodyPr>
          <a:lstStyle/>
          <a:p>
            <a:pPr defTabSz="914400">
              <a:lnSpc>
                <a:spcPct val="100000"/>
              </a:lnSpc>
              <a:tabLst>
                <a:tab pos="0" algn="l"/>
              </a:tabLst>
            </a:pPr>
            <a:r>
              <a:rPr lang="en-US" sz="1500" b="1" u="none" strike="noStrike">
                <a:solidFill>
                  <a:srgbClr val="15324B"/>
                </a:solidFill>
                <a:effectLst/>
                <a:uFillTx/>
                <a:latin typeface="Aptos"/>
              </a:rPr>
              <a:t>Main argument: Isaac needs stable, guided social interaction to support language, play and emotional regulation.</a:t>
            </a:r>
            <a:endParaRPr lang="en-US" sz="1500" b="0" u="none" strike="noStrike">
              <a:solidFill>
                <a:srgbClr val="000000"/>
              </a:solidFill>
              <a:effectLst/>
              <a:uFillTx/>
              <a:latin typeface="Arial"/>
            </a:endParaRPr>
          </a:p>
        </p:txBody>
      </p:sp>
      <p:sp>
        <p:nvSpPr>
          <p:cNvPr id="20" name="Text 12"/>
          <p:cNvSpPr/>
          <p:nvPr/>
        </p:nvSpPr>
        <p:spPr>
          <a:xfrm>
            <a:off x="11201400" y="6437520"/>
            <a:ext cx="411120" cy="228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ctr">
            <a:noAutofit/>
          </a:bodyPr>
          <a:lstStyle/>
          <a:p>
            <a:pPr algn="r" defTabSz="914400">
              <a:lnSpc>
                <a:spcPct val="100000"/>
              </a:lnSpc>
              <a:tabLst>
                <a:tab pos="0" algn="l"/>
              </a:tabLst>
            </a:pPr>
            <a:r>
              <a:rPr lang="en-US" sz="800" b="0" u="none" strike="noStrike">
                <a:solidFill>
                  <a:srgbClr val="61707D"/>
                </a:solidFill>
                <a:effectLst/>
                <a:uFillTx/>
                <a:latin typeface="Aptos"/>
                <a:ea typeface="Aptos"/>
              </a:rPr>
              <a:t>1</a:t>
            </a:r>
            <a:endParaRPr lang="en-US" sz="800" b="0" u="none" strike="noStrike">
              <a:solidFill>
                <a:srgbClr val="000000"/>
              </a:solidFill>
              <a:effectLst/>
              <a:uFillTx/>
              <a:latin typeface="Arial"/>
            </a:endParaRPr>
          </a:p>
        </p:txBody>
      </p:sp>
      <p:sp>
        <p:nvSpPr>
          <p:cNvPr id="21" name="Shape 13"/>
          <p:cNvSpPr/>
          <p:nvPr/>
        </p:nvSpPr>
        <p:spPr>
          <a:xfrm>
            <a:off x="502920" y="6355080"/>
            <a:ext cx="11155680" cy="360"/>
          </a:xfrm>
          <a:prstGeom prst="line">
            <a:avLst/>
          </a:prstGeom>
          <a:ln w="8890">
            <a:solidFill>
              <a:srgbClr val="D8DEE9"/>
            </a:solidFill>
            <a:round/>
          </a:ln>
        </p:spPr>
        <p:style>
          <a:lnRef idx="0">
            <a:scrgbClr r="0" g="0" b="0"/>
          </a:lnRef>
          <a:fillRef idx="0">
            <a:scrgbClr r="0" g="0" b="0"/>
          </a:fillRef>
          <a:effectRef idx="0">
            <a:scrgbClr r="0" g="0" b="0"/>
          </a:effectRef>
          <a:fontRef idx="minor"/>
        </p:style>
        <p:txBody>
          <a:bodyPr lIns="90000" tIns="-44640" rIns="90000" bIns="-44640" anchor="t" anchorCtr="1">
            <a:noAutofit/>
          </a:bodyPr>
          <a:lstStyle/>
          <a:p>
            <a:endParaRPr lang="en-US" sz="1800" b="0" u="none" strike="noStrike">
              <a:solidFill>
                <a:srgbClr val="000000"/>
              </a:solidFill>
              <a:effectLst/>
              <a:uFillTx/>
              <a:latin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7F9FC"/>
        </a:solidFill>
        <a:effectLst/>
      </p:bgPr>
    </p:bg>
    <p:spTree>
      <p:nvGrpSpPr>
        <p:cNvPr id="1" name=""/>
        <p:cNvGrpSpPr/>
        <p:nvPr/>
      </p:nvGrpSpPr>
      <p:grpSpPr>
        <a:xfrm>
          <a:off x="0" y="0"/>
          <a:ext cx="0" cy="0"/>
          <a:chOff x="0" y="0"/>
          <a:chExt cx="0" cy="0"/>
        </a:xfrm>
      </p:grpSpPr>
      <p:sp>
        <p:nvSpPr>
          <p:cNvPr id="22" name="Text 0"/>
          <p:cNvSpPr/>
          <p:nvPr/>
        </p:nvSpPr>
        <p:spPr>
          <a:xfrm>
            <a:off x="594360" y="384120"/>
            <a:ext cx="9235080" cy="502560"/>
          </a:xfrm>
          <a:prstGeom prst="rect">
            <a:avLst/>
          </a:prstGeom>
          <a:noFill/>
          <a:ln w="0">
            <a:noFill/>
          </a:ln>
        </p:spPr>
        <p:style>
          <a:lnRef idx="0">
            <a:scrgbClr r="0" g="0" b="0"/>
          </a:lnRef>
          <a:fillRef idx="0">
            <a:scrgbClr r="0" g="0" b="0"/>
          </a:fillRef>
          <a:effectRef idx="0">
            <a:scrgbClr r="0" g="0" b="0"/>
          </a:effectRef>
          <a:fontRef idx="minor"/>
        </p:style>
        <p:txBody>
          <a:bodyPr lIns="360" tIns="360" rIns="360" bIns="360" anchor="ctr">
            <a:normAutofit/>
          </a:bodyPr>
          <a:lstStyle/>
          <a:p>
            <a:pPr defTabSz="914400">
              <a:lnSpc>
                <a:spcPct val="100000"/>
              </a:lnSpc>
              <a:tabLst>
                <a:tab pos="0" algn="l"/>
              </a:tabLst>
            </a:pPr>
            <a:r>
              <a:rPr lang="en-US" sz="2600" b="1" u="none" strike="noStrike">
                <a:solidFill>
                  <a:srgbClr val="15324B"/>
                </a:solidFill>
                <a:effectLst/>
                <a:uFillTx/>
                <a:latin typeface="Aptos Display"/>
                <a:ea typeface="Aptos Display"/>
              </a:rPr>
              <a:t>1. Case focus: what needs explaining?</a:t>
            </a:r>
            <a:endParaRPr lang="en-US" sz="2600" b="0" u="none" strike="noStrike">
              <a:solidFill>
                <a:srgbClr val="000000"/>
              </a:solidFill>
              <a:effectLst/>
              <a:uFillTx/>
              <a:latin typeface="Arial"/>
            </a:endParaRPr>
          </a:p>
        </p:txBody>
      </p:sp>
      <p:sp>
        <p:nvSpPr>
          <p:cNvPr id="23" name="Text 1"/>
          <p:cNvSpPr/>
          <p:nvPr/>
        </p:nvSpPr>
        <p:spPr>
          <a:xfrm>
            <a:off x="621720" y="896040"/>
            <a:ext cx="9783720" cy="292320"/>
          </a:xfrm>
          <a:prstGeom prst="rect">
            <a:avLst/>
          </a:prstGeom>
          <a:noFill/>
          <a:ln w="0">
            <a:noFill/>
          </a:ln>
        </p:spPr>
        <p:style>
          <a:lnRef idx="0">
            <a:scrgbClr r="0" g="0" b="0"/>
          </a:lnRef>
          <a:fillRef idx="0">
            <a:scrgbClr r="0" g="0" b="0"/>
          </a:fillRef>
          <a:effectRef idx="0">
            <a:scrgbClr r="0" g="0" b="0"/>
          </a:effectRef>
          <a:fontRef idx="minor"/>
        </p:style>
        <p:txBody>
          <a:bodyPr lIns="360" tIns="360" rIns="360" bIns="360" anchor="ctr">
            <a:noAutofit/>
          </a:bodyPr>
          <a:lstStyle/>
          <a:p>
            <a:pPr defTabSz="914400">
              <a:lnSpc>
                <a:spcPct val="100000"/>
              </a:lnSpc>
              <a:tabLst>
                <a:tab pos="0" algn="l"/>
              </a:tabLst>
            </a:pPr>
            <a:r>
              <a:rPr lang="en-US" sz="1050" b="0" u="none" strike="noStrike">
                <a:solidFill>
                  <a:srgbClr val="61707D"/>
                </a:solidFill>
                <a:effectLst/>
                <a:uFillTx/>
                <a:latin typeface="Aptos"/>
                <a:ea typeface="Aptos"/>
              </a:rPr>
              <a:t>The assessment asks for one theory applied to Isaac’s early development and wellbeing.</a:t>
            </a:r>
            <a:endParaRPr lang="en-US" sz="1050" b="0" u="none" strike="noStrike">
              <a:solidFill>
                <a:srgbClr val="000000"/>
              </a:solidFill>
              <a:effectLst/>
              <a:uFillTx/>
              <a:latin typeface="Arial"/>
            </a:endParaRPr>
          </a:p>
        </p:txBody>
      </p:sp>
      <p:sp>
        <p:nvSpPr>
          <p:cNvPr id="25" name="Text 3"/>
          <p:cNvSpPr/>
          <p:nvPr/>
        </p:nvSpPr>
        <p:spPr>
          <a:xfrm>
            <a:off x="11201400" y="6437520"/>
            <a:ext cx="411120" cy="228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ctr">
            <a:noAutofit/>
          </a:bodyPr>
          <a:lstStyle/>
          <a:p>
            <a:pPr algn="r" defTabSz="914400">
              <a:lnSpc>
                <a:spcPct val="100000"/>
              </a:lnSpc>
              <a:tabLst>
                <a:tab pos="0" algn="l"/>
              </a:tabLst>
            </a:pPr>
            <a:r>
              <a:rPr lang="en-US" sz="800" b="0" u="none" strike="noStrike">
                <a:solidFill>
                  <a:srgbClr val="61707D"/>
                </a:solidFill>
                <a:effectLst/>
                <a:uFillTx/>
                <a:latin typeface="Aptos"/>
                <a:ea typeface="Aptos"/>
              </a:rPr>
              <a:t>2</a:t>
            </a:r>
            <a:endParaRPr lang="en-US" sz="800" b="0" u="none" strike="noStrike">
              <a:solidFill>
                <a:srgbClr val="000000"/>
              </a:solidFill>
              <a:effectLst/>
              <a:uFillTx/>
              <a:latin typeface="Arial"/>
            </a:endParaRPr>
          </a:p>
        </p:txBody>
      </p:sp>
      <p:sp>
        <p:nvSpPr>
          <p:cNvPr id="26" name="Shape 4"/>
          <p:cNvSpPr/>
          <p:nvPr/>
        </p:nvSpPr>
        <p:spPr>
          <a:xfrm>
            <a:off x="502920" y="6355080"/>
            <a:ext cx="11155680" cy="360"/>
          </a:xfrm>
          <a:prstGeom prst="line">
            <a:avLst/>
          </a:prstGeom>
          <a:ln w="8890">
            <a:solidFill>
              <a:srgbClr val="D8DEE9"/>
            </a:solidFill>
            <a:round/>
          </a:ln>
        </p:spPr>
        <p:style>
          <a:lnRef idx="0">
            <a:scrgbClr r="0" g="0" b="0"/>
          </a:lnRef>
          <a:fillRef idx="0">
            <a:scrgbClr r="0" g="0" b="0"/>
          </a:fillRef>
          <a:effectRef idx="0">
            <a:scrgbClr r="0" g="0" b="0"/>
          </a:effectRef>
          <a:fontRef idx="minor"/>
        </p:style>
        <p:txBody>
          <a:bodyPr lIns="90000" tIns="-44640" rIns="90000" bIns="-44640" anchor="t" anchorCtr="1">
            <a:noAutofit/>
          </a:bodyPr>
          <a:lstStyle/>
          <a:p>
            <a:endParaRPr lang="en-US" sz="1800" b="0" u="none" strike="noStrike">
              <a:solidFill>
                <a:srgbClr val="000000"/>
              </a:solidFill>
              <a:effectLst/>
              <a:uFillTx/>
              <a:latin typeface="Arial"/>
            </a:endParaRPr>
          </a:p>
        </p:txBody>
      </p:sp>
      <p:sp>
        <p:nvSpPr>
          <p:cNvPr id="27" name="Text 5"/>
          <p:cNvSpPr/>
          <p:nvPr/>
        </p:nvSpPr>
        <p:spPr>
          <a:xfrm>
            <a:off x="822960" y="1508760"/>
            <a:ext cx="1828440" cy="685440"/>
          </a:xfrm>
          <a:prstGeom prst="roundRect">
            <a:avLst>
              <a:gd name="adj" fmla="val 16667"/>
            </a:avLst>
          </a:prstGeom>
          <a:solidFill>
            <a:srgbClr val="FFFFFF"/>
          </a:solidFill>
          <a:ln w="15240">
            <a:solidFill>
              <a:srgbClr val="2F74B5"/>
            </a:solidFill>
            <a:round/>
          </a:ln>
        </p:spPr>
        <p:style>
          <a:lnRef idx="0">
            <a:scrgbClr r="0" g="0" b="0"/>
          </a:lnRef>
          <a:fillRef idx="0">
            <a:scrgbClr r="0" g="0" b="0"/>
          </a:fillRef>
          <a:effectRef idx="0">
            <a:scrgbClr r="0" g="0" b="0"/>
          </a:effectRef>
          <a:fontRef idx="minor"/>
        </p:style>
        <p:txBody>
          <a:bodyPr lIns="720" tIns="720" rIns="720" bIns="720" anchor="ctr">
            <a:normAutofit/>
          </a:bodyPr>
          <a:lstStyle/>
          <a:p>
            <a:pPr algn="ctr" defTabSz="914400">
              <a:lnSpc>
                <a:spcPct val="100000"/>
              </a:lnSpc>
              <a:tabLst>
                <a:tab pos="0" algn="l"/>
              </a:tabLst>
            </a:pPr>
            <a:r>
              <a:rPr lang="en-US" sz="1400" b="1" u="none" strike="noStrike">
                <a:solidFill>
                  <a:srgbClr val="15324B"/>
                </a:solidFill>
                <a:effectLst/>
                <a:uFillTx/>
                <a:latin typeface="Aptos"/>
                <a:ea typeface="Aptos"/>
              </a:rPr>
              <a:t>Age 4</a:t>
            </a:r>
            <a:endParaRPr lang="en-US" sz="1400" b="0" u="none" strike="noStrike">
              <a:solidFill>
                <a:srgbClr val="000000"/>
              </a:solidFill>
              <a:effectLst/>
              <a:uFillTx/>
              <a:latin typeface="Arial"/>
            </a:endParaRPr>
          </a:p>
          <a:p>
            <a:pPr algn="ctr" defTabSz="914400">
              <a:lnSpc>
                <a:spcPct val="100000"/>
              </a:lnSpc>
              <a:tabLst>
                <a:tab pos="0" algn="l"/>
              </a:tabLst>
            </a:pPr>
            <a:r>
              <a:rPr lang="en-US" sz="1400" b="1" u="none" strike="noStrike">
                <a:solidFill>
                  <a:srgbClr val="15324B"/>
                </a:solidFill>
                <a:effectLst/>
                <a:uFillTx/>
                <a:latin typeface="Aptos"/>
                <a:ea typeface="Aptos"/>
              </a:rPr>
              <a:t>Early childhood</a:t>
            </a:r>
            <a:endParaRPr lang="en-US" sz="1400" b="0" u="none" strike="noStrike">
              <a:solidFill>
                <a:srgbClr val="000000"/>
              </a:solidFill>
              <a:effectLst/>
              <a:uFillTx/>
              <a:latin typeface="Arial"/>
            </a:endParaRPr>
          </a:p>
        </p:txBody>
      </p:sp>
      <p:sp>
        <p:nvSpPr>
          <p:cNvPr id="28" name="Text 6"/>
          <p:cNvSpPr/>
          <p:nvPr/>
        </p:nvSpPr>
        <p:spPr>
          <a:xfrm>
            <a:off x="2971800" y="1508760"/>
            <a:ext cx="2377080" cy="685440"/>
          </a:xfrm>
          <a:prstGeom prst="roundRect">
            <a:avLst>
              <a:gd name="adj" fmla="val 16667"/>
            </a:avLst>
          </a:prstGeom>
          <a:solidFill>
            <a:srgbClr val="FFFFFF"/>
          </a:solidFill>
          <a:ln w="15240">
            <a:solidFill>
              <a:srgbClr val="D79A2B"/>
            </a:solidFill>
            <a:round/>
          </a:ln>
        </p:spPr>
        <p:style>
          <a:lnRef idx="0">
            <a:scrgbClr r="0" g="0" b="0"/>
          </a:lnRef>
          <a:fillRef idx="0">
            <a:scrgbClr r="0" g="0" b="0"/>
          </a:fillRef>
          <a:effectRef idx="0">
            <a:scrgbClr r="0" g="0" b="0"/>
          </a:effectRef>
          <a:fontRef idx="minor"/>
        </p:style>
        <p:txBody>
          <a:bodyPr lIns="720" tIns="720" rIns="720" bIns="720" anchor="ctr">
            <a:normAutofit/>
          </a:bodyPr>
          <a:lstStyle/>
          <a:p>
            <a:pPr algn="ctr" defTabSz="914400">
              <a:lnSpc>
                <a:spcPct val="100000"/>
              </a:lnSpc>
              <a:tabLst>
                <a:tab pos="0" algn="l"/>
              </a:tabLst>
            </a:pPr>
            <a:r>
              <a:rPr lang="en-US" sz="1300" b="1" u="none" strike="noStrike">
                <a:solidFill>
                  <a:srgbClr val="15324B"/>
                </a:solidFill>
                <a:effectLst/>
                <a:uFillTx/>
                <a:latin typeface="Aptos"/>
                <a:ea typeface="Aptos"/>
              </a:rPr>
              <a:t>Moved to London</a:t>
            </a:r>
            <a:endParaRPr lang="en-US" sz="1300" b="0" u="none" strike="noStrike">
              <a:solidFill>
                <a:srgbClr val="000000"/>
              </a:solidFill>
              <a:effectLst/>
              <a:uFillTx/>
              <a:latin typeface="Arial"/>
            </a:endParaRPr>
          </a:p>
          <a:p>
            <a:pPr algn="ctr" defTabSz="914400">
              <a:lnSpc>
                <a:spcPct val="100000"/>
              </a:lnSpc>
              <a:tabLst>
                <a:tab pos="0" algn="l"/>
              </a:tabLst>
            </a:pPr>
            <a:r>
              <a:rPr lang="en-US" sz="1300" b="1" u="none" strike="noStrike">
                <a:solidFill>
                  <a:srgbClr val="15324B"/>
                </a:solidFill>
                <a:effectLst/>
                <a:uFillTx/>
                <a:latin typeface="Aptos"/>
                <a:ea typeface="Aptos"/>
              </a:rPr>
              <a:t>+ disrupted childcare</a:t>
            </a:r>
            <a:endParaRPr lang="en-US" sz="1300" b="0" u="none" strike="noStrike">
              <a:solidFill>
                <a:srgbClr val="000000"/>
              </a:solidFill>
              <a:effectLst/>
              <a:uFillTx/>
              <a:latin typeface="Arial"/>
            </a:endParaRPr>
          </a:p>
        </p:txBody>
      </p:sp>
      <p:sp>
        <p:nvSpPr>
          <p:cNvPr id="29" name="Text 7"/>
          <p:cNvSpPr/>
          <p:nvPr/>
        </p:nvSpPr>
        <p:spPr>
          <a:xfrm>
            <a:off x="5669280" y="1389960"/>
            <a:ext cx="2559960" cy="914040"/>
          </a:xfrm>
          <a:prstGeom prst="roundRect">
            <a:avLst>
              <a:gd name="adj" fmla="val 16667"/>
            </a:avLst>
          </a:prstGeom>
          <a:solidFill>
            <a:srgbClr val="FFFFFF"/>
          </a:solidFill>
          <a:ln w="15240">
            <a:solidFill>
              <a:srgbClr val="C65A4A"/>
            </a:solidFill>
            <a:round/>
          </a:ln>
        </p:spPr>
        <p:style>
          <a:lnRef idx="0">
            <a:scrgbClr r="0" g="0" b="0"/>
          </a:lnRef>
          <a:fillRef idx="0">
            <a:scrgbClr r="0" g="0" b="0"/>
          </a:fillRef>
          <a:effectRef idx="0">
            <a:scrgbClr r="0" g="0" b="0"/>
          </a:effectRef>
          <a:fontRef idx="minor"/>
        </p:style>
        <p:txBody>
          <a:bodyPr lIns="720" tIns="720" rIns="720" bIns="720" anchor="ctr">
            <a:normAutofit/>
          </a:bodyPr>
          <a:lstStyle/>
          <a:p>
            <a:pPr algn="ctr" defTabSz="914400">
              <a:lnSpc>
                <a:spcPct val="100000"/>
              </a:lnSpc>
              <a:tabLst>
                <a:tab pos="0" algn="l"/>
              </a:tabLst>
            </a:pPr>
            <a:r>
              <a:rPr lang="en-US" sz="1200" b="1" u="none" strike="noStrike">
                <a:solidFill>
                  <a:srgbClr val="15324B"/>
                </a:solidFill>
                <a:effectLst/>
                <a:uFillTx/>
                <a:latin typeface="Aptos"/>
                <a:ea typeface="Aptos"/>
              </a:rPr>
              <a:t>Mother: post-natal depression,</a:t>
            </a:r>
            <a:endParaRPr lang="en-US" sz="1200" b="0" u="none" strike="noStrike">
              <a:solidFill>
                <a:srgbClr val="000000"/>
              </a:solidFill>
              <a:effectLst/>
              <a:uFillTx/>
              <a:latin typeface="Arial"/>
            </a:endParaRPr>
          </a:p>
          <a:p>
            <a:pPr algn="ctr" defTabSz="914400">
              <a:lnSpc>
                <a:spcPct val="100000"/>
              </a:lnSpc>
              <a:tabLst>
                <a:tab pos="0" algn="l"/>
              </a:tabLst>
            </a:pPr>
            <a:r>
              <a:rPr lang="en-US" sz="1200" b="1" u="none" strike="noStrike">
                <a:solidFill>
                  <a:srgbClr val="15324B"/>
                </a:solidFill>
                <a:effectLst/>
                <a:uFillTx/>
                <a:latin typeface="Aptos"/>
                <a:ea typeface="Aptos"/>
              </a:rPr>
              <a:t>low confidence, limited support</a:t>
            </a:r>
            <a:endParaRPr lang="en-US" sz="1200" b="0" u="none" strike="noStrike">
              <a:solidFill>
                <a:srgbClr val="000000"/>
              </a:solidFill>
              <a:effectLst/>
              <a:uFillTx/>
              <a:latin typeface="Arial"/>
            </a:endParaRPr>
          </a:p>
        </p:txBody>
      </p:sp>
      <p:sp>
        <p:nvSpPr>
          <p:cNvPr id="30" name="Text 8"/>
          <p:cNvSpPr/>
          <p:nvPr/>
        </p:nvSpPr>
        <p:spPr>
          <a:xfrm>
            <a:off x="8549640" y="1389960"/>
            <a:ext cx="2742840" cy="914040"/>
          </a:xfrm>
          <a:prstGeom prst="roundRect">
            <a:avLst>
              <a:gd name="adj" fmla="val 16667"/>
            </a:avLst>
          </a:prstGeom>
          <a:solidFill>
            <a:srgbClr val="FFFFFF"/>
          </a:solidFill>
          <a:ln w="15240">
            <a:solidFill>
              <a:srgbClr val="1B8A8F"/>
            </a:solidFill>
            <a:round/>
          </a:ln>
        </p:spPr>
        <p:style>
          <a:lnRef idx="0">
            <a:scrgbClr r="0" g="0" b="0"/>
          </a:lnRef>
          <a:fillRef idx="0">
            <a:scrgbClr r="0" g="0" b="0"/>
          </a:fillRef>
          <a:effectRef idx="0">
            <a:scrgbClr r="0" g="0" b="0"/>
          </a:effectRef>
          <a:fontRef idx="minor"/>
        </p:style>
        <p:txBody>
          <a:bodyPr lIns="720" tIns="720" rIns="720" bIns="720" anchor="ctr">
            <a:normAutofit/>
          </a:bodyPr>
          <a:lstStyle/>
          <a:p>
            <a:pPr algn="ctr" defTabSz="914400">
              <a:lnSpc>
                <a:spcPct val="100000"/>
              </a:lnSpc>
              <a:tabLst>
                <a:tab pos="0" algn="l"/>
              </a:tabLst>
            </a:pPr>
            <a:r>
              <a:rPr lang="en-US" sz="1200" b="1" u="none" strike="noStrike">
                <a:solidFill>
                  <a:srgbClr val="15324B"/>
                </a:solidFill>
                <a:effectLst/>
                <a:uFillTx/>
                <a:latin typeface="Aptos"/>
                <a:ea typeface="Aptos"/>
              </a:rPr>
              <a:t>Observed: withdrawn play,</a:t>
            </a:r>
            <a:endParaRPr lang="en-US" sz="1200" b="0" u="none" strike="noStrike">
              <a:solidFill>
                <a:srgbClr val="000000"/>
              </a:solidFill>
              <a:effectLst/>
              <a:uFillTx/>
              <a:latin typeface="Arial"/>
            </a:endParaRPr>
          </a:p>
          <a:p>
            <a:pPr algn="ctr" defTabSz="914400">
              <a:lnSpc>
                <a:spcPct val="100000"/>
              </a:lnSpc>
              <a:tabLst>
                <a:tab pos="0" algn="l"/>
              </a:tabLst>
            </a:pPr>
            <a:r>
              <a:rPr lang="en-US" sz="1200" b="1" u="none" strike="noStrike">
                <a:solidFill>
                  <a:srgbClr val="15324B"/>
                </a:solidFill>
                <a:effectLst/>
                <a:uFillTx/>
                <a:latin typeface="Aptos"/>
                <a:ea typeface="Aptos"/>
              </a:rPr>
              <a:t>separation distress, language delay</a:t>
            </a:r>
            <a:endParaRPr lang="en-US" sz="1200" b="0" u="none" strike="noStrike">
              <a:solidFill>
                <a:srgbClr val="000000"/>
              </a:solidFill>
              <a:effectLst/>
              <a:uFillTx/>
              <a:latin typeface="Arial"/>
            </a:endParaRPr>
          </a:p>
        </p:txBody>
      </p:sp>
      <p:sp>
        <p:nvSpPr>
          <p:cNvPr id="31" name="Shape 9"/>
          <p:cNvSpPr/>
          <p:nvPr/>
        </p:nvSpPr>
        <p:spPr>
          <a:xfrm>
            <a:off x="2651760" y="1856160"/>
            <a:ext cx="301680" cy="360"/>
          </a:xfrm>
          <a:prstGeom prst="line">
            <a:avLst/>
          </a:prstGeom>
          <a:ln w="17780">
            <a:solidFill>
              <a:srgbClr val="61707D"/>
            </a:solidFill>
            <a:round/>
            <a:tailEnd type="triangle" w="med" len="med"/>
          </a:ln>
        </p:spPr>
        <p:style>
          <a:lnRef idx="0">
            <a:scrgbClr r="0" g="0" b="0"/>
          </a:lnRef>
          <a:fillRef idx="0">
            <a:scrgbClr r="0" g="0" b="0"/>
          </a:fillRef>
          <a:effectRef idx="0">
            <a:scrgbClr r="0" g="0" b="0"/>
          </a:effectRef>
          <a:fontRef idx="minor"/>
        </p:style>
        <p:txBody>
          <a:bodyPr lIns="90000" tIns="-44640" rIns="90000" bIns="-44640" anchor="t" anchorCtr="1">
            <a:noAutofit/>
          </a:bodyPr>
          <a:lstStyle/>
          <a:p>
            <a:endParaRPr lang="en-US" sz="1800" b="0" u="none" strike="noStrike">
              <a:solidFill>
                <a:srgbClr val="000000"/>
              </a:solidFill>
              <a:effectLst/>
              <a:uFillTx/>
              <a:latin typeface="Arial"/>
            </a:endParaRPr>
          </a:p>
        </p:txBody>
      </p:sp>
      <p:sp>
        <p:nvSpPr>
          <p:cNvPr id="32" name="Shape 10"/>
          <p:cNvSpPr/>
          <p:nvPr/>
        </p:nvSpPr>
        <p:spPr>
          <a:xfrm>
            <a:off x="5376600" y="1856160"/>
            <a:ext cx="264960" cy="360"/>
          </a:xfrm>
          <a:prstGeom prst="line">
            <a:avLst/>
          </a:prstGeom>
          <a:ln w="17780">
            <a:solidFill>
              <a:srgbClr val="61707D"/>
            </a:solidFill>
            <a:round/>
            <a:tailEnd type="triangle" w="med" len="med"/>
          </a:ln>
        </p:spPr>
        <p:style>
          <a:lnRef idx="0">
            <a:scrgbClr r="0" g="0" b="0"/>
          </a:lnRef>
          <a:fillRef idx="0">
            <a:scrgbClr r="0" g="0" b="0"/>
          </a:fillRef>
          <a:effectRef idx="0">
            <a:scrgbClr r="0" g="0" b="0"/>
          </a:effectRef>
          <a:fontRef idx="minor"/>
        </p:style>
        <p:txBody>
          <a:bodyPr lIns="90000" tIns="-44640" rIns="90000" bIns="-44640" anchor="t" anchorCtr="1">
            <a:noAutofit/>
          </a:bodyPr>
          <a:lstStyle/>
          <a:p>
            <a:endParaRPr lang="en-US" sz="1800" b="0" u="none" strike="noStrike">
              <a:solidFill>
                <a:srgbClr val="000000"/>
              </a:solidFill>
              <a:effectLst/>
              <a:uFillTx/>
              <a:latin typeface="Arial"/>
            </a:endParaRPr>
          </a:p>
        </p:txBody>
      </p:sp>
      <p:sp>
        <p:nvSpPr>
          <p:cNvPr id="33" name="Shape 11"/>
          <p:cNvSpPr/>
          <p:nvPr/>
        </p:nvSpPr>
        <p:spPr>
          <a:xfrm>
            <a:off x="8265960" y="1856160"/>
            <a:ext cx="246960" cy="360"/>
          </a:xfrm>
          <a:prstGeom prst="line">
            <a:avLst/>
          </a:prstGeom>
          <a:ln w="17780">
            <a:solidFill>
              <a:srgbClr val="61707D"/>
            </a:solidFill>
            <a:round/>
            <a:tailEnd type="triangle" w="med" len="med"/>
          </a:ln>
        </p:spPr>
        <p:style>
          <a:lnRef idx="0">
            <a:scrgbClr r="0" g="0" b="0"/>
          </a:lnRef>
          <a:fillRef idx="0">
            <a:scrgbClr r="0" g="0" b="0"/>
          </a:fillRef>
          <a:effectRef idx="0">
            <a:scrgbClr r="0" g="0" b="0"/>
          </a:effectRef>
          <a:fontRef idx="minor"/>
        </p:style>
        <p:txBody>
          <a:bodyPr lIns="90000" tIns="-44640" rIns="90000" bIns="-44640" anchor="t" anchorCtr="1">
            <a:noAutofit/>
          </a:bodyPr>
          <a:lstStyle/>
          <a:p>
            <a:endParaRPr lang="en-US" sz="1800" b="0" u="none" strike="noStrike">
              <a:solidFill>
                <a:srgbClr val="000000"/>
              </a:solidFill>
              <a:effectLst/>
              <a:uFillTx/>
              <a:latin typeface="Arial"/>
            </a:endParaRPr>
          </a:p>
        </p:txBody>
      </p:sp>
      <p:sp>
        <p:nvSpPr>
          <p:cNvPr id="34" name="Text 12"/>
          <p:cNvSpPr/>
          <p:nvPr/>
        </p:nvSpPr>
        <p:spPr>
          <a:xfrm>
            <a:off x="822960" y="2971800"/>
            <a:ext cx="2194200" cy="438480"/>
          </a:xfrm>
          <a:prstGeom prst="roundRect">
            <a:avLst>
              <a:gd name="adj" fmla="val 16667"/>
            </a:avLst>
          </a:prstGeom>
          <a:solidFill>
            <a:srgbClr val="EAF3FB"/>
          </a:solidFill>
          <a:ln w="15240">
            <a:solidFill>
              <a:srgbClr val="2F74B5"/>
            </a:solidFill>
            <a:round/>
          </a:ln>
        </p:spPr>
        <p:style>
          <a:lnRef idx="0">
            <a:scrgbClr r="0" g="0" b="0"/>
          </a:lnRef>
          <a:fillRef idx="0">
            <a:scrgbClr r="0" g="0" b="0"/>
          </a:fillRef>
          <a:effectRef idx="0">
            <a:scrgbClr r="0" g="0" b="0"/>
          </a:effectRef>
          <a:fontRef idx="minor"/>
        </p:style>
        <p:txBody>
          <a:bodyPr lIns="720" tIns="720" rIns="720" bIns="720" anchor="ctr">
            <a:normAutofit/>
          </a:bodyPr>
          <a:lstStyle/>
          <a:p>
            <a:pPr algn="ctr" defTabSz="914400">
              <a:lnSpc>
                <a:spcPct val="100000"/>
              </a:lnSpc>
              <a:tabLst>
                <a:tab pos="0" algn="l"/>
              </a:tabLst>
            </a:pPr>
            <a:r>
              <a:rPr lang="en-US" sz="1300" b="1" u="none" strike="noStrike">
                <a:solidFill>
                  <a:srgbClr val="15324B"/>
                </a:solidFill>
                <a:effectLst/>
                <a:uFillTx/>
                <a:latin typeface="Aptos"/>
                <a:ea typeface="Aptos"/>
              </a:rPr>
              <a:t>Academic focus</a:t>
            </a:r>
            <a:endParaRPr lang="en-US" sz="1300" b="0" u="none" strike="noStrike">
              <a:solidFill>
                <a:srgbClr val="000000"/>
              </a:solidFill>
              <a:effectLst/>
              <a:uFillTx/>
              <a:latin typeface="Arial"/>
            </a:endParaRPr>
          </a:p>
        </p:txBody>
      </p:sp>
      <p:sp>
        <p:nvSpPr>
          <p:cNvPr id="35" name="Text 13"/>
          <p:cNvSpPr/>
          <p:nvPr/>
        </p:nvSpPr>
        <p:spPr>
          <a:xfrm>
            <a:off x="1005840" y="3584520"/>
            <a:ext cx="5028840" cy="1599840"/>
          </a:xfrm>
          <a:prstGeom prst="rect">
            <a:avLst/>
          </a:prstGeom>
          <a:noFill/>
          <a:ln w="0">
            <a:noFill/>
          </a:ln>
        </p:spPr>
        <p:style>
          <a:lnRef idx="0">
            <a:scrgbClr r="0" g="0" b="0"/>
          </a:lnRef>
          <a:fillRef idx="0">
            <a:scrgbClr r="0" g="0" b="0"/>
          </a:fillRef>
          <a:effectRef idx="0">
            <a:scrgbClr r="0" g="0" b="0"/>
          </a:effectRef>
          <a:fontRef idx="minor"/>
        </p:style>
        <p:txBody>
          <a:bodyPr lIns="720" tIns="720" rIns="720" bIns="720" anchor="ctr">
            <a:normAutofit/>
          </a:bodyPr>
          <a:lstStyle/>
          <a:p>
            <a:pPr defTabSz="914400">
              <a:lnSpc>
                <a:spcPct val="100000"/>
              </a:lnSpc>
            </a:pPr>
            <a:r>
              <a:rPr lang="en-US" sz="1600" b="0" u="none" strike="noStrike">
                <a:solidFill>
                  <a:srgbClr val="202020"/>
                </a:solidFill>
                <a:effectLst/>
                <a:uFillTx/>
                <a:latin typeface="Aptos"/>
                <a:ea typeface="Aptos"/>
              </a:rPr>
              <a:t>How experiences have shaped Isaac’s development and wellbeing</a:t>
            </a:r>
            <a:endParaRPr lang="en-US" sz="1600" b="0" u="none" strike="noStrike">
              <a:solidFill>
                <a:srgbClr val="000000"/>
              </a:solidFill>
              <a:effectLst/>
              <a:uFillTx/>
              <a:latin typeface="Arial"/>
            </a:endParaRPr>
          </a:p>
          <a:p>
            <a:pPr defTabSz="914400">
              <a:lnSpc>
                <a:spcPct val="100000"/>
              </a:lnSpc>
            </a:pPr>
            <a:r>
              <a:rPr lang="en-US" sz="1600" b="0" u="none" strike="noStrike">
                <a:solidFill>
                  <a:srgbClr val="202020"/>
                </a:solidFill>
                <a:effectLst/>
                <a:uFillTx/>
                <a:latin typeface="Aptos"/>
                <a:ea typeface="Aptos"/>
              </a:rPr>
              <a:t>How one lifespan theory can explain and guide support</a:t>
            </a:r>
            <a:endParaRPr lang="en-US" sz="1600" b="0" u="none" strike="noStrike">
              <a:solidFill>
                <a:srgbClr val="000000"/>
              </a:solidFill>
              <a:effectLst/>
              <a:uFillTx/>
              <a:latin typeface="Arial"/>
            </a:endParaRPr>
          </a:p>
          <a:p>
            <a:pPr defTabSz="914400">
              <a:lnSpc>
                <a:spcPct val="100000"/>
              </a:lnSpc>
            </a:pPr>
            <a:r>
              <a:rPr lang="en-US" sz="1600" b="0" u="none" strike="noStrike">
                <a:solidFill>
                  <a:srgbClr val="202020"/>
                </a:solidFill>
                <a:effectLst/>
                <a:uFillTx/>
                <a:latin typeface="Aptos"/>
                <a:ea typeface="Aptos"/>
              </a:rPr>
              <a:t>How early years staff can contribute to a multi-agency plan</a:t>
            </a:r>
            <a:endParaRPr lang="en-US" sz="1600" b="0" u="none" strike="noStrike">
              <a:solidFill>
                <a:srgbClr val="000000"/>
              </a:solidFill>
              <a:effectLst/>
              <a:uFillTx/>
              <a:latin typeface="Arial"/>
            </a:endParaRPr>
          </a:p>
        </p:txBody>
      </p:sp>
      <p:sp>
        <p:nvSpPr>
          <p:cNvPr id="36" name="Text 14"/>
          <p:cNvSpPr/>
          <p:nvPr/>
        </p:nvSpPr>
        <p:spPr>
          <a:xfrm>
            <a:off x="6446520" y="2971800"/>
            <a:ext cx="2377080" cy="438480"/>
          </a:xfrm>
          <a:prstGeom prst="roundRect">
            <a:avLst>
              <a:gd name="adj" fmla="val 16667"/>
            </a:avLst>
          </a:prstGeom>
          <a:solidFill>
            <a:srgbClr val="E8F6F6"/>
          </a:solidFill>
          <a:ln w="15240">
            <a:solidFill>
              <a:srgbClr val="1B8A8F"/>
            </a:solidFill>
            <a:round/>
          </a:ln>
        </p:spPr>
        <p:style>
          <a:lnRef idx="0">
            <a:scrgbClr r="0" g="0" b="0"/>
          </a:lnRef>
          <a:fillRef idx="0">
            <a:scrgbClr r="0" g="0" b="0"/>
          </a:fillRef>
          <a:effectRef idx="0">
            <a:scrgbClr r="0" g="0" b="0"/>
          </a:effectRef>
          <a:fontRef idx="minor"/>
        </p:style>
        <p:txBody>
          <a:bodyPr lIns="720" tIns="720" rIns="720" bIns="720" anchor="ctr">
            <a:normAutofit/>
          </a:bodyPr>
          <a:lstStyle/>
          <a:p>
            <a:pPr algn="ctr" defTabSz="914400">
              <a:lnSpc>
                <a:spcPct val="100000"/>
              </a:lnSpc>
              <a:tabLst>
                <a:tab pos="0" algn="l"/>
              </a:tabLst>
            </a:pPr>
            <a:r>
              <a:rPr lang="en-US" sz="1300" b="1" u="none" strike="noStrike">
                <a:solidFill>
                  <a:srgbClr val="15324B"/>
                </a:solidFill>
                <a:effectLst/>
                <a:uFillTx/>
                <a:latin typeface="Aptos"/>
                <a:ea typeface="Aptos"/>
              </a:rPr>
              <a:t>Working hypothesis</a:t>
            </a:r>
            <a:endParaRPr lang="en-US" sz="1300" b="0" u="none" strike="noStrike">
              <a:solidFill>
                <a:srgbClr val="000000"/>
              </a:solidFill>
              <a:effectLst/>
              <a:uFillTx/>
              <a:latin typeface="Arial"/>
            </a:endParaRPr>
          </a:p>
        </p:txBody>
      </p:sp>
      <p:sp>
        <p:nvSpPr>
          <p:cNvPr id="37" name="Text 15"/>
          <p:cNvSpPr/>
          <p:nvPr/>
        </p:nvSpPr>
        <p:spPr>
          <a:xfrm>
            <a:off x="6537960" y="3584520"/>
            <a:ext cx="4434480" cy="1462680"/>
          </a:xfrm>
          <a:prstGeom prst="rect">
            <a:avLst/>
          </a:prstGeom>
          <a:noFill/>
          <a:ln w="0">
            <a:noFill/>
          </a:ln>
        </p:spPr>
        <p:style>
          <a:lnRef idx="0">
            <a:scrgbClr r="0" g="0" b="0"/>
          </a:lnRef>
          <a:fillRef idx="0">
            <a:scrgbClr r="0" g="0" b="0"/>
          </a:fillRef>
          <a:effectRef idx="0">
            <a:scrgbClr r="0" g="0" b="0"/>
          </a:effectRef>
          <a:fontRef idx="minor"/>
        </p:style>
        <p:txBody>
          <a:bodyPr lIns="360" tIns="360" rIns="360" bIns="360" anchor="ctr">
            <a:normAutofit/>
          </a:bodyPr>
          <a:lstStyle/>
          <a:p>
            <a:pPr defTabSz="914400">
              <a:lnSpc>
                <a:spcPct val="100000"/>
              </a:lnSpc>
              <a:tabLst>
                <a:tab pos="0" algn="l"/>
              </a:tabLst>
            </a:pPr>
            <a:r>
              <a:rPr lang="en-US" sz="1600" b="0" u="none" strike="noStrike">
                <a:solidFill>
                  <a:srgbClr val="202020"/>
                </a:solidFill>
                <a:effectLst/>
                <a:uFillTx/>
                <a:latin typeface="Aptos"/>
              </a:rPr>
              <a:t>Isaac may be missing consistent opportunities for co-regulation, language modelling and supported peer play. This can affect confidence, independence and communication.</a:t>
            </a:r>
            <a:endParaRPr lang="en-US" sz="1600" b="0" u="none" strike="noStrike">
              <a:solidFill>
                <a:srgbClr val="000000"/>
              </a:solidFill>
              <a:effectLst/>
              <a:uFillTx/>
              <a:latin typeface="Arial"/>
            </a:endParaRPr>
          </a:p>
        </p:txBody>
      </p:sp>
      <p:sp>
        <p:nvSpPr>
          <p:cNvPr id="38" name="Text 16"/>
          <p:cNvSpPr/>
          <p:nvPr/>
        </p:nvSpPr>
        <p:spPr>
          <a:xfrm>
            <a:off x="621720" y="5980320"/>
            <a:ext cx="10698120" cy="2556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ctr">
            <a:normAutofit/>
          </a:bodyPr>
          <a:lstStyle/>
          <a:p>
            <a:pPr defTabSz="914400">
              <a:lnSpc>
                <a:spcPct val="100000"/>
              </a:lnSpc>
              <a:tabLst>
                <a:tab pos="0" algn="l"/>
              </a:tabLst>
            </a:pPr>
            <a:r>
              <a:rPr lang="en-US" sz="870" b="0" i="1" u="none" strike="noStrike">
                <a:solidFill>
                  <a:srgbClr val="61707D"/>
                </a:solidFill>
                <a:effectLst/>
                <a:uFillTx/>
                <a:latin typeface="Aptos"/>
                <a:ea typeface="Aptos"/>
              </a:rPr>
              <a:t>The task scenario is analysed through Vygotsky’s sociocultural theory.</a:t>
            </a:r>
            <a:endParaRPr lang="en-US" sz="870" b="0" u="none" strike="noStrike">
              <a:solidFill>
                <a:srgbClr val="000000"/>
              </a:solidFill>
              <a:effectLst/>
              <a:uFillTx/>
              <a:latin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7F9FC"/>
        </a:solidFill>
        <a:effectLst/>
      </p:bgPr>
    </p:bg>
    <p:spTree>
      <p:nvGrpSpPr>
        <p:cNvPr id="1" name=""/>
        <p:cNvGrpSpPr/>
        <p:nvPr/>
      </p:nvGrpSpPr>
      <p:grpSpPr>
        <a:xfrm>
          <a:off x="0" y="0"/>
          <a:ext cx="0" cy="0"/>
          <a:chOff x="0" y="0"/>
          <a:chExt cx="0" cy="0"/>
        </a:xfrm>
      </p:grpSpPr>
      <p:sp>
        <p:nvSpPr>
          <p:cNvPr id="39" name="Text 0"/>
          <p:cNvSpPr/>
          <p:nvPr/>
        </p:nvSpPr>
        <p:spPr>
          <a:xfrm>
            <a:off x="594360" y="384120"/>
            <a:ext cx="9235080" cy="502560"/>
          </a:xfrm>
          <a:prstGeom prst="rect">
            <a:avLst/>
          </a:prstGeom>
          <a:noFill/>
          <a:ln w="0">
            <a:noFill/>
          </a:ln>
        </p:spPr>
        <p:style>
          <a:lnRef idx="0">
            <a:scrgbClr r="0" g="0" b="0"/>
          </a:lnRef>
          <a:fillRef idx="0">
            <a:scrgbClr r="0" g="0" b="0"/>
          </a:fillRef>
          <a:effectRef idx="0">
            <a:scrgbClr r="0" g="0" b="0"/>
          </a:effectRef>
          <a:fontRef idx="minor"/>
        </p:style>
        <p:txBody>
          <a:bodyPr lIns="360" tIns="360" rIns="360" bIns="360" anchor="ctr">
            <a:normAutofit/>
          </a:bodyPr>
          <a:lstStyle/>
          <a:p>
            <a:pPr defTabSz="914400">
              <a:lnSpc>
                <a:spcPct val="100000"/>
              </a:lnSpc>
              <a:tabLst>
                <a:tab pos="0" algn="l"/>
              </a:tabLst>
            </a:pPr>
            <a:r>
              <a:rPr lang="en-US" sz="2600" b="1" u="none" strike="noStrike">
                <a:solidFill>
                  <a:srgbClr val="15324B"/>
                </a:solidFill>
                <a:effectLst/>
                <a:uFillTx/>
                <a:latin typeface="Aptos Display"/>
                <a:ea typeface="Aptos Display"/>
              </a:rPr>
              <a:t>2. Chosen theory: Vygotsky’s sociocultural theory</a:t>
            </a:r>
            <a:endParaRPr lang="en-US" sz="2600" b="0" u="none" strike="noStrike">
              <a:solidFill>
                <a:srgbClr val="000000"/>
              </a:solidFill>
              <a:effectLst/>
              <a:uFillTx/>
              <a:latin typeface="Arial"/>
            </a:endParaRPr>
          </a:p>
        </p:txBody>
      </p:sp>
      <p:sp>
        <p:nvSpPr>
          <p:cNvPr id="40" name="Text 1"/>
          <p:cNvSpPr/>
          <p:nvPr/>
        </p:nvSpPr>
        <p:spPr>
          <a:xfrm>
            <a:off x="621720" y="896040"/>
            <a:ext cx="9783720" cy="292320"/>
          </a:xfrm>
          <a:prstGeom prst="rect">
            <a:avLst/>
          </a:prstGeom>
          <a:noFill/>
          <a:ln w="0">
            <a:noFill/>
          </a:ln>
        </p:spPr>
        <p:style>
          <a:lnRef idx="0">
            <a:scrgbClr r="0" g="0" b="0"/>
          </a:lnRef>
          <a:fillRef idx="0">
            <a:scrgbClr r="0" g="0" b="0"/>
          </a:fillRef>
          <a:effectRef idx="0">
            <a:scrgbClr r="0" g="0" b="0"/>
          </a:effectRef>
          <a:fontRef idx="minor"/>
        </p:style>
        <p:txBody>
          <a:bodyPr lIns="360" tIns="360" rIns="360" bIns="360" anchor="ctr">
            <a:noAutofit/>
          </a:bodyPr>
          <a:lstStyle/>
          <a:p>
            <a:pPr defTabSz="914400">
              <a:lnSpc>
                <a:spcPct val="100000"/>
              </a:lnSpc>
              <a:tabLst>
                <a:tab pos="0" algn="l"/>
              </a:tabLst>
            </a:pPr>
            <a:r>
              <a:rPr lang="en-US" sz="1050" b="0" u="none" strike="noStrike">
                <a:solidFill>
                  <a:srgbClr val="61707D"/>
                </a:solidFill>
                <a:effectLst/>
                <a:uFillTx/>
                <a:latin typeface="Aptos"/>
                <a:ea typeface="Aptos"/>
              </a:rPr>
              <a:t>Development is understood through social interaction, language and cultural context.</a:t>
            </a:r>
            <a:endParaRPr lang="en-US" sz="1050" b="0" u="none" strike="noStrike">
              <a:solidFill>
                <a:srgbClr val="000000"/>
              </a:solidFill>
              <a:effectLst/>
              <a:uFillTx/>
              <a:latin typeface="Arial"/>
            </a:endParaRPr>
          </a:p>
        </p:txBody>
      </p:sp>
      <p:sp>
        <p:nvSpPr>
          <p:cNvPr id="42" name="Text 3"/>
          <p:cNvSpPr/>
          <p:nvPr/>
        </p:nvSpPr>
        <p:spPr>
          <a:xfrm>
            <a:off x="11201400" y="6437520"/>
            <a:ext cx="411120" cy="228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ctr">
            <a:noAutofit/>
          </a:bodyPr>
          <a:lstStyle/>
          <a:p>
            <a:pPr algn="r" defTabSz="914400">
              <a:lnSpc>
                <a:spcPct val="100000"/>
              </a:lnSpc>
              <a:tabLst>
                <a:tab pos="0" algn="l"/>
              </a:tabLst>
            </a:pPr>
            <a:r>
              <a:rPr lang="en-US" sz="800" b="0" u="none" strike="noStrike">
                <a:solidFill>
                  <a:srgbClr val="61707D"/>
                </a:solidFill>
                <a:effectLst/>
                <a:uFillTx/>
                <a:latin typeface="Aptos"/>
                <a:ea typeface="Aptos"/>
              </a:rPr>
              <a:t>3</a:t>
            </a:r>
            <a:endParaRPr lang="en-US" sz="800" b="0" u="none" strike="noStrike">
              <a:solidFill>
                <a:srgbClr val="000000"/>
              </a:solidFill>
              <a:effectLst/>
              <a:uFillTx/>
              <a:latin typeface="Arial"/>
            </a:endParaRPr>
          </a:p>
        </p:txBody>
      </p:sp>
      <p:sp>
        <p:nvSpPr>
          <p:cNvPr id="43" name="Shape 4"/>
          <p:cNvSpPr/>
          <p:nvPr/>
        </p:nvSpPr>
        <p:spPr>
          <a:xfrm>
            <a:off x="502920" y="6355080"/>
            <a:ext cx="11155680" cy="360"/>
          </a:xfrm>
          <a:prstGeom prst="line">
            <a:avLst/>
          </a:prstGeom>
          <a:ln w="8890">
            <a:solidFill>
              <a:srgbClr val="D8DEE9"/>
            </a:solidFill>
            <a:round/>
          </a:ln>
        </p:spPr>
        <p:style>
          <a:lnRef idx="0">
            <a:scrgbClr r="0" g="0" b="0"/>
          </a:lnRef>
          <a:fillRef idx="0">
            <a:scrgbClr r="0" g="0" b="0"/>
          </a:fillRef>
          <a:effectRef idx="0">
            <a:scrgbClr r="0" g="0" b="0"/>
          </a:effectRef>
          <a:fontRef idx="minor"/>
        </p:style>
        <p:txBody>
          <a:bodyPr lIns="90000" tIns="-44640" rIns="90000" bIns="-44640" anchor="t" anchorCtr="1">
            <a:noAutofit/>
          </a:bodyPr>
          <a:lstStyle/>
          <a:p>
            <a:endParaRPr lang="en-US" sz="1800" b="0" u="none" strike="noStrike">
              <a:solidFill>
                <a:srgbClr val="000000"/>
              </a:solidFill>
              <a:effectLst/>
              <a:uFillTx/>
              <a:latin typeface="Arial"/>
            </a:endParaRPr>
          </a:p>
        </p:txBody>
      </p:sp>
      <p:sp>
        <p:nvSpPr>
          <p:cNvPr id="44" name="Shape 5"/>
          <p:cNvSpPr/>
          <p:nvPr/>
        </p:nvSpPr>
        <p:spPr>
          <a:xfrm flipH="1" flipV="1">
            <a:off x="4572000" y="1691640"/>
            <a:ext cx="1508760" cy="822960"/>
          </a:xfrm>
          <a:prstGeom prst="line">
            <a:avLst/>
          </a:prstGeom>
          <a:ln w="16510">
            <a:solidFill>
              <a:srgbClr val="1B8A8F"/>
            </a:solidFill>
            <a:round/>
          </a:ln>
        </p:spPr>
        <p:style>
          <a:lnRef idx="0">
            <a:scrgbClr r="0" g="0" b="0"/>
          </a:lnRef>
          <a:fillRef idx="0">
            <a:scrgbClr r="0" g="0" b="0"/>
          </a:fillRef>
          <a:effectRef idx="0">
            <a:scrgbClr r="0" g="0" b="0"/>
          </a:effectRef>
          <a:fontRef idx="minor"/>
        </p:style>
        <p:txBody>
          <a:bodyPr lIns="90000" tIns="45000" rIns="90000" bIns="45000" anchor="t" anchorCtr="1">
            <a:noAutofit/>
          </a:bodyPr>
          <a:lstStyle/>
          <a:p>
            <a:endParaRPr lang="en-US" sz="1800" b="0" u="none" strike="noStrike">
              <a:solidFill>
                <a:srgbClr val="000000"/>
              </a:solidFill>
              <a:effectLst/>
              <a:uFillTx/>
              <a:latin typeface="Arial"/>
            </a:endParaRPr>
          </a:p>
        </p:txBody>
      </p:sp>
      <p:sp>
        <p:nvSpPr>
          <p:cNvPr id="45" name="Shape 6"/>
          <p:cNvSpPr/>
          <p:nvPr/>
        </p:nvSpPr>
        <p:spPr>
          <a:xfrm flipV="1">
            <a:off x="6080760" y="1691640"/>
            <a:ext cx="1508760" cy="822960"/>
          </a:xfrm>
          <a:prstGeom prst="line">
            <a:avLst/>
          </a:prstGeom>
          <a:ln w="16510">
            <a:solidFill>
              <a:srgbClr val="1B8A8F"/>
            </a:solidFill>
            <a:round/>
          </a:ln>
        </p:spPr>
        <p:style>
          <a:lnRef idx="0">
            <a:scrgbClr r="0" g="0" b="0"/>
          </a:lnRef>
          <a:fillRef idx="0">
            <a:scrgbClr r="0" g="0" b="0"/>
          </a:fillRef>
          <a:effectRef idx="0">
            <a:scrgbClr r="0" g="0" b="0"/>
          </a:effectRef>
          <a:fontRef idx="minor"/>
        </p:style>
        <p:txBody>
          <a:bodyPr lIns="90000" tIns="45000" rIns="90000" bIns="45000" anchor="t" anchorCtr="1">
            <a:noAutofit/>
          </a:bodyPr>
          <a:lstStyle/>
          <a:p>
            <a:endParaRPr lang="en-US" sz="1800" b="0" u="none" strike="noStrike">
              <a:solidFill>
                <a:srgbClr val="000000"/>
              </a:solidFill>
              <a:effectLst/>
              <a:uFillTx/>
              <a:latin typeface="Arial"/>
            </a:endParaRPr>
          </a:p>
        </p:txBody>
      </p:sp>
      <p:sp>
        <p:nvSpPr>
          <p:cNvPr id="46" name="Shape 7"/>
          <p:cNvSpPr/>
          <p:nvPr/>
        </p:nvSpPr>
        <p:spPr>
          <a:xfrm flipH="1">
            <a:off x="4800600" y="2514600"/>
            <a:ext cx="1280160" cy="822960"/>
          </a:xfrm>
          <a:prstGeom prst="line">
            <a:avLst/>
          </a:prstGeom>
          <a:ln w="16510">
            <a:solidFill>
              <a:srgbClr val="1B8A8F"/>
            </a:solidFill>
            <a:round/>
          </a:ln>
        </p:spPr>
        <p:style>
          <a:lnRef idx="0">
            <a:scrgbClr r="0" g="0" b="0"/>
          </a:lnRef>
          <a:fillRef idx="0">
            <a:scrgbClr r="0" g="0" b="0"/>
          </a:fillRef>
          <a:effectRef idx="0">
            <a:scrgbClr r="0" g="0" b="0"/>
          </a:effectRef>
          <a:fontRef idx="minor"/>
        </p:style>
        <p:txBody>
          <a:bodyPr lIns="90000" tIns="45000" rIns="90000" bIns="45000" anchor="t" anchorCtr="1">
            <a:noAutofit/>
          </a:bodyPr>
          <a:lstStyle/>
          <a:p>
            <a:endParaRPr lang="en-US" sz="1800" b="0" u="none" strike="noStrike">
              <a:solidFill>
                <a:srgbClr val="000000"/>
              </a:solidFill>
              <a:effectLst/>
              <a:uFillTx/>
              <a:latin typeface="Arial"/>
            </a:endParaRPr>
          </a:p>
        </p:txBody>
      </p:sp>
      <p:sp>
        <p:nvSpPr>
          <p:cNvPr id="47" name="Shape 8"/>
          <p:cNvSpPr/>
          <p:nvPr/>
        </p:nvSpPr>
        <p:spPr>
          <a:xfrm>
            <a:off x="6080760" y="2514600"/>
            <a:ext cx="1325880" cy="822960"/>
          </a:xfrm>
          <a:prstGeom prst="line">
            <a:avLst/>
          </a:prstGeom>
          <a:ln w="16510">
            <a:solidFill>
              <a:srgbClr val="1B8A8F"/>
            </a:solidFill>
            <a:round/>
          </a:ln>
        </p:spPr>
        <p:style>
          <a:lnRef idx="0">
            <a:scrgbClr r="0" g="0" b="0"/>
          </a:lnRef>
          <a:fillRef idx="0">
            <a:scrgbClr r="0" g="0" b="0"/>
          </a:fillRef>
          <a:effectRef idx="0">
            <a:scrgbClr r="0" g="0" b="0"/>
          </a:effectRef>
          <a:fontRef idx="minor"/>
        </p:style>
        <p:txBody>
          <a:bodyPr lIns="90000" tIns="45000" rIns="90000" bIns="45000" anchor="t" anchorCtr="1">
            <a:noAutofit/>
          </a:bodyPr>
          <a:lstStyle/>
          <a:p>
            <a:endParaRPr lang="en-US" sz="1800" b="0" u="none" strike="noStrike">
              <a:solidFill>
                <a:srgbClr val="000000"/>
              </a:solidFill>
              <a:effectLst/>
              <a:uFillTx/>
              <a:latin typeface="Arial"/>
            </a:endParaRPr>
          </a:p>
        </p:txBody>
      </p:sp>
      <p:sp>
        <p:nvSpPr>
          <p:cNvPr id="48" name="Text 9"/>
          <p:cNvSpPr/>
          <p:nvPr/>
        </p:nvSpPr>
        <p:spPr>
          <a:xfrm>
            <a:off x="5230440" y="1901880"/>
            <a:ext cx="1691280" cy="1691280"/>
          </a:xfrm>
          <a:prstGeom prst="ellipse">
            <a:avLst/>
          </a:prstGeom>
          <a:solidFill>
            <a:srgbClr val="FFFFFF"/>
          </a:solidFill>
          <a:ln w="17780">
            <a:solidFill>
              <a:srgbClr val="1B8A8F"/>
            </a:solidFill>
            <a:round/>
          </a:ln>
        </p:spPr>
        <p:style>
          <a:lnRef idx="0">
            <a:scrgbClr r="0" g="0" b="0"/>
          </a:lnRef>
          <a:fillRef idx="0">
            <a:scrgbClr r="0" g="0" b="0"/>
          </a:fillRef>
          <a:effectRef idx="0">
            <a:scrgbClr r="0" g="0" b="0"/>
          </a:effectRef>
          <a:fontRef idx="minor"/>
        </p:style>
        <p:txBody>
          <a:bodyPr lIns="360" tIns="360" rIns="360" bIns="360" anchor="ctr">
            <a:normAutofit/>
          </a:bodyPr>
          <a:lstStyle/>
          <a:p>
            <a:pPr algn="ctr" defTabSz="914400">
              <a:lnSpc>
                <a:spcPct val="100000"/>
              </a:lnSpc>
              <a:tabLst>
                <a:tab pos="0" algn="l"/>
              </a:tabLst>
            </a:pPr>
            <a:r>
              <a:rPr lang="en-US" sz="1250" b="1" u="none" strike="noStrike">
                <a:solidFill>
                  <a:srgbClr val="15324B"/>
                </a:solidFill>
                <a:effectLst/>
                <a:uFillTx/>
                <a:latin typeface="Aptos"/>
                <a:ea typeface="Aptos"/>
              </a:rPr>
              <a:t>Social</a:t>
            </a:r>
            <a:endParaRPr lang="en-US" sz="1250" b="0" u="none" strike="noStrike">
              <a:solidFill>
                <a:srgbClr val="000000"/>
              </a:solidFill>
              <a:effectLst/>
              <a:uFillTx/>
              <a:latin typeface="Arial"/>
            </a:endParaRPr>
          </a:p>
          <a:p>
            <a:pPr algn="ctr" defTabSz="914400">
              <a:lnSpc>
                <a:spcPct val="100000"/>
              </a:lnSpc>
              <a:tabLst>
                <a:tab pos="0" algn="l"/>
              </a:tabLst>
            </a:pPr>
            <a:r>
              <a:rPr lang="en-US" sz="1250" b="1" u="none" strike="noStrike">
                <a:solidFill>
                  <a:srgbClr val="15324B"/>
                </a:solidFill>
                <a:effectLst/>
                <a:uFillTx/>
                <a:latin typeface="Aptos"/>
                <a:ea typeface="Aptos"/>
              </a:rPr>
              <a:t>interaction</a:t>
            </a:r>
            <a:endParaRPr lang="en-US" sz="1250" b="0" u="none" strike="noStrike">
              <a:solidFill>
                <a:srgbClr val="000000"/>
              </a:solidFill>
              <a:effectLst/>
              <a:uFillTx/>
              <a:latin typeface="Arial"/>
            </a:endParaRPr>
          </a:p>
        </p:txBody>
      </p:sp>
      <p:sp>
        <p:nvSpPr>
          <p:cNvPr id="49" name="Text 10"/>
          <p:cNvSpPr/>
          <p:nvPr/>
        </p:nvSpPr>
        <p:spPr>
          <a:xfrm>
            <a:off x="2880360" y="1389960"/>
            <a:ext cx="1828440" cy="658080"/>
          </a:xfrm>
          <a:prstGeom prst="roundRect">
            <a:avLst>
              <a:gd name="adj" fmla="val 16667"/>
            </a:avLst>
          </a:prstGeom>
          <a:solidFill>
            <a:srgbClr val="EAF3FB"/>
          </a:solidFill>
          <a:ln w="15240">
            <a:solidFill>
              <a:srgbClr val="2F74B5"/>
            </a:solidFill>
            <a:round/>
          </a:ln>
        </p:spPr>
        <p:style>
          <a:lnRef idx="0">
            <a:scrgbClr r="0" g="0" b="0"/>
          </a:lnRef>
          <a:fillRef idx="0">
            <a:scrgbClr r="0" g="0" b="0"/>
          </a:fillRef>
          <a:effectRef idx="0">
            <a:scrgbClr r="0" g="0" b="0"/>
          </a:effectRef>
          <a:fontRef idx="minor"/>
        </p:style>
        <p:txBody>
          <a:bodyPr lIns="720" tIns="720" rIns="720" bIns="720" anchor="ctr">
            <a:normAutofit/>
          </a:bodyPr>
          <a:lstStyle/>
          <a:p>
            <a:pPr algn="ctr" defTabSz="914400">
              <a:lnSpc>
                <a:spcPct val="100000"/>
              </a:lnSpc>
              <a:tabLst>
                <a:tab pos="0" algn="l"/>
              </a:tabLst>
            </a:pPr>
            <a:r>
              <a:rPr lang="en-US" sz="1150" b="1" u="none" strike="noStrike">
                <a:solidFill>
                  <a:srgbClr val="15324B"/>
                </a:solidFill>
                <a:effectLst/>
                <a:uFillTx/>
                <a:latin typeface="Aptos"/>
                <a:ea typeface="Aptos"/>
              </a:rPr>
              <a:t>More knowledgeable other</a:t>
            </a:r>
            <a:endParaRPr lang="en-US" sz="1150" b="0" u="none" strike="noStrike">
              <a:solidFill>
                <a:srgbClr val="000000"/>
              </a:solidFill>
              <a:effectLst/>
              <a:uFillTx/>
              <a:latin typeface="Arial"/>
            </a:endParaRPr>
          </a:p>
        </p:txBody>
      </p:sp>
      <p:sp>
        <p:nvSpPr>
          <p:cNvPr id="50" name="Text 11"/>
          <p:cNvSpPr/>
          <p:nvPr/>
        </p:nvSpPr>
        <p:spPr>
          <a:xfrm>
            <a:off x="7406640" y="1389960"/>
            <a:ext cx="1737000" cy="658080"/>
          </a:xfrm>
          <a:prstGeom prst="roundRect">
            <a:avLst>
              <a:gd name="adj" fmla="val 16667"/>
            </a:avLst>
          </a:prstGeom>
          <a:solidFill>
            <a:srgbClr val="FFF4DF"/>
          </a:solidFill>
          <a:ln w="15240">
            <a:solidFill>
              <a:srgbClr val="D79A2B"/>
            </a:solidFill>
            <a:round/>
          </a:ln>
        </p:spPr>
        <p:style>
          <a:lnRef idx="0">
            <a:scrgbClr r="0" g="0" b="0"/>
          </a:lnRef>
          <a:fillRef idx="0">
            <a:scrgbClr r="0" g="0" b="0"/>
          </a:fillRef>
          <a:effectRef idx="0">
            <a:scrgbClr r="0" g="0" b="0"/>
          </a:effectRef>
          <a:fontRef idx="minor"/>
        </p:style>
        <p:txBody>
          <a:bodyPr lIns="720" tIns="720" rIns="720" bIns="720" anchor="ctr">
            <a:normAutofit/>
          </a:bodyPr>
          <a:lstStyle/>
          <a:p>
            <a:pPr algn="ctr" defTabSz="914400">
              <a:lnSpc>
                <a:spcPct val="100000"/>
              </a:lnSpc>
              <a:tabLst>
                <a:tab pos="0" algn="l"/>
              </a:tabLst>
            </a:pPr>
            <a:r>
              <a:rPr lang="en-US" sz="1150" b="1" u="none" strike="noStrike">
                <a:solidFill>
                  <a:srgbClr val="15324B"/>
                </a:solidFill>
                <a:effectLst/>
                <a:uFillTx/>
                <a:latin typeface="Aptos"/>
                <a:ea typeface="Aptos"/>
              </a:rPr>
              <a:t>Language as a tool</a:t>
            </a:r>
            <a:endParaRPr lang="en-US" sz="1150" b="0" u="none" strike="noStrike">
              <a:solidFill>
                <a:srgbClr val="000000"/>
              </a:solidFill>
              <a:effectLst/>
              <a:uFillTx/>
              <a:latin typeface="Arial"/>
            </a:endParaRPr>
          </a:p>
        </p:txBody>
      </p:sp>
      <p:sp>
        <p:nvSpPr>
          <p:cNvPr id="51" name="Text 12"/>
          <p:cNvSpPr/>
          <p:nvPr/>
        </p:nvSpPr>
        <p:spPr>
          <a:xfrm>
            <a:off x="2788920" y="3090600"/>
            <a:ext cx="2102760" cy="658080"/>
          </a:xfrm>
          <a:prstGeom prst="roundRect">
            <a:avLst>
              <a:gd name="adj" fmla="val 16667"/>
            </a:avLst>
          </a:prstGeom>
          <a:solidFill>
            <a:srgbClr val="FBEDEA"/>
          </a:solidFill>
          <a:ln w="15240">
            <a:solidFill>
              <a:srgbClr val="C65A4A"/>
            </a:solidFill>
            <a:round/>
          </a:ln>
        </p:spPr>
        <p:style>
          <a:lnRef idx="0">
            <a:scrgbClr r="0" g="0" b="0"/>
          </a:lnRef>
          <a:fillRef idx="0">
            <a:scrgbClr r="0" g="0" b="0"/>
          </a:fillRef>
          <a:effectRef idx="0">
            <a:scrgbClr r="0" g="0" b="0"/>
          </a:effectRef>
          <a:fontRef idx="minor"/>
        </p:style>
        <p:txBody>
          <a:bodyPr lIns="720" tIns="720" rIns="720" bIns="720" anchor="ctr">
            <a:normAutofit/>
          </a:bodyPr>
          <a:lstStyle/>
          <a:p>
            <a:pPr algn="ctr" defTabSz="914400">
              <a:lnSpc>
                <a:spcPct val="100000"/>
              </a:lnSpc>
              <a:tabLst>
                <a:tab pos="0" algn="l"/>
              </a:tabLst>
            </a:pPr>
            <a:r>
              <a:rPr lang="en-US" sz="1150" b="1" u="none" strike="noStrike">
                <a:solidFill>
                  <a:srgbClr val="15324B"/>
                </a:solidFill>
                <a:effectLst/>
                <a:uFillTx/>
                <a:latin typeface="Aptos"/>
                <a:ea typeface="Aptos"/>
              </a:rPr>
              <a:t>Zone of proximal development</a:t>
            </a:r>
            <a:endParaRPr lang="en-US" sz="1150" b="0" u="none" strike="noStrike">
              <a:solidFill>
                <a:srgbClr val="000000"/>
              </a:solidFill>
              <a:effectLst/>
              <a:uFillTx/>
              <a:latin typeface="Arial"/>
            </a:endParaRPr>
          </a:p>
        </p:txBody>
      </p:sp>
      <p:sp>
        <p:nvSpPr>
          <p:cNvPr id="52" name="Text 13"/>
          <p:cNvSpPr/>
          <p:nvPr/>
        </p:nvSpPr>
        <p:spPr>
          <a:xfrm>
            <a:off x="7360920" y="3090600"/>
            <a:ext cx="1874160" cy="658080"/>
          </a:xfrm>
          <a:prstGeom prst="roundRect">
            <a:avLst>
              <a:gd name="adj" fmla="val 16667"/>
            </a:avLst>
          </a:prstGeom>
          <a:solidFill>
            <a:srgbClr val="E8F6F6"/>
          </a:solidFill>
          <a:ln w="15240">
            <a:solidFill>
              <a:srgbClr val="1B8A8F"/>
            </a:solidFill>
            <a:round/>
          </a:ln>
        </p:spPr>
        <p:style>
          <a:lnRef idx="0">
            <a:scrgbClr r="0" g="0" b="0"/>
          </a:lnRef>
          <a:fillRef idx="0">
            <a:scrgbClr r="0" g="0" b="0"/>
          </a:fillRef>
          <a:effectRef idx="0">
            <a:scrgbClr r="0" g="0" b="0"/>
          </a:effectRef>
          <a:fontRef idx="minor"/>
        </p:style>
        <p:txBody>
          <a:bodyPr lIns="720" tIns="720" rIns="720" bIns="720" anchor="ctr">
            <a:normAutofit/>
          </a:bodyPr>
          <a:lstStyle/>
          <a:p>
            <a:pPr algn="ctr" defTabSz="914400">
              <a:lnSpc>
                <a:spcPct val="100000"/>
              </a:lnSpc>
              <a:tabLst>
                <a:tab pos="0" algn="l"/>
              </a:tabLst>
            </a:pPr>
            <a:r>
              <a:rPr lang="en-US" sz="1150" b="1" u="none" strike="noStrike">
                <a:solidFill>
                  <a:srgbClr val="15324B"/>
                </a:solidFill>
                <a:effectLst/>
                <a:uFillTx/>
                <a:latin typeface="Aptos"/>
                <a:ea typeface="Aptos"/>
              </a:rPr>
              <a:t>Scaffolding in play</a:t>
            </a:r>
            <a:endParaRPr lang="en-US" sz="1150" b="0" u="none" strike="noStrike">
              <a:solidFill>
                <a:srgbClr val="000000"/>
              </a:solidFill>
              <a:effectLst/>
              <a:uFillTx/>
              <a:latin typeface="Arial"/>
            </a:endParaRPr>
          </a:p>
        </p:txBody>
      </p:sp>
      <p:sp>
        <p:nvSpPr>
          <p:cNvPr id="53" name="Text 14"/>
          <p:cNvSpPr/>
          <p:nvPr/>
        </p:nvSpPr>
        <p:spPr>
          <a:xfrm>
            <a:off x="841320" y="4572000"/>
            <a:ext cx="6491880" cy="932400"/>
          </a:xfrm>
          <a:prstGeom prst="rect">
            <a:avLst/>
          </a:prstGeom>
          <a:noFill/>
          <a:ln w="0">
            <a:noFill/>
          </a:ln>
        </p:spPr>
        <p:style>
          <a:lnRef idx="0">
            <a:scrgbClr r="0" g="0" b="0"/>
          </a:lnRef>
          <a:fillRef idx="0">
            <a:scrgbClr r="0" g="0" b="0"/>
          </a:fillRef>
          <a:effectRef idx="0">
            <a:scrgbClr r="0" g="0" b="0"/>
          </a:effectRef>
          <a:fontRef idx="minor"/>
        </p:style>
        <p:txBody>
          <a:bodyPr lIns="720" tIns="720" rIns="720" bIns="720" anchor="ctr">
            <a:normAutofit/>
          </a:bodyPr>
          <a:lstStyle/>
          <a:p>
            <a:pPr defTabSz="914400">
              <a:lnSpc>
                <a:spcPct val="100000"/>
              </a:lnSpc>
            </a:pPr>
            <a:r>
              <a:rPr lang="en-US" sz="1600" b="0" u="none" strike="noStrike">
                <a:solidFill>
                  <a:srgbClr val="202020"/>
                </a:solidFill>
                <a:effectLst/>
                <a:uFillTx/>
                <a:latin typeface="Aptos"/>
                <a:ea typeface="Aptos"/>
              </a:rPr>
              <a:t>Children learn first with others, then internalise skills</a:t>
            </a:r>
            <a:endParaRPr lang="en-US" sz="1600" b="0" u="none" strike="noStrike">
              <a:solidFill>
                <a:srgbClr val="000000"/>
              </a:solidFill>
              <a:effectLst/>
              <a:uFillTx/>
              <a:latin typeface="Arial"/>
            </a:endParaRPr>
          </a:p>
          <a:p>
            <a:pPr defTabSz="914400">
              <a:lnSpc>
                <a:spcPct val="100000"/>
              </a:lnSpc>
            </a:pPr>
            <a:r>
              <a:rPr lang="en-US" sz="1600" b="0" u="none" strike="noStrike">
                <a:solidFill>
                  <a:srgbClr val="202020"/>
                </a:solidFill>
                <a:effectLst/>
                <a:uFillTx/>
                <a:latin typeface="Aptos"/>
                <a:ea typeface="Aptos"/>
              </a:rPr>
              <a:t>Language supports thinking, planning and self-regulation</a:t>
            </a:r>
            <a:endParaRPr lang="en-US" sz="1600" b="0" u="none" strike="noStrike">
              <a:solidFill>
                <a:srgbClr val="000000"/>
              </a:solidFill>
              <a:effectLst/>
              <a:uFillTx/>
              <a:latin typeface="Arial"/>
            </a:endParaRPr>
          </a:p>
          <a:p>
            <a:pPr defTabSz="914400">
              <a:lnSpc>
                <a:spcPct val="100000"/>
              </a:lnSpc>
            </a:pPr>
            <a:r>
              <a:rPr lang="en-US" sz="1600" b="0" u="none" strike="noStrike">
                <a:solidFill>
                  <a:srgbClr val="202020"/>
                </a:solidFill>
                <a:effectLst/>
                <a:uFillTx/>
                <a:latin typeface="Aptos"/>
                <a:ea typeface="Aptos"/>
              </a:rPr>
              <a:t>Adults and peers can scaffold tasks just beyond current ability</a:t>
            </a:r>
            <a:endParaRPr lang="en-US" sz="1600" b="0" u="none" strike="noStrike">
              <a:solidFill>
                <a:srgbClr val="000000"/>
              </a:solidFill>
              <a:effectLst/>
              <a:uFillTx/>
              <a:latin typeface="Arial"/>
            </a:endParaRPr>
          </a:p>
        </p:txBody>
      </p:sp>
      <p:sp>
        <p:nvSpPr>
          <p:cNvPr id="54" name="Text 15"/>
          <p:cNvSpPr/>
          <p:nvPr/>
        </p:nvSpPr>
        <p:spPr>
          <a:xfrm>
            <a:off x="7635240" y="4434840"/>
            <a:ext cx="3291480" cy="1096920"/>
          </a:xfrm>
          <a:prstGeom prst="rect">
            <a:avLst/>
          </a:prstGeom>
          <a:noFill/>
          <a:ln w="0">
            <a:noFill/>
          </a:ln>
        </p:spPr>
        <p:style>
          <a:lnRef idx="0">
            <a:scrgbClr r="0" g="0" b="0"/>
          </a:lnRef>
          <a:fillRef idx="0">
            <a:scrgbClr r="0" g="0" b="0"/>
          </a:fillRef>
          <a:effectRef idx="0">
            <a:scrgbClr r="0" g="0" b="0"/>
          </a:effectRef>
          <a:fontRef idx="minor"/>
        </p:style>
        <p:txBody>
          <a:bodyPr lIns="360" tIns="360" rIns="360" bIns="360" anchor="ctr">
            <a:normAutofit lnSpcReduction="9999"/>
          </a:bodyPr>
          <a:lstStyle/>
          <a:p>
            <a:pPr defTabSz="914400">
              <a:lnSpc>
                <a:spcPct val="100000"/>
              </a:lnSpc>
              <a:tabLst>
                <a:tab pos="0" algn="l"/>
              </a:tabLst>
            </a:pPr>
            <a:r>
              <a:rPr lang="en-US" sz="1480" b="1" u="none" strike="noStrike">
                <a:solidFill>
                  <a:srgbClr val="15324B"/>
                </a:solidFill>
                <a:effectLst/>
                <a:uFillTx/>
                <a:latin typeface="Aptos"/>
              </a:rPr>
              <a:t>Why suitable for Isaac: it directly links his social withdrawal, language delay and separation distress to the quality and stability of adult-child and peer interaction.</a:t>
            </a:r>
            <a:endParaRPr lang="en-US" sz="1480" b="0" u="none" strike="noStrike">
              <a:solidFill>
                <a:srgbClr val="000000"/>
              </a:solidFill>
              <a:effectLst/>
              <a:uFillTx/>
              <a:latin typeface="Arial"/>
            </a:endParaRPr>
          </a:p>
        </p:txBody>
      </p:sp>
      <p:sp>
        <p:nvSpPr>
          <p:cNvPr id="55" name="Text 16"/>
          <p:cNvSpPr/>
          <p:nvPr/>
        </p:nvSpPr>
        <p:spPr>
          <a:xfrm>
            <a:off x="621720" y="5980320"/>
            <a:ext cx="10698120" cy="2556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ctr">
            <a:normAutofit/>
          </a:bodyPr>
          <a:lstStyle/>
          <a:p>
            <a:pPr defTabSz="914400">
              <a:lnSpc>
                <a:spcPct val="100000"/>
              </a:lnSpc>
              <a:tabLst>
                <a:tab pos="0" algn="l"/>
              </a:tabLst>
            </a:pPr>
            <a:r>
              <a:rPr lang="en-US" sz="870" b="0" i="1" u="none" strike="noStrike">
                <a:solidFill>
                  <a:srgbClr val="61707D"/>
                </a:solidFill>
                <a:effectLst/>
                <a:uFillTx/>
                <a:latin typeface="Aptos"/>
                <a:ea typeface="Aptos"/>
              </a:rPr>
              <a:t>Sources: Vygotsky (1978); Wood, Bruner and Ross (1976); Rogoff (1990).</a:t>
            </a:r>
            <a:endParaRPr lang="en-US" sz="870" b="0" u="none" strike="noStrike">
              <a:solidFill>
                <a:srgbClr val="000000"/>
              </a:solidFill>
              <a:effectLst/>
              <a:uFillTx/>
              <a:latin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7F9FC"/>
        </a:solidFill>
        <a:effectLst/>
      </p:bgPr>
    </p:bg>
    <p:spTree>
      <p:nvGrpSpPr>
        <p:cNvPr id="1" name=""/>
        <p:cNvGrpSpPr/>
        <p:nvPr/>
      </p:nvGrpSpPr>
      <p:grpSpPr>
        <a:xfrm>
          <a:off x="0" y="0"/>
          <a:ext cx="0" cy="0"/>
          <a:chOff x="0" y="0"/>
          <a:chExt cx="0" cy="0"/>
        </a:xfrm>
      </p:grpSpPr>
      <p:sp>
        <p:nvSpPr>
          <p:cNvPr id="56" name="Text 0"/>
          <p:cNvSpPr/>
          <p:nvPr/>
        </p:nvSpPr>
        <p:spPr>
          <a:xfrm>
            <a:off x="594360" y="384120"/>
            <a:ext cx="9235080" cy="502560"/>
          </a:xfrm>
          <a:prstGeom prst="rect">
            <a:avLst/>
          </a:prstGeom>
          <a:noFill/>
          <a:ln w="0">
            <a:noFill/>
          </a:ln>
        </p:spPr>
        <p:style>
          <a:lnRef idx="0">
            <a:scrgbClr r="0" g="0" b="0"/>
          </a:lnRef>
          <a:fillRef idx="0">
            <a:scrgbClr r="0" g="0" b="0"/>
          </a:fillRef>
          <a:effectRef idx="0">
            <a:scrgbClr r="0" g="0" b="0"/>
          </a:effectRef>
          <a:fontRef idx="minor"/>
        </p:style>
        <p:txBody>
          <a:bodyPr lIns="360" tIns="360" rIns="360" bIns="360" anchor="ctr">
            <a:normAutofit/>
          </a:bodyPr>
          <a:lstStyle/>
          <a:p>
            <a:pPr defTabSz="914400">
              <a:lnSpc>
                <a:spcPct val="100000"/>
              </a:lnSpc>
              <a:tabLst>
                <a:tab pos="0" algn="l"/>
              </a:tabLst>
            </a:pPr>
            <a:r>
              <a:rPr lang="en-US" sz="2600" b="1" u="none" strike="noStrike">
                <a:solidFill>
                  <a:srgbClr val="15324B"/>
                </a:solidFill>
                <a:effectLst/>
                <a:uFillTx/>
                <a:latin typeface="Aptos Display"/>
                <a:ea typeface="Aptos Display"/>
              </a:rPr>
              <a:t>3. Key concepts applied to early childhood</a:t>
            </a:r>
            <a:endParaRPr lang="en-US" sz="2600" b="0" u="none" strike="noStrike">
              <a:solidFill>
                <a:srgbClr val="000000"/>
              </a:solidFill>
              <a:effectLst/>
              <a:uFillTx/>
              <a:latin typeface="Arial"/>
            </a:endParaRPr>
          </a:p>
        </p:txBody>
      </p:sp>
      <p:sp>
        <p:nvSpPr>
          <p:cNvPr id="57" name="Text 1"/>
          <p:cNvSpPr/>
          <p:nvPr/>
        </p:nvSpPr>
        <p:spPr>
          <a:xfrm>
            <a:off x="621720" y="896040"/>
            <a:ext cx="9783720" cy="292320"/>
          </a:xfrm>
          <a:prstGeom prst="rect">
            <a:avLst/>
          </a:prstGeom>
          <a:noFill/>
          <a:ln w="0">
            <a:noFill/>
          </a:ln>
        </p:spPr>
        <p:style>
          <a:lnRef idx="0">
            <a:scrgbClr r="0" g="0" b="0"/>
          </a:lnRef>
          <a:fillRef idx="0">
            <a:scrgbClr r="0" g="0" b="0"/>
          </a:fillRef>
          <a:effectRef idx="0">
            <a:scrgbClr r="0" g="0" b="0"/>
          </a:effectRef>
          <a:fontRef idx="minor"/>
        </p:style>
        <p:txBody>
          <a:bodyPr lIns="360" tIns="360" rIns="360" bIns="360" anchor="ctr">
            <a:noAutofit/>
          </a:bodyPr>
          <a:lstStyle/>
          <a:p>
            <a:pPr defTabSz="914400">
              <a:lnSpc>
                <a:spcPct val="100000"/>
              </a:lnSpc>
              <a:tabLst>
                <a:tab pos="0" algn="l"/>
              </a:tabLst>
            </a:pPr>
            <a:r>
              <a:rPr lang="en-US" sz="1050" b="0" u="none" strike="noStrike">
                <a:solidFill>
                  <a:srgbClr val="61707D"/>
                </a:solidFill>
                <a:effectLst/>
                <a:uFillTx/>
                <a:latin typeface="Aptos"/>
                <a:ea typeface="Aptos"/>
              </a:rPr>
              <a:t>The theory fits early years because learning happens through everyday routines and play.</a:t>
            </a:r>
            <a:endParaRPr lang="en-US" sz="1050" b="0" u="none" strike="noStrike">
              <a:solidFill>
                <a:srgbClr val="000000"/>
              </a:solidFill>
              <a:effectLst/>
              <a:uFillTx/>
              <a:latin typeface="Arial"/>
            </a:endParaRPr>
          </a:p>
        </p:txBody>
      </p:sp>
      <p:sp>
        <p:nvSpPr>
          <p:cNvPr id="59" name="Text 3"/>
          <p:cNvSpPr/>
          <p:nvPr/>
        </p:nvSpPr>
        <p:spPr>
          <a:xfrm>
            <a:off x="11201400" y="6437520"/>
            <a:ext cx="411120" cy="228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ctr">
            <a:noAutofit/>
          </a:bodyPr>
          <a:lstStyle/>
          <a:p>
            <a:pPr algn="r" defTabSz="914400">
              <a:lnSpc>
                <a:spcPct val="100000"/>
              </a:lnSpc>
              <a:tabLst>
                <a:tab pos="0" algn="l"/>
              </a:tabLst>
            </a:pPr>
            <a:r>
              <a:rPr lang="en-US" sz="800" b="0" u="none" strike="noStrike">
                <a:solidFill>
                  <a:srgbClr val="61707D"/>
                </a:solidFill>
                <a:effectLst/>
                <a:uFillTx/>
                <a:latin typeface="Aptos"/>
                <a:ea typeface="Aptos"/>
              </a:rPr>
              <a:t>4</a:t>
            </a:r>
            <a:endParaRPr lang="en-US" sz="800" b="0" u="none" strike="noStrike">
              <a:solidFill>
                <a:srgbClr val="000000"/>
              </a:solidFill>
              <a:effectLst/>
              <a:uFillTx/>
              <a:latin typeface="Arial"/>
            </a:endParaRPr>
          </a:p>
        </p:txBody>
      </p:sp>
      <p:sp>
        <p:nvSpPr>
          <p:cNvPr id="61" name="Text 5"/>
          <p:cNvSpPr/>
          <p:nvPr/>
        </p:nvSpPr>
        <p:spPr>
          <a:xfrm>
            <a:off x="822960" y="1261800"/>
            <a:ext cx="2148480" cy="502560"/>
          </a:xfrm>
          <a:prstGeom prst="roundRect">
            <a:avLst>
              <a:gd name="adj" fmla="val 16667"/>
            </a:avLst>
          </a:prstGeom>
          <a:solidFill>
            <a:srgbClr val="EAF3FB"/>
          </a:solidFill>
          <a:ln w="15240">
            <a:solidFill>
              <a:srgbClr val="2F74B5"/>
            </a:solidFill>
            <a:round/>
          </a:ln>
        </p:spPr>
        <p:style>
          <a:lnRef idx="0">
            <a:scrgbClr r="0" g="0" b="0"/>
          </a:lnRef>
          <a:fillRef idx="0">
            <a:scrgbClr r="0" g="0" b="0"/>
          </a:fillRef>
          <a:effectRef idx="0">
            <a:scrgbClr r="0" g="0" b="0"/>
          </a:effectRef>
          <a:fontRef idx="minor"/>
        </p:style>
        <p:txBody>
          <a:bodyPr lIns="720" tIns="720" rIns="720" bIns="720" anchor="ctr">
            <a:normAutofit/>
          </a:bodyPr>
          <a:lstStyle/>
          <a:p>
            <a:pPr algn="ctr" defTabSz="914400">
              <a:lnSpc>
                <a:spcPct val="100000"/>
              </a:lnSpc>
              <a:tabLst>
                <a:tab pos="0" algn="l"/>
              </a:tabLst>
            </a:pPr>
            <a:r>
              <a:rPr lang="en-US" sz="1300" b="1" u="none" strike="noStrike">
                <a:solidFill>
                  <a:srgbClr val="15324B"/>
                </a:solidFill>
                <a:effectLst/>
                <a:uFillTx/>
                <a:latin typeface="Aptos"/>
                <a:ea typeface="Aptos"/>
              </a:rPr>
              <a:t>1. Guided participation</a:t>
            </a:r>
            <a:endParaRPr lang="en-US" sz="1300" b="0" u="none" strike="noStrike">
              <a:solidFill>
                <a:srgbClr val="000000"/>
              </a:solidFill>
              <a:effectLst/>
              <a:uFillTx/>
              <a:latin typeface="Arial"/>
            </a:endParaRPr>
          </a:p>
        </p:txBody>
      </p:sp>
      <p:sp>
        <p:nvSpPr>
          <p:cNvPr id="62" name="Text 6"/>
          <p:cNvSpPr/>
          <p:nvPr/>
        </p:nvSpPr>
        <p:spPr>
          <a:xfrm>
            <a:off x="841320" y="1901880"/>
            <a:ext cx="2194200" cy="776880"/>
          </a:xfrm>
          <a:prstGeom prst="rect">
            <a:avLst/>
          </a:prstGeom>
          <a:noFill/>
          <a:ln w="0">
            <a:noFill/>
          </a:ln>
        </p:spPr>
        <p:style>
          <a:lnRef idx="0">
            <a:scrgbClr r="0" g="0" b="0"/>
          </a:lnRef>
          <a:fillRef idx="0">
            <a:scrgbClr r="0" g="0" b="0"/>
          </a:fillRef>
          <a:effectRef idx="0">
            <a:scrgbClr r="0" g="0" b="0"/>
          </a:effectRef>
          <a:fontRef idx="minor"/>
        </p:style>
        <p:txBody>
          <a:bodyPr lIns="360" tIns="360" rIns="360" bIns="360" anchor="ctr">
            <a:normAutofit/>
          </a:bodyPr>
          <a:lstStyle/>
          <a:p>
            <a:pPr defTabSz="914400">
              <a:lnSpc>
                <a:spcPct val="100000"/>
              </a:lnSpc>
              <a:tabLst>
                <a:tab pos="0" algn="l"/>
              </a:tabLst>
            </a:pPr>
            <a:r>
              <a:rPr lang="en-US" sz="1350" b="0" u="none" strike="noStrike">
                <a:solidFill>
                  <a:srgbClr val="202020"/>
                </a:solidFill>
                <a:effectLst/>
                <a:uFillTx/>
                <a:latin typeface="Aptos"/>
              </a:rPr>
              <a:t>Adults join the child’s activity and help them take the next step.</a:t>
            </a:r>
            <a:endParaRPr lang="en-US" sz="1350" b="0" u="none" strike="noStrike">
              <a:solidFill>
                <a:srgbClr val="000000"/>
              </a:solidFill>
              <a:effectLst/>
              <a:uFillTx/>
              <a:latin typeface="Arial"/>
            </a:endParaRPr>
          </a:p>
        </p:txBody>
      </p:sp>
      <p:sp>
        <p:nvSpPr>
          <p:cNvPr id="63" name="Text 7"/>
          <p:cNvSpPr/>
          <p:nvPr/>
        </p:nvSpPr>
        <p:spPr>
          <a:xfrm>
            <a:off x="3520440" y="1261800"/>
            <a:ext cx="2148480" cy="502560"/>
          </a:xfrm>
          <a:prstGeom prst="roundRect">
            <a:avLst>
              <a:gd name="adj" fmla="val 16667"/>
            </a:avLst>
          </a:prstGeom>
          <a:solidFill>
            <a:srgbClr val="FFF4DF"/>
          </a:solidFill>
          <a:ln w="15240">
            <a:solidFill>
              <a:srgbClr val="D79A2B"/>
            </a:solidFill>
            <a:round/>
          </a:ln>
        </p:spPr>
        <p:style>
          <a:lnRef idx="0">
            <a:scrgbClr r="0" g="0" b="0"/>
          </a:lnRef>
          <a:fillRef idx="0">
            <a:scrgbClr r="0" g="0" b="0"/>
          </a:fillRef>
          <a:effectRef idx="0">
            <a:scrgbClr r="0" g="0" b="0"/>
          </a:effectRef>
          <a:fontRef idx="minor"/>
        </p:style>
        <p:txBody>
          <a:bodyPr lIns="720" tIns="720" rIns="720" bIns="720" anchor="ctr">
            <a:normAutofit/>
          </a:bodyPr>
          <a:lstStyle/>
          <a:p>
            <a:pPr algn="ctr" defTabSz="914400">
              <a:lnSpc>
                <a:spcPct val="100000"/>
              </a:lnSpc>
              <a:tabLst>
                <a:tab pos="0" algn="l"/>
              </a:tabLst>
            </a:pPr>
            <a:r>
              <a:rPr lang="en-US" sz="1300" b="1" u="none" strike="noStrike">
                <a:solidFill>
                  <a:srgbClr val="15324B"/>
                </a:solidFill>
                <a:effectLst/>
                <a:uFillTx/>
                <a:latin typeface="Aptos"/>
                <a:ea typeface="Aptos"/>
              </a:rPr>
              <a:t>2. Language mediation</a:t>
            </a:r>
            <a:endParaRPr lang="en-US" sz="1300" b="0" u="none" strike="noStrike">
              <a:solidFill>
                <a:srgbClr val="000000"/>
              </a:solidFill>
              <a:effectLst/>
              <a:uFillTx/>
              <a:latin typeface="Arial"/>
            </a:endParaRPr>
          </a:p>
        </p:txBody>
      </p:sp>
      <p:sp>
        <p:nvSpPr>
          <p:cNvPr id="64" name="Text 8"/>
          <p:cNvSpPr/>
          <p:nvPr/>
        </p:nvSpPr>
        <p:spPr>
          <a:xfrm>
            <a:off x="3538800" y="1901880"/>
            <a:ext cx="2194200" cy="776880"/>
          </a:xfrm>
          <a:prstGeom prst="rect">
            <a:avLst/>
          </a:prstGeom>
          <a:noFill/>
          <a:ln w="0">
            <a:noFill/>
          </a:ln>
        </p:spPr>
        <p:style>
          <a:lnRef idx="0">
            <a:scrgbClr r="0" g="0" b="0"/>
          </a:lnRef>
          <a:fillRef idx="0">
            <a:scrgbClr r="0" g="0" b="0"/>
          </a:fillRef>
          <a:effectRef idx="0">
            <a:scrgbClr r="0" g="0" b="0"/>
          </a:effectRef>
          <a:fontRef idx="minor"/>
        </p:style>
        <p:txBody>
          <a:bodyPr lIns="360" tIns="360" rIns="360" bIns="360" anchor="ctr">
            <a:normAutofit/>
          </a:bodyPr>
          <a:lstStyle/>
          <a:p>
            <a:pPr defTabSz="914400">
              <a:lnSpc>
                <a:spcPct val="100000"/>
              </a:lnSpc>
              <a:tabLst>
                <a:tab pos="0" algn="l"/>
              </a:tabLst>
            </a:pPr>
            <a:r>
              <a:rPr lang="en-US" sz="1350" b="0" u="none" strike="noStrike">
                <a:solidFill>
                  <a:srgbClr val="202020"/>
                </a:solidFill>
                <a:effectLst/>
                <a:uFillTx/>
                <a:latin typeface="Aptos"/>
              </a:rPr>
              <a:t>Naming feelings and actions turns experience into understanding.</a:t>
            </a:r>
            <a:endParaRPr lang="en-US" sz="1350" b="0" u="none" strike="noStrike">
              <a:solidFill>
                <a:srgbClr val="000000"/>
              </a:solidFill>
              <a:effectLst/>
              <a:uFillTx/>
              <a:latin typeface="Arial"/>
            </a:endParaRPr>
          </a:p>
        </p:txBody>
      </p:sp>
      <p:sp>
        <p:nvSpPr>
          <p:cNvPr id="65" name="Text 9"/>
          <p:cNvSpPr/>
          <p:nvPr/>
        </p:nvSpPr>
        <p:spPr>
          <a:xfrm>
            <a:off x="6217920" y="1261800"/>
            <a:ext cx="2148480" cy="502560"/>
          </a:xfrm>
          <a:prstGeom prst="roundRect">
            <a:avLst>
              <a:gd name="adj" fmla="val 16667"/>
            </a:avLst>
          </a:prstGeom>
          <a:solidFill>
            <a:srgbClr val="E8F6F6"/>
          </a:solidFill>
          <a:ln w="15240">
            <a:solidFill>
              <a:srgbClr val="1B8A8F"/>
            </a:solidFill>
            <a:round/>
          </a:ln>
        </p:spPr>
        <p:style>
          <a:lnRef idx="0">
            <a:scrgbClr r="0" g="0" b="0"/>
          </a:lnRef>
          <a:fillRef idx="0">
            <a:scrgbClr r="0" g="0" b="0"/>
          </a:fillRef>
          <a:effectRef idx="0">
            <a:scrgbClr r="0" g="0" b="0"/>
          </a:effectRef>
          <a:fontRef idx="minor"/>
        </p:style>
        <p:txBody>
          <a:bodyPr lIns="720" tIns="720" rIns="720" bIns="720" anchor="ctr">
            <a:normAutofit/>
          </a:bodyPr>
          <a:lstStyle/>
          <a:p>
            <a:pPr algn="ctr" defTabSz="914400">
              <a:lnSpc>
                <a:spcPct val="100000"/>
              </a:lnSpc>
              <a:tabLst>
                <a:tab pos="0" algn="l"/>
              </a:tabLst>
            </a:pPr>
            <a:r>
              <a:rPr lang="en-US" sz="1300" b="1" u="none" strike="noStrike">
                <a:solidFill>
                  <a:srgbClr val="15324B"/>
                </a:solidFill>
                <a:effectLst/>
                <a:uFillTx/>
                <a:latin typeface="Aptos"/>
                <a:ea typeface="Aptos"/>
              </a:rPr>
              <a:t>3. ZPD + scaffolding</a:t>
            </a:r>
            <a:endParaRPr lang="en-US" sz="1300" b="0" u="none" strike="noStrike">
              <a:solidFill>
                <a:srgbClr val="000000"/>
              </a:solidFill>
              <a:effectLst/>
              <a:uFillTx/>
              <a:latin typeface="Arial"/>
            </a:endParaRPr>
          </a:p>
        </p:txBody>
      </p:sp>
      <p:sp>
        <p:nvSpPr>
          <p:cNvPr id="66" name="Text 10"/>
          <p:cNvSpPr/>
          <p:nvPr/>
        </p:nvSpPr>
        <p:spPr>
          <a:xfrm>
            <a:off x="6236280" y="1901880"/>
            <a:ext cx="2194200" cy="776880"/>
          </a:xfrm>
          <a:prstGeom prst="rect">
            <a:avLst/>
          </a:prstGeom>
          <a:noFill/>
          <a:ln w="0">
            <a:noFill/>
          </a:ln>
        </p:spPr>
        <p:style>
          <a:lnRef idx="0">
            <a:scrgbClr r="0" g="0" b="0"/>
          </a:lnRef>
          <a:fillRef idx="0">
            <a:scrgbClr r="0" g="0" b="0"/>
          </a:fillRef>
          <a:effectRef idx="0">
            <a:scrgbClr r="0" g="0" b="0"/>
          </a:effectRef>
          <a:fontRef idx="minor"/>
        </p:style>
        <p:txBody>
          <a:bodyPr lIns="360" tIns="360" rIns="360" bIns="360" anchor="ctr">
            <a:normAutofit/>
          </a:bodyPr>
          <a:lstStyle/>
          <a:p>
            <a:pPr defTabSz="914400">
              <a:lnSpc>
                <a:spcPct val="100000"/>
              </a:lnSpc>
              <a:tabLst>
                <a:tab pos="0" algn="l"/>
              </a:tabLst>
            </a:pPr>
            <a:r>
              <a:rPr lang="en-US" sz="1350" b="0" u="none" strike="noStrike">
                <a:solidFill>
                  <a:srgbClr val="202020"/>
                </a:solidFill>
                <a:effectLst/>
                <a:uFillTx/>
                <a:latin typeface="Aptos"/>
              </a:rPr>
              <a:t>Tasks are planned just above current ability, with sensitive support.</a:t>
            </a:r>
            <a:endParaRPr lang="en-US" sz="1350" b="0" u="none" strike="noStrike">
              <a:solidFill>
                <a:srgbClr val="000000"/>
              </a:solidFill>
              <a:effectLst/>
              <a:uFillTx/>
              <a:latin typeface="Arial"/>
            </a:endParaRPr>
          </a:p>
        </p:txBody>
      </p:sp>
      <p:sp>
        <p:nvSpPr>
          <p:cNvPr id="67" name="Text 11"/>
          <p:cNvSpPr/>
          <p:nvPr/>
        </p:nvSpPr>
        <p:spPr>
          <a:xfrm>
            <a:off x="8915400" y="1261800"/>
            <a:ext cx="2148480" cy="502560"/>
          </a:xfrm>
          <a:prstGeom prst="roundRect">
            <a:avLst>
              <a:gd name="adj" fmla="val 16667"/>
            </a:avLst>
          </a:prstGeom>
          <a:solidFill>
            <a:srgbClr val="FBEDEA"/>
          </a:solidFill>
          <a:ln w="15240">
            <a:solidFill>
              <a:srgbClr val="C65A4A"/>
            </a:solidFill>
            <a:round/>
          </a:ln>
        </p:spPr>
        <p:style>
          <a:lnRef idx="0">
            <a:scrgbClr r="0" g="0" b="0"/>
          </a:lnRef>
          <a:fillRef idx="0">
            <a:scrgbClr r="0" g="0" b="0"/>
          </a:fillRef>
          <a:effectRef idx="0">
            <a:scrgbClr r="0" g="0" b="0"/>
          </a:effectRef>
          <a:fontRef idx="minor"/>
        </p:style>
        <p:txBody>
          <a:bodyPr lIns="720" tIns="720" rIns="720" bIns="720" anchor="ctr">
            <a:normAutofit/>
          </a:bodyPr>
          <a:lstStyle/>
          <a:p>
            <a:pPr algn="ctr" defTabSz="914400">
              <a:lnSpc>
                <a:spcPct val="100000"/>
              </a:lnSpc>
              <a:tabLst>
                <a:tab pos="0" algn="l"/>
              </a:tabLst>
            </a:pPr>
            <a:r>
              <a:rPr lang="en-US" sz="1300" b="1" u="none" strike="noStrike">
                <a:solidFill>
                  <a:srgbClr val="15324B"/>
                </a:solidFill>
                <a:effectLst/>
                <a:uFillTx/>
                <a:latin typeface="Aptos"/>
                <a:ea typeface="Aptos"/>
              </a:rPr>
              <a:t>4. Play and peers</a:t>
            </a:r>
            <a:endParaRPr lang="en-US" sz="1300" b="0" u="none" strike="noStrike">
              <a:solidFill>
                <a:srgbClr val="000000"/>
              </a:solidFill>
              <a:effectLst/>
              <a:uFillTx/>
              <a:latin typeface="Arial"/>
            </a:endParaRPr>
          </a:p>
        </p:txBody>
      </p:sp>
      <p:sp>
        <p:nvSpPr>
          <p:cNvPr id="68" name="Text 12"/>
          <p:cNvSpPr/>
          <p:nvPr/>
        </p:nvSpPr>
        <p:spPr>
          <a:xfrm>
            <a:off x="8933760" y="1901880"/>
            <a:ext cx="2194200" cy="776880"/>
          </a:xfrm>
          <a:prstGeom prst="rect">
            <a:avLst/>
          </a:prstGeom>
          <a:noFill/>
          <a:ln w="0">
            <a:noFill/>
          </a:ln>
        </p:spPr>
        <p:style>
          <a:lnRef idx="0">
            <a:scrgbClr r="0" g="0" b="0"/>
          </a:lnRef>
          <a:fillRef idx="0">
            <a:scrgbClr r="0" g="0" b="0"/>
          </a:fillRef>
          <a:effectRef idx="0">
            <a:scrgbClr r="0" g="0" b="0"/>
          </a:effectRef>
          <a:fontRef idx="minor"/>
        </p:style>
        <p:txBody>
          <a:bodyPr lIns="360" tIns="360" rIns="360" bIns="360" anchor="ctr">
            <a:normAutofit/>
          </a:bodyPr>
          <a:lstStyle/>
          <a:p>
            <a:pPr defTabSz="914400">
              <a:lnSpc>
                <a:spcPct val="100000"/>
              </a:lnSpc>
              <a:tabLst>
                <a:tab pos="0" algn="l"/>
              </a:tabLst>
            </a:pPr>
            <a:r>
              <a:rPr lang="en-US" sz="1350" b="0" u="none" strike="noStrike">
                <a:solidFill>
                  <a:srgbClr val="202020"/>
                </a:solidFill>
                <a:effectLst/>
                <a:uFillTx/>
                <a:latin typeface="Aptos"/>
              </a:rPr>
              <a:t>Play creates chances for turn-taking, imitation and social language.</a:t>
            </a:r>
            <a:endParaRPr lang="en-US" sz="1350" b="0" u="none" strike="noStrike">
              <a:solidFill>
                <a:srgbClr val="000000"/>
              </a:solidFill>
              <a:effectLst/>
              <a:uFillTx/>
              <a:latin typeface="Arial"/>
            </a:endParaRPr>
          </a:p>
        </p:txBody>
      </p:sp>
      <p:sp>
        <p:nvSpPr>
          <p:cNvPr id="69" name="Shape 13"/>
          <p:cNvSpPr/>
          <p:nvPr/>
        </p:nvSpPr>
        <p:spPr>
          <a:xfrm>
            <a:off x="1874520" y="3126960"/>
            <a:ext cx="8229600" cy="360"/>
          </a:xfrm>
          <a:prstGeom prst="line">
            <a:avLst/>
          </a:prstGeom>
          <a:ln w="15240">
            <a:solidFill>
              <a:srgbClr val="61707D"/>
            </a:solidFill>
            <a:round/>
            <a:tailEnd type="triangle" w="med" len="med"/>
          </a:ln>
        </p:spPr>
        <p:style>
          <a:lnRef idx="0">
            <a:scrgbClr r="0" g="0" b="0"/>
          </a:lnRef>
          <a:fillRef idx="0">
            <a:scrgbClr r="0" g="0" b="0"/>
          </a:fillRef>
          <a:effectRef idx="0">
            <a:scrgbClr r="0" g="0" b="0"/>
          </a:effectRef>
          <a:fontRef idx="minor"/>
        </p:style>
        <p:txBody>
          <a:bodyPr lIns="90000" tIns="-44640" rIns="90000" bIns="-44640" anchor="t" anchorCtr="1">
            <a:noAutofit/>
          </a:bodyPr>
          <a:lstStyle/>
          <a:p>
            <a:endParaRPr lang="en-US" sz="1800" b="0" u="none" strike="noStrike">
              <a:solidFill>
                <a:srgbClr val="000000"/>
              </a:solidFill>
              <a:effectLst/>
              <a:uFillTx/>
              <a:latin typeface="Arial"/>
            </a:endParaRPr>
          </a:p>
        </p:txBody>
      </p:sp>
      <p:sp>
        <p:nvSpPr>
          <p:cNvPr id="70" name="Text 14"/>
          <p:cNvSpPr/>
          <p:nvPr/>
        </p:nvSpPr>
        <p:spPr>
          <a:xfrm>
            <a:off x="868680" y="2862000"/>
            <a:ext cx="1919880" cy="529920"/>
          </a:xfrm>
          <a:prstGeom prst="roundRect">
            <a:avLst>
              <a:gd name="adj" fmla="val 16667"/>
            </a:avLst>
          </a:prstGeom>
          <a:solidFill>
            <a:srgbClr val="FFFFFF"/>
          </a:solidFill>
          <a:ln w="15240">
            <a:solidFill>
              <a:srgbClr val="61707D"/>
            </a:solidFill>
            <a:round/>
          </a:ln>
        </p:spPr>
        <p:style>
          <a:lnRef idx="0">
            <a:scrgbClr r="0" g="0" b="0"/>
          </a:lnRef>
          <a:fillRef idx="0">
            <a:scrgbClr r="0" g="0" b="0"/>
          </a:fillRef>
          <a:effectRef idx="0">
            <a:scrgbClr r="0" g="0" b="0"/>
          </a:effectRef>
          <a:fontRef idx="minor"/>
        </p:style>
        <p:txBody>
          <a:bodyPr lIns="720" tIns="720" rIns="720" bIns="720" anchor="ctr">
            <a:normAutofit/>
          </a:bodyPr>
          <a:lstStyle/>
          <a:p>
            <a:pPr algn="ctr" defTabSz="914400">
              <a:lnSpc>
                <a:spcPct val="100000"/>
              </a:lnSpc>
              <a:tabLst>
                <a:tab pos="0" algn="l"/>
              </a:tabLst>
            </a:pPr>
            <a:r>
              <a:rPr lang="en-US" sz="1200" b="1" u="none" strike="noStrike">
                <a:solidFill>
                  <a:srgbClr val="15324B"/>
                </a:solidFill>
                <a:effectLst/>
                <a:uFillTx/>
                <a:latin typeface="Aptos"/>
                <a:ea typeface="Aptos"/>
              </a:rPr>
              <a:t>Adult support</a:t>
            </a:r>
            <a:endParaRPr lang="en-US" sz="1200" b="0" u="none" strike="noStrike">
              <a:solidFill>
                <a:srgbClr val="000000"/>
              </a:solidFill>
              <a:effectLst/>
              <a:uFillTx/>
              <a:latin typeface="Arial"/>
            </a:endParaRPr>
          </a:p>
        </p:txBody>
      </p:sp>
      <p:sp>
        <p:nvSpPr>
          <p:cNvPr id="71" name="Text 15"/>
          <p:cNvSpPr/>
          <p:nvPr/>
        </p:nvSpPr>
        <p:spPr>
          <a:xfrm>
            <a:off x="3730680" y="2862000"/>
            <a:ext cx="1919880" cy="529920"/>
          </a:xfrm>
          <a:prstGeom prst="roundRect">
            <a:avLst>
              <a:gd name="adj" fmla="val 16667"/>
            </a:avLst>
          </a:prstGeom>
          <a:solidFill>
            <a:srgbClr val="FFFFFF"/>
          </a:solidFill>
          <a:ln w="15240">
            <a:solidFill>
              <a:srgbClr val="61707D"/>
            </a:solidFill>
            <a:round/>
          </a:ln>
        </p:spPr>
        <p:style>
          <a:lnRef idx="0">
            <a:scrgbClr r="0" g="0" b="0"/>
          </a:lnRef>
          <a:fillRef idx="0">
            <a:scrgbClr r="0" g="0" b="0"/>
          </a:fillRef>
          <a:effectRef idx="0">
            <a:scrgbClr r="0" g="0" b="0"/>
          </a:effectRef>
          <a:fontRef idx="minor"/>
        </p:style>
        <p:txBody>
          <a:bodyPr lIns="720" tIns="720" rIns="720" bIns="720" anchor="ctr">
            <a:normAutofit/>
          </a:bodyPr>
          <a:lstStyle/>
          <a:p>
            <a:pPr algn="ctr" defTabSz="914400">
              <a:lnSpc>
                <a:spcPct val="100000"/>
              </a:lnSpc>
              <a:tabLst>
                <a:tab pos="0" algn="l"/>
              </a:tabLst>
            </a:pPr>
            <a:r>
              <a:rPr lang="en-US" sz="1200" b="1" u="none" strike="noStrike">
                <a:solidFill>
                  <a:srgbClr val="15324B"/>
                </a:solidFill>
                <a:effectLst/>
                <a:uFillTx/>
                <a:latin typeface="Aptos"/>
                <a:ea typeface="Aptos"/>
              </a:rPr>
              <a:t>Shared activity</a:t>
            </a:r>
            <a:endParaRPr lang="en-US" sz="1200" b="0" u="none" strike="noStrike">
              <a:solidFill>
                <a:srgbClr val="000000"/>
              </a:solidFill>
              <a:effectLst/>
              <a:uFillTx/>
              <a:latin typeface="Arial"/>
            </a:endParaRPr>
          </a:p>
        </p:txBody>
      </p:sp>
      <p:sp>
        <p:nvSpPr>
          <p:cNvPr id="72" name="Text 16"/>
          <p:cNvSpPr/>
          <p:nvPr/>
        </p:nvSpPr>
        <p:spPr>
          <a:xfrm>
            <a:off x="6583680" y="2862000"/>
            <a:ext cx="1919880" cy="529920"/>
          </a:xfrm>
          <a:prstGeom prst="roundRect">
            <a:avLst>
              <a:gd name="adj" fmla="val 16667"/>
            </a:avLst>
          </a:prstGeom>
          <a:solidFill>
            <a:srgbClr val="FFFFFF"/>
          </a:solidFill>
          <a:ln w="15240">
            <a:solidFill>
              <a:srgbClr val="61707D"/>
            </a:solidFill>
            <a:round/>
          </a:ln>
        </p:spPr>
        <p:style>
          <a:lnRef idx="0">
            <a:scrgbClr r="0" g="0" b="0"/>
          </a:lnRef>
          <a:fillRef idx="0">
            <a:scrgbClr r="0" g="0" b="0"/>
          </a:fillRef>
          <a:effectRef idx="0">
            <a:scrgbClr r="0" g="0" b="0"/>
          </a:effectRef>
          <a:fontRef idx="minor"/>
        </p:style>
        <p:txBody>
          <a:bodyPr lIns="720" tIns="720" rIns="720" bIns="720" anchor="ctr">
            <a:normAutofit/>
          </a:bodyPr>
          <a:lstStyle/>
          <a:p>
            <a:pPr algn="ctr" defTabSz="914400">
              <a:lnSpc>
                <a:spcPct val="100000"/>
              </a:lnSpc>
              <a:tabLst>
                <a:tab pos="0" algn="l"/>
              </a:tabLst>
            </a:pPr>
            <a:r>
              <a:rPr lang="en-US" sz="1200" b="1" u="none" strike="noStrike">
                <a:solidFill>
                  <a:srgbClr val="15324B"/>
                </a:solidFill>
                <a:effectLst/>
                <a:uFillTx/>
                <a:latin typeface="Aptos"/>
                <a:ea typeface="Aptos"/>
              </a:rPr>
              <a:t>Child practice</a:t>
            </a:r>
            <a:endParaRPr lang="en-US" sz="1200" b="0" u="none" strike="noStrike">
              <a:solidFill>
                <a:srgbClr val="000000"/>
              </a:solidFill>
              <a:effectLst/>
              <a:uFillTx/>
              <a:latin typeface="Arial"/>
            </a:endParaRPr>
          </a:p>
        </p:txBody>
      </p:sp>
      <p:sp>
        <p:nvSpPr>
          <p:cNvPr id="73" name="Text 17"/>
          <p:cNvSpPr/>
          <p:nvPr/>
        </p:nvSpPr>
        <p:spPr>
          <a:xfrm>
            <a:off x="9399960" y="2862000"/>
            <a:ext cx="1919880" cy="529920"/>
          </a:xfrm>
          <a:prstGeom prst="roundRect">
            <a:avLst>
              <a:gd name="adj" fmla="val 16667"/>
            </a:avLst>
          </a:prstGeom>
          <a:solidFill>
            <a:srgbClr val="FFFFFF"/>
          </a:solidFill>
          <a:ln w="15240">
            <a:solidFill>
              <a:srgbClr val="61707D"/>
            </a:solidFill>
            <a:round/>
          </a:ln>
        </p:spPr>
        <p:style>
          <a:lnRef idx="0">
            <a:scrgbClr r="0" g="0" b="0"/>
          </a:lnRef>
          <a:fillRef idx="0">
            <a:scrgbClr r="0" g="0" b="0"/>
          </a:fillRef>
          <a:effectRef idx="0">
            <a:scrgbClr r="0" g="0" b="0"/>
          </a:effectRef>
          <a:fontRef idx="minor"/>
        </p:style>
        <p:txBody>
          <a:bodyPr lIns="720" tIns="720" rIns="720" bIns="720" anchor="ctr">
            <a:normAutofit/>
          </a:bodyPr>
          <a:lstStyle/>
          <a:p>
            <a:pPr algn="ctr" defTabSz="914400">
              <a:lnSpc>
                <a:spcPct val="100000"/>
              </a:lnSpc>
              <a:tabLst>
                <a:tab pos="0" algn="l"/>
              </a:tabLst>
            </a:pPr>
            <a:r>
              <a:rPr lang="en-US" sz="1200" b="1" u="none" strike="noStrike">
                <a:solidFill>
                  <a:srgbClr val="15324B"/>
                </a:solidFill>
                <a:effectLst/>
                <a:uFillTx/>
                <a:latin typeface="Aptos"/>
                <a:ea typeface="Aptos"/>
              </a:rPr>
              <a:t>Independence</a:t>
            </a:r>
            <a:endParaRPr lang="en-US" sz="1200" b="0" u="none" strike="noStrike">
              <a:solidFill>
                <a:srgbClr val="000000"/>
              </a:solidFill>
              <a:effectLst/>
              <a:uFillTx/>
              <a:latin typeface="Arial"/>
            </a:endParaRPr>
          </a:p>
        </p:txBody>
      </p:sp>
      <p:sp>
        <p:nvSpPr>
          <p:cNvPr id="74" name="Text 18"/>
          <p:cNvSpPr/>
          <p:nvPr/>
        </p:nvSpPr>
        <p:spPr>
          <a:xfrm>
            <a:off x="1143000" y="4343400"/>
            <a:ext cx="9600840" cy="566640"/>
          </a:xfrm>
          <a:prstGeom prst="rect">
            <a:avLst/>
          </a:prstGeom>
          <a:noFill/>
          <a:ln w="0">
            <a:noFill/>
          </a:ln>
        </p:spPr>
        <p:style>
          <a:lnRef idx="0">
            <a:scrgbClr r="0" g="0" b="0"/>
          </a:lnRef>
          <a:fillRef idx="0">
            <a:scrgbClr r="0" g="0" b="0"/>
          </a:fillRef>
          <a:effectRef idx="0">
            <a:scrgbClr r="0" g="0" b="0"/>
          </a:effectRef>
          <a:fontRef idx="minor"/>
        </p:style>
        <p:txBody>
          <a:bodyPr lIns="360" tIns="360" rIns="360" bIns="360" anchor="ctr">
            <a:normAutofit/>
          </a:bodyPr>
          <a:lstStyle/>
          <a:p>
            <a:pPr algn="ctr" defTabSz="914400">
              <a:lnSpc>
                <a:spcPct val="100000"/>
              </a:lnSpc>
              <a:tabLst>
                <a:tab pos="0" algn="l"/>
              </a:tabLst>
            </a:pPr>
            <a:r>
              <a:rPr lang="en-US" sz="1800" b="1" u="none" strike="noStrike">
                <a:solidFill>
                  <a:srgbClr val="15324B"/>
                </a:solidFill>
                <a:effectLst/>
                <a:uFillTx/>
                <a:latin typeface="Aptos"/>
              </a:rPr>
              <a:t>In Isaac’s case, the goal is not to “force independence”, but to build independence through supported interaction.</a:t>
            </a:r>
            <a:endParaRPr lang="en-US" sz="1800" b="0" u="none" strike="noStrike">
              <a:solidFill>
                <a:srgbClr val="000000"/>
              </a:solidFill>
              <a:effectLst/>
              <a:uFillTx/>
              <a:latin typeface="Arial"/>
            </a:endParaRPr>
          </a:p>
        </p:txBody>
      </p:sp>
      <p:sp>
        <p:nvSpPr>
          <p:cNvPr id="75" name="Text 19"/>
          <p:cNvSpPr/>
          <p:nvPr/>
        </p:nvSpPr>
        <p:spPr>
          <a:xfrm>
            <a:off x="621720" y="5980320"/>
            <a:ext cx="10698120" cy="2556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ctr">
            <a:normAutofit/>
          </a:bodyPr>
          <a:lstStyle/>
          <a:p>
            <a:pPr defTabSz="914400">
              <a:lnSpc>
                <a:spcPct val="100000"/>
              </a:lnSpc>
              <a:tabLst>
                <a:tab pos="0" algn="l"/>
              </a:tabLst>
            </a:pPr>
            <a:r>
              <a:rPr lang="en-US" sz="870" b="0" i="1" u="none" strike="noStrike">
                <a:solidFill>
                  <a:srgbClr val="61707D"/>
                </a:solidFill>
                <a:effectLst/>
                <a:uFillTx/>
                <a:latin typeface="Aptos"/>
                <a:ea typeface="Aptos"/>
              </a:rPr>
              <a:t>Sources: Vygotsky (1978); Rogoff (1990); Wood, Bruner and Ross (1976).</a:t>
            </a:r>
            <a:endParaRPr lang="en-US" sz="870" b="0" u="none" strike="noStrike">
              <a:solidFill>
                <a:srgbClr val="000000"/>
              </a:solidFill>
              <a:effectLst/>
              <a:uFillTx/>
              <a:latin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7F9FC"/>
        </a:solidFill>
        <a:effectLst/>
      </p:bgPr>
    </p:bg>
    <p:spTree>
      <p:nvGrpSpPr>
        <p:cNvPr id="1" name=""/>
        <p:cNvGrpSpPr/>
        <p:nvPr/>
      </p:nvGrpSpPr>
      <p:grpSpPr>
        <a:xfrm>
          <a:off x="0" y="0"/>
          <a:ext cx="0" cy="0"/>
          <a:chOff x="0" y="0"/>
          <a:chExt cx="0" cy="0"/>
        </a:xfrm>
      </p:grpSpPr>
      <p:sp>
        <p:nvSpPr>
          <p:cNvPr id="76" name="Text 0"/>
          <p:cNvSpPr/>
          <p:nvPr/>
        </p:nvSpPr>
        <p:spPr>
          <a:xfrm>
            <a:off x="594360" y="384120"/>
            <a:ext cx="9235080" cy="502560"/>
          </a:xfrm>
          <a:prstGeom prst="rect">
            <a:avLst/>
          </a:prstGeom>
          <a:noFill/>
          <a:ln w="0">
            <a:noFill/>
          </a:ln>
        </p:spPr>
        <p:style>
          <a:lnRef idx="0">
            <a:scrgbClr r="0" g="0" b="0"/>
          </a:lnRef>
          <a:fillRef idx="0">
            <a:scrgbClr r="0" g="0" b="0"/>
          </a:fillRef>
          <a:effectRef idx="0">
            <a:scrgbClr r="0" g="0" b="0"/>
          </a:effectRef>
          <a:fontRef idx="minor"/>
        </p:style>
        <p:txBody>
          <a:bodyPr lIns="360" tIns="360" rIns="360" bIns="360" anchor="ctr">
            <a:normAutofit/>
          </a:bodyPr>
          <a:lstStyle/>
          <a:p>
            <a:pPr defTabSz="914400">
              <a:lnSpc>
                <a:spcPct val="100000"/>
              </a:lnSpc>
              <a:tabLst>
                <a:tab pos="0" algn="l"/>
              </a:tabLst>
            </a:pPr>
            <a:r>
              <a:rPr lang="en-US" sz="2600" b="1" u="none" strike="noStrike">
                <a:solidFill>
                  <a:srgbClr val="15324B"/>
                </a:solidFill>
                <a:effectLst/>
                <a:uFillTx/>
                <a:latin typeface="Aptos Display"/>
                <a:ea typeface="Aptos Display"/>
              </a:rPr>
              <a:t>4. Applying the theory to Isaac’s experiences</a:t>
            </a:r>
            <a:endParaRPr lang="en-US" sz="2600" b="0" u="none" strike="noStrike">
              <a:solidFill>
                <a:srgbClr val="000000"/>
              </a:solidFill>
              <a:effectLst/>
              <a:uFillTx/>
              <a:latin typeface="Arial"/>
            </a:endParaRPr>
          </a:p>
        </p:txBody>
      </p:sp>
      <p:sp>
        <p:nvSpPr>
          <p:cNvPr id="77" name="Text 1"/>
          <p:cNvSpPr/>
          <p:nvPr/>
        </p:nvSpPr>
        <p:spPr>
          <a:xfrm>
            <a:off x="621720" y="896040"/>
            <a:ext cx="9783720" cy="292320"/>
          </a:xfrm>
          <a:prstGeom prst="rect">
            <a:avLst/>
          </a:prstGeom>
          <a:noFill/>
          <a:ln w="0">
            <a:noFill/>
          </a:ln>
        </p:spPr>
        <p:style>
          <a:lnRef idx="0">
            <a:scrgbClr r="0" g="0" b="0"/>
          </a:lnRef>
          <a:fillRef idx="0">
            <a:scrgbClr r="0" g="0" b="0"/>
          </a:fillRef>
          <a:effectRef idx="0">
            <a:scrgbClr r="0" g="0" b="0"/>
          </a:effectRef>
          <a:fontRef idx="minor"/>
        </p:style>
        <p:txBody>
          <a:bodyPr lIns="360" tIns="360" rIns="360" bIns="360" anchor="ctr">
            <a:noAutofit/>
          </a:bodyPr>
          <a:lstStyle/>
          <a:p>
            <a:pPr defTabSz="914400">
              <a:lnSpc>
                <a:spcPct val="100000"/>
              </a:lnSpc>
              <a:tabLst>
                <a:tab pos="0" algn="l"/>
              </a:tabLst>
            </a:pPr>
            <a:r>
              <a:rPr lang="en-US" sz="1050" b="0" u="none" strike="noStrike">
                <a:solidFill>
                  <a:srgbClr val="61707D"/>
                </a:solidFill>
                <a:effectLst/>
                <a:uFillTx/>
                <a:latin typeface="Aptos"/>
                <a:ea typeface="Aptos"/>
              </a:rPr>
              <a:t>Isaac’s behaviour can be understood as a response to disrupted social learning opportunities.</a:t>
            </a:r>
            <a:endParaRPr lang="en-US" sz="1050" b="0" u="none" strike="noStrike">
              <a:solidFill>
                <a:srgbClr val="000000"/>
              </a:solidFill>
              <a:effectLst/>
              <a:uFillTx/>
              <a:latin typeface="Arial"/>
            </a:endParaRPr>
          </a:p>
        </p:txBody>
      </p:sp>
      <p:sp>
        <p:nvSpPr>
          <p:cNvPr id="79" name="Text 3"/>
          <p:cNvSpPr/>
          <p:nvPr/>
        </p:nvSpPr>
        <p:spPr>
          <a:xfrm>
            <a:off x="11201400" y="6437520"/>
            <a:ext cx="411120" cy="228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ctr">
            <a:noAutofit/>
          </a:bodyPr>
          <a:lstStyle/>
          <a:p>
            <a:pPr algn="r" defTabSz="914400">
              <a:lnSpc>
                <a:spcPct val="100000"/>
              </a:lnSpc>
              <a:tabLst>
                <a:tab pos="0" algn="l"/>
              </a:tabLst>
            </a:pPr>
            <a:r>
              <a:rPr lang="en-US" sz="800" b="0" u="none" strike="noStrike">
                <a:solidFill>
                  <a:srgbClr val="61707D"/>
                </a:solidFill>
                <a:effectLst/>
                <a:uFillTx/>
                <a:latin typeface="Aptos"/>
                <a:ea typeface="Aptos"/>
              </a:rPr>
              <a:t>5</a:t>
            </a:r>
            <a:endParaRPr lang="en-US" sz="800" b="0" u="none" strike="noStrike">
              <a:solidFill>
                <a:srgbClr val="000000"/>
              </a:solidFill>
              <a:effectLst/>
              <a:uFillTx/>
              <a:latin typeface="Arial"/>
            </a:endParaRPr>
          </a:p>
        </p:txBody>
      </p:sp>
      <p:sp>
        <p:nvSpPr>
          <p:cNvPr id="80" name="Shape 4"/>
          <p:cNvSpPr/>
          <p:nvPr/>
        </p:nvSpPr>
        <p:spPr>
          <a:xfrm>
            <a:off x="502920" y="6355080"/>
            <a:ext cx="11155680" cy="360"/>
          </a:xfrm>
          <a:prstGeom prst="line">
            <a:avLst/>
          </a:prstGeom>
          <a:ln w="8890">
            <a:solidFill>
              <a:srgbClr val="D8DEE9"/>
            </a:solidFill>
            <a:round/>
          </a:ln>
        </p:spPr>
        <p:style>
          <a:lnRef idx="0">
            <a:scrgbClr r="0" g="0" b="0"/>
          </a:lnRef>
          <a:fillRef idx="0">
            <a:scrgbClr r="0" g="0" b="0"/>
          </a:fillRef>
          <a:effectRef idx="0">
            <a:scrgbClr r="0" g="0" b="0"/>
          </a:effectRef>
          <a:fontRef idx="minor"/>
        </p:style>
        <p:txBody>
          <a:bodyPr lIns="90000" tIns="-44640" rIns="90000" bIns="-44640" anchor="t" anchorCtr="1">
            <a:noAutofit/>
          </a:bodyPr>
          <a:lstStyle/>
          <a:p>
            <a:endParaRPr lang="en-US" sz="1800" b="0" u="none" strike="noStrike">
              <a:solidFill>
                <a:srgbClr val="000000"/>
              </a:solidFill>
              <a:effectLst/>
              <a:uFillTx/>
              <a:latin typeface="Arial"/>
            </a:endParaRPr>
          </a:p>
        </p:txBody>
      </p:sp>
      <p:sp>
        <p:nvSpPr>
          <p:cNvPr id="81" name="Shape 5"/>
          <p:cNvSpPr/>
          <p:nvPr/>
        </p:nvSpPr>
        <p:spPr>
          <a:xfrm>
            <a:off x="2011680" y="1874520"/>
            <a:ext cx="2587680" cy="360"/>
          </a:xfrm>
          <a:prstGeom prst="line">
            <a:avLst/>
          </a:prstGeom>
          <a:ln w="15240">
            <a:solidFill>
              <a:srgbClr val="61707D"/>
            </a:solidFill>
            <a:round/>
            <a:tailEnd type="triangle" w="med" len="med"/>
          </a:ln>
        </p:spPr>
        <p:style>
          <a:lnRef idx="0">
            <a:scrgbClr r="0" g="0" b="0"/>
          </a:lnRef>
          <a:fillRef idx="0">
            <a:scrgbClr r="0" g="0" b="0"/>
          </a:fillRef>
          <a:effectRef idx="0">
            <a:scrgbClr r="0" g="0" b="0"/>
          </a:effectRef>
          <a:fontRef idx="minor"/>
        </p:style>
        <p:txBody>
          <a:bodyPr lIns="90000" tIns="-44640" rIns="90000" bIns="-44640" anchor="t" anchorCtr="1">
            <a:noAutofit/>
          </a:bodyPr>
          <a:lstStyle/>
          <a:p>
            <a:endParaRPr lang="en-US" sz="1800" b="0" u="none" strike="noStrike">
              <a:solidFill>
                <a:srgbClr val="000000"/>
              </a:solidFill>
              <a:effectLst/>
              <a:uFillTx/>
              <a:latin typeface="Arial"/>
            </a:endParaRPr>
          </a:p>
        </p:txBody>
      </p:sp>
      <p:sp>
        <p:nvSpPr>
          <p:cNvPr id="82" name="Shape 6"/>
          <p:cNvSpPr/>
          <p:nvPr/>
        </p:nvSpPr>
        <p:spPr>
          <a:xfrm>
            <a:off x="5440680" y="1874520"/>
            <a:ext cx="2587680" cy="360"/>
          </a:xfrm>
          <a:prstGeom prst="line">
            <a:avLst/>
          </a:prstGeom>
          <a:ln w="15240">
            <a:solidFill>
              <a:srgbClr val="61707D"/>
            </a:solidFill>
            <a:round/>
            <a:tailEnd type="triangle" w="med" len="med"/>
          </a:ln>
        </p:spPr>
        <p:style>
          <a:lnRef idx="0">
            <a:scrgbClr r="0" g="0" b="0"/>
          </a:lnRef>
          <a:fillRef idx="0">
            <a:scrgbClr r="0" g="0" b="0"/>
          </a:fillRef>
          <a:effectRef idx="0">
            <a:scrgbClr r="0" g="0" b="0"/>
          </a:effectRef>
          <a:fontRef idx="minor"/>
        </p:style>
        <p:txBody>
          <a:bodyPr lIns="90000" tIns="-44640" rIns="90000" bIns="-44640" anchor="t" anchorCtr="1">
            <a:noAutofit/>
          </a:bodyPr>
          <a:lstStyle/>
          <a:p>
            <a:endParaRPr lang="en-US" sz="1800" b="0" u="none" strike="noStrike">
              <a:solidFill>
                <a:srgbClr val="000000"/>
              </a:solidFill>
              <a:effectLst/>
              <a:uFillTx/>
              <a:latin typeface="Arial"/>
            </a:endParaRPr>
          </a:p>
        </p:txBody>
      </p:sp>
      <p:sp>
        <p:nvSpPr>
          <p:cNvPr id="83" name="Text 7"/>
          <p:cNvSpPr/>
          <p:nvPr/>
        </p:nvSpPr>
        <p:spPr>
          <a:xfrm>
            <a:off x="685800" y="1508760"/>
            <a:ext cx="2194200" cy="731160"/>
          </a:xfrm>
          <a:prstGeom prst="roundRect">
            <a:avLst>
              <a:gd name="adj" fmla="val 16667"/>
            </a:avLst>
          </a:prstGeom>
          <a:solidFill>
            <a:srgbClr val="FFF4DF"/>
          </a:solidFill>
          <a:ln w="15240">
            <a:solidFill>
              <a:srgbClr val="D79A2B"/>
            </a:solidFill>
            <a:round/>
          </a:ln>
        </p:spPr>
        <p:style>
          <a:lnRef idx="0">
            <a:scrgbClr r="0" g="0" b="0"/>
          </a:lnRef>
          <a:fillRef idx="0">
            <a:scrgbClr r="0" g="0" b="0"/>
          </a:fillRef>
          <a:effectRef idx="0">
            <a:scrgbClr r="0" g="0" b="0"/>
          </a:effectRef>
          <a:fontRef idx="minor"/>
        </p:style>
        <p:txBody>
          <a:bodyPr lIns="720" tIns="720" rIns="720" bIns="720" anchor="ctr">
            <a:normAutofit/>
          </a:bodyPr>
          <a:lstStyle/>
          <a:p>
            <a:pPr algn="ctr" defTabSz="914400">
              <a:lnSpc>
                <a:spcPct val="100000"/>
              </a:lnSpc>
              <a:tabLst>
                <a:tab pos="0" algn="l"/>
              </a:tabLst>
            </a:pPr>
            <a:r>
              <a:rPr lang="en-US" sz="1300" b="1" u="none" strike="noStrike">
                <a:solidFill>
                  <a:srgbClr val="15324B"/>
                </a:solidFill>
                <a:effectLst/>
                <a:uFillTx/>
                <a:latin typeface="Aptos"/>
                <a:ea typeface="Aptos"/>
              </a:rPr>
              <a:t>Disrupted childcare</a:t>
            </a:r>
            <a:endParaRPr lang="en-US" sz="1300" b="0" u="none" strike="noStrike">
              <a:solidFill>
                <a:srgbClr val="000000"/>
              </a:solidFill>
              <a:effectLst/>
              <a:uFillTx/>
              <a:latin typeface="Arial"/>
            </a:endParaRPr>
          </a:p>
          <a:p>
            <a:pPr algn="ctr" defTabSz="914400">
              <a:lnSpc>
                <a:spcPct val="100000"/>
              </a:lnSpc>
              <a:tabLst>
                <a:tab pos="0" algn="l"/>
              </a:tabLst>
            </a:pPr>
            <a:r>
              <a:rPr lang="en-US" sz="1300" b="1" u="none" strike="noStrike">
                <a:solidFill>
                  <a:srgbClr val="15324B"/>
                </a:solidFill>
                <a:effectLst/>
                <a:uFillTx/>
                <a:latin typeface="Aptos"/>
                <a:ea typeface="Aptos"/>
              </a:rPr>
              <a:t>and move to London</a:t>
            </a:r>
            <a:endParaRPr lang="en-US" sz="1300" b="0" u="none" strike="noStrike">
              <a:solidFill>
                <a:srgbClr val="000000"/>
              </a:solidFill>
              <a:effectLst/>
              <a:uFillTx/>
              <a:latin typeface="Arial"/>
            </a:endParaRPr>
          </a:p>
        </p:txBody>
      </p:sp>
      <p:sp>
        <p:nvSpPr>
          <p:cNvPr id="84" name="Text 8"/>
          <p:cNvSpPr/>
          <p:nvPr/>
        </p:nvSpPr>
        <p:spPr>
          <a:xfrm>
            <a:off x="3703320" y="1508760"/>
            <a:ext cx="2468520" cy="731160"/>
          </a:xfrm>
          <a:prstGeom prst="roundRect">
            <a:avLst>
              <a:gd name="adj" fmla="val 16667"/>
            </a:avLst>
          </a:prstGeom>
          <a:solidFill>
            <a:srgbClr val="EAF3FB"/>
          </a:solidFill>
          <a:ln w="15240">
            <a:solidFill>
              <a:srgbClr val="2F74B5"/>
            </a:solidFill>
            <a:round/>
          </a:ln>
        </p:spPr>
        <p:style>
          <a:lnRef idx="0">
            <a:scrgbClr r="0" g="0" b="0"/>
          </a:lnRef>
          <a:fillRef idx="0">
            <a:scrgbClr r="0" g="0" b="0"/>
          </a:fillRef>
          <a:effectRef idx="0">
            <a:scrgbClr r="0" g="0" b="0"/>
          </a:effectRef>
          <a:fontRef idx="minor"/>
        </p:style>
        <p:txBody>
          <a:bodyPr lIns="720" tIns="720" rIns="720" bIns="720" anchor="ctr">
            <a:normAutofit/>
          </a:bodyPr>
          <a:lstStyle/>
          <a:p>
            <a:pPr algn="ctr" defTabSz="914400">
              <a:lnSpc>
                <a:spcPct val="100000"/>
              </a:lnSpc>
              <a:tabLst>
                <a:tab pos="0" algn="l"/>
              </a:tabLst>
            </a:pPr>
            <a:r>
              <a:rPr lang="en-US" sz="1300" b="1" u="none" strike="noStrike">
                <a:solidFill>
                  <a:srgbClr val="15324B"/>
                </a:solidFill>
                <a:effectLst/>
                <a:uFillTx/>
                <a:latin typeface="Aptos"/>
                <a:ea typeface="Aptos"/>
              </a:rPr>
              <a:t>Reduced predictable</a:t>
            </a:r>
            <a:endParaRPr lang="en-US" sz="1300" b="0" u="none" strike="noStrike">
              <a:solidFill>
                <a:srgbClr val="000000"/>
              </a:solidFill>
              <a:effectLst/>
              <a:uFillTx/>
              <a:latin typeface="Arial"/>
            </a:endParaRPr>
          </a:p>
          <a:p>
            <a:pPr algn="ctr" defTabSz="914400">
              <a:lnSpc>
                <a:spcPct val="100000"/>
              </a:lnSpc>
              <a:tabLst>
                <a:tab pos="0" algn="l"/>
              </a:tabLst>
            </a:pPr>
            <a:r>
              <a:rPr lang="en-US" sz="1300" b="1" u="none" strike="noStrike">
                <a:solidFill>
                  <a:srgbClr val="15324B"/>
                </a:solidFill>
                <a:effectLst/>
                <a:uFillTx/>
                <a:latin typeface="Aptos"/>
                <a:ea typeface="Aptos"/>
              </a:rPr>
              <a:t>interaction and routines</a:t>
            </a:r>
            <a:endParaRPr lang="en-US" sz="1300" b="0" u="none" strike="noStrike">
              <a:solidFill>
                <a:srgbClr val="000000"/>
              </a:solidFill>
              <a:effectLst/>
              <a:uFillTx/>
              <a:latin typeface="Arial"/>
            </a:endParaRPr>
          </a:p>
        </p:txBody>
      </p:sp>
      <p:sp>
        <p:nvSpPr>
          <p:cNvPr id="85" name="Text 9"/>
          <p:cNvSpPr/>
          <p:nvPr/>
        </p:nvSpPr>
        <p:spPr>
          <a:xfrm>
            <a:off x="7086600" y="1508760"/>
            <a:ext cx="2468520" cy="731160"/>
          </a:xfrm>
          <a:prstGeom prst="roundRect">
            <a:avLst>
              <a:gd name="adj" fmla="val 16667"/>
            </a:avLst>
          </a:prstGeom>
          <a:solidFill>
            <a:srgbClr val="E8F6F6"/>
          </a:solidFill>
          <a:ln w="15240">
            <a:solidFill>
              <a:srgbClr val="1B8A8F"/>
            </a:solidFill>
            <a:round/>
          </a:ln>
        </p:spPr>
        <p:style>
          <a:lnRef idx="0">
            <a:scrgbClr r="0" g="0" b="0"/>
          </a:lnRef>
          <a:fillRef idx="0">
            <a:scrgbClr r="0" g="0" b="0"/>
          </a:fillRef>
          <a:effectRef idx="0">
            <a:scrgbClr r="0" g="0" b="0"/>
          </a:effectRef>
          <a:fontRef idx="minor"/>
        </p:style>
        <p:txBody>
          <a:bodyPr lIns="720" tIns="720" rIns="720" bIns="720" anchor="ctr">
            <a:normAutofit/>
          </a:bodyPr>
          <a:lstStyle/>
          <a:p>
            <a:pPr algn="ctr" defTabSz="914400">
              <a:lnSpc>
                <a:spcPct val="100000"/>
              </a:lnSpc>
              <a:tabLst>
                <a:tab pos="0" algn="l"/>
              </a:tabLst>
            </a:pPr>
            <a:r>
              <a:rPr lang="en-US" sz="1300" b="1" u="none" strike="noStrike">
                <a:solidFill>
                  <a:srgbClr val="15324B"/>
                </a:solidFill>
                <a:effectLst/>
                <a:uFillTx/>
                <a:latin typeface="Aptos"/>
                <a:ea typeface="Aptos"/>
              </a:rPr>
              <a:t>Less confident play,</a:t>
            </a:r>
            <a:endParaRPr lang="en-US" sz="1300" b="0" u="none" strike="noStrike">
              <a:solidFill>
                <a:srgbClr val="000000"/>
              </a:solidFill>
              <a:effectLst/>
              <a:uFillTx/>
              <a:latin typeface="Arial"/>
            </a:endParaRPr>
          </a:p>
          <a:p>
            <a:pPr algn="ctr" defTabSz="914400">
              <a:lnSpc>
                <a:spcPct val="100000"/>
              </a:lnSpc>
              <a:tabLst>
                <a:tab pos="0" algn="l"/>
              </a:tabLst>
            </a:pPr>
            <a:r>
              <a:rPr lang="en-US" sz="1300" b="1" u="none" strike="noStrike">
                <a:solidFill>
                  <a:srgbClr val="15324B"/>
                </a:solidFill>
                <a:effectLst/>
                <a:uFillTx/>
                <a:latin typeface="Aptos"/>
                <a:ea typeface="Aptos"/>
              </a:rPr>
              <a:t>language and regulation</a:t>
            </a:r>
            <a:endParaRPr lang="en-US" sz="1300" b="0" u="none" strike="noStrike">
              <a:solidFill>
                <a:srgbClr val="000000"/>
              </a:solidFill>
              <a:effectLst/>
              <a:uFillTx/>
              <a:latin typeface="Arial"/>
            </a:endParaRPr>
          </a:p>
        </p:txBody>
      </p:sp>
      <p:sp>
        <p:nvSpPr>
          <p:cNvPr id="86" name="Text 10"/>
          <p:cNvSpPr/>
          <p:nvPr/>
        </p:nvSpPr>
        <p:spPr>
          <a:xfrm>
            <a:off x="9738360" y="1508760"/>
            <a:ext cx="1508400" cy="731160"/>
          </a:xfrm>
          <a:prstGeom prst="roundRect">
            <a:avLst>
              <a:gd name="adj" fmla="val 16667"/>
            </a:avLst>
          </a:prstGeom>
          <a:solidFill>
            <a:srgbClr val="FBEDEA"/>
          </a:solidFill>
          <a:ln w="15240">
            <a:solidFill>
              <a:srgbClr val="C65A4A"/>
            </a:solidFill>
            <a:round/>
          </a:ln>
        </p:spPr>
        <p:style>
          <a:lnRef idx="0">
            <a:scrgbClr r="0" g="0" b="0"/>
          </a:lnRef>
          <a:fillRef idx="0">
            <a:scrgbClr r="0" g="0" b="0"/>
          </a:fillRef>
          <a:effectRef idx="0">
            <a:scrgbClr r="0" g="0" b="0"/>
          </a:effectRef>
          <a:fontRef idx="minor"/>
        </p:style>
        <p:txBody>
          <a:bodyPr lIns="720" tIns="720" rIns="720" bIns="720" anchor="ctr">
            <a:normAutofit/>
          </a:bodyPr>
          <a:lstStyle/>
          <a:p>
            <a:pPr algn="ctr" defTabSz="914400">
              <a:lnSpc>
                <a:spcPct val="100000"/>
              </a:lnSpc>
              <a:tabLst>
                <a:tab pos="0" algn="l"/>
              </a:tabLst>
            </a:pPr>
            <a:r>
              <a:rPr lang="en-US" sz="1200" b="1" u="none" strike="noStrike">
                <a:solidFill>
                  <a:srgbClr val="15324B"/>
                </a:solidFill>
                <a:effectLst/>
                <a:uFillTx/>
                <a:latin typeface="Aptos"/>
                <a:ea typeface="Aptos"/>
              </a:rPr>
              <a:t>Visible distress</a:t>
            </a:r>
            <a:endParaRPr lang="en-US" sz="1200" b="0" u="none" strike="noStrike">
              <a:solidFill>
                <a:srgbClr val="000000"/>
              </a:solidFill>
              <a:effectLst/>
              <a:uFillTx/>
              <a:latin typeface="Arial"/>
            </a:endParaRPr>
          </a:p>
          <a:p>
            <a:pPr algn="ctr" defTabSz="914400">
              <a:lnSpc>
                <a:spcPct val="100000"/>
              </a:lnSpc>
              <a:tabLst>
                <a:tab pos="0" algn="l"/>
              </a:tabLst>
            </a:pPr>
            <a:r>
              <a:rPr lang="en-US" sz="1200" b="1" u="none" strike="noStrike">
                <a:solidFill>
                  <a:srgbClr val="15324B"/>
                </a:solidFill>
                <a:effectLst/>
                <a:uFillTx/>
                <a:latin typeface="Aptos"/>
                <a:ea typeface="Aptos"/>
              </a:rPr>
              <a:t>at separation</a:t>
            </a:r>
            <a:endParaRPr lang="en-US" sz="1200" b="0" u="none" strike="noStrike">
              <a:solidFill>
                <a:srgbClr val="000000"/>
              </a:solidFill>
              <a:effectLst/>
              <a:uFillTx/>
              <a:latin typeface="Arial"/>
            </a:endParaRPr>
          </a:p>
        </p:txBody>
      </p:sp>
      <p:sp>
        <p:nvSpPr>
          <p:cNvPr id="87" name="Shape 11"/>
          <p:cNvSpPr/>
          <p:nvPr/>
        </p:nvSpPr>
        <p:spPr>
          <a:xfrm>
            <a:off x="9555480" y="1874520"/>
            <a:ext cx="155160" cy="360"/>
          </a:xfrm>
          <a:prstGeom prst="line">
            <a:avLst/>
          </a:prstGeom>
          <a:ln w="15240">
            <a:solidFill>
              <a:srgbClr val="61707D"/>
            </a:solidFill>
            <a:round/>
            <a:tailEnd type="triangle" w="med" len="med"/>
          </a:ln>
        </p:spPr>
        <p:style>
          <a:lnRef idx="0">
            <a:scrgbClr r="0" g="0" b="0"/>
          </a:lnRef>
          <a:fillRef idx="0">
            <a:scrgbClr r="0" g="0" b="0"/>
          </a:fillRef>
          <a:effectRef idx="0">
            <a:scrgbClr r="0" g="0" b="0"/>
          </a:effectRef>
          <a:fontRef idx="minor"/>
        </p:style>
        <p:txBody>
          <a:bodyPr lIns="90000" tIns="-44640" rIns="90000" bIns="-44640" anchor="t" anchorCtr="1">
            <a:noAutofit/>
          </a:bodyPr>
          <a:lstStyle/>
          <a:p>
            <a:endParaRPr lang="en-US" sz="1800" b="0" u="none" strike="noStrike">
              <a:solidFill>
                <a:srgbClr val="000000"/>
              </a:solidFill>
              <a:effectLst/>
              <a:uFillTx/>
              <a:latin typeface="Arial"/>
            </a:endParaRPr>
          </a:p>
        </p:txBody>
      </p:sp>
      <p:sp>
        <p:nvSpPr>
          <p:cNvPr id="88" name="Text 12"/>
          <p:cNvSpPr/>
          <p:nvPr/>
        </p:nvSpPr>
        <p:spPr>
          <a:xfrm>
            <a:off x="960120" y="3063240"/>
            <a:ext cx="10149480" cy="1782720"/>
          </a:xfrm>
          <a:prstGeom prst="rect">
            <a:avLst/>
          </a:prstGeom>
          <a:noFill/>
          <a:ln w="0">
            <a:noFill/>
          </a:ln>
        </p:spPr>
        <p:style>
          <a:lnRef idx="0">
            <a:scrgbClr r="0" g="0" b="0"/>
          </a:lnRef>
          <a:fillRef idx="0">
            <a:scrgbClr r="0" g="0" b="0"/>
          </a:fillRef>
          <a:effectRef idx="0">
            <a:scrgbClr r="0" g="0" b="0"/>
          </a:effectRef>
          <a:fontRef idx="minor"/>
        </p:style>
        <p:txBody>
          <a:bodyPr lIns="720" tIns="720" rIns="720" bIns="720" anchor="ctr">
            <a:normAutofit/>
          </a:bodyPr>
          <a:lstStyle/>
          <a:p>
            <a:pPr defTabSz="914400">
              <a:lnSpc>
                <a:spcPct val="100000"/>
              </a:lnSpc>
            </a:pPr>
            <a:r>
              <a:rPr lang="en-US" sz="1570" b="0" u="none" strike="noStrike">
                <a:solidFill>
                  <a:srgbClr val="202020"/>
                </a:solidFill>
                <a:effectLst/>
                <a:uFillTx/>
                <a:latin typeface="Aptos"/>
                <a:ea typeface="Aptos"/>
              </a:rPr>
              <a:t>Quiet/withdrawn free play: fewer peer models and fewer chances for guided participation</a:t>
            </a:r>
            <a:endParaRPr lang="en-US" sz="1570" b="0" u="none" strike="noStrike">
              <a:solidFill>
                <a:srgbClr val="000000"/>
              </a:solidFill>
              <a:effectLst/>
              <a:uFillTx/>
              <a:latin typeface="Arial"/>
            </a:endParaRPr>
          </a:p>
          <a:p>
            <a:pPr defTabSz="914400">
              <a:lnSpc>
                <a:spcPct val="100000"/>
              </a:lnSpc>
            </a:pPr>
            <a:r>
              <a:rPr lang="en-US" sz="1570" b="0" u="none" strike="noStrike">
                <a:solidFill>
                  <a:srgbClr val="202020"/>
                </a:solidFill>
                <a:effectLst/>
                <a:uFillTx/>
                <a:latin typeface="Aptos"/>
                <a:ea typeface="Aptos"/>
              </a:rPr>
              <a:t>Language delay: fewer successful interactions may reduce confidence and participation</a:t>
            </a:r>
            <a:endParaRPr lang="en-US" sz="1570" b="0" u="none" strike="noStrike">
              <a:solidFill>
                <a:srgbClr val="000000"/>
              </a:solidFill>
              <a:effectLst/>
              <a:uFillTx/>
              <a:latin typeface="Arial"/>
            </a:endParaRPr>
          </a:p>
          <a:p>
            <a:pPr defTabSz="914400">
              <a:lnSpc>
                <a:spcPct val="100000"/>
              </a:lnSpc>
            </a:pPr>
            <a:r>
              <a:rPr lang="en-US" sz="1570" b="0" u="none" strike="noStrike">
                <a:solidFill>
                  <a:srgbClr val="202020"/>
                </a:solidFill>
                <a:effectLst/>
                <a:uFillTx/>
                <a:latin typeface="Aptos"/>
                <a:ea typeface="Aptos"/>
              </a:rPr>
              <a:t>Clinginess/separation distress: transition stress can make learning less available</a:t>
            </a:r>
            <a:endParaRPr lang="en-US" sz="1570" b="0" u="none" strike="noStrike">
              <a:solidFill>
                <a:srgbClr val="000000"/>
              </a:solidFill>
              <a:effectLst/>
              <a:uFillTx/>
              <a:latin typeface="Arial"/>
            </a:endParaRPr>
          </a:p>
          <a:p>
            <a:pPr defTabSz="914400">
              <a:lnSpc>
                <a:spcPct val="100000"/>
              </a:lnSpc>
            </a:pPr>
            <a:r>
              <a:rPr lang="en-US" sz="1570" b="0" u="none" strike="noStrike">
                <a:solidFill>
                  <a:srgbClr val="202020"/>
                </a:solidFill>
                <a:effectLst/>
                <a:uFillTx/>
                <a:latin typeface="Aptos"/>
                <a:ea typeface="Aptos"/>
              </a:rPr>
              <a:t>Maternal depression is a risk factor, but outcomes are not inevitable</a:t>
            </a:r>
            <a:endParaRPr lang="en-US" sz="1570" b="0" u="none" strike="noStrike">
              <a:solidFill>
                <a:srgbClr val="000000"/>
              </a:solidFill>
              <a:effectLst/>
              <a:uFillTx/>
              <a:latin typeface="Arial"/>
            </a:endParaRPr>
          </a:p>
        </p:txBody>
      </p:sp>
      <p:sp>
        <p:nvSpPr>
          <p:cNvPr id="89" name="Text 13"/>
          <p:cNvSpPr/>
          <p:nvPr/>
        </p:nvSpPr>
        <p:spPr>
          <a:xfrm>
            <a:off x="621720" y="5980320"/>
            <a:ext cx="10698120" cy="2556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ctr">
            <a:normAutofit/>
          </a:bodyPr>
          <a:lstStyle/>
          <a:p>
            <a:pPr defTabSz="914400">
              <a:lnSpc>
                <a:spcPct val="100000"/>
              </a:lnSpc>
              <a:tabLst>
                <a:tab pos="0" algn="l"/>
              </a:tabLst>
            </a:pPr>
            <a:r>
              <a:rPr lang="en-US" sz="870" b="0" i="1" u="none" strike="noStrike">
                <a:solidFill>
                  <a:srgbClr val="61707D"/>
                </a:solidFill>
                <a:effectLst/>
                <a:uFillTx/>
                <a:latin typeface="Aptos"/>
                <a:ea typeface="Aptos"/>
              </a:rPr>
              <a:t>Sources: Vygotsky (1978); Stein et al. (2014); Scheiber et al. (2022).</a:t>
            </a:r>
            <a:endParaRPr lang="en-US" sz="870" b="0" u="none" strike="noStrike">
              <a:solidFill>
                <a:srgbClr val="000000"/>
              </a:solidFill>
              <a:effectLst/>
              <a:uFillTx/>
              <a:latin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7F9FC"/>
        </a:solidFill>
        <a:effectLst/>
      </p:bgPr>
    </p:bg>
    <p:spTree>
      <p:nvGrpSpPr>
        <p:cNvPr id="1" name=""/>
        <p:cNvGrpSpPr/>
        <p:nvPr/>
      </p:nvGrpSpPr>
      <p:grpSpPr>
        <a:xfrm>
          <a:off x="0" y="0"/>
          <a:ext cx="0" cy="0"/>
          <a:chOff x="0" y="0"/>
          <a:chExt cx="0" cy="0"/>
        </a:xfrm>
      </p:grpSpPr>
      <p:sp>
        <p:nvSpPr>
          <p:cNvPr id="90" name="Text 0"/>
          <p:cNvSpPr/>
          <p:nvPr/>
        </p:nvSpPr>
        <p:spPr>
          <a:xfrm>
            <a:off x="594360" y="384120"/>
            <a:ext cx="9235080" cy="502560"/>
          </a:xfrm>
          <a:prstGeom prst="rect">
            <a:avLst/>
          </a:prstGeom>
          <a:noFill/>
          <a:ln w="0">
            <a:noFill/>
          </a:ln>
        </p:spPr>
        <p:style>
          <a:lnRef idx="0">
            <a:scrgbClr r="0" g="0" b="0"/>
          </a:lnRef>
          <a:fillRef idx="0">
            <a:scrgbClr r="0" g="0" b="0"/>
          </a:fillRef>
          <a:effectRef idx="0">
            <a:scrgbClr r="0" g="0" b="0"/>
          </a:effectRef>
          <a:fontRef idx="minor"/>
        </p:style>
        <p:txBody>
          <a:bodyPr lIns="360" tIns="360" rIns="360" bIns="360" anchor="ctr">
            <a:normAutofit fontScale="92500" lnSpcReduction="9999"/>
          </a:bodyPr>
          <a:lstStyle/>
          <a:p>
            <a:pPr defTabSz="914400">
              <a:lnSpc>
                <a:spcPct val="100000"/>
              </a:lnSpc>
              <a:tabLst>
                <a:tab pos="0" algn="l"/>
              </a:tabLst>
            </a:pPr>
            <a:r>
              <a:rPr lang="en-US" sz="2600" b="1" u="none" strike="noStrike">
                <a:solidFill>
                  <a:srgbClr val="15324B"/>
                </a:solidFill>
                <a:effectLst/>
                <a:uFillTx/>
                <a:latin typeface="Aptos Display"/>
                <a:ea typeface="Aptos Display"/>
              </a:rPr>
              <a:t>5. Nature and nurture: an interaction, not a blame model</a:t>
            </a:r>
            <a:endParaRPr lang="en-US" sz="2600" b="0" u="none" strike="noStrike">
              <a:solidFill>
                <a:srgbClr val="000000"/>
              </a:solidFill>
              <a:effectLst/>
              <a:uFillTx/>
              <a:latin typeface="Arial"/>
            </a:endParaRPr>
          </a:p>
        </p:txBody>
      </p:sp>
      <p:sp>
        <p:nvSpPr>
          <p:cNvPr id="91" name="Text 1"/>
          <p:cNvSpPr/>
          <p:nvPr/>
        </p:nvSpPr>
        <p:spPr>
          <a:xfrm>
            <a:off x="621720" y="896040"/>
            <a:ext cx="9783720" cy="292320"/>
          </a:xfrm>
          <a:prstGeom prst="rect">
            <a:avLst/>
          </a:prstGeom>
          <a:noFill/>
          <a:ln w="0">
            <a:noFill/>
          </a:ln>
        </p:spPr>
        <p:style>
          <a:lnRef idx="0">
            <a:scrgbClr r="0" g="0" b="0"/>
          </a:lnRef>
          <a:fillRef idx="0">
            <a:scrgbClr r="0" g="0" b="0"/>
          </a:fillRef>
          <a:effectRef idx="0">
            <a:scrgbClr r="0" g="0" b="0"/>
          </a:effectRef>
          <a:fontRef idx="minor"/>
        </p:style>
        <p:txBody>
          <a:bodyPr lIns="360" tIns="360" rIns="360" bIns="360" anchor="ctr">
            <a:noAutofit/>
          </a:bodyPr>
          <a:lstStyle/>
          <a:p>
            <a:pPr defTabSz="914400">
              <a:lnSpc>
                <a:spcPct val="100000"/>
              </a:lnSpc>
              <a:tabLst>
                <a:tab pos="0" algn="l"/>
              </a:tabLst>
            </a:pPr>
            <a:r>
              <a:rPr lang="en-US" sz="1050" b="0" u="none" strike="noStrike">
                <a:solidFill>
                  <a:srgbClr val="61707D"/>
                </a:solidFill>
                <a:effectLst/>
                <a:uFillTx/>
                <a:latin typeface="Aptos"/>
                <a:ea typeface="Aptos"/>
              </a:rPr>
              <a:t>Vygotsky emphasises nurture and culture, but biological factors still matter.</a:t>
            </a:r>
            <a:endParaRPr lang="en-US" sz="1050" b="0" u="none" strike="noStrike">
              <a:solidFill>
                <a:srgbClr val="000000"/>
              </a:solidFill>
              <a:effectLst/>
              <a:uFillTx/>
              <a:latin typeface="Arial"/>
            </a:endParaRPr>
          </a:p>
        </p:txBody>
      </p:sp>
      <p:sp>
        <p:nvSpPr>
          <p:cNvPr id="93" name="Text 3"/>
          <p:cNvSpPr/>
          <p:nvPr/>
        </p:nvSpPr>
        <p:spPr>
          <a:xfrm>
            <a:off x="11201400" y="6437520"/>
            <a:ext cx="411120" cy="228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ctr">
            <a:noAutofit/>
          </a:bodyPr>
          <a:lstStyle/>
          <a:p>
            <a:pPr algn="r" defTabSz="914400">
              <a:lnSpc>
                <a:spcPct val="100000"/>
              </a:lnSpc>
              <a:tabLst>
                <a:tab pos="0" algn="l"/>
              </a:tabLst>
            </a:pPr>
            <a:r>
              <a:rPr lang="en-US" sz="800" b="0" u="none" strike="noStrike">
                <a:solidFill>
                  <a:srgbClr val="61707D"/>
                </a:solidFill>
                <a:effectLst/>
                <a:uFillTx/>
                <a:latin typeface="Aptos"/>
                <a:ea typeface="Aptos"/>
              </a:rPr>
              <a:t>6</a:t>
            </a:r>
            <a:endParaRPr lang="en-US" sz="800" b="0" u="none" strike="noStrike">
              <a:solidFill>
                <a:srgbClr val="000000"/>
              </a:solidFill>
              <a:effectLst/>
              <a:uFillTx/>
              <a:latin typeface="Arial"/>
            </a:endParaRPr>
          </a:p>
        </p:txBody>
      </p:sp>
      <p:sp>
        <p:nvSpPr>
          <p:cNvPr id="94" name="Shape 4"/>
          <p:cNvSpPr/>
          <p:nvPr/>
        </p:nvSpPr>
        <p:spPr>
          <a:xfrm>
            <a:off x="502920" y="6355080"/>
            <a:ext cx="11155680" cy="360"/>
          </a:xfrm>
          <a:prstGeom prst="line">
            <a:avLst/>
          </a:prstGeom>
          <a:ln w="8890">
            <a:solidFill>
              <a:srgbClr val="D8DEE9"/>
            </a:solidFill>
            <a:round/>
          </a:ln>
        </p:spPr>
        <p:style>
          <a:lnRef idx="0">
            <a:scrgbClr r="0" g="0" b="0"/>
          </a:lnRef>
          <a:fillRef idx="0">
            <a:scrgbClr r="0" g="0" b="0"/>
          </a:fillRef>
          <a:effectRef idx="0">
            <a:scrgbClr r="0" g="0" b="0"/>
          </a:effectRef>
          <a:fontRef idx="minor"/>
        </p:style>
        <p:txBody>
          <a:bodyPr lIns="90000" tIns="-44640" rIns="90000" bIns="-44640" anchor="t" anchorCtr="1">
            <a:noAutofit/>
          </a:bodyPr>
          <a:lstStyle/>
          <a:p>
            <a:endParaRPr lang="en-US" sz="1800" b="0" u="none" strike="noStrike">
              <a:solidFill>
                <a:srgbClr val="000000"/>
              </a:solidFill>
              <a:effectLst/>
              <a:uFillTx/>
              <a:latin typeface="Arial"/>
            </a:endParaRPr>
          </a:p>
        </p:txBody>
      </p:sp>
      <p:sp>
        <p:nvSpPr>
          <p:cNvPr id="95" name="Text 5"/>
          <p:cNvSpPr/>
          <p:nvPr/>
        </p:nvSpPr>
        <p:spPr>
          <a:xfrm>
            <a:off x="868680" y="1234440"/>
            <a:ext cx="4388760" cy="502560"/>
          </a:xfrm>
          <a:prstGeom prst="roundRect">
            <a:avLst>
              <a:gd name="adj" fmla="val 16667"/>
            </a:avLst>
          </a:prstGeom>
          <a:solidFill>
            <a:srgbClr val="EAF3FB"/>
          </a:solidFill>
          <a:ln w="15240">
            <a:solidFill>
              <a:srgbClr val="2F74B5"/>
            </a:solidFill>
            <a:round/>
          </a:ln>
        </p:spPr>
        <p:style>
          <a:lnRef idx="0">
            <a:scrgbClr r="0" g="0" b="0"/>
          </a:lnRef>
          <a:fillRef idx="0">
            <a:scrgbClr r="0" g="0" b="0"/>
          </a:fillRef>
          <a:effectRef idx="0">
            <a:scrgbClr r="0" g="0" b="0"/>
          </a:effectRef>
          <a:fontRef idx="minor"/>
        </p:style>
        <p:txBody>
          <a:bodyPr lIns="720" tIns="720" rIns="720" bIns="720" anchor="ctr">
            <a:normAutofit/>
          </a:bodyPr>
          <a:lstStyle/>
          <a:p>
            <a:pPr algn="ctr" defTabSz="914400">
              <a:lnSpc>
                <a:spcPct val="100000"/>
              </a:lnSpc>
              <a:tabLst>
                <a:tab pos="0" algn="l"/>
              </a:tabLst>
            </a:pPr>
            <a:r>
              <a:rPr lang="en-US" sz="1500" b="1" u="none" strike="noStrike">
                <a:solidFill>
                  <a:srgbClr val="15324B"/>
                </a:solidFill>
                <a:effectLst/>
                <a:uFillTx/>
                <a:latin typeface="Aptos"/>
                <a:ea typeface="Aptos"/>
              </a:rPr>
              <a:t>Nature / biological influences</a:t>
            </a:r>
            <a:endParaRPr lang="en-US" sz="1500" b="0" u="none" strike="noStrike">
              <a:solidFill>
                <a:srgbClr val="000000"/>
              </a:solidFill>
              <a:effectLst/>
              <a:uFillTx/>
              <a:latin typeface="Arial"/>
            </a:endParaRPr>
          </a:p>
        </p:txBody>
      </p:sp>
      <p:sp>
        <p:nvSpPr>
          <p:cNvPr id="96" name="Text 6"/>
          <p:cNvSpPr/>
          <p:nvPr/>
        </p:nvSpPr>
        <p:spPr>
          <a:xfrm>
            <a:off x="1024200" y="1965960"/>
            <a:ext cx="4205880" cy="1508400"/>
          </a:xfrm>
          <a:prstGeom prst="rect">
            <a:avLst/>
          </a:prstGeom>
          <a:noFill/>
          <a:ln w="0">
            <a:noFill/>
          </a:ln>
        </p:spPr>
        <p:style>
          <a:lnRef idx="0">
            <a:scrgbClr r="0" g="0" b="0"/>
          </a:lnRef>
          <a:fillRef idx="0">
            <a:scrgbClr r="0" g="0" b="0"/>
          </a:fillRef>
          <a:effectRef idx="0">
            <a:scrgbClr r="0" g="0" b="0"/>
          </a:effectRef>
          <a:fontRef idx="minor"/>
        </p:style>
        <p:txBody>
          <a:bodyPr lIns="720" tIns="720" rIns="720" bIns="720" anchor="ctr">
            <a:normAutofit/>
          </a:bodyPr>
          <a:lstStyle/>
          <a:p>
            <a:pPr defTabSz="914400">
              <a:lnSpc>
                <a:spcPct val="100000"/>
              </a:lnSpc>
            </a:pPr>
            <a:r>
              <a:rPr lang="en-US" sz="1450" b="0" u="none" strike="noStrike">
                <a:solidFill>
                  <a:srgbClr val="202020"/>
                </a:solidFill>
                <a:effectLst/>
                <a:uFillTx/>
                <a:latin typeface="Aptos"/>
                <a:ea typeface="Aptos"/>
              </a:rPr>
              <a:t>Temperament: some children are naturally cautious or slow-to-warm</a:t>
            </a:r>
            <a:endParaRPr lang="en-US" sz="1450" b="0" u="none" strike="noStrike">
              <a:solidFill>
                <a:srgbClr val="000000"/>
              </a:solidFill>
              <a:effectLst/>
              <a:uFillTx/>
              <a:latin typeface="Arial"/>
            </a:endParaRPr>
          </a:p>
          <a:p>
            <a:pPr defTabSz="914400">
              <a:lnSpc>
                <a:spcPct val="100000"/>
              </a:lnSpc>
            </a:pPr>
            <a:r>
              <a:rPr lang="en-US" sz="1450" b="0" u="none" strike="noStrike">
                <a:solidFill>
                  <a:srgbClr val="202020"/>
                </a:solidFill>
                <a:effectLst/>
                <a:uFillTx/>
                <a:latin typeface="Aptos"/>
                <a:ea typeface="Aptos"/>
              </a:rPr>
              <a:t>Early brain development affects attention, emotion and language readiness</a:t>
            </a:r>
            <a:endParaRPr lang="en-US" sz="1450" b="0" u="none" strike="noStrike">
              <a:solidFill>
                <a:srgbClr val="000000"/>
              </a:solidFill>
              <a:effectLst/>
              <a:uFillTx/>
              <a:latin typeface="Arial"/>
            </a:endParaRPr>
          </a:p>
          <a:p>
            <a:pPr defTabSz="914400">
              <a:lnSpc>
                <a:spcPct val="100000"/>
              </a:lnSpc>
            </a:pPr>
            <a:r>
              <a:rPr lang="en-US" sz="1450" b="0" u="none" strike="noStrike">
                <a:solidFill>
                  <a:srgbClr val="202020"/>
                </a:solidFill>
                <a:effectLst/>
                <a:uFillTx/>
                <a:latin typeface="Aptos"/>
                <a:ea typeface="Aptos"/>
              </a:rPr>
              <a:t>Sleep difficulties may reduce coping capacity during the day</a:t>
            </a:r>
            <a:endParaRPr lang="en-US" sz="1450" b="0" u="none" strike="noStrike">
              <a:solidFill>
                <a:srgbClr val="000000"/>
              </a:solidFill>
              <a:effectLst/>
              <a:uFillTx/>
              <a:latin typeface="Arial"/>
            </a:endParaRPr>
          </a:p>
        </p:txBody>
      </p:sp>
      <p:sp>
        <p:nvSpPr>
          <p:cNvPr id="97" name="Text 7"/>
          <p:cNvSpPr/>
          <p:nvPr/>
        </p:nvSpPr>
        <p:spPr>
          <a:xfrm>
            <a:off x="6537960" y="1234440"/>
            <a:ext cx="4388760" cy="502560"/>
          </a:xfrm>
          <a:prstGeom prst="roundRect">
            <a:avLst>
              <a:gd name="adj" fmla="val 16667"/>
            </a:avLst>
          </a:prstGeom>
          <a:solidFill>
            <a:srgbClr val="FFF4DF"/>
          </a:solidFill>
          <a:ln w="15240">
            <a:solidFill>
              <a:srgbClr val="D79A2B"/>
            </a:solidFill>
            <a:round/>
          </a:ln>
        </p:spPr>
        <p:style>
          <a:lnRef idx="0">
            <a:scrgbClr r="0" g="0" b="0"/>
          </a:lnRef>
          <a:fillRef idx="0">
            <a:scrgbClr r="0" g="0" b="0"/>
          </a:fillRef>
          <a:effectRef idx="0">
            <a:scrgbClr r="0" g="0" b="0"/>
          </a:effectRef>
          <a:fontRef idx="minor"/>
        </p:style>
        <p:txBody>
          <a:bodyPr lIns="720" tIns="720" rIns="720" bIns="720" anchor="ctr">
            <a:normAutofit/>
          </a:bodyPr>
          <a:lstStyle/>
          <a:p>
            <a:pPr algn="ctr" defTabSz="914400">
              <a:lnSpc>
                <a:spcPct val="100000"/>
              </a:lnSpc>
              <a:tabLst>
                <a:tab pos="0" algn="l"/>
              </a:tabLst>
            </a:pPr>
            <a:r>
              <a:rPr lang="en-US" sz="1500" b="1" u="none" strike="noStrike">
                <a:solidFill>
                  <a:srgbClr val="15324B"/>
                </a:solidFill>
                <a:effectLst/>
                <a:uFillTx/>
                <a:latin typeface="Aptos"/>
                <a:ea typeface="Aptos"/>
              </a:rPr>
              <a:t>Nurture / environmental influences</a:t>
            </a:r>
            <a:endParaRPr lang="en-US" sz="1500" b="0" u="none" strike="noStrike">
              <a:solidFill>
                <a:srgbClr val="000000"/>
              </a:solidFill>
              <a:effectLst/>
              <a:uFillTx/>
              <a:latin typeface="Arial"/>
            </a:endParaRPr>
          </a:p>
        </p:txBody>
      </p:sp>
      <p:sp>
        <p:nvSpPr>
          <p:cNvPr id="98" name="Text 8"/>
          <p:cNvSpPr/>
          <p:nvPr/>
        </p:nvSpPr>
        <p:spPr>
          <a:xfrm>
            <a:off x="6693480" y="1965960"/>
            <a:ext cx="4205880" cy="1508400"/>
          </a:xfrm>
          <a:prstGeom prst="rect">
            <a:avLst/>
          </a:prstGeom>
          <a:noFill/>
          <a:ln w="0">
            <a:noFill/>
          </a:ln>
        </p:spPr>
        <p:style>
          <a:lnRef idx="0">
            <a:scrgbClr r="0" g="0" b="0"/>
          </a:lnRef>
          <a:fillRef idx="0">
            <a:scrgbClr r="0" g="0" b="0"/>
          </a:fillRef>
          <a:effectRef idx="0">
            <a:scrgbClr r="0" g="0" b="0"/>
          </a:effectRef>
          <a:fontRef idx="minor"/>
        </p:style>
        <p:txBody>
          <a:bodyPr lIns="720" tIns="720" rIns="720" bIns="720" anchor="ctr">
            <a:normAutofit/>
          </a:bodyPr>
          <a:lstStyle/>
          <a:p>
            <a:pPr defTabSz="914400">
              <a:lnSpc>
                <a:spcPct val="100000"/>
              </a:lnSpc>
            </a:pPr>
            <a:r>
              <a:rPr lang="en-US" sz="1450" b="0" u="none" strike="noStrike">
                <a:solidFill>
                  <a:srgbClr val="202020"/>
                </a:solidFill>
                <a:effectLst/>
                <a:uFillTx/>
                <a:latin typeface="Aptos"/>
                <a:ea typeface="Aptos"/>
              </a:rPr>
              <a:t>Caregiving relationships and emotional availability</a:t>
            </a:r>
            <a:endParaRPr lang="en-US" sz="1450" b="0" u="none" strike="noStrike">
              <a:solidFill>
                <a:srgbClr val="000000"/>
              </a:solidFill>
              <a:effectLst/>
              <a:uFillTx/>
              <a:latin typeface="Arial"/>
            </a:endParaRPr>
          </a:p>
          <a:p>
            <a:pPr defTabSz="914400">
              <a:lnSpc>
                <a:spcPct val="100000"/>
              </a:lnSpc>
            </a:pPr>
            <a:r>
              <a:rPr lang="en-US" sz="1450" b="0" u="none" strike="noStrike">
                <a:solidFill>
                  <a:srgbClr val="202020"/>
                </a:solidFill>
                <a:effectLst/>
                <a:uFillTx/>
                <a:latin typeface="Aptos"/>
                <a:ea typeface="Aptos"/>
              </a:rPr>
              <a:t>Quality of adult-child talk and play opportunities</a:t>
            </a:r>
            <a:endParaRPr lang="en-US" sz="1450" b="0" u="none" strike="noStrike">
              <a:solidFill>
                <a:srgbClr val="000000"/>
              </a:solidFill>
              <a:effectLst/>
              <a:uFillTx/>
              <a:latin typeface="Arial"/>
            </a:endParaRPr>
          </a:p>
          <a:p>
            <a:pPr defTabSz="914400">
              <a:lnSpc>
                <a:spcPct val="100000"/>
              </a:lnSpc>
            </a:pPr>
            <a:r>
              <a:rPr lang="en-US" sz="1450" b="0" u="none" strike="noStrike">
                <a:solidFill>
                  <a:srgbClr val="202020"/>
                </a:solidFill>
                <a:effectLst/>
                <a:uFillTx/>
                <a:latin typeface="Aptos"/>
                <a:ea typeface="Aptos"/>
              </a:rPr>
              <a:t>Transitions, childcare disruption and limited family support</a:t>
            </a:r>
            <a:endParaRPr lang="en-US" sz="1450" b="0" u="none" strike="noStrike">
              <a:solidFill>
                <a:srgbClr val="000000"/>
              </a:solidFill>
              <a:effectLst/>
              <a:uFillTx/>
              <a:latin typeface="Arial"/>
            </a:endParaRPr>
          </a:p>
        </p:txBody>
      </p:sp>
      <p:sp>
        <p:nvSpPr>
          <p:cNvPr id="99" name="Shape 9"/>
          <p:cNvSpPr/>
          <p:nvPr/>
        </p:nvSpPr>
        <p:spPr>
          <a:xfrm>
            <a:off x="5303520" y="2743200"/>
            <a:ext cx="1143000" cy="360"/>
          </a:xfrm>
          <a:prstGeom prst="line">
            <a:avLst/>
          </a:prstGeom>
          <a:ln w="25400">
            <a:solidFill>
              <a:srgbClr val="1B8A8F"/>
            </a:solidFill>
            <a:round/>
            <a:tailEnd type="triangle" w="med" len="med"/>
          </a:ln>
        </p:spPr>
        <p:style>
          <a:lnRef idx="0">
            <a:scrgbClr r="0" g="0" b="0"/>
          </a:lnRef>
          <a:fillRef idx="0">
            <a:scrgbClr r="0" g="0" b="0"/>
          </a:fillRef>
          <a:effectRef idx="0">
            <a:scrgbClr r="0" g="0" b="0"/>
          </a:effectRef>
          <a:fontRef idx="minor"/>
        </p:style>
        <p:txBody>
          <a:bodyPr lIns="90000" tIns="-44640" rIns="90000" bIns="-44640" anchor="t" anchorCtr="1">
            <a:noAutofit/>
          </a:bodyPr>
          <a:lstStyle/>
          <a:p>
            <a:endParaRPr lang="en-US" sz="1800" b="0" u="none" strike="noStrike">
              <a:solidFill>
                <a:srgbClr val="000000"/>
              </a:solidFill>
              <a:effectLst/>
              <a:uFillTx/>
              <a:latin typeface="Arial"/>
            </a:endParaRPr>
          </a:p>
        </p:txBody>
      </p:sp>
      <p:sp>
        <p:nvSpPr>
          <p:cNvPr id="100" name="Shape 10"/>
          <p:cNvSpPr/>
          <p:nvPr/>
        </p:nvSpPr>
        <p:spPr>
          <a:xfrm flipH="1">
            <a:off x="5303520" y="2926080"/>
            <a:ext cx="1143000" cy="360"/>
          </a:xfrm>
          <a:prstGeom prst="line">
            <a:avLst/>
          </a:prstGeom>
          <a:ln w="25400">
            <a:solidFill>
              <a:srgbClr val="C65A4A"/>
            </a:solidFill>
            <a:round/>
            <a:tailEnd type="triangle" w="med" len="med"/>
          </a:ln>
        </p:spPr>
        <p:style>
          <a:lnRef idx="0">
            <a:scrgbClr r="0" g="0" b="0"/>
          </a:lnRef>
          <a:fillRef idx="0">
            <a:scrgbClr r="0" g="0" b="0"/>
          </a:fillRef>
          <a:effectRef idx="0">
            <a:scrgbClr r="0" g="0" b="0"/>
          </a:effectRef>
          <a:fontRef idx="minor"/>
        </p:style>
        <p:txBody>
          <a:bodyPr lIns="90000" tIns="-44640" rIns="90000" bIns="-44640" anchor="t" anchorCtr="1">
            <a:noAutofit/>
          </a:bodyPr>
          <a:lstStyle/>
          <a:p>
            <a:endParaRPr lang="en-US" sz="1800" b="0" u="none" strike="noStrike">
              <a:solidFill>
                <a:srgbClr val="000000"/>
              </a:solidFill>
              <a:effectLst/>
              <a:uFillTx/>
              <a:latin typeface="Arial"/>
            </a:endParaRPr>
          </a:p>
        </p:txBody>
      </p:sp>
      <p:sp>
        <p:nvSpPr>
          <p:cNvPr id="101" name="Text 11"/>
          <p:cNvSpPr/>
          <p:nvPr/>
        </p:nvSpPr>
        <p:spPr>
          <a:xfrm>
            <a:off x="5175360" y="3721680"/>
            <a:ext cx="1828440" cy="1828440"/>
          </a:xfrm>
          <a:prstGeom prst="ellipse">
            <a:avLst/>
          </a:prstGeom>
          <a:solidFill>
            <a:srgbClr val="FFFFFF"/>
          </a:solidFill>
          <a:ln w="17780">
            <a:solidFill>
              <a:srgbClr val="1B8A8F"/>
            </a:solidFill>
            <a:round/>
          </a:ln>
        </p:spPr>
        <p:style>
          <a:lnRef idx="0">
            <a:scrgbClr r="0" g="0" b="0"/>
          </a:lnRef>
          <a:fillRef idx="0">
            <a:scrgbClr r="0" g="0" b="0"/>
          </a:fillRef>
          <a:effectRef idx="0">
            <a:scrgbClr r="0" g="0" b="0"/>
          </a:effectRef>
          <a:fontRef idx="minor"/>
        </p:style>
        <p:txBody>
          <a:bodyPr lIns="360" tIns="360" rIns="360" bIns="360" anchor="ctr">
            <a:normAutofit/>
          </a:bodyPr>
          <a:lstStyle/>
          <a:p>
            <a:pPr algn="ctr" defTabSz="914400">
              <a:lnSpc>
                <a:spcPct val="100000"/>
              </a:lnSpc>
              <a:tabLst>
                <a:tab pos="0" algn="l"/>
              </a:tabLst>
            </a:pPr>
            <a:r>
              <a:rPr lang="en-US" sz="1400" b="1" u="none" strike="noStrike">
                <a:solidFill>
                  <a:srgbClr val="15324B"/>
                </a:solidFill>
                <a:effectLst/>
                <a:uFillTx/>
                <a:latin typeface="Aptos"/>
                <a:ea typeface="Aptos"/>
              </a:rPr>
              <a:t>Isaac’s</a:t>
            </a:r>
            <a:endParaRPr lang="en-US" sz="1400" b="0" u="none" strike="noStrike">
              <a:solidFill>
                <a:srgbClr val="000000"/>
              </a:solidFill>
              <a:effectLst/>
              <a:uFillTx/>
              <a:latin typeface="Arial"/>
            </a:endParaRPr>
          </a:p>
          <a:p>
            <a:pPr algn="ctr" defTabSz="914400">
              <a:lnSpc>
                <a:spcPct val="100000"/>
              </a:lnSpc>
              <a:tabLst>
                <a:tab pos="0" algn="l"/>
              </a:tabLst>
            </a:pPr>
            <a:r>
              <a:rPr lang="en-US" sz="1400" b="1" u="none" strike="noStrike">
                <a:solidFill>
                  <a:srgbClr val="15324B"/>
                </a:solidFill>
                <a:effectLst/>
                <a:uFillTx/>
                <a:latin typeface="Aptos"/>
                <a:ea typeface="Aptos"/>
              </a:rPr>
              <a:t>development</a:t>
            </a:r>
            <a:endParaRPr lang="en-US" sz="1400" b="0" u="none" strike="noStrike">
              <a:solidFill>
                <a:srgbClr val="000000"/>
              </a:solidFill>
              <a:effectLst/>
              <a:uFillTx/>
              <a:latin typeface="Arial"/>
            </a:endParaRPr>
          </a:p>
        </p:txBody>
      </p:sp>
      <p:sp>
        <p:nvSpPr>
          <p:cNvPr id="102" name="Text 12"/>
          <p:cNvSpPr/>
          <p:nvPr/>
        </p:nvSpPr>
        <p:spPr>
          <a:xfrm>
            <a:off x="1005840" y="4160520"/>
            <a:ext cx="3840120" cy="959760"/>
          </a:xfrm>
          <a:prstGeom prst="rect">
            <a:avLst/>
          </a:prstGeom>
          <a:noFill/>
          <a:ln w="0">
            <a:noFill/>
          </a:ln>
        </p:spPr>
        <p:style>
          <a:lnRef idx="0">
            <a:scrgbClr r="0" g="0" b="0"/>
          </a:lnRef>
          <a:fillRef idx="0">
            <a:scrgbClr r="0" g="0" b="0"/>
          </a:fillRef>
          <a:effectRef idx="0">
            <a:scrgbClr r="0" g="0" b="0"/>
          </a:effectRef>
          <a:fontRef idx="minor"/>
        </p:style>
        <p:txBody>
          <a:bodyPr lIns="360" tIns="360" rIns="360" bIns="360" anchor="ctr">
            <a:normAutofit fontScale="92500" lnSpcReduction="19999"/>
          </a:bodyPr>
          <a:lstStyle/>
          <a:p>
            <a:pPr defTabSz="914400">
              <a:lnSpc>
                <a:spcPct val="100000"/>
              </a:lnSpc>
              <a:tabLst>
                <a:tab pos="0" algn="l"/>
              </a:tabLst>
            </a:pPr>
            <a:r>
              <a:rPr lang="en-US" sz="1600" b="1" u="none" strike="noStrike">
                <a:solidFill>
                  <a:srgbClr val="15324B"/>
                </a:solidFill>
                <a:effectLst/>
                <a:uFillTx/>
                <a:latin typeface="Aptos"/>
              </a:rPr>
              <a:t>Best interpretation: Isaac’s development is shaped by the ongoing interaction between his individual characteristics and his social environment.</a:t>
            </a:r>
            <a:endParaRPr lang="en-US" sz="1600" b="0" u="none" strike="noStrike">
              <a:solidFill>
                <a:srgbClr val="000000"/>
              </a:solidFill>
              <a:effectLst/>
              <a:uFillTx/>
              <a:latin typeface="Arial"/>
            </a:endParaRPr>
          </a:p>
        </p:txBody>
      </p:sp>
      <p:sp>
        <p:nvSpPr>
          <p:cNvPr id="103" name="Text 13"/>
          <p:cNvSpPr/>
          <p:nvPr/>
        </p:nvSpPr>
        <p:spPr>
          <a:xfrm>
            <a:off x="7315200" y="4160520"/>
            <a:ext cx="3565800" cy="959760"/>
          </a:xfrm>
          <a:prstGeom prst="rect">
            <a:avLst/>
          </a:prstGeom>
          <a:noFill/>
          <a:ln w="0">
            <a:noFill/>
          </a:ln>
        </p:spPr>
        <p:style>
          <a:lnRef idx="0">
            <a:scrgbClr r="0" g="0" b="0"/>
          </a:lnRef>
          <a:fillRef idx="0">
            <a:scrgbClr r="0" g="0" b="0"/>
          </a:fillRef>
          <a:effectRef idx="0">
            <a:scrgbClr r="0" g="0" b="0"/>
          </a:effectRef>
          <a:fontRef idx="minor"/>
        </p:style>
        <p:txBody>
          <a:bodyPr lIns="360" tIns="360" rIns="360" bIns="360" anchor="ctr">
            <a:normAutofit lnSpcReduction="9999"/>
          </a:bodyPr>
          <a:lstStyle/>
          <a:p>
            <a:pPr defTabSz="914400">
              <a:lnSpc>
                <a:spcPct val="100000"/>
              </a:lnSpc>
              <a:tabLst>
                <a:tab pos="0" algn="l"/>
              </a:tabLst>
            </a:pPr>
            <a:r>
              <a:rPr lang="en-US" sz="1600" b="1" u="none" strike="noStrike">
                <a:solidFill>
                  <a:srgbClr val="15324B"/>
                </a:solidFill>
                <a:effectLst/>
                <a:uFillTx/>
                <a:latin typeface="Aptos"/>
              </a:rPr>
              <a:t>Practice implication: reduce environmental stress and increase predictable, supportive interaction before assuming a fixed difficulty.</a:t>
            </a:r>
            <a:endParaRPr lang="en-US" sz="1600" b="0" u="none" strike="noStrike">
              <a:solidFill>
                <a:srgbClr val="000000"/>
              </a:solidFill>
              <a:effectLst/>
              <a:uFillTx/>
              <a:latin typeface="Arial"/>
            </a:endParaRPr>
          </a:p>
        </p:txBody>
      </p:sp>
      <p:sp>
        <p:nvSpPr>
          <p:cNvPr id="104" name="Text 14"/>
          <p:cNvSpPr/>
          <p:nvPr/>
        </p:nvSpPr>
        <p:spPr>
          <a:xfrm>
            <a:off x="621720" y="5980320"/>
            <a:ext cx="10698120" cy="2556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ctr">
            <a:normAutofit/>
          </a:bodyPr>
          <a:lstStyle/>
          <a:p>
            <a:pPr defTabSz="914400">
              <a:lnSpc>
                <a:spcPct val="100000"/>
              </a:lnSpc>
              <a:tabLst>
                <a:tab pos="0" algn="l"/>
              </a:tabLst>
            </a:pPr>
            <a:r>
              <a:rPr lang="en-US" sz="870" b="0" i="1" u="none" strike="noStrike">
                <a:solidFill>
                  <a:srgbClr val="61707D"/>
                </a:solidFill>
                <a:effectLst/>
                <a:uFillTx/>
                <a:latin typeface="Aptos"/>
                <a:ea typeface="Aptos"/>
              </a:rPr>
              <a:t>Sources: Shonkoff and Phillips (2000); Sameroff (2010).</a:t>
            </a:r>
            <a:endParaRPr lang="en-US" sz="870" b="0" u="none" strike="noStrike">
              <a:solidFill>
                <a:srgbClr val="000000"/>
              </a:solidFill>
              <a:effectLst/>
              <a:uFillTx/>
              <a:latin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7F9FC"/>
        </a:solidFill>
        <a:effectLst/>
      </p:bgPr>
    </p:bg>
    <p:spTree>
      <p:nvGrpSpPr>
        <p:cNvPr id="1" name=""/>
        <p:cNvGrpSpPr/>
        <p:nvPr/>
      </p:nvGrpSpPr>
      <p:grpSpPr>
        <a:xfrm>
          <a:off x="0" y="0"/>
          <a:ext cx="0" cy="0"/>
          <a:chOff x="0" y="0"/>
          <a:chExt cx="0" cy="0"/>
        </a:xfrm>
      </p:grpSpPr>
      <p:sp>
        <p:nvSpPr>
          <p:cNvPr id="105" name="Text 0"/>
          <p:cNvSpPr/>
          <p:nvPr/>
        </p:nvSpPr>
        <p:spPr>
          <a:xfrm>
            <a:off x="594360" y="384120"/>
            <a:ext cx="9235080" cy="502560"/>
          </a:xfrm>
          <a:prstGeom prst="rect">
            <a:avLst/>
          </a:prstGeom>
          <a:noFill/>
          <a:ln w="0">
            <a:noFill/>
          </a:ln>
        </p:spPr>
        <p:style>
          <a:lnRef idx="0">
            <a:scrgbClr r="0" g="0" b="0"/>
          </a:lnRef>
          <a:fillRef idx="0">
            <a:scrgbClr r="0" g="0" b="0"/>
          </a:fillRef>
          <a:effectRef idx="0">
            <a:scrgbClr r="0" g="0" b="0"/>
          </a:effectRef>
          <a:fontRef idx="minor"/>
        </p:style>
        <p:txBody>
          <a:bodyPr lIns="360" tIns="360" rIns="360" bIns="360" anchor="ctr">
            <a:normAutofit fontScale="92500" lnSpcReduction="9999"/>
          </a:bodyPr>
          <a:lstStyle/>
          <a:p>
            <a:pPr defTabSz="914400">
              <a:lnSpc>
                <a:spcPct val="100000"/>
              </a:lnSpc>
              <a:tabLst>
                <a:tab pos="0" algn="l"/>
              </a:tabLst>
            </a:pPr>
            <a:r>
              <a:rPr lang="en-US" sz="2600" b="1" u="none" strike="noStrike">
                <a:solidFill>
                  <a:srgbClr val="15324B"/>
                </a:solidFill>
                <a:effectLst/>
                <a:uFillTx/>
                <a:latin typeface="Aptos Display"/>
                <a:ea typeface="Aptos Display"/>
              </a:rPr>
              <a:t>6. Support plan A: stable relationships and emotional safety</a:t>
            </a:r>
            <a:endParaRPr lang="en-US" sz="2600" b="0" u="none" strike="noStrike">
              <a:solidFill>
                <a:srgbClr val="000000"/>
              </a:solidFill>
              <a:effectLst/>
              <a:uFillTx/>
              <a:latin typeface="Arial"/>
            </a:endParaRPr>
          </a:p>
        </p:txBody>
      </p:sp>
      <p:sp>
        <p:nvSpPr>
          <p:cNvPr id="106" name="Text 1"/>
          <p:cNvSpPr/>
          <p:nvPr/>
        </p:nvSpPr>
        <p:spPr>
          <a:xfrm>
            <a:off x="621720" y="896040"/>
            <a:ext cx="9783720" cy="292320"/>
          </a:xfrm>
          <a:prstGeom prst="rect">
            <a:avLst/>
          </a:prstGeom>
          <a:noFill/>
          <a:ln w="0">
            <a:noFill/>
          </a:ln>
        </p:spPr>
        <p:style>
          <a:lnRef idx="0">
            <a:scrgbClr r="0" g="0" b="0"/>
          </a:lnRef>
          <a:fillRef idx="0">
            <a:scrgbClr r="0" g="0" b="0"/>
          </a:fillRef>
          <a:effectRef idx="0">
            <a:scrgbClr r="0" g="0" b="0"/>
          </a:effectRef>
          <a:fontRef idx="minor"/>
        </p:style>
        <p:txBody>
          <a:bodyPr lIns="360" tIns="360" rIns="360" bIns="360" anchor="ctr">
            <a:noAutofit/>
          </a:bodyPr>
          <a:lstStyle/>
          <a:p>
            <a:pPr defTabSz="914400">
              <a:lnSpc>
                <a:spcPct val="100000"/>
              </a:lnSpc>
              <a:tabLst>
                <a:tab pos="0" algn="l"/>
              </a:tabLst>
            </a:pPr>
            <a:r>
              <a:rPr lang="en-US" sz="1050" b="0" u="none" strike="noStrike">
                <a:solidFill>
                  <a:srgbClr val="61707D"/>
                </a:solidFill>
                <a:effectLst/>
                <a:uFillTx/>
                <a:latin typeface="Aptos"/>
                <a:ea typeface="Aptos"/>
              </a:rPr>
              <a:t>A Vygotskian support plan starts by creating reliable social conditions for learning.</a:t>
            </a:r>
            <a:endParaRPr lang="en-US" sz="1050" b="0" u="none" strike="noStrike">
              <a:solidFill>
                <a:srgbClr val="000000"/>
              </a:solidFill>
              <a:effectLst/>
              <a:uFillTx/>
              <a:latin typeface="Arial"/>
            </a:endParaRPr>
          </a:p>
        </p:txBody>
      </p:sp>
      <p:sp>
        <p:nvSpPr>
          <p:cNvPr id="108" name="Text 3"/>
          <p:cNvSpPr/>
          <p:nvPr/>
        </p:nvSpPr>
        <p:spPr>
          <a:xfrm>
            <a:off x="11201400" y="6437520"/>
            <a:ext cx="411120" cy="228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ctr">
            <a:noAutofit/>
          </a:bodyPr>
          <a:lstStyle/>
          <a:p>
            <a:pPr algn="r" defTabSz="914400">
              <a:lnSpc>
                <a:spcPct val="100000"/>
              </a:lnSpc>
              <a:tabLst>
                <a:tab pos="0" algn="l"/>
              </a:tabLst>
            </a:pPr>
            <a:r>
              <a:rPr lang="en-US" sz="800" b="0" u="none" strike="noStrike">
                <a:solidFill>
                  <a:srgbClr val="61707D"/>
                </a:solidFill>
                <a:effectLst/>
                <a:uFillTx/>
                <a:latin typeface="Aptos"/>
                <a:ea typeface="Aptos"/>
              </a:rPr>
              <a:t>7</a:t>
            </a:r>
            <a:endParaRPr lang="en-US" sz="800" b="0" u="none" strike="noStrike">
              <a:solidFill>
                <a:srgbClr val="000000"/>
              </a:solidFill>
              <a:effectLst/>
              <a:uFillTx/>
              <a:latin typeface="Arial"/>
            </a:endParaRPr>
          </a:p>
        </p:txBody>
      </p:sp>
      <p:sp>
        <p:nvSpPr>
          <p:cNvPr id="109" name="Shape 4"/>
          <p:cNvSpPr/>
          <p:nvPr/>
        </p:nvSpPr>
        <p:spPr>
          <a:xfrm>
            <a:off x="502920" y="6355080"/>
            <a:ext cx="11155680" cy="360"/>
          </a:xfrm>
          <a:prstGeom prst="line">
            <a:avLst/>
          </a:prstGeom>
          <a:ln w="8890">
            <a:solidFill>
              <a:srgbClr val="D8DEE9"/>
            </a:solidFill>
            <a:round/>
          </a:ln>
        </p:spPr>
        <p:style>
          <a:lnRef idx="0">
            <a:scrgbClr r="0" g="0" b="0"/>
          </a:lnRef>
          <a:fillRef idx="0">
            <a:scrgbClr r="0" g="0" b="0"/>
          </a:fillRef>
          <a:effectRef idx="0">
            <a:scrgbClr r="0" g="0" b="0"/>
          </a:effectRef>
          <a:fontRef idx="minor"/>
        </p:style>
        <p:txBody>
          <a:bodyPr lIns="90000" tIns="-44640" rIns="90000" bIns="-44640" anchor="t" anchorCtr="1">
            <a:noAutofit/>
          </a:bodyPr>
          <a:lstStyle/>
          <a:p>
            <a:endParaRPr lang="en-US" sz="1800" b="0" u="none" strike="noStrike">
              <a:solidFill>
                <a:srgbClr val="000000"/>
              </a:solidFill>
              <a:effectLst/>
              <a:uFillTx/>
              <a:latin typeface="Arial"/>
            </a:endParaRPr>
          </a:p>
        </p:txBody>
      </p:sp>
      <p:sp>
        <p:nvSpPr>
          <p:cNvPr id="110" name="Text 5"/>
          <p:cNvSpPr/>
          <p:nvPr/>
        </p:nvSpPr>
        <p:spPr>
          <a:xfrm>
            <a:off x="822960" y="1234440"/>
            <a:ext cx="2742840" cy="502560"/>
          </a:xfrm>
          <a:prstGeom prst="roundRect">
            <a:avLst>
              <a:gd name="adj" fmla="val 16667"/>
            </a:avLst>
          </a:prstGeom>
          <a:solidFill>
            <a:srgbClr val="EAF3FB"/>
          </a:solidFill>
          <a:ln w="15240">
            <a:solidFill>
              <a:srgbClr val="2F74B5"/>
            </a:solidFill>
            <a:round/>
          </a:ln>
        </p:spPr>
        <p:style>
          <a:lnRef idx="0">
            <a:scrgbClr r="0" g="0" b="0"/>
          </a:lnRef>
          <a:fillRef idx="0">
            <a:scrgbClr r="0" g="0" b="0"/>
          </a:fillRef>
          <a:effectRef idx="0">
            <a:scrgbClr r="0" g="0" b="0"/>
          </a:effectRef>
          <a:fontRef idx="minor"/>
        </p:style>
        <p:txBody>
          <a:bodyPr lIns="720" tIns="720" rIns="720" bIns="720" anchor="ctr">
            <a:normAutofit/>
          </a:bodyPr>
          <a:lstStyle/>
          <a:p>
            <a:pPr algn="ctr" defTabSz="914400">
              <a:lnSpc>
                <a:spcPct val="100000"/>
              </a:lnSpc>
              <a:tabLst>
                <a:tab pos="0" algn="l"/>
              </a:tabLst>
            </a:pPr>
            <a:r>
              <a:rPr lang="en-US" sz="1400" b="1" u="none" strike="noStrike">
                <a:solidFill>
                  <a:srgbClr val="15324B"/>
                </a:solidFill>
                <a:effectLst/>
                <a:uFillTx/>
                <a:latin typeface="Aptos"/>
                <a:ea typeface="Aptos"/>
              </a:rPr>
              <a:t>Key person relationship</a:t>
            </a:r>
            <a:endParaRPr lang="en-US" sz="1400" b="0" u="none" strike="noStrike">
              <a:solidFill>
                <a:srgbClr val="000000"/>
              </a:solidFill>
              <a:effectLst/>
              <a:uFillTx/>
              <a:latin typeface="Arial"/>
            </a:endParaRPr>
          </a:p>
        </p:txBody>
      </p:sp>
      <p:sp>
        <p:nvSpPr>
          <p:cNvPr id="111" name="Text 6"/>
          <p:cNvSpPr/>
          <p:nvPr/>
        </p:nvSpPr>
        <p:spPr>
          <a:xfrm>
            <a:off x="3749040" y="1234440"/>
            <a:ext cx="2742840" cy="502560"/>
          </a:xfrm>
          <a:prstGeom prst="roundRect">
            <a:avLst>
              <a:gd name="adj" fmla="val 16667"/>
            </a:avLst>
          </a:prstGeom>
          <a:solidFill>
            <a:srgbClr val="FFF4DF"/>
          </a:solidFill>
          <a:ln w="15240">
            <a:solidFill>
              <a:srgbClr val="D79A2B"/>
            </a:solidFill>
            <a:round/>
          </a:ln>
        </p:spPr>
        <p:style>
          <a:lnRef idx="0">
            <a:scrgbClr r="0" g="0" b="0"/>
          </a:lnRef>
          <a:fillRef idx="0">
            <a:scrgbClr r="0" g="0" b="0"/>
          </a:fillRef>
          <a:effectRef idx="0">
            <a:scrgbClr r="0" g="0" b="0"/>
          </a:effectRef>
          <a:fontRef idx="minor"/>
        </p:style>
        <p:txBody>
          <a:bodyPr lIns="720" tIns="720" rIns="720" bIns="720" anchor="ctr">
            <a:normAutofit/>
          </a:bodyPr>
          <a:lstStyle/>
          <a:p>
            <a:pPr algn="ctr" defTabSz="914400">
              <a:lnSpc>
                <a:spcPct val="100000"/>
              </a:lnSpc>
              <a:tabLst>
                <a:tab pos="0" algn="l"/>
              </a:tabLst>
            </a:pPr>
            <a:r>
              <a:rPr lang="en-US" sz="1400" b="1" u="none" strike="noStrike">
                <a:solidFill>
                  <a:srgbClr val="15324B"/>
                </a:solidFill>
                <a:effectLst/>
                <a:uFillTx/>
                <a:latin typeface="Aptos"/>
                <a:ea typeface="Aptos"/>
              </a:rPr>
              <a:t>Predictable transitions</a:t>
            </a:r>
            <a:endParaRPr lang="en-US" sz="1400" b="0" u="none" strike="noStrike">
              <a:solidFill>
                <a:srgbClr val="000000"/>
              </a:solidFill>
              <a:effectLst/>
              <a:uFillTx/>
              <a:latin typeface="Arial"/>
            </a:endParaRPr>
          </a:p>
        </p:txBody>
      </p:sp>
      <p:sp>
        <p:nvSpPr>
          <p:cNvPr id="112" name="Text 7"/>
          <p:cNvSpPr/>
          <p:nvPr/>
        </p:nvSpPr>
        <p:spPr>
          <a:xfrm>
            <a:off x="6675120" y="1234440"/>
            <a:ext cx="3108600" cy="502560"/>
          </a:xfrm>
          <a:prstGeom prst="roundRect">
            <a:avLst>
              <a:gd name="adj" fmla="val 16667"/>
            </a:avLst>
          </a:prstGeom>
          <a:solidFill>
            <a:srgbClr val="E8F6F6"/>
          </a:solidFill>
          <a:ln w="15240">
            <a:solidFill>
              <a:srgbClr val="1B8A8F"/>
            </a:solidFill>
            <a:round/>
          </a:ln>
        </p:spPr>
        <p:style>
          <a:lnRef idx="0">
            <a:scrgbClr r="0" g="0" b="0"/>
          </a:lnRef>
          <a:fillRef idx="0">
            <a:scrgbClr r="0" g="0" b="0"/>
          </a:fillRef>
          <a:effectRef idx="0">
            <a:scrgbClr r="0" g="0" b="0"/>
          </a:effectRef>
          <a:fontRef idx="minor"/>
        </p:style>
        <p:txBody>
          <a:bodyPr lIns="720" tIns="720" rIns="720" bIns="720" anchor="ctr">
            <a:normAutofit/>
          </a:bodyPr>
          <a:lstStyle/>
          <a:p>
            <a:pPr algn="ctr" defTabSz="914400">
              <a:lnSpc>
                <a:spcPct val="100000"/>
              </a:lnSpc>
              <a:tabLst>
                <a:tab pos="0" algn="l"/>
              </a:tabLst>
            </a:pPr>
            <a:r>
              <a:rPr lang="en-US" sz="1400" b="1" u="none" strike="noStrike">
                <a:solidFill>
                  <a:srgbClr val="15324B"/>
                </a:solidFill>
                <a:effectLst/>
                <a:uFillTx/>
                <a:latin typeface="Aptos"/>
                <a:ea typeface="Aptos"/>
              </a:rPr>
              <a:t>Co-regulation through language</a:t>
            </a:r>
            <a:endParaRPr lang="en-US" sz="1400" b="0" u="none" strike="noStrike">
              <a:solidFill>
                <a:srgbClr val="000000"/>
              </a:solidFill>
              <a:effectLst/>
              <a:uFillTx/>
              <a:latin typeface="Arial"/>
            </a:endParaRPr>
          </a:p>
        </p:txBody>
      </p:sp>
      <p:sp>
        <p:nvSpPr>
          <p:cNvPr id="113" name="Text 8"/>
          <p:cNvSpPr/>
          <p:nvPr/>
        </p:nvSpPr>
        <p:spPr>
          <a:xfrm>
            <a:off x="896040" y="2148840"/>
            <a:ext cx="5120280" cy="2239920"/>
          </a:xfrm>
          <a:prstGeom prst="rect">
            <a:avLst/>
          </a:prstGeom>
          <a:noFill/>
          <a:ln w="0">
            <a:noFill/>
          </a:ln>
        </p:spPr>
        <p:style>
          <a:lnRef idx="0">
            <a:scrgbClr r="0" g="0" b="0"/>
          </a:lnRef>
          <a:fillRef idx="0">
            <a:scrgbClr r="0" g="0" b="0"/>
          </a:fillRef>
          <a:effectRef idx="0">
            <a:scrgbClr r="0" g="0" b="0"/>
          </a:effectRef>
          <a:fontRef idx="minor"/>
        </p:style>
        <p:txBody>
          <a:bodyPr lIns="720" tIns="720" rIns="720" bIns="720" anchor="ctr">
            <a:normAutofit/>
          </a:bodyPr>
          <a:lstStyle/>
          <a:p>
            <a:pPr defTabSz="914400">
              <a:lnSpc>
                <a:spcPct val="100000"/>
              </a:lnSpc>
            </a:pPr>
            <a:r>
              <a:rPr lang="en-US" sz="1550" b="0" u="none" strike="noStrike">
                <a:solidFill>
                  <a:srgbClr val="202020"/>
                </a:solidFill>
                <a:effectLst/>
                <a:uFillTx/>
                <a:latin typeface="Aptos"/>
                <a:ea typeface="Aptos"/>
              </a:rPr>
              <a:t>Assign a consistent key person to greet Isaac and support separation</a:t>
            </a:r>
            <a:endParaRPr lang="en-US" sz="1550" b="0" u="none" strike="noStrike">
              <a:solidFill>
                <a:srgbClr val="000000"/>
              </a:solidFill>
              <a:effectLst/>
              <a:uFillTx/>
              <a:latin typeface="Arial"/>
            </a:endParaRPr>
          </a:p>
          <a:p>
            <a:pPr defTabSz="914400">
              <a:lnSpc>
                <a:spcPct val="100000"/>
              </a:lnSpc>
            </a:pPr>
            <a:r>
              <a:rPr lang="en-US" sz="1550" b="0" u="none" strike="noStrike">
                <a:solidFill>
                  <a:srgbClr val="202020"/>
                </a:solidFill>
                <a:effectLst/>
                <a:uFillTx/>
                <a:latin typeface="Aptos"/>
                <a:ea typeface="Aptos"/>
              </a:rPr>
              <a:t>Use a visual timetable, first/then language and short settling routine</a:t>
            </a:r>
            <a:endParaRPr lang="en-US" sz="1550" b="0" u="none" strike="noStrike">
              <a:solidFill>
                <a:srgbClr val="000000"/>
              </a:solidFill>
              <a:effectLst/>
              <a:uFillTx/>
              <a:latin typeface="Arial"/>
            </a:endParaRPr>
          </a:p>
          <a:p>
            <a:pPr defTabSz="914400">
              <a:lnSpc>
                <a:spcPct val="100000"/>
              </a:lnSpc>
            </a:pPr>
            <a:r>
              <a:rPr lang="en-US" sz="1550" b="0" u="none" strike="noStrike">
                <a:solidFill>
                  <a:srgbClr val="202020"/>
                </a:solidFill>
                <a:effectLst/>
                <a:uFillTx/>
                <a:latin typeface="Aptos"/>
                <a:ea typeface="Aptos"/>
              </a:rPr>
              <a:t>Prepare Isaac before group changes rather than expecting sudden joining</a:t>
            </a:r>
            <a:endParaRPr lang="en-US" sz="1550" b="0" u="none" strike="noStrike">
              <a:solidFill>
                <a:srgbClr val="000000"/>
              </a:solidFill>
              <a:effectLst/>
              <a:uFillTx/>
              <a:latin typeface="Arial"/>
            </a:endParaRPr>
          </a:p>
          <a:p>
            <a:pPr defTabSz="914400">
              <a:lnSpc>
                <a:spcPct val="100000"/>
              </a:lnSpc>
            </a:pPr>
            <a:r>
              <a:rPr lang="en-US" sz="1550" b="0" u="none" strike="noStrike">
                <a:solidFill>
                  <a:srgbClr val="202020"/>
                </a:solidFill>
                <a:effectLst/>
                <a:uFillTx/>
                <a:latin typeface="Aptos"/>
                <a:ea typeface="Aptos"/>
              </a:rPr>
              <a:t>Name emotions: “You look worried; I will stay and help you start”</a:t>
            </a:r>
            <a:endParaRPr lang="en-US" sz="1550" b="0" u="none" strike="noStrike">
              <a:solidFill>
                <a:srgbClr val="000000"/>
              </a:solidFill>
              <a:effectLst/>
              <a:uFillTx/>
              <a:latin typeface="Arial"/>
            </a:endParaRPr>
          </a:p>
        </p:txBody>
      </p:sp>
      <p:sp>
        <p:nvSpPr>
          <p:cNvPr id="114" name="Shape 9"/>
          <p:cNvSpPr/>
          <p:nvPr/>
        </p:nvSpPr>
        <p:spPr>
          <a:xfrm>
            <a:off x="8183880" y="2176200"/>
            <a:ext cx="360" cy="2468880"/>
          </a:xfrm>
          <a:prstGeom prst="line">
            <a:avLst/>
          </a:prstGeom>
          <a:ln w="17780">
            <a:solidFill>
              <a:srgbClr val="1B8A8F"/>
            </a:solidFill>
            <a:round/>
            <a:tailEnd type="triangle" w="med" len="med"/>
          </a:ln>
        </p:spPr>
        <p:style>
          <a:lnRef idx="0">
            <a:scrgbClr r="0" g="0" b="0"/>
          </a:lnRef>
          <a:fillRef idx="0">
            <a:scrgbClr r="0" g="0" b="0"/>
          </a:fillRef>
          <a:effectRef idx="0">
            <a:scrgbClr r="0" g="0" b="0"/>
          </a:effectRef>
          <a:fontRef idx="minor"/>
        </p:style>
        <p:txBody>
          <a:bodyPr lIns="90000" tIns="45000" rIns="90000" bIns="45000" anchor="t" anchorCtr="1">
            <a:noAutofit/>
          </a:bodyPr>
          <a:lstStyle/>
          <a:p>
            <a:endParaRPr lang="en-US" sz="1800" b="0" u="none" strike="noStrike">
              <a:solidFill>
                <a:srgbClr val="000000"/>
              </a:solidFill>
              <a:effectLst/>
              <a:uFillTx/>
              <a:latin typeface="Arial"/>
            </a:endParaRPr>
          </a:p>
        </p:txBody>
      </p:sp>
      <p:sp>
        <p:nvSpPr>
          <p:cNvPr id="115" name="Text 10"/>
          <p:cNvSpPr/>
          <p:nvPr/>
        </p:nvSpPr>
        <p:spPr>
          <a:xfrm>
            <a:off x="6675120" y="2240280"/>
            <a:ext cx="2971440" cy="475200"/>
          </a:xfrm>
          <a:prstGeom prst="roundRect">
            <a:avLst>
              <a:gd name="adj" fmla="val 16667"/>
            </a:avLst>
          </a:prstGeom>
          <a:solidFill>
            <a:srgbClr val="FFFFFF"/>
          </a:solidFill>
          <a:ln w="15240">
            <a:solidFill>
              <a:srgbClr val="1B8A8F"/>
            </a:solidFill>
            <a:round/>
          </a:ln>
        </p:spPr>
        <p:style>
          <a:lnRef idx="0">
            <a:scrgbClr r="0" g="0" b="0"/>
          </a:lnRef>
          <a:fillRef idx="0">
            <a:scrgbClr r="0" g="0" b="0"/>
          </a:fillRef>
          <a:effectRef idx="0">
            <a:scrgbClr r="0" g="0" b="0"/>
          </a:effectRef>
          <a:fontRef idx="minor"/>
        </p:style>
        <p:txBody>
          <a:bodyPr lIns="720" tIns="720" rIns="720" bIns="720" anchor="ctr">
            <a:normAutofit/>
          </a:bodyPr>
          <a:lstStyle/>
          <a:p>
            <a:pPr algn="ctr" defTabSz="914400">
              <a:lnSpc>
                <a:spcPct val="100000"/>
              </a:lnSpc>
              <a:tabLst>
                <a:tab pos="0" algn="l"/>
              </a:tabLst>
            </a:pPr>
            <a:r>
              <a:rPr lang="en-US" sz="1300" b="1" u="none" strike="noStrike">
                <a:solidFill>
                  <a:srgbClr val="15324B"/>
                </a:solidFill>
                <a:effectLst/>
                <a:uFillTx/>
                <a:latin typeface="Aptos"/>
                <a:ea typeface="Aptos"/>
              </a:rPr>
              <a:t>Adult as mediator</a:t>
            </a:r>
            <a:endParaRPr lang="en-US" sz="1300" b="0" u="none" strike="noStrike">
              <a:solidFill>
                <a:srgbClr val="000000"/>
              </a:solidFill>
              <a:effectLst/>
              <a:uFillTx/>
              <a:latin typeface="Arial"/>
            </a:endParaRPr>
          </a:p>
        </p:txBody>
      </p:sp>
      <p:sp>
        <p:nvSpPr>
          <p:cNvPr id="116" name="Text 11"/>
          <p:cNvSpPr/>
          <p:nvPr/>
        </p:nvSpPr>
        <p:spPr>
          <a:xfrm>
            <a:off x="6675120" y="2971800"/>
            <a:ext cx="2422800" cy="456840"/>
          </a:xfrm>
          <a:prstGeom prst="roundRect">
            <a:avLst>
              <a:gd name="adj" fmla="val 16667"/>
            </a:avLst>
          </a:prstGeom>
          <a:solidFill>
            <a:srgbClr val="FFFFFF"/>
          </a:solidFill>
          <a:ln w="15240">
            <a:solidFill>
              <a:srgbClr val="1B8A8F"/>
            </a:solidFill>
            <a:round/>
          </a:ln>
        </p:spPr>
        <p:style>
          <a:lnRef idx="0">
            <a:scrgbClr r="0" g="0" b="0"/>
          </a:lnRef>
          <a:fillRef idx="0">
            <a:scrgbClr r="0" g="0" b="0"/>
          </a:fillRef>
          <a:effectRef idx="0">
            <a:scrgbClr r="0" g="0" b="0"/>
          </a:effectRef>
          <a:fontRef idx="minor"/>
        </p:style>
        <p:txBody>
          <a:bodyPr lIns="720" tIns="720" rIns="720" bIns="720" anchor="ctr">
            <a:normAutofit/>
          </a:bodyPr>
          <a:lstStyle/>
          <a:p>
            <a:pPr algn="ctr" defTabSz="914400">
              <a:lnSpc>
                <a:spcPct val="100000"/>
              </a:lnSpc>
              <a:tabLst>
                <a:tab pos="0" algn="l"/>
              </a:tabLst>
            </a:pPr>
            <a:r>
              <a:rPr lang="en-US" sz="1200" b="1" u="none" strike="noStrike">
                <a:solidFill>
                  <a:srgbClr val="15324B"/>
                </a:solidFill>
                <a:effectLst/>
                <a:uFillTx/>
                <a:latin typeface="Aptos"/>
                <a:ea typeface="Aptos"/>
              </a:rPr>
              <a:t>Safety</a:t>
            </a:r>
            <a:endParaRPr lang="en-US" sz="1200" b="0" u="none" strike="noStrike">
              <a:solidFill>
                <a:srgbClr val="000000"/>
              </a:solidFill>
              <a:effectLst/>
              <a:uFillTx/>
              <a:latin typeface="Arial"/>
            </a:endParaRPr>
          </a:p>
        </p:txBody>
      </p:sp>
      <p:sp>
        <p:nvSpPr>
          <p:cNvPr id="117" name="Text 12"/>
          <p:cNvSpPr/>
          <p:nvPr/>
        </p:nvSpPr>
        <p:spPr>
          <a:xfrm>
            <a:off x="6675120" y="3684960"/>
            <a:ext cx="2422800" cy="456840"/>
          </a:xfrm>
          <a:prstGeom prst="roundRect">
            <a:avLst>
              <a:gd name="adj" fmla="val 16667"/>
            </a:avLst>
          </a:prstGeom>
          <a:solidFill>
            <a:srgbClr val="FFFFFF"/>
          </a:solidFill>
          <a:ln w="15240">
            <a:solidFill>
              <a:srgbClr val="1B8A8F"/>
            </a:solidFill>
            <a:round/>
          </a:ln>
        </p:spPr>
        <p:style>
          <a:lnRef idx="0">
            <a:scrgbClr r="0" g="0" b="0"/>
          </a:lnRef>
          <a:fillRef idx="0">
            <a:scrgbClr r="0" g="0" b="0"/>
          </a:fillRef>
          <a:effectRef idx="0">
            <a:scrgbClr r="0" g="0" b="0"/>
          </a:effectRef>
          <a:fontRef idx="minor"/>
        </p:style>
        <p:txBody>
          <a:bodyPr lIns="720" tIns="720" rIns="720" bIns="720" anchor="ctr">
            <a:normAutofit/>
          </a:bodyPr>
          <a:lstStyle/>
          <a:p>
            <a:pPr algn="ctr" defTabSz="914400">
              <a:lnSpc>
                <a:spcPct val="100000"/>
              </a:lnSpc>
              <a:tabLst>
                <a:tab pos="0" algn="l"/>
              </a:tabLst>
            </a:pPr>
            <a:r>
              <a:rPr lang="en-US" sz="1200" b="1" u="none" strike="noStrike">
                <a:solidFill>
                  <a:srgbClr val="15324B"/>
                </a:solidFill>
                <a:effectLst/>
                <a:uFillTx/>
                <a:latin typeface="Aptos"/>
                <a:ea typeface="Aptos"/>
              </a:rPr>
              <a:t>Language</a:t>
            </a:r>
            <a:endParaRPr lang="en-US" sz="1200" b="0" u="none" strike="noStrike">
              <a:solidFill>
                <a:srgbClr val="000000"/>
              </a:solidFill>
              <a:effectLst/>
              <a:uFillTx/>
              <a:latin typeface="Arial"/>
            </a:endParaRPr>
          </a:p>
        </p:txBody>
      </p:sp>
      <p:sp>
        <p:nvSpPr>
          <p:cNvPr id="118" name="Text 13"/>
          <p:cNvSpPr/>
          <p:nvPr/>
        </p:nvSpPr>
        <p:spPr>
          <a:xfrm>
            <a:off x="6675120" y="4407480"/>
            <a:ext cx="2422800" cy="456840"/>
          </a:xfrm>
          <a:prstGeom prst="roundRect">
            <a:avLst>
              <a:gd name="adj" fmla="val 16667"/>
            </a:avLst>
          </a:prstGeom>
          <a:solidFill>
            <a:srgbClr val="FFFFFF"/>
          </a:solidFill>
          <a:ln w="15240">
            <a:solidFill>
              <a:srgbClr val="1B8A8F"/>
            </a:solidFill>
            <a:round/>
          </a:ln>
        </p:spPr>
        <p:style>
          <a:lnRef idx="0">
            <a:scrgbClr r="0" g="0" b="0"/>
          </a:lnRef>
          <a:fillRef idx="0">
            <a:scrgbClr r="0" g="0" b="0"/>
          </a:fillRef>
          <a:effectRef idx="0">
            <a:scrgbClr r="0" g="0" b="0"/>
          </a:effectRef>
          <a:fontRef idx="minor"/>
        </p:style>
        <p:txBody>
          <a:bodyPr lIns="720" tIns="720" rIns="720" bIns="720" anchor="ctr">
            <a:normAutofit/>
          </a:bodyPr>
          <a:lstStyle/>
          <a:p>
            <a:pPr algn="ctr" defTabSz="914400">
              <a:lnSpc>
                <a:spcPct val="100000"/>
              </a:lnSpc>
              <a:tabLst>
                <a:tab pos="0" algn="l"/>
              </a:tabLst>
            </a:pPr>
            <a:r>
              <a:rPr lang="en-US" sz="1200" b="1" u="none" strike="noStrike">
                <a:solidFill>
                  <a:srgbClr val="15324B"/>
                </a:solidFill>
                <a:effectLst/>
                <a:uFillTx/>
                <a:latin typeface="Aptos"/>
                <a:ea typeface="Aptos"/>
              </a:rPr>
              <a:t>Confidence</a:t>
            </a:r>
            <a:endParaRPr lang="en-US" sz="1200" b="0" u="none" strike="noStrike">
              <a:solidFill>
                <a:srgbClr val="000000"/>
              </a:solidFill>
              <a:effectLst/>
              <a:uFillTx/>
              <a:latin typeface="Arial"/>
            </a:endParaRPr>
          </a:p>
        </p:txBody>
      </p:sp>
      <p:sp>
        <p:nvSpPr>
          <p:cNvPr id="119" name="Text 14"/>
          <p:cNvSpPr/>
          <p:nvPr/>
        </p:nvSpPr>
        <p:spPr>
          <a:xfrm>
            <a:off x="896040" y="5074920"/>
            <a:ext cx="9875160" cy="548280"/>
          </a:xfrm>
          <a:prstGeom prst="rect">
            <a:avLst/>
          </a:prstGeom>
          <a:noFill/>
          <a:ln w="0">
            <a:noFill/>
          </a:ln>
        </p:spPr>
        <p:style>
          <a:lnRef idx="0">
            <a:scrgbClr r="0" g="0" b="0"/>
          </a:lnRef>
          <a:fillRef idx="0">
            <a:scrgbClr r="0" g="0" b="0"/>
          </a:fillRef>
          <a:effectRef idx="0">
            <a:scrgbClr r="0" g="0" b="0"/>
          </a:effectRef>
          <a:fontRef idx="minor"/>
        </p:style>
        <p:txBody>
          <a:bodyPr lIns="360" tIns="360" rIns="360" bIns="360" anchor="ctr">
            <a:normAutofit/>
          </a:bodyPr>
          <a:lstStyle/>
          <a:p>
            <a:pPr algn="ctr" defTabSz="914400">
              <a:lnSpc>
                <a:spcPct val="100000"/>
              </a:lnSpc>
              <a:tabLst>
                <a:tab pos="0" algn="l"/>
              </a:tabLst>
            </a:pPr>
            <a:r>
              <a:rPr lang="en-US" sz="1600" b="1" u="none" strike="noStrike">
                <a:solidFill>
                  <a:srgbClr val="15324B"/>
                </a:solidFill>
                <a:effectLst/>
                <a:uFillTx/>
                <a:latin typeface="Aptos"/>
              </a:rPr>
              <a:t>Theory link: the adult supports Isaac inside his ZPD by making the social situation understandable and emotionally manageable.</a:t>
            </a:r>
            <a:endParaRPr lang="en-US" sz="1600" b="0" u="none" strike="noStrike">
              <a:solidFill>
                <a:srgbClr val="000000"/>
              </a:solidFill>
              <a:effectLst/>
              <a:uFillTx/>
              <a:latin typeface="Arial"/>
            </a:endParaRPr>
          </a:p>
        </p:txBody>
      </p:sp>
      <p:sp>
        <p:nvSpPr>
          <p:cNvPr id="120" name="Text 15"/>
          <p:cNvSpPr/>
          <p:nvPr/>
        </p:nvSpPr>
        <p:spPr>
          <a:xfrm>
            <a:off x="621720" y="5980320"/>
            <a:ext cx="10698120" cy="2556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ctr">
            <a:normAutofit/>
          </a:bodyPr>
          <a:lstStyle/>
          <a:p>
            <a:pPr defTabSz="914400">
              <a:lnSpc>
                <a:spcPct val="100000"/>
              </a:lnSpc>
              <a:tabLst>
                <a:tab pos="0" algn="l"/>
              </a:tabLst>
            </a:pPr>
            <a:r>
              <a:rPr lang="en-US" sz="870" b="0" i="1" u="none" strike="noStrike">
                <a:solidFill>
                  <a:srgbClr val="61707D"/>
                </a:solidFill>
                <a:effectLst/>
                <a:uFillTx/>
                <a:latin typeface="Aptos"/>
                <a:ea typeface="Aptos"/>
              </a:rPr>
              <a:t>Sources: Vygotsky (1978); Department for Education (2025).</a:t>
            </a:r>
            <a:endParaRPr lang="en-US" sz="870" b="0" u="none" strike="noStrike">
              <a:solidFill>
                <a:srgbClr val="000000"/>
              </a:solidFill>
              <a:effectLst/>
              <a:uFillTx/>
              <a:latin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7F9FC"/>
        </a:solidFill>
        <a:effectLst/>
      </p:bgPr>
    </p:bg>
    <p:spTree>
      <p:nvGrpSpPr>
        <p:cNvPr id="1" name=""/>
        <p:cNvGrpSpPr/>
        <p:nvPr/>
      </p:nvGrpSpPr>
      <p:grpSpPr>
        <a:xfrm>
          <a:off x="0" y="0"/>
          <a:ext cx="0" cy="0"/>
          <a:chOff x="0" y="0"/>
          <a:chExt cx="0" cy="0"/>
        </a:xfrm>
      </p:grpSpPr>
      <p:sp>
        <p:nvSpPr>
          <p:cNvPr id="121" name="Text 0"/>
          <p:cNvSpPr/>
          <p:nvPr/>
        </p:nvSpPr>
        <p:spPr>
          <a:xfrm>
            <a:off x="594360" y="384120"/>
            <a:ext cx="9235080" cy="502560"/>
          </a:xfrm>
          <a:prstGeom prst="rect">
            <a:avLst/>
          </a:prstGeom>
          <a:noFill/>
          <a:ln w="0">
            <a:noFill/>
          </a:ln>
        </p:spPr>
        <p:style>
          <a:lnRef idx="0">
            <a:scrgbClr r="0" g="0" b="0"/>
          </a:lnRef>
          <a:fillRef idx="0">
            <a:scrgbClr r="0" g="0" b="0"/>
          </a:fillRef>
          <a:effectRef idx="0">
            <a:scrgbClr r="0" g="0" b="0"/>
          </a:effectRef>
          <a:fontRef idx="minor"/>
        </p:style>
        <p:txBody>
          <a:bodyPr lIns="360" tIns="360" rIns="360" bIns="360" anchor="ctr">
            <a:normAutofit/>
          </a:bodyPr>
          <a:lstStyle/>
          <a:p>
            <a:pPr defTabSz="914400">
              <a:lnSpc>
                <a:spcPct val="100000"/>
              </a:lnSpc>
              <a:tabLst>
                <a:tab pos="0" algn="l"/>
              </a:tabLst>
            </a:pPr>
            <a:r>
              <a:rPr lang="en-US" sz="2600" b="1" u="none" strike="noStrike">
                <a:solidFill>
                  <a:srgbClr val="15324B"/>
                </a:solidFill>
                <a:effectLst/>
                <a:uFillTx/>
                <a:latin typeface="Aptos Display"/>
                <a:ea typeface="Aptos Display"/>
              </a:rPr>
              <a:t>7. Support plan B: play, language and the ZPD</a:t>
            </a:r>
            <a:endParaRPr lang="en-US" sz="2600" b="0" u="none" strike="noStrike">
              <a:solidFill>
                <a:srgbClr val="000000"/>
              </a:solidFill>
              <a:effectLst/>
              <a:uFillTx/>
              <a:latin typeface="Arial"/>
            </a:endParaRPr>
          </a:p>
        </p:txBody>
      </p:sp>
      <p:sp>
        <p:nvSpPr>
          <p:cNvPr id="122" name="Text 1"/>
          <p:cNvSpPr/>
          <p:nvPr/>
        </p:nvSpPr>
        <p:spPr>
          <a:xfrm>
            <a:off x="621720" y="896040"/>
            <a:ext cx="9783720" cy="292320"/>
          </a:xfrm>
          <a:prstGeom prst="rect">
            <a:avLst/>
          </a:prstGeom>
          <a:noFill/>
          <a:ln w="0">
            <a:noFill/>
          </a:ln>
        </p:spPr>
        <p:style>
          <a:lnRef idx="0">
            <a:scrgbClr r="0" g="0" b="0"/>
          </a:lnRef>
          <a:fillRef idx="0">
            <a:scrgbClr r="0" g="0" b="0"/>
          </a:fillRef>
          <a:effectRef idx="0">
            <a:scrgbClr r="0" g="0" b="0"/>
          </a:effectRef>
          <a:fontRef idx="minor"/>
        </p:style>
        <p:txBody>
          <a:bodyPr lIns="360" tIns="360" rIns="360" bIns="360" anchor="ctr">
            <a:noAutofit/>
          </a:bodyPr>
          <a:lstStyle/>
          <a:p>
            <a:pPr defTabSz="914400">
              <a:lnSpc>
                <a:spcPct val="100000"/>
              </a:lnSpc>
              <a:tabLst>
                <a:tab pos="0" algn="l"/>
              </a:tabLst>
            </a:pPr>
            <a:r>
              <a:rPr lang="en-US" sz="1050" b="0" u="none" strike="noStrike">
                <a:solidFill>
                  <a:srgbClr val="61707D"/>
                </a:solidFill>
                <a:effectLst/>
                <a:uFillTx/>
                <a:latin typeface="Aptos"/>
                <a:ea typeface="Aptos"/>
              </a:rPr>
              <a:t>Interventions should be realistic for an early years setting and clearly linked to the theory.</a:t>
            </a:r>
            <a:endParaRPr lang="en-US" sz="1050" b="0" u="none" strike="noStrike">
              <a:solidFill>
                <a:srgbClr val="000000"/>
              </a:solidFill>
              <a:effectLst/>
              <a:uFillTx/>
              <a:latin typeface="Arial"/>
            </a:endParaRPr>
          </a:p>
        </p:txBody>
      </p:sp>
      <p:sp>
        <p:nvSpPr>
          <p:cNvPr id="124" name="Text 3"/>
          <p:cNvSpPr/>
          <p:nvPr/>
        </p:nvSpPr>
        <p:spPr>
          <a:xfrm>
            <a:off x="11201400" y="6437520"/>
            <a:ext cx="411120" cy="228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ctr">
            <a:noAutofit/>
          </a:bodyPr>
          <a:lstStyle/>
          <a:p>
            <a:pPr algn="r" defTabSz="914400">
              <a:lnSpc>
                <a:spcPct val="100000"/>
              </a:lnSpc>
              <a:tabLst>
                <a:tab pos="0" algn="l"/>
              </a:tabLst>
            </a:pPr>
            <a:r>
              <a:rPr lang="en-US" sz="800" b="0" u="none" strike="noStrike">
                <a:solidFill>
                  <a:srgbClr val="61707D"/>
                </a:solidFill>
                <a:effectLst/>
                <a:uFillTx/>
                <a:latin typeface="Aptos"/>
                <a:ea typeface="Aptos"/>
              </a:rPr>
              <a:t>8</a:t>
            </a:r>
            <a:endParaRPr lang="en-US" sz="800" b="0" u="none" strike="noStrike">
              <a:solidFill>
                <a:srgbClr val="000000"/>
              </a:solidFill>
              <a:effectLst/>
              <a:uFillTx/>
              <a:latin typeface="Arial"/>
            </a:endParaRPr>
          </a:p>
        </p:txBody>
      </p:sp>
      <p:sp>
        <p:nvSpPr>
          <p:cNvPr id="125" name="Shape 4"/>
          <p:cNvSpPr/>
          <p:nvPr/>
        </p:nvSpPr>
        <p:spPr>
          <a:xfrm>
            <a:off x="502920" y="6355080"/>
            <a:ext cx="11155680" cy="360"/>
          </a:xfrm>
          <a:prstGeom prst="line">
            <a:avLst/>
          </a:prstGeom>
          <a:ln w="8890">
            <a:solidFill>
              <a:srgbClr val="D8DEE9"/>
            </a:solidFill>
            <a:round/>
          </a:ln>
        </p:spPr>
        <p:style>
          <a:lnRef idx="0">
            <a:scrgbClr r="0" g="0" b="0"/>
          </a:lnRef>
          <a:fillRef idx="0">
            <a:scrgbClr r="0" g="0" b="0"/>
          </a:fillRef>
          <a:effectRef idx="0">
            <a:scrgbClr r="0" g="0" b="0"/>
          </a:effectRef>
          <a:fontRef idx="minor"/>
        </p:style>
        <p:txBody>
          <a:bodyPr lIns="90000" tIns="-44640" rIns="90000" bIns="-44640" anchor="t" anchorCtr="1">
            <a:noAutofit/>
          </a:bodyPr>
          <a:lstStyle/>
          <a:p>
            <a:endParaRPr lang="en-US" sz="1800" b="0" u="none" strike="noStrike">
              <a:solidFill>
                <a:srgbClr val="000000"/>
              </a:solidFill>
              <a:effectLst/>
              <a:uFillTx/>
              <a:latin typeface="Arial"/>
            </a:endParaRPr>
          </a:p>
        </p:txBody>
      </p:sp>
      <p:sp>
        <p:nvSpPr>
          <p:cNvPr id="126" name="Text 5"/>
          <p:cNvSpPr/>
          <p:nvPr/>
        </p:nvSpPr>
        <p:spPr>
          <a:xfrm>
            <a:off x="822960" y="1325880"/>
            <a:ext cx="2011320" cy="502560"/>
          </a:xfrm>
          <a:prstGeom prst="roundRect">
            <a:avLst>
              <a:gd name="adj" fmla="val 16667"/>
            </a:avLst>
          </a:prstGeom>
          <a:solidFill>
            <a:srgbClr val="FFFFFF"/>
          </a:solidFill>
          <a:ln w="15240">
            <a:solidFill>
              <a:srgbClr val="61707D"/>
            </a:solidFill>
            <a:round/>
          </a:ln>
        </p:spPr>
        <p:style>
          <a:lnRef idx="0">
            <a:scrgbClr r="0" g="0" b="0"/>
          </a:lnRef>
          <a:fillRef idx="0">
            <a:scrgbClr r="0" g="0" b="0"/>
          </a:fillRef>
          <a:effectRef idx="0">
            <a:scrgbClr r="0" g="0" b="0"/>
          </a:effectRef>
          <a:fontRef idx="minor"/>
        </p:style>
        <p:txBody>
          <a:bodyPr lIns="720" tIns="720" rIns="720" bIns="720" anchor="ctr">
            <a:normAutofit/>
          </a:bodyPr>
          <a:lstStyle/>
          <a:p>
            <a:pPr algn="ctr" defTabSz="914400">
              <a:lnSpc>
                <a:spcPct val="100000"/>
              </a:lnSpc>
              <a:tabLst>
                <a:tab pos="0" algn="l"/>
              </a:tabLst>
            </a:pPr>
            <a:r>
              <a:rPr lang="en-US" sz="1300" b="1" u="none" strike="noStrike">
                <a:solidFill>
                  <a:srgbClr val="15324B"/>
                </a:solidFill>
                <a:effectLst/>
                <a:uFillTx/>
                <a:latin typeface="Aptos"/>
                <a:ea typeface="Aptos"/>
              </a:rPr>
              <a:t>Observe current ability</a:t>
            </a:r>
            <a:endParaRPr lang="en-US" sz="1300" b="0" u="none" strike="noStrike">
              <a:solidFill>
                <a:srgbClr val="000000"/>
              </a:solidFill>
              <a:effectLst/>
              <a:uFillTx/>
              <a:latin typeface="Arial"/>
            </a:endParaRPr>
          </a:p>
        </p:txBody>
      </p:sp>
      <p:sp>
        <p:nvSpPr>
          <p:cNvPr id="127" name="Text 6"/>
          <p:cNvSpPr/>
          <p:nvPr/>
        </p:nvSpPr>
        <p:spPr>
          <a:xfrm>
            <a:off x="3337560" y="1325880"/>
            <a:ext cx="2011320" cy="502560"/>
          </a:xfrm>
          <a:prstGeom prst="roundRect">
            <a:avLst>
              <a:gd name="adj" fmla="val 16667"/>
            </a:avLst>
          </a:prstGeom>
          <a:solidFill>
            <a:srgbClr val="FFFFFF"/>
          </a:solidFill>
          <a:ln w="15240">
            <a:solidFill>
              <a:srgbClr val="61707D"/>
            </a:solidFill>
            <a:round/>
          </a:ln>
        </p:spPr>
        <p:style>
          <a:lnRef idx="0">
            <a:scrgbClr r="0" g="0" b="0"/>
          </a:lnRef>
          <a:fillRef idx="0">
            <a:scrgbClr r="0" g="0" b="0"/>
          </a:fillRef>
          <a:effectRef idx="0">
            <a:scrgbClr r="0" g="0" b="0"/>
          </a:effectRef>
          <a:fontRef idx="minor"/>
        </p:style>
        <p:txBody>
          <a:bodyPr lIns="720" tIns="720" rIns="720" bIns="720" anchor="ctr">
            <a:normAutofit/>
          </a:bodyPr>
          <a:lstStyle/>
          <a:p>
            <a:pPr algn="ctr" defTabSz="914400">
              <a:lnSpc>
                <a:spcPct val="100000"/>
              </a:lnSpc>
              <a:tabLst>
                <a:tab pos="0" algn="l"/>
              </a:tabLst>
            </a:pPr>
            <a:r>
              <a:rPr lang="en-US" sz="1300" b="1" u="none" strike="noStrike">
                <a:solidFill>
                  <a:srgbClr val="15324B"/>
                </a:solidFill>
                <a:effectLst/>
                <a:uFillTx/>
                <a:latin typeface="Aptos"/>
                <a:ea typeface="Aptos"/>
              </a:rPr>
              <a:t>Add sensitive help</a:t>
            </a:r>
            <a:endParaRPr lang="en-US" sz="1300" b="0" u="none" strike="noStrike">
              <a:solidFill>
                <a:srgbClr val="000000"/>
              </a:solidFill>
              <a:effectLst/>
              <a:uFillTx/>
              <a:latin typeface="Arial"/>
            </a:endParaRPr>
          </a:p>
        </p:txBody>
      </p:sp>
      <p:sp>
        <p:nvSpPr>
          <p:cNvPr id="128" name="Text 7"/>
          <p:cNvSpPr/>
          <p:nvPr/>
        </p:nvSpPr>
        <p:spPr>
          <a:xfrm>
            <a:off x="5852160" y="1325880"/>
            <a:ext cx="2011320" cy="502560"/>
          </a:xfrm>
          <a:prstGeom prst="roundRect">
            <a:avLst>
              <a:gd name="adj" fmla="val 16667"/>
            </a:avLst>
          </a:prstGeom>
          <a:solidFill>
            <a:srgbClr val="FFFFFF"/>
          </a:solidFill>
          <a:ln w="15240">
            <a:solidFill>
              <a:srgbClr val="61707D"/>
            </a:solidFill>
            <a:round/>
          </a:ln>
        </p:spPr>
        <p:style>
          <a:lnRef idx="0">
            <a:scrgbClr r="0" g="0" b="0"/>
          </a:lnRef>
          <a:fillRef idx="0">
            <a:scrgbClr r="0" g="0" b="0"/>
          </a:fillRef>
          <a:effectRef idx="0">
            <a:scrgbClr r="0" g="0" b="0"/>
          </a:effectRef>
          <a:fontRef idx="minor"/>
        </p:style>
        <p:txBody>
          <a:bodyPr lIns="720" tIns="720" rIns="720" bIns="720" anchor="ctr">
            <a:normAutofit/>
          </a:bodyPr>
          <a:lstStyle/>
          <a:p>
            <a:pPr algn="ctr" defTabSz="914400">
              <a:lnSpc>
                <a:spcPct val="100000"/>
              </a:lnSpc>
              <a:tabLst>
                <a:tab pos="0" algn="l"/>
              </a:tabLst>
            </a:pPr>
            <a:r>
              <a:rPr lang="en-US" sz="1300" b="1" u="none" strike="noStrike">
                <a:solidFill>
                  <a:srgbClr val="15324B"/>
                </a:solidFill>
                <a:effectLst/>
                <a:uFillTx/>
                <a:latin typeface="Aptos"/>
                <a:ea typeface="Aptos"/>
              </a:rPr>
              <a:t>Practise in play</a:t>
            </a:r>
            <a:endParaRPr lang="en-US" sz="1300" b="0" u="none" strike="noStrike">
              <a:solidFill>
                <a:srgbClr val="000000"/>
              </a:solidFill>
              <a:effectLst/>
              <a:uFillTx/>
              <a:latin typeface="Arial"/>
            </a:endParaRPr>
          </a:p>
        </p:txBody>
      </p:sp>
      <p:sp>
        <p:nvSpPr>
          <p:cNvPr id="129" name="Text 8"/>
          <p:cNvSpPr/>
          <p:nvPr/>
        </p:nvSpPr>
        <p:spPr>
          <a:xfrm>
            <a:off x="8366760" y="1325880"/>
            <a:ext cx="2011320" cy="502560"/>
          </a:xfrm>
          <a:prstGeom prst="roundRect">
            <a:avLst>
              <a:gd name="adj" fmla="val 16667"/>
            </a:avLst>
          </a:prstGeom>
          <a:solidFill>
            <a:srgbClr val="FFFFFF"/>
          </a:solidFill>
          <a:ln w="15240">
            <a:solidFill>
              <a:srgbClr val="61707D"/>
            </a:solidFill>
            <a:round/>
          </a:ln>
        </p:spPr>
        <p:style>
          <a:lnRef idx="0">
            <a:scrgbClr r="0" g="0" b="0"/>
          </a:lnRef>
          <a:fillRef idx="0">
            <a:scrgbClr r="0" g="0" b="0"/>
          </a:fillRef>
          <a:effectRef idx="0">
            <a:scrgbClr r="0" g="0" b="0"/>
          </a:effectRef>
          <a:fontRef idx="minor"/>
        </p:style>
        <p:txBody>
          <a:bodyPr lIns="720" tIns="720" rIns="720" bIns="720" anchor="ctr">
            <a:normAutofit/>
          </a:bodyPr>
          <a:lstStyle/>
          <a:p>
            <a:pPr algn="ctr" defTabSz="914400">
              <a:lnSpc>
                <a:spcPct val="100000"/>
              </a:lnSpc>
              <a:tabLst>
                <a:tab pos="0" algn="l"/>
              </a:tabLst>
            </a:pPr>
            <a:r>
              <a:rPr lang="en-US" sz="1300" b="1" u="none" strike="noStrike">
                <a:solidFill>
                  <a:srgbClr val="15324B"/>
                </a:solidFill>
                <a:effectLst/>
                <a:uFillTx/>
                <a:latin typeface="Aptos"/>
                <a:ea typeface="Aptos"/>
              </a:rPr>
              <a:t>Reduce prompts</a:t>
            </a:r>
            <a:endParaRPr lang="en-US" sz="1300" b="0" u="none" strike="noStrike">
              <a:solidFill>
                <a:srgbClr val="000000"/>
              </a:solidFill>
              <a:effectLst/>
              <a:uFillTx/>
              <a:latin typeface="Arial"/>
            </a:endParaRPr>
          </a:p>
        </p:txBody>
      </p:sp>
      <p:sp>
        <p:nvSpPr>
          <p:cNvPr id="130" name="Shape 9"/>
          <p:cNvSpPr/>
          <p:nvPr/>
        </p:nvSpPr>
        <p:spPr>
          <a:xfrm>
            <a:off x="2852640" y="1572480"/>
            <a:ext cx="439200" cy="360"/>
          </a:xfrm>
          <a:prstGeom prst="line">
            <a:avLst/>
          </a:prstGeom>
          <a:ln w="17780">
            <a:solidFill>
              <a:srgbClr val="1B8A8F"/>
            </a:solidFill>
            <a:round/>
            <a:tailEnd type="triangle" w="med" len="med"/>
          </a:ln>
        </p:spPr>
        <p:style>
          <a:lnRef idx="0">
            <a:scrgbClr r="0" g="0" b="0"/>
          </a:lnRef>
          <a:fillRef idx="0">
            <a:scrgbClr r="0" g="0" b="0"/>
          </a:fillRef>
          <a:effectRef idx="0">
            <a:scrgbClr r="0" g="0" b="0"/>
          </a:effectRef>
          <a:fontRef idx="minor"/>
        </p:style>
        <p:txBody>
          <a:bodyPr lIns="90000" tIns="-44640" rIns="90000" bIns="-44640" anchor="t" anchorCtr="1">
            <a:noAutofit/>
          </a:bodyPr>
          <a:lstStyle/>
          <a:p>
            <a:endParaRPr lang="en-US" sz="1800" b="0" u="none" strike="noStrike">
              <a:solidFill>
                <a:srgbClr val="000000"/>
              </a:solidFill>
              <a:effectLst/>
              <a:uFillTx/>
              <a:latin typeface="Arial"/>
            </a:endParaRPr>
          </a:p>
        </p:txBody>
      </p:sp>
      <p:sp>
        <p:nvSpPr>
          <p:cNvPr id="131" name="Shape 10"/>
          <p:cNvSpPr/>
          <p:nvPr/>
        </p:nvSpPr>
        <p:spPr>
          <a:xfrm>
            <a:off x="5376600" y="1572480"/>
            <a:ext cx="438840" cy="360"/>
          </a:xfrm>
          <a:prstGeom prst="line">
            <a:avLst/>
          </a:prstGeom>
          <a:ln w="17780">
            <a:solidFill>
              <a:srgbClr val="1B8A8F"/>
            </a:solidFill>
            <a:round/>
            <a:tailEnd type="triangle" w="med" len="med"/>
          </a:ln>
        </p:spPr>
        <p:style>
          <a:lnRef idx="0">
            <a:scrgbClr r="0" g="0" b="0"/>
          </a:lnRef>
          <a:fillRef idx="0">
            <a:scrgbClr r="0" g="0" b="0"/>
          </a:fillRef>
          <a:effectRef idx="0">
            <a:scrgbClr r="0" g="0" b="0"/>
          </a:effectRef>
          <a:fontRef idx="minor"/>
        </p:style>
        <p:txBody>
          <a:bodyPr lIns="90000" tIns="-44640" rIns="90000" bIns="-44640" anchor="t" anchorCtr="1">
            <a:noAutofit/>
          </a:bodyPr>
          <a:lstStyle/>
          <a:p>
            <a:endParaRPr lang="en-US" sz="1800" b="0" u="none" strike="noStrike">
              <a:solidFill>
                <a:srgbClr val="000000"/>
              </a:solidFill>
              <a:effectLst/>
              <a:uFillTx/>
              <a:latin typeface="Arial"/>
            </a:endParaRPr>
          </a:p>
        </p:txBody>
      </p:sp>
      <p:sp>
        <p:nvSpPr>
          <p:cNvPr id="132" name="Shape 11"/>
          <p:cNvSpPr/>
          <p:nvPr/>
        </p:nvSpPr>
        <p:spPr>
          <a:xfrm>
            <a:off x="7881840" y="1572480"/>
            <a:ext cx="439200" cy="360"/>
          </a:xfrm>
          <a:prstGeom prst="line">
            <a:avLst/>
          </a:prstGeom>
          <a:ln w="17780">
            <a:solidFill>
              <a:srgbClr val="1B8A8F"/>
            </a:solidFill>
            <a:round/>
            <a:tailEnd type="triangle" w="med" len="med"/>
          </a:ln>
        </p:spPr>
        <p:style>
          <a:lnRef idx="0">
            <a:scrgbClr r="0" g="0" b="0"/>
          </a:lnRef>
          <a:fillRef idx="0">
            <a:scrgbClr r="0" g="0" b="0"/>
          </a:fillRef>
          <a:effectRef idx="0">
            <a:scrgbClr r="0" g="0" b="0"/>
          </a:effectRef>
          <a:fontRef idx="minor"/>
        </p:style>
        <p:txBody>
          <a:bodyPr lIns="90000" tIns="-44640" rIns="90000" bIns="-44640" anchor="t" anchorCtr="1">
            <a:noAutofit/>
          </a:bodyPr>
          <a:lstStyle/>
          <a:p>
            <a:endParaRPr lang="en-US" sz="1800" b="0" u="none" strike="noStrike">
              <a:solidFill>
                <a:srgbClr val="000000"/>
              </a:solidFill>
              <a:effectLst/>
              <a:uFillTx/>
              <a:latin typeface="Arial"/>
            </a:endParaRPr>
          </a:p>
        </p:txBody>
      </p:sp>
      <p:sp>
        <p:nvSpPr>
          <p:cNvPr id="133" name="Text 12"/>
          <p:cNvSpPr/>
          <p:nvPr/>
        </p:nvSpPr>
        <p:spPr>
          <a:xfrm>
            <a:off x="960120" y="2514600"/>
            <a:ext cx="5303160" cy="2285640"/>
          </a:xfrm>
          <a:prstGeom prst="rect">
            <a:avLst/>
          </a:prstGeom>
          <a:noFill/>
          <a:ln w="0">
            <a:noFill/>
          </a:ln>
        </p:spPr>
        <p:style>
          <a:lnRef idx="0">
            <a:scrgbClr r="0" g="0" b="0"/>
          </a:lnRef>
          <a:fillRef idx="0">
            <a:scrgbClr r="0" g="0" b="0"/>
          </a:fillRef>
          <a:effectRef idx="0">
            <a:scrgbClr r="0" g="0" b="0"/>
          </a:effectRef>
          <a:fontRef idx="minor"/>
        </p:style>
        <p:txBody>
          <a:bodyPr lIns="720" tIns="720" rIns="720" bIns="720" anchor="ctr">
            <a:normAutofit/>
          </a:bodyPr>
          <a:lstStyle/>
          <a:p>
            <a:pPr defTabSz="914400">
              <a:lnSpc>
                <a:spcPct val="100000"/>
              </a:lnSpc>
            </a:pPr>
            <a:r>
              <a:rPr lang="en-US" sz="1500" b="0" u="none" strike="noStrike">
                <a:solidFill>
                  <a:srgbClr val="202020"/>
                </a:solidFill>
                <a:effectLst/>
                <a:uFillTx/>
                <a:latin typeface="Aptos"/>
                <a:ea typeface="Aptos"/>
              </a:rPr>
              <a:t>Plan small-group play with one calm peer and an adult nearby</a:t>
            </a:r>
            <a:endParaRPr lang="en-US" sz="1500" b="0" u="none" strike="noStrike">
              <a:solidFill>
                <a:srgbClr val="000000"/>
              </a:solidFill>
              <a:effectLst/>
              <a:uFillTx/>
              <a:latin typeface="Arial"/>
            </a:endParaRPr>
          </a:p>
          <a:p>
            <a:pPr defTabSz="914400">
              <a:lnSpc>
                <a:spcPct val="100000"/>
              </a:lnSpc>
            </a:pPr>
            <a:r>
              <a:rPr lang="en-US" sz="1500" b="0" u="none" strike="noStrike">
                <a:solidFill>
                  <a:srgbClr val="202020"/>
                </a:solidFill>
                <a:effectLst/>
                <a:uFillTx/>
                <a:latin typeface="Aptos"/>
                <a:ea typeface="Aptos"/>
              </a:rPr>
              <a:t>Use parallel talk and expansions: “car” -&gt; “red car going fast”</a:t>
            </a:r>
            <a:endParaRPr lang="en-US" sz="1500" b="0" u="none" strike="noStrike">
              <a:solidFill>
                <a:srgbClr val="000000"/>
              </a:solidFill>
              <a:effectLst/>
              <a:uFillTx/>
              <a:latin typeface="Arial"/>
            </a:endParaRPr>
          </a:p>
          <a:p>
            <a:pPr defTabSz="914400">
              <a:lnSpc>
                <a:spcPct val="100000"/>
              </a:lnSpc>
            </a:pPr>
            <a:r>
              <a:rPr lang="en-US" sz="1500" b="0" u="none" strike="noStrike">
                <a:solidFill>
                  <a:srgbClr val="202020"/>
                </a:solidFill>
                <a:effectLst/>
                <a:uFillTx/>
                <a:latin typeface="Aptos"/>
                <a:ea typeface="Aptos"/>
              </a:rPr>
              <a:t>Use sustained shared thinking: wonder, predict, problem-solve together</a:t>
            </a:r>
            <a:endParaRPr lang="en-US" sz="1500" b="0" u="none" strike="noStrike">
              <a:solidFill>
                <a:srgbClr val="000000"/>
              </a:solidFill>
              <a:effectLst/>
              <a:uFillTx/>
              <a:latin typeface="Arial"/>
            </a:endParaRPr>
          </a:p>
          <a:p>
            <a:pPr defTabSz="914400">
              <a:lnSpc>
                <a:spcPct val="100000"/>
              </a:lnSpc>
            </a:pPr>
            <a:r>
              <a:rPr lang="en-US" sz="1500" b="0" u="none" strike="noStrike">
                <a:solidFill>
                  <a:srgbClr val="202020"/>
                </a:solidFill>
                <a:effectLst/>
                <a:uFillTx/>
                <a:latin typeface="Aptos"/>
                <a:ea typeface="Aptos"/>
              </a:rPr>
              <a:t>Give choices and wait time to encourage communication</a:t>
            </a:r>
            <a:endParaRPr lang="en-US" sz="1500" b="0" u="none" strike="noStrike">
              <a:solidFill>
                <a:srgbClr val="000000"/>
              </a:solidFill>
              <a:effectLst/>
              <a:uFillTx/>
              <a:latin typeface="Arial"/>
            </a:endParaRPr>
          </a:p>
          <a:p>
            <a:pPr defTabSz="914400">
              <a:lnSpc>
                <a:spcPct val="100000"/>
              </a:lnSpc>
            </a:pPr>
            <a:r>
              <a:rPr lang="en-US" sz="1500" b="0" u="none" strike="noStrike">
                <a:solidFill>
                  <a:srgbClr val="202020"/>
                </a:solidFill>
                <a:effectLst/>
                <a:uFillTx/>
                <a:latin typeface="Aptos"/>
                <a:ea typeface="Aptos"/>
              </a:rPr>
              <a:t>Use short, repeated routines so Isaac can experience success</a:t>
            </a:r>
            <a:endParaRPr lang="en-US" sz="1500" b="0" u="none" strike="noStrike">
              <a:solidFill>
                <a:srgbClr val="000000"/>
              </a:solidFill>
              <a:effectLst/>
              <a:uFillTx/>
              <a:latin typeface="Arial"/>
            </a:endParaRPr>
          </a:p>
        </p:txBody>
      </p:sp>
      <p:sp>
        <p:nvSpPr>
          <p:cNvPr id="134" name="Text 13"/>
          <p:cNvSpPr/>
          <p:nvPr/>
        </p:nvSpPr>
        <p:spPr>
          <a:xfrm>
            <a:off x="6766560" y="2514600"/>
            <a:ext cx="2742840" cy="475200"/>
          </a:xfrm>
          <a:prstGeom prst="roundRect">
            <a:avLst>
              <a:gd name="adj" fmla="val 16667"/>
            </a:avLst>
          </a:prstGeom>
          <a:solidFill>
            <a:srgbClr val="EAF3FB"/>
          </a:solidFill>
          <a:ln w="15240">
            <a:solidFill>
              <a:srgbClr val="2F74B5"/>
            </a:solidFill>
            <a:round/>
          </a:ln>
        </p:spPr>
        <p:style>
          <a:lnRef idx="0">
            <a:scrgbClr r="0" g="0" b="0"/>
          </a:lnRef>
          <a:fillRef idx="0">
            <a:scrgbClr r="0" g="0" b="0"/>
          </a:fillRef>
          <a:effectRef idx="0">
            <a:scrgbClr r="0" g="0" b="0"/>
          </a:effectRef>
          <a:fontRef idx="minor"/>
        </p:style>
        <p:txBody>
          <a:bodyPr lIns="720" tIns="720" rIns="720" bIns="720" anchor="ctr">
            <a:normAutofit/>
          </a:bodyPr>
          <a:lstStyle/>
          <a:p>
            <a:pPr algn="ctr" defTabSz="914400">
              <a:lnSpc>
                <a:spcPct val="100000"/>
              </a:lnSpc>
              <a:tabLst>
                <a:tab pos="0" algn="l"/>
              </a:tabLst>
            </a:pPr>
            <a:r>
              <a:rPr lang="en-US" sz="1400" b="1" u="none" strike="noStrike">
                <a:solidFill>
                  <a:srgbClr val="15324B"/>
                </a:solidFill>
                <a:effectLst/>
                <a:uFillTx/>
                <a:latin typeface="Aptos"/>
                <a:ea typeface="Aptos"/>
              </a:rPr>
              <a:t>Example: block play</a:t>
            </a:r>
            <a:endParaRPr lang="en-US" sz="1400" b="0" u="none" strike="noStrike">
              <a:solidFill>
                <a:srgbClr val="000000"/>
              </a:solidFill>
              <a:effectLst/>
              <a:uFillTx/>
              <a:latin typeface="Arial"/>
            </a:endParaRPr>
          </a:p>
        </p:txBody>
      </p:sp>
      <p:sp>
        <p:nvSpPr>
          <p:cNvPr id="135" name="Text 14"/>
          <p:cNvSpPr/>
          <p:nvPr/>
        </p:nvSpPr>
        <p:spPr>
          <a:xfrm>
            <a:off x="6812280" y="3246120"/>
            <a:ext cx="3291480" cy="1416960"/>
          </a:xfrm>
          <a:prstGeom prst="rect">
            <a:avLst/>
          </a:prstGeom>
          <a:noFill/>
          <a:ln w="0">
            <a:noFill/>
          </a:ln>
        </p:spPr>
        <p:style>
          <a:lnRef idx="0">
            <a:scrgbClr r="0" g="0" b="0"/>
          </a:lnRef>
          <a:fillRef idx="0">
            <a:scrgbClr r="0" g="0" b="0"/>
          </a:fillRef>
          <a:effectRef idx="0">
            <a:scrgbClr r="0" g="0" b="0"/>
          </a:effectRef>
          <a:fontRef idx="minor"/>
        </p:style>
        <p:txBody>
          <a:bodyPr lIns="720" tIns="720" rIns="720" bIns="720" anchor="ctr">
            <a:normAutofit/>
          </a:bodyPr>
          <a:lstStyle/>
          <a:p>
            <a:pPr defTabSz="914400">
              <a:lnSpc>
                <a:spcPct val="100000"/>
              </a:lnSpc>
              <a:tabLst>
                <a:tab pos="0" algn="l"/>
              </a:tabLst>
            </a:pPr>
            <a:r>
              <a:rPr lang="en-US" sz="1500" b="0" u="none" strike="noStrike">
                <a:solidFill>
                  <a:srgbClr val="202020"/>
                </a:solidFill>
                <a:effectLst/>
                <a:uFillTx/>
                <a:latin typeface="Aptos"/>
              </a:rPr>
              <a:t>Adult: “Let’s build a bridge.”</a:t>
            </a:r>
            <a:endParaRPr lang="en-US" sz="1500" b="0" u="none" strike="noStrike">
              <a:solidFill>
                <a:srgbClr val="000000"/>
              </a:solidFill>
              <a:effectLst/>
              <a:uFillTx/>
              <a:latin typeface="Arial"/>
            </a:endParaRPr>
          </a:p>
          <a:p>
            <a:pPr defTabSz="914400">
              <a:lnSpc>
                <a:spcPct val="100000"/>
              </a:lnSpc>
              <a:tabLst>
                <a:tab pos="0" algn="l"/>
              </a:tabLst>
            </a:pPr>
            <a:r>
              <a:rPr lang="en-US" sz="1500" b="0" u="none" strike="noStrike">
                <a:solidFill>
                  <a:srgbClr val="202020"/>
                </a:solidFill>
                <a:effectLst/>
                <a:uFillTx/>
                <a:latin typeface="Aptos"/>
              </a:rPr>
              <a:t>Isaac chooses blocks.</a:t>
            </a:r>
            <a:endParaRPr lang="en-US" sz="1500" b="0" u="none" strike="noStrike">
              <a:solidFill>
                <a:srgbClr val="000000"/>
              </a:solidFill>
              <a:effectLst/>
              <a:uFillTx/>
              <a:latin typeface="Arial"/>
            </a:endParaRPr>
          </a:p>
          <a:p>
            <a:pPr defTabSz="914400">
              <a:lnSpc>
                <a:spcPct val="100000"/>
              </a:lnSpc>
              <a:tabLst>
                <a:tab pos="0" algn="l"/>
              </a:tabLst>
            </a:pPr>
            <a:r>
              <a:rPr lang="en-US" sz="1500" b="0" u="none" strike="noStrike">
                <a:solidFill>
                  <a:srgbClr val="202020"/>
                </a:solidFill>
                <a:effectLst/>
                <a:uFillTx/>
                <a:latin typeface="Aptos"/>
              </a:rPr>
              <a:t>Adult models words and turn-taking.</a:t>
            </a:r>
            <a:endParaRPr lang="en-US" sz="1500" b="0" u="none" strike="noStrike">
              <a:solidFill>
                <a:srgbClr val="000000"/>
              </a:solidFill>
              <a:effectLst/>
              <a:uFillTx/>
              <a:latin typeface="Arial"/>
            </a:endParaRPr>
          </a:p>
          <a:p>
            <a:pPr defTabSz="914400">
              <a:lnSpc>
                <a:spcPct val="100000"/>
              </a:lnSpc>
              <a:tabLst>
                <a:tab pos="0" algn="l"/>
              </a:tabLst>
            </a:pPr>
            <a:r>
              <a:rPr lang="en-US" sz="1500" b="0" u="none" strike="noStrike">
                <a:solidFill>
                  <a:srgbClr val="202020"/>
                </a:solidFill>
                <a:effectLst/>
                <a:uFillTx/>
                <a:latin typeface="Aptos"/>
              </a:rPr>
              <a:t>Peer joins for one short turn.</a:t>
            </a:r>
            <a:endParaRPr lang="en-US" sz="1500" b="0" u="none" strike="noStrike">
              <a:solidFill>
                <a:srgbClr val="000000"/>
              </a:solidFill>
              <a:effectLst/>
              <a:uFillTx/>
              <a:latin typeface="Arial"/>
            </a:endParaRPr>
          </a:p>
          <a:p>
            <a:pPr defTabSz="914400">
              <a:lnSpc>
                <a:spcPct val="100000"/>
              </a:lnSpc>
              <a:tabLst>
                <a:tab pos="0" algn="l"/>
              </a:tabLst>
            </a:pPr>
            <a:r>
              <a:rPr lang="en-US" sz="1500" b="0" u="none" strike="noStrike">
                <a:solidFill>
                  <a:srgbClr val="202020"/>
                </a:solidFill>
                <a:effectLst/>
                <a:uFillTx/>
                <a:latin typeface="Aptos"/>
              </a:rPr>
              <a:t>Support is gradually reduced.</a:t>
            </a:r>
            <a:endParaRPr lang="en-US" sz="1500" b="0" u="none" strike="noStrike">
              <a:solidFill>
                <a:srgbClr val="000000"/>
              </a:solidFill>
              <a:effectLst/>
              <a:uFillTx/>
              <a:latin typeface="Arial"/>
            </a:endParaRPr>
          </a:p>
        </p:txBody>
      </p:sp>
      <p:sp>
        <p:nvSpPr>
          <p:cNvPr id="136" name="Text 15"/>
          <p:cNvSpPr/>
          <p:nvPr/>
        </p:nvSpPr>
        <p:spPr>
          <a:xfrm>
            <a:off x="621720" y="5980320"/>
            <a:ext cx="10698120" cy="2556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ctr">
            <a:normAutofit/>
          </a:bodyPr>
          <a:lstStyle/>
          <a:p>
            <a:pPr defTabSz="914400">
              <a:lnSpc>
                <a:spcPct val="100000"/>
              </a:lnSpc>
              <a:tabLst>
                <a:tab pos="0" algn="l"/>
              </a:tabLst>
            </a:pPr>
            <a:r>
              <a:rPr lang="en-US" sz="870" b="0" i="1" u="none" strike="noStrike">
                <a:solidFill>
                  <a:srgbClr val="61707D"/>
                </a:solidFill>
                <a:effectLst/>
                <a:uFillTx/>
                <a:latin typeface="Aptos"/>
                <a:ea typeface="Aptos"/>
              </a:rPr>
              <a:t>Sources: Wood, Bruner and Ross (1976); Siraj-Blatchford et al. (2002); Law, Garrett and Nye (2004).</a:t>
            </a:r>
            <a:endParaRPr lang="en-US" sz="870" b="0" u="none" strike="noStrike">
              <a:solidFill>
                <a:srgbClr val="000000"/>
              </a:solidFill>
              <a:effectLst/>
              <a:uFillTx/>
              <a:latin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7F9FC"/>
        </a:solidFill>
        <a:effectLst/>
      </p:bgPr>
    </p:bg>
    <p:spTree>
      <p:nvGrpSpPr>
        <p:cNvPr id="1" name=""/>
        <p:cNvGrpSpPr/>
        <p:nvPr/>
      </p:nvGrpSpPr>
      <p:grpSpPr>
        <a:xfrm>
          <a:off x="0" y="0"/>
          <a:ext cx="0" cy="0"/>
          <a:chOff x="0" y="0"/>
          <a:chExt cx="0" cy="0"/>
        </a:xfrm>
      </p:grpSpPr>
      <p:sp>
        <p:nvSpPr>
          <p:cNvPr id="137" name="Text 0"/>
          <p:cNvSpPr/>
          <p:nvPr/>
        </p:nvSpPr>
        <p:spPr>
          <a:xfrm>
            <a:off x="594360" y="384120"/>
            <a:ext cx="9235080" cy="502560"/>
          </a:xfrm>
          <a:prstGeom prst="rect">
            <a:avLst/>
          </a:prstGeom>
          <a:noFill/>
          <a:ln w="0">
            <a:noFill/>
          </a:ln>
        </p:spPr>
        <p:style>
          <a:lnRef idx="0">
            <a:scrgbClr r="0" g="0" b="0"/>
          </a:lnRef>
          <a:fillRef idx="0">
            <a:scrgbClr r="0" g="0" b="0"/>
          </a:fillRef>
          <a:effectRef idx="0">
            <a:scrgbClr r="0" g="0" b="0"/>
          </a:effectRef>
          <a:fontRef idx="minor"/>
        </p:style>
        <p:txBody>
          <a:bodyPr lIns="360" tIns="360" rIns="360" bIns="360" anchor="ctr">
            <a:normAutofit fontScale="92500" lnSpcReduction="9999"/>
          </a:bodyPr>
          <a:lstStyle/>
          <a:p>
            <a:pPr defTabSz="914400">
              <a:lnSpc>
                <a:spcPct val="100000"/>
              </a:lnSpc>
              <a:tabLst>
                <a:tab pos="0" algn="l"/>
              </a:tabLst>
            </a:pPr>
            <a:r>
              <a:rPr lang="en-US" sz="2600" b="1" u="none" strike="noStrike">
                <a:solidFill>
                  <a:srgbClr val="15324B"/>
                </a:solidFill>
                <a:effectLst/>
                <a:uFillTx/>
                <a:latin typeface="Aptos Display"/>
                <a:ea typeface="Aptos Display"/>
              </a:rPr>
              <a:t>8. Support plan C: family and multi-agency collaboration</a:t>
            </a:r>
            <a:endParaRPr lang="en-US" sz="2600" b="0" u="none" strike="noStrike">
              <a:solidFill>
                <a:srgbClr val="000000"/>
              </a:solidFill>
              <a:effectLst/>
              <a:uFillTx/>
              <a:latin typeface="Arial"/>
            </a:endParaRPr>
          </a:p>
        </p:txBody>
      </p:sp>
      <p:sp>
        <p:nvSpPr>
          <p:cNvPr id="138" name="Text 1"/>
          <p:cNvSpPr/>
          <p:nvPr/>
        </p:nvSpPr>
        <p:spPr>
          <a:xfrm>
            <a:off x="621720" y="896040"/>
            <a:ext cx="9783720" cy="292320"/>
          </a:xfrm>
          <a:prstGeom prst="rect">
            <a:avLst/>
          </a:prstGeom>
          <a:noFill/>
          <a:ln w="0">
            <a:noFill/>
          </a:ln>
        </p:spPr>
        <p:style>
          <a:lnRef idx="0">
            <a:scrgbClr r="0" g="0" b="0"/>
          </a:lnRef>
          <a:fillRef idx="0">
            <a:scrgbClr r="0" g="0" b="0"/>
          </a:fillRef>
          <a:effectRef idx="0">
            <a:scrgbClr r="0" g="0" b="0"/>
          </a:effectRef>
          <a:fontRef idx="minor"/>
        </p:style>
        <p:txBody>
          <a:bodyPr lIns="360" tIns="360" rIns="360" bIns="360" anchor="ctr">
            <a:noAutofit/>
          </a:bodyPr>
          <a:lstStyle/>
          <a:p>
            <a:pPr defTabSz="914400">
              <a:lnSpc>
                <a:spcPct val="100000"/>
              </a:lnSpc>
              <a:tabLst>
                <a:tab pos="0" algn="l"/>
              </a:tabLst>
            </a:pPr>
            <a:r>
              <a:rPr lang="en-US" sz="1050" b="0" u="none" strike="noStrike">
                <a:solidFill>
                  <a:srgbClr val="61707D"/>
                </a:solidFill>
                <a:effectLst/>
                <a:uFillTx/>
                <a:latin typeface="Aptos"/>
                <a:ea typeface="Aptos"/>
              </a:rPr>
              <a:t>Early help should connect nursery practice with home, health and specialist support.</a:t>
            </a:r>
            <a:endParaRPr lang="en-US" sz="1050" b="0" u="none" strike="noStrike">
              <a:solidFill>
                <a:srgbClr val="000000"/>
              </a:solidFill>
              <a:effectLst/>
              <a:uFillTx/>
              <a:latin typeface="Arial"/>
            </a:endParaRPr>
          </a:p>
        </p:txBody>
      </p:sp>
      <p:sp>
        <p:nvSpPr>
          <p:cNvPr id="140" name="Text 3"/>
          <p:cNvSpPr/>
          <p:nvPr/>
        </p:nvSpPr>
        <p:spPr>
          <a:xfrm>
            <a:off x="11201400" y="6437520"/>
            <a:ext cx="411120" cy="228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ctr">
            <a:noAutofit/>
          </a:bodyPr>
          <a:lstStyle/>
          <a:p>
            <a:pPr algn="r" defTabSz="914400">
              <a:lnSpc>
                <a:spcPct val="100000"/>
              </a:lnSpc>
              <a:tabLst>
                <a:tab pos="0" algn="l"/>
              </a:tabLst>
            </a:pPr>
            <a:r>
              <a:rPr lang="en-US" sz="800" b="0" u="none" strike="noStrike">
                <a:solidFill>
                  <a:srgbClr val="61707D"/>
                </a:solidFill>
                <a:effectLst/>
                <a:uFillTx/>
                <a:latin typeface="Aptos"/>
                <a:ea typeface="Aptos"/>
              </a:rPr>
              <a:t>9</a:t>
            </a:r>
            <a:endParaRPr lang="en-US" sz="800" b="0" u="none" strike="noStrike">
              <a:solidFill>
                <a:srgbClr val="000000"/>
              </a:solidFill>
              <a:effectLst/>
              <a:uFillTx/>
              <a:latin typeface="Arial"/>
            </a:endParaRPr>
          </a:p>
        </p:txBody>
      </p:sp>
      <p:sp>
        <p:nvSpPr>
          <p:cNvPr id="141" name="Shape 4"/>
          <p:cNvSpPr/>
          <p:nvPr/>
        </p:nvSpPr>
        <p:spPr>
          <a:xfrm>
            <a:off x="502920" y="6355080"/>
            <a:ext cx="11155680" cy="360"/>
          </a:xfrm>
          <a:prstGeom prst="line">
            <a:avLst/>
          </a:prstGeom>
          <a:ln w="8890">
            <a:solidFill>
              <a:srgbClr val="D8DEE9"/>
            </a:solidFill>
            <a:round/>
          </a:ln>
        </p:spPr>
        <p:style>
          <a:lnRef idx="0">
            <a:scrgbClr r="0" g="0" b="0"/>
          </a:lnRef>
          <a:fillRef idx="0">
            <a:scrgbClr r="0" g="0" b="0"/>
          </a:fillRef>
          <a:effectRef idx="0">
            <a:scrgbClr r="0" g="0" b="0"/>
          </a:effectRef>
          <a:fontRef idx="minor"/>
        </p:style>
        <p:txBody>
          <a:bodyPr lIns="90000" tIns="-44640" rIns="90000" bIns="-44640" anchor="t" anchorCtr="1">
            <a:noAutofit/>
          </a:bodyPr>
          <a:lstStyle/>
          <a:p>
            <a:endParaRPr lang="en-US" sz="1800" b="0" u="none" strike="noStrike">
              <a:solidFill>
                <a:srgbClr val="000000"/>
              </a:solidFill>
              <a:effectLst/>
              <a:uFillTx/>
              <a:latin typeface="Arial"/>
            </a:endParaRPr>
          </a:p>
        </p:txBody>
      </p:sp>
      <p:sp>
        <p:nvSpPr>
          <p:cNvPr id="142" name="Text 5"/>
          <p:cNvSpPr/>
          <p:nvPr/>
        </p:nvSpPr>
        <p:spPr>
          <a:xfrm>
            <a:off x="5349240" y="2331720"/>
            <a:ext cx="1508400" cy="1508400"/>
          </a:xfrm>
          <a:prstGeom prst="ellipse">
            <a:avLst/>
          </a:prstGeom>
          <a:solidFill>
            <a:srgbClr val="FFFFFF"/>
          </a:solidFill>
          <a:ln w="17780">
            <a:solidFill>
              <a:srgbClr val="1B8A8F"/>
            </a:solidFill>
            <a:round/>
          </a:ln>
        </p:spPr>
        <p:style>
          <a:lnRef idx="0">
            <a:scrgbClr r="0" g="0" b="0"/>
          </a:lnRef>
          <a:fillRef idx="0">
            <a:scrgbClr r="0" g="0" b="0"/>
          </a:fillRef>
          <a:effectRef idx="0">
            <a:scrgbClr r="0" g="0" b="0"/>
          </a:effectRef>
          <a:fontRef idx="minor"/>
        </p:style>
        <p:txBody>
          <a:bodyPr lIns="360" tIns="360" rIns="360" bIns="360" anchor="ctr">
            <a:normAutofit/>
          </a:bodyPr>
          <a:lstStyle/>
          <a:p>
            <a:pPr algn="ctr" defTabSz="914400">
              <a:lnSpc>
                <a:spcPct val="100000"/>
              </a:lnSpc>
              <a:tabLst>
                <a:tab pos="0" algn="l"/>
              </a:tabLst>
            </a:pPr>
            <a:r>
              <a:rPr lang="en-US" sz="1600" b="1" u="none" strike="noStrike">
                <a:solidFill>
                  <a:srgbClr val="15324B"/>
                </a:solidFill>
                <a:effectLst/>
                <a:uFillTx/>
                <a:latin typeface="Aptos"/>
                <a:ea typeface="Aptos"/>
              </a:rPr>
              <a:t>Isaac</a:t>
            </a:r>
            <a:endParaRPr lang="en-US" sz="1600" b="0" u="none" strike="noStrike">
              <a:solidFill>
                <a:srgbClr val="000000"/>
              </a:solidFill>
              <a:effectLst/>
              <a:uFillTx/>
              <a:latin typeface="Arial"/>
            </a:endParaRPr>
          </a:p>
        </p:txBody>
      </p:sp>
      <p:sp>
        <p:nvSpPr>
          <p:cNvPr id="143" name="Shape 6"/>
          <p:cNvSpPr/>
          <p:nvPr/>
        </p:nvSpPr>
        <p:spPr>
          <a:xfrm flipV="1">
            <a:off x="6098760" y="1810440"/>
            <a:ext cx="360" cy="521280"/>
          </a:xfrm>
          <a:prstGeom prst="line">
            <a:avLst/>
          </a:prstGeom>
          <a:ln w="15240">
            <a:solidFill>
              <a:srgbClr val="61707D"/>
            </a:solidFill>
            <a:round/>
            <a:tailEnd type="triangle" w="med" len="med"/>
          </a:ln>
        </p:spPr>
        <p:style>
          <a:lnRef idx="0">
            <a:scrgbClr r="0" g="0" b="0"/>
          </a:lnRef>
          <a:fillRef idx="0">
            <a:scrgbClr r="0" g="0" b="0"/>
          </a:fillRef>
          <a:effectRef idx="0">
            <a:scrgbClr r="0" g="0" b="0"/>
          </a:effectRef>
          <a:fontRef idx="minor"/>
        </p:style>
        <p:txBody>
          <a:bodyPr lIns="90000" tIns="45000" rIns="90000" bIns="45000" anchor="t" anchorCtr="1">
            <a:noAutofit/>
          </a:bodyPr>
          <a:lstStyle/>
          <a:p>
            <a:endParaRPr lang="en-US" sz="1800" b="0" u="none" strike="noStrike">
              <a:solidFill>
                <a:srgbClr val="000000"/>
              </a:solidFill>
              <a:effectLst/>
              <a:uFillTx/>
              <a:latin typeface="Arial"/>
            </a:endParaRPr>
          </a:p>
        </p:txBody>
      </p:sp>
      <p:sp>
        <p:nvSpPr>
          <p:cNvPr id="144" name="Shape 7"/>
          <p:cNvSpPr/>
          <p:nvPr/>
        </p:nvSpPr>
        <p:spPr>
          <a:xfrm>
            <a:off x="6080760" y="3840480"/>
            <a:ext cx="360" cy="685800"/>
          </a:xfrm>
          <a:prstGeom prst="line">
            <a:avLst/>
          </a:prstGeom>
          <a:ln w="15240">
            <a:solidFill>
              <a:srgbClr val="61707D"/>
            </a:solidFill>
            <a:round/>
            <a:tailEnd type="triangle" w="med" len="med"/>
          </a:ln>
        </p:spPr>
        <p:style>
          <a:lnRef idx="0">
            <a:scrgbClr r="0" g="0" b="0"/>
          </a:lnRef>
          <a:fillRef idx="0">
            <a:scrgbClr r="0" g="0" b="0"/>
          </a:fillRef>
          <a:effectRef idx="0">
            <a:scrgbClr r="0" g="0" b="0"/>
          </a:effectRef>
          <a:fontRef idx="minor"/>
        </p:style>
        <p:txBody>
          <a:bodyPr lIns="90000" tIns="45000" rIns="90000" bIns="45000" anchor="t" anchorCtr="1">
            <a:noAutofit/>
          </a:bodyPr>
          <a:lstStyle/>
          <a:p>
            <a:endParaRPr lang="en-US" sz="1800" b="0" u="none" strike="noStrike">
              <a:solidFill>
                <a:srgbClr val="000000"/>
              </a:solidFill>
              <a:effectLst/>
              <a:uFillTx/>
              <a:latin typeface="Arial"/>
            </a:endParaRPr>
          </a:p>
        </p:txBody>
      </p:sp>
      <p:sp>
        <p:nvSpPr>
          <p:cNvPr id="145" name="Shape 8"/>
          <p:cNvSpPr/>
          <p:nvPr/>
        </p:nvSpPr>
        <p:spPr>
          <a:xfrm flipH="1">
            <a:off x="4526280" y="3090600"/>
            <a:ext cx="795240" cy="360"/>
          </a:xfrm>
          <a:prstGeom prst="line">
            <a:avLst/>
          </a:prstGeom>
          <a:ln w="15240">
            <a:solidFill>
              <a:srgbClr val="61707D"/>
            </a:solidFill>
            <a:round/>
            <a:tailEnd type="triangle" w="med" len="med"/>
          </a:ln>
        </p:spPr>
        <p:style>
          <a:lnRef idx="0">
            <a:scrgbClr r="0" g="0" b="0"/>
          </a:lnRef>
          <a:fillRef idx="0">
            <a:scrgbClr r="0" g="0" b="0"/>
          </a:fillRef>
          <a:effectRef idx="0">
            <a:scrgbClr r="0" g="0" b="0"/>
          </a:effectRef>
          <a:fontRef idx="minor"/>
        </p:style>
        <p:txBody>
          <a:bodyPr lIns="90000" tIns="-44640" rIns="90000" bIns="-44640" anchor="t" anchorCtr="1">
            <a:noAutofit/>
          </a:bodyPr>
          <a:lstStyle/>
          <a:p>
            <a:endParaRPr lang="en-US" sz="1800" b="0" u="none" strike="noStrike">
              <a:solidFill>
                <a:srgbClr val="000000"/>
              </a:solidFill>
              <a:effectLst/>
              <a:uFillTx/>
              <a:latin typeface="Arial"/>
            </a:endParaRPr>
          </a:p>
        </p:txBody>
      </p:sp>
      <p:sp>
        <p:nvSpPr>
          <p:cNvPr id="146" name="Shape 9"/>
          <p:cNvSpPr/>
          <p:nvPr/>
        </p:nvSpPr>
        <p:spPr>
          <a:xfrm>
            <a:off x="6876000" y="3090600"/>
            <a:ext cx="804960" cy="360"/>
          </a:xfrm>
          <a:prstGeom prst="line">
            <a:avLst/>
          </a:prstGeom>
          <a:ln w="15240">
            <a:solidFill>
              <a:srgbClr val="61707D"/>
            </a:solidFill>
            <a:round/>
            <a:tailEnd type="triangle" w="med" len="med"/>
          </a:ln>
        </p:spPr>
        <p:style>
          <a:lnRef idx="0">
            <a:scrgbClr r="0" g="0" b="0"/>
          </a:lnRef>
          <a:fillRef idx="0">
            <a:scrgbClr r="0" g="0" b="0"/>
          </a:fillRef>
          <a:effectRef idx="0">
            <a:scrgbClr r="0" g="0" b="0"/>
          </a:effectRef>
          <a:fontRef idx="minor"/>
        </p:style>
        <p:txBody>
          <a:bodyPr lIns="90000" tIns="-44640" rIns="90000" bIns="-44640" anchor="t" anchorCtr="1">
            <a:noAutofit/>
          </a:bodyPr>
          <a:lstStyle/>
          <a:p>
            <a:endParaRPr lang="en-US" sz="1800" b="0" u="none" strike="noStrike">
              <a:solidFill>
                <a:srgbClr val="000000"/>
              </a:solidFill>
              <a:effectLst/>
              <a:uFillTx/>
              <a:latin typeface="Arial"/>
            </a:endParaRPr>
          </a:p>
        </p:txBody>
      </p:sp>
      <p:sp>
        <p:nvSpPr>
          <p:cNvPr id="147" name="Text 10"/>
          <p:cNvSpPr/>
          <p:nvPr/>
        </p:nvSpPr>
        <p:spPr>
          <a:xfrm>
            <a:off x="4800600" y="1334880"/>
            <a:ext cx="2559960" cy="502560"/>
          </a:xfrm>
          <a:prstGeom prst="roundRect">
            <a:avLst>
              <a:gd name="adj" fmla="val 16667"/>
            </a:avLst>
          </a:prstGeom>
          <a:solidFill>
            <a:srgbClr val="FBEDEA"/>
          </a:solidFill>
          <a:ln w="15240">
            <a:solidFill>
              <a:srgbClr val="C65A4A"/>
            </a:solidFill>
            <a:round/>
          </a:ln>
        </p:spPr>
        <p:style>
          <a:lnRef idx="0">
            <a:scrgbClr r="0" g="0" b="0"/>
          </a:lnRef>
          <a:fillRef idx="0">
            <a:scrgbClr r="0" g="0" b="0"/>
          </a:fillRef>
          <a:effectRef idx="0">
            <a:scrgbClr r="0" g="0" b="0"/>
          </a:effectRef>
          <a:fontRef idx="minor"/>
        </p:style>
        <p:txBody>
          <a:bodyPr lIns="720" tIns="720" rIns="720" bIns="720" anchor="ctr">
            <a:normAutofit/>
          </a:bodyPr>
          <a:lstStyle/>
          <a:p>
            <a:pPr algn="ctr" defTabSz="914400">
              <a:lnSpc>
                <a:spcPct val="100000"/>
              </a:lnSpc>
              <a:tabLst>
                <a:tab pos="0" algn="l"/>
              </a:tabLst>
            </a:pPr>
            <a:r>
              <a:rPr lang="en-US" sz="1300" b="1" u="none" strike="noStrike">
                <a:solidFill>
                  <a:srgbClr val="15324B"/>
                </a:solidFill>
                <a:effectLst/>
                <a:uFillTx/>
                <a:latin typeface="Aptos"/>
                <a:ea typeface="Aptos"/>
              </a:rPr>
              <a:t>Mother / home</a:t>
            </a:r>
            <a:endParaRPr lang="en-US" sz="1300" b="0" u="none" strike="noStrike">
              <a:solidFill>
                <a:srgbClr val="000000"/>
              </a:solidFill>
              <a:effectLst/>
              <a:uFillTx/>
              <a:latin typeface="Arial"/>
            </a:endParaRPr>
          </a:p>
        </p:txBody>
      </p:sp>
      <p:sp>
        <p:nvSpPr>
          <p:cNvPr id="148" name="Text 11"/>
          <p:cNvSpPr/>
          <p:nvPr/>
        </p:nvSpPr>
        <p:spPr>
          <a:xfrm>
            <a:off x="7726680" y="2816280"/>
            <a:ext cx="2788560" cy="502560"/>
          </a:xfrm>
          <a:prstGeom prst="roundRect">
            <a:avLst>
              <a:gd name="adj" fmla="val 16667"/>
            </a:avLst>
          </a:prstGeom>
          <a:solidFill>
            <a:srgbClr val="EAF3FB"/>
          </a:solidFill>
          <a:ln w="15240">
            <a:solidFill>
              <a:srgbClr val="2F74B5"/>
            </a:solidFill>
            <a:round/>
          </a:ln>
        </p:spPr>
        <p:style>
          <a:lnRef idx="0">
            <a:scrgbClr r="0" g="0" b="0"/>
          </a:lnRef>
          <a:fillRef idx="0">
            <a:scrgbClr r="0" g="0" b="0"/>
          </a:fillRef>
          <a:effectRef idx="0">
            <a:scrgbClr r="0" g="0" b="0"/>
          </a:effectRef>
          <a:fontRef idx="minor"/>
        </p:style>
        <p:txBody>
          <a:bodyPr lIns="720" tIns="720" rIns="720" bIns="720" anchor="ctr">
            <a:normAutofit/>
          </a:bodyPr>
          <a:lstStyle/>
          <a:p>
            <a:pPr algn="ctr" defTabSz="914400">
              <a:lnSpc>
                <a:spcPct val="100000"/>
              </a:lnSpc>
              <a:tabLst>
                <a:tab pos="0" algn="l"/>
              </a:tabLst>
            </a:pPr>
            <a:r>
              <a:rPr lang="en-US" sz="1300" b="1" u="none" strike="noStrike">
                <a:solidFill>
                  <a:srgbClr val="15324B"/>
                </a:solidFill>
                <a:effectLst/>
                <a:uFillTx/>
                <a:latin typeface="Aptos"/>
                <a:ea typeface="Aptos"/>
              </a:rPr>
              <a:t>Nursery key person + SENCO</a:t>
            </a:r>
            <a:endParaRPr lang="en-US" sz="1300" b="0" u="none" strike="noStrike">
              <a:solidFill>
                <a:srgbClr val="000000"/>
              </a:solidFill>
              <a:effectLst/>
              <a:uFillTx/>
              <a:latin typeface="Arial"/>
            </a:endParaRPr>
          </a:p>
        </p:txBody>
      </p:sp>
      <p:sp>
        <p:nvSpPr>
          <p:cNvPr id="149" name="Text 12"/>
          <p:cNvSpPr/>
          <p:nvPr/>
        </p:nvSpPr>
        <p:spPr>
          <a:xfrm>
            <a:off x="4370760" y="4553640"/>
            <a:ext cx="3456000" cy="712800"/>
          </a:xfrm>
          <a:prstGeom prst="roundRect">
            <a:avLst>
              <a:gd name="adj" fmla="val 16667"/>
            </a:avLst>
          </a:prstGeom>
          <a:solidFill>
            <a:srgbClr val="FFF4DF"/>
          </a:solidFill>
          <a:ln w="15240">
            <a:solidFill>
              <a:srgbClr val="D79A2B"/>
            </a:solidFill>
            <a:round/>
          </a:ln>
        </p:spPr>
        <p:style>
          <a:lnRef idx="0">
            <a:scrgbClr r="0" g="0" b="0"/>
          </a:lnRef>
          <a:fillRef idx="0">
            <a:scrgbClr r="0" g="0" b="0"/>
          </a:fillRef>
          <a:effectRef idx="0">
            <a:scrgbClr r="0" g="0" b="0"/>
          </a:effectRef>
          <a:fontRef idx="minor"/>
        </p:style>
        <p:txBody>
          <a:bodyPr lIns="720" tIns="720" rIns="720" bIns="720" anchor="ctr">
            <a:normAutofit/>
          </a:bodyPr>
          <a:lstStyle/>
          <a:p>
            <a:pPr algn="ctr" defTabSz="914400">
              <a:lnSpc>
                <a:spcPct val="100000"/>
              </a:lnSpc>
              <a:tabLst>
                <a:tab pos="0" algn="l"/>
              </a:tabLst>
            </a:pPr>
            <a:r>
              <a:rPr lang="en-US" sz="1250" b="1" u="none" strike="noStrike">
                <a:solidFill>
                  <a:srgbClr val="15324B"/>
                </a:solidFill>
                <a:effectLst/>
                <a:uFillTx/>
                <a:latin typeface="Aptos"/>
                <a:ea typeface="Aptos"/>
              </a:rPr>
              <a:t>Health visitor / GP</a:t>
            </a:r>
            <a:endParaRPr lang="en-US" sz="1250" b="0" u="none" strike="noStrike">
              <a:solidFill>
                <a:srgbClr val="000000"/>
              </a:solidFill>
              <a:effectLst/>
              <a:uFillTx/>
              <a:latin typeface="Arial"/>
            </a:endParaRPr>
          </a:p>
          <a:p>
            <a:pPr algn="ctr" defTabSz="914400">
              <a:lnSpc>
                <a:spcPct val="100000"/>
              </a:lnSpc>
              <a:tabLst>
                <a:tab pos="0" algn="l"/>
              </a:tabLst>
            </a:pPr>
            <a:r>
              <a:rPr lang="en-US" sz="1250" b="1" u="none" strike="noStrike">
                <a:solidFill>
                  <a:srgbClr val="15324B"/>
                </a:solidFill>
                <a:effectLst/>
                <a:uFillTx/>
                <a:latin typeface="Aptos"/>
                <a:ea typeface="Aptos"/>
              </a:rPr>
              <a:t>perinatal mental health signposting</a:t>
            </a:r>
            <a:endParaRPr lang="en-US" sz="1250" b="0" u="none" strike="noStrike">
              <a:solidFill>
                <a:srgbClr val="000000"/>
              </a:solidFill>
              <a:effectLst/>
              <a:uFillTx/>
              <a:latin typeface="Arial"/>
            </a:endParaRPr>
          </a:p>
        </p:txBody>
      </p:sp>
      <p:sp>
        <p:nvSpPr>
          <p:cNvPr id="150" name="Text 13"/>
          <p:cNvSpPr/>
          <p:nvPr/>
        </p:nvSpPr>
        <p:spPr>
          <a:xfrm>
            <a:off x="1645920" y="2816280"/>
            <a:ext cx="2788560" cy="502560"/>
          </a:xfrm>
          <a:prstGeom prst="roundRect">
            <a:avLst>
              <a:gd name="adj" fmla="val 16667"/>
            </a:avLst>
          </a:prstGeom>
          <a:solidFill>
            <a:srgbClr val="E8F6F6"/>
          </a:solidFill>
          <a:ln w="15240">
            <a:solidFill>
              <a:srgbClr val="1B8A8F"/>
            </a:solidFill>
            <a:round/>
          </a:ln>
        </p:spPr>
        <p:style>
          <a:lnRef idx="0">
            <a:scrgbClr r="0" g="0" b="0"/>
          </a:lnRef>
          <a:fillRef idx="0">
            <a:scrgbClr r="0" g="0" b="0"/>
          </a:fillRef>
          <a:effectRef idx="0">
            <a:scrgbClr r="0" g="0" b="0"/>
          </a:effectRef>
          <a:fontRef idx="minor"/>
        </p:style>
        <p:txBody>
          <a:bodyPr lIns="720" tIns="720" rIns="720" bIns="720" anchor="ctr">
            <a:normAutofit/>
          </a:bodyPr>
          <a:lstStyle/>
          <a:p>
            <a:pPr algn="ctr" defTabSz="914400">
              <a:lnSpc>
                <a:spcPct val="100000"/>
              </a:lnSpc>
              <a:tabLst>
                <a:tab pos="0" algn="l"/>
              </a:tabLst>
            </a:pPr>
            <a:r>
              <a:rPr lang="en-US" sz="1300" b="1" u="none" strike="noStrike">
                <a:solidFill>
                  <a:srgbClr val="15324B"/>
                </a:solidFill>
                <a:effectLst/>
                <a:uFillTx/>
                <a:latin typeface="Aptos"/>
                <a:ea typeface="Aptos"/>
              </a:rPr>
              <a:t>Speech and language</a:t>
            </a:r>
            <a:endParaRPr lang="en-US" sz="1300" b="0" u="none" strike="noStrike">
              <a:solidFill>
                <a:srgbClr val="000000"/>
              </a:solidFill>
              <a:effectLst/>
              <a:uFillTx/>
              <a:latin typeface="Arial"/>
            </a:endParaRPr>
          </a:p>
          <a:p>
            <a:pPr algn="ctr" defTabSz="914400">
              <a:lnSpc>
                <a:spcPct val="100000"/>
              </a:lnSpc>
              <a:tabLst>
                <a:tab pos="0" algn="l"/>
              </a:tabLst>
            </a:pPr>
            <a:r>
              <a:rPr lang="en-US" sz="1300" b="1" u="none" strike="noStrike">
                <a:solidFill>
                  <a:srgbClr val="15324B"/>
                </a:solidFill>
                <a:effectLst/>
                <a:uFillTx/>
                <a:latin typeface="Aptos"/>
                <a:ea typeface="Aptos"/>
              </a:rPr>
              <a:t>therapy referral</a:t>
            </a:r>
            <a:endParaRPr lang="en-US" sz="1300" b="0" u="none" strike="noStrike">
              <a:solidFill>
                <a:srgbClr val="000000"/>
              </a:solidFill>
              <a:effectLst/>
              <a:uFillTx/>
              <a:latin typeface="Arial"/>
            </a:endParaRPr>
          </a:p>
        </p:txBody>
      </p:sp>
      <p:sp>
        <p:nvSpPr>
          <p:cNvPr id="151" name="Text 14"/>
          <p:cNvSpPr/>
          <p:nvPr/>
        </p:nvSpPr>
        <p:spPr>
          <a:xfrm>
            <a:off x="868680" y="5285160"/>
            <a:ext cx="10058040" cy="529920"/>
          </a:xfrm>
          <a:prstGeom prst="rect">
            <a:avLst/>
          </a:prstGeom>
          <a:noFill/>
          <a:ln w="0">
            <a:noFill/>
          </a:ln>
        </p:spPr>
        <p:style>
          <a:lnRef idx="0">
            <a:scrgbClr r="0" g="0" b="0"/>
          </a:lnRef>
          <a:fillRef idx="0">
            <a:scrgbClr r="0" g="0" b="0"/>
          </a:fillRef>
          <a:effectRef idx="0">
            <a:scrgbClr r="0" g="0" b="0"/>
          </a:effectRef>
          <a:fontRef idx="minor"/>
        </p:style>
        <p:txBody>
          <a:bodyPr lIns="720" tIns="720" rIns="720" bIns="720" anchor="ctr">
            <a:normAutofit fontScale="85000" lnSpcReduction="19999"/>
          </a:bodyPr>
          <a:lstStyle/>
          <a:p>
            <a:pPr defTabSz="914400">
              <a:lnSpc>
                <a:spcPct val="100000"/>
              </a:lnSpc>
            </a:pPr>
            <a:r>
              <a:rPr lang="en-US" sz="1230" b="0" u="none" strike="noStrike">
                <a:solidFill>
                  <a:srgbClr val="202020"/>
                </a:solidFill>
                <a:effectLst/>
                <a:uFillTx/>
                <a:latin typeface="Aptos"/>
                <a:ea typeface="Aptos"/>
              </a:rPr>
              <a:t>Share short, strengths-based observations with parent consent</a:t>
            </a:r>
            <a:endParaRPr lang="en-US" sz="1230" b="0" u="none" strike="noStrike">
              <a:solidFill>
                <a:srgbClr val="000000"/>
              </a:solidFill>
              <a:effectLst/>
              <a:uFillTx/>
              <a:latin typeface="Arial"/>
            </a:endParaRPr>
          </a:p>
          <a:p>
            <a:pPr defTabSz="914400">
              <a:lnSpc>
                <a:spcPct val="100000"/>
              </a:lnSpc>
            </a:pPr>
            <a:r>
              <a:rPr lang="en-US" sz="1230" b="0" u="none" strike="noStrike">
                <a:solidFill>
                  <a:srgbClr val="202020"/>
                </a:solidFill>
                <a:effectLst/>
                <a:uFillTx/>
                <a:latin typeface="Aptos"/>
                <a:ea typeface="Aptos"/>
              </a:rPr>
              <a:t>Agree two home-nursery targets, e.g., greeting routine and one play phrase</a:t>
            </a:r>
            <a:endParaRPr lang="en-US" sz="1230" b="0" u="none" strike="noStrike">
              <a:solidFill>
                <a:srgbClr val="000000"/>
              </a:solidFill>
              <a:effectLst/>
              <a:uFillTx/>
              <a:latin typeface="Arial"/>
            </a:endParaRPr>
          </a:p>
          <a:p>
            <a:pPr defTabSz="914400">
              <a:lnSpc>
                <a:spcPct val="100000"/>
              </a:lnSpc>
            </a:pPr>
            <a:r>
              <a:rPr lang="en-US" sz="1230" b="0" u="none" strike="noStrike">
                <a:solidFill>
                  <a:srgbClr val="202020"/>
                </a:solidFill>
                <a:effectLst/>
                <a:uFillTx/>
                <a:latin typeface="Aptos"/>
                <a:ea typeface="Aptos"/>
              </a:rPr>
              <a:t>Consider EAL, culture, migration stress and practical barriers in London</a:t>
            </a:r>
            <a:endParaRPr lang="en-US" sz="1230" b="0" u="none" strike="noStrike">
              <a:solidFill>
                <a:srgbClr val="000000"/>
              </a:solidFill>
              <a:effectLst/>
              <a:uFillTx/>
              <a:latin typeface="Arial"/>
            </a:endParaRPr>
          </a:p>
          <a:p>
            <a:pPr defTabSz="914400">
              <a:lnSpc>
                <a:spcPct val="100000"/>
              </a:lnSpc>
            </a:pPr>
            <a:r>
              <a:rPr lang="en-US" sz="1230" b="0" u="none" strike="noStrike">
                <a:solidFill>
                  <a:srgbClr val="202020"/>
                </a:solidFill>
                <a:effectLst/>
                <a:uFillTx/>
                <a:latin typeface="Aptos"/>
                <a:ea typeface="Aptos"/>
              </a:rPr>
              <a:t>Review progress regularly and escalate if language or distress does not improve</a:t>
            </a:r>
            <a:endParaRPr lang="en-US" sz="1230" b="0" u="none" strike="noStrike">
              <a:solidFill>
                <a:srgbClr val="000000"/>
              </a:solidFill>
              <a:effectLst/>
              <a:uFillTx/>
              <a:latin typeface="Arial"/>
            </a:endParaRPr>
          </a:p>
        </p:txBody>
      </p:sp>
      <p:sp>
        <p:nvSpPr>
          <p:cNvPr id="152" name="Text 15"/>
          <p:cNvSpPr/>
          <p:nvPr/>
        </p:nvSpPr>
        <p:spPr>
          <a:xfrm>
            <a:off x="621720" y="5980320"/>
            <a:ext cx="10698120" cy="2556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ctr">
            <a:normAutofit/>
          </a:bodyPr>
          <a:lstStyle/>
          <a:p>
            <a:pPr defTabSz="914400">
              <a:lnSpc>
                <a:spcPct val="100000"/>
              </a:lnSpc>
              <a:tabLst>
                <a:tab pos="0" algn="l"/>
              </a:tabLst>
            </a:pPr>
            <a:r>
              <a:rPr lang="en-US" sz="870" b="0" i="1" u="none" strike="noStrike">
                <a:solidFill>
                  <a:srgbClr val="61707D"/>
                </a:solidFill>
                <a:effectLst/>
                <a:uFillTx/>
                <a:latin typeface="Aptos"/>
                <a:ea typeface="Aptos"/>
              </a:rPr>
              <a:t>Sources: Department for Education (2025); Stein et al. (2014).</a:t>
            </a:r>
            <a:endParaRPr lang="en-US" sz="870" b="0" u="none" strike="noStrike">
              <a:solidFill>
                <a:srgbClr val="000000"/>
              </a:solidFill>
              <a:effectLst/>
              <a:uFillTx/>
              <a:latin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7F9FC"/>
        </a:solidFill>
        <a:effectLst/>
      </p:bgPr>
    </p:bg>
    <p:spTree>
      <p:nvGrpSpPr>
        <p:cNvPr id="1" name=""/>
        <p:cNvGrpSpPr/>
        <p:nvPr/>
      </p:nvGrpSpPr>
      <p:grpSpPr>
        <a:xfrm>
          <a:off x="0" y="0"/>
          <a:ext cx="0" cy="0"/>
          <a:chOff x="0" y="0"/>
          <a:chExt cx="0" cy="0"/>
        </a:xfrm>
      </p:grpSpPr>
      <p:sp>
        <p:nvSpPr>
          <p:cNvPr id="153" name="Text 0"/>
          <p:cNvSpPr/>
          <p:nvPr/>
        </p:nvSpPr>
        <p:spPr>
          <a:xfrm>
            <a:off x="594360" y="384120"/>
            <a:ext cx="9235080" cy="502560"/>
          </a:xfrm>
          <a:prstGeom prst="rect">
            <a:avLst/>
          </a:prstGeom>
          <a:noFill/>
          <a:ln w="0">
            <a:noFill/>
          </a:ln>
        </p:spPr>
        <p:style>
          <a:lnRef idx="0">
            <a:scrgbClr r="0" g="0" b="0"/>
          </a:lnRef>
          <a:fillRef idx="0">
            <a:scrgbClr r="0" g="0" b="0"/>
          </a:fillRef>
          <a:effectRef idx="0">
            <a:scrgbClr r="0" g="0" b="0"/>
          </a:effectRef>
          <a:fontRef idx="minor"/>
        </p:style>
        <p:txBody>
          <a:bodyPr lIns="360" tIns="360" rIns="360" bIns="360" anchor="ctr">
            <a:normAutofit/>
          </a:bodyPr>
          <a:lstStyle/>
          <a:p>
            <a:pPr defTabSz="914400">
              <a:lnSpc>
                <a:spcPct val="100000"/>
              </a:lnSpc>
              <a:tabLst>
                <a:tab pos="0" algn="l"/>
              </a:tabLst>
            </a:pPr>
            <a:r>
              <a:rPr lang="en-US" sz="2600" b="1" u="none" strike="noStrike">
                <a:solidFill>
                  <a:srgbClr val="15324B"/>
                </a:solidFill>
                <a:effectLst/>
                <a:uFillTx/>
                <a:latin typeface="Aptos Display"/>
                <a:ea typeface="Aptos Display"/>
              </a:rPr>
              <a:t>9. Critical evaluation of Vygotsky’s theory</a:t>
            </a:r>
            <a:endParaRPr lang="en-US" sz="2600" b="0" u="none" strike="noStrike">
              <a:solidFill>
                <a:srgbClr val="000000"/>
              </a:solidFill>
              <a:effectLst/>
              <a:uFillTx/>
              <a:latin typeface="Arial"/>
            </a:endParaRPr>
          </a:p>
        </p:txBody>
      </p:sp>
      <p:sp>
        <p:nvSpPr>
          <p:cNvPr id="154" name="Text 1"/>
          <p:cNvSpPr/>
          <p:nvPr/>
        </p:nvSpPr>
        <p:spPr>
          <a:xfrm>
            <a:off x="621720" y="896040"/>
            <a:ext cx="9783720" cy="292320"/>
          </a:xfrm>
          <a:prstGeom prst="rect">
            <a:avLst/>
          </a:prstGeom>
          <a:noFill/>
          <a:ln w="0">
            <a:noFill/>
          </a:ln>
        </p:spPr>
        <p:style>
          <a:lnRef idx="0">
            <a:scrgbClr r="0" g="0" b="0"/>
          </a:lnRef>
          <a:fillRef idx="0">
            <a:scrgbClr r="0" g="0" b="0"/>
          </a:fillRef>
          <a:effectRef idx="0">
            <a:scrgbClr r="0" g="0" b="0"/>
          </a:effectRef>
          <a:fontRef idx="minor"/>
        </p:style>
        <p:txBody>
          <a:bodyPr lIns="360" tIns="360" rIns="360" bIns="360" anchor="ctr">
            <a:noAutofit/>
          </a:bodyPr>
          <a:lstStyle/>
          <a:p>
            <a:pPr defTabSz="914400">
              <a:lnSpc>
                <a:spcPct val="100000"/>
              </a:lnSpc>
              <a:tabLst>
                <a:tab pos="0" algn="l"/>
              </a:tabLst>
            </a:pPr>
            <a:r>
              <a:rPr lang="en-US" sz="1050" b="0" u="none" strike="noStrike">
                <a:solidFill>
                  <a:srgbClr val="61707D"/>
                </a:solidFill>
                <a:effectLst/>
                <a:uFillTx/>
                <a:latin typeface="Aptos"/>
                <a:ea typeface="Aptos"/>
              </a:rPr>
              <a:t>Useful for practice, but it should not be used as the only explanation.</a:t>
            </a:r>
            <a:endParaRPr lang="en-US" sz="1050" b="0" u="none" strike="noStrike">
              <a:solidFill>
                <a:srgbClr val="000000"/>
              </a:solidFill>
              <a:effectLst/>
              <a:uFillTx/>
              <a:latin typeface="Arial"/>
            </a:endParaRPr>
          </a:p>
        </p:txBody>
      </p:sp>
      <p:sp>
        <p:nvSpPr>
          <p:cNvPr id="156" name="Text 3"/>
          <p:cNvSpPr/>
          <p:nvPr/>
        </p:nvSpPr>
        <p:spPr>
          <a:xfrm>
            <a:off x="11201400" y="6437520"/>
            <a:ext cx="411120" cy="228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ctr">
            <a:noAutofit/>
          </a:bodyPr>
          <a:lstStyle/>
          <a:p>
            <a:pPr algn="r" defTabSz="914400">
              <a:lnSpc>
                <a:spcPct val="100000"/>
              </a:lnSpc>
              <a:tabLst>
                <a:tab pos="0" algn="l"/>
              </a:tabLst>
            </a:pPr>
            <a:r>
              <a:rPr lang="en-US" sz="800" b="0" u="none" strike="noStrike">
                <a:solidFill>
                  <a:srgbClr val="61707D"/>
                </a:solidFill>
                <a:effectLst/>
                <a:uFillTx/>
                <a:latin typeface="Aptos"/>
                <a:ea typeface="Aptos"/>
              </a:rPr>
              <a:t>10</a:t>
            </a:r>
            <a:endParaRPr lang="en-US" sz="800" b="0" u="none" strike="noStrike">
              <a:solidFill>
                <a:srgbClr val="000000"/>
              </a:solidFill>
              <a:effectLst/>
              <a:uFillTx/>
              <a:latin typeface="Arial"/>
            </a:endParaRPr>
          </a:p>
        </p:txBody>
      </p:sp>
      <p:sp>
        <p:nvSpPr>
          <p:cNvPr id="157" name="Shape 4"/>
          <p:cNvSpPr/>
          <p:nvPr/>
        </p:nvSpPr>
        <p:spPr>
          <a:xfrm>
            <a:off x="502920" y="6355080"/>
            <a:ext cx="11155680" cy="360"/>
          </a:xfrm>
          <a:prstGeom prst="line">
            <a:avLst/>
          </a:prstGeom>
          <a:ln w="8890">
            <a:solidFill>
              <a:srgbClr val="D8DEE9"/>
            </a:solidFill>
            <a:round/>
          </a:ln>
        </p:spPr>
        <p:style>
          <a:lnRef idx="0">
            <a:scrgbClr r="0" g="0" b="0"/>
          </a:lnRef>
          <a:fillRef idx="0">
            <a:scrgbClr r="0" g="0" b="0"/>
          </a:fillRef>
          <a:effectRef idx="0">
            <a:scrgbClr r="0" g="0" b="0"/>
          </a:effectRef>
          <a:fontRef idx="minor"/>
        </p:style>
        <p:txBody>
          <a:bodyPr lIns="90000" tIns="-44640" rIns="90000" bIns="-44640" anchor="t" anchorCtr="1">
            <a:noAutofit/>
          </a:bodyPr>
          <a:lstStyle/>
          <a:p>
            <a:endParaRPr lang="en-US" sz="1800" b="0" u="none" strike="noStrike">
              <a:solidFill>
                <a:srgbClr val="000000"/>
              </a:solidFill>
              <a:effectLst/>
              <a:uFillTx/>
              <a:latin typeface="Arial"/>
            </a:endParaRPr>
          </a:p>
        </p:txBody>
      </p:sp>
      <p:sp>
        <p:nvSpPr>
          <p:cNvPr id="158" name="Text 5"/>
          <p:cNvSpPr/>
          <p:nvPr/>
        </p:nvSpPr>
        <p:spPr>
          <a:xfrm>
            <a:off x="822960" y="1234440"/>
            <a:ext cx="4114440" cy="511560"/>
          </a:xfrm>
          <a:prstGeom prst="roundRect">
            <a:avLst>
              <a:gd name="adj" fmla="val 16667"/>
            </a:avLst>
          </a:prstGeom>
          <a:solidFill>
            <a:srgbClr val="E8F6F6"/>
          </a:solidFill>
          <a:ln w="15240">
            <a:solidFill>
              <a:srgbClr val="1B8A8F"/>
            </a:solidFill>
            <a:round/>
          </a:ln>
        </p:spPr>
        <p:style>
          <a:lnRef idx="0">
            <a:scrgbClr r="0" g="0" b="0"/>
          </a:lnRef>
          <a:fillRef idx="0">
            <a:scrgbClr r="0" g="0" b="0"/>
          </a:fillRef>
          <a:effectRef idx="0">
            <a:scrgbClr r="0" g="0" b="0"/>
          </a:effectRef>
          <a:fontRef idx="minor"/>
        </p:style>
        <p:txBody>
          <a:bodyPr lIns="720" tIns="720" rIns="720" bIns="720" anchor="ctr">
            <a:normAutofit/>
          </a:bodyPr>
          <a:lstStyle/>
          <a:p>
            <a:pPr algn="ctr" defTabSz="914400">
              <a:lnSpc>
                <a:spcPct val="100000"/>
              </a:lnSpc>
              <a:tabLst>
                <a:tab pos="0" algn="l"/>
              </a:tabLst>
            </a:pPr>
            <a:r>
              <a:rPr lang="en-US" sz="1500" b="1" u="none" strike="noStrike">
                <a:solidFill>
                  <a:srgbClr val="15324B"/>
                </a:solidFill>
                <a:effectLst/>
                <a:uFillTx/>
                <a:latin typeface="Aptos"/>
                <a:ea typeface="Aptos"/>
              </a:rPr>
              <a:t>Strengths and usefulness</a:t>
            </a:r>
            <a:endParaRPr lang="en-US" sz="1500" b="0" u="none" strike="noStrike">
              <a:solidFill>
                <a:srgbClr val="000000"/>
              </a:solidFill>
              <a:effectLst/>
              <a:uFillTx/>
              <a:latin typeface="Arial"/>
            </a:endParaRPr>
          </a:p>
        </p:txBody>
      </p:sp>
      <p:sp>
        <p:nvSpPr>
          <p:cNvPr id="159" name="Text 6"/>
          <p:cNvSpPr/>
          <p:nvPr/>
        </p:nvSpPr>
        <p:spPr>
          <a:xfrm>
            <a:off x="987480" y="1938600"/>
            <a:ext cx="4023000" cy="2148480"/>
          </a:xfrm>
          <a:prstGeom prst="rect">
            <a:avLst/>
          </a:prstGeom>
          <a:noFill/>
          <a:ln w="0">
            <a:noFill/>
          </a:ln>
        </p:spPr>
        <p:style>
          <a:lnRef idx="0">
            <a:scrgbClr r="0" g="0" b="0"/>
          </a:lnRef>
          <a:fillRef idx="0">
            <a:scrgbClr r="0" g="0" b="0"/>
          </a:fillRef>
          <a:effectRef idx="0">
            <a:scrgbClr r="0" g="0" b="0"/>
          </a:effectRef>
          <a:fontRef idx="minor"/>
        </p:style>
        <p:txBody>
          <a:bodyPr lIns="720" tIns="720" rIns="720" bIns="720" anchor="ctr">
            <a:normAutofit/>
          </a:bodyPr>
          <a:lstStyle/>
          <a:p>
            <a:pPr defTabSz="914400">
              <a:lnSpc>
                <a:spcPct val="100000"/>
              </a:lnSpc>
            </a:pPr>
            <a:r>
              <a:rPr lang="en-US" sz="1450" b="0" u="none" strike="noStrike">
                <a:solidFill>
                  <a:srgbClr val="202020"/>
                </a:solidFill>
                <a:effectLst/>
                <a:uFillTx/>
                <a:latin typeface="Aptos"/>
                <a:ea typeface="Aptos"/>
              </a:rPr>
              <a:t>Strong fit with early years play-based practice</a:t>
            </a:r>
            <a:endParaRPr lang="en-US" sz="1450" b="0" u="none" strike="noStrike">
              <a:solidFill>
                <a:srgbClr val="000000"/>
              </a:solidFill>
              <a:effectLst/>
              <a:uFillTx/>
              <a:latin typeface="Arial"/>
            </a:endParaRPr>
          </a:p>
          <a:p>
            <a:pPr defTabSz="914400">
              <a:lnSpc>
                <a:spcPct val="100000"/>
              </a:lnSpc>
            </a:pPr>
            <a:r>
              <a:rPr lang="en-US" sz="1450" b="0" u="none" strike="noStrike">
                <a:solidFill>
                  <a:srgbClr val="202020"/>
                </a:solidFill>
                <a:effectLst/>
                <a:uFillTx/>
                <a:latin typeface="Aptos"/>
                <a:ea typeface="Aptos"/>
              </a:rPr>
              <a:t>Explains why adult-child talk, modelling and peer interaction matter</a:t>
            </a:r>
            <a:endParaRPr lang="en-US" sz="1450" b="0" u="none" strike="noStrike">
              <a:solidFill>
                <a:srgbClr val="000000"/>
              </a:solidFill>
              <a:effectLst/>
              <a:uFillTx/>
              <a:latin typeface="Arial"/>
            </a:endParaRPr>
          </a:p>
          <a:p>
            <a:pPr defTabSz="914400">
              <a:lnSpc>
                <a:spcPct val="100000"/>
              </a:lnSpc>
            </a:pPr>
            <a:r>
              <a:rPr lang="en-US" sz="1450" b="0" u="none" strike="noStrike">
                <a:solidFill>
                  <a:srgbClr val="202020"/>
                </a:solidFill>
                <a:effectLst/>
                <a:uFillTx/>
                <a:latin typeface="Aptos"/>
                <a:ea typeface="Aptos"/>
              </a:rPr>
              <a:t>Provides clear intervention logic: observe, scaffold, fade support</a:t>
            </a:r>
            <a:endParaRPr lang="en-US" sz="1450" b="0" u="none" strike="noStrike">
              <a:solidFill>
                <a:srgbClr val="000000"/>
              </a:solidFill>
              <a:effectLst/>
              <a:uFillTx/>
              <a:latin typeface="Arial"/>
            </a:endParaRPr>
          </a:p>
          <a:p>
            <a:pPr defTabSz="914400">
              <a:lnSpc>
                <a:spcPct val="100000"/>
              </a:lnSpc>
            </a:pPr>
            <a:r>
              <a:rPr lang="en-US" sz="1450" b="0" u="none" strike="noStrike">
                <a:solidFill>
                  <a:srgbClr val="202020"/>
                </a:solidFill>
                <a:effectLst/>
                <a:uFillTx/>
                <a:latin typeface="Aptos"/>
                <a:ea typeface="Aptos"/>
              </a:rPr>
              <a:t>Avoids labelling Isaac as simply “difficult” or “delayed”</a:t>
            </a:r>
            <a:endParaRPr lang="en-US" sz="1450" b="0" u="none" strike="noStrike">
              <a:solidFill>
                <a:srgbClr val="000000"/>
              </a:solidFill>
              <a:effectLst/>
              <a:uFillTx/>
              <a:latin typeface="Arial"/>
            </a:endParaRPr>
          </a:p>
        </p:txBody>
      </p:sp>
      <p:sp>
        <p:nvSpPr>
          <p:cNvPr id="160" name="Text 7"/>
          <p:cNvSpPr/>
          <p:nvPr/>
        </p:nvSpPr>
        <p:spPr>
          <a:xfrm>
            <a:off x="6629400" y="1234440"/>
            <a:ext cx="4114440" cy="511560"/>
          </a:xfrm>
          <a:prstGeom prst="roundRect">
            <a:avLst>
              <a:gd name="adj" fmla="val 16667"/>
            </a:avLst>
          </a:prstGeom>
          <a:solidFill>
            <a:srgbClr val="FBEDEA"/>
          </a:solidFill>
          <a:ln w="15240">
            <a:solidFill>
              <a:srgbClr val="C65A4A"/>
            </a:solidFill>
            <a:round/>
          </a:ln>
        </p:spPr>
        <p:style>
          <a:lnRef idx="0">
            <a:scrgbClr r="0" g="0" b="0"/>
          </a:lnRef>
          <a:fillRef idx="0">
            <a:scrgbClr r="0" g="0" b="0"/>
          </a:fillRef>
          <a:effectRef idx="0">
            <a:scrgbClr r="0" g="0" b="0"/>
          </a:effectRef>
          <a:fontRef idx="minor"/>
        </p:style>
        <p:txBody>
          <a:bodyPr lIns="720" tIns="720" rIns="720" bIns="720" anchor="ctr">
            <a:normAutofit/>
          </a:bodyPr>
          <a:lstStyle/>
          <a:p>
            <a:pPr algn="ctr" defTabSz="914400">
              <a:lnSpc>
                <a:spcPct val="100000"/>
              </a:lnSpc>
              <a:tabLst>
                <a:tab pos="0" algn="l"/>
              </a:tabLst>
            </a:pPr>
            <a:r>
              <a:rPr lang="en-US" sz="1500" b="1" u="none" strike="noStrike">
                <a:solidFill>
                  <a:srgbClr val="15324B"/>
                </a:solidFill>
                <a:effectLst/>
                <a:uFillTx/>
                <a:latin typeface="Aptos"/>
                <a:ea typeface="Aptos"/>
              </a:rPr>
              <a:t>Limitations and cautions</a:t>
            </a:r>
            <a:endParaRPr lang="en-US" sz="1500" b="0" u="none" strike="noStrike">
              <a:solidFill>
                <a:srgbClr val="000000"/>
              </a:solidFill>
              <a:effectLst/>
              <a:uFillTx/>
              <a:latin typeface="Arial"/>
            </a:endParaRPr>
          </a:p>
        </p:txBody>
      </p:sp>
      <p:sp>
        <p:nvSpPr>
          <p:cNvPr id="161" name="Text 8"/>
          <p:cNvSpPr/>
          <p:nvPr/>
        </p:nvSpPr>
        <p:spPr>
          <a:xfrm>
            <a:off x="6793920" y="1938600"/>
            <a:ext cx="4023000" cy="2148480"/>
          </a:xfrm>
          <a:prstGeom prst="rect">
            <a:avLst/>
          </a:prstGeom>
          <a:noFill/>
          <a:ln w="0">
            <a:noFill/>
          </a:ln>
        </p:spPr>
        <p:style>
          <a:lnRef idx="0">
            <a:scrgbClr r="0" g="0" b="0"/>
          </a:lnRef>
          <a:fillRef idx="0">
            <a:scrgbClr r="0" g="0" b="0"/>
          </a:fillRef>
          <a:effectRef idx="0">
            <a:scrgbClr r="0" g="0" b="0"/>
          </a:effectRef>
          <a:fontRef idx="minor"/>
        </p:style>
        <p:txBody>
          <a:bodyPr lIns="720" tIns="720" rIns="720" bIns="720" anchor="ctr">
            <a:normAutofit/>
          </a:bodyPr>
          <a:lstStyle/>
          <a:p>
            <a:pPr defTabSz="914400">
              <a:lnSpc>
                <a:spcPct val="100000"/>
              </a:lnSpc>
            </a:pPr>
            <a:r>
              <a:rPr lang="en-US" sz="1450" b="0" u="none" strike="noStrike">
                <a:solidFill>
                  <a:srgbClr val="202020"/>
                </a:solidFill>
                <a:effectLst/>
                <a:uFillTx/>
                <a:latin typeface="Aptos"/>
                <a:ea typeface="Aptos"/>
              </a:rPr>
              <a:t>May underplay biological factors such as sleep, temperament or neurodevelopment</a:t>
            </a:r>
            <a:endParaRPr lang="en-US" sz="1450" b="0" u="none" strike="noStrike">
              <a:solidFill>
                <a:srgbClr val="000000"/>
              </a:solidFill>
              <a:effectLst/>
              <a:uFillTx/>
              <a:latin typeface="Arial"/>
            </a:endParaRPr>
          </a:p>
          <a:p>
            <a:pPr defTabSz="914400">
              <a:lnSpc>
                <a:spcPct val="100000"/>
              </a:lnSpc>
            </a:pPr>
            <a:r>
              <a:rPr lang="en-US" sz="1450" b="0" u="none" strike="noStrike">
                <a:solidFill>
                  <a:srgbClr val="202020"/>
                </a:solidFill>
                <a:effectLst/>
                <a:uFillTx/>
                <a:latin typeface="Aptos"/>
                <a:ea typeface="Aptos"/>
              </a:rPr>
              <a:t>ZPD can be hard to assess accurately without skilled observation</a:t>
            </a:r>
            <a:endParaRPr lang="en-US" sz="1450" b="0" u="none" strike="noStrike">
              <a:solidFill>
                <a:srgbClr val="000000"/>
              </a:solidFill>
              <a:effectLst/>
              <a:uFillTx/>
              <a:latin typeface="Arial"/>
            </a:endParaRPr>
          </a:p>
          <a:p>
            <a:pPr defTabSz="914400">
              <a:lnSpc>
                <a:spcPct val="100000"/>
              </a:lnSpc>
            </a:pPr>
            <a:r>
              <a:rPr lang="en-US" sz="1450" b="0" u="none" strike="noStrike">
                <a:solidFill>
                  <a:srgbClr val="202020"/>
                </a:solidFill>
                <a:effectLst/>
                <a:uFillTx/>
                <a:latin typeface="Aptos"/>
                <a:ea typeface="Aptos"/>
              </a:rPr>
              <a:t>Risk of assuming all children respond to the same style of interaction</a:t>
            </a:r>
            <a:endParaRPr lang="en-US" sz="1450" b="0" u="none" strike="noStrike">
              <a:solidFill>
                <a:srgbClr val="000000"/>
              </a:solidFill>
              <a:effectLst/>
              <a:uFillTx/>
              <a:latin typeface="Arial"/>
            </a:endParaRPr>
          </a:p>
          <a:p>
            <a:pPr defTabSz="914400">
              <a:lnSpc>
                <a:spcPct val="100000"/>
              </a:lnSpc>
            </a:pPr>
            <a:r>
              <a:rPr lang="en-US" sz="1450" b="0" u="none" strike="noStrike">
                <a:solidFill>
                  <a:srgbClr val="202020"/>
                </a:solidFill>
                <a:effectLst/>
                <a:uFillTx/>
                <a:latin typeface="Aptos"/>
                <a:ea typeface="Aptos"/>
              </a:rPr>
              <a:t>Needs cultural humility in London’s diverse communities</a:t>
            </a:r>
            <a:endParaRPr lang="en-US" sz="1450" b="0" u="none" strike="noStrike">
              <a:solidFill>
                <a:srgbClr val="000000"/>
              </a:solidFill>
              <a:effectLst/>
              <a:uFillTx/>
              <a:latin typeface="Arial"/>
            </a:endParaRPr>
          </a:p>
        </p:txBody>
      </p:sp>
      <p:sp>
        <p:nvSpPr>
          <p:cNvPr id="162" name="Text 9"/>
          <p:cNvSpPr/>
          <p:nvPr/>
        </p:nvSpPr>
        <p:spPr>
          <a:xfrm>
            <a:off x="1051560" y="4827960"/>
            <a:ext cx="9783720" cy="658080"/>
          </a:xfrm>
          <a:prstGeom prst="rect">
            <a:avLst/>
          </a:prstGeom>
          <a:noFill/>
          <a:ln w="0">
            <a:noFill/>
          </a:ln>
        </p:spPr>
        <p:style>
          <a:lnRef idx="0">
            <a:scrgbClr r="0" g="0" b="0"/>
          </a:lnRef>
          <a:fillRef idx="0">
            <a:scrgbClr r="0" g="0" b="0"/>
          </a:fillRef>
          <a:effectRef idx="0">
            <a:scrgbClr r="0" g="0" b="0"/>
          </a:effectRef>
          <a:fontRef idx="minor"/>
        </p:style>
        <p:txBody>
          <a:bodyPr lIns="360" tIns="360" rIns="360" bIns="360" anchor="ctr">
            <a:normAutofit/>
          </a:bodyPr>
          <a:lstStyle/>
          <a:p>
            <a:pPr algn="ctr" defTabSz="914400">
              <a:lnSpc>
                <a:spcPct val="100000"/>
              </a:lnSpc>
              <a:tabLst>
                <a:tab pos="0" algn="l"/>
              </a:tabLst>
            </a:pPr>
            <a:r>
              <a:rPr lang="en-US" sz="1700" b="1" u="none" strike="noStrike">
                <a:solidFill>
                  <a:srgbClr val="15324B"/>
                </a:solidFill>
                <a:effectLst/>
                <a:uFillTx/>
                <a:latin typeface="Aptos"/>
              </a:rPr>
              <a:t>Balanced judgement: Vygotsky is highly useful for planning Isaac’s early years support, but assessment should also include health, family voice and specialist advice.</a:t>
            </a:r>
            <a:endParaRPr lang="en-US" sz="1700" b="0" u="none" strike="noStrike">
              <a:solidFill>
                <a:srgbClr val="000000"/>
              </a:solidFill>
              <a:effectLst/>
              <a:uFillTx/>
              <a:latin typeface="Arial"/>
            </a:endParaRPr>
          </a:p>
        </p:txBody>
      </p:sp>
      <p:sp>
        <p:nvSpPr>
          <p:cNvPr id="163" name="Text 10"/>
          <p:cNvSpPr/>
          <p:nvPr/>
        </p:nvSpPr>
        <p:spPr>
          <a:xfrm>
            <a:off x="621720" y="5980320"/>
            <a:ext cx="10698120" cy="2556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ctr">
            <a:normAutofit/>
          </a:bodyPr>
          <a:lstStyle/>
          <a:p>
            <a:pPr defTabSz="914400">
              <a:lnSpc>
                <a:spcPct val="100000"/>
              </a:lnSpc>
              <a:tabLst>
                <a:tab pos="0" algn="l"/>
              </a:tabLst>
            </a:pPr>
            <a:r>
              <a:rPr lang="en-US" sz="870" b="0" i="1" u="none" strike="noStrike">
                <a:solidFill>
                  <a:srgbClr val="61707D"/>
                </a:solidFill>
                <a:effectLst/>
                <a:uFillTx/>
                <a:latin typeface="Aptos"/>
                <a:ea typeface="Aptos"/>
              </a:rPr>
              <a:t>Sources: Rogoff (1990); Shonkoff and Phillips (2000); Sameroff (2010).</a:t>
            </a:r>
            <a:endParaRPr lang="en-US" sz="870" b="0" u="none" strike="noStrike">
              <a:solidFill>
                <a:srgbClr val="000000"/>
              </a:solidFill>
              <a:effectLst/>
              <a:uFillTx/>
              <a:latin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7F9FC"/>
        </a:solidFill>
        <a:effectLst/>
      </p:bgPr>
    </p:bg>
    <p:spTree>
      <p:nvGrpSpPr>
        <p:cNvPr id="1" name=""/>
        <p:cNvGrpSpPr/>
        <p:nvPr/>
      </p:nvGrpSpPr>
      <p:grpSpPr>
        <a:xfrm>
          <a:off x="0" y="0"/>
          <a:ext cx="0" cy="0"/>
          <a:chOff x="0" y="0"/>
          <a:chExt cx="0" cy="0"/>
        </a:xfrm>
      </p:grpSpPr>
      <p:sp>
        <p:nvSpPr>
          <p:cNvPr id="164" name="Text 0"/>
          <p:cNvSpPr/>
          <p:nvPr/>
        </p:nvSpPr>
        <p:spPr>
          <a:xfrm>
            <a:off x="594360" y="384120"/>
            <a:ext cx="9235080" cy="502560"/>
          </a:xfrm>
          <a:prstGeom prst="rect">
            <a:avLst/>
          </a:prstGeom>
          <a:noFill/>
          <a:ln w="0">
            <a:noFill/>
          </a:ln>
        </p:spPr>
        <p:style>
          <a:lnRef idx="0">
            <a:scrgbClr r="0" g="0" b="0"/>
          </a:lnRef>
          <a:fillRef idx="0">
            <a:scrgbClr r="0" g="0" b="0"/>
          </a:fillRef>
          <a:effectRef idx="0">
            <a:scrgbClr r="0" g="0" b="0"/>
          </a:effectRef>
          <a:fontRef idx="minor"/>
        </p:style>
        <p:txBody>
          <a:bodyPr lIns="360" tIns="360" rIns="360" bIns="360" anchor="ctr">
            <a:normAutofit/>
          </a:bodyPr>
          <a:lstStyle/>
          <a:p>
            <a:pPr defTabSz="914400">
              <a:lnSpc>
                <a:spcPct val="100000"/>
              </a:lnSpc>
              <a:tabLst>
                <a:tab pos="0" algn="l"/>
              </a:tabLst>
            </a:pPr>
            <a:r>
              <a:rPr lang="en-US" sz="2600" b="1" u="none" strike="noStrike">
                <a:solidFill>
                  <a:srgbClr val="15324B"/>
                </a:solidFill>
                <a:effectLst/>
                <a:uFillTx/>
                <a:latin typeface="Aptos Display"/>
                <a:ea typeface="Aptos Display"/>
              </a:rPr>
              <a:t>10. Conclusion and recommended actions</a:t>
            </a:r>
            <a:endParaRPr lang="en-US" sz="2600" b="0" u="none" strike="noStrike">
              <a:solidFill>
                <a:srgbClr val="000000"/>
              </a:solidFill>
              <a:effectLst/>
              <a:uFillTx/>
              <a:latin typeface="Arial"/>
            </a:endParaRPr>
          </a:p>
        </p:txBody>
      </p:sp>
      <p:sp>
        <p:nvSpPr>
          <p:cNvPr id="165" name="Text 1"/>
          <p:cNvSpPr/>
          <p:nvPr/>
        </p:nvSpPr>
        <p:spPr>
          <a:xfrm>
            <a:off x="621720" y="896040"/>
            <a:ext cx="9783720" cy="292320"/>
          </a:xfrm>
          <a:prstGeom prst="rect">
            <a:avLst/>
          </a:prstGeom>
          <a:noFill/>
          <a:ln w="0">
            <a:noFill/>
          </a:ln>
        </p:spPr>
        <p:style>
          <a:lnRef idx="0">
            <a:scrgbClr r="0" g="0" b="0"/>
          </a:lnRef>
          <a:fillRef idx="0">
            <a:scrgbClr r="0" g="0" b="0"/>
          </a:fillRef>
          <a:effectRef idx="0">
            <a:scrgbClr r="0" g="0" b="0"/>
          </a:effectRef>
          <a:fontRef idx="minor"/>
        </p:style>
        <p:txBody>
          <a:bodyPr lIns="360" tIns="360" rIns="360" bIns="360" anchor="ctr">
            <a:noAutofit/>
          </a:bodyPr>
          <a:lstStyle/>
          <a:p>
            <a:pPr defTabSz="914400">
              <a:lnSpc>
                <a:spcPct val="100000"/>
              </a:lnSpc>
              <a:tabLst>
                <a:tab pos="0" algn="l"/>
              </a:tabLst>
            </a:pPr>
            <a:r>
              <a:rPr lang="en-US" sz="1050" b="0" u="none" strike="noStrike">
                <a:solidFill>
                  <a:srgbClr val="61707D"/>
                </a:solidFill>
                <a:effectLst/>
                <a:uFillTx/>
                <a:latin typeface="Aptos"/>
                <a:ea typeface="Aptos"/>
              </a:rPr>
              <a:t>Isaac’s needs are best met through stable, language-rich, theory-informed early help.</a:t>
            </a:r>
            <a:endParaRPr lang="en-US" sz="1050" b="0" u="none" strike="noStrike">
              <a:solidFill>
                <a:srgbClr val="000000"/>
              </a:solidFill>
              <a:effectLst/>
              <a:uFillTx/>
              <a:latin typeface="Arial"/>
            </a:endParaRPr>
          </a:p>
        </p:txBody>
      </p:sp>
      <p:sp>
        <p:nvSpPr>
          <p:cNvPr id="167" name="Text 3"/>
          <p:cNvSpPr/>
          <p:nvPr/>
        </p:nvSpPr>
        <p:spPr>
          <a:xfrm>
            <a:off x="11201400" y="6437520"/>
            <a:ext cx="411120" cy="228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ctr">
            <a:noAutofit/>
          </a:bodyPr>
          <a:lstStyle/>
          <a:p>
            <a:pPr algn="r" defTabSz="914400">
              <a:lnSpc>
                <a:spcPct val="100000"/>
              </a:lnSpc>
              <a:tabLst>
                <a:tab pos="0" algn="l"/>
              </a:tabLst>
            </a:pPr>
            <a:r>
              <a:rPr lang="en-US" sz="800" b="0" u="none" strike="noStrike">
                <a:solidFill>
                  <a:srgbClr val="61707D"/>
                </a:solidFill>
                <a:effectLst/>
                <a:uFillTx/>
                <a:latin typeface="Aptos"/>
                <a:ea typeface="Aptos"/>
              </a:rPr>
              <a:t>11</a:t>
            </a:r>
            <a:endParaRPr lang="en-US" sz="800" b="0" u="none" strike="noStrike">
              <a:solidFill>
                <a:srgbClr val="000000"/>
              </a:solidFill>
              <a:effectLst/>
              <a:uFillTx/>
              <a:latin typeface="Arial"/>
            </a:endParaRPr>
          </a:p>
        </p:txBody>
      </p:sp>
      <p:sp>
        <p:nvSpPr>
          <p:cNvPr id="168" name="Shape 4"/>
          <p:cNvSpPr/>
          <p:nvPr/>
        </p:nvSpPr>
        <p:spPr>
          <a:xfrm>
            <a:off x="502920" y="6355080"/>
            <a:ext cx="11155680" cy="360"/>
          </a:xfrm>
          <a:prstGeom prst="line">
            <a:avLst/>
          </a:prstGeom>
          <a:ln w="8890">
            <a:solidFill>
              <a:srgbClr val="D8DEE9"/>
            </a:solidFill>
            <a:round/>
          </a:ln>
        </p:spPr>
        <p:style>
          <a:lnRef idx="0">
            <a:scrgbClr r="0" g="0" b="0"/>
          </a:lnRef>
          <a:fillRef idx="0">
            <a:scrgbClr r="0" g="0" b="0"/>
          </a:fillRef>
          <a:effectRef idx="0">
            <a:scrgbClr r="0" g="0" b="0"/>
          </a:effectRef>
          <a:fontRef idx="minor"/>
        </p:style>
        <p:txBody>
          <a:bodyPr lIns="90000" tIns="-44640" rIns="90000" bIns="-44640" anchor="t" anchorCtr="1">
            <a:noAutofit/>
          </a:bodyPr>
          <a:lstStyle/>
          <a:p>
            <a:endParaRPr lang="en-US" sz="1800" b="0" u="none" strike="noStrike">
              <a:solidFill>
                <a:srgbClr val="000000"/>
              </a:solidFill>
              <a:effectLst/>
              <a:uFillTx/>
              <a:latin typeface="Arial"/>
            </a:endParaRPr>
          </a:p>
        </p:txBody>
      </p:sp>
      <p:sp>
        <p:nvSpPr>
          <p:cNvPr id="169" name="Text 5"/>
          <p:cNvSpPr/>
          <p:nvPr/>
        </p:nvSpPr>
        <p:spPr>
          <a:xfrm>
            <a:off x="868680" y="1234440"/>
            <a:ext cx="1828440" cy="502560"/>
          </a:xfrm>
          <a:prstGeom prst="roundRect">
            <a:avLst>
              <a:gd name="adj" fmla="val 16667"/>
            </a:avLst>
          </a:prstGeom>
          <a:solidFill>
            <a:srgbClr val="EAF3FB"/>
          </a:solidFill>
          <a:ln w="15240">
            <a:solidFill>
              <a:srgbClr val="2F74B5"/>
            </a:solidFill>
            <a:round/>
          </a:ln>
        </p:spPr>
        <p:style>
          <a:lnRef idx="0">
            <a:scrgbClr r="0" g="0" b="0"/>
          </a:lnRef>
          <a:fillRef idx="0">
            <a:scrgbClr r="0" g="0" b="0"/>
          </a:fillRef>
          <a:effectRef idx="0">
            <a:scrgbClr r="0" g="0" b="0"/>
          </a:effectRef>
          <a:fontRef idx="minor"/>
        </p:style>
        <p:txBody>
          <a:bodyPr lIns="720" tIns="720" rIns="720" bIns="720" anchor="ctr">
            <a:normAutofit/>
          </a:bodyPr>
          <a:lstStyle/>
          <a:p>
            <a:pPr algn="ctr" defTabSz="914400">
              <a:lnSpc>
                <a:spcPct val="100000"/>
              </a:lnSpc>
              <a:tabLst>
                <a:tab pos="0" algn="l"/>
              </a:tabLst>
            </a:pPr>
            <a:r>
              <a:rPr lang="en-US" sz="1500" b="1" u="none" strike="noStrike">
                <a:solidFill>
                  <a:srgbClr val="15324B"/>
                </a:solidFill>
                <a:effectLst/>
                <a:uFillTx/>
                <a:latin typeface="Aptos"/>
                <a:ea typeface="Aptos"/>
              </a:rPr>
              <a:t>Conclusion</a:t>
            </a:r>
            <a:endParaRPr lang="en-US" sz="1500" b="0" u="none" strike="noStrike">
              <a:solidFill>
                <a:srgbClr val="000000"/>
              </a:solidFill>
              <a:effectLst/>
              <a:uFillTx/>
              <a:latin typeface="Arial"/>
            </a:endParaRPr>
          </a:p>
        </p:txBody>
      </p:sp>
      <p:sp>
        <p:nvSpPr>
          <p:cNvPr id="170" name="Text 6"/>
          <p:cNvSpPr/>
          <p:nvPr/>
        </p:nvSpPr>
        <p:spPr>
          <a:xfrm>
            <a:off x="896040" y="1901880"/>
            <a:ext cx="4983120" cy="1096920"/>
          </a:xfrm>
          <a:prstGeom prst="rect">
            <a:avLst/>
          </a:prstGeom>
          <a:noFill/>
          <a:ln w="0">
            <a:noFill/>
          </a:ln>
        </p:spPr>
        <p:style>
          <a:lnRef idx="0">
            <a:scrgbClr r="0" g="0" b="0"/>
          </a:lnRef>
          <a:fillRef idx="0">
            <a:scrgbClr r="0" g="0" b="0"/>
          </a:fillRef>
          <a:effectRef idx="0">
            <a:scrgbClr r="0" g="0" b="0"/>
          </a:effectRef>
          <a:fontRef idx="minor"/>
        </p:style>
        <p:txBody>
          <a:bodyPr lIns="360" tIns="360" rIns="360" bIns="360" anchor="ctr">
            <a:normAutofit lnSpcReduction="9999"/>
          </a:bodyPr>
          <a:lstStyle/>
          <a:p>
            <a:pPr defTabSz="914400">
              <a:lnSpc>
                <a:spcPct val="100000"/>
              </a:lnSpc>
              <a:tabLst>
                <a:tab pos="0" algn="l"/>
              </a:tabLst>
            </a:pPr>
            <a:r>
              <a:rPr lang="en-US" sz="1600" b="0" u="none" strike="noStrike">
                <a:solidFill>
                  <a:srgbClr val="202020"/>
                </a:solidFill>
                <a:effectLst/>
                <a:uFillTx/>
                <a:latin typeface="Aptos"/>
              </a:rPr>
              <a:t>Isaac’s development appears shaped by a combination of childcare disruption, family stress, limited social interaction and his individual needs. Vygotsky helps explain why stable guided participation is central to progress.</a:t>
            </a:r>
            <a:endParaRPr lang="en-US" sz="1600" b="0" u="none" strike="noStrike">
              <a:solidFill>
                <a:srgbClr val="000000"/>
              </a:solidFill>
              <a:effectLst/>
              <a:uFillTx/>
              <a:latin typeface="Arial"/>
            </a:endParaRPr>
          </a:p>
        </p:txBody>
      </p:sp>
      <p:sp>
        <p:nvSpPr>
          <p:cNvPr id="171" name="Text 7"/>
          <p:cNvSpPr/>
          <p:nvPr/>
        </p:nvSpPr>
        <p:spPr>
          <a:xfrm>
            <a:off x="6400800" y="1234440"/>
            <a:ext cx="3108600" cy="502560"/>
          </a:xfrm>
          <a:prstGeom prst="roundRect">
            <a:avLst>
              <a:gd name="adj" fmla="val 16667"/>
            </a:avLst>
          </a:prstGeom>
          <a:solidFill>
            <a:srgbClr val="E8F6F6"/>
          </a:solidFill>
          <a:ln w="15240">
            <a:solidFill>
              <a:srgbClr val="1B8A8F"/>
            </a:solidFill>
            <a:round/>
          </a:ln>
        </p:spPr>
        <p:style>
          <a:lnRef idx="0">
            <a:scrgbClr r="0" g="0" b="0"/>
          </a:lnRef>
          <a:fillRef idx="0">
            <a:scrgbClr r="0" g="0" b="0"/>
          </a:fillRef>
          <a:effectRef idx="0">
            <a:scrgbClr r="0" g="0" b="0"/>
          </a:effectRef>
          <a:fontRef idx="minor"/>
        </p:style>
        <p:txBody>
          <a:bodyPr lIns="720" tIns="720" rIns="720" bIns="720" anchor="ctr">
            <a:normAutofit/>
          </a:bodyPr>
          <a:lstStyle/>
          <a:p>
            <a:pPr algn="ctr" defTabSz="914400">
              <a:lnSpc>
                <a:spcPct val="100000"/>
              </a:lnSpc>
              <a:tabLst>
                <a:tab pos="0" algn="l"/>
              </a:tabLst>
            </a:pPr>
            <a:r>
              <a:rPr lang="en-US" sz="1500" b="1" u="none" strike="noStrike">
                <a:solidFill>
                  <a:srgbClr val="15324B"/>
                </a:solidFill>
                <a:effectLst/>
                <a:uFillTx/>
                <a:latin typeface="Aptos"/>
                <a:ea typeface="Aptos"/>
              </a:rPr>
              <a:t>Priority actions for the centre</a:t>
            </a:r>
            <a:endParaRPr lang="en-US" sz="1500" b="0" u="none" strike="noStrike">
              <a:solidFill>
                <a:srgbClr val="000000"/>
              </a:solidFill>
              <a:effectLst/>
              <a:uFillTx/>
              <a:latin typeface="Arial"/>
            </a:endParaRPr>
          </a:p>
        </p:txBody>
      </p:sp>
      <p:sp>
        <p:nvSpPr>
          <p:cNvPr id="172" name="Text 8"/>
          <p:cNvSpPr/>
          <p:nvPr/>
        </p:nvSpPr>
        <p:spPr>
          <a:xfrm>
            <a:off x="6537960" y="1901880"/>
            <a:ext cx="4160160" cy="2331360"/>
          </a:xfrm>
          <a:prstGeom prst="rect">
            <a:avLst/>
          </a:prstGeom>
          <a:noFill/>
          <a:ln w="0">
            <a:noFill/>
          </a:ln>
        </p:spPr>
        <p:style>
          <a:lnRef idx="0">
            <a:scrgbClr r="0" g="0" b="0"/>
          </a:lnRef>
          <a:fillRef idx="0">
            <a:scrgbClr r="0" g="0" b="0"/>
          </a:fillRef>
          <a:effectRef idx="0">
            <a:scrgbClr r="0" g="0" b="0"/>
          </a:effectRef>
          <a:fontRef idx="minor"/>
        </p:style>
        <p:txBody>
          <a:bodyPr lIns="720" tIns="720" rIns="720" bIns="720" anchor="ctr">
            <a:normAutofit/>
          </a:bodyPr>
          <a:lstStyle/>
          <a:p>
            <a:pPr defTabSz="914400">
              <a:lnSpc>
                <a:spcPct val="100000"/>
              </a:lnSpc>
            </a:pPr>
            <a:r>
              <a:rPr lang="en-US" sz="1500" b="0" u="none" strike="noStrike">
                <a:solidFill>
                  <a:srgbClr val="202020"/>
                </a:solidFill>
                <a:effectLst/>
                <a:uFillTx/>
                <a:latin typeface="Aptos"/>
                <a:ea typeface="Aptos"/>
              </a:rPr>
              <a:t>Consistent key person and predictable settling routine</a:t>
            </a:r>
            <a:endParaRPr lang="en-US" sz="1500" b="0" u="none" strike="noStrike">
              <a:solidFill>
                <a:srgbClr val="000000"/>
              </a:solidFill>
              <a:effectLst/>
              <a:uFillTx/>
              <a:latin typeface="Arial"/>
            </a:endParaRPr>
          </a:p>
          <a:p>
            <a:pPr defTabSz="914400">
              <a:lnSpc>
                <a:spcPct val="100000"/>
              </a:lnSpc>
            </a:pPr>
            <a:r>
              <a:rPr lang="en-US" sz="1500" b="0" u="none" strike="noStrike">
                <a:solidFill>
                  <a:srgbClr val="202020"/>
                </a:solidFill>
                <a:effectLst/>
                <a:uFillTx/>
                <a:latin typeface="Aptos"/>
                <a:ea typeface="Aptos"/>
              </a:rPr>
              <a:t>Small-group scaffolded play with language modelling</a:t>
            </a:r>
            <a:endParaRPr lang="en-US" sz="1500" b="0" u="none" strike="noStrike">
              <a:solidFill>
                <a:srgbClr val="000000"/>
              </a:solidFill>
              <a:effectLst/>
              <a:uFillTx/>
              <a:latin typeface="Arial"/>
            </a:endParaRPr>
          </a:p>
          <a:p>
            <a:pPr defTabSz="914400">
              <a:lnSpc>
                <a:spcPct val="100000"/>
              </a:lnSpc>
            </a:pPr>
            <a:r>
              <a:rPr lang="en-US" sz="1500" b="0" u="none" strike="noStrike">
                <a:solidFill>
                  <a:srgbClr val="202020"/>
                </a:solidFill>
                <a:effectLst/>
                <a:uFillTx/>
                <a:latin typeface="Aptos"/>
                <a:ea typeface="Aptos"/>
              </a:rPr>
              <a:t>SALT referral if delay persists; SENCO monitoring</a:t>
            </a:r>
            <a:endParaRPr lang="en-US" sz="1500" b="0" u="none" strike="noStrike">
              <a:solidFill>
                <a:srgbClr val="000000"/>
              </a:solidFill>
              <a:effectLst/>
              <a:uFillTx/>
              <a:latin typeface="Arial"/>
            </a:endParaRPr>
          </a:p>
          <a:p>
            <a:pPr defTabSz="914400">
              <a:lnSpc>
                <a:spcPct val="100000"/>
              </a:lnSpc>
            </a:pPr>
            <a:r>
              <a:rPr lang="en-US" sz="1500" b="0" u="none" strike="noStrike">
                <a:solidFill>
                  <a:srgbClr val="202020"/>
                </a:solidFill>
                <a:effectLst/>
                <a:uFillTx/>
                <a:latin typeface="Aptos"/>
                <a:ea typeface="Aptos"/>
              </a:rPr>
              <a:t>Strengths-based parental support and health signposting</a:t>
            </a:r>
            <a:endParaRPr lang="en-US" sz="1500" b="0" u="none" strike="noStrike">
              <a:solidFill>
                <a:srgbClr val="000000"/>
              </a:solidFill>
              <a:effectLst/>
              <a:uFillTx/>
              <a:latin typeface="Arial"/>
            </a:endParaRPr>
          </a:p>
          <a:p>
            <a:pPr defTabSz="914400">
              <a:lnSpc>
                <a:spcPct val="100000"/>
              </a:lnSpc>
            </a:pPr>
            <a:r>
              <a:rPr lang="en-US" sz="1500" b="0" u="none" strike="noStrike">
                <a:solidFill>
                  <a:srgbClr val="202020"/>
                </a:solidFill>
                <a:effectLst/>
                <a:uFillTx/>
                <a:latin typeface="Aptos"/>
                <a:ea typeface="Aptos"/>
              </a:rPr>
              <a:t>Regular review of progress and wellbeing</a:t>
            </a:r>
            <a:endParaRPr lang="en-US" sz="1500" b="0" u="none" strike="noStrike">
              <a:solidFill>
                <a:srgbClr val="000000"/>
              </a:solidFill>
              <a:effectLst/>
              <a:uFillTx/>
              <a:latin typeface="Arial"/>
            </a:endParaRPr>
          </a:p>
        </p:txBody>
      </p:sp>
      <p:sp>
        <p:nvSpPr>
          <p:cNvPr id="173" name="Shape 9"/>
          <p:cNvSpPr/>
          <p:nvPr/>
        </p:nvSpPr>
        <p:spPr>
          <a:xfrm>
            <a:off x="4160520" y="4892040"/>
            <a:ext cx="3840480" cy="360"/>
          </a:xfrm>
          <a:prstGeom prst="line">
            <a:avLst/>
          </a:prstGeom>
          <a:ln w="27940">
            <a:solidFill>
              <a:srgbClr val="1B8A8F"/>
            </a:solidFill>
            <a:round/>
            <a:tailEnd type="triangle" w="med" len="med"/>
          </a:ln>
        </p:spPr>
        <p:style>
          <a:lnRef idx="0">
            <a:scrgbClr r="0" g="0" b="0"/>
          </a:lnRef>
          <a:fillRef idx="0">
            <a:scrgbClr r="0" g="0" b="0"/>
          </a:fillRef>
          <a:effectRef idx="0">
            <a:scrgbClr r="0" g="0" b="0"/>
          </a:effectRef>
          <a:fontRef idx="minor"/>
        </p:style>
        <p:txBody>
          <a:bodyPr lIns="90000" tIns="-44640" rIns="90000" bIns="-44640" anchor="t" anchorCtr="1">
            <a:noAutofit/>
          </a:bodyPr>
          <a:lstStyle/>
          <a:p>
            <a:endParaRPr lang="en-US" sz="1800" b="0" u="none" strike="noStrike">
              <a:solidFill>
                <a:srgbClr val="000000"/>
              </a:solidFill>
              <a:effectLst/>
              <a:uFillTx/>
              <a:latin typeface="Arial"/>
            </a:endParaRPr>
          </a:p>
        </p:txBody>
      </p:sp>
      <p:sp>
        <p:nvSpPr>
          <p:cNvPr id="174" name="Text 10"/>
          <p:cNvSpPr/>
          <p:nvPr/>
        </p:nvSpPr>
        <p:spPr>
          <a:xfrm>
            <a:off x="1188720" y="4590360"/>
            <a:ext cx="2331360" cy="603000"/>
          </a:xfrm>
          <a:prstGeom prst="roundRect">
            <a:avLst>
              <a:gd name="adj" fmla="val 16667"/>
            </a:avLst>
          </a:prstGeom>
          <a:solidFill>
            <a:srgbClr val="FFFFFF"/>
          </a:solidFill>
          <a:ln w="15240">
            <a:solidFill>
              <a:srgbClr val="61707D"/>
            </a:solidFill>
            <a:round/>
          </a:ln>
        </p:spPr>
        <p:style>
          <a:lnRef idx="0">
            <a:scrgbClr r="0" g="0" b="0"/>
          </a:lnRef>
          <a:fillRef idx="0">
            <a:scrgbClr r="0" g="0" b="0"/>
          </a:fillRef>
          <a:effectRef idx="0">
            <a:scrgbClr r="0" g="0" b="0"/>
          </a:effectRef>
          <a:fontRef idx="minor"/>
        </p:style>
        <p:txBody>
          <a:bodyPr lIns="720" tIns="720" rIns="720" bIns="720" anchor="ctr">
            <a:normAutofit/>
          </a:bodyPr>
          <a:lstStyle/>
          <a:p>
            <a:pPr algn="ctr" defTabSz="914400">
              <a:lnSpc>
                <a:spcPct val="100000"/>
              </a:lnSpc>
              <a:tabLst>
                <a:tab pos="0" algn="l"/>
              </a:tabLst>
            </a:pPr>
            <a:r>
              <a:rPr lang="en-US" sz="1270" b="1" u="none" strike="noStrike">
                <a:solidFill>
                  <a:srgbClr val="15324B"/>
                </a:solidFill>
                <a:effectLst/>
                <a:uFillTx/>
                <a:latin typeface="Aptos"/>
                <a:ea typeface="Aptos"/>
              </a:rPr>
              <a:t>Stable adult support</a:t>
            </a:r>
            <a:endParaRPr lang="en-US" sz="1270" b="0" u="none" strike="noStrike">
              <a:solidFill>
                <a:srgbClr val="000000"/>
              </a:solidFill>
              <a:effectLst/>
              <a:uFillTx/>
              <a:latin typeface="Arial"/>
            </a:endParaRPr>
          </a:p>
        </p:txBody>
      </p:sp>
      <p:sp>
        <p:nvSpPr>
          <p:cNvPr id="175" name="Text 11"/>
          <p:cNvSpPr/>
          <p:nvPr/>
        </p:nvSpPr>
        <p:spPr>
          <a:xfrm>
            <a:off x="4617720" y="4590360"/>
            <a:ext cx="2742840" cy="603000"/>
          </a:xfrm>
          <a:prstGeom prst="roundRect">
            <a:avLst>
              <a:gd name="adj" fmla="val 16667"/>
            </a:avLst>
          </a:prstGeom>
          <a:solidFill>
            <a:srgbClr val="FFFFFF"/>
          </a:solidFill>
          <a:ln w="15240">
            <a:solidFill>
              <a:srgbClr val="61707D"/>
            </a:solidFill>
            <a:round/>
          </a:ln>
        </p:spPr>
        <p:style>
          <a:lnRef idx="0">
            <a:scrgbClr r="0" g="0" b="0"/>
          </a:lnRef>
          <a:fillRef idx="0">
            <a:scrgbClr r="0" g="0" b="0"/>
          </a:fillRef>
          <a:effectRef idx="0">
            <a:scrgbClr r="0" g="0" b="0"/>
          </a:effectRef>
          <a:fontRef idx="minor"/>
        </p:style>
        <p:txBody>
          <a:bodyPr lIns="720" tIns="720" rIns="720" bIns="720" anchor="ctr">
            <a:normAutofit/>
          </a:bodyPr>
          <a:lstStyle/>
          <a:p>
            <a:pPr algn="ctr" defTabSz="914400">
              <a:lnSpc>
                <a:spcPct val="100000"/>
              </a:lnSpc>
              <a:tabLst>
                <a:tab pos="0" algn="l"/>
              </a:tabLst>
            </a:pPr>
            <a:r>
              <a:rPr lang="en-US" sz="1270" b="1" u="none" strike="noStrike">
                <a:solidFill>
                  <a:srgbClr val="15324B"/>
                </a:solidFill>
                <a:effectLst/>
                <a:uFillTx/>
                <a:latin typeface="Aptos"/>
                <a:ea typeface="Aptos"/>
              </a:rPr>
              <a:t>More successful interaction</a:t>
            </a:r>
            <a:endParaRPr lang="en-US" sz="1270" b="0" u="none" strike="noStrike">
              <a:solidFill>
                <a:srgbClr val="000000"/>
              </a:solidFill>
              <a:effectLst/>
              <a:uFillTx/>
              <a:latin typeface="Arial"/>
            </a:endParaRPr>
          </a:p>
        </p:txBody>
      </p:sp>
      <p:sp>
        <p:nvSpPr>
          <p:cNvPr id="176" name="Text 12"/>
          <p:cNvSpPr/>
          <p:nvPr/>
        </p:nvSpPr>
        <p:spPr>
          <a:xfrm>
            <a:off x="8275320" y="4498920"/>
            <a:ext cx="2468520" cy="785880"/>
          </a:xfrm>
          <a:prstGeom prst="roundRect">
            <a:avLst>
              <a:gd name="adj" fmla="val 16667"/>
            </a:avLst>
          </a:prstGeom>
          <a:solidFill>
            <a:srgbClr val="FFFFFF"/>
          </a:solidFill>
          <a:ln w="15240">
            <a:solidFill>
              <a:srgbClr val="61707D"/>
            </a:solidFill>
            <a:round/>
          </a:ln>
        </p:spPr>
        <p:style>
          <a:lnRef idx="0">
            <a:scrgbClr r="0" g="0" b="0"/>
          </a:lnRef>
          <a:fillRef idx="0">
            <a:scrgbClr r="0" g="0" b="0"/>
          </a:fillRef>
          <a:effectRef idx="0">
            <a:scrgbClr r="0" g="0" b="0"/>
          </a:effectRef>
          <a:fontRef idx="minor"/>
        </p:style>
        <p:txBody>
          <a:bodyPr lIns="720" tIns="720" rIns="720" bIns="720" anchor="ctr">
            <a:normAutofit/>
          </a:bodyPr>
          <a:lstStyle/>
          <a:p>
            <a:pPr algn="ctr" defTabSz="914400">
              <a:lnSpc>
                <a:spcPct val="100000"/>
              </a:lnSpc>
              <a:tabLst>
                <a:tab pos="0" algn="l"/>
              </a:tabLst>
            </a:pPr>
            <a:r>
              <a:rPr lang="en-US" sz="1220" b="1" u="none" strike="noStrike">
                <a:solidFill>
                  <a:srgbClr val="15324B"/>
                </a:solidFill>
                <a:effectLst/>
                <a:uFillTx/>
                <a:latin typeface="Aptos"/>
                <a:ea typeface="Aptos"/>
              </a:rPr>
              <a:t>Better confidence, language and wellbeing</a:t>
            </a:r>
            <a:endParaRPr lang="en-US" sz="1220" b="0" u="none" strike="noStrike">
              <a:solidFill>
                <a:srgbClr val="000000"/>
              </a:solidFill>
              <a:effectLst/>
              <a:uFillTx/>
              <a:latin typeface="Arial"/>
            </a:endParaRPr>
          </a:p>
        </p:txBody>
      </p:sp>
      <p:sp>
        <p:nvSpPr>
          <p:cNvPr id="177" name="Text 13"/>
          <p:cNvSpPr/>
          <p:nvPr/>
        </p:nvSpPr>
        <p:spPr>
          <a:xfrm>
            <a:off x="621720" y="5980320"/>
            <a:ext cx="10698120" cy="2556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ctr">
            <a:normAutofit/>
          </a:bodyPr>
          <a:lstStyle/>
          <a:p>
            <a:pPr defTabSz="914400">
              <a:lnSpc>
                <a:spcPct val="100000"/>
              </a:lnSpc>
              <a:tabLst>
                <a:tab pos="0" algn="l"/>
              </a:tabLst>
            </a:pPr>
            <a:r>
              <a:rPr lang="en-US" sz="870" b="0" i="1" u="none" strike="noStrike">
                <a:solidFill>
                  <a:srgbClr val="61707D"/>
                </a:solidFill>
                <a:effectLst/>
                <a:uFillTx/>
                <a:latin typeface="Aptos"/>
                <a:ea typeface="Aptos"/>
              </a:rPr>
              <a:t>Overall argument synthesised from Vygotsky (1978), Wood, Bruner and Ross (1976), DfE (2025) and wider developmental evidence.</a:t>
            </a:r>
            <a:endParaRPr lang="en-US" sz="870" b="0" u="none" strike="noStrike">
              <a:solidFill>
                <a:srgbClr val="000000"/>
              </a:solidFill>
              <a:effectLst/>
              <a:uFillTx/>
              <a:latin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7F9FC"/>
        </a:solidFill>
        <a:effectLst/>
      </p:bgPr>
    </p:bg>
    <p:spTree>
      <p:nvGrpSpPr>
        <p:cNvPr id="1" name=""/>
        <p:cNvGrpSpPr/>
        <p:nvPr/>
      </p:nvGrpSpPr>
      <p:grpSpPr>
        <a:xfrm>
          <a:off x="0" y="0"/>
          <a:ext cx="0" cy="0"/>
          <a:chOff x="0" y="0"/>
          <a:chExt cx="0" cy="0"/>
        </a:xfrm>
      </p:grpSpPr>
      <p:sp>
        <p:nvSpPr>
          <p:cNvPr id="178" name="Text 0"/>
          <p:cNvSpPr/>
          <p:nvPr/>
        </p:nvSpPr>
        <p:spPr>
          <a:xfrm>
            <a:off x="594360" y="384120"/>
            <a:ext cx="9235080" cy="502560"/>
          </a:xfrm>
          <a:prstGeom prst="rect">
            <a:avLst/>
          </a:prstGeom>
          <a:noFill/>
          <a:ln w="0">
            <a:noFill/>
          </a:ln>
        </p:spPr>
        <p:style>
          <a:lnRef idx="0">
            <a:scrgbClr r="0" g="0" b="0"/>
          </a:lnRef>
          <a:fillRef idx="0">
            <a:scrgbClr r="0" g="0" b="0"/>
          </a:fillRef>
          <a:effectRef idx="0">
            <a:scrgbClr r="0" g="0" b="0"/>
          </a:effectRef>
          <a:fontRef idx="minor"/>
        </p:style>
        <p:txBody>
          <a:bodyPr lIns="360" tIns="360" rIns="360" bIns="360" anchor="ctr">
            <a:normAutofit/>
          </a:bodyPr>
          <a:lstStyle/>
          <a:p>
            <a:pPr defTabSz="914400">
              <a:lnSpc>
                <a:spcPct val="100000"/>
              </a:lnSpc>
              <a:tabLst>
                <a:tab pos="0" algn="l"/>
              </a:tabLst>
            </a:pPr>
            <a:r>
              <a:rPr lang="en-US" sz="2600" b="1" u="none" strike="noStrike">
                <a:solidFill>
                  <a:srgbClr val="15324B"/>
                </a:solidFill>
                <a:effectLst/>
                <a:uFillTx/>
                <a:latin typeface="Aptos Display"/>
                <a:ea typeface="Aptos Display"/>
              </a:rPr>
              <a:t>References</a:t>
            </a:r>
            <a:endParaRPr lang="en-US" sz="2600" b="0" u="none" strike="noStrike">
              <a:solidFill>
                <a:srgbClr val="000000"/>
              </a:solidFill>
              <a:effectLst/>
              <a:uFillTx/>
              <a:latin typeface="Arial"/>
            </a:endParaRPr>
          </a:p>
        </p:txBody>
      </p:sp>
      <p:sp>
        <p:nvSpPr>
          <p:cNvPr id="179" name="Text 1"/>
          <p:cNvSpPr/>
          <p:nvPr/>
        </p:nvSpPr>
        <p:spPr>
          <a:xfrm>
            <a:off x="621720" y="896040"/>
            <a:ext cx="9783720" cy="292320"/>
          </a:xfrm>
          <a:prstGeom prst="rect">
            <a:avLst/>
          </a:prstGeom>
          <a:noFill/>
          <a:ln w="0">
            <a:noFill/>
          </a:ln>
        </p:spPr>
        <p:style>
          <a:lnRef idx="0">
            <a:scrgbClr r="0" g="0" b="0"/>
          </a:lnRef>
          <a:fillRef idx="0">
            <a:scrgbClr r="0" g="0" b="0"/>
          </a:fillRef>
          <a:effectRef idx="0">
            <a:scrgbClr r="0" g="0" b="0"/>
          </a:effectRef>
          <a:fontRef idx="minor"/>
        </p:style>
        <p:txBody>
          <a:bodyPr lIns="360" tIns="360" rIns="360" bIns="360" anchor="ctr">
            <a:noAutofit/>
          </a:bodyPr>
          <a:lstStyle/>
          <a:p>
            <a:pPr defTabSz="914400">
              <a:lnSpc>
                <a:spcPct val="100000"/>
              </a:lnSpc>
              <a:tabLst>
                <a:tab pos="0" algn="l"/>
              </a:tabLst>
            </a:pPr>
            <a:endParaRPr lang="en-US" sz="1050" b="0" u="none" strike="noStrike">
              <a:solidFill>
                <a:srgbClr val="000000"/>
              </a:solidFill>
              <a:effectLst/>
              <a:uFillTx/>
              <a:latin typeface="Arial"/>
            </a:endParaRPr>
          </a:p>
        </p:txBody>
      </p:sp>
      <p:sp>
        <p:nvSpPr>
          <p:cNvPr id="180" name="Text 2"/>
          <p:cNvSpPr/>
          <p:nvPr/>
        </p:nvSpPr>
        <p:spPr>
          <a:xfrm>
            <a:off x="502920" y="6473880"/>
            <a:ext cx="8412120" cy="20088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ctr">
            <a:noAutofit/>
          </a:bodyPr>
          <a:lstStyle/>
          <a:p>
            <a:pPr defTabSz="914400">
              <a:lnSpc>
                <a:spcPct val="100000"/>
              </a:lnSpc>
              <a:tabLst>
                <a:tab pos="0" algn="l"/>
              </a:tabLst>
            </a:pPr>
            <a:r>
              <a:rPr lang="en-US" sz="750" b="0" u="none" strike="noStrike">
                <a:solidFill>
                  <a:srgbClr val="61707D"/>
                </a:solidFill>
                <a:effectLst/>
                <a:uFillTx/>
                <a:latin typeface="Aptos"/>
                <a:ea typeface="Aptos"/>
              </a:rPr>
              <a:t>Psychology in Health and Social Care | LCHS4010 | Component 1</a:t>
            </a:r>
            <a:endParaRPr lang="en-US" sz="750" b="0" u="none" strike="noStrike">
              <a:solidFill>
                <a:srgbClr val="000000"/>
              </a:solidFill>
              <a:effectLst/>
              <a:uFillTx/>
              <a:latin typeface="Arial"/>
            </a:endParaRPr>
          </a:p>
        </p:txBody>
      </p:sp>
      <p:sp>
        <p:nvSpPr>
          <p:cNvPr id="181" name="Text 3"/>
          <p:cNvSpPr/>
          <p:nvPr/>
        </p:nvSpPr>
        <p:spPr>
          <a:xfrm>
            <a:off x="11201400" y="6437520"/>
            <a:ext cx="411120" cy="228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ctr">
            <a:noAutofit/>
          </a:bodyPr>
          <a:lstStyle/>
          <a:p>
            <a:pPr algn="r" defTabSz="914400">
              <a:lnSpc>
                <a:spcPct val="100000"/>
              </a:lnSpc>
              <a:tabLst>
                <a:tab pos="0" algn="l"/>
              </a:tabLst>
            </a:pPr>
            <a:r>
              <a:rPr lang="en-US" sz="800" b="0" u="none" strike="noStrike">
                <a:solidFill>
                  <a:srgbClr val="61707D"/>
                </a:solidFill>
                <a:effectLst/>
                <a:uFillTx/>
                <a:latin typeface="Aptos"/>
                <a:ea typeface="Aptos"/>
              </a:rPr>
              <a:t>12</a:t>
            </a:r>
            <a:endParaRPr lang="en-US" sz="800" b="0" u="none" strike="noStrike">
              <a:solidFill>
                <a:srgbClr val="000000"/>
              </a:solidFill>
              <a:effectLst/>
              <a:uFillTx/>
              <a:latin typeface="Arial"/>
            </a:endParaRPr>
          </a:p>
        </p:txBody>
      </p:sp>
      <p:sp>
        <p:nvSpPr>
          <p:cNvPr id="182" name="Shape 4"/>
          <p:cNvSpPr/>
          <p:nvPr/>
        </p:nvSpPr>
        <p:spPr>
          <a:xfrm>
            <a:off x="502920" y="6355080"/>
            <a:ext cx="11155680" cy="360"/>
          </a:xfrm>
          <a:prstGeom prst="line">
            <a:avLst/>
          </a:prstGeom>
          <a:ln w="8890">
            <a:solidFill>
              <a:srgbClr val="D8DEE9"/>
            </a:solidFill>
            <a:round/>
          </a:ln>
        </p:spPr>
        <p:style>
          <a:lnRef idx="0">
            <a:scrgbClr r="0" g="0" b="0"/>
          </a:lnRef>
          <a:fillRef idx="0">
            <a:scrgbClr r="0" g="0" b="0"/>
          </a:fillRef>
          <a:effectRef idx="0">
            <a:scrgbClr r="0" g="0" b="0"/>
          </a:effectRef>
          <a:fontRef idx="minor"/>
        </p:style>
        <p:txBody>
          <a:bodyPr lIns="90000" tIns="-44640" rIns="90000" bIns="-44640" anchor="t" anchorCtr="1">
            <a:noAutofit/>
          </a:bodyPr>
          <a:lstStyle/>
          <a:p>
            <a:endParaRPr lang="en-US" sz="1800" b="0" u="none" strike="noStrike">
              <a:solidFill>
                <a:srgbClr val="000000"/>
              </a:solidFill>
              <a:effectLst/>
              <a:uFillTx/>
              <a:latin typeface="Arial"/>
            </a:endParaRPr>
          </a:p>
        </p:txBody>
      </p:sp>
      <p:sp>
        <p:nvSpPr>
          <p:cNvPr id="183" name="Text 5"/>
          <p:cNvSpPr/>
          <p:nvPr/>
        </p:nvSpPr>
        <p:spPr>
          <a:xfrm>
            <a:off x="777240" y="1197720"/>
            <a:ext cx="10652400" cy="4220419"/>
          </a:xfrm>
          <a:prstGeom prst="rect">
            <a:avLst/>
          </a:prstGeom>
          <a:noFill/>
          <a:ln w="0">
            <a:noFill/>
          </a:ln>
        </p:spPr>
        <p:style>
          <a:lnRef idx="0">
            <a:scrgbClr r="0" g="0" b="0"/>
          </a:lnRef>
          <a:fillRef idx="0">
            <a:scrgbClr r="0" g="0" b="0"/>
          </a:fillRef>
          <a:effectRef idx="0">
            <a:scrgbClr r="0" g="0" b="0"/>
          </a:effectRef>
          <a:fontRef idx="minor"/>
        </p:style>
        <p:txBody>
          <a:bodyPr lIns="360" tIns="360" rIns="360" bIns="360" anchor="ctr">
            <a:normAutofit/>
          </a:bodyPr>
          <a:lstStyle/>
          <a:p>
            <a:pPr defTabSz="914400">
              <a:lnSpc>
                <a:spcPct val="100000"/>
              </a:lnSpc>
            </a:pPr>
            <a:r>
              <a:rPr lang="en-US" sz="1200" b="0" u="none" strike="noStrike">
                <a:solidFill>
                  <a:srgbClr val="202020"/>
                </a:solidFill>
                <a:effectLst/>
                <a:uFillTx/>
                <a:latin typeface="Aptos"/>
                <a:ea typeface="Aptos"/>
              </a:rPr>
              <a:t>Department for Education (DfE) (2025) Early years foundation stage statutory framework for group and school-based providers. London: DfE.</a:t>
            </a:r>
            <a:endParaRPr lang="en-US" sz="1200" b="0" u="none" strike="noStrike">
              <a:solidFill>
                <a:srgbClr val="000000"/>
              </a:solidFill>
              <a:effectLst/>
              <a:uFillTx/>
              <a:latin typeface="Arial"/>
            </a:endParaRPr>
          </a:p>
          <a:p>
            <a:pPr defTabSz="914400">
              <a:lnSpc>
                <a:spcPct val="100000"/>
              </a:lnSpc>
            </a:pPr>
            <a:r>
              <a:rPr lang="en-US" sz="1200" b="0" u="none" strike="noStrike">
                <a:solidFill>
                  <a:srgbClr val="202020"/>
                </a:solidFill>
                <a:effectLst/>
                <a:uFillTx/>
                <a:latin typeface="Aptos"/>
                <a:ea typeface="Aptos"/>
              </a:rPr>
              <a:t>Law, J., Garrett, Z. and Nye, C. (2004) “The efficacy of treatment for children with developmental speech and language delay/disorder: a meta-analysis”, Journal of Speech, Language, and Hearing Research, 47(4), pp. 924-943.</a:t>
            </a:r>
            <a:endParaRPr lang="en-US" sz="1200" b="0" u="none" strike="noStrike">
              <a:solidFill>
                <a:srgbClr val="000000"/>
              </a:solidFill>
              <a:effectLst/>
              <a:uFillTx/>
              <a:latin typeface="Arial"/>
            </a:endParaRPr>
          </a:p>
          <a:p>
            <a:pPr defTabSz="914400">
              <a:lnSpc>
                <a:spcPct val="100000"/>
              </a:lnSpc>
            </a:pPr>
            <a:r>
              <a:rPr lang="en-US" sz="1200" b="0" u="none" strike="noStrike">
                <a:solidFill>
                  <a:srgbClr val="202020"/>
                </a:solidFill>
                <a:effectLst/>
                <a:uFillTx/>
                <a:latin typeface="Aptos"/>
                <a:ea typeface="Aptos"/>
              </a:rPr>
              <a:t>Rogoff, B. (1990) Apprenticeship in thinking: Cognitive development in social context. New York: Oxford University Press.</a:t>
            </a:r>
            <a:endParaRPr lang="en-US" sz="1200" b="0" u="none" strike="noStrike">
              <a:solidFill>
                <a:srgbClr val="000000"/>
              </a:solidFill>
              <a:effectLst/>
              <a:uFillTx/>
              <a:latin typeface="Arial"/>
            </a:endParaRPr>
          </a:p>
          <a:p>
            <a:pPr defTabSz="914400">
              <a:lnSpc>
                <a:spcPct val="100000"/>
              </a:lnSpc>
            </a:pPr>
            <a:r>
              <a:rPr lang="en-US" sz="1200" b="0" u="none" strike="noStrike">
                <a:solidFill>
                  <a:srgbClr val="202020"/>
                </a:solidFill>
                <a:effectLst/>
                <a:uFillTx/>
                <a:latin typeface="Aptos"/>
                <a:ea typeface="Aptos"/>
              </a:rPr>
              <a:t>Sameroff, A. (2010) “A unified theory of development: A dialectic integration of nature and nurture”, Child Development, 81(1), pp. 6-22.</a:t>
            </a:r>
            <a:endParaRPr lang="en-US" sz="1200" b="0" u="none" strike="noStrike">
              <a:solidFill>
                <a:srgbClr val="000000"/>
              </a:solidFill>
              <a:effectLst/>
              <a:uFillTx/>
              <a:latin typeface="Arial"/>
            </a:endParaRPr>
          </a:p>
          <a:p>
            <a:pPr defTabSz="914400">
              <a:lnSpc>
                <a:spcPct val="100000"/>
              </a:lnSpc>
            </a:pPr>
            <a:r>
              <a:rPr lang="en-US" sz="1200" b="0" u="none" strike="noStrike">
                <a:solidFill>
                  <a:srgbClr val="202020"/>
                </a:solidFill>
                <a:effectLst/>
                <a:uFillTx/>
                <a:latin typeface="Aptos"/>
                <a:ea typeface="Aptos"/>
              </a:rPr>
              <a:t>Scheiber, F.A., et al. (2022) “Maternal depressive symptoms and maternal child-directed speech: A systematic review”, Journal of Affective Disorders, 309, pp. 421-433.</a:t>
            </a:r>
            <a:endParaRPr lang="en-US" sz="1200" b="0" u="none" strike="noStrike">
              <a:solidFill>
                <a:srgbClr val="000000"/>
              </a:solidFill>
              <a:effectLst/>
              <a:uFillTx/>
              <a:latin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7F9FC"/>
        </a:solidFill>
        <a:effectLst/>
      </p:bgPr>
    </p:bg>
    <p:spTree>
      <p:nvGrpSpPr>
        <p:cNvPr id="1" name=""/>
        <p:cNvGrpSpPr/>
        <p:nvPr/>
      </p:nvGrpSpPr>
      <p:grpSpPr>
        <a:xfrm>
          <a:off x="0" y="0"/>
          <a:ext cx="0" cy="0"/>
          <a:chOff x="0" y="0"/>
          <a:chExt cx="0" cy="0"/>
        </a:xfrm>
      </p:grpSpPr>
      <p:sp>
        <p:nvSpPr>
          <p:cNvPr id="184" name="Text 0"/>
          <p:cNvSpPr/>
          <p:nvPr/>
        </p:nvSpPr>
        <p:spPr>
          <a:xfrm>
            <a:off x="594360" y="384120"/>
            <a:ext cx="9235080" cy="502560"/>
          </a:xfrm>
          <a:prstGeom prst="rect">
            <a:avLst/>
          </a:prstGeom>
          <a:noFill/>
          <a:ln w="0">
            <a:noFill/>
          </a:ln>
        </p:spPr>
        <p:style>
          <a:lnRef idx="0">
            <a:scrgbClr r="0" g="0" b="0"/>
          </a:lnRef>
          <a:fillRef idx="0">
            <a:scrgbClr r="0" g="0" b="0"/>
          </a:fillRef>
          <a:effectRef idx="0">
            <a:scrgbClr r="0" g="0" b="0"/>
          </a:effectRef>
          <a:fontRef idx="minor"/>
        </p:style>
        <p:txBody>
          <a:bodyPr lIns="360" tIns="360" rIns="360" bIns="360" anchor="ctr">
            <a:normAutofit/>
          </a:bodyPr>
          <a:lstStyle/>
          <a:p>
            <a:pPr defTabSz="914400">
              <a:lnSpc>
                <a:spcPct val="100000"/>
              </a:lnSpc>
              <a:tabLst>
                <a:tab pos="0" algn="l"/>
              </a:tabLst>
            </a:pPr>
            <a:r>
              <a:rPr lang="en-US" sz="2600" b="1" u="none" strike="noStrike">
                <a:solidFill>
                  <a:srgbClr val="15324B"/>
                </a:solidFill>
                <a:effectLst/>
                <a:uFillTx/>
                <a:latin typeface="Aptos Display"/>
                <a:ea typeface="Aptos Display"/>
              </a:rPr>
              <a:t>References continued</a:t>
            </a:r>
            <a:endParaRPr lang="en-US" sz="2600" b="0" u="none" strike="noStrike">
              <a:solidFill>
                <a:srgbClr val="000000"/>
              </a:solidFill>
              <a:effectLst/>
              <a:uFillTx/>
              <a:latin typeface="Arial"/>
            </a:endParaRPr>
          </a:p>
        </p:txBody>
      </p:sp>
      <p:sp>
        <p:nvSpPr>
          <p:cNvPr id="185" name="Text 1"/>
          <p:cNvSpPr/>
          <p:nvPr/>
        </p:nvSpPr>
        <p:spPr>
          <a:xfrm>
            <a:off x="621720" y="896040"/>
            <a:ext cx="9783720" cy="292320"/>
          </a:xfrm>
          <a:prstGeom prst="rect">
            <a:avLst/>
          </a:prstGeom>
          <a:noFill/>
          <a:ln w="0">
            <a:noFill/>
          </a:ln>
        </p:spPr>
        <p:style>
          <a:lnRef idx="0">
            <a:scrgbClr r="0" g="0" b="0"/>
          </a:lnRef>
          <a:fillRef idx="0">
            <a:scrgbClr r="0" g="0" b="0"/>
          </a:fillRef>
          <a:effectRef idx="0">
            <a:scrgbClr r="0" g="0" b="0"/>
          </a:effectRef>
          <a:fontRef idx="minor"/>
        </p:style>
        <p:txBody>
          <a:bodyPr lIns="360" tIns="360" rIns="360" bIns="360" anchor="ctr">
            <a:noAutofit/>
          </a:bodyPr>
          <a:lstStyle/>
          <a:p>
            <a:pPr defTabSz="914400">
              <a:lnSpc>
                <a:spcPct val="100000"/>
              </a:lnSpc>
              <a:tabLst>
                <a:tab pos="0" algn="l"/>
              </a:tabLst>
            </a:pPr>
            <a:endParaRPr lang="en-US" sz="1050" b="0" u="none" strike="noStrike">
              <a:solidFill>
                <a:srgbClr val="000000"/>
              </a:solidFill>
              <a:effectLst/>
              <a:uFillTx/>
              <a:latin typeface="Arial"/>
            </a:endParaRPr>
          </a:p>
        </p:txBody>
      </p:sp>
      <p:sp>
        <p:nvSpPr>
          <p:cNvPr id="186" name="Text 2"/>
          <p:cNvSpPr/>
          <p:nvPr/>
        </p:nvSpPr>
        <p:spPr>
          <a:xfrm>
            <a:off x="502920" y="6473880"/>
            <a:ext cx="8412120" cy="20088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ctr">
            <a:noAutofit/>
          </a:bodyPr>
          <a:lstStyle/>
          <a:p>
            <a:pPr defTabSz="914400">
              <a:lnSpc>
                <a:spcPct val="100000"/>
              </a:lnSpc>
              <a:tabLst>
                <a:tab pos="0" algn="l"/>
              </a:tabLst>
            </a:pPr>
            <a:r>
              <a:rPr lang="en-US" sz="750" b="0" u="none" strike="noStrike">
                <a:solidFill>
                  <a:srgbClr val="61707D"/>
                </a:solidFill>
                <a:effectLst/>
                <a:uFillTx/>
                <a:latin typeface="Aptos"/>
                <a:ea typeface="Aptos"/>
              </a:rPr>
              <a:t>Psychology in Health and Social Care | LCHS4010 | Component 1</a:t>
            </a:r>
            <a:endParaRPr lang="en-US" sz="750" b="0" u="none" strike="noStrike">
              <a:solidFill>
                <a:srgbClr val="000000"/>
              </a:solidFill>
              <a:effectLst/>
              <a:uFillTx/>
              <a:latin typeface="Arial"/>
            </a:endParaRPr>
          </a:p>
        </p:txBody>
      </p:sp>
      <p:sp>
        <p:nvSpPr>
          <p:cNvPr id="187" name="Text 3"/>
          <p:cNvSpPr/>
          <p:nvPr/>
        </p:nvSpPr>
        <p:spPr>
          <a:xfrm>
            <a:off x="11201400" y="6437520"/>
            <a:ext cx="411120" cy="2282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ctr">
            <a:noAutofit/>
          </a:bodyPr>
          <a:lstStyle/>
          <a:p>
            <a:pPr algn="r" defTabSz="914400">
              <a:lnSpc>
                <a:spcPct val="100000"/>
              </a:lnSpc>
              <a:tabLst>
                <a:tab pos="0" algn="l"/>
              </a:tabLst>
            </a:pPr>
            <a:r>
              <a:rPr lang="en-US" sz="800" b="0" u="none" strike="noStrike">
                <a:solidFill>
                  <a:srgbClr val="61707D"/>
                </a:solidFill>
                <a:effectLst/>
                <a:uFillTx/>
                <a:latin typeface="Aptos"/>
                <a:ea typeface="Aptos"/>
              </a:rPr>
              <a:t>13</a:t>
            </a:r>
            <a:endParaRPr lang="en-US" sz="800" b="0" u="none" strike="noStrike">
              <a:solidFill>
                <a:srgbClr val="000000"/>
              </a:solidFill>
              <a:effectLst/>
              <a:uFillTx/>
              <a:latin typeface="Arial"/>
            </a:endParaRPr>
          </a:p>
        </p:txBody>
      </p:sp>
      <p:sp>
        <p:nvSpPr>
          <p:cNvPr id="188" name="Shape 4"/>
          <p:cNvSpPr/>
          <p:nvPr/>
        </p:nvSpPr>
        <p:spPr>
          <a:xfrm>
            <a:off x="502920" y="6355080"/>
            <a:ext cx="11155680" cy="360"/>
          </a:xfrm>
          <a:prstGeom prst="line">
            <a:avLst/>
          </a:prstGeom>
          <a:ln w="8890">
            <a:solidFill>
              <a:srgbClr val="D8DEE9"/>
            </a:solidFill>
            <a:round/>
          </a:ln>
        </p:spPr>
        <p:style>
          <a:lnRef idx="0">
            <a:scrgbClr r="0" g="0" b="0"/>
          </a:lnRef>
          <a:fillRef idx="0">
            <a:scrgbClr r="0" g="0" b="0"/>
          </a:fillRef>
          <a:effectRef idx="0">
            <a:scrgbClr r="0" g="0" b="0"/>
          </a:effectRef>
          <a:fontRef idx="minor"/>
        </p:style>
        <p:txBody>
          <a:bodyPr lIns="90000" tIns="-44640" rIns="90000" bIns="-44640" anchor="t" anchorCtr="1">
            <a:noAutofit/>
          </a:bodyPr>
          <a:lstStyle/>
          <a:p>
            <a:endParaRPr lang="en-US" sz="1800" b="0" u="none" strike="noStrike">
              <a:solidFill>
                <a:srgbClr val="000000"/>
              </a:solidFill>
              <a:effectLst/>
              <a:uFillTx/>
              <a:latin typeface="Arial"/>
            </a:endParaRPr>
          </a:p>
        </p:txBody>
      </p:sp>
      <p:sp>
        <p:nvSpPr>
          <p:cNvPr id="189" name="Text 5"/>
          <p:cNvSpPr/>
          <p:nvPr/>
        </p:nvSpPr>
        <p:spPr>
          <a:xfrm>
            <a:off x="777240" y="1417320"/>
            <a:ext cx="10652400" cy="4160160"/>
          </a:xfrm>
          <a:prstGeom prst="rect">
            <a:avLst/>
          </a:prstGeom>
          <a:noFill/>
          <a:ln w="0">
            <a:noFill/>
          </a:ln>
        </p:spPr>
        <p:style>
          <a:lnRef idx="0">
            <a:scrgbClr r="0" g="0" b="0"/>
          </a:lnRef>
          <a:fillRef idx="0">
            <a:scrgbClr r="0" g="0" b="0"/>
          </a:fillRef>
          <a:effectRef idx="0">
            <a:scrgbClr r="0" g="0" b="0"/>
          </a:effectRef>
          <a:fontRef idx="minor"/>
        </p:style>
        <p:txBody>
          <a:bodyPr lIns="360" tIns="360" rIns="360" bIns="360" anchor="ctr">
            <a:normAutofit/>
          </a:bodyPr>
          <a:lstStyle/>
          <a:p>
            <a:pPr defTabSz="914400">
              <a:lnSpc>
                <a:spcPct val="100000"/>
              </a:lnSpc>
            </a:pPr>
            <a:r>
              <a:rPr lang="en-US" sz="1200" b="0" u="none" strike="noStrike">
                <a:solidFill>
                  <a:srgbClr val="202020"/>
                </a:solidFill>
                <a:effectLst/>
                <a:uFillTx/>
                <a:latin typeface="Aptos"/>
                <a:ea typeface="Aptos"/>
              </a:rPr>
              <a:t>Shonkoff, J.P. and Phillips, D.A. (eds.) (2000) From neurons to neighborhoods: The science of early childhood development. Washington, DC: National Academy Press.</a:t>
            </a:r>
            <a:endParaRPr lang="en-US" sz="1200" b="0" u="none" strike="noStrike">
              <a:solidFill>
                <a:srgbClr val="000000"/>
              </a:solidFill>
              <a:effectLst/>
              <a:uFillTx/>
              <a:latin typeface="Arial"/>
            </a:endParaRPr>
          </a:p>
          <a:p>
            <a:pPr defTabSz="914400">
              <a:lnSpc>
                <a:spcPct val="100000"/>
              </a:lnSpc>
            </a:pPr>
            <a:r>
              <a:rPr lang="en-US" sz="1200" b="0" u="none" strike="noStrike">
                <a:solidFill>
                  <a:srgbClr val="202020"/>
                </a:solidFill>
                <a:effectLst/>
                <a:uFillTx/>
                <a:latin typeface="Aptos"/>
                <a:ea typeface="Aptos"/>
              </a:rPr>
              <a:t>Siraj-Blatchford, I., Sylva, K., Muttock, S., Gilden, R. and Bell, D. (2002) Researching effective pedagogy in the early years. London: Department for Education and Skills.</a:t>
            </a:r>
            <a:endParaRPr lang="en-US" sz="1200" b="0" u="none" strike="noStrike">
              <a:solidFill>
                <a:srgbClr val="000000"/>
              </a:solidFill>
              <a:effectLst/>
              <a:uFillTx/>
              <a:latin typeface="Arial"/>
            </a:endParaRPr>
          </a:p>
          <a:p>
            <a:pPr defTabSz="914400">
              <a:lnSpc>
                <a:spcPct val="100000"/>
              </a:lnSpc>
            </a:pPr>
            <a:r>
              <a:rPr lang="en-US" sz="1200" b="0" u="none" strike="noStrike">
                <a:solidFill>
                  <a:srgbClr val="202020"/>
                </a:solidFill>
                <a:effectLst/>
                <a:uFillTx/>
                <a:latin typeface="Aptos"/>
                <a:ea typeface="Aptos"/>
              </a:rPr>
              <a:t>Stein, A., Pearson, R.M., Goodman, S.H., Rapa, E., Rahman, A., McCallum, M., Howard, L.M. and Pariante, C.M. (2014) “Effects of perinatal mental disorders on the fetus and child”, The Lancet, 384(9956), pp. 1800-1819.</a:t>
            </a:r>
            <a:endParaRPr lang="en-US" sz="1200" b="0" u="none" strike="noStrike">
              <a:solidFill>
                <a:srgbClr val="000000"/>
              </a:solidFill>
              <a:effectLst/>
              <a:uFillTx/>
              <a:latin typeface="Arial"/>
            </a:endParaRPr>
          </a:p>
          <a:p>
            <a:pPr defTabSz="914400">
              <a:lnSpc>
                <a:spcPct val="100000"/>
              </a:lnSpc>
            </a:pPr>
            <a:r>
              <a:rPr lang="en-US" sz="1200" b="0" u="none" strike="noStrike">
                <a:solidFill>
                  <a:srgbClr val="202020"/>
                </a:solidFill>
                <a:effectLst/>
                <a:uFillTx/>
                <a:latin typeface="Aptos"/>
                <a:ea typeface="Aptos"/>
              </a:rPr>
              <a:t>Vygotsky, L.S. (1978) Mind in society: The development of higher psychological processes. Cambridge, MA: Harvard University Press.</a:t>
            </a:r>
            <a:endParaRPr lang="en-US" sz="1200" b="0" u="none" strike="noStrike">
              <a:solidFill>
                <a:srgbClr val="000000"/>
              </a:solidFill>
              <a:effectLst/>
              <a:uFillTx/>
              <a:latin typeface="Arial"/>
            </a:endParaRPr>
          </a:p>
          <a:p>
            <a:pPr defTabSz="914400">
              <a:lnSpc>
                <a:spcPct val="100000"/>
              </a:lnSpc>
            </a:pPr>
            <a:r>
              <a:rPr lang="en-US" sz="1200" b="0" u="none" strike="noStrike">
                <a:solidFill>
                  <a:srgbClr val="202020"/>
                </a:solidFill>
                <a:effectLst/>
                <a:uFillTx/>
                <a:latin typeface="Aptos"/>
                <a:ea typeface="Aptos"/>
              </a:rPr>
              <a:t>Wood, D., Bruner, J.S. and Ross, G. (1976) “The role of tutoring in problem solving”, Journal of Child Psychology and Psychiatry, 17(2), pp. 89-100.</a:t>
            </a:r>
            <a:endParaRPr lang="en-US" sz="1200" b="0" u="none" strike="noStrike">
              <a:solidFill>
                <a:srgbClr val="000000"/>
              </a:solidFill>
              <a:effectLst/>
              <a:uFillTx/>
              <a:latin typeface="Arial"/>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majorFont>
      <a:minorFont>
        <a:latin typeface="Aptos"/>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a:gradFill>
      </a:bgFillStyleLst>
    </a:fmtScheme>
  </a:themeElements>
  <a:objectDefaults/>
  <a:extraClrSchemeLst/>
</a:theme>
</file>

<file path=ppt/theme/theme2.xml><?xml version="1.0" encoding="utf-8"?>
<a:theme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0</Words>
  <Application>Microsoft Office PowerPoint</Application>
  <PresentationFormat>Panoramiczny</PresentationFormat>
  <Paragraphs>0</Paragraphs>
  <Slides>13</Slides>
  <Notes>13</Notes>
  <HiddenSlides>0</HiddenSlides>
  <ScaleCrop>false</ScaleCrop>
  <HeadingPairs>
    <vt:vector size="4" baseType="variant">
      <vt:variant>
        <vt:lpstr>Motyw</vt:lpstr>
      </vt:variant>
      <vt:variant>
        <vt:i4>1</vt:i4>
      </vt:variant>
      <vt:variant>
        <vt:lpstr>Tytuły slajdów</vt:lpstr>
      </vt:variant>
      <vt:variant>
        <vt:i4>13</vt:i4>
      </vt:variant>
    </vt:vector>
  </HeadingPairs>
  <TitlesOfParts>
    <vt:vector size="14" baseType="lpstr">
      <vt:lpstr>Office Theme</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vector>
  </TitlesOfParts>
  <Company>OpenAI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Prezentacja programu PowerPoint</dc:title>
  <cp:lastModifiedBy>Ma Nias</cp:lastModifiedBy>
  <cp:revision>2</cp:revision>
  <dcterms:modified xsi:type="dcterms:W3CDTF">2026-07-15T22:47:01Z</dcterms:modified>
</cp:coreProperties>
</file>

<file path=docProps/core0.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2026-07-07T19:08:30Z</dcterms:created>
  <dc:creator>OpenAI</dc:creator>
  <dc:description/>
  <dc:language>en-US</dc:language>
  <cp:lastModifiedBy>OpenAI</cp:lastModifiedBy>
  <dcterms:modified xsi:type="dcterms:W3CDTF">2026-07-07T19:08:30Z</dcterms:modified>
  <cp:revision>1</cp:revision>
  <dc:subject>Lifespan development presentation</dc:subject>
  <dc:title>Vygotsky’s Sociocultural Theory and Isaac’s Early Development</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otes">
    <vt:r8>13</vt:r8>
  </property>
  <property fmtid="{D5CDD505-2E9C-101B-9397-08002B2CF9AE}" pid="3" name="PresentationFormat">
    <vt:lpwstr>On-screen Show (16:9)</vt:lpwstr>
  </property>
  <property fmtid="{D5CDD505-2E9C-101B-9397-08002B2CF9AE}" pid="4" name="Slides">
    <vt:r8>13</vt:r8>
  </property>
</Properties>
</file>