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bekah Jones (2205076)" userId="78102c30-8dd4-477c-92fe-14430fd67a54" providerId="ADAL" clId="{E6DEB5CC-4666-4640-9D84-57897D92C3B1}"/>
    <pc:docChg chg="modSld">
      <pc:chgData name="Rebekah Jones (2205076)" userId="78102c30-8dd4-477c-92fe-14430fd67a54" providerId="ADAL" clId="{E6DEB5CC-4666-4640-9D84-57897D92C3B1}" dt="2023-07-20T22:05:23.443" v="460" actId="20577"/>
      <pc:docMkLst>
        <pc:docMk/>
      </pc:docMkLst>
      <pc:sldChg chg="modNotesTx">
        <pc:chgData name="Rebekah Jones (2205076)" userId="78102c30-8dd4-477c-92fe-14430fd67a54" providerId="ADAL" clId="{E6DEB5CC-4666-4640-9D84-57897D92C3B1}" dt="2023-07-20T22:05:23.443" v="460" actId="20577"/>
        <pc:sldMkLst>
          <pc:docMk/>
          <pc:sldMk cId="526631029" sldId="259"/>
        </pc:sldMkLst>
      </pc:sldChg>
    </pc:docChg>
  </pc:docChgLst>
  <pc:docChgLst>
    <pc:chgData name="Rebekah Jones (2205076)" userId="78102c30-8dd4-477c-92fe-14430fd67a54" providerId="ADAL" clId="{74015BCC-9740-EF47-9C51-AA1414A71BAE}"/>
    <pc:docChg chg="modSld">
      <pc:chgData name="Rebekah Jones (2205076)" userId="78102c30-8dd4-477c-92fe-14430fd67a54" providerId="ADAL" clId="{74015BCC-9740-EF47-9C51-AA1414A71BAE}" dt="2023-05-18T11:58:52.814" v="169" actId="20577"/>
      <pc:docMkLst>
        <pc:docMk/>
      </pc:docMkLst>
      <pc:sldChg chg="modSp">
        <pc:chgData name="Rebekah Jones (2205076)" userId="78102c30-8dd4-477c-92fe-14430fd67a54" providerId="ADAL" clId="{74015BCC-9740-EF47-9C51-AA1414A71BAE}" dt="2023-05-18T11:50:24.647" v="7" actId="20577"/>
        <pc:sldMkLst>
          <pc:docMk/>
          <pc:sldMk cId="4059277142" sldId="257"/>
        </pc:sldMkLst>
        <pc:spChg chg="mod">
          <ac:chgData name="Rebekah Jones (2205076)" userId="78102c30-8dd4-477c-92fe-14430fd67a54" providerId="ADAL" clId="{74015BCC-9740-EF47-9C51-AA1414A71BAE}" dt="2023-05-18T11:50:24.647" v="7" actId="20577"/>
          <ac:spMkLst>
            <pc:docMk/>
            <pc:sldMk cId="4059277142" sldId="257"/>
            <ac:spMk id="3" creationId="{2F5776E3-6D02-C0B4-06BF-97C72A520206}"/>
          </ac:spMkLst>
        </pc:spChg>
      </pc:sldChg>
      <pc:sldChg chg="modSp">
        <pc:chgData name="Rebekah Jones (2205076)" userId="78102c30-8dd4-477c-92fe-14430fd67a54" providerId="ADAL" clId="{74015BCC-9740-EF47-9C51-AA1414A71BAE}" dt="2023-05-18T11:58:52.814" v="169" actId="20577"/>
        <pc:sldMkLst>
          <pc:docMk/>
          <pc:sldMk cId="1242888170" sldId="258"/>
        </pc:sldMkLst>
        <pc:spChg chg="mod">
          <ac:chgData name="Rebekah Jones (2205076)" userId="78102c30-8dd4-477c-92fe-14430fd67a54" providerId="ADAL" clId="{74015BCC-9740-EF47-9C51-AA1414A71BAE}" dt="2023-05-18T11:58:52.814" v="169" actId="20577"/>
          <ac:spMkLst>
            <pc:docMk/>
            <pc:sldMk cId="1242888170" sldId="258"/>
            <ac:spMk id="3" creationId="{27C3A4E0-05DE-DFBB-5B7B-777EAF2D7B08}"/>
          </ac:spMkLst>
        </pc:spChg>
        <pc:picChg chg="mod">
          <ac:chgData name="Rebekah Jones (2205076)" userId="78102c30-8dd4-477c-92fe-14430fd67a54" providerId="ADAL" clId="{74015BCC-9740-EF47-9C51-AA1414A71BAE}" dt="2023-05-18T11:57:14.604" v="12" actId="1076"/>
          <ac:picMkLst>
            <pc:docMk/>
            <pc:sldMk cId="1242888170" sldId="258"/>
            <ac:picMk id="4" creationId="{4D7D5DEC-594F-66A8-86B1-581E4095743F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4A82CE-BC45-7045-A1F8-A8B9FC97D6B4}" type="datetimeFigureOut">
              <a:rPr lang="en-US" smtClean="0"/>
              <a:t>7/20/23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D46418-BA40-4443-A409-381A5346F7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7766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An example: In Germany they have developed a scheme too ‘pay you to recycle’, it requires paying a deposit fee with every purchase of plastic bottle or cans, this way only if you recycle to the disposal units/bins you can then relieve your refunded deposit fee. </a:t>
            </a:r>
          </a:p>
          <a:p>
            <a:r>
              <a:rPr lang="en-GB" dirty="0"/>
              <a:t>Coca-cola should consider this scheme in their plans to exceed in their environmental partnerships.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D46418-BA40-4443-A409-381A5346F79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1829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7/20/23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0240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7/20/23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7521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7/20/23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7369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7/20/23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4965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7/20/23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589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7/20/23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4723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7/20/23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3402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7/20/23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2476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7/20/23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4320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7/20/23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8545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7/20/23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42894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7/20/23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102538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7/20/23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55912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7/20/23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17665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7/20/23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84445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7/20/23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54372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7/20/23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9640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7/20/23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53103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76CBC8-A042-B5CB-139C-B45AD27CD8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87410" y="1803405"/>
            <a:ext cx="6132990" cy="1825096"/>
          </a:xfrm>
        </p:spPr>
        <p:txBody>
          <a:bodyPr>
            <a:normAutofit/>
          </a:bodyPr>
          <a:lstStyle/>
          <a:p>
            <a:r>
              <a:rPr lang="en-GB" sz="4700"/>
              <a:t>Welcoming a new innovative idea </a:t>
            </a:r>
            <a:endParaRPr lang="en-US" sz="47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26F432-02F4-D013-D92C-2D716E9EF3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87410" y="3632201"/>
            <a:ext cx="6132990" cy="685800"/>
          </a:xfrm>
        </p:spPr>
        <p:txBody>
          <a:bodyPr>
            <a:normAutofit/>
          </a:bodyPr>
          <a:lstStyle/>
          <a:p>
            <a:r>
              <a:rPr lang="en-GB" dirty="0"/>
              <a:t>By Rebekah Jones 2205076</a:t>
            </a:r>
            <a:endParaRPr lang="en-US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D9EB2DB4-EA5F-D3E7-4405-EBA31AE716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752" y="2246465"/>
            <a:ext cx="2660904" cy="1770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9137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8">
            <a:extLst>
              <a:ext uri="{FF2B5EF4-FFF2-40B4-BE49-F238E27FC236}">
                <a16:creationId xmlns:a16="http://schemas.microsoft.com/office/drawing/2014/main" id="{CFD580F5-E7BF-4C1D-BEFD-4A4601EBA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6" name="Picture 10">
            <a:extLst>
              <a:ext uri="{FF2B5EF4-FFF2-40B4-BE49-F238E27FC236}">
                <a16:creationId xmlns:a16="http://schemas.microsoft.com/office/drawing/2014/main" id="{F0F06750-78FE-4472-8DA5-14CF3336F8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A7244538-290E-40DA-A93A-14BB3E6CF1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1999" cy="454372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289543-0329-E466-CE13-D877A546D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5888" y="673240"/>
            <a:ext cx="5951914" cy="3446373"/>
          </a:xfrm>
          <a:noFill/>
          <a:ln w="19050">
            <a:noFill/>
            <a:prstDash val="dash"/>
          </a:ln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Introducing myself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5776E3-6D02-C0B4-06BF-97C72A5202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2265" y="4119613"/>
            <a:ext cx="5935535" cy="2058765"/>
          </a:xfrm>
          <a:noFill/>
          <a:ln w="19050">
            <a:noFill/>
            <a:prstDash val="dash"/>
          </a:ln>
        </p:spPr>
        <p:txBody>
          <a:bodyPr vert="horz" lIns="91440" tIns="45720" rIns="91440" bIns="45720" rtlCol="0">
            <a:normAutofit/>
          </a:bodyPr>
          <a:lstStyle/>
          <a:p>
            <a:pPr marL="0" indent="0" algn="r">
              <a:buNone/>
            </a:pPr>
            <a:r>
              <a:rPr lang="en-US" sz="2000" dirty="0"/>
              <a:t>Hello, I am Rebekah Jones and today I will be </a:t>
            </a:r>
            <a:r>
              <a:rPr lang="en-GB" sz="2000" dirty="0"/>
              <a:t>pitching</a:t>
            </a:r>
            <a:r>
              <a:rPr lang="en-US" sz="2000" dirty="0"/>
              <a:t> my idea to the Coca – Cola industry.</a:t>
            </a:r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AB1DF3B3-9DBC-445D-AE4E-A62E5A9B85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96638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E132964E-EAC3-FAB3-127C-6D4D1FD8506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93" r="21140"/>
          <a:stretch/>
        </p:blipFill>
        <p:spPr>
          <a:xfrm>
            <a:off x="-4" y="10"/>
            <a:ext cx="4654291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51F80E8-0CAC-410E-B59A-29FDDC357E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46782" y="-1"/>
            <a:ext cx="4245218" cy="5367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277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59277-55C0-8CB3-5B43-9E4E6C266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Explaining my idea</a:t>
            </a:r>
            <a:endParaRPr lang="en-US" dirty="0"/>
          </a:p>
        </p:txBody>
      </p:sp>
      <p:pic>
        <p:nvPicPr>
          <p:cNvPr id="4" name="Picture 4" descr="Firemen in a huddle">
            <a:extLst>
              <a:ext uri="{FF2B5EF4-FFF2-40B4-BE49-F238E27FC236}">
                <a16:creationId xmlns:a16="http://schemas.microsoft.com/office/drawing/2014/main" id="{4D7D5DEC-594F-66A8-86B1-581E409574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5666" y="3884224"/>
            <a:ext cx="5559778" cy="29780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C3A4E0-05DE-DFBB-5B7B-777EAF2D7B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703130"/>
            <a:ext cx="10820400" cy="4515555"/>
          </a:xfrm>
        </p:spPr>
        <p:txBody>
          <a:bodyPr/>
          <a:lstStyle/>
          <a:p>
            <a:r>
              <a:rPr lang="en-GB" dirty="0"/>
              <a:t>The world of waste and how we can reduce it</a:t>
            </a:r>
          </a:p>
          <a:p>
            <a:r>
              <a:rPr lang="en-GB" dirty="0"/>
              <a:t>How would it work? Buying to recycle </a:t>
            </a:r>
          </a:p>
          <a:p>
            <a:r>
              <a:rPr lang="en-GB" dirty="0"/>
              <a:t>“70% of our debris sinks into the oceans ecosystem, 15% floats and 15% ends up on our beaches” The marine and ocean </a:t>
            </a:r>
            <a:r>
              <a:rPr lang="en-GB"/>
              <a:t>pollution statistics 2020-2021.</a:t>
            </a: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28881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4E3B869-3361-4E8C-87BB-27794406A0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6A856AB-281D-45B5-B270-8EA6AC0CBD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86914B3-3076-2A57-6638-C10A9F328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799" y="764373"/>
            <a:ext cx="4124396" cy="1600200"/>
          </a:xfrm>
        </p:spPr>
        <p:txBody>
          <a:bodyPr anchor="b">
            <a:normAutofit/>
          </a:bodyPr>
          <a:lstStyle/>
          <a:p>
            <a:pPr algn="l"/>
            <a:r>
              <a:rPr lang="en-GB" sz="3200"/>
              <a:t>The Advantages</a:t>
            </a:r>
            <a:endParaRPr lang="en-US" sz="3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6303B4-B0A8-7CDF-140B-8C51ECB0A5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364573"/>
            <a:ext cx="4124395" cy="3854112"/>
          </a:xfrm>
        </p:spPr>
        <p:txBody>
          <a:bodyPr>
            <a:normAutofit/>
          </a:bodyPr>
          <a:lstStyle/>
          <a:p>
            <a:r>
              <a:rPr lang="en-GB" sz="1600"/>
              <a:t>Could bring in more revenue by increasing our customer base.</a:t>
            </a:r>
          </a:p>
          <a:p>
            <a:r>
              <a:rPr lang="en-GB" sz="1600"/>
              <a:t>Contributing to our future generations </a:t>
            </a:r>
          </a:p>
          <a:p>
            <a:r>
              <a:rPr lang="en-GB" sz="1600"/>
              <a:t>Keeps Coca-Cola within the top 10 innovative brands </a:t>
            </a:r>
            <a:endParaRPr lang="en-US" sz="1600"/>
          </a:p>
        </p:txBody>
      </p:sp>
      <p:pic>
        <p:nvPicPr>
          <p:cNvPr id="5" name="Picture 5" descr="Young man reading newspaper">
            <a:extLst>
              <a:ext uri="{FF2B5EF4-FFF2-40B4-BE49-F238E27FC236}">
                <a16:creationId xmlns:a16="http://schemas.microsoft.com/office/drawing/2014/main" id="{0630CCE9-A9CE-48FD-6A03-056526B9912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11" r="13811" b="-2"/>
          <a:stretch/>
        </p:blipFill>
        <p:spPr>
          <a:xfrm>
            <a:off x="5349607" y="746125"/>
            <a:ext cx="3314451" cy="3358380"/>
          </a:xfrm>
          <a:prstGeom prst="rect">
            <a:avLst/>
          </a:prstGeom>
        </p:spPr>
      </p:pic>
      <p:sp>
        <p:nvSpPr>
          <p:cNvPr id="14" name="Round Single Corner Rectangle 17">
            <a:extLst>
              <a:ext uri="{FF2B5EF4-FFF2-40B4-BE49-F238E27FC236}">
                <a16:creationId xmlns:a16="http://schemas.microsoft.com/office/drawing/2014/main" id="{76B44A81-87EC-416C-8094-359C84FEF5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10817" y="1002026"/>
            <a:ext cx="2309217" cy="1684338"/>
          </a:xfrm>
          <a:prstGeom prst="round1Rect">
            <a:avLst>
              <a:gd name="adj" fmla="val 11295"/>
            </a:avLst>
          </a:pr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 Single Corner Rectangle 16">
            <a:extLst>
              <a:ext uri="{FF2B5EF4-FFF2-40B4-BE49-F238E27FC236}">
                <a16:creationId xmlns:a16="http://schemas.microsoft.com/office/drawing/2014/main" id="{0C371495-4807-437C-B138-97390839F8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6241840" y="4259603"/>
            <a:ext cx="2417253" cy="1840846"/>
          </a:xfrm>
          <a:prstGeom prst="round1Rect">
            <a:avLst>
              <a:gd name="adj" fmla="val 11295"/>
            </a:avLst>
          </a:prstGeom>
          <a:solidFill>
            <a:schemeClr val="accent5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5" descr="Mother kissing baby girl">
            <a:extLst>
              <a:ext uri="{FF2B5EF4-FFF2-40B4-BE49-F238E27FC236}">
                <a16:creationId xmlns:a16="http://schemas.microsoft.com/office/drawing/2014/main" id="{E71512D8-A982-3142-D20A-A8DED48BEF9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12" r="7663"/>
          <a:stretch/>
        </p:blipFill>
        <p:spPr>
          <a:xfrm>
            <a:off x="8810817" y="2159667"/>
            <a:ext cx="2695383" cy="3532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6310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4BFD65-1682-4E88-891C-F92715A26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4F9E4A3-BB3B-498A-8A24-AFC0D0E6ED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B3BE7C4-F619-03EC-2E1E-A5AA92756E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764373"/>
            <a:ext cx="4753466" cy="1293028"/>
          </a:xfrm>
        </p:spPr>
        <p:txBody>
          <a:bodyPr>
            <a:normAutofit/>
          </a:bodyPr>
          <a:lstStyle/>
          <a:p>
            <a:r>
              <a:rPr lang="en-GB" dirty="0"/>
              <a:t>Costs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E4F659-E9A2-606C-9A44-81C821F447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2194560"/>
            <a:ext cx="4753466" cy="4024125"/>
          </a:xfrm>
        </p:spPr>
        <p:txBody>
          <a:bodyPr>
            <a:normAutofit/>
          </a:bodyPr>
          <a:lstStyle/>
          <a:p>
            <a:r>
              <a:rPr lang="en-GB" dirty="0"/>
              <a:t>Introducing a new employee base may be expensive </a:t>
            </a:r>
          </a:p>
          <a:p>
            <a:r>
              <a:rPr lang="en-GB" dirty="0"/>
              <a:t>Although they already recycle most materials, so the manufacturing costs should not differ greatly </a:t>
            </a:r>
          </a:p>
          <a:p>
            <a:r>
              <a:rPr lang="en-GB" dirty="0"/>
              <a:t>Could increase the customer base which would impact and improve revenue.</a:t>
            </a:r>
            <a:endParaRPr lang="en-US" dirty="0"/>
          </a:p>
        </p:txBody>
      </p:sp>
      <p:sp>
        <p:nvSpPr>
          <p:cNvPr id="14" name="Rounded Rectangle 14">
            <a:extLst>
              <a:ext uri="{FF2B5EF4-FFF2-40B4-BE49-F238E27FC236}">
                <a16:creationId xmlns:a16="http://schemas.microsoft.com/office/drawing/2014/main" id="{EACA0639-5171-4920-A6E2-7D772E14BE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5999" y="1066164"/>
            <a:ext cx="5305958" cy="5148371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5" descr="Stacks of gold coins">
            <a:extLst>
              <a:ext uri="{FF2B5EF4-FFF2-40B4-BE49-F238E27FC236}">
                <a16:creationId xmlns:a16="http://schemas.microsoft.com/office/drawing/2014/main" id="{32AFB28B-E707-9DBB-1375-D0C672CF868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88" r="16056" b="5"/>
          <a:stretch/>
        </p:blipFill>
        <p:spPr>
          <a:xfrm>
            <a:off x="6414043" y="1375866"/>
            <a:ext cx="2466491" cy="2683228"/>
          </a:xfrm>
          <a:custGeom>
            <a:avLst/>
            <a:gdLst/>
            <a:ahLst/>
            <a:cxnLst/>
            <a:rect l="l" t="t" r="r" b="b"/>
            <a:pathLst>
              <a:path w="2989398" h="2740475">
                <a:moveTo>
                  <a:pt x="618429" y="0"/>
                </a:moveTo>
                <a:lnTo>
                  <a:pt x="2989398" y="0"/>
                </a:lnTo>
                <a:lnTo>
                  <a:pt x="2989398" y="151959"/>
                </a:lnTo>
                <a:lnTo>
                  <a:pt x="2989398" y="1370238"/>
                </a:lnTo>
                <a:lnTo>
                  <a:pt x="2989398" y="2740475"/>
                </a:lnTo>
                <a:lnTo>
                  <a:pt x="0" y="2740475"/>
                </a:lnTo>
                <a:lnTo>
                  <a:pt x="0" y="151949"/>
                </a:lnTo>
                <a:lnTo>
                  <a:pt x="11940" y="92810"/>
                </a:lnTo>
                <a:cubicBezTo>
                  <a:pt x="27319" y="56449"/>
                  <a:pt x="56447" y="27321"/>
                  <a:pt x="92808" y="11942"/>
                </a:cubicBezTo>
                <a:lnTo>
                  <a:pt x="151947" y="2"/>
                </a:lnTo>
                <a:lnTo>
                  <a:pt x="618429" y="2"/>
                </a:lnTo>
                <a:close/>
              </a:path>
            </a:pathLst>
          </a:custGeom>
        </p:spPr>
      </p:pic>
      <p:sp>
        <p:nvSpPr>
          <p:cNvPr id="16" name="Freeform 16">
            <a:extLst>
              <a:ext uri="{FF2B5EF4-FFF2-40B4-BE49-F238E27FC236}">
                <a16:creationId xmlns:a16="http://schemas.microsoft.com/office/drawing/2014/main" id="{890BD437-03A3-43BF-8B06-7D8DFB46A9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34066" y="1375866"/>
            <a:ext cx="2047851" cy="1551917"/>
          </a:xfrm>
          <a:custGeom>
            <a:avLst/>
            <a:gdLst>
              <a:gd name="connsiteX0" fmla="*/ 0 w 2482004"/>
              <a:gd name="connsiteY0" fmla="*/ 0 h 1585026"/>
              <a:gd name="connsiteX1" fmla="*/ 116690 w 2482004"/>
              <a:gd name="connsiteY1" fmla="*/ 0 h 1585026"/>
              <a:gd name="connsiteX2" fmla="*/ 1583843 w 2482004"/>
              <a:gd name="connsiteY2" fmla="*/ 0 h 1585026"/>
              <a:gd name="connsiteX3" fmla="*/ 2365314 w 2482004"/>
              <a:gd name="connsiteY3" fmla="*/ 0 h 1585026"/>
              <a:gd name="connsiteX4" fmla="*/ 2482004 w 2482004"/>
              <a:gd name="connsiteY4" fmla="*/ 116690 h 1585026"/>
              <a:gd name="connsiteX5" fmla="*/ 2482004 w 2482004"/>
              <a:gd name="connsiteY5" fmla="*/ 1585026 h 1585026"/>
              <a:gd name="connsiteX6" fmla="*/ 1583843 w 2482004"/>
              <a:gd name="connsiteY6" fmla="*/ 1585026 h 1585026"/>
              <a:gd name="connsiteX7" fmla="*/ 0 w 2482004"/>
              <a:gd name="connsiteY7" fmla="*/ 1585026 h 1585026"/>
              <a:gd name="connsiteX8" fmla="*/ 0 w 2482004"/>
              <a:gd name="connsiteY8" fmla="*/ 116690 h 1585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82004" h="1585026">
                <a:moveTo>
                  <a:pt x="0" y="0"/>
                </a:moveTo>
                <a:lnTo>
                  <a:pt x="116690" y="0"/>
                </a:lnTo>
                <a:lnTo>
                  <a:pt x="1583843" y="0"/>
                </a:lnTo>
                <a:lnTo>
                  <a:pt x="2365314" y="0"/>
                </a:lnTo>
                <a:cubicBezTo>
                  <a:pt x="2429760" y="0"/>
                  <a:pt x="2482004" y="52244"/>
                  <a:pt x="2482004" y="116690"/>
                </a:cubicBezTo>
                <a:lnTo>
                  <a:pt x="2482004" y="1585026"/>
                </a:lnTo>
                <a:lnTo>
                  <a:pt x="1583843" y="1585026"/>
                </a:lnTo>
                <a:lnTo>
                  <a:pt x="0" y="1585026"/>
                </a:lnTo>
                <a:lnTo>
                  <a:pt x="0" y="116690"/>
                </a:lnTo>
                <a:close/>
              </a:path>
            </a:pathLst>
          </a:custGeom>
          <a:solidFill>
            <a:schemeClr val="bg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1067637D-FD10-4AAE-9294-B38B6372FE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6419239" y="4199460"/>
            <a:ext cx="2466774" cy="1695035"/>
          </a:xfrm>
          <a:custGeom>
            <a:avLst/>
            <a:gdLst>
              <a:gd name="connsiteX0" fmla="*/ 0 w 2482004"/>
              <a:gd name="connsiteY0" fmla="*/ 0 h 1585026"/>
              <a:gd name="connsiteX1" fmla="*/ 116690 w 2482004"/>
              <a:gd name="connsiteY1" fmla="*/ 0 h 1585026"/>
              <a:gd name="connsiteX2" fmla="*/ 1583843 w 2482004"/>
              <a:gd name="connsiteY2" fmla="*/ 0 h 1585026"/>
              <a:gd name="connsiteX3" fmla="*/ 2365314 w 2482004"/>
              <a:gd name="connsiteY3" fmla="*/ 0 h 1585026"/>
              <a:gd name="connsiteX4" fmla="*/ 2482004 w 2482004"/>
              <a:gd name="connsiteY4" fmla="*/ 116690 h 1585026"/>
              <a:gd name="connsiteX5" fmla="*/ 2482004 w 2482004"/>
              <a:gd name="connsiteY5" fmla="*/ 1585026 h 1585026"/>
              <a:gd name="connsiteX6" fmla="*/ 1583843 w 2482004"/>
              <a:gd name="connsiteY6" fmla="*/ 1585026 h 1585026"/>
              <a:gd name="connsiteX7" fmla="*/ 0 w 2482004"/>
              <a:gd name="connsiteY7" fmla="*/ 1585026 h 1585026"/>
              <a:gd name="connsiteX8" fmla="*/ 0 w 2482004"/>
              <a:gd name="connsiteY8" fmla="*/ 116690 h 1585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82004" h="1585026">
                <a:moveTo>
                  <a:pt x="0" y="0"/>
                </a:moveTo>
                <a:lnTo>
                  <a:pt x="116690" y="0"/>
                </a:lnTo>
                <a:lnTo>
                  <a:pt x="1583843" y="0"/>
                </a:lnTo>
                <a:lnTo>
                  <a:pt x="2365314" y="0"/>
                </a:lnTo>
                <a:cubicBezTo>
                  <a:pt x="2429760" y="0"/>
                  <a:pt x="2482004" y="52244"/>
                  <a:pt x="2482004" y="116690"/>
                </a:cubicBezTo>
                <a:lnTo>
                  <a:pt x="2482004" y="1585026"/>
                </a:lnTo>
                <a:lnTo>
                  <a:pt x="1583843" y="1585026"/>
                </a:lnTo>
                <a:lnTo>
                  <a:pt x="0" y="1585026"/>
                </a:lnTo>
                <a:lnTo>
                  <a:pt x="0" y="11669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Hands of person using credit card reader">
            <a:extLst>
              <a:ext uri="{FF2B5EF4-FFF2-40B4-BE49-F238E27FC236}">
                <a16:creationId xmlns:a16="http://schemas.microsoft.com/office/drawing/2014/main" id="{A10E4432-1366-8235-C4C4-3C547A414A8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60" r="21058" b="3"/>
          <a:stretch/>
        </p:blipFill>
        <p:spPr>
          <a:xfrm>
            <a:off x="9028587" y="3061713"/>
            <a:ext cx="2053329" cy="2832779"/>
          </a:xfrm>
          <a:custGeom>
            <a:avLst/>
            <a:gdLst/>
            <a:ahLst/>
            <a:cxnLst/>
            <a:rect l="l" t="t" r="r" b="b"/>
            <a:pathLst>
              <a:path w="2488644" h="2893217">
                <a:moveTo>
                  <a:pt x="6640" y="0"/>
                </a:moveTo>
                <a:lnTo>
                  <a:pt x="2488644" y="0"/>
                </a:lnTo>
                <a:lnTo>
                  <a:pt x="2488644" y="1478584"/>
                </a:lnTo>
                <a:lnTo>
                  <a:pt x="2488644" y="1829101"/>
                </a:lnTo>
                <a:lnTo>
                  <a:pt x="2488644" y="2727776"/>
                </a:lnTo>
                <a:cubicBezTo>
                  <a:pt x="2488644" y="2819147"/>
                  <a:pt x="2414574" y="2893217"/>
                  <a:pt x="2323203" y="2893217"/>
                </a:cubicBezTo>
                <a:lnTo>
                  <a:pt x="896176" y="2893217"/>
                </a:lnTo>
                <a:lnTo>
                  <a:pt x="172081" y="2893217"/>
                </a:lnTo>
                <a:lnTo>
                  <a:pt x="0" y="2893217"/>
                </a:lnTo>
                <a:lnTo>
                  <a:pt x="0" y="140978"/>
                </a:lnTo>
                <a:lnTo>
                  <a:pt x="6640" y="14097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763016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A3993E-3332-50FD-E156-FB507B9E0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2A90D7-1968-2DE9-4426-EBD9D0869C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0" i="0" u="none" strike="noStrike" dirty="0">
                <a:solidFill>
                  <a:srgbClr val="E2EEFF"/>
                </a:solidFill>
                <a:effectLst/>
                <a:latin typeface="Google Sans"/>
              </a:rPr>
              <a:t>“By 2030, we aim to have at least 25% of our beverages sold by volume worldwide in refillable/returnable glass or plastic bottles or in fountain dispensers with reusable packaging</a:t>
            </a:r>
            <a:r>
              <a:rPr lang="en-GB" b="0" i="0" u="none" strike="noStrike" dirty="0">
                <a:solidFill>
                  <a:srgbClr val="BDC1C6"/>
                </a:solidFill>
                <a:effectLst/>
                <a:latin typeface="Google Sans"/>
              </a:rPr>
              <a:t>.” The Coca-Cola Company 30 Oct 2022.</a:t>
            </a:r>
          </a:p>
          <a:p>
            <a:r>
              <a:rPr lang="en-GB" sz="1800" kern="100" dirty="0"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“Our interconnected approach to sustainability supports our science-based target to reduce our absolute greenhouse gas emissions by 25% by 2030 (compared to 2015 levels), as well as our ambition to achieve net-zero carbon emissions by 2050.” The Coca-Cola Company: 2023 Business, Environmental, Social, Governance and Sustainability Report. Page 88 of 88, publication date April 2023.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65056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F0CE3-DE21-1CB8-28E6-596C8F070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 for listening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AEFC6F-97B6-8175-E9B8-FBF1BB1B1B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827306"/>
            <a:ext cx="10820400" cy="4391379"/>
          </a:xfrm>
        </p:spPr>
        <p:txBody>
          <a:bodyPr/>
          <a:lstStyle/>
          <a:p>
            <a:r>
              <a:rPr lang="en-GB" dirty="0"/>
              <a:t>Presented to you by Rebekah Jones.</a:t>
            </a:r>
            <a:endParaRPr lang="en-US" dirty="0"/>
          </a:p>
        </p:txBody>
      </p:sp>
      <p:pic>
        <p:nvPicPr>
          <p:cNvPr id="7" name="Picture 8" descr="Business people clapping">
            <a:extLst>
              <a:ext uri="{FF2B5EF4-FFF2-40B4-BE49-F238E27FC236}">
                <a16:creationId xmlns:a16="http://schemas.microsoft.com/office/drawing/2014/main" id="{128B1307-531C-36F4-3FDF-650A91FD86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51" y="2620353"/>
            <a:ext cx="5397497" cy="3598332"/>
          </a:xfrm>
          <a:prstGeom prst="rect">
            <a:avLst/>
          </a:prstGeom>
        </p:spPr>
      </p:pic>
      <p:pic>
        <p:nvPicPr>
          <p:cNvPr id="8" name="Picture 8" descr="Man laughing at laptop screen">
            <a:extLst>
              <a:ext uri="{FF2B5EF4-FFF2-40B4-BE49-F238E27FC236}">
                <a16:creationId xmlns:a16="http://schemas.microsoft.com/office/drawing/2014/main" id="{FCCC23A1-5E75-2C34-CEC3-D43ED8DEEA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1171" y="2297208"/>
            <a:ext cx="5882215" cy="3921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013618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7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Vapor Trail</vt:lpstr>
      <vt:lpstr>Welcoming a new innovative idea </vt:lpstr>
      <vt:lpstr>Introducing myself</vt:lpstr>
      <vt:lpstr>Explaining my idea</vt:lpstr>
      <vt:lpstr>The Advantages</vt:lpstr>
      <vt:lpstr>Costs</vt:lpstr>
      <vt:lpstr>References </vt:lpstr>
      <vt:lpstr>Thank you for listening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Welcoming a new innovative idea </dc:title>
  <dc:creator>Rebekah Jones (2205076)</dc:creator>
  <cp:lastModifiedBy>Rebekah Jones (2205076)</cp:lastModifiedBy>
  <cp:revision>3</cp:revision>
  <dcterms:created xsi:type="dcterms:W3CDTF">2023-05-18T10:21:58Z</dcterms:created>
  <dcterms:modified xsi:type="dcterms:W3CDTF">2023-07-20T22:05:33Z</dcterms:modified>
</cp:coreProperties>
</file>