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5" r:id="rId8"/>
    <p:sldId id="262" r:id="rId9"/>
    <p:sldId id="263" r:id="rId10"/>
    <p:sldId id="264"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7" d="100"/>
          <a:sy n="97" d="100"/>
        </p:scale>
        <p:origin x="102"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640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This session sits underneath everything else you do in programming. We look at what programming is, how languages differ by level, and how your code gets from the text you type to something a processor can execute.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these out briefly. They map onto the four parts of the session: what programming is, language levels, compilers and interpreters, and execution.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the room for a definition before showing this one. Most answers mention code or computers. The important words are precise and step by step, because they lead into why we need special languages.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back to the planning skills they already have. If tests fail we go round again, so this is a loop in practice. The shaded middle of the process is today's focus.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key motivation for the whole session. Nobody wants to write in binary, so we invented layers of languages above it, and tools to translate between them.</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 upfront that the boundaries are fuzzy. Some sources only say low level and high level. C and C++ are the usual examples of the middle because you can read them easily but also manage memory directly.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assembly here is simplified x86 for illustration. The C line assumes a and b are already declared. Point out that the more steps are spelled out, the more control you have and the more effort it costs.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Machine code is pure binary. Assembly gives each instruction a short readable name, like add or mov, and an assembler translates it one to one into machine code. Each processor family has its own instruction set.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 is the classic example. The programmer decides when memory is reserved and released, which is powerful but easy to get wrong. Many operating systems are written largely in C.</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where you have been working with Python. Each line does a lot of work behind the scenes. The trade-off is speed and control, but for most programs the gain in productivity matters far more.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which level they would choose for a banking app, a game engine, and a tiny sensor with almost no memory. There is no single right answer, but there are good reasons for each choice.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three translator terms together, then spend the next few slides on compilers and interpreters. Keep reminding them that a translator is itself just a program.</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compiler reads the whole program, checks it, and produces a separate executable file. You compile once, then run the executable as many times as you like. If the compiler finds errors it stops and the file is not produced.</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interpreter works through the program statement by statement, translating and executing as it goes. There is no separate executable. This is why the notebook gives you instant feedback.</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Run through the table row by row. Then set up the next slide by asking: which of these is Python? Most students say interpreter, which is mostly right but not the whole story.</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most important nuance for level 5. When you run a Python file, Python first compiles it to bytecode, which is why a syntax error stops the whole file before anything runs. The virtual machine then interprets that bytecode. Java's virtual machine also uses just in time compiling for frequently used code.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Different languages name and order these slightly differently, so treat this as the general picture. Stage 1 to 4 is often called the front end and code generation. Next we zoom in on the first two stages with a real line of code.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Lexing splits the text into tokens, the smallest meaningful pieces. Parsing checks those tokens follow the grammar of the language and builds a tree showing how they fit together. If the tokens do not fit, you get a syntax error.</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Whatever the original language was, by this point everything is machine code. The processor repeats the fetch, decode, execute cycle continuously. A program is just a very long list of these small instructions.</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Connect this to the debugging section of the Python notebook. Syntax errors are caught by the translator. Runtime errors only appear once the program is running. Logic errors are never reported, so testing and trace tables are the tools for those.</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this as a quick recap. Ask students to cover the right hand column and try to define each term in their own words.</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them two minutes in pairs, then take answers. Expected points: 1) the processor only understands machine code, so Python must be translated first. 2) Any sensible pair, for example speed for a compiler and instant feedback for an interpreter. 3) Parsing, because the grammar of the language is broken.</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body">
    <p:bg>
      <p:bgPr>
        <a:solidFill>
          <a:srgbClr val="F7F5E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2800" y="1102320"/>
            <a:ext cx="10566400" cy="502841"/>
          </a:xfrm>
          <a:prstGeom prst="rect">
            <a:avLst/>
          </a:prstGeom>
          <a:noFill/>
          <a:ln/>
        </p:spPr>
        <p:txBody>
          <a:bodyPr wrap="square" lIns="0" tIns="0" rIns="0" bIns="0" rtlCol="0" anchor="t"/>
          <a:lstStyle>
            <a:lvl1pPr marL="0" indent="0" algn="l">
              <a:lnSpc>
                <a:spcPct val="115000"/>
              </a:lnSpc>
              <a:buNone/>
              <a:defRPr lang="en-US" sz="3600" dirty="0">
                <a:solidFill>
                  <a:srgbClr val="12203A"/>
                </a:solidFill>
                <a:latin typeface="Domine" pitchFamily="34" charset="0"/>
                <a:ea typeface="Domine" pitchFamily="34" charset="-122"/>
                <a:cs typeface="Domine" pitchFamily="34" charset="-120"/>
              </a:defRPr>
            </a:lvl1pPr>
          </a:lstStyle>
          <a:p>
            <a:pPr marL="0" indent="0" algn="l">
              <a:lnSpc>
                <a:spcPct val="115000"/>
              </a:lnSpc>
              <a:buNone/>
            </a:pPr>
            <a:endParaRPr lang="en-US" sz="3600" dirty="0"/>
          </a:p>
        </p:txBody>
      </p:sp>
      <p:sp>
        <p:nvSpPr>
          <p:cNvPr id="3" name="Text Placeholder 2"/>
          <p:cNvSpPr>
            <a:spLocks noGrp="1"/>
          </p:cNvSpPr>
          <p:nvPr>
            <p:ph type="body" idx="101"/>
          </p:nvPr>
        </p:nvSpPr>
        <p:spPr>
          <a:xfrm>
            <a:off x="812800" y="1909961"/>
            <a:ext cx="10566400" cy="4135239"/>
          </a:xfrm>
          <a:prstGeom prst="rect">
            <a:avLst/>
          </a:prstGeom>
          <a:noFill/>
          <a:ln/>
        </p:spPr>
        <p:txBody>
          <a:bodyPr wrap="square" lIns="0" tIns="0" rIns="0" bIns="0" rtlCol="0" anchor="t"/>
          <a:lstStyle>
            <a:lvl1pPr marL="0" indent="0" algn="l">
              <a:lnSpc>
                <a:spcPct val="140000"/>
              </a:lnSpc>
              <a:buNone/>
              <a:defRPr lang="en-US" sz="1600" dirty="0">
                <a:solidFill>
                  <a:srgbClr val="12203A"/>
                </a:solidFill>
                <a:latin typeface="IBM Plex Sans" pitchFamily="34" charset="0"/>
                <a:ea typeface="IBM Plex Sans" pitchFamily="34" charset="-122"/>
                <a:cs typeface="IBM Plex Sans" pitchFamily="34" charset="-120"/>
              </a:defRPr>
            </a:lvl1pPr>
          </a:lstStyle>
          <a:p>
            <a:pPr marL="0" indent="0" algn="l">
              <a:lnSpc>
                <a:spcPct val="140000"/>
              </a:lnSpc>
              <a:buNone/>
            </a:pPr>
            <a:endParaRPr lang="en-US" sz="160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5E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2800" y="1102320"/>
            <a:ext cx="10566400" cy="502841"/>
          </a:xfrm>
          <a:prstGeom prst="rect">
            <a:avLst/>
          </a:prstGeom>
          <a:noFill/>
          <a:ln/>
        </p:spPr>
        <p:txBody>
          <a:bodyPr wrap="square" lIns="0" tIns="0" rIns="0" bIns="0" rtlCol="0" anchor="t"/>
          <a:lstStyle>
            <a:lvl1pPr marL="0" indent="0" algn="l">
              <a:lnSpc>
                <a:spcPct val="115000"/>
              </a:lnSpc>
              <a:buNone/>
              <a:defRPr lang="en-US" sz="3600" dirty="0">
                <a:solidFill>
                  <a:srgbClr val="12203A"/>
                </a:solidFill>
                <a:latin typeface="Domine" pitchFamily="34" charset="0"/>
                <a:ea typeface="Domine" pitchFamily="34" charset="-122"/>
                <a:cs typeface="Domine" pitchFamily="34" charset="-120"/>
              </a:defRPr>
            </a:lvl1pPr>
          </a:lstStyle>
          <a:p>
            <a:pPr marL="0" indent="0" algn="l">
              <a:lnSpc>
                <a:spcPct val="115000"/>
              </a:lnSpc>
              <a:buNone/>
            </a:pPr>
            <a:endParaRPr lang="en-US" sz="3600" dirty="0"/>
          </a:p>
        </p:txBody>
      </p:sp>
      <p:sp>
        <p:nvSpPr>
          <p:cNvPr id="3" name="Text Placeholder 2"/>
          <p:cNvSpPr>
            <a:spLocks noGrp="1"/>
          </p:cNvSpPr>
          <p:nvPr>
            <p:ph type="body" idx="101"/>
          </p:nvPr>
        </p:nvSpPr>
        <p:spPr>
          <a:xfrm>
            <a:off x="812800" y="1909961"/>
            <a:ext cx="10566400" cy="4135239"/>
          </a:xfrm>
          <a:prstGeom prst="rect">
            <a:avLst/>
          </a:prstGeom>
          <a:noFill/>
          <a:ln/>
        </p:spPr>
        <p:txBody>
          <a:bodyPr wrap="square" lIns="0" tIns="0" rIns="0" bIns="0" rtlCol="0" anchor="t"/>
          <a:lstStyle>
            <a:lvl1pPr marL="0" indent="0" algn="l">
              <a:lnSpc>
                <a:spcPct val="140000"/>
              </a:lnSpc>
              <a:buNone/>
              <a:defRPr lang="en-US" sz="1600" dirty="0">
                <a:solidFill>
                  <a:srgbClr val="12203A"/>
                </a:solidFill>
                <a:latin typeface="IBM Plex Sans" pitchFamily="34" charset="0"/>
                <a:ea typeface="IBM Plex Sans" pitchFamily="34" charset="-122"/>
                <a:cs typeface="IBM Plex Sans" pitchFamily="34" charset="-120"/>
              </a:defRPr>
            </a:lvl1pPr>
          </a:lstStyle>
          <a:p>
            <a:pPr marL="0" indent="0" algn="l">
              <a:lnSpc>
                <a:spcPct val="140000"/>
              </a:lnSpc>
              <a:buNone/>
            </a:pPr>
            <a:endParaRPr lang="en-US" sz="1600"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203A"/>
        </a:solidFill>
        <a:effectLst/>
      </p:bgPr>
    </p:bg>
    <p:spTree>
      <p:nvGrpSpPr>
        <p:cNvPr id="1" name=""/>
        <p:cNvGrpSpPr/>
        <p:nvPr/>
      </p:nvGrpSpPr>
      <p:grpSpPr>
        <a:xfrm>
          <a:off x="0" y="0"/>
          <a:ext cx="0" cy="0"/>
          <a:chOff x="0" y="0"/>
          <a:chExt cx="0" cy="0"/>
        </a:xfrm>
      </p:grpSpPr>
      <p:sp>
        <p:nvSpPr>
          <p:cNvPr id="2" name="Shape 0"/>
          <p:cNvSpPr/>
          <p:nvPr/>
        </p:nvSpPr>
        <p:spPr>
          <a:xfrm>
            <a:off x="812800" y="2462609"/>
            <a:ext cx="1016000" cy="76200"/>
          </a:xfrm>
          <a:prstGeom prst="roundRect">
            <a:avLst>
              <a:gd name="adj" fmla="val 50000"/>
            </a:avLst>
          </a:prstGeom>
          <a:solidFill>
            <a:srgbClr val="F2B134"/>
          </a:solidFill>
          <a:ln/>
        </p:spPr>
        <p:txBody>
          <a:bodyPr/>
          <a:lstStyle/>
          <a:p>
            <a:endParaRPr lang="en-GB"/>
          </a:p>
        </p:txBody>
      </p:sp>
      <p:sp>
        <p:nvSpPr>
          <p:cNvPr id="3" name="Text 1"/>
          <p:cNvSpPr/>
          <p:nvPr/>
        </p:nvSpPr>
        <p:spPr>
          <a:xfrm>
            <a:off x="812800" y="2742009"/>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F2B134"/>
                </a:solidFill>
                <a:latin typeface="IBM Plex Sans" pitchFamily="34" charset="0"/>
                <a:ea typeface="IBM Plex Sans" pitchFamily="34" charset="-122"/>
                <a:cs typeface="IBM Plex Sans" pitchFamily="34" charset="-120"/>
              </a:rPr>
              <a:t>LEVEL 5 | APPLIED COMPUTING</a:t>
            </a:r>
            <a:endParaRPr lang="en-US" sz="1400" dirty="0"/>
          </a:p>
        </p:txBody>
      </p:sp>
      <p:sp>
        <p:nvSpPr>
          <p:cNvPr id="4" name="Text 2"/>
          <p:cNvSpPr>
            <a:spLocks noGrp="1"/>
          </p:cNvSpPr>
          <p:nvPr>
            <p:ph type="title"/>
          </p:nvPr>
        </p:nvSpPr>
        <p:spPr>
          <a:xfrm>
            <a:off x="812800" y="3158530"/>
            <a:ext cx="10883392" cy="695920"/>
          </a:xfrm>
          <a:prstGeom prst="rect">
            <a:avLst/>
          </a:prstGeom>
          <a:noFill/>
          <a:ln/>
        </p:spPr>
        <p:txBody>
          <a:bodyPr wrap="square" lIns="0" tIns="0" rIns="0" bIns="0" rtlCol="0" anchor="t">
            <a:noAutofit/>
          </a:bodyPr>
          <a:lstStyle/>
          <a:p>
            <a:pPr marL="0" indent="0" algn="l">
              <a:lnSpc>
                <a:spcPts val="5280"/>
              </a:lnSpc>
              <a:buNone/>
            </a:pPr>
            <a:r>
              <a:rPr lang="en-US" sz="2800" b="1" dirty="0">
                <a:solidFill>
                  <a:srgbClr val="F7F5EF"/>
                </a:solidFill>
                <a:latin typeface="Arial" panose="020B0604020202020204" pitchFamily="34" charset="0"/>
                <a:ea typeface="Domine" pitchFamily="18" charset="-122"/>
                <a:cs typeface="Arial" panose="020B0604020202020204" pitchFamily="34" charset="0"/>
              </a:rPr>
              <a:t>Programming: The Art of Giving Instructions to a Computer</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812800" y="4032250"/>
            <a:ext cx="10883392" cy="388541"/>
          </a:xfrm>
          <a:prstGeom prst="rect">
            <a:avLst/>
          </a:prstGeom>
          <a:noFill/>
          <a:ln/>
        </p:spPr>
        <p:txBody>
          <a:bodyPr wrap="square" lIns="0" tIns="0" rIns="0" bIns="0" rtlCol="0" anchor="t">
            <a:normAutofit/>
          </a:bodyPr>
          <a:lstStyle/>
          <a:p>
            <a:pPr marL="0" indent="0" algn="l">
              <a:lnSpc>
                <a:spcPts val="2860"/>
              </a:lnSpc>
              <a:buNone/>
            </a:pPr>
            <a:r>
              <a:rPr lang="en-US" dirty="0">
                <a:solidFill>
                  <a:srgbClr val="C5D0E6"/>
                </a:solidFill>
                <a:latin typeface="IBM Plex Sans" pitchFamily="34" charset="0"/>
                <a:ea typeface="IBM Plex Sans" pitchFamily="34" charset="-122"/>
                <a:cs typeface="IBM Plex Sans" pitchFamily="34" charset="-120"/>
              </a:rPr>
              <a:t>Languages, translators and what happens when code runs</a:t>
            </a:r>
            <a:endParaRPr lang="en-US" dirty="0"/>
          </a:p>
        </p:txBody>
      </p:sp>
      <p:sp>
        <p:nvSpPr>
          <p:cNvPr id="7" name="Text 3">
            <a:extLst>
              <a:ext uri="{FF2B5EF4-FFF2-40B4-BE49-F238E27FC236}">
                <a16:creationId xmlns:a16="http://schemas.microsoft.com/office/drawing/2014/main" id="{9AC3EF94-1E2B-5CFA-0F42-36B73855D5C4}"/>
              </a:ext>
            </a:extLst>
          </p:cNvPr>
          <p:cNvSpPr/>
          <p:nvPr/>
        </p:nvSpPr>
        <p:spPr>
          <a:xfrm>
            <a:off x="812800" y="4573191"/>
            <a:ext cx="10883392" cy="388541"/>
          </a:xfrm>
          <a:prstGeom prst="rect">
            <a:avLst/>
          </a:prstGeom>
          <a:noFill/>
          <a:ln/>
        </p:spPr>
        <p:txBody>
          <a:bodyPr wrap="square" lIns="0" tIns="0" rIns="0" bIns="0" rtlCol="0" anchor="t">
            <a:normAutofit/>
          </a:bodyPr>
          <a:lstStyle/>
          <a:p>
            <a:pPr marL="0" indent="0" algn="l">
              <a:lnSpc>
                <a:spcPts val="2860"/>
              </a:lnSpc>
              <a:buNone/>
            </a:pPr>
            <a:r>
              <a:rPr lang="en-US" dirty="0">
                <a:solidFill>
                  <a:srgbClr val="C5D0E6"/>
                </a:solidFill>
                <a:latin typeface="IBM Plex Sans" pitchFamily="34" charset="0"/>
                <a:ea typeface="IBM Plex Sans" pitchFamily="34" charset="-122"/>
                <a:cs typeface="IBM Plex Sans" pitchFamily="34" charset="-120"/>
              </a:rPr>
              <a:t>By Dr. Fahad Ahmed</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TODAY</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What you will be able to do</a:t>
            </a:r>
            <a:endParaRPr lang="en-US" sz="3600" dirty="0"/>
          </a:p>
        </p:txBody>
      </p:sp>
      <p:sp>
        <p:nvSpPr>
          <p:cNvPr id="4" name="Shape 2"/>
          <p:cNvSpPr/>
          <p:nvPr/>
        </p:nvSpPr>
        <p:spPr>
          <a:xfrm>
            <a:off x="815975" y="1913136"/>
            <a:ext cx="3414117"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5" name="Text 3"/>
          <p:cNvSpPr/>
          <p:nvPr/>
        </p:nvSpPr>
        <p:spPr>
          <a:xfrm>
            <a:off x="1047750" y="2144911"/>
            <a:ext cx="3039084"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1</a:t>
            </a:r>
            <a:endParaRPr lang="en-US" sz="2200" dirty="0"/>
          </a:p>
        </p:txBody>
      </p:sp>
      <p:sp>
        <p:nvSpPr>
          <p:cNvPr id="6" name="Text 4"/>
          <p:cNvSpPr/>
          <p:nvPr/>
        </p:nvSpPr>
        <p:spPr>
          <a:xfrm>
            <a:off x="1047750" y="2556371"/>
            <a:ext cx="3039084"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Explain what programming is</a:t>
            </a:r>
            <a:endParaRPr lang="en-US" sz="1600" dirty="0"/>
          </a:p>
        </p:txBody>
      </p:sp>
      <p:sp>
        <p:nvSpPr>
          <p:cNvPr id="7" name="Shape 5"/>
          <p:cNvSpPr/>
          <p:nvPr/>
        </p:nvSpPr>
        <p:spPr>
          <a:xfrm>
            <a:off x="4388842" y="1913136"/>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8" name="Text 6"/>
          <p:cNvSpPr/>
          <p:nvPr/>
        </p:nvSpPr>
        <p:spPr>
          <a:xfrm>
            <a:off x="4620617" y="214491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2</a:t>
            </a:r>
            <a:endParaRPr lang="en-US" sz="2200" dirty="0"/>
          </a:p>
        </p:txBody>
      </p:sp>
      <p:sp>
        <p:nvSpPr>
          <p:cNvPr id="9" name="Text 7"/>
          <p:cNvSpPr/>
          <p:nvPr/>
        </p:nvSpPr>
        <p:spPr>
          <a:xfrm>
            <a:off x="4620617" y="2556371"/>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Describe low, mid and high level languages</a:t>
            </a:r>
            <a:endParaRPr lang="en-US" sz="1600" dirty="0"/>
          </a:p>
        </p:txBody>
      </p:sp>
      <p:sp>
        <p:nvSpPr>
          <p:cNvPr id="10" name="Shape 8"/>
          <p:cNvSpPr/>
          <p:nvPr/>
        </p:nvSpPr>
        <p:spPr>
          <a:xfrm>
            <a:off x="7961809" y="1913136"/>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11" name="Text 9"/>
          <p:cNvSpPr/>
          <p:nvPr/>
        </p:nvSpPr>
        <p:spPr>
          <a:xfrm>
            <a:off x="8193584" y="214491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3</a:t>
            </a:r>
            <a:endParaRPr lang="en-US" sz="2200" dirty="0"/>
          </a:p>
        </p:txBody>
      </p:sp>
      <p:sp>
        <p:nvSpPr>
          <p:cNvPr id="12" name="Text 10"/>
          <p:cNvSpPr/>
          <p:nvPr/>
        </p:nvSpPr>
        <p:spPr>
          <a:xfrm>
            <a:off x="8193584" y="2556371"/>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Match example languages to their level</a:t>
            </a:r>
            <a:endParaRPr lang="en-US" sz="1600" dirty="0"/>
          </a:p>
        </p:txBody>
      </p:sp>
      <p:sp>
        <p:nvSpPr>
          <p:cNvPr id="13" name="Shape 11"/>
          <p:cNvSpPr/>
          <p:nvPr/>
        </p:nvSpPr>
        <p:spPr>
          <a:xfrm>
            <a:off x="815975" y="3515816"/>
            <a:ext cx="3414117"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14" name="Text 12"/>
          <p:cNvSpPr/>
          <p:nvPr/>
        </p:nvSpPr>
        <p:spPr>
          <a:xfrm>
            <a:off x="1047750" y="3747591"/>
            <a:ext cx="3039084"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4</a:t>
            </a:r>
            <a:endParaRPr lang="en-US" sz="2200" dirty="0"/>
          </a:p>
        </p:txBody>
      </p:sp>
      <p:sp>
        <p:nvSpPr>
          <p:cNvPr id="15" name="Text 13"/>
          <p:cNvSpPr/>
          <p:nvPr/>
        </p:nvSpPr>
        <p:spPr>
          <a:xfrm>
            <a:off x="1047750" y="4159052"/>
            <a:ext cx="3179167"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Define compiler and interpreter</a:t>
            </a:r>
            <a:endParaRPr lang="en-US" sz="1600" dirty="0"/>
          </a:p>
        </p:txBody>
      </p:sp>
      <p:sp>
        <p:nvSpPr>
          <p:cNvPr id="16" name="Shape 14"/>
          <p:cNvSpPr/>
          <p:nvPr/>
        </p:nvSpPr>
        <p:spPr>
          <a:xfrm>
            <a:off x="4388842" y="3515816"/>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17" name="Text 15"/>
          <p:cNvSpPr/>
          <p:nvPr/>
        </p:nvSpPr>
        <p:spPr>
          <a:xfrm>
            <a:off x="4620617" y="374759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5</a:t>
            </a:r>
            <a:endParaRPr lang="en-US" sz="2200" dirty="0"/>
          </a:p>
        </p:txBody>
      </p:sp>
      <p:sp>
        <p:nvSpPr>
          <p:cNvPr id="18" name="Text 16"/>
          <p:cNvSpPr/>
          <p:nvPr/>
        </p:nvSpPr>
        <p:spPr>
          <a:xfrm>
            <a:off x="4620617" y="4159052"/>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Compare compiled and interpreted languages</a:t>
            </a:r>
            <a:endParaRPr lang="en-US" sz="1600" dirty="0"/>
          </a:p>
        </p:txBody>
      </p:sp>
      <p:sp>
        <p:nvSpPr>
          <p:cNvPr id="19" name="Shape 17"/>
          <p:cNvSpPr/>
          <p:nvPr/>
        </p:nvSpPr>
        <p:spPr>
          <a:xfrm>
            <a:off x="7961809" y="3515816"/>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20" name="Text 18"/>
          <p:cNvSpPr/>
          <p:nvPr/>
        </p:nvSpPr>
        <p:spPr>
          <a:xfrm>
            <a:off x="8193584" y="374759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6</a:t>
            </a:r>
            <a:endParaRPr lang="en-US" sz="2200" dirty="0"/>
          </a:p>
        </p:txBody>
      </p:sp>
      <p:sp>
        <p:nvSpPr>
          <p:cNvPr id="21" name="Text 19"/>
          <p:cNvSpPr/>
          <p:nvPr/>
        </p:nvSpPr>
        <p:spPr>
          <a:xfrm>
            <a:off x="8193584" y="4159052"/>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Describe what happens when code is executed</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STARTING POINT</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What is programming?</a:t>
            </a:r>
            <a:endParaRPr lang="en-US" sz="3600" dirty="0"/>
          </a:p>
        </p:txBody>
      </p:sp>
      <p:sp>
        <p:nvSpPr>
          <p:cNvPr id="4" name="Text 2"/>
          <p:cNvSpPr/>
          <p:nvPr/>
        </p:nvSpPr>
        <p:spPr>
          <a:xfrm>
            <a:off x="812800" y="1909961"/>
            <a:ext cx="10883392" cy="402530"/>
          </a:xfrm>
          <a:prstGeom prst="rect">
            <a:avLst/>
          </a:prstGeom>
          <a:noFill/>
          <a:ln/>
        </p:spPr>
        <p:txBody>
          <a:bodyPr wrap="square" lIns="0" tIns="0" rIns="0" bIns="0" rtlCol="0" anchor="t">
            <a:normAutofit/>
          </a:bodyPr>
          <a:lstStyle/>
          <a:p>
            <a:pPr marL="0" indent="0" algn="l">
              <a:lnSpc>
                <a:spcPts val="2970"/>
              </a:lnSpc>
              <a:buNone/>
            </a:pPr>
            <a:r>
              <a:rPr lang="en-US" sz="2200" dirty="0">
                <a:solidFill>
                  <a:srgbClr val="12203A"/>
                </a:solidFill>
                <a:latin typeface="IBM Plex Sans" pitchFamily="34" charset="0"/>
                <a:ea typeface="IBM Plex Sans" pitchFamily="34" charset="-122"/>
                <a:cs typeface="IBM Plex Sans" pitchFamily="34" charset="-120"/>
              </a:rPr>
              <a:t>Writing precise, step by step instructions that a computer can carry out.</a:t>
            </a:r>
            <a:endParaRPr lang="en-US" sz="2200" dirty="0"/>
          </a:p>
        </p:txBody>
      </p:sp>
      <p:sp>
        <p:nvSpPr>
          <p:cNvPr id="5" name="Shape 3"/>
          <p:cNvSpPr/>
          <p:nvPr/>
        </p:nvSpPr>
        <p:spPr>
          <a:xfrm>
            <a:off x="815975" y="2595066"/>
            <a:ext cx="3414117" cy="1728391"/>
          </a:xfrm>
          <a:prstGeom prst="roundRect">
            <a:avLst>
              <a:gd name="adj" fmla="val 7164"/>
            </a:avLst>
          </a:prstGeom>
          <a:solidFill>
            <a:srgbClr val="FDFCF8"/>
          </a:solidFill>
          <a:ln w="6350">
            <a:solidFill>
              <a:srgbClr val="E2DED2"/>
            </a:solidFill>
            <a:prstDash val="solid"/>
          </a:ln>
        </p:spPr>
        <p:txBody>
          <a:bodyPr/>
          <a:lstStyle/>
          <a:p>
            <a:endParaRPr lang="en-GB"/>
          </a:p>
        </p:txBody>
      </p:sp>
      <p:sp>
        <p:nvSpPr>
          <p:cNvPr id="6" name="Text 4"/>
          <p:cNvSpPr/>
          <p:nvPr/>
        </p:nvSpPr>
        <p:spPr>
          <a:xfrm>
            <a:off x="1047750" y="2826841"/>
            <a:ext cx="3039084"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Precise</a:t>
            </a:r>
            <a:endParaRPr lang="en-US" sz="2200" dirty="0"/>
          </a:p>
        </p:txBody>
      </p:sp>
      <p:sp>
        <p:nvSpPr>
          <p:cNvPr id="7" name="Text 5"/>
          <p:cNvSpPr/>
          <p:nvPr/>
        </p:nvSpPr>
        <p:spPr>
          <a:xfrm>
            <a:off x="1047750" y="3238302"/>
            <a:ext cx="3039084" cy="87878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A computer cannot guess what you meant. It does exactly what you wrote.</a:t>
            </a:r>
            <a:endParaRPr lang="en-US" sz="1600" dirty="0"/>
          </a:p>
        </p:txBody>
      </p:sp>
      <p:sp>
        <p:nvSpPr>
          <p:cNvPr id="8" name="Shape 6"/>
          <p:cNvSpPr/>
          <p:nvPr/>
        </p:nvSpPr>
        <p:spPr>
          <a:xfrm>
            <a:off x="4388842" y="2595066"/>
            <a:ext cx="3414216" cy="1728391"/>
          </a:xfrm>
          <a:prstGeom prst="roundRect">
            <a:avLst>
              <a:gd name="adj" fmla="val 7164"/>
            </a:avLst>
          </a:prstGeom>
          <a:solidFill>
            <a:srgbClr val="FDFCF8"/>
          </a:solidFill>
          <a:ln w="6350">
            <a:solidFill>
              <a:srgbClr val="E2DED2"/>
            </a:solidFill>
            <a:prstDash val="solid"/>
          </a:ln>
        </p:spPr>
        <p:txBody>
          <a:bodyPr/>
          <a:lstStyle/>
          <a:p>
            <a:endParaRPr lang="en-GB"/>
          </a:p>
        </p:txBody>
      </p:sp>
      <p:sp>
        <p:nvSpPr>
          <p:cNvPr id="9" name="Text 7"/>
          <p:cNvSpPr/>
          <p:nvPr/>
        </p:nvSpPr>
        <p:spPr>
          <a:xfrm>
            <a:off x="4620617" y="282684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Step by step</a:t>
            </a:r>
            <a:endParaRPr lang="en-US" sz="2200" dirty="0"/>
          </a:p>
        </p:txBody>
      </p:sp>
      <p:sp>
        <p:nvSpPr>
          <p:cNvPr id="10" name="Text 8"/>
          <p:cNvSpPr/>
          <p:nvPr/>
        </p:nvSpPr>
        <p:spPr>
          <a:xfrm>
            <a:off x="4620617" y="3238302"/>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The same idea as your flowcharts and pseudocode.</a:t>
            </a:r>
            <a:endParaRPr lang="en-US" sz="1600" dirty="0"/>
          </a:p>
        </p:txBody>
      </p:sp>
      <p:sp>
        <p:nvSpPr>
          <p:cNvPr id="11" name="Shape 9"/>
          <p:cNvSpPr/>
          <p:nvPr/>
        </p:nvSpPr>
        <p:spPr>
          <a:xfrm>
            <a:off x="7961809" y="2595066"/>
            <a:ext cx="3414216" cy="1728391"/>
          </a:xfrm>
          <a:prstGeom prst="roundRect">
            <a:avLst>
              <a:gd name="adj" fmla="val 7164"/>
            </a:avLst>
          </a:prstGeom>
          <a:solidFill>
            <a:srgbClr val="FDFCF8"/>
          </a:solidFill>
          <a:ln w="6350">
            <a:solidFill>
              <a:srgbClr val="E2DED2"/>
            </a:solidFill>
            <a:prstDash val="solid"/>
          </a:ln>
        </p:spPr>
        <p:txBody>
          <a:bodyPr/>
          <a:lstStyle/>
          <a:p>
            <a:endParaRPr lang="en-GB"/>
          </a:p>
        </p:txBody>
      </p:sp>
      <p:sp>
        <p:nvSpPr>
          <p:cNvPr id="12" name="Text 10"/>
          <p:cNvSpPr/>
          <p:nvPr/>
        </p:nvSpPr>
        <p:spPr>
          <a:xfrm>
            <a:off x="8193584" y="282684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Executable</a:t>
            </a:r>
            <a:endParaRPr lang="en-US" sz="2200" dirty="0"/>
          </a:p>
        </p:txBody>
      </p:sp>
      <p:sp>
        <p:nvSpPr>
          <p:cNvPr id="13" name="Text 11"/>
          <p:cNvSpPr/>
          <p:nvPr/>
        </p:nvSpPr>
        <p:spPr>
          <a:xfrm>
            <a:off x="8193584" y="3238302"/>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The instructions are eventually run by the processor.</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STARTING POINT</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From problem to running program</a:t>
            </a:r>
            <a:endParaRPr lang="en-US" sz="3600" dirty="0"/>
          </a:p>
        </p:txBody>
      </p:sp>
      <p:sp>
        <p:nvSpPr>
          <p:cNvPr id="4" name="Shape 2"/>
          <p:cNvSpPr/>
          <p:nvPr/>
        </p:nvSpPr>
        <p:spPr>
          <a:xfrm>
            <a:off x="815975" y="1913136"/>
            <a:ext cx="1700510"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5" name="Text 3"/>
          <p:cNvSpPr/>
          <p:nvPr/>
        </p:nvSpPr>
        <p:spPr>
          <a:xfrm>
            <a:off x="996950" y="2094111"/>
            <a:ext cx="138936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Plan</a:t>
            </a:r>
            <a:endParaRPr lang="en-US" sz="1600" dirty="0"/>
          </a:p>
        </p:txBody>
      </p:sp>
      <p:sp>
        <p:nvSpPr>
          <p:cNvPr id="6" name="Text 4"/>
          <p:cNvSpPr/>
          <p:nvPr/>
        </p:nvSpPr>
        <p:spPr>
          <a:xfrm>
            <a:off x="996950" y="2401391"/>
            <a:ext cx="138936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Flowchart or pseudocode</a:t>
            </a:r>
            <a:endParaRPr lang="en-US" sz="1400" dirty="0"/>
          </a:p>
        </p:txBody>
      </p:sp>
      <p:pic>
        <p:nvPicPr>
          <p:cNvPr id="7" name="Image 0" descr="arrow-right"/>
          <p:cNvPicPr>
            <a:picLocks noChangeAspect="1"/>
          </p:cNvPicPr>
          <p:nvPr/>
        </p:nvPicPr>
        <p:blipFill>
          <a:blip r:embed="rId3"/>
          <a:srcRect/>
          <a:stretch/>
        </p:blipFill>
        <p:spPr>
          <a:xfrm>
            <a:off x="2621260" y="2379762"/>
            <a:ext cx="304800" cy="215900"/>
          </a:xfrm>
          <a:prstGeom prst="rect">
            <a:avLst/>
          </a:prstGeom>
        </p:spPr>
      </p:pic>
      <p:sp>
        <p:nvSpPr>
          <p:cNvPr id="8" name="Shape 5"/>
          <p:cNvSpPr/>
          <p:nvPr/>
        </p:nvSpPr>
        <p:spPr>
          <a:xfrm>
            <a:off x="3030835" y="1913136"/>
            <a:ext cx="1700609"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9" name="Text 6"/>
          <p:cNvSpPr/>
          <p:nvPr/>
        </p:nvSpPr>
        <p:spPr>
          <a:xfrm>
            <a:off x="3211810" y="2094111"/>
            <a:ext cx="138945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Write</a:t>
            </a:r>
            <a:endParaRPr lang="en-US" sz="1600" dirty="0"/>
          </a:p>
        </p:txBody>
      </p:sp>
      <p:sp>
        <p:nvSpPr>
          <p:cNvPr id="10" name="Text 7"/>
          <p:cNvSpPr/>
          <p:nvPr/>
        </p:nvSpPr>
        <p:spPr>
          <a:xfrm>
            <a:off x="3211810" y="2401391"/>
            <a:ext cx="1389459"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Source code in a language</a:t>
            </a:r>
            <a:endParaRPr lang="en-US" sz="1400" dirty="0"/>
          </a:p>
        </p:txBody>
      </p:sp>
      <p:pic>
        <p:nvPicPr>
          <p:cNvPr id="11" name="Image 1" descr="arrow-right"/>
          <p:cNvPicPr>
            <a:picLocks noChangeAspect="1"/>
          </p:cNvPicPr>
          <p:nvPr/>
        </p:nvPicPr>
        <p:blipFill>
          <a:blip r:embed="rId3"/>
          <a:srcRect/>
          <a:stretch/>
        </p:blipFill>
        <p:spPr>
          <a:xfrm>
            <a:off x="4836220" y="2379762"/>
            <a:ext cx="304800" cy="215900"/>
          </a:xfrm>
          <a:prstGeom prst="rect">
            <a:avLst/>
          </a:prstGeom>
        </p:spPr>
      </p:pic>
      <p:sp>
        <p:nvSpPr>
          <p:cNvPr id="12" name="Shape 8"/>
          <p:cNvSpPr/>
          <p:nvPr/>
        </p:nvSpPr>
        <p:spPr>
          <a:xfrm>
            <a:off x="5245795" y="1913136"/>
            <a:ext cx="1700510"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13" name="Text 9"/>
          <p:cNvSpPr/>
          <p:nvPr/>
        </p:nvSpPr>
        <p:spPr>
          <a:xfrm>
            <a:off x="5426770" y="2094111"/>
            <a:ext cx="138936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Translate</a:t>
            </a:r>
            <a:endParaRPr lang="en-US" sz="1600" dirty="0"/>
          </a:p>
        </p:txBody>
      </p:sp>
      <p:sp>
        <p:nvSpPr>
          <p:cNvPr id="14" name="Text 10"/>
          <p:cNvSpPr/>
          <p:nvPr/>
        </p:nvSpPr>
        <p:spPr>
          <a:xfrm>
            <a:off x="5426770" y="2401391"/>
            <a:ext cx="138936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Into machine code</a:t>
            </a:r>
            <a:endParaRPr lang="en-US" sz="1400" dirty="0"/>
          </a:p>
        </p:txBody>
      </p:sp>
      <p:pic>
        <p:nvPicPr>
          <p:cNvPr id="15" name="Image 2" descr="arrow-right"/>
          <p:cNvPicPr>
            <a:picLocks noChangeAspect="1"/>
          </p:cNvPicPr>
          <p:nvPr/>
        </p:nvPicPr>
        <p:blipFill>
          <a:blip r:embed="rId3"/>
          <a:srcRect/>
          <a:stretch/>
        </p:blipFill>
        <p:spPr>
          <a:xfrm>
            <a:off x="7051080" y="2379762"/>
            <a:ext cx="304800" cy="215900"/>
          </a:xfrm>
          <a:prstGeom prst="rect">
            <a:avLst/>
          </a:prstGeom>
        </p:spPr>
      </p:pic>
      <p:sp>
        <p:nvSpPr>
          <p:cNvPr id="16" name="Shape 11"/>
          <p:cNvSpPr/>
          <p:nvPr/>
        </p:nvSpPr>
        <p:spPr>
          <a:xfrm>
            <a:off x="7460655" y="1913136"/>
            <a:ext cx="1700510"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17" name="Text 12"/>
          <p:cNvSpPr/>
          <p:nvPr/>
        </p:nvSpPr>
        <p:spPr>
          <a:xfrm>
            <a:off x="7641630" y="2094111"/>
            <a:ext cx="138936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Run</a:t>
            </a:r>
            <a:endParaRPr lang="en-US" sz="1600" dirty="0"/>
          </a:p>
        </p:txBody>
      </p:sp>
      <p:sp>
        <p:nvSpPr>
          <p:cNvPr id="18" name="Text 13"/>
          <p:cNvSpPr/>
          <p:nvPr/>
        </p:nvSpPr>
        <p:spPr>
          <a:xfrm>
            <a:off x="7641630" y="2401391"/>
            <a:ext cx="138936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The processor executes it</a:t>
            </a:r>
            <a:endParaRPr lang="en-US" sz="1400" dirty="0"/>
          </a:p>
        </p:txBody>
      </p:sp>
      <p:pic>
        <p:nvPicPr>
          <p:cNvPr id="19" name="Image 3" descr="arrow-right"/>
          <p:cNvPicPr>
            <a:picLocks noChangeAspect="1"/>
          </p:cNvPicPr>
          <p:nvPr/>
        </p:nvPicPr>
        <p:blipFill>
          <a:blip r:embed="rId3"/>
          <a:srcRect/>
          <a:stretch/>
        </p:blipFill>
        <p:spPr>
          <a:xfrm>
            <a:off x="9265940" y="2379762"/>
            <a:ext cx="304800" cy="215900"/>
          </a:xfrm>
          <a:prstGeom prst="rect">
            <a:avLst/>
          </a:prstGeom>
        </p:spPr>
      </p:pic>
      <p:sp>
        <p:nvSpPr>
          <p:cNvPr id="20" name="Shape 14"/>
          <p:cNvSpPr/>
          <p:nvPr/>
        </p:nvSpPr>
        <p:spPr>
          <a:xfrm>
            <a:off x="9675515" y="1913136"/>
            <a:ext cx="1700510"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21" name="Text 15"/>
          <p:cNvSpPr/>
          <p:nvPr/>
        </p:nvSpPr>
        <p:spPr>
          <a:xfrm>
            <a:off x="9856490" y="2094111"/>
            <a:ext cx="138936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Test</a:t>
            </a:r>
            <a:endParaRPr lang="en-US" sz="1600" dirty="0"/>
          </a:p>
        </p:txBody>
      </p:sp>
      <p:sp>
        <p:nvSpPr>
          <p:cNvPr id="22" name="Text 16"/>
          <p:cNvSpPr/>
          <p:nvPr/>
        </p:nvSpPr>
        <p:spPr>
          <a:xfrm>
            <a:off x="9856490" y="2401391"/>
            <a:ext cx="138936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Find and fix bugs</a:t>
            </a:r>
            <a:endParaRPr lang="en-US" sz="1400" dirty="0"/>
          </a:p>
        </p:txBody>
      </p:sp>
      <p:sp>
        <p:nvSpPr>
          <p:cNvPr id="23" name="Text 17"/>
          <p:cNvSpPr/>
          <p:nvPr/>
        </p:nvSpPr>
        <p:spPr>
          <a:xfrm>
            <a:off x="812800" y="3370362"/>
            <a:ext cx="10883392"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You have practised the first step. Today is about the middle three: what a language is, how it is translated, and what happens when it runs.</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2B134"/>
        </a:solidFill>
        <a:effectLst/>
      </p:bgPr>
    </p:bg>
    <p:spTree>
      <p:nvGrpSpPr>
        <p:cNvPr id="1" name=""/>
        <p:cNvGrpSpPr/>
        <p:nvPr/>
      </p:nvGrpSpPr>
      <p:grpSpPr>
        <a:xfrm>
          <a:off x="0" y="0"/>
          <a:ext cx="0" cy="0"/>
          <a:chOff x="0" y="0"/>
          <a:chExt cx="0" cy="0"/>
        </a:xfrm>
      </p:grpSpPr>
      <p:sp>
        <p:nvSpPr>
          <p:cNvPr id="2" name="Text 0"/>
          <p:cNvSpPr>
            <a:spLocks noGrp="1"/>
          </p:cNvSpPr>
          <p:nvPr>
            <p:ph type="title"/>
          </p:nvPr>
        </p:nvSpPr>
        <p:spPr>
          <a:xfrm>
            <a:off x="812800" y="2240359"/>
            <a:ext cx="10883392" cy="1366441"/>
          </a:xfrm>
          <a:prstGeom prst="rect">
            <a:avLst/>
          </a:prstGeom>
          <a:noFill/>
          <a:ln/>
        </p:spPr>
        <p:txBody>
          <a:bodyPr wrap="square" lIns="0" tIns="0" rIns="0" bIns="0" rtlCol="0" anchor="t">
            <a:normAutofit/>
          </a:bodyPr>
          <a:lstStyle/>
          <a:p>
            <a:pPr marL="0" indent="0" algn="l">
              <a:lnSpc>
                <a:spcPts val="5280"/>
              </a:lnSpc>
              <a:buNone/>
            </a:pPr>
            <a:r>
              <a:rPr lang="en-US" sz="4800" b="1" i="0" dirty="0">
                <a:solidFill>
                  <a:srgbClr val="12203A"/>
                </a:solidFill>
                <a:latin typeface="Domine" pitchFamily="18" charset="0"/>
                <a:ea typeface="Domine" pitchFamily="18" charset="-122"/>
                <a:cs typeface="Domine" pitchFamily="18" charset="-120"/>
              </a:rPr>
              <a:t>A processor only understands machine code.</a:t>
            </a:r>
            <a:endParaRPr lang="en-US" sz="4800" dirty="0"/>
          </a:p>
        </p:txBody>
      </p:sp>
      <p:sp>
        <p:nvSpPr>
          <p:cNvPr id="3" name="Text 1"/>
          <p:cNvSpPr/>
          <p:nvPr/>
        </p:nvSpPr>
        <p:spPr>
          <a:xfrm>
            <a:off x="812800" y="3835400"/>
            <a:ext cx="10883392" cy="807641"/>
          </a:xfrm>
          <a:prstGeom prst="rect">
            <a:avLst/>
          </a:prstGeom>
          <a:noFill/>
          <a:ln/>
        </p:spPr>
        <p:txBody>
          <a:bodyPr wrap="square" lIns="0" tIns="0" rIns="0" bIns="0" rtlCol="0" anchor="t">
            <a:normAutofit/>
          </a:bodyPr>
          <a:lstStyle/>
          <a:p>
            <a:pPr marL="0" indent="0" algn="l">
              <a:lnSpc>
                <a:spcPts val="3080"/>
              </a:lnSpc>
              <a:buNone/>
            </a:pPr>
            <a:r>
              <a:rPr lang="en-US" sz="2200" dirty="0">
                <a:solidFill>
                  <a:srgbClr val="12203A"/>
                </a:solidFill>
                <a:latin typeface="IBM Plex Sans" pitchFamily="34" charset="0"/>
                <a:ea typeface="IBM Plex Sans" pitchFamily="34" charset="-122"/>
                <a:cs typeface="IBM Plex Sans" pitchFamily="34" charset="-120"/>
              </a:rPr>
              <a:t>Machine code is binary, made of 1s and 0s. Every other language is a more human friendly way of writing instructions that get translated into it.</a:t>
            </a:r>
            <a:endParaRPr lang="en-US" sz="2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LANGUAGE LEVELS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Three levels of language</a:t>
            </a:r>
            <a:endParaRPr lang="en-US" sz="3600" dirty="0"/>
          </a:p>
        </p:txBody>
      </p:sp>
      <p:sp>
        <p:nvSpPr>
          <p:cNvPr id="4" name="Shape 2"/>
          <p:cNvSpPr/>
          <p:nvPr/>
        </p:nvSpPr>
        <p:spPr>
          <a:xfrm>
            <a:off x="812800" y="1833761"/>
            <a:ext cx="10566400" cy="152400"/>
          </a:xfrm>
          <a:prstGeom prst="roundRect">
            <a:avLst>
              <a:gd name="adj" fmla="val 50000"/>
            </a:avLst>
          </a:prstGeom>
          <a:gradFill rotWithShape="1">
            <a:gsLst>
              <a:gs pos="0">
                <a:srgbClr val="F2B134"/>
              </a:gs>
              <a:gs pos="100000">
                <a:srgbClr val="2457C5"/>
              </a:gs>
            </a:gsLst>
            <a:lin ang="0" scaled="0"/>
          </a:gradFill>
          <a:ln/>
        </p:spPr>
        <p:txBody>
          <a:bodyPr/>
          <a:lstStyle/>
          <a:p>
            <a:endParaRPr lang="en-GB"/>
          </a:p>
        </p:txBody>
      </p:sp>
      <p:sp>
        <p:nvSpPr>
          <p:cNvPr id="5" name="Text 3"/>
          <p:cNvSpPr/>
          <p:nvPr/>
        </p:nvSpPr>
        <p:spPr>
          <a:xfrm>
            <a:off x="812800" y="2062361"/>
            <a:ext cx="2173367"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Closer to the hardware</a:t>
            </a:r>
            <a:endParaRPr lang="en-US" sz="1400" dirty="0"/>
          </a:p>
        </p:txBody>
      </p:sp>
      <p:sp>
        <p:nvSpPr>
          <p:cNvPr id="6" name="Text 4"/>
          <p:cNvSpPr/>
          <p:nvPr/>
        </p:nvSpPr>
        <p:spPr>
          <a:xfrm>
            <a:off x="8892818" y="2062361"/>
            <a:ext cx="2486382" cy="274241"/>
          </a:xfrm>
          <a:prstGeom prst="rect">
            <a:avLst/>
          </a:prstGeom>
          <a:noFill/>
          <a:ln/>
        </p:spPr>
        <p:txBody>
          <a:bodyPr wrap="square" lIns="0" tIns="0" rIns="0" bIns="0" rtlCol="0" anchor="t">
            <a:normAutofit/>
          </a:bodyPr>
          <a:lstStyle/>
          <a:p>
            <a:pPr marL="0" indent="0" algn="r">
              <a:lnSpc>
                <a:spcPts val="1960"/>
              </a:lnSpc>
              <a:buNone/>
            </a:pPr>
            <a:r>
              <a:rPr lang="en-US" sz="1400" dirty="0">
                <a:solidFill>
                  <a:srgbClr val="4A5568"/>
                </a:solidFill>
                <a:latin typeface="IBM Plex Sans" pitchFamily="34" charset="0"/>
                <a:ea typeface="IBM Plex Sans" pitchFamily="34" charset="-122"/>
                <a:cs typeface="IBM Plex Sans" pitchFamily="34" charset="-120"/>
              </a:rPr>
              <a:t>Closer to human language</a:t>
            </a:r>
            <a:endParaRPr lang="en-US" sz="1400" dirty="0"/>
          </a:p>
        </p:txBody>
      </p:sp>
      <p:sp>
        <p:nvSpPr>
          <p:cNvPr id="7" name="Shape 5"/>
          <p:cNvSpPr/>
          <p:nvPr/>
        </p:nvSpPr>
        <p:spPr>
          <a:xfrm>
            <a:off x="815975" y="2542977"/>
            <a:ext cx="3414117" cy="1733451"/>
          </a:xfrm>
          <a:prstGeom prst="roundRect">
            <a:avLst>
              <a:gd name="adj" fmla="val 7143"/>
            </a:avLst>
          </a:prstGeom>
          <a:solidFill>
            <a:srgbClr val="FDFCF8"/>
          </a:solidFill>
          <a:ln w="6350">
            <a:solidFill>
              <a:srgbClr val="E2DED2"/>
            </a:solidFill>
            <a:prstDash val="solid"/>
          </a:ln>
        </p:spPr>
        <p:txBody>
          <a:bodyPr/>
          <a:lstStyle/>
          <a:p>
            <a:endParaRPr lang="en-GB"/>
          </a:p>
        </p:txBody>
      </p:sp>
      <p:sp>
        <p:nvSpPr>
          <p:cNvPr id="8" name="Text 6"/>
          <p:cNvSpPr/>
          <p:nvPr/>
        </p:nvSpPr>
        <p:spPr>
          <a:xfrm>
            <a:off x="1047750" y="2774752"/>
            <a:ext cx="3039084"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Low level</a:t>
            </a:r>
            <a:endParaRPr lang="en-US" sz="2200" dirty="0"/>
          </a:p>
        </p:txBody>
      </p:sp>
      <p:sp>
        <p:nvSpPr>
          <p:cNvPr id="9" name="Text 7"/>
          <p:cNvSpPr/>
          <p:nvPr/>
        </p:nvSpPr>
        <p:spPr>
          <a:xfrm>
            <a:off x="1047750" y="3186212"/>
            <a:ext cx="3039084"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12203A"/>
                </a:solidFill>
                <a:latin typeface="JetBrains Mono" pitchFamily="49" charset="0"/>
                <a:ea typeface="JetBrains Mono" pitchFamily="49" charset="-122"/>
                <a:cs typeface="JetBrains Mono" pitchFamily="49" charset="-120"/>
              </a:rPr>
              <a:t>Machine code, assembly</a:t>
            </a:r>
            <a:endParaRPr lang="en-US" sz="1400" dirty="0"/>
          </a:p>
        </p:txBody>
      </p:sp>
      <p:sp>
        <p:nvSpPr>
          <p:cNvPr id="10" name="Text 8"/>
          <p:cNvSpPr/>
          <p:nvPr/>
        </p:nvSpPr>
        <p:spPr>
          <a:xfrm>
            <a:off x="1047750" y="3511252"/>
            <a:ext cx="3039084" cy="292100"/>
          </a:xfrm>
          <a:prstGeom prst="rect">
            <a:avLst/>
          </a:prstGeom>
          <a:noFill/>
          <a:ln/>
        </p:spPr>
        <p:txBody>
          <a:bodyPr wrap="square" lIns="0" tIns="0" rIns="0" bIns="0" rtlCol="0" anchor="t">
            <a:normAutofit/>
          </a:bodyPr>
          <a:lstStyle/>
          <a:p>
            <a:pPr marL="0" indent="0" algn="l">
              <a:lnSpc>
                <a:spcPts val="2100"/>
              </a:lnSpc>
              <a:buNone/>
            </a:pPr>
            <a:r>
              <a:rPr lang="en-US" sz="1500" dirty="0">
                <a:solidFill>
                  <a:srgbClr val="4A5568"/>
                </a:solidFill>
                <a:latin typeface="IBM Plex Sans" pitchFamily="34" charset="0"/>
                <a:ea typeface="IBM Plex Sans" pitchFamily="34" charset="-122"/>
                <a:cs typeface="IBM Plex Sans" pitchFamily="34" charset="-120"/>
              </a:rPr>
              <a:t>Works directly with the processor</a:t>
            </a:r>
            <a:endParaRPr lang="en-US" sz="1500" dirty="0"/>
          </a:p>
        </p:txBody>
      </p:sp>
      <p:sp>
        <p:nvSpPr>
          <p:cNvPr id="11" name="Shape 9"/>
          <p:cNvSpPr/>
          <p:nvPr/>
        </p:nvSpPr>
        <p:spPr>
          <a:xfrm>
            <a:off x="4388842" y="2542977"/>
            <a:ext cx="3414216" cy="1733451"/>
          </a:xfrm>
          <a:prstGeom prst="roundRect">
            <a:avLst>
              <a:gd name="adj" fmla="val 7143"/>
            </a:avLst>
          </a:prstGeom>
          <a:solidFill>
            <a:srgbClr val="FDFCF8"/>
          </a:solidFill>
          <a:ln w="6350">
            <a:solidFill>
              <a:srgbClr val="E2DED2"/>
            </a:solidFill>
            <a:prstDash val="solid"/>
          </a:ln>
        </p:spPr>
        <p:txBody>
          <a:bodyPr/>
          <a:lstStyle/>
          <a:p>
            <a:endParaRPr lang="en-GB"/>
          </a:p>
        </p:txBody>
      </p:sp>
      <p:sp>
        <p:nvSpPr>
          <p:cNvPr id="12" name="Text 10"/>
          <p:cNvSpPr/>
          <p:nvPr/>
        </p:nvSpPr>
        <p:spPr>
          <a:xfrm>
            <a:off x="4620617" y="2774752"/>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Mid level</a:t>
            </a:r>
            <a:endParaRPr lang="en-US" sz="2200" dirty="0"/>
          </a:p>
        </p:txBody>
      </p:sp>
      <p:sp>
        <p:nvSpPr>
          <p:cNvPr id="13" name="Text 11"/>
          <p:cNvSpPr/>
          <p:nvPr/>
        </p:nvSpPr>
        <p:spPr>
          <a:xfrm>
            <a:off x="4620617" y="3186212"/>
            <a:ext cx="3039186"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12203A"/>
                </a:solidFill>
                <a:latin typeface="JetBrains Mono" pitchFamily="49" charset="0"/>
                <a:ea typeface="JetBrains Mono" pitchFamily="49" charset="-122"/>
                <a:cs typeface="JetBrains Mono" pitchFamily="49" charset="-120"/>
              </a:rPr>
              <a:t>C, C++</a:t>
            </a:r>
            <a:endParaRPr lang="en-US" sz="1400" dirty="0"/>
          </a:p>
        </p:txBody>
      </p:sp>
      <p:sp>
        <p:nvSpPr>
          <p:cNvPr id="14" name="Text 12"/>
          <p:cNvSpPr/>
          <p:nvPr/>
        </p:nvSpPr>
        <p:spPr>
          <a:xfrm>
            <a:off x="4620617" y="3511252"/>
            <a:ext cx="3039186" cy="558800"/>
          </a:xfrm>
          <a:prstGeom prst="rect">
            <a:avLst/>
          </a:prstGeom>
          <a:noFill/>
          <a:ln/>
        </p:spPr>
        <p:txBody>
          <a:bodyPr wrap="square" lIns="0" tIns="0" rIns="0" bIns="0" rtlCol="0" anchor="t">
            <a:normAutofit/>
          </a:bodyPr>
          <a:lstStyle/>
          <a:p>
            <a:pPr marL="0" indent="0" algn="l">
              <a:lnSpc>
                <a:spcPts val="2100"/>
              </a:lnSpc>
              <a:buNone/>
            </a:pPr>
            <a:r>
              <a:rPr lang="en-US" sz="1500" dirty="0">
                <a:solidFill>
                  <a:srgbClr val="4A5568"/>
                </a:solidFill>
                <a:latin typeface="IBM Plex Sans" pitchFamily="34" charset="0"/>
                <a:ea typeface="IBM Plex Sans" pitchFamily="34" charset="-122"/>
                <a:cs typeface="IBM Plex Sans" pitchFamily="34" charset="-120"/>
              </a:rPr>
              <a:t>A balance of control and readability</a:t>
            </a:r>
            <a:endParaRPr lang="en-US" sz="1500" dirty="0"/>
          </a:p>
        </p:txBody>
      </p:sp>
      <p:sp>
        <p:nvSpPr>
          <p:cNvPr id="15" name="Shape 13"/>
          <p:cNvSpPr/>
          <p:nvPr/>
        </p:nvSpPr>
        <p:spPr>
          <a:xfrm>
            <a:off x="7961809" y="2542977"/>
            <a:ext cx="3414216" cy="1733451"/>
          </a:xfrm>
          <a:prstGeom prst="roundRect">
            <a:avLst>
              <a:gd name="adj" fmla="val 7143"/>
            </a:avLst>
          </a:prstGeom>
          <a:solidFill>
            <a:srgbClr val="FDFCF8"/>
          </a:solidFill>
          <a:ln w="6350">
            <a:solidFill>
              <a:srgbClr val="E2DED2"/>
            </a:solidFill>
            <a:prstDash val="solid"/>
          </a:ln>
        </p:spPr>
        <p:txBody>
          <a:bodyPr/>
          <a:lstStyle/>
          <a:p>
            <a:endParaRPr lang="en-GB"/>
          </a:p>
        </p:txBody>
      </p:sp>
      <p:sp>
        <p:nvSpPr>
          <p:cNvPr id="16" name="Text 14"/>
          <p:cNvSpPr/>
          <p:nvPr/>
        </p:nvSpPr>
        <p:spPr>
          <a:xfrm>
            <a:off x="8193584" y="2774752"/>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High level</a:t>
            </a:r>
            <a:endParaRPr lang="en-US" sz="2200" dirty="0"/>
          </a:p>
        </p:txBody>
      </p:sp>
      <p:sp>
        <p:nvSpPr>
          <p:cNvPr id="17" name="Text 15"/>
          <p:cNvSpPr/>
          <p:nvPr/>
        </p:nvSpPr>
        <p:spPr>
          <a:xfrm>
            <a:off x="8193584" y="3186212"/>
            <a:ext cx="3039186"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12203A"/>
                </a:solidFill>
                <a:latin typeface="JetBrains Mono" pitchFamily="49" charset="0"/>
                <a:ea typeface="JetBrains Mono" pitchFamily="49" charset="-122"/>
                <a:cs typeface="JetBrains Mono" pitchFamily="49" charset="-120"/>
              </a:rPr>
              <a:t>Python, Java, C#</a:t>
            </a:r>
            <a:endParaRPr lang="en-US" sz="1400" dirty="0"/>
          </a:p>
        </p:txBody>
      </p:sp>
      <p:sp>
        <p:nvSpPr>
          <p:cNvPr id="18" name="Text 16"/>
          <p:cNvSpPr/>
          <p:nvPr/>
        </p:nvSpPr>
        <p:spPr>
          <a:xfrm>
            <a:off x="8193584" y="3511252"/>
            <a:ext cx="3039186" cy="558800"/>
          </a:xfrm>
          <a:prstGeom prst="rect">
            <a:avLst/>
          </a:prstGeom>
          <a:noFill/>
          <a:ln/>
        </p:spPr>
        <p:txBody>
          <a:bodyPr wrap="square" lIns="0" tIns="0" rIns="0" bIns="0" rtlCol="0" anchor="t">
            <a:normAutofit/>
          </a:bodyPr>
          <a:lstStyle/>
          <a:p>
            <a:pPr marL="0" indent="0" algn="l">
              <a:lnSpc>
                <a:spcPts val="2100"/>
              </a:lnSpc>
              <a:buNone/>
            </a:pPr>
            <a:r>
              <a:rPr lang="en-US" sz="1500" dirty="0">
                <a:solidFill>
                  <a:srgbClr val="4A5568"/>
                </a:solidFill>
                <a:latin typeface="IBM Plex Sans" pitchFamily="34" charset="0"/>
                <a:ea typeface="IBM Plex Sans" pitchFamily="34" charset="-122"/>
                <a:cs typeface="IBM Plex Sans" pitchFamily="34" charset="-120"/>
              </a:rPr>
              <a:t>Readable, with machine details hidden</a:t>
            </a:r>
            <a:endParaRPr lang="en-US" sz="1500" dirty="0"/>
          </a:p>
        </p:txBody>
      </p:sp>
      <p:sp>
        <p:nvSpPr>
          <p:cNvPr id="19" name="Text 17"/>
          <p:cNvSpPr/>
          <p:nvPr/>
        </p:nvSpPr>
        <p:spPr>
          <a:xfrm>
            <a:off x="812800" y="4508202"/>
            <a:ext cx="10883392"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Mid level is not an official category. Many textbooks place C and C++ there because they combine features of both ends.</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10">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LANGUAGE LEVELS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The same task at three levels</a:t>
            </a:r>
            <a:endParaRPr lang="en-US" sz="3600" dirty="0"/>
          </a:p>
        </p:txBody>
      </p:sp>
      <p:sp>
        <p:nvSpPr>
          <p:cNvPr id="4" name="Text 2"/>
          <p:cNvSpPr/>
          <p:nvPr/>
        </p:nvSpPr>
        <p:spPr>
          <a:xfrm>
            <a:off x="812800" y="1909961"/>
            <a:ext cx="10883392" cy="345380"/>
          </a:xfrm>
          <a:prstGeom prst="rect">
            <a:avLst/>
          </a:prstGeom>
          <a:noFill/>
          <a:ln/>
        </p:spPr>
        <p:txBody>
          <a:bodyPr wrap="square" lIns="0" tIns="0" rIns="0" bIns="0" rtlCol="0" anchor="t">
            <a:normAutofit/>
          </a:bodyPr>
          <a:lstStyle/>
          <a:p>
            <a:pPr marL="0" indent="0" algn="l">
              <a:lnSpc>
                <a:spcPts val="2520"/>
              </a:lnSpc>
              <a:buNone/>
            </a:pPr>
            <a:r>
              <a:rPr lang="en-US" sz="1800" dirty="0">
                <a:solidFill>
                  <a:srgbClr val="12203A"/>
                </a:solidFill>
                <a:latin typeface="IBM Plex Sans" pitchFamily="34" charset="0"/>
                <a:ea typeface="IBM Plex Sans" pitchFamily="34" charset="-122"/>
                <a:cs typeface="IBM Plex Sans" pitchFamily="34" charset="-120"/>
              </a:rPr>
              <a:t>Add two numbers and store the result.</a:t>
            </a:r>
            <a:endParaRPr lang="en-US" sz="1800" dirty="0"/>
          </a:p>
        </p:txBody>
      </p:sp>
      <p:sp>
        <p:nvSpPr>
          <p:cNvPr id="5" name="Text 3"/>
          <p:cNvSpPr/>
          <p:nvPr/>
        </p:nvSpPr>
        <p:spPr>
          <a:xfrm>
            <a:off x="812800" y="2534741"/>
            <a:ext cx="3523081"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HIGH LEVEL: PYTHON</a:t>
            </a:r>
            <a:endParaRPr lang="en-US" sz="1400" dirty="0"/>
          </a:p>
        </p:txBody>
      </p:sp>
      <p:sp>
        <p:nvSpPr>
          <p:cNvPr id="6" name="Text 4"/>
          <p:cNvSpPr/>
          <p:nvPr/>
        </p:nvSpPr>
        <p:spPr>
          <a:xfrm>
            <a:off x="812800" y="2836962"/>
            <a:ext cx="3420467" cy="673100"/>
          </a:xfrm>
          <a:prstGeom prst="roundRect">
            <a:avLst>
              <a:gd name="adj" fmla="val 18868"/>
            </a:avLst>
          </a:prstGeom>
          <a:solidFill>
            <a:srgbClr val="0F1A2E"/>
          </a:solidFill>
          <a:ln/>
        </p:spPr>
        <p:txBody>
          <a:bodyPr wrap="none" lIns="216803" tIns="166003" rIns="129429" bIns="140603" rtlCol="0" anchor="t">
            <a:normAutofit/>
          </a:bodyPr>
          <a:lstStyle/>
          <a:p>
            <a:pPr marL="0" indent="0" algn="l">
              <a:lnSpc>
                <a:spcPts val="2100"/>
              </a:lnSpc>
              <a:buNone/>
            </a:pPr>
            <a:r>
              <a:rPr lang="en-US" sz="1500" dirty="0">
                <a:solidFill>
                  <a:srgbClr val="E6EDF7"/>
                </a:solidFill>
                <a:latin typeface="JetBrains Mono" pitchFamily="49" charset="0"/>
                <a:ea typeface="JetBrains Mono" pitchFamily="49" charset="-122"/>
                <a:cs typeface="JetBrains Mono" pitchFamily="49" charset="-120"/>
              </a:rPr>
              <a:t>total = a + b</a:t>
            </a:r>
            <a:endParaRPr lang="en-US" sz="1500" dirty="0"/>
          </a:p>
        </p:txBody>
      </p:sp>
      <p:sp>
        <p:nvSpPr>
          <p:cNvPr id="7" name="Text 5"/>
          <p:cNvSpPr/>
          <p:nvPr/>
        </p:nvSpPr>
        <p:spPr>
          <a:xfrm>
            <a:off x="812800" y="3598962"/>
            <a:ext cx="3523081" cy="256480"/>
          </a:xfrm>
          <a:prstGeom prst="rect">
            <a:avLst/>
          </a:prstGeom>
          <a:noFill/>
          <a:ln/>
        </p:spPr>
        <p:txBody>
          <a:bodyPr wrap="square" lIns="0" tIns="0" rIns="0" bIns="0" rtlCol="0" anchor="t">
            <a:normAutofit/>
          </a:bodyPr>
          <a:lstStyle/>
          <a:p>
            <a:pPr marL="0" indent="0" algn="l">
              <a:lnSpc>
                <a:spcPts val="1820"/>
              </a:lnSpc>
              <a:buNone/>
            </a:pPr>
            <a:r>
              <a:rPr lang="en-US" sz="1400" dirty="0">
                <a:solidFill>
                  <a:srgbClr val="4A5568"/>
                </a:solidFill>
                <a:latin typeface="IBM Plex Sans" pitchFamily="34" charset="0"/>
                <a:ea typeface="IBM Plex Sans" pitchFamily="34" charset="-122"/>
                <a:cs typeface="IBM Plex Sans" pitchFamily="34" charset="-120"/>
              </a:rPr>
              <a:t>1 line</a:t>
            </a:r>
            <a:endParaRPr lang="en-US" sz="1400" dirty="0"/>
          </a:p>
        </p:txBody>
      </p:sp>
      <p:sp>
        <p:nvSpPr>
          <p:cNvPr id="8" name="Text 6"/>
          <p:cNvSpPr/>
          <p:nvPr/>
        </p:nvSpPr>
        <p:spPr>
          <a:xfrm>
            <a:off x="4385667" y="2534741"/>
            <a:ext cx="3523183"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MID LEVEL: C</a:t>
            </a:r>
            <a:endParaRPr lang="en-US" sz="1400" dirty="0"/>
          </a:p>
        </p:txBody>
      </p:sp>
      <p:sp>
        <p:nvSpPr>
          <p:cNvPr id="9" name="Text 7"/>
          <p:cNvSpPr/>
          <p:nvPr/>
        </p:nvSpPr>
        <p:spPr>
          <a:xfrm>
            <a:off x="4385667" y="2836962"/>
            <a:ext cx="3420566" cy="673100"/>
          </a:xfrm>
          <a:prstGeom prst="roundRect">
            <a:avLst>
              <a:gd name="adj" fmla="val 18868"/>
            </a:avLst>
          </a:prstGeom>
          <a:solidFill>
            <a:srgbClr val="0F1A2E"/>
          </a:solidFill>
          <a:ln/>
        </p:spPr>
        <p:txBody>
          <a:bodyPr wrap="none" lIns="216803" tIns="166003" rIns="129426" bIns="140603" rtlCol="0" anchor="t">
            <a:normAutofit/>
          </a:bodyPr>
          <a:lstStyle/>
          <a:p>
            <a:pPr marL="0" indent="0" algn="l">
              <a:lnSpc>
                <a:spcPts val="2100"/>
              </a:lnSpc>
              <a:buNone/>
            </a:pPr>
            <a:r>
              <a:rPr lang="en-US" sz="1500" dirty="0">
                <a:solidFill>
                  <a:srgbClr val="F2B134"/>
                </a:solidFill>
                <a:latin typeface="JetBrains Mono" pitchFamily="49" charset="0"/>
                <a:ea typeface="JetBrains Mono" pitchFamily="49" charset="-122"/>
                <a:cs typeface="JetBrains Mono" pitchFamily="49" charset="-120"/>
              </a:rPr>
              <a:t>int</a:t>
            </a:r>
            <a:r>
              <a:rPr lang="en-US" sz="1500" dirty="0">
                <a:solidFill>
                  <a:srgbClr val="E6EDF7"/>
                </a:solidFill>
                <a:latin typeface="JetBrains Mono" pitchFamily="49" charset="0"/>
                <a:ea typeface="JetBrains Mono" pitchFamily="49" charset="-122"/>
                <a:cs typeface="JetBrains Mono" pitchFamily="49" charset="-120"/>
              </a:rPr>
              <a:t> total = a + b;</a:t>
            </a:r>
            <a:endParaRPr lang="en-US" sz="1500" dirty="0"/>
          </a:p>
        </p:txBody>
      </p:sp>
      <p:sp>
        <p:nvSpPr>
          <p:cNvPr id="10" name="Text 8"/>
          <p:cNvSpPr/>
          <p:nvPr/>
        </p:nvSpPr>
        <p:spPr>
          <a:xfrm>
            <a:off x="4385667" y="3598962"/>
            <a:ext cx="3523183" cy="256480"/>
          </a:xfrm>
          <a:prstGeom prst="rect">
            <a:avLst/>
          </a:prstGeom>
          <a:noFill/>
          <a:ln/>
        </p:spPr>
        <p:txBody>
          <a:bodyPr wrap="square" lIns="0" tIns="0" rIns="0" bIns="0" rtlCol="0" anchor="t">
            <a:normAutofit/>
          </a:bodyPr>
          <a:lstStyle/>
          <a:p>
            <a:pPr marL="0" indent="0" algn="l">
              <a:lnSpc>
                <a:spcPts val="1820"/>
              </a:lnSpc>
              <a:buNone/>
            </a:pPr>
            <a:r>
              <a:rPr lang="en-US" sz="1400" dirty="0">
                <a:solidFill>
                  <a:srgbClr val="4A5568"/>
                </a:solidFill>
                <a:latin typeface="IBM Plex Sans" pitchFamily="34" charset="0"/>
                <a:ea typeface="IBM Plex Sans" pitchFamily="34" charset="-122"/>
                <a:cs typeface="IBM Plex Sans" pitchFamily="34" charset="-120"/>
              </a:rPr>
              <a:t>1 line</a:t>
            </a:r>
            <a:endParaRPr lang="en-US" sz="1400" dirty="0"/>
          </a:p>
        </p:txBody>
      </p:sp>
      <p:sp>
        <p:nvSpPr>
          <p:cNvPr id="11" name="Text 9"/>
          <p:cNvSpPr/>
          <p:nvPr/>
        </p:nvSpPr>
        <p:spPr>
          <a:xfrm>
            <a:off x="7958634" y="2534741"/>
            <a:ext cx="3523183"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LOW LEVEL: X86 ASSEMBLY</a:t>
            </a:r>
            <a:endParaRPr lang="en-US" sz="1400" dirty="0"/>
          </a:p>
        </p:txBody>
      </p:sp>
      <p:sp>
        <p:nvSpPr>
          <p:cNvPr id="12" name="Shape 10"/>
          <p:cNvSpPr/>
          <p:nvPr/>
        </p:nvSpPr>
        <p:spPr>
          <a:xfrm>
            <a:off x="7958634" y="2836962"/>
            <a:ext cx="3420566" cy="1282700"/>
          </a:xfrm>
          <a:prstGeom prst="roundRect">
            <a:avLst>
              <a:gd name="adj" fmla="val 9901"/>
            </a:avLst>
          </a:prstGeom>
          <a:solidFill>
            <a:srgbClr val="0F1A2E"/>
          </a:solidFill>
          <a:ln/>
        </p:spPr>
        <p:txBody>
          <a:bodyPr/>
          <a:lstStyle/>
          <a:p>
            <a:endParaRPr lang="en-GB"/>
          </a:p>
        </p:txBody>
      </p:sp>
      <p:sp>
        <p:nvSpPr>
          <p:cNvPr id="13" name="Text 11"/>
          <p:cNvSpPr/>
          <p:nvPr/>
        </p:nvSpPr>
        <p:spPr>
          <a:xfrm>
            <a:off x="8212634" y="3040162"/>
            <a:ext cx="2999943"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F2B134"/>
                </a:solidFill>
                <a:latin typeface="JetBrains Mono" pitchFamily="49" charset="0"/>
                <a:ea typeface="JetBrains Mono" pitchFamily="49" charset="-122"/>
                <a:cs typeface="JetBrains Mono" pitchFamily="49" charset="-120"/>
              </a:rPr>
              <a:t>mov</a:t>
            </a:r>
            <a:r>
              <a:rPr lang="en-US" sz="1500" dirty="0">
                <a:solidFill>
                  <a:srgbClr val="E6EDF7"/>
                </a:solidFill>
                <a:latin typeface="JetBrains Mono" pitchFamily="49" charset="0"/>
                <a:ea typeface="JetBrains Mono" pitchFamily="49" charset="-122"/>
                <a:cs typeface="JetBrains Mono" pitchFamily="49" charset="-120"/>
              </a:rPr>
              <a:t> eax, [a]</a:t>
            </a:r>
            <a:endParaRPr lang="en-US" sz="1500" dirty="0"/>
          </a:p>
        </p:txBody>
      </p:sp>
      <p:sp>
        <p:nvSpPr>
          <p:cNvPr id="14" name="Text 12"/>
          <p:cNvSpPr/>
          <p:nvPr/>
        </p:nvSpPr>
        <p:spPr>
          <a:xfrm>
            <a:off x="8212634" y="3344962"/>
            <a:ext cx="2999943"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F2B134"/>
                </a:solidFill>
                <a:latin typeface="JetBrains Mono" pitchFamily="49" charset="0"/>
                <a:ea typeface="JetBrains Mono" pitchFamily="49" charset="-122"/>
                <a:cs typeface="JetBrains Mono" pitchFamily="49" charset="-120"/>
              </a:rPr>
              <a:t>add</a:t>
            </a:r>
            <a:r>
              <a:rPr lang="en-US" sz="1500" dirty="0">
                <a:solidFill>
                  <a:srgbClr val="E6EDF7"/>
                </a:solidFill>
                <a:latin typeface="JetBrains Mono" pitchFamily="49" charset="0"/>
                <a:ea typeface="JetBrains Mono" pitchFamily="49" charset="-122"/>
                <a:cs typeface="JetBrains Mono" pitchFamily="49" charset="-120"/>
              </a:rPr>
              <a:t> eax, [b]</a:t>
            </a:r>
            <a:endParaRPr lang="en-US" sz="1500" dirty="0"/>
          </a:p>
        </p:txBody>
      </p:sp>
      <p:sp>
        <p:nvSpPr>
          <p:cNvPr id="15" name="Text 13"/>
          <p:cNvSpPr/>
          <p:nvPr/>
        </p:nvSpPr>
        <p:spPr>
          <a:xfrm>
            <a:off x="8212634" y="3649762"/>
            <a:ext cx="2999943"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F2B134"/>
                </a:solidFill>
                <a:latin typeface="JetBrains Mono" pitchFamily="49" charset="0"/>
                <a:ea typeface="JetBrains Mono" pitchFamily="49" charset="-122"/>
                <a:cs typeface="JetBrains Mono" pitchFamily="49" charset="-120"/>
              </a:rPr>
              <a:t>mov</a:t>
            </a:r>
            <a:r>
              <a:rPr lang="en-US" sz="1500" dirty="0">
                <a:solidFill>
                  <a:srgbClr val="E6EDF7"/>
                </a:solidFill>
                <a:latin typeface="JetBrains Mono" pitchFamily="49" charset="0"/>
                <a:ea typeface="JetBrains Mono" pitchFamily="49" charset="-122"/>
                <a:cs typeface="JetBrains Mono" pitchFamily="49" charset="-120"/>
              </a:rPr>
              <a:t> [total], eax</a:t>
            </a:r>
            <a:endParaRPr lang="en-US" sz="1500" dirty="0"/>
          </a:p>
        </p:txBody>
      </p:sp>
      <p:sp>
        <p:nvSpPr>
          <p:cNvPr id="16" name="Text 14"/>
          <p:cNvSpPr/>
          <p:nvPr/>
        </p:nvSpPr>
        <p:spPr>
          <a:xfrm>
            <a:off x="7958634" y="4208562"/>
            <a:ext cx="3523183" cy="256480"/>
          </a:xfrm>
          <a:prstGeom prst="rect">
            <a:avLst/>
          </a:prstGeom>
          <a:noFill/>
          <a:ln/>
        </p:spPr>
        <p:txBody>
          <a:bodyPr wrap="square" lIns="0" tIns="0" rIns="0" bIns="0" rtlCol="0" anchor="t">
            <a:normAutofit/>
          </a:bodyPr>
          <a:lstStyle/>
          <a:p>
            <a:pPr marL="0" indent="0" algn="l">
              <a:lnSpc>
                <a:spcPts val="1820"/>
              </a:lnSpc>
              <a:buNone/>
            </a:pPr>
            <a:r>
              <a:rPr lang="en-US" sz="1400" dirty="0">
                <a:solidFill>
                  <a:srgbClr val="4A5568"/>
                </a:solidFill>
                <a:latin typeface="IBM Plex Sans" pitchFamily="34" charset="0"/>
                <a:ea typeface="IBM Plex Sans" pitchFamily="34" charset="-122"/>
                <a:cs typeface="IBM Plex Sans" pitchFamily="34" charset="-120"/>
              </a:rPr>
              <a:t>3 lines, simplified</a:t>
            </a:r>
            <a:endParaRPr lang="en-US" sz="1400" dirty="0"/>
          </a:p>
        </p:txBody>
      </p:sp>
      <p:sp>
        <p:nvSpPr>
          <p:cNvPr id="17" name="Text 15"/>
          <p:cNvSpPr/>
          <p:nvPr/>
        </p:nvSpPr>
        <p:spPr>
          <a:xfrm>
            <a:off x="812800" y="4744442"/>
            <a:ext cx="10883392"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The assembly spells out every step the processor takes: load a value, add the other, store the answer.</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LANGUAGE LEVELS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Low level languages</a:t>
            </a:r>
            <a:endParaRPr lang="en-US" sz="3600" dirty="0"/>
          </a:p>
        </p:txBody>
      </p:sp>
      <p:sp>
        <p:nvSpPr>
          <p:cNvPr id="4" name="Text 2"/>
          <p:cNvSpPr/>
          <p:nvPr/>
        </p:nvSpPr>
        <p:spPr>
          <a:xfrm>
            <a:off x="812800" y="1833761"/>
            <a:ext cx="10883392" cy="345380"/>
          </a:xfrm>
          <a:prstGeom prst="rect">
            <a:avLst/>
          </a:prstGeom>
          <a:noFill/>
          <a:ln/>
        </p:spPr>
        <p:txBody>
          <a:bodyPr wrap="square" lIns="0" tIns="0" rIns="0" bIns="0" rtlCol="0" anchor="t">
            <a:normAutofit/>
          </a:bodyPr>
          <a:lstStyle/>
          <a:p>
            <a:pPr marL="0" indent="0" algn="l">
              <a:lnSpc>
                <a:spcPts val="2520"/>
              </a:lnSpc>
              <a:buNone/>
            </a:pPr>
            <a:r>
              <a:rPr lang="en-US" sz="1800" dirty="0">
                <a:solidFill>
                  <a:srgbClr val="12203A"/>
                </a:solidFill>
                <a:latin typeface="IBM Plex Sans" pitchFamily="34" charset="0"/>
                <a:ea typeface="IBM Plex Sans" pitchFamily="34" charset="-122"/>
                <a:cs typeface="IBM Plex Sans" pitchFamily="34" charset="-120"/>
              </a:rPr>
              <a:t>Instructions that work directly with the processor's own set of commands.</a:t>
            </a:r>
            <a:endParaRPr lang="en-US" sz="1800" dirty="0"/>
          </a:p>
        </p:txBody>
      </p:sp>
      <p:sp>
        <p:nvSpPr>
          <p:cNvPr id="5" name="Shape 3"/>
          <p:cNvSpPr/>
          <p:nvPr/>
        </p:nvSpPr>
        <p:spPr>
          <a:xfrm>
            <a:off x="815975" y="2385516"/>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6" name="Text 4"/>
          <p:cNvSpPr/>
          <p:nvPr/>
        </p:nvSpPr>
        <p:spPr>
          <a:xfrm>
            <a:off x="1047750" y="2617291"/>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Strengths</a:t>
            </a:r>
            <a:endParaRPr lang="en-US" sz="2200" dirty="0"/>
          </a:p>
        </p:txBody>
      </p:sp>
      <p:sp>
        <p:nvSpPr>
          <p:cNvPr id="7" name="Text 5"/>
          <p:cNvSpPr/>
          <p:nvPr/>
        </p:nvSpPr>
        <p:spPr>
          <a:xfrm>
            <a:off x="1118870" y="304145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Fastest possible execution</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Complete control of the hardware</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Very small programs</a:t>
            </a:r>
            <a:endParaRPr lang="en-US" sz="1500" dirty="0"/>
          </a:p>
        </p:txBody>
      </p:sp>
      <p:sp>
        <p:nvSpPr>
          <p:cNvPr id="8" name="Shape 6"/>
          <p:cNvSpPr/>
          <p:nvPr/>
        </p:nvSpPr>
        <p:spPr>
          <a:xfrm>
            <a:off x="6175375" y="2385516"/>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9" name="Text 7"/>
          <p:cNvSpPr/>
          <p:nvPr/>
        </p:nvSpPr>
        <p:spPr>
          <a:xfrm>
            <a:off x="6407150" y="2617291"/>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Trade-offs</a:t>
            </a:r>
            <a:endParaRPr lang="en-US" sz="2200" dirty="0"/>
          </a:p>
        </p:txBody>
      </p:sp>
      <p:sp>
        <p:nvSpPr>
          <p:cNvPr id="10" name="Text 8"/>
          <p:cNvSpPr/>
          <p:nvPr/>
        </p:nvSpPr>
        <p:spPr>
          <a:xfrm>
            <a:off x="6478270" y="304145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Hard to read, write and debug</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Tied to one type of processor</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Many lines for a simple task</a:t>
            </a:r>
            <a:endParaRPr lang="en-US" sz="1500" dirty="0"/>
          </a:p>
        </p:txBody>
      </p:sp>
      <p:sp>
        <p:nvSpPr>
          <p:cNvPr id="11" name="Text 9"/>
          <p:cNvSpPr/>
          <p:nvPr/>
        </p:nvSpPr>
        <p:spPr>
          <a:xfrm>
            <a:off x="812800" y="4333677"/>
            <a:ext cx="161042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Machine code</a:t>
            </a:r>
            <a:endParaRPr lang="en-US" sz="1400" dirty="0"/>
          </a:p>
        </p:txBody>
      </p:sp>
      <p:sp>
        <p:nvSpPr>
          <p:cNvPr id="12" name="Text 10"/>
          <p:cNvSpPr/>
          <p:nvPr/>
        </p:nvSpPr>
        <p:spPr>
          <a:xfrm>
            <a:off x="2524820" y="4333677"/>
            <a:ext cx="118368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Assembly</a:t>
            </a:r>
            <a:endParaRPr lang="en-US" sz="1400" dirty="0"/>
          </a:p>
        </p:txBody>
      </p:sp>
      <p:sp>
        <p:nvSpPr>
          <p:cNvPr id="13" name="Text 11"/>
          <p:cNvSpPr/>
          <p:nvPr/>
        </p:nvSpPr>
        <p:spPr>
          <a:xfrm>
            <a:off x="3835499" y="4392116"/>
            <a:ext cx="5386388"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Typical uses: drivers, boot code, tiny embedded systems</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LANGUAGE LEVELS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Mid level languages</a:t>
            </a:r>
            <a:endParaRPr lang="en-US" sz="3600" dirty="0"/>
          </a:p>
        </p:txBody>
      </p:sp>
      <p:sp>
        <p:nvSpPr>
          <p:cNvPr id="4" name="Text 2"/>
          <p:cNvSpPr/>
          <p:nvPr/>
        </p:nvSpPr>
        <p:spPr>
          <a:xfrm>
            <a:off x="812800" y="1833761"/>
            <a:ext cx="10883392" cy="345380"/>
          </a:xfrm>
          <a:prstGeom prst="rect">
            <a:avLst/>
          </a:prstGeom>
          <a:noFill/>
          <a:ln/>
        </p:spPr>
        <p:txBody>
          <a:bodyPr wrap="square" lIns="0" tIns="0" rIns="0" bIns="0" rtlCol="0" anchor="t">
            <a:normAutofit/>
          </a:bodyPr>
          <a:lstStyle/>
          <a:p>
            <a:pPr marL="0" indent="0" algn="l">
              <a:lnSpc>
                <a:spcPts val="2520"/>
              </a:lnSpc>
              <a:buNone/>
            </a:pPr>
            <a:r>
              <a:rPr lang="en-US" sz="1800" dirty="0">
                <a:solidFill>
                  <a:srgbClr val="12203A"/>
                </a:solidFill>
                <a:latin typeface="IBM Plex Sans" pitchFamily="34" charset="0"/>
                <a:ea typeface="IBM Plex Sans" pitchFamily="34" charset="-122"/>
                <a:cs typeface="IBM Plex Sans" pitchFamily="34" charset="-120"/>
              </a:rPr>
              <a:t>Readable enough to build large programs, close enough to the machine to control memory.</a:t>
            </a:r>
            <a:endParaRPr lang="en-US" sz="1800" dirty="0"/>
          </a:p>
        </p:txBody>
      </p:sp>
      <p:sp>
        <p:nvSpPr>
          <p:cNvPr id="5" name="Shape 3"/>
          <p:cNvSpPr/>
          <p:nvPr/>
        </p:nvSpPr>
        <p:spPr>
          <a:xfrm>
            <a:off x="815975" y="2385516"/>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6" name="Text 4"/>
          <p:cNvSpPr/>
          <p:nvPr/>
        </p:nvSpPr>
        <p:spPr>
          <a:xfrm>
            <a:off x="1047750" y="2617291"/>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Strengths</a:t>
            </a:r>
            <a:endParaRPr lang="en-US" sz="2200" dirty="0"/>
          </a:p>
        </p:txBody>
      </p:sp>
      <p:sp>
        <p:nvSpPr>
          <p:cNvPr id="7" name="Text 5"/>
          <p:cNvSpPr/>
          <p:nvPr/>
        </p:nvSpPr>
        <p:spPr>
          <a:xfrm>
            <a:off x="1118870" y="304145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Direct control of memory</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Close to assembly speed</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Far easier to read than assembly</a:t>
            </a:r>
            <a:endParaRPr lang="en-US" sz="1500" dirty="0"/>
          </a:p>
        </p:txBody>
      </p:sp>
      <p:sp>
        <p:nvSpPr>
          <p:cNvPr id="8" name="Shape 6"/>
          <p:cNvSpPr/>
          <p:nvPr/>
        </p:nvSpPr>
        <p:spPr>
          <a:xfrm>
            <a:off x="6175375" y="2385516"/>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9" name="Text 7"/>
          <p:cNvSpPr/>
          <p:nvPr/>
        </p:nvSpPr>
        <p:spPr>
          <a:xfrm>
            <a:off x="6407150" y="2617291"/>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Trade-offs</a:t>
            </a:r>
            <a:endParaRPr lang="en-US" sz="2200" dirty="0"/>
          </a:p>
        </p:txBody>
      </p:sp>
      <p:sp>
        <p:nvSpPr>
          <p:cNvPr id="10" name="Text 8"/>
          <p:cNvSpPr/>
          <p:nvPr/>
        </p:nvSpPr>
        <p:spPr>
          <a:xfrm>
            <a:off x="6478270" y="304145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You manage memory yourself</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Mistakes can crash a program</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Usually recompiled for each platform</a:t>
            </a:r>
            <a:endParaRPr lang="en-US" sz="1500" dirty="0"/>
          </a:p>
        </p:txBody>
      </p:sp>
      <p:sp>
        <p:nvSpPr>
          <p:cNvPr id="11" name="Text 9"/>
          <p:cNvSpPr/>
          <p:nvPr/>
        </p:nvSpPr>
        <p:spPr>
          <a:xfrm>
            <a:off x="812800" y="4333677"/>
            <a:ext cx="436959"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C</a:t>
            </a:r>
            <a:endParaRPr lang="en-US" sz="1400" dirty="0"/>
          </a:p>
        </p:txBody>
      </p:sp>
      <p:sp>
        <p:nvSpPr>
          <p:cNvPr id="12" name="Text 10"/>
          <p:cNvSpPr/>
          <p:nvPr/>
        </p:nvSpPr>
        <p:spPr>
          <a:xfrm>
            <a:off x="1351359" y="4333677"/>
            <a:ext cx="65028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C++</a:t>
            </a:r>
            <a:endParaRPr lang="en-US" sz="1400" dirty="0"/>
          </a:p>
        </p:txBody>
      </p:sp>
      <p:sp>
        <p:nvSpPr>
          <p:cNvPr id="13" name="Text 11"/>
          <p:cNvSpPr/>
          <p:nvPr/>
        </p:nvSpPr>
        <p:spPr>
          <a:xfrm>
            <a:off x="2128639" y="4392116"/>
            <a:ext cx="6499384"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Typical uses: operating systems, game engines, embedded software</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LANGUAGE LEVELS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High level languages</a:t>
            </a:r>
            <a:endParaRPr lang="en-US" sz="3600" dirty="0"/>
          </a:p>
        </p:txBody>
      </p:sp>
      <p:sp>
        <p:nvSpPr>
          <p:cNvPr id="4" name="Text 2"/>
          <p:cNvSpPr/>
          <p:nvPr/>
        </p:nvSpPr>
        <p:spPr>
          <a:xfrm>
            <a:off x="812800" y="1833761"/>
            <a:ext cx="10883392" cy="345380"/>
          </a:xfrm>
          <a:prstGeom prst="rect">
            <a:avLst/>
          </a:prstGeom>
          <a:noFill/>
          <a:ln/>
        </p:spPr>
        <p:txBody>
          <a:bodyPr wrap="square" lIns="0" tIns="0" rIns="0" bIns="0" rtlCol="0" anchor="t">
            <a:normAutofit/>
          </a:bodyPr>
          <a:lstStyle/>
          <a:p>
            <a:pPr marL="0" indent="0" algn="l">
              <a:lnSpc>
                <a:spcPts val="2520"/>
              </a:lnSpc>
              <a:buNone/>
            </a:pPr>
            <a:r>
              <a:rPr lang="en-US" sz="1800" dirty="0">
                <a:solidFill>
                  <a:srgbClr val="12203A"/>
                </a:solidFill>
                <a:latin typeface="IBM Plex Sans" pitchFamily="34" charset="0"/>
                <a:ea typeface="IBM Plex Sans" pitchFamily="34" charset="-122"/>
                <a:cs typeface="IBM Plex Sans" pitchFamily="34" charset="-120"/>
              </a:rPr>
              <a:t>Written in a style close to human language, with the machine details hidden away.</a:t>
            </a:r>
            <a:endParaRPr lang="en-US" sz="1800" dirty="0"/>
          </a:p>
        </p:txBody>
      </p:sp>
      <p:sp>
        <p:nvSpPr>
          <p:cNvPr id="5" name="Shape 3"/>
          <p:cNvSpPr/>
          <p:nvPr/>
        </p:nvSpPr>
        <p:spPr>
          <a:xfrm>
            <a:off x="815975" y="2385516"/>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6" name="Text 4"/>
          <p:cNvSpPr/>
          <p:nvPr/>
        </p:nvSpPr>
        <p:spPr>
          <a:xfrm>
            <a:off x="1047750" y="2617291"/>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Strengths</a:t>
            </a:r>
            <a:endParaRPr lang="en-US" sz="2200" dirty="0"/>
          </a:p>
        </p:txBody>
      </p:sp>
      <p:sp>
        <p:nvSpPr>
          <p:cNvPr id="7" name="Text 5"/>
          <p:cNvSpPr/>
          <p:nvPr/>
        </p:nvSpPr>
        <p:spPr>
          <a:xfrm>
            <a:off x="1118870" y="304145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Easy to read and quick to write</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Memory is handled for you</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Runs on many platforms</a:t>
            </a:r>
            <a:endParaRPr lang="en-US" sz="1500" dirty="0"/>
          </a:p>
        </p:txBody>
      </p:sp>
      <p:sp>
        <p:nvSpPr>
          <p:cNvPr id="8" name="Shape 6"/>
          <p:cNvSpPr/>
          <p:nvPr/>
        </p:nvSpPr>
        <p:spPr>
          <a:xfrm>
            <a:off x="6175375" y="2385516"/>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9" name="Text 7"/>
          <p:cNvSpPr/>
          <p:nvPr/>
        </p:nvSpPr>
        <p:spPr>
          <a:xfrm>
            <a:off x="6407150" y="2617291"/>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Trade-offs</a:t>
            </a:r>
            <a:endParaRPr lang="en-US" sz="2200" dirty="0"/>
          </a:p>
        </p:txBody>
      </p:sp>
      <p:sp>
        <p:nvSpPr>
          <p:cNvPr id="10" name="Text 8"/>
          <p:cNvSpPr/>
          <p:nvPr/>
        </p:nvSpPr>
        <p:spPr>
          <a:xfrm>
            <a:off x="6478270" y="304145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Usually slower than lower levels</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Uses more memory</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Less control of the hardware</a:t>
            </a:r>
            <a:endParaRPr lang="en-US" sz="1500" dirty="0"/>
          </a:p>
        </p:txBody>
      </p:sp>
      <p:sp>
        <p:nvSpPr>
          <p:cNvPr id="11" name="Text 9"/>
          <p:cNvSpPr/>
          <p:nvPr/>
        </p:nvSpPr>
        <p:spPr>
          <a:xfrm>
            <a:off x="812800" y="4333677"/>
            <a:ext cx="970359"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Python</a:t>
            </a:r>
            <a:endParaRPr lang="en-US" sz="1400" dirty="0"/>
          </a:p>
        </p:txBody>
      </p:sp>
      <p:sp>
        <p:nvSpPr>
          <p:cNvPr id="12" name="Text 10"/>
          <p:cNvSpPr/>
          <p:nvPr/>
        </p:nvSpPr>
        <p:spPr>
          <a:xfrm>
            <a:off x="1884759" y="4333677"/>
            <a:ext cx="75694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Java</a:t>
            </a:r>
            <a:endParaRPr lang="en-US" sz="1400" dirty="0"/>
          </a:p>
        </p:txBody>
      </p:sp>
      <p:sp>
        <p:nvSpPr>
          <p:cNvPr id="13" name="Text 11"/>
          <p:cNvSpPr/>
          <p:nvPr/>
        </p:nvSpPr>
        <p:spPr>
          <a:xfrm>
            <a:off x="2743299" y="4333677"/>
            <a:ext cx="139700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JavaScript</a:t>
            </a:r>
            <a:endParaRPr lang="en-US" sz="1400" dirty="0"/>
          </a:p>
        </p:txBody>
      </p:sp>
      <p:sp>
        <p:nvSpPr>
          <p:cNvPr id="14" name="Text 12"/>
          <p:cNvSpPr/>
          <p:nvPr/>
        </p:nvSpPr>
        <p:spPr>
          <a:xfrm>
            <a:off x="4241899" y="4333677"/>
            <a:ext cx="54362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C#</a:t>
            </a:r>
            <a:endParaRPr lang="en-US" sz="1400" dirty="0"/>
          </a:p>
        </p:txBody>
      </p:sp>
      <p:sp>
        <p:nvSpPr>
          <p:cNvPr id="15" name="Text 13"/>
          <p:cNvSpPr/>
          <p:nvPr/>
        </p:nvSpPr>
        <p:spPr>
          <a:xfrm>
            <a:off x="4912519" y="4392116"/>
            <a:ext cx="5401866"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Typical uses: web apps, data analysis, business software</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LANGUAGE LEVELS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Comparing the levels</a:t>
            </a:r>
            <a:endParaRPr lang="en-US" sz="3600" dirty="0"/>
          </a:p>
        </p:txBody>
      </p:sp>
      <p:sp>
        <p:nvSpPr>
          <p:cNvPr id="4" name="Shape 2"/>
          <p:cNvSpPr/>
          <p:nvPr/>
        </p:nvSpPr>
        <p:spPr>
          <a:xfrm>
            <a:off x="812800" y="2132806"/>
            <a:ext cx="10566400" cy="0"/>
          </a:xfrm>
          <a:prstGeom prst="line">
            <a:avLst/>
          </a:prstGeom>
          <a:noFill/>
          <a:ln w="19050">
            <a:solidFill>
              <a:srgbClr val="12203A"/>
            </a:solidFill>
            <a:prstDash val="solid"/>
          </a:ln>
        </p:spPr>
        <p:txBody>
          <a:bodyPr/>
          <a:lstStyle/>
          <a:p>
            <a:endParaRPr lang="en-GB"/>
          </a:p>
        </p:txBody>
      </p:sp>
      <p:sp>
        <p:nvSpPr>
          <p:cNvPr id="5" name="Text 3"/>
          <p:cNvSpPr/>
          <p:nvPr/>
        </p:nvSpPr>
        <p:spPr>
          <a:xfrm>
            <a:off x="3225800" y="1833761"/>
            <a:ext cx="2799334"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LOW LEVEL</a:t>
            </a:r>
            <a:endParaRPr lang="en-US" sz="1400" dirty="0"/>
          </a:p>
        </p:txBody>
      </p:sp>
      <p:sp>
        <p:nvSpPr>
          <p:cNvPr id="6" name="Text 4"/>
          <p:cNvSpPr/>
          <p:nvPr/>
        </p:nvSpPr>
        <p:spPr>
          <a:xfrm>
            <a:off x="5943600" y="1833761"/>
            <a:ext cx="2799334"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MID LEVEL</a:t>
            </a:r>
            <a:endParaRPr lang="en-US" sz="1400" dirty="0"/>
          </a:p>
        </p:txBody>
      </p:sp>
      <p:sp>
        <p:nvSpPr>
          <p:cNvPr id="7" name="Text 5"/>
          <p:cNvSpPr/>
          <p:nvPr/>
        </p:nvSpPr>
        <p:spPr>
          <a:xfrm>
            <a:off x="8661400" y="1833761"/>
            <a:ext cx="2799334"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HIGH LEVEL</a:t>
            </a:r>
            <a:endParaRPr lang="en-US" sz="1400" dirty="0"/>
          </a:p>
        </p:txBody>
      </p:sp>
      <p:sp>
        <p:nvSpPr>
          <p:cNvPr id="8" name="Shape 6"/>
          <p:cNvSpPr/>
          <p:nvPr/>
        </p:nvSpPr>
        <p:spPr>
          <a:xfrm>
            <a:off x="812800" y="2570956"/>
            <a:ext cx="10566400" cy="0"/>
          </a:xfrm>
          <a:prstGeom prst="line">
            <a:avLst/>
          </a:prstGeom>
          <a:noFill/>
          <a:ln w="6350">
            <a:solidFill>
              <a:srgbClr val="E2DED2"/>
            </a:solidFill>
            <a:prstDash val="solid"/>
          </a:ln>
        </p:spPr>
        <p:txBody>
          <a:bodyPr/>
          <a:lstStyle/>
          <a:p>
            <a:endParaRPr lang="en-GB"/>
          </a:p>
        </p:txBody>
      </p:sp>
      <p:sp>
        <p:nvSpPr>
          <p:cNvPr id="9" name="Text 7"/>
          <p:cNvSpPr/>
          <p:nvPr/>
        </p:nvSpPr>
        <p:spPr>
          <a:xfrm>
            <a:off x="812800" y="2231231"/>
            <a:ext cx="248539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Readability</a:t>
            </a:r>
            <a:endParaRPr lang="en-US" sz="1500" dirty="0"/>
          </a:p>
        </p:txBody>
      </p:sp>
      <p:sp>
        <p:nvSpPr>
          <p:cNvPr id="10" name="Text 8"/>
          <p:cNvSpPr/>
          <p:nvPr/>
        </p:nvSpPr>
        <p:spPr>
          <a:xfrm>
            <a:off x="3225800" y="22312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Hard</a:t>
            </a:r>
            <a:endParaRPr lang="en-US" sz="1500" dirty="0"/>
          </a:p>
        </p:txBody>
      </p:sp>
      <p:sp>
        <p:nvSpPr>
          <p:cNvPr id="11" name="Text 9"/>
          <p:cNvSpPr/>
          <p:nvPr/>
        </p:nvSpPr>
        <p:spPr>
          <a:xfrm>
            <a:off x="5943600" y="22312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Moderate</a:t>
            </a:r>
            <a:endParaRPr lang="en-US" sz="1500" dirty="0"/>
          </a:p>
        </p:txBody>
      </p:sp>
      <p:sp>
        <p:nvSpPr>
          <p:cNvPr id="12" name="Text 10"/>
          <p:cNvSpPr/>
          <p:nvPr/>
        </p:nvSpPr>
        <p:spPr>
          <a:xfrm>
            <a:off x="8661400" y="22312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Easy</a:t>
            </a:r>
            <a:endParaRPr lang="en-US" sz="1500" dirty="0"/>
          </a:p>
        </p:txBody>
      </p:sp>
      <p:sp>
        <p:nvSpPr>
          <p:cNvPr id="13" name="Shape 11"/>
          <p:cNvSpPr/>
          <p:nvPr/>
        </p:nvSpPr>
        <p:spPr>
          <a:xfrm>
            <a:off x="812800" y="3002756"/>
            <a:ext cx="10566400" cy="0"/>
          </a:xfrm>
          <a:prstGeom prst="line">
            <a:avLst/>
          </a:prstGeom>
          <a:noFill/>
          <a:ln w="6350">
            <a:solidFill>
              <a:srgbClr val="E2DED2"/>
            </a:solidFill>
            <a:prstDash val="solid"/>
          </a:ln>
        </p:spPr>
        <p:txBody>
          <a:bodyPr/>
          <a:lstStyle/>
          <a:p>
            <a:endParaRPr lang="en-GB"/>
          </a:p>
        </p:txBody>
      </p:sp>
      <p:sp>
        <p:nvSpPr>
          <p:cNvPr id="14" name="Text 12"/>
          <p:cNvSpPr/>
          <p:nvPr/>
        </p:nvSpPr>
        <p:spPr>
          <a:xfrm>
            <a:off x="812800" y="2663031"/>
            <a:ext cx="248539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Closeness to hardware</a:t>
            </a:r>
            <a:endParaRPr lang="en-US" sz="1500" dirty="0"/>
          </a:p>
        </p:txBody>
      </p:sp>
      <p:sp>
        <p:nvSpPr>
          <p:cNvPr id="15" name="Text 13"/>
          <p:cNvSpPr/>
          <p:nvPr/>
        </p:nvSpPr>
        <p:spPr>
          <a:xfrm>
            <a:off x="3225800" y="26630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Very close</a:t>
            </a:r>
            <a:endParaRPr lang="en-US" sz="1500" dirty="0"/>
          </a:p>
        </p:txBody>
      </p:sp>
      <p:sp>
        <p:nvSpPr>
          <p:cNvPr id="16" name="Text 14"/>
          <p:cNvSpPr/>
          <p:nvPr/>
        </p:nvSpPr>
        <p:spPr>
          <a:xfrm>
            <a:off x="5943600" y="26630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Close</a:t>
            </a:r>
            <a:endParaRPr lang="en-US" sz="1500" dirty="0"/>
          </a:p>
        </p:txBody>
      </p:sp>
      <p:sp>
        <p:nvSpPr>
          <p:cNvPr id="17" name="Text 15"/>
          <p:cNvSpPr/>
          <p:nvPr/>
        </p:nvSpPr>
        <p:spPr>
          <a:xfrm>
            <a:off x="8661400" y="26630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Far</a:t>
            </a:r>
            <a:endParaRPr lang="en-US" sz="1500" dirty="0"/>
          </a:p>
        </p:txBody>
      </p:sp>
      <p:sp>
        <p:nvSpPr>
          <p:cNvPr id="18" name="Shape 16"/>
          <p:cNvSpPr/>
          <p:nvPr/>
        </p:nvSpPr>
        <p:spPr>
          <a:xfrm>
            <a:off x="812800" y="3434556"/>
            <a:ext cx="10566400" cy="0"/>
          </a:xfrm>
          <a:prstGeom prst="line">
            <a:avLst/>
          </a:prstGeom>
          <a:noFill/>
          <a:ln w="6350">
            <a:solidFill>
              <a:srgbClr val="E2DED2"/>
            </a:solidFill>
            <a:prstDash val="solid"/>
          </a:ln>
        </p:spPr>
        <p:txBody>
          <a:bodyPr/>
          <a:lstStyle/>
          <a:p>
            <a:endParaRPr lang="en-GB"/>
          </a:p>
        </p:txBody>
      </p:sp>
      <p:sp>
        <p:nvSpPr>
          <p:cNvPr id="19" name="Text 17"/>
          <p:cNvSpPr/>
          <p:nvPr/>
        </p:nvSpPr>
        <p:spPr>
          <a:xfrm>
            <a:off x="812800" y="3094831"/>
            <a:ext cx="248539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Typical speed</a:t>
            </a:r>
            <a:endParaRPr lang="en-US" sz="1500" dirty="0"/>
          </a:p>
        </p:txBody>
      </p:sp>
      <p:sp>
        <p:nvSpPr>
          <p:cNvPr id="20" name="Text 18"/>
          <p:cNvSpPr/>
          <p:nvPr/>
        </p:nvSpPr>
        <p:spPr>
          <a:xfrm>
            <a:off x="3225800" y="30948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Fastest</a:t>
            </a:r>
            <a:endParaRPr lang="en-US" sz="1500" dirty="0"/>
          </a:p>
        </p:txBody>
      </p:sp>
      <p:sp>
        <p:nvSpPr>
          <p:cNvPr id="21" name="Text 19"/>
          <p:cNvSpPr/>
          <p:nvPr/>
        </p:nvSpPr>
        <p:spPr>
          <a:xfrm>
            <a:off x="5943600" y="30948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Very fast</a:t>
            </a:r>
            <a:endParaRPr lang="en-US" sz="1500" dirty="0"/>
          </a:p>
        </p:txBody>
      </p:sp>
      <p:sp>
        <p:nvSpPr>
          <p:cNvPr id="22" name="Text 20"/>
          <p:cNvSpPr/>
          <p:nvPr/>
        </p:nvSpPr>
        <p:spPr>
          <a:xfrm>
            <a:off x="8661400" y="30948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Often slower</a:t>
            </a:r>
            <a:endParaRPr lang="en-US" sz="1500" dirty="0"/>
          </a:p>
        </p:txBody>
      </p:sp>
      <p:sp>
        <p:nvSpPr>
          <p:cNvPr id="23" name="Shape 21"/>
          <p:cNvSpPr/>
          <p:nvPr/>
        </p:nvSpPr>
        <p:spPr>
          <a:xfrm>
            <a:off x="812800" y="3866356"/>
            <a:ext cx="10566400" cy="0"/>
          </a:xfrm>
          <a:prstGeom prst="line">
            <a:avLst/>
          </a:prstGeom>
          <a:noFill/>
          <a:ln w="6350">
            <a:solidFill>
              <a:srgbClr val="E2DED2"/>
            </a:solidFill>
            <a:prstDash val="solid"/>
          </a:ln>
        </p:spPr>
        <p:txBody>
          <a:bodyPr/>
          <a:lstStyle/>
          <a:p>
            <a:endParaRPr lang="en-GB"/>
          </a:p>
        </p:txBody>
      </p:sp>
      <p:sp>
        <p:nvSpPr>
          <p:cNvPr id="24" name="Text 22"/>
          <p:cNvSpPr/>
          <p:nvPr/>
        </p:nvSpPr>
        <p:spPr>
          <a:xfrm>
            <a:off x="812800" y="3526631"/>
            <a:ext cx="248539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Portability</a:t>
            </a:r>
            <a:endParaRPr lang="en-US" sz="1500" dirty="0"/>
          </a:p>
        </p:txBody>
      </p:sp>
      <p:sp>
        <p:nvSpPr>
          <p:cNvPr id="25" name="Text 23"/>
          <p:cNvSpPr/>
          <p:nvPr/>
        </p:nvSpPr>
        <p:spPr>
          <a:xfrm>
            <a:off x="3225800" y="35266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One processor type</a:t>
            </a:r>
            <a:endParaRPr lang="en-US" sz="1500" dirty="0"/>
          </a:p>
        </p:txBody>
      </p:sp>
      <p:sp>
        <p:nvSpPr>
          <p:cNvPr id="26" name="Text 24"/>
          <p:cNvSpPr/>
          <p:nvPr/>
        </p:nvSpPr>
        <p:spPr>
          <a:xfrm>
            <a:off x="5943600" y="35266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Recompile per platform</a:t>
            </a:r>
            <a:endParaRPr lang="en-US" sz="1500" dirty="0"/>
          </a:p>
        </p:txBody>
      </p:sp>
      <p:sp>
        <p:nvSpPr>
          <p:cNvPr id="27" name="Text 25"/>
          <p:cNvSpPr/>
          <p:nvPr/>
        </p:nvSpPr>
        <p:spPr>
          <a:xfrm>
            <a:off x="8661400" y="35266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High</a:t>
            </a:r>
            <a:endParaRPr lang="en-US" sz="1500" dirty="0"/>
          </a:p>
        </p:txBody>
      </p:sp>
      <p:sp>
        <p:nvSpPr>
          <p:cNvPr id="28" name="Shape 26"/>
          <p:cNvSpPr/>
          <p:nvPr/>
        </p:nvSpPr>
        <p:spPr>
          <a:xfrm>
            <a:off x="812800" y="4298156"/>
            <a:ext cx="10566400" cy="0"/>
          </a:xfrm>
          <a:prstGeom prst="line">
            <a:avLst/>
          </a:prstGeom>
          <a:noFill/>
          <a:ln w="6350">
            <a:solidFill>
              <a:srgbClr val="E2DED2"/>
            </a:solidFill>
            <a:prstDash val="solid"/>
          </a:ln>
        </p:spPr>
        <p:txBody>
          <a:bodyPr/>
          <a:lstStyle/>
          <a:p>
            <a:endParaRPr lang="en-GB"/>
          </a:p>
        </p:txBody>
      </p:sp>
      <p:sp>
        <p:nvSpPr>
          <p:cNvPr id="29" name="Text 27"/>
          <p:cNvSpPr/>
          <p:nvPr/>
        </p:nvSpPr>
        <p:spPr>
          <a:xfrm>
            <a:off x="812800" y="3958431"/>
            <a:ext cx="248539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Effort to write</a:t>
            </a:r>
            <a:endParaRPr lang="en-US" sz="1500" dirty="0"/>
          </a:p>
        </p:txBody>
      </p:sp>
      <p:sp>
        <p:nvSpPr>
          <p:cNvPr id="30" name="Text 28"/>
          <p:cNvSpPr/>
          <p:nvPr/>
        </p:nvSpPr>
        <p:spPr>
          <a:xfrm>
            <a:off x="3225800" y="39584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High</a:t>
            </a:r>
            <a:endParaRPr lang="en-US" sz="1500" dirty="0"/>
          </a:p>
        </p:txBody>
      </p:sp>
      <p:sp>
        <p:nvSpPr>
          <p:cNvPr id="31" name="Text 29"/>
          <p:cNvSpPr/>
          <p:nvPr/>
        </p:nvSpPr>
        <p:spPr>
          <a:xfrm>
            <a:off x="5943600" y="39584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Medium to high</a:t>
            </a:r>
            <a:endParaRPr lang="en-US" sz="1500" dirty="0"/>
          </a:p>
        </p:txBody>
      </p:sp>
      <p:sp>
        <p:nvSpPr>
          <p:cNvPr id="32" name="Text 30"/>
          <p:cNvSpPr/>
          <p:nvPr/>
        </p:nvSpPr>
        <p:spPr>
          <a:xfrm>
            <a:off x="8661400" y="39584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Lower</a:t>
            </a:r>
            <a:endParaRPr lang="en-US" sz="1500" dirty="0"/>
          </a:p>
        </p:txBody>
      </p:sp>
      <p:sp>
        <p:nvSpPr>
          <p:cNvPr id="33" name="Text 31"/>
          <p:cNvSpPr/>
          <p:nvPr/>
        </p:nvSpPr>
        <p:spPr>
          <a:xfrm>
            <a:off x="812800" y="4529931"/>
            <a:ext cx="10883392"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These are typical patterns, not strict rules. A well written high level program can beat a poorly written low level one.</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TRANSLATORS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Code has to be translated</a:t>
            </a:r>
            <a:endParaRPr lang="en-US" sz="3600" dirty="0"/>
          </a:p>
        </p:txBody>
      </p:sp>
      <p:sp>
        <p:nvSpPr>
          <p:cNvPr id="4" name="Shape 2"/>
          <p:cNvSpPr/>
          <p:nvPr/>
        </p:nvSpPr>
        <p:spPr>
          <a:xfrm>
            <a:off x="815975" y="1913136"/>
            <a:ext cx="3181350" cy="909241"/>
          </a:xfrm>
          <a:prstGeom prst="roundRect">
            <a:avLst>
              <a:gd name="adj" fmla="val 13619"/>
            </a:avLst>
          </a:prstGeom>
          <a:solidFill>
            <a:srgbClr val="FDFCF8"/>
          </a:solidFill>
          <a:ln w="6350">
            <a:solidFill>
              <a:srgbClr val="E2DED2"/>
            </a:solidFill>
            <a:prstDash val="solid"/>
          </a:ln>
        </p:spPr>
        <p:txBody>
          <a:bodyPr/>
          <a:lstStyle/>
          <a:p>
            <a:endParaRPr lang="en-GB"/>
          </a:p>
        </p:txBody>
      </p:sp>
      <p:sp>
        <p:nvSpPr>
          <p:cNvPr id="5" name="Text 3"/>
          <p:cNvSpPr/>
          <p:nvPr/>
        </p:nvSpPr>
        <p:spPr>
          <a:xfrm>
            <a:off x="996950" y="2094111"/>
            <a:ext cx="2903982"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Source code</a:t>
            </a:r>
            <a:endParaRPr lang="en-US" sz="1600" dirty="0"/>
          </a:p>
        </p:txBody>
      </p:sp>
      <p:sp>
        <p:nvSpPr>
          <p:cNvPr id="6" name="Text 4"/>
          <p:cNvSpPr/>
          <p:nvPr/>
        </p:nvSpPr>
        <p:spPr>
          <a:xfrm>
            <a:off x="996950" y="2401391"/>
            <a:ext cx="2903982"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What you write</a:t>
            </a:r>
            <a:endParaRPr lang="en-US" sz="1400" dirty="0"/>
          </a:p>
        </p:txBody>
      </p:sp>
      <p:pic>
        <p:nvPicPr>
          <p:cNvPr id="7" name="Image 0" descr="arrow-right"/>
          <p:cNvPicPr>
            <a:picLocks noChangeAspect="1"/>
          </p:cNvPicPr>
          <p:nvPr/>
        </p:nvPicPr>
        <p:blipFill>
          <a:blip r:embed="rId3"/>
          <a:srcRect/>
          <a:stretch/>
        </p:blipFill>
        <p:spPr>
          <a:xfrm>
            <a:off x="4102100" y="2259806"/>
            <a:ext cx="304800" cy="215900"/>
          </a:xfrm>
          <a:prstGeom prst="rect">
            <a:avLst/>
          </a:prstGeom>
        </p:spPr>
      </p:pic>
      <p:sp>
        <p:nvSpPr>
          <p:cNvPr id="8" name="Shape 5"/>
          <p:cNvSpPr/>
          <p:nvPr/>
        </p:nvSpPr>
        <p:spPr>
          <a:xfrm>
            <a:off x="4508500" y="1909961"/>
            <a:ext cx="3175000" cy="915591"/>
          </a:xfrm>
          <a:prstGeom prst="roundRect">
            <a:avLst>
              <a:gd name="adj" fmla="val 13871"/>
            </a:avLst>
          </a:prstGeom>
          <a:solidFill>
            <a:srgbClr val="12203A"/>
          </a:solidFill>
          <a:ln/>
        </p:spPr>
        <p:txBody>
          <a:bodyPr/>
          <a:lstStyle/>
          <a:p>
            <a:endParaRPr lang="en-GB"/>
          </a:p>
        </p:txBody>
      </p:sp>
      <p:sp>
        <p:nvSpPr>
          <p:cNvPr id="9" name="Text 6"/>
          <p:cNvSpPr/>
          <p:nvPr/>
        </p:nvSpPr>
        <p:spPr>
          <a:xfrm>
            <a:off x="4686300" y="2087761"/>
            <a:ext cx="2903982"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F7F5EF"/>
                </a:solidFill>
                <a:latin typeface="IBM Plex Sans" pitchFamily="34" charset="0"/>
                <a:ea typeface="IBM Plex Sans" pitchFamily="34" charset="-122"/>
                <a:cs typeface="IBM Plex Sans" pitchFamily="34" charset="-120"/>
              </a:rPr>
              <a:t>Translator</a:t>
            </a:r>
            <a:endParaRPr lang="en-US" sz="1600" dirty="0"/>
          </a:p>
        </p:txBody>
      </p:sp>
      <p:sp>
        <p:nvSpPr>
          <p:cNvPr id="10" name="Text 7"/>
          <p:cNvSpPr/>
          <p:nvPr/>
        </p:nvSpPr>
        <p:spPr>
          <a:xfrm>
            <a:off x="4686300" y="2395041"/>
            <a:ext cx="2903982"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C5D0E6"/>
                </a:solidFill>
                <a:latin typeface="IBM Plex Sans" pitchFamily="34" charset="0"/>
                <a:ea typeface="IBM Plex Sans" pitchFamily="34" charset="-122"/>
                <a:cs typeface="IBM Plex Sans" pitchFamily="34" charset="-120"/>
              </a:rPr>
              <a:t>A program that converts it</a:t>
            </a:r>
            <a:endParaRPr lang="en-US" sz="1400" dirty="0"/>
          </a:p>
        </p:txBody>
      </p:sp>
      <p:pic>
        <p:nvPicPr>
          <p:cNvPr id="11" name="Image 1" descr="arrow-right"/>
          <p:cNvPicPr>
            <a:picLocks noChangeAspect="1"/>
          </p:cNvPicPr>
          <p:nvPr/>
        </p:nvPicPr>
        <p:blipFill>
          <a:blip r:embed="rId3"/>
          <a:srcRect/>
          <a:stretch/>
        </p:blipFill>
        <p:spPr>
          <a:xfrm>
            <a:off x="7785100" y="2259806"/>
            <a:ext cx="304800" cy="215900"/>
          </a:xfrm>
          <a:prstGeom prst="rect">
            <a:avLst/>
          </a:prstGeom>
        </p:spPr>
      </p:pic>
      <p:sp>
        <p:nvSpPr>
          <p:cNvPr id="12" name="Shape 8"/>
          <p:cNvSpPr/>
          <p:nvPr/>
        </p:nvSpPr>
        <p:spPr>
          <a:xfrm>
            <a:off x="8194675" y="1913136"/>
            <a:ext cx="3181350" cy="909241"/>
          </a:xfrm>
          <a:prstGeom prst="roundRect">
            <a:avLst>
              <a:gd name="adj" fmla="val 13619"/>
            </a:avLst>
          </a:prstGeom>
          <a:solidFill>
            <a:srgbClr val="FDFCF8"/>
          </a:solidFill>
          <a:ln w="6350">
            <a:solidFill>
              <a:srgbClr val="E2DED2"/>
            </a:solidFill>
            <a:prstDash val="solid"/>
          </a:ln>
        </p:spPr>
        <p:txBody>
          <a:bodyPr/>
          <a:lstStyle/>
          <a:p>
            <a:endParaRPr lang="en-GB"/>
          </a:p>
        </p:txBody>
      </p:sp>
      <p:sp>
        <p:nvSpPr>
          <p:cNvPr id="13" name="Text 9"/>
          <p:cNvSpPr/>
          <p:nvPr/>
        </p:nvSpPr>
        <p:spPr>
          <a:xfrm>
            <a:off x="8375650" y="2094111"/>
            <a:ext cx="2903982"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Machine code</a:t>
            </a:r>
            <a:endParaRPr lang="en-US" sz="1600" dirty="0"/>
          </a:p>
        </p:txBody>
      </p:sp>
      <p:sp>
        <p:nvSpPr>
          <p:cNvPr id="14" name="Text 10"/>
          <p:cNvSpPr/>
          <p:nvPr/>
        </p:nvSpPr>
        <p:spPr>
          <a:xfrm>
            <a:off x="8375650" y="2401391"/>
            <a:ext cx="2903982"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What the processor runs</a:t>
            </a:r>
            <a:endParaRPr lang="en-US" sz="1400" dirty="0"/>
          </a:p>
        </p:txBody>
      </p:sp>
      <p:sp>
        <p:nvSpPr>
          <p:cNvPr id="15" name="Shape 11"/>
          <p:cNvSpPr/>
          <p:nvPr/>
        </p:nvSpPr>
        <p:spPr>
          <a:xfrm>
            <a:off x="815975" y="3133527"/>
            <a:ext cx="3414117"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16" name="Text 12"/>
          <p:cNvSpPr/>
          <p:nvPr/>
        </p:nvSpPr>
        <p:spPr>
          <a:xfrm>
            <a:off x="1047750" y="3365302"/>
            <a:ext cx="3039084"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Assembler</a:t>
            </a:r>
            <a:endParaRPr lang="en-US" sz="2200" dirty="0"/>
          </a:p>
        </p:txBody>
      </p:sp>
      <p:sp>
        <p:nvSpPr>
          <p:cNvPr id="17" name="Text 13"/>
          <p:cNvSpPr/>
          <p:nvPr/>
        </p:nvSpPr>
        <p:spPr>
          <a:xfrm>
            <a:off x="1047750" y="3776762"/>
            <a:ext cx="3039084"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Translates assembly language into machine code.</a:t>
            </a:r>
            <a:endParaRPr lang="en-US" sz="1600" dirty="0"/>
          </a:p>
        </p:txBody>
      </p:sp>
      <p:sp>
        <p:nvSpPr>
          <p:cNvPr id="18" name="Shape 14"/>
          <p:cNvSpPr/>
          <p:nvPr/>
        </p:nvSpPr>
        <p:spPr>
          <a:xfrm>
            <a:off x="4388842" y="3133527"/>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19" name="Text 15"/>
          <p:cNvSpPr/>
          <p:nvPr/>
        </p:nvSpPr>
        <p:spPr>
          <a:xfrm>
            <a:off x="4620617" y="3365302"/>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Compiler</a:t>
            </a:r>
            <a:endParaRPr lang="en-US" sz="2200" dirty="0"/>
          </a:p>
        </p:txBody>
      </p:sp>
      <p:sp>
        <p:nvSpPr>
          <p:cNvPr id="20" name="Text 16"/>
          <p:cNvSpPr/>
          <p:nvPr/>
        </p:nvSpPr>
        <p:spPr>
          <a:xfrm>
            <a:off x="4620617" y="3776762"/>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Translates a whole program before it runs.</a:t>
            </a:r>
            <a:endParaRPr lang="en-US" sz="1600" dirty="0"/>
          </a:p>
        </p:txBody>
      </p:sp>
      <p:sp>
        <p:nvSpPr>
          <p:cNvPr id="21" name="Shape 17"/>
          <p:cNvSpPr/>
          <p:nvPr/>
        </p:nvSpPr>
        <p:spPr>
          <a:xfrm>
            <a:off x="7961809" y="3133527"/>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22" name="Text 18"/>
          <p:cNvSpPr/>
          <p:nvPr/>
        </p:nvSpPr>
        <p:spPr>
          <a:xfrm>
            <a:off x="8193584" y="3365302"/>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Interpreter</a:t>
            </a:r>
            <a:endParaRPr lang="en-US" sz="2200" dirty="0"/>
          </a:p>
        </p:txBody>
      </p:sp>
      <p:sp>
        <p:nvSpPr>
          <p:cNvPr id="23" name="Text 19"/>
          <p:cNvSpPr/>
          <p:nvPr/>
        </p:nvSpPr>
        <p:spPr>
          <a:xfrm>
            <a:off x="8193584" y="3776762"/>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Translates and runs a program as it goes.</a:t>
            </a:r>
            <a:endParaRPr lang="en-US"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TRANSLATORS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Compilers</a:t>
            </a:r>
            <a:endParaRPr lang="en-US" sz="3600" dirty="0"/>
          </a:p>
        </p:txBody>
      </p:sp>
      <p:sp>
        <p:nvSpPr>
          <p:cNvPr id="4" name="Shape 2"/>
          <p:cNvSpPr/>
          <p:nvPr/>
        </p:nvSpPr>
        <p:spPr>
          <a:xfrm>
            <a:off x="815975" y="1836936"/>
            <a:ext cx="2257425"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5" name="Text 3"/>
          <p:cNvSpPr/>
          <p:nvPr/>
        </p:nvSpPr>
        <p:spPr>
          <a:xfrm>
            <a:off x="996950" y="201791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Source code</a:t>
            </a:r>
            <a:endParaRPr lang="en-US" sz="1600" dirty="0"/>
          </a:p>
        </p:txBody>
      </p:sp>
      <p:sp>
        <p:nvSpPr>
          <p:cNvPr id="6" name="Text 4"/>
          <p:cNvSpPr/>
          <p:nvPr/>
        </p:nvSpPr>
        <p:spPr>
          <a:xfrm>
            <a:off x="996950" y="2325191"/>
            <a:ext cx="1952339"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program.c</a:t>
            </a:r>
            <a:endParaRPr lang="en-US" sz="1400" dirty="0"/>
          </a:p>
        </p:txBody>
      </p:sp>
      <p:pic>
        <p:nvPicPr>
          <p:cNvPr id="7" name="Image 0" descr="arrow-right"/>
          <p:cNvPicPr>
            <a:picLocks noChangeAspect="1"/>
          </p:cNvPicPr>
          <p:nvPr/>
        </p:nvPicPr>
        <p:blipFill>
          <a:blip r:embed="rId3"/>
          <a:srcRect/>
          <a:stretch/>
        </p:blipFill>
        <p:spPr>
          <a:xfrm>
            <a:off x="3178175" y="2303562"/>
            <a:ext cx="304800" cy="215900"/>
          </a:xfrm>
          <a:prstGeom prst="rect">
            <a:avLst/>
          </a:prstGeom>
        </p:spPr>
      </p:pic>
      <p:sp>
        <p:nvSpPr>
          <p:cNvPr id="8" name="Shape 5"/>
          <p:cNvSpPr/>
          <p:nvPr/>
        </p:nvSpPr>
        <p:spPr>
          <a:xfrm>
            <a:off x="3584575" y="1833761"/>
            <a:ext cx="2251075" cy="1155601"/>
          </a:xfrm>
          <a:prstGeom prst="roundRect">
            <a:avLst>
              <a:gd name="adj" fmla="val 10990"/>
            </a:avLst>
          </a:prstGeom>
          <a:solidFill>
            <a:srgbClr val="12203A"/>
          </a:solidFill>
          <a:ln/>
        </p:spPr>
        <p:txBody>
          <a:bodyPr/>
          <a:lstStyle/>
          <a:p>
            <a:endParaRPr lang="en-GB"/>
          </a:p>
        </p:txBody>
      </p:sp>
      <p:sp>
        <p:nvSpPr>
          <p:cNvPr id="9" name="Text 6"/>
          <p:cNvSpPr/>
          <p:nvPr/>
        </p:nvSpPr>
        <p:spPr>
          <a:xfrm>
            <a:off x="3762375" y="201156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F7F5EF"/>
                </a:solidFill>
                <a:latin typeface="IBM Plex Sans" pitchFamily="34" charset="0"/>
                <a:ea typeface="IBM Plex Sans" pitchFamily="34" charset="-122"/>
                <a:cs typeface="IBM Plex Sans" pitchFamily="34" charset="-120"/>
              </a:rPr>
              <a:t>Compiler</a:t>
            </a:r>
            <a:endParaRPr lang="en-US" sz="1600" dirty="0"/>
          </a:p>
        </p:txBody>
      </p:sp>
      <p:sp>
        <p:nvSpPr>
          <p:cNvPr id="10" name="Text 7"/>
          <p:cNvSpPr/>
          <p:nvPr/>
        </p:nvSpPr>
        <p:spPr>
          <a:xfrm>
            <a:off x="3762375" y="2318841"/>
            <a:ext cx="1952339"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C5D0E6"/>
                </a:solidFill>
                <a:latin typeface="IBM Plex Sans" pitchFamily="34" charset="0"/>
                <a:ea typeface="IBM Plex Sans" pitchFamily="34" charset="-122"/>
                <a:cs typeface="IBM Plex Sans" pitchFamily="34" charset="-120"/>
              </a:rPr>
              <a:t>Translates everything first</a:t>
            </a:r>
            <a:endParaRPr lang="en-US" sz="1400" dirty="0"/>
          </a:p>
        </p:txBody>
      </p:sp>
      <p:pic>
        <p:nvPicPr>
          <p:cNvPr id="11" name="Image 1" descr="arrow-right"/>
          <p:cNvPicPr>
            <a:picLocks noChangeAspect="1"/>
          </p:cNvPicPr>
          <p:nvPr/>
        </p:nvPicPr>
        <p:blipFill>
          <a:blip r:embed="rId3"/>
          <a:srcRect/>
          <a:stretch/>
        </p:blipFill>
        <p:spPr>
          <a:xfrm>
            <a:off x="5937250" y="2303562"/>
            <a:ext cx="304800" cy="215900"/>
          </a:xfrm>
          <a:prstGeom prst="rect">
            <a:avLst/>
          </a:prstGeom>
        </p:spPr>
      </p:pic>
      <p:sp>
        <p:nvSpPr>
          <p:cNvPr id="12" name="Shape 8"/>
          <p:cNvSpPr/>
          <p:nvPr/>
        </p:nvSpPr>
        <p:spPr>
          <a:xfrm>
            <a:off x="6346825" y="1836936"/>
            <a:ext cx="2257425"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13" name="Text 9"/>
          <p:cNvSpPr/>
          <p:nvPr/>
        </p:nvSpPr>
        <p:spPr>
          <a:xfrm>
            <a:off x="6527800" y="201791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Executable file</a:t>
            </a:r>
            <a:endParaRPr lang="en-US" sz="1600" dirty="0"/>
          </a:p>
        </p:txBody>
      </p:sp>
      <p:sp>
        <p:nvSpPr>
          <p:cNvPr id="14" name="Text 10"/>
          <p:cNvSpPr/>
          <p:nvPr/>
        </p:nvSpPr>
        <p:spPr>
          <a:xfrm>
            <a:off x="6527800" y="2325191"/>
            <a:ext cx="1952339"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Machine code saved to disk</a:t>
            </a:r>
            <a:endParaRPr lang="en-US" sz="1400" dirty="0"/>
          </a:p>
        </p:txBody>
      </p:sp>
      <p:pic>
        <p:nvPicPr>
          <p:cNvPr id="15" name="Image 2" descr="arrow-right"/>
          <p:cNvPicPr>
            <a:picLocks noChangeAspect="1"/>
          </p:cNvPicPr>
          <p:nvPr/>
        </p:nvPicPr>
        <p:blipFill>
          <a:blip r:embed="rId3"/>
          <a:srcRect/>
          <a:stretch/>
        </p:blipFill>
        <p:spPr>
          <a:xfrm>
            <a:off x="8709025" y="2303562"/>
            <a:ext cx="304800" cy="215900"/>
          </a:xfrm>
          <a:prstGeom prst="rect">
            <a:avLst/>
          </a:prstGeom>
        </p:spPr>
      </p:pic>
      <p:sp>
        <p:nvSpPr>
          <p:cNvPr id="16" name="Shape 11"/>
          <p:cNvSpPr/>
          <p:nvPr/>
        </p:nvSpPr>
        <p:spPr>
          <a:xfrm>
            <a:off x="9118600" y="1836936"/>
            <a:ext cx="2257425"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17" name="Text 12"/>
          <p:cNvSpPr/>
          <p:nvPr/>
        </p:nvSpPr>
        <p:spPr>
          <a:xfrm>
            <a:off x="9299575" y="201791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Run</a:t>
            </a:r>
            <a:endParaRPr lang="en-US" sz="1600" dirty="0"/>
          </a:p>
        </p:txBody>
      </p:sp>
      <p:sp>
        <p:nvSpPr>
          <p:cNvPr id="18" name="Text 13"/>
          <p:cNvSpPr/>
          <p:nvPr/>
        </p:nvSpPr>
        <p:spPr>
          <a:xfrm>
            <a:off x="9299575" y="2325191"/>
            <a:ext cx="1952339"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Runs on the CPU</a:t>
            </a:r>
            <a:endParaRPr lang="en-US" sz="1400" dirty="0"/>
          </a:p>
        </p:txBody>
      </p:sp>
      <p:sp>
        <p:nvSpPr>
          <p:cNvPr id="19" name="Shape 14"/>
          <p:cNvSpPr/>
          <p:nvPr/>
        </p:nvSpPr>
        <p:spPr>
          <a:xfrm>
            <a:off x="815975" y="3221137"/>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20" name="Text 15"/>
          <p:cNvSpPr/>
          <p:nvPr/>
        </p:nvSpPr>
        <p:spPr>
          <a:xfrm>
            <a:off x="1047750" y="3452912"/>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Advantages</a:t>
            </a:r>
            <a:endParaRPr lang="en-US" sz="2200" dirty="0"/>
          </a:p>
        </p:txBody>
      </p:sp>
      <p:sp>
        <p:nvSpPr>
          <p:cNvPr id="21" name="Text 16"/>
          <p:cNvSpPr/>
          <p:nvPr/>
        </p:nvSpPr>
        <p:spPr>
          <a:xfrm>
            <a:off x="1118870" y="387707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Programs run fast</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Errors reported before running</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Executable runs without the source code</a:t>
            </a:r>
            <a:endParaRPr lang="en-US" sz="1500" dirty="0"/>
          </a:p>
        </p:txBody>
      </p:sp>
      <p:sp>
        <p:nvSpPr>
          <p:cNvPr id="22" name="Shape 17"/>
          <p:cNvSpPr/>
          <p:nvPr/>
        </p:nvSpPr>
        <p:spPr>
          <a:xfrm>
            <a:off x="6175375" y="3221137"/>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23" name="Text 18"/>
          <p:cNvSpPr/>
          <p:nvPr/>
        </p:nvSpPr>
        <p:spPr>
          <a:xfrm>
            <a:off x="6407150" y="3452912"/>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Trade-offs</a:t>
            </a:r>
            <a:endParaRPr lang="en-US" sz="2200" dirty="0"/>
          </a:p>
        </p:txBody>
      </p:sp>
      <p:sp>
        <p:nvSpPr>
          <p:cNvPr id="24" name="Text 19"/>
          <p:cNvSpPr/>
          <p:nvPr/>
        </p:nvSpPr>
        <p:spPr>
          <a:xfrm>
            <a:off x="6478270" y="387707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A compile step before each test</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Executable is tied to one platform</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Slower edit and test cycle</a:t>
            </a:r>
            <a:endParaRPr lang="en-US" sz="1500" dirty="0"/>
          </a:p>
        </p:txBody>
      </p:sp>
      <p:sp>
        <p:nvSpPr>
          <p:cNvPr id="25" name="Text 20"/>
          <p:cNvSpPr/>
          <p:nvPr/>
        </p:nvSpPr>
        <p:spPr>
          <a:xfrm>
            <a:off x="812800" y="5245497"/>
            <a:ext cx="1139329"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EXAMPLES</a:t>
            </a:r>
            <a:endParaRPr lang="en-US" sz="1400" dirty="0"/>
          </a:p>
        </p:txBody>
      </p:sp>
      <p:sp>
        <p:nvSpPr>
          <p:cNvPr id="26" name="Text 21"/>
          <p:cNvSpPr/>
          <p:nvPr/>
        </p:nvSpPr>
        <p:spPr>
          <a:xfrm>
            <a:off x="1952129" y="5169297"/>
            <a:ext cx="436959"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C</a:t>
            </a:r>
            <a:endParaRPr lang="en-US" sz="1400" dirty="0"/>
          </a:p>
        </p:txBody>
      </p:sp>
      <p:sp>
        <p:nvSpPr>
          <p:cNvPr id="27" name="Text 22"/>
          <p:cNvSpPr/>
          <p:nvPr/>
        </p:nvSpPr>
        <p:spPr>
          <a:xfrm>
            <a:off x="2490688" y="5169297"/>
            <a:ext cx="65028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C++</a:t>
            </a:r>
            <a:endParaRPr lang="en-US" sz="1400" dirty="0"/>
          </a:p>
        </p:txBody>
      </p:sp>
      <p:sp>
        <p:nvSpPr>
          <p:cNvPr id="28" name="Text 23"/>
          <p:cNvSpPr/>
          <p:nvPr/>
        </p:nvSpPr>
        <p:spPr>
          <a:xfrm>
            <a:off x="3242568" y="5169297"/>
            <a:ext cx="54362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Go</a:t>
            </a:r>
            <a:endParaRPr lang="en-US" sz="1400" dirty="0"/>
          </a:p>
        </p:txBody>
      </p:sp>
      <p:sp>
        <p:nvSpPr>
          <p:cNvPr id="29" name="Text 24"/>
          <p:cNvSpPr/>
          <p:nvPr/>
        </p:nvSpPr>
        <p:spPr>
          <a:xfrm>
            <a:off x="3887787" y="5169297"/>
            <a:ext cx="75694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Rust</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TRANSLATORS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Interpreters</a:t>
            </a:r>
            <a:endParaRPr lang="en-US" sz="3600" dirty="0"/>
          </a:p>
        </p:txBody>
      </p:sp>
      <p:sp>
        <p:nvSpPr>
          <p:cNvPr id="4" name="Shape 2"/>
          <p:cNvSpPr/>
          <p:nvPr/>
        </p:nvSpPr>
        <p:spPr>
          <a:xfrm>
            <a:off x="815975" y="1836936"/>
            <a:ext cx="3181350" cy="909241"/>
          </a:xfrm>
          <a:prstGeom prst="roundRect">
            <a:avLst>
              <a:gd name="adj" fmla="val 13619"/>
            </a:avLst>
          </a:prstGeom>
          <a:solidFill>
            <a:srgbClr val="FDFCF8"/>
          </a:solidFill>
          <a:ln w="6350">
            <a:solidFill>
              <a:srgbClr val="E2DED2"/>
            </a:solidFill>
            <a:prstDash val="solid"/>
          </a:ln>
        </p:spPr>
        <p:txBody>
          <a:bodyPr/>
          <a:lstStyle/>
          <a:p>
            <a:endParaRPr lang="en-GB"/>
          </a:p>
        </p:txBody>
      </p:sp>
      <p:sp>
        <p:nvSpPr>
          <p:cNvPr id="5" name="Text 3"/>
          <p:cNvSpPr/>
          <p:nvPr/>
        </p:nvSpPr>
        <p:spPr>
          <a:xfrm>
            <a:off x="996950" y="2017911"/>
            <a:ext cx="2903982"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Source code</a:t>
            </a:r>
            <a:endParaRPr lang="en-US" sz="1600" dirty="0"/>
          </a:p>
        </p:txBody>
      </p:sp>
      <p:sp>
        <p:nvSpPr>
          <p:cNvPr id="6" name="Text 4"/>
          <p:cNvSpPr/>
          <p:nvPr/>
        </p:nvSpPr>
        <p:spPr>
          <a:xfrm>
            <a:off x="996950" y="2325191"/>
            <a:ext cx="2903982"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program.py</a:t>
            </a:r>
            <a:endParaRPr lang="en-US" sz="1400" dirty="0"/>
          </a:p>
        </p:txBody>
      </p:sp>
      <p:pic>
        <p:nvPicPr>
          <p:cNvPr id="7" name="Image 0" descr="arrow-right"/>
          <p:cNvPicPr>
            <a:picLocks noChangeAspect="1"/>
          </p:cNvPicPr>
          <p:nvPr/>
        </p:nvPicPr>
        <p:blipFill>
          <a:blip r:embed="rId3"/>
          <a:srcRect/>
          <a:stretch/>
        </p:blipFill>
        <p:spPr>
          <a:xfrm>
            <a:off x="4102100" y="2183606"/>
            <a:ext cx="304800" cy="215900"/>
          </a:xfrm>
          <a:prstGeom prst="rect">
            <a:avLst/>
          </a:prstGeom>
        </p:spPr>
      </p:pic>
      <p:sp>
        <p:nvSpPr>
          <p:cNvPr id="8" name="Shape 5"/>
          <p:cNvSpPr/>
          <p:nvPr/>
        </p:nvSpPr>
        <p:spPr>
          <a:xfrm>
            <a:off x="4508500" y="1833761"/>
            <a:ext cx="3175000" cy="915591"/>
          </a:xfrm>
          <a:prstGeom prst="roundRect">
            <a:avLst>
              <a:gd name="adj" fmla="val 13871"/>
            </a:avLst>
          </a:prstGeom>
          <a:solidFill>
            <a:srgbClr val="12203A"/>
          </a:solidFill>
          <a:ln/>
        </p:spPr>
        <p:txBody>
          <a:bodyPr/>
          <a:lstStyle/>
          <a:p>
            <a:endParaRPr lang="en-GB"/>
          </a:p>
        </p:txBody>
      </p:sp>
      <p:sp>
        <p:nvSpPr>
          <p:cNvPr id="9" name="Text 6"/>
          <p:cNvSpPr/>
          <p:nvPr/>
        </p:nvSpPr>
        <p:spPr>
          <a:xfrm>
            <a:off x="4686300" y="2011561"/>
            <a:ext cx="2903982"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F7F5EF"/>
                </a:solidFill>
                <a:latin typeface="IBM Plex Sans" pitchFamily="34" charset="0"/>
                <a:ea typeface="IBM Plex Sans" pitchFamily="34" charset="-122"/>
                <a:cs typeface="IBM Plex Sans" pitchFamily="34" charset="-120"/>
              </a:rPr>
              <a:t>Interpreter</a:t>
            </a:r>
            <a:endParaRPr lang="en-US" sz="1600" dirty="0"/>
          </a:p>
        </p:txBody>
      </p:sp>
      <p:sp>
        <p:nvSpPr>
          <p:cNvPr id="10" name="Text 7"/>
          <p:cNvSpPr/>
          <p:nvPr/>
        </p:nvSpPr>
        <p:spPr>
          <a:xfrm>
            <a:off x="4686300" y="2318841"/>
            <a:ext cx="2903982"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C5D0E6"/>
                </a:solidFill>
                <a:latin typeface="IBM Plex Sans" pitchFamily="34" charset="0"/>
                <a:ea typeface="IBM Plex Sans" pitchFamily="34" charset="-122"/>
                <a:cs typeface="IBM Plex Sans" pitchFamily="34" charset="-120"/>
              </a:rPr>
              <a:t>Reads and runs it</a:t>
            </a:r>
            <a:endParaRPr lang="en-US" sz="1400" dirty="0"/>
          </a:p>
        </p:txBody>
      </p:sp>
      <p:pic>
        <p:nvPicPr>
          <p:cNvPr id="11" name="Image 1" descr="arrow-right"/>
          <p:cNvPicPr>
            <a:picLocks noChangeAspect="1"/>
          </p:cNvPicPr>
          <p:nvPr/>
        </p:nvPicPr>
        <p:blipFill>
          <a:blip r:embed="rId3"/>
          <a:srcRect/>
          <a:stretch/>
        </p:blipFill>
        <p:spPr>
          <a:xfrm>
            <a:off x="7785100" y="2183606"/>
            <a:ext cx="304800" cy="215900"/>
          </a:xfrm>
          <a:prstGeom prst="rect">
            <a:avLst/>
          </a:prstGeom>
        </p:spPr>
      </p:pic>
      <p:sp>
        <p:nvSpPr>
          <p:cNvPr id="12" name="Shape 8"/>
          <p:cNvSpPr/>
          <p:nvPr/>
        </p:nvSpPr>
        <p:spPr>
          <a:xfrm>
            <a:off x="8194675" y="1836936"/>
            <a:ext cx="3181350" cy="909241"/>
          </a:xfrm>
          <a:prstGeom prst="roundRect">
            <a:avLst>
              <a:gd name="adj" fmla="val 13619"/>
            </a:avLst>
          </a:prstGeom>
          <a:solidFill>
            <a:srgbClr val="FDFCF8"/>
          </a:solidFill>
          <a:ln w="6350">
            <a:solidFill>
              <a:srgbClr val="E2DED2"/>
            </a:solidFill>
            <a:prstDash val="solid"/>
          </a:ln>
        </p:spPr>
        <p:txBody>
          <a:bodyPr/>
          <a:lstStyle/>
          <a:p>
            <a:endParaRPr lang="en-GB"/>
          </a:p>
        </p:txBody>
      </p:sp>
      <p:sp>
        <p:nvSpPr>
          <p:cNvPr id="13" name="Text 9"/>
          <p:cNvSpPr/>
          <p:nvPr/>
        </p:nvSpPr>
        <p:spPr>
          <a:xfrm>
            <a:off x="8375650" y="2017911"/>
            <a:ext cx="2903982"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Output</a:t>
            </a:r>
            <a:endParaRPr lang="en-US" sz="1600" dirty="0"/>
          </a:p>
        </p:txBody>
      </p:sp>
      <p:sp>
        <p:nvSpPr>
          <p:cNvPr id="14" name="Text 10"/>
          <p:cNvSpPr/>
          <p:nvPr/>
        </p:nvSpPr>
        <p:spPr>
          <a:xfrm>
            <a:off x="8375650" y="2325191"/>
            <a:ext cx="2903982"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Results appear straight away</a:t>
            </a:r>
            <a:endParaRPr lang="en-US" sz="1400" dirty="0"/>
          </a:p>
        </p:txBody>
      </p:sp>
      <p:sp>
        <p:nvSpPr>
          <p:cNvPr id="15" name="Shape 11"/>
          <p:cNvSpPr/>
          <p:nvPr/>
        </p:nvSpPr>
        <p:spPr>
          <a:xfrm>
            <a:off x="815975" y="2981127"/>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16" name="Text 12"/>
          <p:cNvSpPr/>
          <p:nvPr/>
        </p:nvSpPr>
        <p:spPr>
          <a:xfrm>
            <a:off x="1047750" y="3212902"/>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Advantages</a:t>
            </a:r>
            <a:endParaRPr lang="en-US" sz="2200" dirty="0"/>
          </a:p>
        </p:txBody>
      </p:sp>
      <p:sp>
        <p:nvSpPr>
          <p:cNvPr id="17" name="Text 13"/>
          <p:cNvSpPr/>
          <p:nvPr/>
        </p:nvSpPr>
        <p:spPr>
          <a:xfrm>
            <a:off x="1118870" y="363706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Run straight away, no build step</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Great for testing small pieces</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Runs wherever an interpreter exists</a:t>
            </a:r>
            <a:endParaRPr lang="en-US" sz="1500" dirty="0"/>
          </a:p>
        </p:txBody>
      </p:sp>
      <p:sp>
        <p:nvSpPr>
          <p:cNvPr id="18" name="Shape 14"/>
          <p:cNvSpPr/>
          <p:nvPr/>
        </p:nvSpPr>
        <p:spPr>
          <a:xfrm>
            <a:off x="6175375" y="2981127"/>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19" name="Text 15"/>
          <p:cNvSpPr/>
          <p:nvPr/>
        </p:nvSpPr>
        <p:spPr>
          <a:xfrm>
            <a:off x="6407150" y="3212902"/>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Trade-offs</a:t>
            </a:r>
            <a:endParaRPr lang="en-US" sz="2200" dirty="0"/>
          </a:p>
        </p:txBody>
      </p:sp>
      <p:sp>
        <p:nvSpPr>
          <p:cNvPr id="20" name="Text 16"/>
          <p:cNvSpPr/>
          <p:nvPr/>
        </p:nvSpPr>
        <p:spPr>
          <a:xfrm>
            <a:off x="6478270" y="363706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Usually slower to run</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Some errors only appear when that line runs</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Needs an interpreter on every machine</a:t>
            </a:r>
            <a:endParaRPr lang="en-US" sz="1500" dirty="0"/>
          </a:p>
        </p:txBody>
      </p:sp>
      <p:sp>
        <p:nvSpPr>
          <p:cNvPr id="21" name="Text 17"/>
          <p:cNvSpPr/>
          <p:nvPr/>
        </p:nvSpPr>
        <p:spPr>
          <a:xfrm>
            <a:off x="812800" y="5005487"/>
            <a:ext cx="1139329"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EXAMPLES</a:t>
            </a:r>
            <a:endParaRPr lang="en-US" sz="1400" dirty="0"/>
          </a:p>
        </p:txBody>
      </p:sp>
      <p:sp>
        <p:nvSpPr>
          <p:cNvPr id="22" name="Text 18"/>
          <p:cNvSpPr/>
          <p:nvPr/>
        </p:nvSpPr>
        <p:spPr>
          <a:xfrm>
            <a:off x="1952129" y="4929287"/>
            <a:ext cx="970359"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Python</a:t>
            </a:r>
            <a:endParaRPr lang="en-US" sz="1400" dirty="0"/>
          </a:p>
        </p:txBody>
      </p:sp>
      <p:sp>
        <p:nvSpPr>
          <p:cNvPr id="23" name="Text 19"/>
          <p:cNvSpPr/>
          <p:nvPr/>
        </p:nvSpPr>
        <p:spPr>
          <a:xfrm>
            <a:off x="3024088" y="4929287"/>
            <a:ext cx="139700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JavaScript</a:t>
            </a:r>
            <a:endParaRPr lang="en-US" sz="1400" dirty="0"/>
          </a:p>
        </p:txBody>
      </p:sp>
      <p:sp>
        <p:nvSpPr>
          <p:cNvPr id="24" name="Text 20"/>
          <p:cNvSpPr/>
          <p:nvPr/>
        </p:nvSpPr>
        <p:spPr>
          <a:xfrm>
            <a:off x="4522688" y="4929287"/>
            <a:ext cx="75694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Ruby</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TRANSLATORS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Compiler or interpreter?</a:t>
            </a:r>
            <a:endParaRPr lang="en-US" sz="3600" dirty="0"/>
          </a:p>
        </p:txBody>
      </p:sp>
      <p:sp>
        <p:nvSpPr>
          <p:cNvPr id="4" name="Shape 2"/>
          <p:cNvSpPr/>
          <p:nvPr/>
        </p:nvSpPr>
        <p:spPr>
          <a:xfrm>
            <a:off x="812800" y="2132806"/>
            <a:ext cx="10566400" cy="0"/>
          </a:xfrm>
          <a:prstGeom prst="line">
            <a:avLst/>
          </a:prstGeom>
          <a:noFill/>
          <a:ln w="19050">
            <a:solidFill>
              <a:srgbClr val="12203A"/>
            </a:solidFill>
            <a:prstDash val="solid"/>
          </a:ln>
        </p:spPr>
        <p:txBody>
          <a:bodyPr/>
          <a:lstStyle/>
          <a:p>
            <a:endParaRPr lang="en-GB"/>
          </a:p>
        </p:txBody>
      </p:sp>
      <p:sp>
        <p:nvSpPr>
          <p:cNvPr id="5" name="Text 3"/>
          <p:cNvSpPr/>
          <p:nvPr/>
        </p:nvSpPr>
        <p:spPr>
          <a:xfrm>
            <a:off x="2971800" y="1833761"/>
            <a:ext cx="4329811"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COMPILER</a:t>
            </a:r>
            <a:endParaRPr lang="en-US" sz="1400" dirty="0"/>
          </a:p>
        </p:txBody>
      </p:sp>
      <p:sp>
        <p:nvSpPr>
          <p:cNvPr id="6" name="Text 4"/>
          <p:cNvSpPr/>
          <p:nvPr/>
        </p:nvSpPr>
        <p:spPr>
          <a:xfrm>
            <a:off x="7175500" y="1833761"/>
            <a:ext cx="4329811"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INTERPRETER</a:t>
            </a:r>
            <a:endParaRPr lang="en-US" sz="1400" dirty="0"/>
          </a:p>
        </p:txBody>
      </p:sp>
      <p:sp>
        <p:nvSpPr>
          <p:cNvPr id="7" name="Shape 5"/>
          <p:cNvSpPr/>
          <p:nvPr/>
        </p:nvSpPr>
        <p:spPr>
          <a:xfrm>
            <a:off x="812800" y="2532856"/>
            <a:ext cx="10566400" cy="0"/>
          </a:xfrm>
          <a:prstGeom prst="line">
            <a:avLst/>
          </a:prstGeom>
          <a:noFill/>
          <a:ln w="6350">
            <a:solidFill>
              <a:srgbClr val="E2DED2"/>
            </a:solidFill>
            <a:prstDash val="solid"/>
          </a:ln>
        </p:spPr>
        <p:txBody>
          <a:bodyPr/>
          <a:lstStyle/>
          <a:p>
            <a:endParaRPr lang="en-GB"/>
          </a:p>
        </p:txBody>
      </p:sp>
      <p:sp>
        <p:nvSpPr>
          <p:cNvPr id="8" name="Text 6"/>
          <p:cNvSpPr/>
          <p:nvPr/>
        </p:nvSpPr>
        <p:spPr>
          <a:xfrm>
            <a:off x="812800" y="221218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Translates</a:t>
            </a:r>
            <a:endParaRPr lang="en-US" sz="1500" dirty="0"/>
          </a:p>
        </p:txBody>
      </p:sp>
      <p:sp>
        <p:nvSpPr>
          <p:cNvPr id="9" name="Text 7"/>
          <p:cNvSpPr/>
          <p:nvPr/>
        </p:nvSpPr>
        <p:spPr>
          <a:xfrm>
            <a:off x="2971800" y="22121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The whole program, once</a:t>
            </a:r>
            <a:endParaRPr lang="en-US" sz="1500" dirty="0"/>
          </a:p>
        </p:txBody>
      </p:sp>
      <p:sp>
        <p:nvSpPr>
          <p:cNvPr id="10" name="Text 8"/>
          <p:cNvSpPr/>
          <p:nvPr/>
        </p:nvSpPr>
        <p:spPr>
          <a:xfrm>
            <a:off x="7175500" y="22121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One statement at a time</a:t>
            </a:r>
            <a:endParaRPr lang="en-US" sz="1500" dirty="0"/>
          </a:p>
        </p:txBody>
      </p:sp>
      <p:sp>
        <p:nvSpPr>
          <p:cNvPr id="11" name="Shape 9"/>
          <p:cNvSpPr/>
          <p:nvPr/>
        </p:nvSpPr>
        <p:spPr>
          <a:xfrm>
            <a:off x="812800" y="2926556"/>
            <a:ext cx="10566400" cy="0"/>
          </a:xfrm>
          <a:prstGeom prst="line">
            <a:avLst/>
          </a:prstGeom>
          <a:noFill/>
          <a:ln w="6350">
            <a:solidFill>
              <a:srgbClr val="E2DED2"/>
            </a:solidFill>
            <a:prstDash val="solid"/>
          </a:ln>
        </p:spPr>
        <p:txBody>
          <a:bodyPr/>
          <a:lstStyle/>
          <a:p>
            <a:endParaRPr lang="en-GB"/>
          </a:p>
        </p:txBody>
      </p:sp>
      <p:sp>
        <p:nvSpPr>
          <p:cNvPr id="12" name="Text 10"/>
          <p:cNvSpPr/>
          <p:nvPr/>
        </p:nvSpPr>
        <p:spPr>
          <a:xfrm>
            <a:off x="812800" y="260588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Output</a:t>
            </a:r>
            <a:endParaRPr lang="en-US" sz="1500" dirty="0"/>
          </a:p>
        </p:txBody>
      </p:sp>
      <p:sp>
        <p:nvSpPr>
          <p:cNvPr id="13" name="Text 11"/>
          <p:cNvSpPr/>
          <p:nvPr/>
        </p:nvSpPr>
        <p:spPr>
          <a:xfrm>
            <a:off x="2971800" y="26058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A separate executable file</a:t>
            </a:r>
            <a:endParaRPr lang="en-US" sz="1500" dirty="0"/>
          </a:p>
        </p:txBody>
      </p:sp>
      <p:sp>
        <p:nvSpPr>
          <p:cNvPr id="14" name="Text 12"/>
          <p:cNvSpPr/>
          <p:nvPr/>
        </p:nvSpPr>
        <p:spPr>
          <a:xfrm>
            <a:off x="7175500" y="26058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No file, runs directly</a:t>
            </a:r>
            <a:endParaRPr lang="en-US" sz="1500" dirty="0"/>
          </a:p>
        </p:txBody>
      </p:sp>
      <p:sp>
        <p:nvSpPr>
          <p:cNvPr id="15" name="Shape 13"/>
          <p:cNvSpPr/>
          <p:nvPr/>
        </p:nvSpPr>
        <p:spPr>
          <a:xfrm>
            <a:off x="812800" y="3320256"/>
            <a:ext cx="10566400" cy="0"/>
          </a:xfrm>
          <a:prstGeom prst="line">
            <a:avLst/>
          </a:prstGeom>
          <a:noFill/>
          <a:ln w="6350">
            <a:solidFill>
              <a:srgbClr val="E2DED2"/>
            </a:solidFill>
            <a:prstDash val="solid"/>
          </a:ln>
        </p:spPr>
        <p:txBody>
          <a:bodyPr/>
          <a:lstStyle/>
          <a:p>
            <a:endParaRPr lang="en-GB"/>
          </a:p>
        </p:txBody>
      </p:sp>
      <p:sp>
        <p:nvSpPr>
          <p:cNvPr id="16" name="Text 14"/>
          <p:cNvSpPr/>
          <p:nvPr/>
        </p:nvSpPr>
        <p:spPr>
          <a:xfrm>
            <a:off x="812800" y="299958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Errors</a:t>
            </a:r>
            <a:endParaRPr lang="en-US" sz="1500" dirty="0"/>
          </a:p>
        </p:txBody>
      </p:sp>
      <p:sp>
        <p:nvSpPr>
          <p:cNvPr id="17" name="Text 15"/>
          <p:cNvSpPr/>
          <p:nvPr/>
        </p:nvSpPr>
        <p:spPr>
          <a:xfrm>
            <a:off x="2971800" y="29995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Reported before it starts</a:t>
            </a:r>
            <a:endParaRPr lang="en-US" sz="1500" dirty="0"/>
          </a:p>
        </p:txBody>
      </p:sp>
      <p:sp>
        <p:nvSpPr>
          <p:cNvPr id="18" name="Text 16"/>
          <p:cNvSpPr/>
          <p:nvPr/>
        </p:nvSpPr>
        <p:spPr>
          <a:xfrm>
            <a:off x="7175500" y="29995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Often found when reached</a:t>
            </a:r>
            <a:endParaRPr lang="en-US" sz="1500" dirty="0"/>
          </a:p>
        </p:txBody>
      </p:sp>
      <p:sp>
        <p:nvSpPr>
          <p:cNvPr id="19" name="Shape 17"/>
          <p:cNvSpPr/>
          <p:nvPr/>
        </p:nvSpPr>
        <p:spPr>
          <a:xfrm>
            <a:off x="812800" y="3713956"/>
            <a:ext cx="10566400" cy="0"/>
          </a:xfrm>
          <a:prstGeom prst="line">
            <a:avLst/>
          </a:prstGeom>
          <a:noFill/>
          <a:ln w="6350">
            <a:solidFill>
              <a:srgbClr val="E2DED2"/>
            </a:solidFill>
            <a:prstDash val="solid"/>
          </a:ln>
        </p:spPr>
        <p:txBody>
          <a:bodyPr/>
          <a:lstStyle/>
          <a:p>
            <a:endParaRPr lang="en-GB"/>
          </a:p>
        </p:txBody>
      </p:sp>
      <p:sp>
        <p:nvSpPr>
          <p:cNvPr id="20" name="Text 18"/>
          <p:cNvSpPr/>
          <p:nvPr/>
        </p:nvSpPr>
        <p:spPr>
          <a:xfrm>
            <a:off x="812800" y="339328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Run time speed</a:t>
            </a:r>
            <a:endParaRPr lang="en-US" sz="1500" dirty="0"/>
          </a:p>
        </p:txBody>
      </p:sp>
      <p:sp>
        <p:nvSpPr>
          <p:cNvPr id="21" name="Text 19"/>
          <p:cNvSpPr/>
          <p:nvPr/>
        </p:nvSpPr>
        <p:spPr>
          <a:xfrm>
            <a:off x="2971800" y="33932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Usually faster</a:t>
            </a:r>
            <a:endParaRPr lang="en-US" sz="1500" dirty="0"/>
          </a:p>
        </p:txBody>
      </p:sp>
      <p:sp>
        <p:nvSpPr>
          <p:cNvPr id="22" name="Text 20"/>
          <p:cNvSpPr/>
          <p:nvPr/>
        </p:nvSpPr>
        <p:spPr>
          <a:xfrm>
            <a:off x="7175500" y="33932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Usually slower</a:t>
            </a:r>
            <a:endParaRPr lang="en-US" sz="1500" dirty="0"/>
          </a:p>
        </p:txBody>
      </p:sp>
      <p:sp>
        <p:nvSpPr>
          <p:cNvPr id="23" name="Shape 21"/>
          <p:cNvSpPr/>
          <p:nvPr/>
        </p:nvSpPr>
        <p:spPr>
          <a:xfrm>
            <a:off x="812800" y="4107656"/>
            <a:ext cx="10566400" cy="0"/>
          </a:xfrm>
          <a:prstGeom prst="line">
            <a:avLst/>
          </a:prstGeom>
          <a:noFill/>
          <a:ln w="6350">
            <a:solidFill>
              <a:srgbClr val="E2DED2"/>
            </a:solidFill>
            <a:prstDash val="solid"/>
          </a:ln>
        </p:spPr>
        <p:txBody>
          <a:bodyPr/>
          <a:lstStyle/>
          <a:p>
            <a:endParaRPr lang="en-GB"/>
          </a:p>
        </p:txBody>
      </p:sp>
      <p:sp>
        <p:nvSpPr>
          <p:cNvPr id="24" name="Text 22"/>
          <p:cNvSpPr/>
          <p:nvPr/>
        </p:nvSpPr>
        <p:spPr>
          <a:xfrm>
            <a:off x="812800" y="378698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To run again</a:t>
            </a:r>
            <a:endParaRPr lang="en-US" sz="1500" dirty="0"/>
          </a:p>
        </p:txBody>
      </p:sp>
      <p:sp>
        <p:nvSpPr>
          <p:cNvPr id="25" name="Text 23"/>
          <p:cNvSpPr/>
          <p:nvPr/>
        </p:nvSpPr>
        <p:spPr>
          <a:xfrm>
            <a:off x="2971800" y="37869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Run the executable</a:t>
            </a:r>
            <a:endParaRPr lang="en-US" sz="1500" dirty="0"/>
          </a:p>
        </p:txBody>
      </p:sp>
      <p:sp>
        <p:nvSpPr>
          <p:cNvPr id="26" name="Text 24"/>
          <p:cNvSpPr/>
          <p:nvPr/>
        </p:nvSpPr>
        <p:spPr>
          <a:xfrm>
            <a:off x="7175500" y="37869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Run the source again</a:t>
            </a:r>
            <a:endParaRPr lang="en-US" sz="1500" dirty="0"/>
          </a:p>
        </p:txBody>
      </p:sp>
      <p:sp>
        <p:nvSpPr>
          <p:cNvPr id="27" name="Shape 25"/>
          <p:cNvSpPr/>
          <p:nvPr/>
        </p:nvSpPr>
        <p:spPr>
          <a:xfrm>
            <a:off x="812800" y="4501356"/>
            <a:ext cx="10566400" cy="0"/>
          </a:xfrm>
          <a:prstGeom prst="line">
            <a:avLst/>
          </a:prstGeom>
          <a:noFill/>
          <a:ln w="6350">
            <a:solidFill>
              <a:srgbClr val="E2DED2"/>
            </a:solidFill>
            <a:prstDash val="solid"/>
          </a:ln>
        </p:spPr>
        <p:txBody>
          <a:bodyPr/>
          <a:lstStyle/>
          <a:p>
            <a:endParaRPr lang="en-GB"/>
          </a:p>
        </p:txBody>
      </p:sp>
      <p:sp>
        <p:nvSpPr>
          <p:cNvPr id="28" name="Text 26"/>
          <p:cNvSpPr/>
          <p:nvPr/>
        </p:nvSpPr>
        <p:spPr>
          <a:xfrm>
            <a:off x="812800" y="418068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Examples</a:t>
            </a:r>
            <a:endParaRPr lang="en-US" sz="1500" dirty="0"/>
          </a:p>
        </p:txBody>
      </p:sp>
      <p:sp>
        <p:nvSpPr>
          <p:cNvPr id="29" name="Text 27"/>
          <p:cNvSpPr/>
          <p:nvPr/>
        </p:nvSpPr>
        <p:spPr>
          <a:xfrm>
            <a:off x="2971800" y="41806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C, C++, Rust, Go</a:t>
            </a:r>
            <a:endParaRPr lang="en-US" sz="1500" dirty="0"/>
          </a:p>
        </p:txBody>
      </p:sp>
      <p:sp>
        <p:nvSpPr>
          <p:cNvPr id="30" name="Text 28"/>
          <p:cNvSpPr/>
          <p:nvPr/>
        </p:nvSpPr>
        <p:spPr>
          <a:xfrm>
            <a:off x="7175500" y="41806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Python, JavaScript, Ruby</a:t>
            </a:r>
            <a:endParaRPr lang="en-US" sz="1500" dirty="0"/>
          </a:p>
        </p:txBody>
      </p:sp>
      <p:sp>
        <p:nvSpPr>
          <p:cNvPr id="31" name="Text 29"/>
          <p:cNvSpPr/>
          <p:nvPr/>
        </p:nvSpPr>
        <p:spPr>
          <a:xfrm>
            <a:off x="812800" y="4733131"/>
            <a:ext cx="10883392"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These are typical, not absolute. The next slide shows why.</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TRANSLATORS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Many languages do both</a:t>
            </a:r>
            <a:endParaRPr lang="en-US" sz="3600" dirty="0"/>
          </a:p>
        </p:txBody>
      </p:sp>
      <p:sp>
        <p:nvSpPr>
          <p:cNvPr id="4" name="Text 2"/>
          <p:cNvSpPr/>
          <p:nvPr/>
        </p:nvSpPr>
        <p:spPr>
          <a:xfrm>
            <a:off x="812800" y="1833761"/>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PYTHON</a:t>
            </a:r>
            <a:endParaRPr lang="en-US" sz="1400" dirty="0"/>
          </a:p>
        </p:txBody>
      </p:sp>
      <p:sp>
        <p:nvSpPr>
          <p:cNvPr id="5" name="Shape 3"/>
          <p:cNvSpPr/>
          <p:nvPr/>
        </p:nvSpPr>
        <p:spPr>
          <a:xfrm>
            <a:off x="815975" y="2126456"/>
            <a:ext cx="2257425" cy="909241"/>
          </a:xfrm>
          <a:prstGeom prst="roundRect">
            <a:avLst>
              <a:gd name="adj" fmla="val 13619"/>
            </a:avLst>
          </a:prstGeom>
          <a:solidFill>
            <a:srgbClr val="FDFCF8"/>
          </a:solidFill>
          <a:ln w="6350">
            <a:solidFill>
              <a:srgbClr val="E2DED2"/>
            </a:solidFill>
            <a:prstDash val="solid"/>
          </a:ln>
        </p:spPr>
        <p:txBody>
          <a:bodyPr/>
          <a:lstStyle/>
          <a:p>
            <a:endParaRPr lang="en-GB"/>
          </a:p>
        </p:txBody>
      </p:sp>
      <p:sp>
        <p:nvSpPr>
          <p:cNvPr id="6" name="Text 4"/>
          <p:cNvSpPr/>
          <p:nvPr/>
        </p:nvSpPr>
        <p:spPr>
          <a:xfrm>
            <a:off x="996950" y="230743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program.py</a:t>
            </a:r>
            <a:endParaRPr lang="en-US" sz="1600" dirty="0"/>
          </a:p>
        </p:txBody>
      </p:sp>
      <p:sp>
        <p:nvSpPr>
          <p:cNvPr id="7" name="Text 5"/>
          <p:cNvSpPr/>
          <p:nvPr/>
        </p:nvSpPr>
        <p:spPr>
          <a:xfrm>
            <a:off x="996950" y="2614712"/>
            <a:ext cx="1952339"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Source code</a:t>
            </a:r>
            <a:endParaRPr lang="en-US" sz="1400" dirty="0"/>
          </a:p>
        </p:txBody>
      </p:sp>
      <p:pic>
        <p:nvPicPr>
          <p:cNvPr id="8" name="Image 0" descr="arrow-right"/>
          <p:cNvPicPr>
            <a:picLocks noChangeAspect="1"/>
          </p:cNvPicPr>
          <p:nvPr/>
        </p:nvPicPr>
        <p:blipFill>
          <a:blip r:embed="rId3"/>
          <a:srcRect/>
          <a:stretch/>
        </p:blipFill>
        <p:spPr>
          <a:xfrm>
            <a:off x="3178175" y="2473127"/>
            <a:ext cx="304800" cy="215900"/>
          </a:xfrm>
          <a:prstGeom prst="rect">
            <a:avLst/>
          </a:prstGeom>
        </p:spPr>
      </p:pic>
      <p:sp>
        <p:nvSpPr>
          <p:cNvPr id="9" name="Shape 6"/>
          <p:cNvSpPr/>
          <p:nvPr/>
        </p:nvSpPr>
        <p:spPr>
          <a:xfrm>
            <a:off x="3584575" y="2123281"/>
            <a:ext cx="2251075" cy="915591"/>
          </a:xfrm>
          <a:prstGeom prst="roundRect">
            <a:avLst>
              <a:gd name="adj" fmla="val 13871"/>
            </a:avLst>
          </a:prstGeom>
          <a:solidFill>
            <a:srgbClr val="12203A"/>
          </a:solidFill>
          <a:ln/>
        </p:spPr>
        <p:txBody>
          <a:bodyPr/>
          <a:lstStyle/>
          <a:p>
            <a:endParaRPr lang="en-GB"/>
          </a:p>
        </p:txBody>
      </p:sp>
      <p:sp>
        <p:nvSpPr>
          <p:cNvPr id="10" name="Text 7"/>
          <p:cNvSpPr/>
          <p:nvPr/>
        </p:nvSpPr>
        <p:spPr>
          <a:xfrm>
            <a:off x="3762375" y="230108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F7F5EF"/>
                </a:solidFill>
                <a:latin typeface="IBM Plex Sans" pitchFamily="34" charset="0"/>
                <a:ea typeface="IBM Plex Sans" pitchFamily="34" charset="-122"/>
                <a:cs typeface="IBM Plex Sans" pitchFamily="34" charset="-120"/>
              </a:rPr>
              <a:t>Bytecode</a:t>
            </a:r>
            <a:endParaRPr lang="en-US" sz="1600" dirty="0"/>
          </a:p>
        </p:txBody>
      </p:sp>
      <p:sp>
        <p:nvSpPr>
          <p:cNvPr id="11" name="Text 8"/>
          <p:cNvSpPr/>
          <p:nvPr/>
        </p:nvSpPr>
        <p:spPr>
          <a:xfrm>
            <a:off x="3762375" y="2608362"/>
            <a:ext cx="2073275"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C5D0E6"/>
                </a:solidFill>
                <a:latin typeface="IBM Plex Sans" pitchFamily="34" charset="0"/>
                <a:ea typeface="IBM Plex Sans" pitchFamily="34" charset="-122"/>
                <a:cs typeface="IBM Plex Sans" pitchFamily="34" charset="-120"/>
              </a:rPr>
              <a:t>Compiled automatically</a:t>
            </a:r>
            <a:endParaRPr lang="en-US" sz="1400" dirty="0"/>
          </a:p>
        </p:txBody>
      </p:sp>
      <p:pic>
        <p:nvPicPr>
          <p:cNvPr id="12" name="Image 1" descr="arrow-right"/>
          <p:cNvPicPr>
            <a:picLocks noChangeAspect="1"/>
          </p:cNvPicPr>
          <p:nvPr/>
        </p:nvPicPr>
        <p:blipFill>
          <a:blip r:embed="rId3"/>
          <a:srcRect/>
          <a:stretch/>
        </p:blipFill>
        <p:spPr>
          <a:xfrm>
            <a:off x="5937250" y="2473127"/>
            <a:ext cx="304800" cy="215900"/>
          </a:xfrm>
          <a:prstGeom prst="rect">
            <a:avLst/>
          </a:prstGeom>
        </p:spPr>
      </p:pic>
      <p:sp>
        <p:nvSpPr>
          <p:cNvPr id="13" name="Shape 9"/>
          <p:cNvSpPr/>
          <p:nvPr/>
        </p:nvSpPr>
        <p:spPr>
          <a:xfrm>
            <a:off x="6346825" y="2126456"/>
            <a:ext cx="2257425" cy="909241"/>
          </a:xfrm>
          <a:prstGeom prst="roundRect">
            <a:avLst>
              <a:gd name="adj" fmla="val 13619"/>
            </a:avLst>
          </a:prstGeom>
          <a:solidFill>
            <a:srgbClr val="FDFCF8"/>
          </a:solidFill>
          <a:ln w="6350">
            <a:solidFill>
              <a:srgbClr val="E2DED2"/>
            </a:solidFill>
            <a:prstDash val="solid"/>
          </a:ln>
        </p:spPr>
        <p:txBody>
          <a:bodyPr/>
          <a:lstStyle/>
          <a:p>
            <a:endParaRPr lang="en-GB"/>
          </a:p>
        </p:txBody>
      </p:sp>
      <p:sp>
        <p:nvSpPr>
          <p:cNvPr id="14" name="Text 10"/>
          <p:cNvSpPr/>
          <p:nvPr/>
        </p:nvSpPr>
        <p:spPr>
          <a:xfrm>
            <a:off x="6527800" y="230743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Python VM</a:t>
            </a:r>
            <a:endParaRPr lang="en-US" sz="1600" dirty="0"/>
          </a:p>
        </p:txBody>
      </p:sp>
      <p:sp>
        <p:nvSpPr>
          <p:cNvPr id="15" name="Text 11"/>
          <p:cNvSpPr/>
          <p:nvPr/>
        </p:nvSpPr>
        <p:spPr>
          <a:xfrm>
            <a:off x="6527800" y="2614712"/>
            <a:ext cx="2073275"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Interprets the bytecode</a:t>
            </a:r>
            <a:endParaRPr lang="en-US" sz="1400" dirty="0"/>
          </a:p>
        </p:txBody>
      </p:sp>
      <p:pic>
        <p:nvPicPr>
          <p:cNvPr id="16" name="Image 2" descr="arrow-right"/>
          <p:cNvPicPr>
            <a:picLocks noChangeAspect="1"/>
          </p:cNvPicPr>
          <p:nvPr/>
        </p:nvPicPr>
        <p:blipFill>
          <a:blip r:embed="rId3"/>
          <a:srcRect/>
          <a:stretch/>
        </p:blipFill>
        <p:spPr>
          <a:xfrm>
            <a:off x="8709025" y="2473127"/>
            <a:ext cx="304800" cy="215900"/>
          </a:xfrm>
          <a:prstGeom prst="rect">
            <a:avLst/>
          </a:prstGeom>
        </p:spPr>
      </p:pic>
      <p:sp>
        <p:nvSpPr>
          <p:cNvPr id="17" name="Shape 12"/>
          <p:cNvSpPr/>
          <p:nvPr/>
        </p:nvSpPr>
        <p:spPr>
          <a:xfrm>
            <a:off x="9118600" y="2126456"/>
            <a:ext cx="2257425" cy="909241"/>
          </a:xfrm>
          <a:prstGeom prst="roundRect">
            <a:avLst>
              <a:gd name="adj" fmla="val 13619"/>
            </a:avLst>
          </a:prstGeom>
          <a:solidFill>
            <a:srgbClr val="FDFCF8"/>
          </a:solidFill>
          <a:ln w="6350">
            <a:solidFill>
              <a:srgbClr val="E2DED2"/>
            </a:solidFill>
            <a:prstDash val="solid"/>
          </a:ln>
        </p:spPr>
        <p:txBody>
          <a:bodyPr/>
          <a:lstStyle/>
          <a:p>
            <a:endParaRPr lang="en-GB"/>
          </a:p>
        </p:txBody>
      </p:sp>
      <p:sp>
        <p:nvSpPr>
          <p:cNvPr id="18" name="Text 13"/>
          <p:cNvSpPr/>
          <p:nvPr/>
        </p:nvSpPr>
        <p:spPr>
          <a:xfrm>
            <a:off x="9299575" y="230743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Output</a:t>
            </a:r>
            <a:endParaRPr lang="en-US" sz="1600" dirty="0"/>
          </a:p>
        </p:txBody>
      </p:sp>
      <p:sp>
        <p:nvSpPr>
          <p:cNvPr id="19" name="Text 14"/>
          <p:cNvSpPr/>
          <p:nvPr/>
        </p:nvSpPr>
        <p:spPr>
          <a:xfrm>
            <a:off x="9299575" y="2614712"/>
            <a:ext cx="1952339"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Results</a:t>
            </a:r>
            <a:endParaRPr lang="en-US" sz="1400" dirty="0"/>
          </a:p>
        </p:txBody>
      </p:sp>
      <p:sp>
        <p:nvSpPr>
          <p:cNvPr id="20" name="Text 15"/>
          <p:cNvSpPr/>
          <p:nvPr/>
        </p:nvSpPr>
        <p:spPr>
          <a:xfrm>
            <a:off x="812800" y="3267472"/>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JAVA</a:t>
            </a:r>
            <a:endParaRPr lang="en-US" sz="1400" dirty="0"/>
          </a:p>
        </p:txBody>
      </p:sp>
      <p:sp>
        <p:nvSpPr>
          <p:cNvPr id="21" name="Shape 16"/>
          <p:cNvSpPr/>
          <p:nvPr/>
        </p:nvSpPr>
        <p:spPr>
          <a:xfrm>
            <a:off x="815975" y="3560167"/>
            <a:ext cx="2257425"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22" name="Text 17"/>
          <p:cNvSpPr/>
          <p:nvPr/>
        </p:nvSpPr>
        <p:spPr>
          <a:xfrm>
            <a:off x="996950" y="3741142"/>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Program.java</a:t>
            </a:r>
            <a:endParaRPr lang="en-US" sz="1600" dirty="0"/>
          </a:p>
        </p:txBody>
      </p:sp>
      <p:sp>
        <p:nvSpPr>
          <p:cNvPr id="23" name="Text 18"/>
          <p:cNvSpPr/>
          <p:nvPr/>
        </p:nvSpPr>
        <p:spPr>
          <a:xfrm>
            <a:off x="996950" y="4048423"/>
            <a:ext cx="1952339"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Source code</a:t>
            </a:r>
            <a:endParaRPr lang="en-US" sz="1400" dirty="0"/>
          </a:p>
        </p:txBody>
      </p:sp>
      <p:pic>
        <p:nvPicPr>
          <p:cNvPr id="24" name="Image 3" descr="arrow-right"/>
          <p:cNvPicPr>
            <a:picLocks noChangeAspect="1"/>
          </p:cNvPicPr>
          <p:nvPr/>
        </p:nvPicPr>
        <p:blipFill>
          <a:blip r:embed="rId3"/>
          <a:srcRect/>
          <a:stretch/>
        </p:blipFill>
        <p:spPr>
          <a:xfrm>
            <a:off x="3178175" y="4026793"/>
            <a:ext cx="304800" cy="215900"/>
          </a:xfrm>
          <a:prstGeom prst="rect">
            <a:avLst/>
          </a:prstGeom>
        </p:spPr>
      </p:pic>
      <p:sp>
        <p:nvSpPr>
          <p:cNvPr id="25" name="Shape 19"/>
          <p:cNvSpPr/>
          <p:nvPr/>
        </p:nvSpPr>
        <p:spPr>
          <a:xfrm>
            <a:off x="3584575" y="3556992"/>
            <a:ext cx="2251075" cy="1155601"/>
          </a:xfrm>
          <a:prstGeom prst="roundRect">
            <a:avLst>
              <a:gd name="adj" fmla="val 10990"/>
            </a:avLst>
          </a:prstGeom>
          <a:solidFill>
            <a:srgbClr val="12203A"/>
          </a:solidFill>
          <a:ln/>
        </p:spPr>
        <p:txBody>
          <a:bodyPr/>
          <a:lstStyle/>
          <a:p>
            <a:endParaRPr lang="en-GB"/>
          </a:p>
        </p:txBody>
      </p:sp>
      <p:sp>
        <p:nvSpPr>
          <p:cNvPr id="26" name="Text 20"/>
          <p:cNvSpPr/>
          <p:nvPr/>
        </p:nvSpPr>
        <p:spPr>
          <a:xfrm>
            <a:off x="3762375" y="3734792"/>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F7F5EF"/>
                </a:solidFill>
                <a:latin typeface="IBM Plex Sans" pitchFamily="34" charset="0"/>
                <a:ea typeface="IBM Plex Sans" pitchFamily="34" charset="-122"/>
                <a:cs typeface="IBM Plex Sans" pitchFamily="34" charset="-120"/>
              </a:rPr>
              <a:t>javac</a:t>
            </a:r>
            <a:endParaRPr lang="en-US" sz="1600" dirty="0"/>
          </a:p>
        </p:txBody>
      </p:sp>
      <p:sp>
        <p:nvSpPr>
          <p:cNvPr id="27" name="Text 21"/>
          <p:cNvSpPr/>
          <p:nvPr/>
        </p:nvSpPr>
        <p:spPr>
          <a:xfrm>
            <a:off x="3762375" y="4042073"/>
            <a:ext cx="1952339"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C5D0E6"/>
                </a:solidFill>
                <a:latin typeface="IBM Plex Sans" pitchFamily="34" charset="0"/>
                <a:ea typeface="IBM Plex Sans" pitchFamily="34" charset="-122"/>
                <a:cs typeface="IBM Plex Sans" pitchFamily="34" charset="-120"/>
              </a:rPr>
              <a:t>Compiles to bytecode</a:t>
            </a:r>
            <a:endParaRPr lang="en-US" sz="1400" dirty="0"/>
          </a:p>
        </p:txBody>
      </p:sp>
      <p:pic>
        <p:nvPicPr>
          <p:cNvPr id="28" name="Image 4" descr="arrow-right"/>
          <p:cNvPicPr>
            <a:picLocks noChangeAspect="1"/>
          </p:cNvPicPr>
          <p:nvPr/>
        </p:nvPicPr>
        <p:blipFill>
          <a:blip r:embed="rId3"/>
          <a:srcRect/>
          <a:stretch/>
        </p:blipFill>
        <p:spPr>
          <a:xfrm>
            <a:off x="5937250" y="4026793"/>
            <a:ext cx="304800" cy="215900"/>
          </a:xfrm>
          <a:prstGeom prst="rect">
            <a:avLst/>
          </a:prstGeom>
        </p:spPr>
      </p:pic>
      <p:sp>
        <p:nvSpPr>
          <p:cNvPr id="29" name="Shape 22"/>
          <p:cNvSpPr/>
          <p:nvPr/>
        </p:nvSpPr>
        <p:spPr>
          <a:xfrm>
            <a:off x="6346825" y="3560167"/>
            <a:ext cx="2257425"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30" name="Text 23"/>
          <p:cNvSpPr/>
          <p:nvPr/>
        </p:nvSpPr>
        <p:spPr>
          <a:xfrm>
            <a:off x="6527800" y="3741142"/>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Java VM</a:t>
            </a:r>
            <a:endParaRPr lang="en-US" sz="1600" dirty="0"/>
          </a:p>
        </p:txBody>
      </p:sp>
      <p:sp>
        <p:nvSpPr>
          <p:cNvPr id="31" name="Text 24"/>
          <p:cNvSpPr/>
          <p:nvPr/>
        </p:nvSpPr>
        <p:spPr>
          <a:xfrm>
            <a:off x="6527800" y="4048423"/>
            <a:ext cx="1952339"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Runs it, compiling hot code as it goes</a:t>
            </a:r>
            <a:endParaRPr lang="en-US" sz="1400" dirty="0"/>
          </a:p>
        </p:txBody>
      </p:sp>
      <p:pic>
        <p:nvPicPr>
          <p:cNvPr id="32" name="Image 5" descr="arrow-right"/>
          <p:cNvPicPr>
            <a:picLocks noChangeAspect="1"/>
          </p:cNvPicPr>
          <p:nvPr/>
        </p:nvPicPr>
        <p:blipFill>
          <a:blip r:embed="rId3"/>
          <a:srcRect/>
          <a:stretch/>
        </p:blipFill>
        <p:spPr>
          <a:xfrm>
            <a:off x="8709025" y="4026793"/>
            <a:ext cx="304800" cy="215900"/>
          </a:xfrm>
          <a:prstGeom prst="rect">
            <a:avLst/>
          </a:prstGeom>
        </p:spPr>
      </p:pic>
      <p:sp>
        <p:nvSpPr>
          <p:cNvPr id="33" name="Shape 25"/>
          <p:cNvSpPr/>
          <p:nvPr/>
        </p:nvSpPr>
        <p:spPr>
          <a:xfrm>
            <a:off x="9118600" y="3560167"/>
            <a:ext cx="2257425"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34" name="Text 26"/>
          <p:cNvSpPr/>
          <p:nvPr/>
        </p:nvSpPr>
        <p:spPr>
          <a:xfrm>
            <a:off x="9299575" y="3741142"/>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Output</a:t>
            </a:r>
            <a:endParaRPr lang="en-US" sz="1600" dirty="0"/>
          </a:p>
        </p:txBody>
      </p:sp>
      <p:sp>
        <p:nvSpPr>
          <p:cNvPr id="35" name="Text 27"/>
          <p:cNvSpPr/>
          <p:nvPr/>
        </p:nvSpPr>
        <p:spPr>
          <a:xfrm>
            <a:off x="9299575" y="4048423"/>
            <a:ext cx="1952339"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Results</a:t>
            </a:r>
            <a:endParaRPr lang="en-US" sz="1400" dirty="0"/>
          </a:p>
        </p:txBody>
      </p:sp>
      <p:sp>
        <p:nvSpPr>
          <p:cNvPr id="36" name="Text 28"/>
          <p:cNvSpPr/>
          <p:nvPr/>
        </p:nvSpPr>
        <p:spPr>
          <a:xfrm>
            <a:off x="812800" y="4941193"/>
            <a:ext cx="10883392" cy="292100"/>
          </a:xfrm>
          <a:prstGeom prst="rect">
            <a:avLst/>
          </a:prstGeom>
          <a:noFill/>
          <a:ln/>
        </p:spPr>
        <p:txBody>
          <a:bodyPr wrap="square" lIns="0" tIns="0" rIns="0" bIns="0" rtlCol="0" anchor="t">
            <a:normAutofit/>
          </a:bodyPr>
          <a:lstStyle/>
          <a:p>
            <a:pPr marL="0" indent="0" algn="l">
              <a:lnSpc>
                <a:spcPts val="2100"/>
              </a:lnSpc>
              <a:buNone/>
            </a:pPr>
            <a:r>
              <a:rPr lang="en-US" sz="1500" dirty="0">
                <a:solidFill>
                  <a:srgbClr val="12203A"/>
                </a:solidFill>
                <a:latin typeface="IBM Plex Sans" pitchFamily="34" charset="0"/>
                <a:ea typeface="IBM Plex Sans" pitchFamily="34" charset="-122"/>
                <a:cs typeface="IBM Plex Sans" pitchFamily="34" charset="-120"/>
              </a:rPr>
              <a:t>Bytecode is a compact set of instructions for a virtual machine rather than for a real processor.</a:t>
            </a:r>
            <a:endParaRPr lang="en-US" sz="15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EXECUTION</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From source code to running program</a:t>
            </a:r>
            <a:endParaRPr lang="en-US" sz="3600" dirty="0"/>
          </a:p>
        </p:txBody>
      </p:sp>
      <p:sp>
        <p:nvSpPr>
          <p:cNvPr id="4" name="Shape 2"/>
          <p:cNvSpPr/>
          <p:nvPr/>
        </p:nvSpPr>
        <p:spPr>
          <a:xfrm>
            <a:off x="815975" y="1913136"/>
            <a:ext cx="1700510" cy="1633041"/>
          </a:xfrm>
          <a:prstGeom prst="roundRect">
            <a:avLst>
              <a:gd name="adj" fmla="val 7582"/>
            </a:avLst>
          </a:prstGeom>
          <a:solidFill>
            <a:srgbClr val="FDFCF8"/>
          </a:solidFill>
          <a:ln w="6350">
            <a:solidFill>
              <a:srgbClr val="E2DED2"/>
            </a:solidFill>
            <a:prstDash val="solid"/>
          </a:ln>
        </p:spPr>
        <p:txBody>
          <a:bodyPr/>
          <a:lstStyle/>
          <a:p>
            <a:endParaRPr lang="en-GB"/>
          </a:p>
        </p:txBody>
      </p:sp>
      <p:sp>
        <p:nvSpPr>
          <p:cNvPr id="5" name="Text 3"/>
          <p:cNvSpPr/>
          <p:nvPr/>
        </p:nvSpPr>
        <p:spPr>
          <a:xfrm>
            <a:off x="996950" y="2094111"/>
            <a:ext cx="138936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1 Lexing</a:t>
            </a:r>
            <a:endParaRPr lang="en-US" sz="1600" dirty="0"/>
          </a:p>
        </p:txBody>
      </p:sp>
      <p:sp>
        <p:nvSpPr>
          <p:cNvPr id="6" name="Text 4"/>
          <p:cNvSpPr/>
          <p:nvPr/>
        </p:nvSpPr>
        <p:spPr>
          <a:xfrm>
            <a:off x="996950" y="2401391"/>
            <a:ext cx="138936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Split the text into tokens</a:t>
            </a:r>
            <a:endParaRPr lang="en-US" sz="1400" dirty="0"/>
          </a:p>
        </p:txBody>
      </p:sp>
      <p:pic>
        <p:nvPicPr>
          <p:cNvPr id="7" name="Image 0" descr="arrow-right"/>
          <p:cNvPicPr>
            <a:picLocks noChangeAspect="1"/>
          </p:cNvPicPr>
          <p:nvPr/>
        </p:nvPicPr>
        <p:blipFill>
          <a:blip r:embed="rId3"/>
          <a:srcRect/>
          <a:stretch/>
        </p:blipFill>
        <p:spPr>
          <a:xfrm>
            <a:off x="2621260" y="2621657"/>
            <a:ext cx="304800" cy="215900"/>
          </a:xfrm>
          <a:prstGeom prst="rect">
            <a:avLst/>
          </a:prstGeom>
        </p:spPr>
      </p:pic>
      <p:sp>
        <p:nvSpPr>
          <p:cNvPr id="8" name="Shape 5"/>
          <p:cNvSpPr/>
          <p:nvPr/>
        </p:nvSpPr>
        <p:spPr>
          <a:xfrm>
            <a:off x="3030835" y="1913136"/>
            <a:ext cx="1700609" cy="1633041"/>
          </a:xfrm>
          <a:prstGeom prst="roundRect">
            <a:avLst>
              <a:gd name="adj" fmla="val 7582"/>
            </a:avLst>
          </a:prstGeom>
          <a:solidFill>
            <a:srgbClr val="FDFCF8"/>
          </a:solidFill>
          <a:ln w="6350">
            <a:solidFill>
              <a:srgbClr val="E2DED2"/>
            </a:solidFill>
            <a:prstDash val="solid"/>
          </a:ln>
        </p:spPr>
        <p:txBody>
          <a:bodyPr/>
          <a:lstStyle/>
          <a:p>
            <a:endParaRPr lang="en-GB"/>
          </a:p>
        </p:txBody>
      </p:sp>
      <p:sp>
        <p:nvSpPr>
          <p:cNvPr id="9" name="Text 6"/>
          <p:cNvSpPr/>
          <p:nvPr/>
        </p:nvSpPr>
        <p:spPr>
          <a:xfrm>
            <a:off x="3211810" y="2094111"/>
            <a:ext cx="138945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2 Parsing</a:t>
            </a:r>
            <a:endParaRPr lang="en-US" sz="1600" dirty="0"/>
          </a:p>
        </p:txBody>
      </p:sp>
      <p:sp>
        <p:nvSpPr>
          <p:cNvPr id="10" name="Text 7"/>
          <p:cNvSpPr/>
          <p:nvPr/>
        </p:nvSpPr>
        <p:spPr>
          <a:xfrm>
            <a:off x="3211810" y="2401391"/>
            <a:ext cx="1389459" cy="74543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Check the grammar and build a tree</a:t>
            </a:r>
            <a:endParaRPr lang="en-US" sz="1400" dirty="0"/>
          </a:p>
        </p:txBody>
      </p:sp>
      <p:pic>
        <p:nvPicPr>
          <p:cNvPr id="11" name="Image 1" descr="arrow-right"/>
          <p:cNvPicPr>
            <a:picLocks noChangeAspect="1"/>
          </p:cNvPicPr>
          <p:nvPr/>
        </p:nvPicPr>
        <p:blipFill>
          <a:blip r:embed="rId3"/>
          <a:srcRect/>
          <a:stretch/>
        </p:blipFill>
        <p:spPr>
          <a:xfrm>
            <a:off x="4836220" y="2621657"/>
            <a:ext cx="304800" cy="215900"/>
          </a:xfrm>
          <a:prstGeom prst="rect">
            <a:avLst/>
          </a:prstGeom>
        </p:spPr>
      </p:pic>
      <p:sp>
        <p:nvSpPr>
          <p:cNvPr id="12" name="Shape 8"/>
          <p:cNvSpPr/>
          <p:nvPr/>
        </p:nvSpPr>
        <p:spPr>
          <a:xfrm>
            <a:off x="5245795" y="1913136"/>
            <a:ext cx="1700510" cy="1633041"/>
          </a:xfrm>
          <a:prstGeom prst="roundRect">
            <a:avLst>
              <a:gd name="adj" fmla="val 7582"/>
            </a:avLst>
          </a:prstGeom>
          <a:solidFill>
            <a:srgbClr val="FDFCF8"/>
          </a:solidFill>
          <a:ln w="6350">
            <a:solidFill>
              <a:srgbClr val="E2DED2"/>
            </a:solidFill>
            <a:prstDash val="solid"/>
          </a:ln>
        </p:spPr>
        <p:txBody>
          <a:bodyPr/>
          <a:lstStyle/>
          <a:p>
            <a:endParaRPr lang="en-GB"/>
          </a:p>
        </p:txBody>
      </p:sp>
      <p:sp>
        <p:nvSpPr>
          <p:cNvPr id="13" name="Text 9"/>
          <p:cNvSpPr/>
          <p:nvPr/>
        </p:nvSpPr>
        <p:spPr>
          <a:xfrm>
            <a:off x="5426770" y="2094111"/>
            <a:ext cx="138936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3 Analysis</a:t>
            </a:r>
            <a:endParaRPr lang="en-US" sz="1600" dirty="0"/>
          </a:p>
        </p:txBody>
      </p:sp>
      <p:sp>
        <p:nvSpPr>
          <p:cNvPr id="14" name="Text 10"/>
          <p:cNvSpPr/>
          <p:nvPr/>
        </p:nvSpPr>
        <p:spPr>
          <a:xfrm>
            <a:off x="5426770" y="2401391"/>
            <a:ext cx="138936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Check names and types</a:t>
            </a:r>
            <a:endParaRPr lang="en-US" sz="1400" dirty="0"/>
          </a:p>
        </p:txBody>
      </p:sp>
      <p:pic>
        <p:nvPicPr>
          <p:cNvPr id="15" name="Image 2" descr="arrow-right"/>
          <p:cNvPicPr>
            <a:picLocks noChangeAspect="1"/>
          </p:cNvPicPr>
          <p:nvPr/>
        </p:nvPicPr>
        <p:blipFill>
          <a:blip r:embed="rId3"/>
          <a:srcRect/>
          <a:stretch/>
        </p:blipFill>
        <p:spPr>
          <a:xfrm>
            <a:off x="7051080" y="2621657"/>
            <a:ext cx="304800" cy="215900"/>
          </a:xfrm>
          <a:prstGeom prst="rect">
            <a:avLst/>
          </a:prstGeom>
        </p:spPr>
      </p:pic>
      <p:sp>
        <p:nvSpPr>
          <p:cNvPr id="16" name="Shape 11"/>
          <p:cNvSpPr/>
          <p:nvPr/>
        </p:nvSpPr>
        <p:spPr>
          <a:xfrm>
            <a:off x="7460655" y="1913136"/>
            <a:ext cx="1700510" cy="1633041"/>
          </a:xfrm>
          <a:prstGeom prst="roundRect">
            <a:avLst>
              <a:gd name="adj" fmla="val 7582"/>
            </a:avLst>
          </a:prstGeom>
          <a:solidFill>
            <a:srgbClr val="FDFCF8"/>
          </a:solidFill>
          <a:ln w="6350">
            <a:solidFill>
              <a:srgbClr val="E2DED2"/>
            </a:solidFill>
            <a:prstDash val="solid"/>
          </a:ln>
        </p:spPr>
        <p:txBody>
          <a:bodyPr/>
          <a:lstStyle/>
          <a:p>
            <a:endParaRPr lang="en-GB"/>
          </a:p>
        </p:txBody>
      </p:sp>
      <p:sp>
        <p:nvSpPr>
          <p:cNvPr id="17" name="Text 12"/>
          <p:cNvSpPr/>
          <p:nvPr/>
        </p:nvSpPr>
        <p:spPr>
          <a:xfrm>
            <a:off x="7641630" y="2094111"/>
            <a:ext cx="1389360" cy="512961"/>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4 Code generation</a:t>
            </a:r>
            <a:endParaRPr lang="en-US" sz="1600" dirty="0"/>
          </a:p>
        </p:txBody>
      </p:sp>
      <p:sp>
        <p:nvSpPr>
          <p:cNvPr id="18" name="Text 13"/>
          <p:cNvSpPr/>
          <p:nvPr/>
        </p:nvSpPr>
        <p:spPr>
          <a:xfrm>
            <a:off x="7641630" y="2645172"/>
            <a:ext cx="1389360" cy="74543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Produce machine code or bytecode</a:t>
            </a:r>
            <a:endParaRPr lang="en-US" sz="1400" dirty="0"/>
          </a:p>
        </p:txBody>
      </p:sp>
      <p:pic>
        <p:nvPicPr>
          <p:cNvPr id="19" name="Image 3" descr="arrow-right"/>
          <p:cNvPicPr>
            <a:picLocks noChangeAspect="1"/>
          </p:cNvPicPr>
          <p:nvPr/>
        </p:nvPicPr>
        <p:blipFill>
          <a:blip r:embed="rId3"/>
          <a:srcRect/>
          <a:stretch/>
        </p:blipFill>
        <p:spPr>
          <a:xfrm>
            <a:off x="9265940" y="2621657"/>
            <a:ext cx="304800" cy="215900"/>
          </a:xfrm>
          <a:prstGeom prst="rect">
            <a:avLst/>
          </a:prstGeom>
        </p:spPr>
      </p:pic>
      <p:sp>
        <p:nvSpPr>
          <p:cNvPr id="20" name="Shape 14"/>
          <p:cNvSpPr/>
          <p:nvPr/>
        </p:nvSpPr>
        <p:spPr>
          <a:xfrm>
            <a:off x="9675515" y="1913136"/>
            <a:ext cx="1700510" cy="1633041"/>
          </a:xfrm>
          <a:prstGeom prst="roundRect">
            <a:avLst>
              <a:gd name="adj" fmla="val 7582"/>
            </a:avLst>
          </a:prstGeom>
          <a:solidFill>
            <a:srgbClr val="FDFCF8"/>
          </a:solidFill>
          <a:ln w="6350">
            <a:solidFill>
              <a:srgbClr val="E2DED2"/>
            </a:solidFill>
            <a:prstDash val="solid"/>
          </a:ln>
        </p:spPr>
        <p:txBody>
          <a:bodyPr/>
          <a:lstStyle/>
          <a:p>
            <a:endParaRPr lang="en-GB"/>
          </a:p>
        </p:txBody>
      </p:sp>
      <p:sp>
        <p:nvSpPr>
          <p:cNvPr id="21" name="Text 15"/>
          <p:cNvSpPr/>
          <p:nvPr/>
        </p:nvSpPr>
        <p:spPr>
          <a:xfrm>
            <a:off x="9856490" y="2094111"/>
            <a:ext cx="138936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5 Execution</a:t>
            </a:r>
            <a:endParaRPr lang="en-US" sz="1600" dirty="0"/>
          </a:p>
        </p:txBody>
      </p:sp>
      <p:sp>
        <p:nvSpPr>
          <p:cNvPr id="22" name="Text 16"/>
          <p:cNvSpPr/>
          <p:nvPr/>
        </p:nvSpPr>
        <p:spPr>
          <a:xfrm>
            <a:off x="9856490" y="2401391"/>
            <a:ext cx="138936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The processor carries it out</a:t>
            </a:r>
            <a:endParaRPr lang="en-US" sz="1400" dirty="0"/>
          </a:p>
        </p:txBody>
      </p:sp>
      <p:sp>
        <p:nvSpPr>
          <p:cNvPr id="23" name="Text 17"/>
          <p:cNvSpPr/>
          <p:nvPr/>
        </p:nvSpPr>
        <p:spPr>
          <a:xfrm>
            <a:off x="812800" y="3854152"/>
            <a:ext cx="10883392"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A compiler does stages 1 to 4 before the program starts. An interpreter does similar work as the program runs.</a:t>
            </a:r>
            <a:endParaRPr lang="en-US" sz="1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EXECUTION</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Stages 1 and 2 on one line</a:t>
            </a:r>
            <a:endParaRPr lang="en-US" sz="3600" dirty="0"/>
          </a:p>
        </p:txBody>
      </p:sp>
      <p:sp>
        <p:nvSpPr>
          <p:cNvPr id="4" name="Text 2"/>
          <p:cNvSpPr/>
          <p:nvPr/>
        </p:nvSpPr>
        <p:spPr>
          <a:xfrm>
            <a:off x="812800" y="1808361"/>
            <a:ext cx="10566400" cy="797520"/>
          </a:xfrm>
          <a:prstGeom prst="roundRect">
            <a:avLst>
              <a:gd name="adj" fmla="val 15924"/>
            </a:avLst>
          </a:prstGeom>
          <a:solidFill>
            <a:srgbClr val="0F1A2E"/>
          </a:solidFill>
          <a:ln/>
        </p:spPr>
        <p:txBody>
          <a:bodyPr wrap="none" lIns="216803" tIns="166003" rIns="0" bIns="140603" rtlCol="0" anchor="t">
            <a:normAutofit/>
          </a:bodyPr>
          <a:lstStyle/>
          <a:p>
            <a:pPr marL="0" indent="0" algn="l">
              <a:lnSpc>
                <a:spcPts val="3080"/>
              </a:lnSpc>
              <a:buNone/>
            </a:pPr>
            <a:r>
              <a:rPr lang="en-US" sz="2200" dirty="0">
                <a:solidFill>
                  <a:srgbClr val="E6EDF7"/>
                </a:solidFill>
                <a:latin typeface="JetBrains Mono" pitchFamily="49" charset="0"/>
                <a:ea typeface="JetBrains Mono" pitchFamily="49" charset="-122"/>
                <a:cs typeface="JetBrains Mono" pitchFamily="49" charset="-120"/>
              </a:rPr>
              <a:t>total = a + b</a:t>
            </a:r>
            <a:endParaRPr lang="en-US" sz="2200" dirty="0"/>
          </a:p>
        </p:txBody>
      </p:sp>
      <p:sp>
        <p:nvSpPr>
          <p:cNvPr id="5" name="Shape 3"/>
          <p:cNvSpPr/>
          <p:nvPr/>
        </p:nvSpPr>
        <p:spPr>
          <a:xfrm>
            <a:off x="812800" y="3108127"/>
            <a:ext cx="3937000" cy="0"/>
          </a:xfrm>
          <a:prstGeom prst="line">
            <a:avLst/>
          </a:prstGeom>
          <a:noFill/>
          <a:ln w="19050">
            <a:solidFill>
              <a:srgbClr val="12203A"/>
            </a:solidFill>
            <a:prstDash val="solid"/>
          </a:ln>
        </p:spPr>
        <p:txBody>
          <a:bodyPr/>
          <a:lstStyle/>
          <a:p>
            <a:endParaRPr lang="en-GB"/>
          </a:p>
        </p:txBody>
      </p:sp>
      <p:sp>
        <p:nvSpPr>
          <p:cNvPr id="6" name="Text 4"/>
          <p:cNvSpPr/>
          <p:nvPr/>
        </p:nvSpPr>
        <p:spPr>
          <a:xfrm>
            <a:off x="812800" y="2809081"/>
            <a:ext cx="1447800"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TOKEN</a:t>
            </a:r>
            <a:endParaRPr lang="en-US" sz="1400" dirty="0"/>
          </a:p>
        </p:txBody>
      </p:sp>
      <p:sp>
        <p:nvSpPr>
          <p:cNvPr id="7" name="Text 5"/>
          <p:cNvSpPr/>
          <p:nvPr/>
        </p:nvSpPr>
        <p:spPr>
          <a:xfrm>
            <a:off x="2209800" y="2809081"/>
            <a:ext cx="2354580"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KIND</a:t>
            </a:r>
            <a:endParaRPr lang="en-US" sz="1400" dirty="0"/>
          </a:p>
        </p:txBody>
      </p:sp>
      <p:sp>
        <p:nvSpPr>
          <p:cNvPr id="8" name="Shape 6"/>
          <p:cNvSpPr/>
          <p:nvPr/>
        </p:nvSpPr>
        <p:spPr>
          <a:xfrm>
            <a:off x="812800" y="3495477"/>
            <a:ext cx="3937000" cy="0"/>
          </a:xfrm>
          <a:prstGeom prst="line">
            <a:avLst/>
          </a:prstGeom>
          <a:noFill/>
          <a:ln w="6350">
            <a:solidFill>
              <a:srgbClr val="E2DED2"/>
            </a:solidFill>
            <a:prstDash val="solid"/>
          </a:ln>
        </p:spPr>
        <p:txBody>
          <a:bodyPr/>
          <a:lstStyle/>
          <a:p>
            <a:endParaRPr lang="en-GB"/>
          </a:p>
        </p:txBody>
      </p:sp>
      <p:sp>
        <p:nvSpPr>
          <p:cNvPr id="9" name="Text 7"/>
          <p:cNvSpPr/>
          <p:nvPr/>
        </p:nvSpPr>
        <p:spPr>
          <a:xfrm>
            <a:off x="812800" y="3181152"/>
            <a:ext cx="144780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JetBrains Mono" pitchFamily="49" charset="0"/>
                <a:ea typeface="JetBrains Mono" pitchFamily="49" charset="-122"/>
                <a:cs typeface="JetBrains Mono" pitchFamily="49" charset="-120"/>
              </a:rPr>
              <a:t>total</a:t>
            </a:r>
            <a:endParaRPr lang="en-US" sz="1500" dirty="0"/>
          </a:p>
        </p:txBody>
      </p:sp>
      <p:sp>
        <p:nvSpPr>
          <p:cNvPr id="10" name="Text 8"/>
          <p:cNvSpPr/>
          <p:nvPr/>
        </p:nvSpPr>
        <p:spPr>
          <a:xfrm>
            <a:off x="2209800" y="3181152"/>
            <a:ext cx="235458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name</a:t>
            </a:r>
            <a:endParaRPr lang="en-US" sz="1500" dirty="0"/>
          </a:p>
        </p:txBody>
      </p:sp>
      <p:sp>
        <p:nvSpPr>
          <p:cNvPr id="11" name="Shape 9"/>
          <p:cNvSpPr/>
          <p:nvPr/>
        </p:nvSpPr>
        <p:spPr>
          <a:xfrm>
            <a:off x="812800" y="3876477"/>
            <a:ext cx="3937000" cy="0"/>
          </a:xfrm>
          <a:prstGeom prst="line">
            <a:avLst/>
          </a:prstGeom>
          <a:noFill/>
          <a:ln w="6350">
            <a:solidFill>
              <a:srgbClr val="E2DED2"/>
            </a:solidFill>
            <a:prstDash val="solid"/>
          </a:ln>
        </p:spPr>
        <p:txBody>
          <a:bodyPr/>
          <a:lstStyle/>
          <a:p>
            <a:endParaRPr lang="en-GB"/>
          </a:p>
        </p:txBody>
      </p:sp>
      <p:sp>
        <p:nvSpPr>
          <p:cNvPr id="12" name="Text 10"/>
          <p:cNvSpPr/>
          <p:nvPr/>
        </p:nvSpPr>
        <p:spPr>
          <a:xfrm>
            <a:off x="812800" y="3562152"/>
            <a:ext cx="144780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JetBrains Mono" pitchFamily="49" charset="0"/>
                <a:ea typeface="JetBrains Mono" pitchFamily="49" charset="-122"/>
                <a:cs typeface="JetBrains Mono" pitchFamily="49" charset="-120"/>
              </a:rPr>
              <a:t>=</a:t>
            </a:r>
            <a:endParaRPr lang="en-US" sz="1500" dirty="0"/>
          </a:p>
        </p:txBody>
      </p:sp>
      <p:sp>
        <p:nvSpPr>
          <p:cNvPr id="13" name="Text 11"/>
          <p:cNvSpPr/>
          <p:nvPr/>
        </p:nvSpPr>
        <p:spPr>
          <a:xfrm>
            <a:off x="2209800" y="3562152"/>
            <a:ext cx="235458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assignment</a:t>
            </a:r>
            <a:endParaRPr lang="en-US" sz="1500" dirty="0"/>
          </a:p>
        </p:txBody>
      </p:sp>
      <p:sp>
        <p:nvSpPr>
          <p:cNvPr id="14" name="Shape 12"/>
          <p:cNvSpPr/>
          <p:nvPr/>
        </p:nvSpPr>
        <p:spPr>
          <a:xfrm>
            <a:off x="812800" y="4257477"/>
            <a:ext cx="3937000" cy="0"/>
          </a:xfrm>
          <a:prstGeom prst="line">
            <a:avLst/>
          </a:prstGeom>
          <a:noFill/>
          <a:ln w="6350">
            <a:solidFill>
              <a:srgbClr val="E2DED2"/>
            </a:solidFill>
            <a:prstDash val="solid"/>
          </a:ln>
        </p:spPr>
        <p:txBody>
          <a:bodyPr/>
          <a:lstStyle/>
          <a:p>
            <a:endParaRPr lang="en-GB"/>
          </a:p>
        </p:txBody>
      </p:sp>
      <p:sp>
        <p:nvSpPr>
          <p:cNvPr id="15" name="Text 13"/>
          <p:cNvSpPr/>
          <p:nvPr/>
        </p:nvSpPr>
        <p:spPr>
          <a:xfrm>
            <a:off x="812800" y="3943152"/>
            <a:ext cx="144780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JetBrains Mono" pitchFamily="49" charset="0"/>
                <a:ea typeface="JetBrains Mono" pitchFamily="49" charset="-122"/>
                <a:cs typeface="JetBrains Mono" pitchFamily="49" charset="-120"/>
              </a:rPr>
              <a:t>a</a:t>
            </a:r>
            <a:endParaRPr lang="en-US" sz="1500" dirty="0"/>
          </a:p>
        </p:txBody>
      </p:sp>
      <p:sp>
        <p:nvSpPr>
          <p:cNvPr id="16" name="Text 14"/>
          <p:cNvSpPr/>
          <p:nvPr/>
        </p:nvSpPr>
        <p:spPr>
          <a:xfrm>
            <a:off x="2209800" y="3943152"/>
            <a:ext cx="235458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name</a:t>
            </a:r>
            <a:endParaRPr lang="en-US" sz="1500" dirty="0"/>
          </a:p>
        </p:txBody>
      </p:sp>
      <p:sp>
        <p:nvSpPr>
          <p:cNvPr id="17" name="Shape 15"/>
          <p:cNvSpPr/>
          <p:nvPr/>
        </p:nvSpPr>
        <p:spPr>
          <a:xfrm>
            <a:off x="812800" y="4638477"/>
            <a:ext cx="3937000" cy="0"/>
          </a:xfrm>
          <a:prstGeom prst="line">
            <a:avLst/>
          </a:prstGeom>
          <a:noFill/>
          <a:ln w="6350">
            <a:solidFill>
              <a:srgbClr val="E2DED2"/>
            </a:solidFill>
            <a:prstDash val="solid"/>
          </a:ln>
        </p:spPr>
        <p:txBody>
          <a:bodyPr/>
          <a:lstStyle/>
          <a:p>
            <a:endParaRPr lang="en-GB"/>
          </a:p>
        </p:txBody>
      </p:sp>
      <p:sp>
        <p:nvSpPr>
          <p:cNvPr id="18" name="Text 16"/>
          <p:cNvSpPr/>
          <p:nvPr/>
        </p:nvSpPr>
        <p:spPr>
          <a:xfrm>
            <a:off x="812800" y="4324152"/>
            <a:ext cx="144780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JetBrains Mono" pitchFamily="49" charset="0"/>
                <a:ea typeface="JetBrains Mono" pitchFamily="49" charset="-122"/>
                <a:cs typeface="JetBrains Mono" pitchFamily="49" charset="-120"/>
              </a:rPr>
              <a:t>+</a:t>
            </a:r>
            <a:endParaRPr lang="en-US" sz="1500" dirty="0"/>
          </a:p>
        </p:txBody>
      </p:sp>
      <p:sp>
        <p:nvSpPr>
          <p:cNvPr id="19" name="Text 17"/>
          <p:cNvSpPr/>
          <p:nvPr/>
        </p:nvSpPr>
        <p:spPr>
          <a:xfrm>
            <a:off x="2209800" y="4324152"/>
            <a:ext cx="235458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operator</a:t>
            </a:r>
            <a:endParaRPr lang="en-US" sz="1500" dirty="0"/>
          </a:p>
        </p:txBody>
      </p:sp>
      <p:sp>
        <p:nvSpPr>
          <p:cNvPr id="20" name="Shape 18"/>
          <p:cNvSpPr/>
          <p:nvPr/>
        </p:nvSpPr>
        <p:spPr>
          <a:xfrm>
            <a:off x="812800" y="5019477"/>
            <a:ext cx="3937000" cy="0"/>
          </a:xfrm>
          <a:prstGeom prst="line">
            <a:avLst/>
          </a:prstGeom>
          <a:noFill/>
          <a:ln w="6350">
            <a:solidFill>
              <a:srgbClr val="E2DED2"/>
            </a:solidFill>
            <a:prstDash val="solid"/>
          </a:ln>
        </p:spPr>
        <p:txBody>
          <a:bodyPr/>
          <a:lstStyle/>
          <a:p>
            <a:endParaRPr lang="en-GB"/>
          </a:p>
        </p:txBody>
      </p:sp>
      <p:sp>
        <p:nvSpPr>
          <p:cNvPr id="21" name="Text 19"/>
          <p:cNvSpPr/>
          <p:nvPr/>
        </p:nvSpPr>
        <p:spPr>
          <a:xfrm>
            <a:off x="812800" y="4705152"/>
            <a:ext cx="144780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JetBrains Mono" pitchFamily="49" charset="0"/>
                <a:ea typeface="JetBrains Mono" pitchFamily="49" charset="-122"/>
                <a:cs typeface="JetBrains Mono" pitchFamily="49" charset="-120"/>
              </a:rPr>
              <a:t>b</a:t>
            </a:r>
            <a:endParaRPr lang="en-US" sz="1500" dirty="0"/>
          </a:p>
        </p:txBody>
      </p:sp>
      <p:sp>
        <p:nvSpPr>
          <p:cNvPr id="22" name="Text 20"/>
          <p:cNvSpPr/>
          <p:nvPr/>
        </p:nvSpPr>
        <p:spPr>
          <a:xfrm>
            <a:off x="2209800" y="4705152"/>
            <a:ext cx="235458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name</a:t>
            </a:r>
            <a:endParaRPr lang="en-US" sz="1500" dirty="0"/>
          </a:p>
        </p:txBody>
      </p:sp>
      <p:sp>
        <p:nvSpPr>
          <p:cNvPr id="23" name="Shape 21"/>
          <p:cNvSpPr/>
          <p:nvPr/>
        </p:nvSpPr>
        <p:spPr>
          <a:xfrm>
            <a:off x="4956175" y="2812256"/>
            <a:ext cx="6419850" cy="1987451"/>
          </a:xfrm>
          <a:prstGeom prst="roundRect">
            <a:avLst>
              <a:gd name="adj" fmla="val 6230"/>
            </a:avLst>
          </a:prstGeom>
          <a:solidFill>
            <a:srgbClr val="FDFCF8"/>
          </a:solidFill>
          <a:ln w="6350">
            <a:solidFill>
              <a:srgbClr val="E2DED2"/>
            </a:solidFill>
            <a:prstDash val="solid"/>
          </a:ln>
        </p:spPr>
        <p:txBody>
          <a:bodyPr/>
          <a:lstStyle/>
          <a:p>
            <a:endParaRPr lang="en-GB"/>
          </a:p>
        </p:txBody>
      </p:sp>
      <p:sp>
        <p:nvSpPr>
          <p:cNvPr id="24" name="Text 22"/>
          <p:cNvSpPr/>
          <p:nvPr/>
        </p:nvSpPr>
        <p:spPr>
          <a:xfrm>
            <a:off x="5187950" y="3044031"/>
            <a:ext cx="6134989"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SYNTAX TREE</a:t>
            </a:r>
            <a:endParaRPr lang="en-US" sz="1400" dirty="0"/>
          </a:p>
        </p:txBody>
      </p:sp>
      <p:sp>
        <p:nvSpPr>
          <p:cNvPr id="25" name="Text 23"/>
          <p:cNvSpPr/>
          <p:nvPr/>
        </p:nvSpPr>
        <p:spPr>
          <a:xfrm>
            <a:off x="5187950" y="3346252"/>
            <a:ext cx="5956300" cy="450850"/>
          </a:xfrm>
          <a:prstGeom prst="roundRect">
            <a:avLst>
              <a:gd name="adj" fmla="val 19718"/>
            </a:avLst>
          </a:prstGeom>
          <a:solidFill>
            <a:srgbClr val="E4E9F5"/>
          </a:solidFill>
          <a:ln/>
        </p:spPr>
        <p:txBody>
          <a:bodyPr wrap="square" lIns="126362" tIns="75562" rIns="0" bIns="50162"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Assignment</a:t>
            </a:r>
            <a:endParaRPr lang="en-US" sz="1500" dirty="0"/>
          </a:p>
        </p:txBody>
      </p:sp>
      <p:sp>
        <p:nvSpPr>
          <p:cNvPr id="26" name="Shape 24"/>
          <p:cNvSpPr/>
          <p:nvPr/>
        </p:nvSpPr>
        <p:spPr>
          <a:xfrm>
            <a:off x="5187950" y="3886002"/>
            <a:ext cx="2933700" cy="681930"/>
          </a:xfrm>
          <a:prstGeom prst="roundRect">
            <a:avLst>
              <a:gd name="adj" fmla="val 13037"/>
            </a:avLst>
          </a:prstGeom>
          <a:solidFill>
            <a:srgbClr val="FBE3A8"/>
          </a:solidFill>
          <a:ln/>
        </p:spPr>
        <p:txBody>
          <a:bodyPr/>
          <a:lstStyle/>
          <a:p>
            <a:endParaRPr lang="en-GB"/>
          </a:p>
        </p:txBody>
      </p:sp>
      <p:sp>
        <p:nvSpPr>
          <p:cNvPr id="27" name="Text 25"/>
          <p:cNvSpPr/>
          <p:nvPr/>
        </p:nvSpPr>
        <p:spPr>
          <a:xfrm>
            <a:off x="5340350" y="3987602"/>
            <a:ext cx="2707767" cy="256480"/>
          </a:xfrm>
          <a:prstGeom prst="rect">
            <a:avLst/>
          </a:prstGeom>
          <a:noFill/>
          <a:ln/>
        </p:spPr>
        <p:txBody>
          <a:bodyPr wrap="square" lIns="0" tIns="0" rIns="0" bIns="0" rtlCol="0" anchor="t">
            <a:normAutofit/>
          </a:bodyPr>
          <a:lstStyle/>
          <a:p>
            <a:pPr marL="0" indent="0" algn="l">
              <a:lnSpc>
                <a:spcPts val="1820"/>
              </a:lnSpc>
              <a:buNone/>
            </a:pPr>
            <a:r>
              <a:rPr lang="en-US" sz="1400" dirty="0">
                <a:solidFill>
                  <a:srgbClr val="12203A"/>
                </a:solidFill>
                <a:latin typeface="IBM Plex Sans" pitchFamily="34" charset="0"/>
                <a:ea typeface="IBM Plex Sans" pitchFamily="34" charset="-122"/>
                <a:cs typeface="IBM Plex Sans" pitchFamily="34" charset="-120"/>
              </a:rPr>
              <a:t>Store in</a:t>
            </a:r>
            <a:endParaRPr lang="en-US" sz="1400" dirty="0"/>
          </a:p>
        </p:txBody>
      </p:sp>
      <p:sp>
        <p:nvSpPr>
          <p:cNvPr id="28" name="Text 26"/>
          <p:cNvSpPr/>
          <p:nvPr/>
        </p:nvSpPr>
        <p:spPr>
          <a:xfrm>
            <a:off x="5340350" y="4218682"/>
            <a:ext cx="2707767"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total</a:t>
            </a:r>
            <a:endParaRPr lang="en-US" sz="1500" dirty="0"/>
          </a:p>
        </p:txBody>
      </p:sp>
      <p:sp>
        <p:nvSpPr>
          <p:cNvPr id="29" name="Shape 27"/>
          <p:cNvSpPr/>
          <p:nvPr/>
        </p:nvSpPr>
        <p:spPr>
          <a:xfrm>
            <a:off x="8210550" y="3886002"/>
            <a:ext cx="2933700" cy="681930"/>
          </a:xfrm>
          <a:prstGeom prst="roundRect">
            <a:avLst>
              <a:gd name="adj" fmla="val 13037"/>
            </a:avLst>
          </a:prstGeom>
          <a:solidFill>
            <a:srgbClr val="FBE3A8"/>
          </a:solidFill>
          <a:ln/>
        </p:spPr>
        <p:txBody>
          <a:bodyPr/>
          <a:lstStyle/>
          <a:p>
            <a:endParaRPr lang="en-GB"/>
          </a:p>
        </p:txBody>
      </p:sp>
      <p:sp>
        <p:nvSpPr>
          <p:cNvPr id="30" name="Text 28"/>
          <p:cNvSpPr/>
          <p:nvPr/>
        </p:nvSpPr>
        <p:spPr>
          <a:xfrm>
            <a:off x="8362950" y="3987602"/>
            <a:ext cx="2707767" cy="256480"/>
          </a:xfrm>
          <a:prstGeom prst="rect">
            <a:avLst/>
          </a:prstGeom>
          <a:noFill/>
          <a:ln/>
        </p:spPr>
        <p:txBody>
          <a:bodyPr wrap="square" lIns="0" tIns="0" rIns="0" bIns="0" rtlCol="0" anchor="t">
            <a:normAutofit/>
          </a:bodyPr>
          <a:lstStyle/>
          <a:p>
            <a:pPr marL="0" indent="0" algn="l">
              <a:lnSpc>
                <a:spcPts val="1820"/>
              </a:lnSpc>
              <a:buNone/>
            </a:pPr>
            <a:r>
              <a:rPr lang="en-US" sz="1400" dirty="0">
                <a:solidFill>
                  <a:srgbClr val="12203A"/>
                </a:solidFill>
                <a:latin typeface="IBM Plex Sans" pitchFamily="34" charset="0"/>
                <a:ea typeface="IBM Plex Sans" pitchFamily="34" charset="-122"/>
                <a:cs typeface="IBM Plex Sans" pitchFamily="34" charset="-120"/>
              </a:rPr>
              <a:t>Add</a:t>
            </a:r>
            <a:endParaRPr lang="en-US" sz="1400" dirty="0"/>
          </a:p>
        </p:txBody>
      </p:sp>
      <p:sp>
        <p:nvSpPr>
          <p:cNvPr id="31" name="Text 29"/>
          <p:cNvSpPr/>
          <p:nvPr/>
        </p:nvSpPr>
        <p:spPr>
          <a:xfrm>
            <a:off x="8362950" y="4218682"/>
            <a:ext cx="2707767"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a and b</a:t>
            </a:r>
            <a:endParaRPr lang="en-US" sz="1500" dirty="0"/>
          </a:p>
        </p:txBody>
      </p:sp>
      <p:sp>
        <p:nvSpPr>
          <p:cNvPr id="32" name="Text 30"/>
          <p:cNvSpPr/>
          <p:nvPr/>
        </p:nvSpPr>
        <p:spPr>
          <a:xfrm>
            <a:off x="812800" y="5225852"/>
            <a:ext cx="10883392" cy="292100"/>
          </a:xfrm>
          <a:prstGeom prst="rect">
            <a:avLst/>
          </a:prstGeom>
          <a:noFill/>
          <a:ln/>
        </p:spPr>
        <p:txBody>
          <a:bodyPr wrap="square" lIns="0" tIns="0" rIns="0" bIns="0" rtlCol="0" anchor="t">
            <a:normAutofit/>
          </a:bodyPr>
          <a:lstStyle/>
          <a:p>
            <a:pPr marL="0" indent="0" algn="l">
              <a:lnSpc>
                <a:spcPts val="2100"/>
              </a:lnSpc>
              <a:buNone/>
            </a:pPr>
            <a:r>
              <a:rPr lang="en-US" sz="1500" dirty="0">
                <a:solidFill>
                  <a:srgbClr val="12203A"/>
                </a:solidFill>
                <a:latin typeface="IBM Plex Sans" pitchFamily="34" charset="0"/>
                <a:ea typeface="IBM Plex Sans" pitchFamily="34" charset="-122"/>
                <a:cs typeface="IBM Plex Sans" pitchFamily="34" charset="-120"/>
              </a:rPr>
              <a:t>A missing colon or bracket breaks the grammar. That is why SyntaxErrors appear before anything runs.</a:t>
            </a:r>
            <a:endParaRPr lang="en-US" sz="15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EXECUTION</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Inside the processor</a:t>
            </a:r>
            <a:endParaRPr lang="en-US" sz="3600" dirty="0"/>
          </a:p>
        </p:txBody>
      </p:sp>
      <p:sp>
        <p:nvSpPr>
          <p:cNvPr id="4" name="Shape 2"/>
          <p:cNvSpPr/>
          <p:nvPr/>
        </p:nvSpPr>
        <p:spPr>
          <a:xfrm>
            <a:off x="815975" y="1913136"/>
            <a:ext cx="3177084"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5" name="Text 3"/>
          <p:cNvSpPr/>
          <p:nvPr/>
        </p:nvSpPr>
        <p:spPr>
          <a:xfrm>
            <a:off x="996950" y="2094111"/>
            <a:ext cx="2899588"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Fetch</a:t>
            </a:r>
            <a:endParaRPr lang="en-US" sz="1600" dirty="0"/>
          </a:p>
        </p:txBody>
      </p:sp>
      <p:sp>
        <p:nvSpPr>
          <p:cNvPr id="6" name="Text 4"/>
          <p:cNvSpPr/>
          <p:nvPr/>
        </p:nvSpPr>
        <p:spPr>
          <a:xfrm>
            <a:off x="996950" y="2401391"/>
            <a:ext cx="2899588"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Read the next instruction from memory</a:t>
            </a:r>
            <a:endParaRPr lang="en-US" sz="1400" dirty="0"/>
          </a:p>
        </p:txBody>
      </p:sp>
      <p:pic>
        <p:nvPicPr>
          <p:cNvPr id="7" name="Image 0" descr="arrow-right"/>
          <p:cNvPicPr>
            <a:picLocks noChangeAspect="1"/>
          </p:cNvPicPr>
          <p:nvPr/>
        </p:nvPicPr>
        <p:blipFill>
          <a:blip r:embed="rId3"/>
          <a:srcRect/>
          <a:stretch/>
        </p:blipFill>
        <p:spPr>
          <a:xfrm>
            <a:off x="4097834" y="2379762"/>
            <a:ext cx="304800" cy="215900"/>
          </a:xfrm>
          <a:prstGeom prst="rect">
            <a:avLst/>
          </a:prstGeom>
        </p:spPr>
      </p:pic>
      <p:sp>
        <p:nvSpPr>
          <p:cNvPr id="8" name="Shape 5"/>
          <p:cNvSpPr/>
          <p:nvPr/>
        </p:nvSpPr>
        <p:spPr>
          <a:xfrm>
            <a:off x="4507409" y="1913136"/>
            <a:ext cx="3177183"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9" name="Text 6"/>
          <p:cNvSpPr/>
          <p:nvPr/>
        </p:nvSpPr>
        <p:spPr>
          <a:xfrm>
            <a:off x="4688384" y="2094111"/>
            <a:ext cx="289969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Decode</a:t>
            </a:r>
            <a:endParaRPr lang="en-US" sz="1600" dirty="0"/>
          </a:p>
        </p:txBody>
      </p:sp>
      <p:sp>
        <p:nvSpPr>
          <p:cNvPr id="10" name="Text 7"/>
          <p:cNvSpPr/>
          <p:nvPr/>
        </p:nvSpPr>
        <p:spPr>
          <a:xfrm>
            <a:off x="4688384" y="2401391"/>
            <a:ext cx="289969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Work out what the instruction means</a:t>
            </a:r>
            <a:endParaRPr lang="en-US" sz="1400" dirty="0"/>
          </a:p>
        </p:txBody>
      </p:sp>
      <p:pic>
        <p:nvPicPr>
          <p:cNvPr id="11" name="Image 1" descr="arrow-right"/>
          <p:cNvPicPr>
            <a:picLocks noChangeAspect="1"/>
          </p:cNvPicPr>
          <p:nvPr/>
        </p:nvPicPr>
        <p:blipFill>
          <a:blip r:embed="rId3"/>
          <a:srcRect/>
          <a:stretch/>
        </p:blipFill>
        <p:spPr>
          <a:xfrm>
            <a:off x="7789366" y="2379762"/>
            <a:ext cx="304800" cy="215900"/>
          </a:xfrm>
          <a:prstGeom prst="rect">
            <a:avLst/>
          </a:prstGeom>
        </p:spPr>
      </p:pic>
      <p:sp>
        <p:nvSpPr>
          <p:cNvPr id="12" name="Shape 8"/>
          <p:cNvSpPr/>
          <p:nvPr/>
        </p:nvSpPr>
        <p:spPr>
          <a:xfrm>
            <a:off x="8198941" y="1913136"/>
            <a:ext cx="3177084"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13" name="Text 9"/>
          <p:cNvSpPr/>
          <p:nvPr/>
        </p:nvSpPr>
        <p:spPr>
          <a:xfrm>
            <a:off x="8379916" y="2094111"/>
            <a:ext cx="2899588"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Execute</a:t>
            </a:r>
            <a:endParaRPr lang="en-US" sz="1600" dirty="0"/>
          </a:p>
        </p:txBody>
      </p:sp>
      <p:sp>
        <p:nvSpPr>
          <p:cNvPr id="14" name="Text 10"/>
          <p:cNvSpPr/>
          <p:nvPr/>
        </p:nvSpPr>
        <p:spPr>
          <a:xfrm>
            <a:off x="8379916" y="2401391"/>
            <a:ext cx="2899588"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Carry it out, for example add two numbers</a:t>
            </a:r>
            <a:endParaRPr lang="en-US" sz="1400" dirty="0"/>
          </a:p>
        </p:txBody>
      </p:sp>
      <p:sp>
        <p:nvSpPr>
          <p:cNvPr id="15" name="Shape 11"/>
          <p:cNvSpPr/>
          <p:nvPr/>
        </p:nvSpPr>
        <p:spPr>
          <a:xfrm>
            <a:off x="812800" y="3370362"/>
            <a:ext cx="10566400" cy="640060"/>
          </a:xfrm>
          <a:prstGeom prst="roundRect">
            <a:avLst>
              <a:gd name="adj" fmla="val 19842"/>
            </a:avLst>
          </a:prstGeom>
          <a:solidFill>
            <a:srgbClr val="E4E9F5"/>
          </a:solidFill>
          <a:ln/>
        </p:spPr>
        <p:txBody>
          <a:bodyPr/>
          <a:lstStyle/>
          <a:p>
            <a:endParaRPr lang="en-GB"/>
          </a:p>
        </p:txBody>
      </p:sp>
      <p:pic>
        <p:nvPicPr>
          <p:cNvPr id="16" name="Image 2" descr="arrow-left"/>
          <p:cNvPicPr>
            <a:picLocks noChangeAspect="1"/>
          </p:cNvPicPr>
          <p:nvPr/>
        </p:nvPicPr>
        <p:blipFill>
          <a:blip r:embed="rId4"/>
          <a:srcRect/>
          <a:stretch/>
        </p:blipFill>
        <p:spPr>
          <a:xfrm>
            <a:off x="1041400" y="3563342"/>
            <a:ext cx="406400" cy="254000"/>
          </a:xfrm>
          <a:prstGeom prst="rect">
            <a:avLst/>
          </a:prstGeom>
        </p:spPr>
      </p:pic>
      <p:sp>
        <p:nvSpPr>
          <p:cNvPr id="17" name="Text 12"/>
          <p:cNvSpPr/>
          <p:nvPr/>
        </p:nvSpPr>
        <p:spPr>
          <a:xfrm>
            <a:off x="1574800" y="3548162"/>
            <a:ext cx="9138880"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Then repeat with the next instruction. This cycle runs billions of times every second.</a:t>
            </a:r>
            <a:endParaRPr 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EXECUTION</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Where errors come from</a:t>
            </a:r>
            <a:endParaRPr lang="en-US" sz="3600" dirty="0"/>
          </a:p>
        </p:txBody>
      </p:sp>
      <p:sp>
        <p:nvSpPr>
          <p:cNvPr id="4" name="Shape 2"/>
          <p:cNvSpPr/>
          <p:nvPr/>
        </p:nvSpPr>
        <p:spPr>
          <a:xfrm>
            <a:off x="815975" y="1836936"/>
            <a:ext cx="3414117" cy="2274491"/>
          </a:xfrm>
          <a:prstGeom prst="roundRect">
            <a:avLst>
              <a:gd name="adj" fmla="val 5444"/>
            </a:avLst>
          </a:prstGeom>
          <a:solidFill>
            <a:srgbClr val="FDFCF8"/>
          </a:solidFill>
          <a:ln w="6350">
            <a:solidFill>
              <a:srgbClr val="E2DED2"/>
            </a:solidFill>
            <a:prstDash val="solid"/>
          </a:ln>
        </p:spPr>
        <p:txBody>
          <a:bodyPr/>
          <a:lstStyle/>
          <a:p>
            <a:endParaRPr lang="en-GB"/>
          </a:p>
        </p:txBody>
      </p:sp>
      <p:sp>
        <p:nvSpPr>
          <p:cNvPr id="5" name="Text 3"/>
          <p:cNvSpPr/>
          <p:nvPr/>
        </p:nvSpPr>
        <p:spPr>
          <a:xfrm>
            <a:off x="1047750" y="2068711"/>
            <a:ext cx="3039084"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Syntax error</a:t>
            </a:r>
            <a:endParaRPr lang="en-US" sz="2200" dirty="0"/>
          </a:p>
        </p:txBody>
      </p:sp>
      <p:sp>
        <p:nvSpPr>
          <p:cNvPr id="6" name="Text 4"/>
          <p:cNvSpPr/>
          <p:nvPr/>
        </p:nvSpPr>
        <p:spPr>
          <a:xfrm>
            <a:off x="1047750" y="2492871"/>
            <a:ext cx="3039084" cy="87878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Breaks the grammar. Found while parsing, before the program runs.</a:t>
            </a:r>
            <a:endParaRPr lang="en-US" sz="1600" dirty="0"/>
          </a:p>
        </p:txBody>
      </p:sp>
      <p:sp>
        <p:nvSpPr>
          <p:cNvPr id="7" name="Text 5"/>
          <p:cNvSpPr/>
          <p:nvPr/>
        </p:nvSpPr>
        <p:spPr>
          <a:xfrm>
            <a:off x="1047750" y="3435152"/>
            <a:ext cx="2950567" cy="444500"/>
          </a:xfrm>
          <a:prstGeom prst="roundRect">
            <a:avLst>
              <a:gd name="adj" fmla="val 17143"/>
            </a:avLst>
          </a:prstGeom>
          <a:solidFill>
            <a:srgbClr val="E4E9F5"/>
          </a:solidFill>
          <a:ln/>
        </p:spPr>
        <p:txBody>
          <a:bodyPr wrap="square" lIns="104682" tIns="66582" rIns="23785" bIns="41182" rtlCol="0" anchor="t">
            <a:normAutofit/>
          </a:bodyPr>
          <a:lstStyle/>
          <a:p>
            <a:pPr marL="0" indent="0" algn="l">
              <a:lnSpc>
                <a:spcPts val="2100"/>
              </a:lnSpc>
              <a:buNone/>
            </a:pPr>
            <a:r>
              <a:rPr lang="en-US" sz="1500" dirty="0">
                <a:solidFill>
                  <a:srgbClr val="12203A"/>
                </a:solidFill>
                <a:latin typeface="IBM Plex Sans" pitchFamily="34" charset="0"/>
                <a:ea typeface="IBM Plex Sans" pitchFamily="34" charset="-122"/>
                <a:cs typeface="IBM Plex Sans" pitchFamily="34" charset="-120"/>
              </a:rPr>
              <a:t>A missing colon after an if</a:t>
            </a:r>
            <a:endParaRPr lang="en-US" sz="1500" dirty="0"/>
          </a:p>
        </p:txBody>
      </p:sp>
      <p:sp>
        <p:nvSpPr>
          <p:cNvPr id="8" name="Shape 6"/>
          <p:cNvSpPr/>
          <p:nvPr/>
        </p:nvSpPr>
        <p:spPr>
          <a:xfrm>
            <a:off x="4388842" y="1836936"/>
            <a:ext cx="3414216" cy="2274491"/>
          </a:xfrm>
          <a:prstGeom prst="roundRect">
            <a:avLst>
              <a:gd name="adj" fmla="val 5444"/>
            </a:avLst>
          </a:prstGeom>
          <a:solidFill>
            <a:srgbClr val="FDFCF8"/>
          </a:solidFill>
          <a:ln w="6350">
            <a:solidFill>
              <a:srgbClr val="E2DED2"/>
            </a:solidFill>
            <a:prstDash val="solid"/>
          </a:ln>
        </p:spPr>
        <p:txBody>
          <a:bodyPr/>
          <a:lstStyle/>
          <a:p>
            <a:endParaRPr lang="en-GB"/>
          </a:p>
        </p:txBody>
      </p:sp>
      <p:sp>
        <p:nvSpPr>
          <p:cNvPr id="9" name="Text 7"/>
          <p:cNvSpPr/>
          <p:nvPr/>
        </p:nvSpPr>
        <p:spPr>
          <a:xfrm>
            <a:off x="4620617" y="206871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Runtime error</a:t>
            </a:r>
            <a:endParaRPr lang="en-US" sz="2200" dirty="0"/>
          </a:p>
        </p:txBody>
      </p:sp>
      <p:sp>
        <p:nvSpPr>
          <p:cNvPr id="10" name="Text 8"/>
          <p:cNvSpPr/>
          <p:nvPr/>
        </p:nvSpPr>
        <p:spPr>
          <a:xfrm>
            <a:off x="4620617" y="2492871"/>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Found while the program is running.</a:t>
            </a:r>
            <a:endParaRPr lang="en-US" sz="1600" dirty="0"/>
          </a:p>
        </p:txBody>
      </p:sp>
      <p:sp>
        <p:nvSpPr>
          <p:cNvPr id="11" name="Text 9"/>
          <p:cNvSpPr/>
          <p:nvPr/>
        </p:nvSpPr>
        <p:spPr>
          <a:xfrm>
            <a:off x="4620617" y="3150691"/>
            <a:ext cx="2950666" cy="444500"/>
          </a:xfrm>
          <a:prstGeom prst="roundRect">
            <a:avLst>
              <a:gd name="adj" fmla="val 17143"/>
            </a:avLst>
          </a:prstGeom>
          <a:solidFill>
            <a:srgbClr val="E4E9F5"/>
          </a:solidFill>
          <a:ln/>
        </p:spPr>
        <p:txBody>
          <a:bodyPr wrap="square" lIns="104682" tIns="66582" rIns="23782" bIns="41182" rtlCol="0" anchor="t">
            <a:normAutofit/>
          </a:bodyPr>
          <a:lstStyle/>
          <a:p>
            <a:pPr marL="0" indent="0" algn="l">
              <a:lnSpc>
                <a:spcPts val="2100"/>
              </a:lnSpc>
              <a:buNone/>
            </a:pPr>
            <a:r>
              <a:rPr lang="en-US" sz="1500" dirty="0">
                <a:solidFill>
                  <a:srgbClr val="12203A"/>
                </a:solidFill>
                <a:latin typeface="IBM Plex Sans" pitchFamily="34" charset="0"/>
                <a:ea typeface="IBM Plex Sans" pitchFamily="34" charset="-122"/>
                <a:cs typeface="IBM Plex Sans" pitchFamily="34" charset="-120"/>
              </a:rPr>
              <a:t>Dividing by zero</a:t>
            </a:r>
            <a:endParaRPr lang="en-US" sz="1500" dirty="0"/>
          </a:p>
        </p:txBody>
      </p:sp>
      <p:sp>
        <p:nvSpPr>
          <p:cNvPr id="12" name="Shape 10"/>
          <p:cNvSpPr/>
          <p:nvPr/>
        </p:nvSpPr>
        <p:spPr>
          <a:xfrm>
            <a:off x="7961809" y="1836936"/>
            <a:ext cx="3414216" cy="2274491"/>
          </a:xfrm>
          <a:prstGeom prst="roundRect">
            <a:avLst>
              <a:gd name="adj" fmla="val 5444"/>
            </a:avLst>
          </a:prstGeom>
          <a:solidFill>
            <a:srgbClr val="FDFCF8"/>
          </a:solidFill>
          <a:ln w="6350">
            <a:solidFill>
              <a:srgbClr val="E2DED2"/>
            </a:solidFill>
            <a:prstDash val="solid"/>
          </a:ln>
        </p:spPr>
        <p:txBody>
          <a:bodyPr/>
          <a:lstStyle/>
          <a:p>
            <a:endParaRPr lang="en-GB"/>
          </a:p>
        </p:txBody>
      </p:sp>
      <p:sp>
        <p:nvSpPr>
          <p:cNvPr id="13" name="Text 11"/>
          <p:cNvSpPr/>
          <p:nvPr/>
        </p:nvSpPr>
        <p:spPr>
          <a:xfrm>
            <a:off x="8193584" y="206871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Logic error</a:t>
            </a:r>
            <a:endParaRPr lang="en-US" sz="2200" dirty="0"/>
          </a:p>
        </p:txBody>
      </p:sp>
      <p:sp>
        <p:nvSpPr>
          <p:cNvPr id="14" name="Text 12"/>
          <p:cNvSpPr/>
          <p:nvPr/>
        </p:nvSpPr>
        <p:spPr>
          <a:xfrm>
            <a:off x="8193584" y="2492871"/>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The program runs but gives the wrong answer.</a:t>
            </a:r>
            <a:endParaRPr lang="en-US" sz="1600" dirty="0"/>
          </a:p>
        </p:txBody>
      </p:sp>
      <p:sp>
        <p:nvSpPr>
          <p:cNvPr id="15" name="Text 13"/>
          <p:cNvSpPr/>
          <p:nvPr/>
        </p:nvSpPr>
        <p:spPr>
          <a:xfrm>
            <a:off x="8193584" y="3150691"/>
            <a:ext cx="2950666" cy="711200"/>
          </a:xfrm>
          <a:prstGeom prst="roundRect">
            <a:avLst>
              <a:gd name="adj" fmla="val 10714"/>
            </a:avLst>
          </a:prstGeom>
          <a:solidFill>
            <a:srgbClr val="E4E9F5"/>
          </a:solidFill>
          <a:ln/>
        </p:spPr>
        <p:txBody>
          <a:bodyPr wrap="square" lIns="104682" tIns="66582" rIns="23782" bIns="41182" rtlCol="0" anchor="t">
            <a:normAutofit/>
          </a:bodyPr>
          <a:lstStyle/>
          <a:p>
            <a:pPr marL="0" indent="0" algn="l">
              <a:lnSpc>
                <a:spcPts val="2100"/>
              </a:lnSpc>
              <a:buNone/>
            </a:pPr>
            <a:r>
              <a:rPr lang="en-US" sz="1500" dirty="0">
                <a:solidFill>
                  <a:srgbClr val="12203A"/>
                </a:solidFill>
                <a:latin typeface="IBM Plex Sans" pitchFamily="34" charset="0"/>
                <a:ea typeface="IBM Plex Sans" pitchFamily="34" charset="-122"/>
                <a:cs typeface="IBM Plex Sans" pitchFamily="34" charset="-120"/>
              </a:rPr>
              <a:t>range(1, 5) when you meant 1 to 5</a:t>
            </a:r>
            <a:endParaRPr lang="en-US" sz="1500" dirty="0"/>
          </a:p>
        </p:txBody>
      </p:sp>
      <p:sp>
        <p:nvSpPr>
          <p:cNvPr id="16" name="Text 14"/>
          <p:cNvSpPr/>
          <p:nvPr/>
        </p:nvSpPr>
        <p:spPr>
          <a:xfrm>
            <a:off x="812800" y="4343202"/>
            <a:ext cx="10883392" cy="292100"/>
          </a:xfrm>
          <a:prstGeom prst="rect">
            <a:avLst/>
          </a:prstGeom>
          <a:noFill/>
          <a:ln/>
        </p:spPr>
        <p:txBody>
          <a:bodyPr wrap="square" lIns="0" tIns="0" rIns="0" bIns="0" rtlCol="0" anchor="t">
            <a:normAutofit/>
          </a:bodyPr>
          <a:lstStyle/>
          <a:p>
            <a:pPr marL="0" indent="0" algn="l">
              <a:lnSpc>
                <a:spcPts val="2100"/>
              </a:lnSpc>
              <a:buNone/>
            </a:pPr>
            <a:r>
              <a:rPr lang="en-US" sz="1500" dirty="0">
                <a:solidFill>
                  <a:srgbClr val="12203A"/>
                </a:solidFill>
                <a:latin typeface="IBM Plex Sans" pitchFamily="34" charset="0"/>
                <a:ea typeface="IBM Plex Sans" pitchFamily="34" charset="-122"/>
                <a:cs typeface="IBM Plex Sans" pitchFamily="34" charset="-120"/>
              </a:rPr>
              <a:t>Link back to the notebook: the last line of an error message tells you which kind you have.</a:t>
            </a:r>
            <a:endParaRPr lang="en-US" sz="15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SUMMARY</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Key terms</a:t>
            </a:r>
            <a:endParaRPr lang="en-US" sz="3600" dirty="0"/>
          </a:p>
        </p:txBody>
      </p:sp>
      <p:sp>
        <p:nvSpPr>
          <p:cNvPr id="4" name="Shape 2"/>
          <p:cNvSpPr/>
          <p:nvPr/>
        </p:nvSpPr>
        <p:spPr>
          <a:xfrm>
            <a:off x="812800" y="2107406"/>
            <a:ext cx="10566400" cy="0"/>
          </a:xfrm>
          <a:prstGeom prst="line">
            <a:avLst/>
          </a:prstGeom>
          <a:noFill/>
          <a:ln w="19050">
            <a:solidFill>
              <a:srgbClr val="12203A"/>
            </a:solidFill>
            <a:prstDash val="solid"/>
          </a:ln>
        </p:spPr>
        <p:txBody>
          <a:bodyPr/>
          <a:lstStyle/>
          <a:p>
            <a:endParaRPr lang="en-GB"/>
          </a:p>
        </p:txBody>
      </p:sp>
      <p:sp>
        <p:nvSpPr>
          <p:cNvPr id="5" name="Text 3"/>
          <p:cNvSpPr/>
          <p:nvPr/>
        </p:nvSpPr>
        <p:spPr>
          <a:xfrm>
            <a:off x="812800" y="1808361"/>
            <a:ext cx="2223770"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TERM</a:t>
            </a:r>
            <a:endParaRPr lang="en-US" sz="1400" dirty="0"/>
          </a:p>
        </p:txBody>
      </p:sp>
      <p:sp>
        <p:nvSpPr>
          <p:cNvPr id="6" name="Text 4"/>
          <p:cNvSpPr/>
          <p:nvPr/>
        </p:nvSpPr>
        <p:spPr>
          <a:xfrm>
            <a:off x="2971800" y="1808361"/>
            <a:ext cx="8659622"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MEANING</a:t>
            </a:r>
            <a:endParaRPr lang="en-US" sz="1400" dirty="0"/>
          </a:p>
        </p:txBody>
      </p:sp>
      <p:sp>
        <p:nvSpPr>
          <p:cNvPr id="7" name="Shape 5"/>
          <p:cNvSpPr/>
          <p:nvPr/>
        </p:nvSpPr>
        <p:spPr>
          <a:xfrm>
            <a:off x="812800" y="2494756"/>
            <a:ext cx="10566400" cy="0"/>
          </a:xfrm>
          <a:prstGeom prst="line">
            <a:avLst/>
          </a:prstGeom>
          <a:noFill/>
          <a:ln w="6350">
            <a:solidFill>
              <a:srgbClr val="E2DED2"/>
            </a:solidFill>
            <a:prstDash val="solid"/>
          </a:ln>
        </p:spPr>
        <p:txBody>
          <a:bodyPr/>
          <a:lstStyle/>
          <a:p>
            <a:endParaRPr lang="en-GB"/>
          </a:p>
        </p:txBody>
      </p:sp>
      <p:sp>
        <p:nvSpPr>
          <p:cNvPr id="8" name="Text 6"/>
          <p:cNvSpPr/>
          <p:nvPr/>
        </p:nvSpPr>
        <p:spPr>
          <a:xfrm>
            <a:off x="812800" y="218043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Source code</a:t>
            </a:r>
            <a:endParaRPr lang="en-US" sz="1500" dirty="0"/>
          </a:p>
        </p:txBody>
      </p:sp>
      <p:sp>
        <p:nvSpPr>
          <p:cNvPr id="9" name="Text 7"/>
          <p:cNvSpPr/>
          <p:nvPr/>
        </p:nvSpPr>
        <p:spPr>
          <a:xfrm>
            <a:off x="2971800" y="2180431"/>
            <a:ext cx="865962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The program as written by a human in a programming language</a:t>
            </a:r>
            <a:endParaRPr lang="en-US" sz="1500" dirty="0"/>
          </a:p>
        </p:txBody>
      </p:sp>
      <p:sp>
        <p:nvSpPr>
          <p:cNvPr id="10" name="Shape 8"/>
          <p:cNvSpPr/>
          <p:nvPr/>
        </p:nvSpPr>
        <p:spPr>
          <a:xfrm>
            <a:off x="812800" y="2875756"/>
            <a:ext cx="10566400" cy="0"/>
          </a:xfrm>
          <a:prstGeom prst="line">
            <a:avLst/>
          </a:prstGeom>
          <a:noFill/>
          <a:ln w="6350">
            <a:solidFill>
              <a:srgbClr val="E2DED2"/>
            </a:solidFill>
            <a:prstDash val="solid"/>
          </a:ln>
        </p:spPr>
        <p:txBody>
          <a:bodyPr/>
          <a:lstStyle/>
          <a:p>
            <a:endParaRPr lang="en-GB"/>
          </a:p>
        </p:txBody>
      </p:sp>
      <p:sp>
        <p:nvSpPr>
          <p:cNvPr id="11" name="Text 9"/>
          <p:cNvSpPr/>
          <p:nvPr/>
        </p:nvSpPr>
        <p:spPr>
          <a:xfrm>
            <a:off x="812800" y="256143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Machine code</a:t>
            </a:r>
            <a:endParaRPr lang="en-US" sz="1500" dirty="0"/>
          </a:p>
        </p:txBody>
      </p:sp>
      <p:sp>
        <p:nvSpPr>
          <p:cNvPr id="12" name="Text 10"/>
          <p:cNvSpPr/>
          <p:nvPr/>
        </p:nvSpPr>
        <p:spPr>
          <a:xfrm>
            <a:off x="2971800" y="2561431"/>
            <a:ext cx="865962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Binary instructions the processor can run directly</a:t>
            </a:r>
            <a:endParaRPr lang="en-US" sz="1500" dirty="0"/>
          </a:p>
        </p:txBody>
      </p:sp>
      <p:sp>
        <p:nvSpPr>
          <p:cNvPr id="13" name="Shape 11"/>
          <p:cNvSpPr/>
          <p:nvPr/>
        </p:nvSpPr>
        <p:spPr>
          <a:xfrm>
            <a:off x="812800" y="3256756"/>
            <a:ext cx="10566400" cy="0"/>
          </a:xfrm>
          <a:prstGeom prst="line">
            <a:avLst/>
          </a:prstGeom>
          <a:noFill/>
          <a:ln w="6350">
            <a:solidFill>
              <a:srgbClr val="E2DED2"/>
            </a:solidFill>
            <a:prstDash val="solid"/>
          </a:ln>
        </p:spPr>
        <p:txBody>
          <a:bodyPr/>
          <a:lstStyle/>
          <a:p>
            <a:endParaRPr lang="en-GB"/>
          </a:p>
        </p:txBody>
      </p:sp>
      <p:sp>
        <p:nvSpPr>
          <p:cNvPr id="14" name="Text 12"/>
          <p:cNvSpPr/>
          <p:nvPr/>
        </p:nvSpPr>
        <p:spPr>
          <a:xfrm>
            <a:off x="812800" y="294243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Assembly</a:t>
            </a:r>
            <a:endParaRPr lang="en-US" sz="1500" dirty="0"/>
          </a:p>
        </p:txBody>
      </p:sp>
      <p:sp>
        <p:nvSpPr>
          <p:cNvPr id="15" name="Text 13"/>
          <p:cNvSpPr/>
          <p:nvPr/>
        </p:nvSpPr>
        <p:spPr>
          <a:xfrm>
            <a:off x="2971800" y="2942431"/>
            <a:ext cx="865962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Low level language with readable names for machine instructions</a:t>
            </a:r>
            <a:endParaRPr lang="en-US" sz="1500" dirty="0"/>
          </a:p>
        </p:txBody>
      </p:sp>
      <p:sp>
        <p:nvSpPr>
          <p:cNvPr id="16" name="Shape 14"/>
          <p:cNvSpPr/>
          <p:nvPr/>
        </p:nvSpPr>
        <p:spPr>
          <a:xfrm>
            <a:off x="812800" y="3637756"/>
            <a:ext cx="10566400" cy="0"/>
          </a:xfrm>
          <a:prstGeom prst="line">
            <a:avLst/>
          </a:prstGeom>
          <a:noFill/>
          <a:ln w="6350">
            <a:solidFill>
              <a:srgbClr val="E2DED2"/>
            </a:solidFill>
            <a:prstDash val="solid"/>
          </a:ln>
        </p:spPr>
        <p:txBody>
          <a:bodyPr/>
          <a:lstStyle/>
          <a:p>
            <a:endParaRPr lang="en-GB"/>
          </a:p>
        </p:txBody>
      </p:sp>
      <p:sp>
        <p:nvSpPr>
          <p:cNvPr id="17" name="Text 15"/>
          <p:cNvSpPr/>
          <p:nvPr/>
        </p:nvSpPr>
        <p:spPr>
          <a:xfrm>
            <a:off x="812800" y="332343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Compiler</a:t>
            </a:r>
            <a:endParaRPr lang="en-US" sz="1500" dirty="0"/>
          </a:p>
        </p:txBody>
      </p:sp>
      <p:sp>
        <p:nvSpPr>
          <p:cNvPr id="18" name="Text 16"/>
          <p:cNvSpPr/>
          <p:nvPr/>
        </p:nvSpPr>
        <p:spPr>
          <a:xfrm>
            <a:off x="2971800" y="3323431"/>
            <a:ext cx="865962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Translates a whole program into an executable before it runs</a:t>
            </a:r>
            <a:endParaRPr lang="en-US" sz="1500" dirty="0"/>
          </a:p>
        </p:txBody>
      </p:sp>
      <p:sp>
        <p:nvSpPr>
          <p:cNvPr id="19" name="Shape 17"/>
          <p:cNvSpPr/>
          <p:nvPr/>
        </p:nvSpPr>
        <p:spPr>
          <a:xfrm>
            <a:off x="812800" y="4018756"/>
            <a:ext cx="10566400" cy="0"/>
          </a:xfrm>
          <a:prstGeom prst="line">
            <a:avLst/>
          </a:prstGeom>
          <a:noFill/>
          <a:ln w="6350">
            <a:solidFill>
              <a:srgbClr val="E2DED2"/>
            </a:solidFill>
            <a:prstDash val="solid"/>
          </a:ln>
        </p:spPr>
        <p:txBody>
          <a:bodyPr/>
          <a:lstStyle/>
          <a:p>
            <a:endParaRPr lang="en-GB"/>
          </a:p>
        </p:txBody>
      </p:sp>
      <p:sp>
        <p:nvSpPr>
          <p:cNvPr id="20" name="Text 18"/>
          <p:cNvSpPr/>
          <p:nvPr/>
        </p:nvSpPr>
        <p:spPr>
          <a:xfrm>
            <a:off x="812800" y="370443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Interpreter</a:t>
            </a:r>
            <a:endParaRPr lang="en-US" sz="1500" dirty="0"/>
          </a:p>
        </p:txBody>
      </p:sp>
      <p:sp>
        <p:nvSpPr>
          <p:cNvPr id="21" name="Text 19"/>
          <p:cNvSpPr/>
          <p:nvPr/>
        </p:nvSpPr>
        <p:spPr>
          <a:xfrm>
            <a:off x="2971800" y="3704431"/>
            <a:ext cx="865962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Translates and runs a program statement by statement</a:t>
            </a:r>
            <a:endParaRPr lang="en-US" sz="1500" dirty="0"/>
          </a:p>
        </p:txBody>
      </p:sp>
      <p:sp>
        <p:nvSpPr>
          <p:cNvPr id="22" name="Shape 20"/>
          <p:cNvSpPr/>
          <p:nvPr/>
        </p:nvSpPr>
        <p:spPr>
          <a:xfrm>
            <a:off x="812800" y="4399756"/>
            <a:ext cx="10566400" cy="0"/>
          </a:xfrm>
          <a:prstGeom prst="line">
            <a:avLst/>
          </a:prstGeom>
          <a:noFill/>
          <a:ln w="6350">
            <a:solidFill>
              <a:srgbClr val="E2DED2"/>
            </a:solidFill>
            <a:prstDash val="solid"/>
          </a:ln>
        </p:spPr>
        <p:txBody>
          <a:bodyPr/>
          <a:lstStyle/>
          <a:p>
            <a:endParaRPr lang="en-GB"/>
          </a:p>
        </p:txBody>
      </p:sp>
      <p:sp>
        <p:nvSpPr>
          <p:cNvPr id="23" name="Text 21"/>
          <p:cNvSpPr/>
          <p:nvPr/>
        </p:nvSpPr>
        <p:spPr>
          <a:xfrm>
            <a:off x="812800" y="408543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Bytecode</a:t>
            </a:r>
            <a:endParaRPr lang="en-US" sz="1500" dirty="0"/>
          </a:p>
        </p:txBody>
      </p:sp>
      <p:sp>
        <p:nvSpPr>
          <p:cNvPr id="24" name="Text 22"/>
          <p:cNvSpPr/>
          <p:nvPr/>
        </p:nvSpPr>
        <p:spPr>
          <a:xfrm>
            <a:off x="2971800" y="4085431"/>
            <a:ext cx="865962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Compact instructions run by a virtual machine</a:t>
            </a:r>
            <a:endParaRPr lang="en-US" sz="1500" dirty="0"/>
          </a:p>
        </p:txBody>
      </p:sp>
      <p:sp>
        <p:nvSpPr>
          <p:cNvPr id="25" name="Shape 23"/>
          <p:cNvSpPr/>
          <p:nvPr/>
        </p:nvSpPr>
        <p:spPr>
          <a:xfrm>
            <a:off x="812800" y="4780756"/>
            <a:ext cx="10566400" cy="0"/>
          </a:xfrm>
          <a:prstGeom prst="line">
            <a:avLst/>
          </a:prstGeom>
          <a:noFill/>
          <a:ln w="6350">
            <a:solidFill>
              <a:srgbClr val="E2DED2"/>
            </a:solidFill>
            <a:prstDash val="solid"/>
          </a:ln>
        </p:spPr>
        <p:txBody>
          <a:bodyPr/>
          <a:lstStyle/>
          <a:p>
            <a:endParaRPr lang="en-GB"/>
          </a:p>
        </p:txBody>
      </p:sp>
      <p:sp>
        <p:nvSpPr>
          <p:cNvPr id="26" name="Text 24"/>
          <p:cNvSpPr/>
          <p:nvPr/>
        </p:nvSpPr>
        <p:spPr>
          <a:xfrm>
            <a:off x="812800" y="446643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Executable</a:t>
            </a:r>
            <a:endParaRPr lang="en-US" sz="1500" dirty="0"/>
          </a:p>
        </p:txBody>
      </p:sp>
      <p:sp>
        <p:nvSpPr>
          <p:cNvPr id="27" name="Text 25"/>
          <p:cNvSpPr/>
          <p:nvPr/>
        </p:nvSpPr>
        <p:spPr>
          <a:xfrm>
            <a:off x="2971800" y="4466431"/>
            <a:ext cx="865962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A file of machine code that can be run on its own</a:t>
            </a:r>
            <a:endParaRPr lang="en-US" sz="15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12203A"/>
        </a:solidFill>
        <a:effectLst/>
      </p:bgPr>
    </p:bg>
    <p:spTree>
      <p:nvGrpSpPr>
        <p:cNvPr id="1" name=""/>
        <p:cNvGrpSpPr/>
        <p:nvPr/>
      </p:nvGrpSpPr>
      <p:grpSpPr>
        <a:xfrm>
          <a:off x="0" y="0"/>
          <a:ext cx="0" cy="0"/>
          <a:chOff x="0" y="0"/>
          <a:chExt cx="0" cy="0"/>
        </a:xfrm>
      </p:grpSpPr>
      <p:sp>
        <p:nvSpPr>
          <p:cNvPr id="2" name="Text 0"/>
          <p:cNvSpPr/>
          <p:nvPr/>
        </p:nvSpPr>
        <p:spPr>
          <a:xfrm>
            <a:off x="812800" y="1872059"/>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F2B134"/>
                </a:solidFill>
                <a:latin typeface="IBM Plex Sans" pitchFamily="34" charset="0"/>
                <a:ea typeface="IBM Plex Sans" pitchFamily="34" charset="-122"/>
                <a:cs typeface="IBM Plex Sans" pitchFamily="34" charset="-120"/>
              </a:rPr>
              <a:t>CHECK YOUR UNDERSTANDING</a:t>
            </a:r>
            <a:endParaRPr lang="en-US" sz="1400" dirty="0"/>
          </a:p>
        </p:txBody>
      </p:sp>
      <p:sp>
        <p:nvSpPr>
          <p:cNvPr id="3" name="Text 1"/>
          <p:cNvSpPr>
            <a:spLocks noGrp="1"/>
          </p:cNvSpPr>
          <p:nvPr>
            <p:ph type="title"/>
          </p:nvPr>
        </p:nvSpPr>
        <p:spPr>
          <a:xfrm>
            <a:off x="812800" y="2339380"/>
            <a:ext cx="10883392" cy="695920"/>
          </a:xfrm>
          <a:prstGeom prst="rect">
            <a:avLst/>
          </a:prstGeom>
          <a:noFill/>
          <a:ln/>
        </p:spPr>
        <p:txBody>
          <a:bodyPr wrap="square" lIns="0" tIns="0" rIns="0" bIns="0" rtlCol="0" anchor="t">
            <a:normAutofit/>
          </a:bodyPr>
          <a:lstStyle/>
          <a:p>
            <a:pPr marL="0" indent="0" algn="l">
              <a:lnSpc>
                <a:spcPts val="5280"/>
              </a:lnSpc>
              <a:buNone/>
            </a:pPr>
            <a:r>
              <a:rPr lang="en-US" sz="4800" b="1" i="0" dirty="0">
                <a:solidFill>
                  <a:srgbClr val="F7F5EF"/>
                </a:solidFill>
                <a:latin typeface="Domine" pitchFamily="18" charset="0"/>
                <a:ea typeface="Domine" pitchFamily="18" charset="-122"/>
                <a:cs typeface="Domine" pitchFamily="18" charset="-120"/>
              </a:rPr>
              <a:t>Discuss with a neighbour.</a:t>
            </a:r>
            <a:endParaRPr lang="en-US" sz="4800" dirty="0"/>
          </a:p>
        </p:txBody>
      </p:sp>
      <p:sp>
        <p:nvSpPr>
          <p:cNvPr id="4" name="Shape 2"/>
          <p:cNvSpPr/>
          <p:nvPr/>
        </p:nvSpPr>
        <p:spPr>
          <a:xfrm>
            <a:off x="812800" y="3263900"/>
            <a:ext cx="3420467" cy="1722041"/>
          </a:xfrm>
          <a:prstGeom prst="roundRect">
            <a:avLst>
              <a:gd name="adj" fmla="val 7375"/>
            </a:avLst>
          </a:prstGeom>
          <a:solidFill>
            <a:srgbClr val="1B2A47"/>
          </a:solidFill>
          <a:ln/>
        </p:spPr>
        <p:txBody>
          <a:bodyPr/>
          <a:lstStyle/>
          <a:p>
            <a:endParaRPr lang="en-GB"/>
          </a:p>
        </p:txBody>
      </p:sp>
      <p:sp>
        <p:nvSpPr>
          <p:cNvPr id="5" name="Text 3"/>
          <p:cNvSpPr/>
          <p:nvPr/>
        </p:nvSpPr>
        <p:spPr>
          <a:xfrm>
            <a:off x="1041400" y="3492500"/>
            <a:ext cx="3052165"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F2B134"/>
                </a:solidFill>
                <a:latin typeface="Domine" pitchFamily="18" charset="0"/>
                <a:ea typeface="Domine" pitchFamily="18" charset="-122"/>
                <a:cs typeface="Domine" pitchFamily="18" charset="-120"/>
              </a:rPr>
              <a:t>1</a:t>
            </a:r>
            <a:endParaRPr lang="en-US" sz="2200" dirty="0"/>
          </a:p>
        </p:txBody>
      </p:sp>
      <p:sp>
        <p:nvSpPr>
          <p:cNvPr id="6" name="Text 4"/>
          <p:cNvSpPr/>
          <p:nvPr/>
        </p:nvSpPr>
        <p:spPr>
          <a:xfrm>
            <a:off x="1041400" y="3903960"/>
            <a:ext cx="3052165"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F7F5EF"/>
                </a:solidFill>
                <a:latin typeface="IBM Plex Sans" pitchFamily="34" charset="0"/>
                <a:ea typeface="IBM Plex Sans" pitchFamily="34" charset="-122"/>
                <a:cs typeface="IBM Plex Sans" pitchFamily="34" charset="-120"/>
              </a:rPr>
              <a:t>Why can't a processor run Python source code directly?</a:t>
            </a:r>
            <a:endParaRPr lang="en-US" sz="1600" dirty="0"/>
          </a:p>
        </p:txBody>
      </p:sp>
      <p:sp>
        <p:nvSpPr>
          <p:cNvPr id="7" name="Shape 5"/>
          <p:cNvSpPr/>
          <p:nvPr/>
        </p:nvSpPr>
        <p:spPr>
          <a:xfrm>
            <a:off x="4385667" y="3263900"/>
            <a:ext cx="3420566" cy="1722041"/>
          </a:xfrm>
          <a:prstGeom prst="roundRect">
            <a:avLst>
              <a:gd name="adj" fmla="val 7375"/>
            </a:avLst>
          </a:prstGeom>
          <a:solidFill>
            <a:srgbClr val="1B2A47"/>
          </a:solidFill>
          <a:ln/>
        </p:spPr>
        <p:txBody>
          <a:bodyPr/>
          <a:lstStyle/>
          <a:p>
            <a:endParaRPr lang="en-GB"/>
          </a:p>
        </p:txBody>
      </p:sp>
      <p:sp>
        <p:nvSpPr>
          <p:cNvPr id="8" name="Text 6"/>
          <p:cNvSpPr/>
          <p:nvPr/>
        </p:nvSpPr>
        <p:spPr>
          <a:xfrm>
            <a:off x="4614267" y="3492500"/>
            <a:ext cx="3052267"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F2B134"/>
                </a:solidFill>
                <a:latin typeface="Domine" pitchFamily="18" charset="0"/>
                <a:ea typeface="Domine" pitchFamily="18" charset="-122"/>
                <a:cs typeface="Domine" pitchFamily="18" charset="-120"/>
              </a:rPr>
              <a:t>2</a:t>
            </a:r>
            <a:endParaRPr lang="en-US" sz="2200" dirty="0"/>
          </a:p>
        </p:txBody>
      </p:sp>
      <p:sp>
        <p:nvSpPr>
          <p:cNvPr id="9" name="Text 7"/>
          <p:cNvSpPr/>
          <p:nvPr/>
        </p:nvSpPr>
        <p:spPr>
          <a:xfrm>
            <a:off x="4614267" y="3903960"/>
            <a:ext cx="3052267" cy="87878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F7F5EF"/>
                </a:solidFill>
                <a:latin typeface="IBM Plex Sans" pitchFamily="34" charset="0"/>
                <a:ea typeface="IBM Plex Sans" pitchFamily="34" charset="-122"/>
                <a:cs typeface="IBM Plex Sans" pitchFamily="34" charset="-120"/>
              </a:rPr>
              <a:t>Give one advantage of a compiler and one of an interpreter.</a:t>
            </a:r>
            <a:endParaRPr lang="en-US" sz="1600" dirty="0"/>
          </a:p>
        </p:txBody>
      </p:sp>
      <p:sp>
        <p:nvSpPr>
          <p:cNvPr id="10" name="Shape 8"/>
          <p:cNvSpPr/>
          <p:nvPr/>
        </p:nvSpPr>
        <p:spPr>
          <a:xfrm>
            <a:off x="7958634" y="3263900"/>
            <a:ext cx="3420566" cy="1722041"/>
          </a:xfrm>
          <a:prstGeom prst="roundRect">
            <a:avLst>
              <a:gd name="adj" fmla="val 7375"/>
            </a:avLst>
          </a:prstGeom>
          <a:solidFill>
            <a:srgbClr val="1B2A47"/>
          </a:solidFill>
          <a:ln/>
        </p:spPr>
        <p:txBody>
          <a:bodyPr/>
          <a:lstStyle/>
          <a:p>
            <a:endParaRPr lang="en-GB"/>
          </a:p>
        </p:txBody>
      </p:sp>
      <p:sp>
        <p:nvSpPr>
          <p:cNvPr id="11" name="Text 9"/>
          <p:cNvSpPr/>
          <p:nvPr/>
        </p:nvSpPr>
        <p:spPr>
          <a:xfrm>
            <a:off x="8187234" y="3492500"/>
            <a:ext cx="3052267"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F2B134"/>
                </a:solidFill>
                <a:latin typeface="Domine" pitchFamily="18" charset="0"/>
                <a:ea typeface="Domine" pitchFamily="18" charset="-122"/>
                <a:cs typeface="Domine" pitchFamily="18" charset="-120"/>
              </a:rPr>
              <a:t>3</a:t>
            </a:r>
            <a:endParaRPr lang="en-US" sz="2200" dirty="0"/>
          </a:p>
        </p:txBody>
      </p:sp>
      <p:sp>
        <p:nvSpPr>
          <p:cNvPr id="12" name="Text 10"/>
          <p:cNvSpPr/>
          <p:nvPr/>
        </p:nvSpPr>
        <p:spPr>
          <a:xfrm>
            <a:off x="8187234" y="3903960"/>
            <a:ext cx="3052267"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F7F5EF"/>
                </a:solidFill>
                <a:latin typeface="IBM Plex Sans" pitchFamily="34" charset="0"/>
                <a:ea typeface="IBM Plex Sans" pitchFamily="34" charset="-122"/>
                <a:cs typeface="IBM Plex Sans" pitchFamily="34" charset="-120"/>
              </a:rPr>
              <a:t>Which stage reports a missing colon, and why?</a:t>
            </a:r>
            <a:endParaRPr lang="en-US" sz="1600" dirty="0"/>
          </a:p>
        </p:txBody>
      </p:sp>
    </p:spTree>
  </p:cSld>
  <p:clrMapOvr>
    <a:masterClrMapping/>
  </p:clrMapOvr>
</p:sld>
</file>

<file path=ppt/theme/theme1.xml><?xml version="1.0" encoding="utf-8"?>
<a:theme xmlns:a="http://schemas.openxmlformats.org/drawingml/2006/main" name="Introduction to Programming">
  <a:themeElements>
    <a:clrScheme name="Introduction to Programming">
      <a:dk1>
        <a:srgbClr val="12203A"/>
      </a:dk1>
      <a:lt1>
        <a:srgbClr val="F7F5EF"/>
      </a:lt1>
      <a:dk2>
        <a:srgbClr val="4B5567"/>
      </a:dk2>
      <a:lt2>
        <a:srgbClr val="E0E0DD"/>
      </a:lt2>
      <a:accent1>
        <a:srgbClr val="2457C5"/>
      </a:accent1>
      <a:accent2>
        <a:srgbClr val="F2B134"/>
      </a:accent2>
      <a:accent3>
        <a:srgbClr val="FBE3A8"/>
      </a:accent3>
      <a:accent4>
        <a:srgbClr val="4A5568"/>
      </a:accent4>
      <a:accent5>
        <a:srgbClr val="C5D0E6"/>
      </a:accent5>
      <a:accent6>
        <a:srgbClr val="9AA0A6"/>
      </a:accent6>
      <a:hlink>
        <a:srgbClr val="0563C1"/>
      </a:hlink>
      <a:folHlink>
        <a:srgbClr val="954F72"/>
      </a:folHlink>
    </a:clrScheme>
    <a:fontScheme name="Introduction to Programming">
      <a:majorFont>
        <a:latin typeface="Domine"/>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IBM Plex San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TotalTime>
  <Words>2248</Words>
  <Application>Microsoft Office PowerPoint</Application>
  <PresentationFormat>Widescreen</PresentationFormat>
  <Paragraphs>368</Paragraphs>
  <Slides>22</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Domine</vt:lpstr>
      <vt:lpstr>JetBrains Mono</vt:lpstr>
      <vt:lpstr>Arial</vt:lpstr>
      <vt:lpstr>IBM Plex Sans</vt:lpstr>
      <vt:lpstr>Introduction to Programming</vt:lpstr>
      <vt:lpstr>Programming: The Art of Giving Instructions to a Computer</vt:lpstr>
      <vt:lpstr>What you will be able to do</vt:lpstr>
      <vt:lpstr>What is programming?</vt:lpstr>
      <vt:lpstr>From problem to running program</vt:lpstr>
      <vt:lpstr>A processor only understands machine code.</vt:lpstr>
      <vt:lpstr>Three levels of language</vt:lpstr>
      <vt:lpstr>The same task at three levels</vt:lpstr>
      <vt:lpstr>Low level languages</vt:lpstr>
      <vt:lpstr>Mid level languages</vt:lpstr>
      <vt:lpstr>High level languages</vt:lpstr>
      <vt:lpstr>Comparing the levels</vt:lpstr>
      <vt:lpstr>Code has to be translated</vt:lpstr>
      <vt:lpstr>Compilers</vt:lpstr>
      <vt:lpstr>Interpreters</vt:lpstr>
      <vt:lpstr>Compiler or interpreter?</vt:lpstr>
      <vt:lpstr>Many languages do both</vt:lpstr>
      <vt:lpstr>From source code to running program</vt:lpstr>
      <vt:lpstr>Stages 1 and 2 on one line</vt:lpstr>
      <vt:lpstr>Inside the processor</vt:lpstr>
      <vt:lpstr>Where errors come from</vt:lpstr>
      <vt:lpstr>Key terms</vt:lpstr>
      <vt:lpstr>Discuss with a neighbour.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Programming</dc:title>
  <dc:subject/>
  <dc:creator/>
  <cp:lastModifiedBy>Fahad Ahmed</cp:lastModifiedBy>
  <cp:revision>3</cp:revision>
  <dcterms:created xsi:type="dcterms:W3CDTF">2026-10-02T11:18:36Z</dcterms:created>
  <dcterms:modified xsi:type="dcterms:W3CDTF">2026-10-16T11:44:45Z</dcterms:modified>
</cp:coreProperties>
</file>