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sldIdLst>
    <p:sldId id="257" r:id="rId2"/>
    <p:sldId id="258" r:id="rId3"/>
    <p:sldId id="259" r:id="rId4"/>
    <p:sldId id="260" r:id="rId5"/>
    <p:sldId id="261" r:id="rId6"/>
    <p:sldId id="264" r:id="rId7"/>
    <p:sldId id="265" r:id="rId8"/>
    <p:sldId id="263" r:id="rId9"/>
    <p:sldId id="266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6E23B0C-1525-B62F-D3A9-0924C41FE158}" v="3" dt="2022-11-02T14:34:30.190"/>
    <p1510:client id="{B17C9CC6-723C-D141-82F8-8EDBBCBAD0EF}" v="185" dt="2022-11-02T16:05:33.31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1ED5EE9-DD8D-443E-8DE3-6F305F4D68CB}" type="doc">
      <dgm:prSet loTypeId="urn:microsoft.com/office/officeart/2008/layout/LinedList" loCatId="list" qsTypeId="urn:microsoft.com/office/officeart/2005/8/quickstyle/simple2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D0D9E831-4D9C-4892-A5C4-EAB2711BCC15}">
      <dgm:prSet/>
      <dgm:spPr/>
      <dgm:t>
        <a:bodyPr/>
        <a:lstStyle/>
        <a:p>
          <a:r>
            <a:rPr lang="en-US" u="sng"/>
            <a:t>Legal Issues In The Hotel Industry topics:</a:t>
          </a:r>
          <a:endParaRPr lang="en-US"/>
        </a:p>
      </dgm:t>
    </dgm:pt>
    <dgm:pt modelId="{9B6F0FBD-F29D-4AEA-B707-CF6E8EF2FB58}" type="parTrans" cxnId="{55B73415-4FE4-4C6A-80DE-B6C21793C0A2}">
      <dgm:prSet/>
      <dgm:spPr/>
      <dgm:t>
        <a:bodyPr/>
        <a:lstStyle/>
        <a:p>
          <a:endParaRPr lang="en-US"/>
        </a:p>
      </dgm:t>
    </dgm:pt>
    <dgm:pt modelId="{2BDE25F5-FFEF-48BF-97FB-8469693AA313}" type="sibTrans" cxnId="{55B73415-4FE4-4C6A-80DE-B6C21793C0A2}">
      <dgm:prSet/>
      <dgm:spPr/>
      <dgm:t>
        <a:bodyPr/>
        <a:lstStyle/>
        <a:p>
          <a:endParaRPr lang="en-US"/>
        </a:p>
      </dgm:t>
    </dgm:pt>
    <dgm:pt modelId="{EB7ABAA1-76FB-41B5-997C-C67E602C979F}">
      <dgm:prSet/>
      <dgm:spPr/>
      <dgm:t>
        <a:bodyPr/>
        <a:lstStyle/>
        <a:p>
          <a:r>
            <a:rPr lang="en-US" u="sng"/>
            <a:t>Law:</a:t>
          </a:r>
          <a:r>
            <a:rPr lang="en-US"/>
            <a:t> "System of rules that everyone in a country or society must obey"</a:t>
          </a:r>
        </a:p>
      </dgm:t>
    </dgm:pt>
    <dgm:pt modelId="{6D59BDD6-EB93-4EF5-B9D5-0E167652F221}" type="parTrans" cxnId="{3F76B84C-27DB-47C1-BF56-05B8ED597B68}">
      <dgm:prSet/>
      <dgm:spPr/>
      <dgm:t>
        <a:bodyPr/>
        <a:lstStyle/>
        <a:p>
          <a:endParaRPr lang="en-US"/>
        </a:p>
      </dgm:t>
    </dgm:pt>
    <dgm:pt modelId="{53AA662C-A3BF-4B8F-8AEA-2275E175A45B}" type="sibTrans" cxnId="{3F76B84C-27DB-47C1-BF56-05B8ED597B68}">
      <dgm:prSet/>
      <dgm:spPr/>
      <dgm:t>
        <a:bodyPr/>
        <a:lstStyle/>
        <a:p>
          <a:endParaRPr lang="en-US"/>
        </a:p>
      </dgm:t>
    </dgm:pt>
    <dgm:pt modelId="{4F6F3842-3880-4600-AB35-387755E9FFAD}">
      <dgm:prSet/>
      <dgm:spPr/>
      <dgm:t>
        <a:bodyPr/>
        <a:lstStyle/>
        <a:p>
          <a:r>
            <a:rPr lang="en-US" u="sng"/>
            <a:t>Legal: </a:t>
          </a:r>
          <a:r>
            <a:rPr lang="en-US"/>
            <a:t> "Similar with law  "</a:t>
          </a:r>
        </a:p>
      </dgm:t>
    </dgm:pt>
    <dgm:pt modelId="{32359989-F233-4A27-84BF-28062A153B8D}" type="parTrans" cxnId="{289FE35E-5416-44BC-B347-860E25E07BC1}">
      <dgm:prSet/>
      <dgm:spPr/>
      <dgm:t>
        <a:bodyPr/>
        <a:lstStyle/>
        <a:p>
          <a:endParaRPr lang="en-US"/>
        </a:p>
      </dgm:t>
    </dgm:pt>
    <dgm:pt modelId="{580A65AD-6CCE-4B31-B51C-1A4A2A73DAD4}" type="sibTrans" cxnId="{289FE35E-5416-44BC-B347-860E25E07BC1}">
      <dgm:prSet/>
      <dgm:spPr/>
      <dgm:t>
        <a:bodyPr/>
        <a:lstStyle/>
        <a:p>
          <a:endParaRPr lang="en-US"/>
        </a:p>
      </dgm:t>
    </dgm:pt>
    <dgm:pt modelId="{933474D9-EF23-49AA-8A3C-0B2D0BF9BEA2}">
      <dgm:prSet/>
      <dgm:spPr/>
      <dgm:t>
        <a:bodyPr/>
        <a:lstStyle/>
        <a:p>
          <a:r>
            <a:rPr lang="en-US" u="sng"/>
            <a:t>Legislation: "A</a:t>
          </a:r>
          <a:r>
            <a:rPr lang="en-US"/>
            <a:t> law or a set  of passed by  a government body "</a:t>
          </a:r>
        </a:p>
      </dgm:t>
    </dgm:pt>
    <dgm:pt modelId="{EBEF04D5-AA57-401C-98FF-D64F788017EA}" type="parTrans" cxnId="{03AA9EB6-15FD-49BF-8B9B-B8B653F61341}">
      <dgm:prSet/>
      <dgm:spPr/>
      <dgm:t>
        <a:bodyPr/>
        <a:lstStyle/>
        <a:p>
          <a:endParaRPr lang="en-US"/>
        </a:p>
      </dgm:t>
    </dgm:pt>
    <dgm:pt modelId="{34062E16-CA9D-4EFE-891C-363A9D7DE397}" type="sibTrans" cxnId="{03AA9EB6-15FD-49BF-8B9B-B8B653F61341}">
      <dgm:prSet/>
      <dgm:spPr/>
      <dgm:t>
        <a:bodyPr/>
        <a:lstStyle/>
        <a:p>
          <a:endParaRPr lang="en-US"/>
        </a:p>
      </dgm:t>
    </dgm:pt>
    <dgm:pt modelId="{69C7CFAB-F2AF-4F7D-87BD-037BBE010D3E}">
      <dgm:prSet/>
      <dgm:spPr/>
      <dgm:t>
        <a:bodyPr/>
        <a:lstStyle/>
        <a:p>
          <a:r>
            <a:rPr lang="en-US" u="sng"/>
            <a:t>Regulations:</a:t>
          </a:r>
          <a:r>
            <a:rPr lang="en-US"/>
            <a:t> " An  official rule made by government or other authority </a:t>
          </a:r>
          <a:r>
            <a:rPr lang="en-US">
              <a:latin typeface="Corbel" panose="020B0503020204020204"/>
            </a:rPr>
            <a:t>"(</a:t>
          </a:r>
          <a:r>
            <a:rPr lang="en-US"/>
            <a:t>Sets out how legislation is to be enforced )</a:t>
          </a:r>
        </a:p>
      </dgm:t>
    </dgm:pt>
    <dgm:pt modelId="{68CEC3BA-00CB-4E0F-8041-4BCD62FDF1C6}" type="parTrans" cxnId="{4CB4BC11-122F-4498-BDF0-8C6176F97DBC}">
      <dgm:prSet/>
      <dgm:spPr/>
      <dgm:t>
        <a:bodyPr/>
        <a:lstStyle/>
        <a:p>
          <a:endParaRPr lang="en-US"/>
        </a:p>
      </dgm:t>
    </dgm:pt>
    <dgm:pt modelId="{C723A39F-4F9E-40C3-9CD5-39747710AC24}" type="sibTrans" cxnId="{4CB4BC11-122F-4498-BDF0-8C6176F97DBC}">
      <dgm:prSet/>
      <dgm:spPr/>
      <dgm:t>
        <a:bodyPr/>
        <a:lstStyle/>
        <a:p>
          <a:endParaRPr lang="en-US"/>
        </a:p>
      </dgm:t>
    </dgm:pt>
    <dgm:pt modelId="{1CACE2CC-2DBD-4B01-8941-6E169980898D}">
      <dgm:prSet phldr="0"/>
      <dgm:spPr/>
      <dgm:t>
        <a:bodyPr/>
        <a:lstStyle/>
        <a:p>
          <a:pPr rtl="0"/>
          <a:r>
            <a:rPr lang="en-US">
              <a:latin typeface="Corbel" panose="020B0503020204020204"/>
            </a:rPr>
            <a:t>(Deborah Lloyd ,class material ,2022).</a:t>
          </a:r>
        </a:p>
      </dgm:t>
    </dgm:pt>
    <dgm:pt modelId="{251F6B85-EBCA-4840-ABB9-ACB3BD79E9CF}" type="parTrans" cxnId="{878981BD-FF73-439F-84D3-E29B636609D4}">
      <dgm:prSet/>
      <dgm:spPr/>
    </dgm:pt>
    <dgm:pt modelId="{2F3B5D8D-8216-4DD0-9D3F-08E6F9C45698}" type="sibTrans" cxnId="{878981BD-FF73-439F-84D3-E29B636609D4}">
      <dgm:prSet/>
      <dgm:spPr/>
    </dgm:pt>
    <dgm:pt modelId="{B973F48B-233A-49BF-ACEF-772691160CB2}" type="pres">
      <dgm:prSet presAssocID="{F1ED5EE9-DD8D-443E-8DE3-6F305F4D68CB}" presName="vert0" presStyleCnt="0">
        <dgm:presLayoutVars>
          <dgm:dir/>
          <dgm:animOne val="branch"/>
          <dgm:animLvl val="lvl"/>
        </dgm:presLayoutVars>
      </dgm:prSet>
      <dgm:spPr/>
    </dgm:pt>
    <dgm:pt modelId="{638B9B1D-236C-45ED-92DA-35C6EA31BA88}" type="pres">
      <dgm:prSet presAssocID="{D0D9E831-4D9C-4892-A5C4-EAB2711BCC15}" presName="thickLine" presStyleLbl="alignNode1" presStyleIdx="0" presStyleCnt="6"/>
      <dgm:spPr/>
    </dgm:pt>
    <dgm:pt modelId="{0471BBAD-213E-4B96-ADCF-C466708C26CB}" type="pres">
      <dgm:prSet presAssocID="{D0D9E831-4D9C-4892-A5C4-EAB2711BCC15}" presName="horz1" presStyleCnt="0"/>
      <dgm:spPr/>
    </dgm:pt>
    <dgm:pt modelId="{E1102D27-08AF-4321-92D3-38E0E7A0AFD6}" type="pres">
      <dgm:prSet presAssocID="{D0D9E831-4D9C-4892-A5C4-EAB2711BCC15}" presName="tx1" presStyleLbl="revTx" presStyleIdx="0" presStyleCnt="6"/>
      <dgm:spPr/>
    </dgm:pt>
    <dgm:pt modelId="{F305D0BF-6AA6-4F80-8ECB-B132874A505F}" type="pres">
      <dgm:prSet presAssocID="{D0D9E831-4D9C-4892-A5C4-EAB2711BCC15}" presName="vert1" presStyleCnt="0"/>
      <dgm:spPr/>
    </dgm:pt>
    <dgm:pt modelId="{EC7B5CA5-474A-451E-B795-8BFBC970751E}" type="pres">
      <dgm:prSet presAssocID="{EB7ABAA1-76FB-41B5-997C-C67E602C979F}" presName="thickLine" presStyleLbl="alignNode1" presStyleIdx="1" presStyleCnt="6"/>
      <dgm:spPr/>
    </dgm:pt>
    <dgm:pt modelId="{C88EE52F-9C4E-4D73-8503-B2E257484552}" type="pres">
      <dgm:prSet presAssocID="{EB7ABAA1-76FB-41B5-997C-C67E602C979F}" presName="horz1" presStyleCnt="0"/>
      <dgm:spPr/>
    </dgm:pt>
    <dgm:pt modelId="{EFEEF73C-40AD-4DBA-A491-98B8AB7577B6}" type="pres">
      <dgm:prSet presAssocID="{EB7ABAA1-76FB-41B5-997C-C67E602C979F}" presName="tx1" presStyleLbl="revTx" presStyleIdx="1" presStyleCnt="6"/>
      <dgm:spPr/>
    </dgm:pt>
    <dgm:pt modelId="{43625226-F3A3-4279-8C40-78E3F395B402}" type="pres">
      <dgm:prSet presAssocID="{EB7ABAA1-76FB-41B5-997C-C67E602C979F}" presName="vert1" presStyleCnt="0"/>
      <dgm:spPr/>
    </dgm:pt>
    <dgm:pt modelId="{7E8EF65E-D892-4AA4-B986-18F5FFA39FDE}" type="pres">
      <dgm:prSet presAssocID="{4F6F3842-3880-4600-AB35-387755E9FFAD}" presName="thickLine" presStyleLbl="alignNode1" presStyleIdx="2" presStyleCnt="6"/>
      <dgm:spPr/>
    </dgm:pt>
    <dgm:pt modelId="{4371CC3A-BEE7-462A-90C2-AF84776EF109}" type="pres">
      <dgm:prSet presAssocID="{4F6F3842-3880-4600-AB35-387755E9FFAD}" presName="horz1" presStyleCnt="0"/>
      <dgm:spPr/>
    </dgm:pt>
    <dgm:pt modelId="{5CDEE83D-A03B-47E2-9529-99BE886E0144}" type="pres">
      <dgm:prSet presAssocID="{4F6F3842-3880-4600-AB35-387755E9FFAD}" presName="tx1" presStyleLbl="revTx" presStyleIdx="2" presStyleCnt="6"/>
      <dgm:spPr/>
    </dgm:pt>
    <dgm:pt modelId="{917133C3-9C0D-4722-9269-26024E112ECC}" type="pres">
      <dgm:prSet presAssocID="{4F6F3842-3880-4600-AB35-387755E9FFAD}" presName="vert1" presStyleCnt="0"/>
      <dgm:spPr/>
    </dgm:pt>
    <dgm:pt modelId="{E4DBE447-E9C2-4204-93D8-57C2E4D63D32}" type="pres">
      <dgm:prSet presAssocID="{933474D9-EF23-49AA-8A3C-0B2D0BF9BEA2}" presName="thickLine" presStyleLbl="alignNode1" presStyleIdx="3" presStyleCnt="6"/>
      <dgm:spPr/>
    </dgm:pt>
    <dgm:pt modelId="{C32B0B33-9312-4120-9DCC-650D8213CB16}" type="pres">
      <dgm:prSet presAssocID="{933474D9-EF23-49AA-8A3C-0B2D0BF9BEA2}" presName="horz1" presStyleCnt="0"/>
      <dgm:spPr/>
    </dgm:pt>
    <dgm:pt modelId="{2CA3AC2A-A899-4FBB-A7C6-07637FDA63FE}" type="pres">
      <dgm:prSet presAssocID="{933474D9-EF23-49AA-8A3C-0B2D0BF9BEA2}" presName="tx1" presStyleLbl="revTx" presStyleIdx="3" presStyleCnt="6"/>
      <dgm:spPr/>
    </dgm:pt>
    <dgm:pt modelId="{020D0ED7-CF57-46F2-9C75-311EEEF95E71}" type="pres">
      <dgm:prSet presAssocID="{933474D9-EF23-49AA-8A3C-0B2D0BF9BEA2}" presName="vert1" presStyleCnt="0"/>
      <dgm:spPr/>
    </dgm:pt>
    <dgm:pt modelId="{4D0D3097-D196-470D-8301-00F9C314FF46}" type="pres">
      <dgm:prSet presAssocID="{69C7CFAB-F2AF-4F7D-87BD-037BBE010D3E}" presName="thickLine" presStyleLbl="alignNode1" presStyleIdx="4" presStyleCnt="6"/>
      <dgm:spPr/>
    </dgm:pt>
    <dgm:pt modelId="{DF46335F-1AC2-45C2-A4BD-CA7ACCA2290B}" type="pres">
      <dgm:prSet presAssocID="{69C7CFAB-F2AF-4F7D-87BD-037BBE010D3E}" presName="horz1" presStyleCnt="0"/>
      <dgm:spPr/>
    </dgm:pt>
    <dgm:pt modelId="{5CE8C59E-BAF3-4C8B-BDBA-B749BCF211FB}" type="pres">
      <dgm:prSet presAssocID="{69C7CFAB-F2AF-4F7D-87BD-037BBE010D3E}" presName="tx1" presStyleLbl="revTx" presStyleIdx="4" presStyleCnt="6"/>
      <dgm:spPr/>
    </dgm:pt>
    <dgm:pt modelId="{BCBD5416-4EA0-4A15-BE4D-F4AA62D8FA70}" type="pres">
      <dgm:prSet presAssocID="{69C7CFAB-F2AF-4F7D-87BD-037BBE010D3E}" presName="vert1" presStyleCnt="0"/>
      <dgm:spPr/>
    </dgm:pt>
    <dgm:pt modelId="{FAF1125B-7CC9-4058-A01F-BB4818681F13}" type="pres">
      <dgm:prSet presAssocID="{1CACE2CC-2DBD-4B01-8941-6E169980898D}" presName="thickLine" presStyleLbl="alignNode1" presStyleIdx="5" presStyleCnt="6"/>
      <dgm:spPr/>
    </dgm:pt>
    <dgm:pt modelId="{3B31640F-610D-4BC9-B09B-816DC2814C41}" type="pres">
      <dgm:prSet presAssocID="{1CACE2CC-2DBD-4B01-8941-6E169980898D}" presName="horz1" presStyleCnt="0"/>
      <dgm:spPr/>
    </dgm:pt>
    <dgm:pt modelId="{86E32431-6AD4-43A6-9BEA-816F102E2921}" type="pres">
      <dgm:prSet presAssocID="{1CACE2CC-2DBD-4B01-8941-6E169980898D}" presName="tx1" presStyleLbl="revTx" presStyleIdx="5" presStyleCnt="6"/>
      <dgm:spPr/>
    </dgm:pt>
    <dgm:pt modelId="{9CB66CF9-7846-4856-8F06-866EFF1CC49F}" type="pres">
      <dgm:prSet presAssocID="{1CACE2CC-2DBD-4B01-8941-6E169980898D}" presName="vert1" presStyleCnt="0"/>
      <dgm:spPr/>
    </dgm:pt>
  </dgm:ptLst>
  <dgm:cxnLst>
    <dgm:cxn modelId="{7A0D8707-E163-495D-A662-2C2ED9A3E8D0}" type="presOf" srcId="{933474D9-EF23-49AA-8A3C-0B2D0BF9BEA2}" destId="{2CA3AC2A-A899-4FBB-A7C6-07637FDA63FE}" srcOrd="0" destOrd="0" presId="urn:microsoft.com/office/officeart/2008/layout/LinedList"/>
    <dgm:cxn modelId="{4CB4BC11-122F-4498-BDF0-8C6176F97DBC}" srcId="{F1ED5EE9-DD8D-443E-8DE3-6F305F4D68CB}" destId="{69C7CFAB-F2AF-4F7D-87BD-037BBE010D3E}" srcOrd="4" destOrd="0" parTransId="{68CEC3BA-00CB-4E0F-8041-4BCD62FDF1C6}" sibTransId="{C723A39F-4F9E-40C3-9CD5-39747710AC24}"/>
    <dgm:cxn modelId="{55B73415-4FE4-4C6A-80DE-B6C21793C0A2}" srcId="{F1ED5EE9-DD8D-443E-8DE3-6F305F4D68CB}" destId="{D0D9E831-4D9C-4892-A5C4-EAB2711BCC15}" srcOrd="0" destOrd="0" parTransId="{9B6F0FBD-F29D-4AEA-B707-CF6E8EF2FB58}" sibTransId="{2BDE25F5-FFEF-48BF-97FB-8469693AA313}"/>
    <dgm:cxn modelId="{CFA2F42C-5996-48D6-BB44-E522DB96B59F}" type="presOf" srcId="{F1ED5EE9-DD8D-443E-8DE3-6F305F4D68CB}" destId="{B973F48B-233A-49BF-ACEF-772691160CB2}" srcOrd="0" destOrd="0" presId="urn:microsoft.com/office/officeart/2008/layout/LinedList"/>
    <dgm:cxn modelId="{289FE35E-5416-44BC-B347-860E25E07BC1}" srcId="{F1ED5EE9-DD8D-443E-8DE3-6F305F4D68CB}" destId="{4F6F3842-3880-4600-AB35-387755E9FFAD}" srcOrd="2" destOrd="0" parTransId="{32359989-F233-4A27-84BF-28062A153B8D}" sibTransId="{580A65AD-6CCE-4B31-B51C-1A4A2A73DAD4}"/>
    <dgm:cxn modelId="{C0488341-0625-4933-8E5E-012A89F45C76}" type="presOf" srcId="{EB7ABAA1-76FB-41B5-997C-C67E602C979F}" destId="{EFEEF73C-40AD-4DBA-A491-98B8AB7577B6}" srcOrd="0" destOrd="0" presId="urn:microsoft.com/office/officeart/2008/layout/LinedList"/>
    <dgm:cxn modelId="{741DD268-6E99-4CB1-AF83-33B1DC6BF267}" type="presOf" srcId="{1CACE2CC-2DBD-4B01-8941-6E169980898D}" destId="{86E32431-6AD4-43A6-9BEA-816F102E2921}" srcOrd="0" destOrd="0" presId="urn:microsoft.com/office/officeart/2008/layout/LinedList"/>
    <dgm:cxn modelId="{3F76B84C-27DB-47C1-BF56-05B8ED597B68}" srcId="{F1ED5EE9-DD8D-443E-8DE3-6F305F4D68CB}" destId="{EB7ABAA1-76FB-41B5-997C-C67E602C979F}" srcOrd="1" destOrd="0" parTransId="{6D59BDD6-EB93-4EF5-B9D5-0E167652F221}" sibTransId="{53AA662C-A3BF-4B8F-8AEA-2275E175A45B}"/>
    <dgm:cxn modelId="{406E9495-D1D1-49D0-B8A6-B4AE6A55DE5F}" type="presOf" srcId="{D0D9E831-4D9C-4892-A5C4-EAB2711BCC15}" destId="{E1102D27-08AF-4321-92D3-38E0E7A0AFD6}" srcOrd="0" destOrd="0" presId="urn:microsoft.com/office/officeart/2008/layout/LinedList"/>
    <dgm:cxn modelId="{FAD348A1-E5D5-41CF-B709-F3D3829AAFE7}" type="presOf" srcId="{69C7CFAB-F2AF-4F7D-87BD-037BBE010D3E}" destId="{5CE8C59E-BAF3-4C8B-BDBA-B749BCF211FB}" srcOrd="0" destOrd="0" presId="urn:microsoft.com/office/officeart/2008/layout/LinedList"/>
    <dgm:cxn modelId="{03AA9EB6-15FD-49BF-8B9B-B8B653F61341}" srcId="{F1ED5EE9-DD8D-443E-8DE3-6F305F4D68CB}" destId="{933474D9-EF23-49AA-8A3C-0B2D0BF9BEA2}" srcOrd="3" destOrd="0" parTransId="{EBEF04D5-AA57-401C-98FF-D64F788017EA}" sibTransId="{34062E16-CA9D-4EFE-891C-363A9D7DE397}"/>
    <dgm:cxn modelId="{878981BD-FF73-439F-84D3-E29B636609D4}" srcId="{F1ED5EE9-DD8D-443E-8DE3-6F305F4D68CB}" destId="{1CACE2CC-2DBD-4B01-8941-6E169980898D}" srcOrd="5" destOrd="0" parTransId="{251F6B85-EBCA-4840-ABB9-ACB3BD79E9CF}" sibTransId="{2F3B5D8D-8216-4DD0-9D3F-08E6F9C45698}"/>
    <dgm:cxn modelId="{EA207CE7-57F6-4FBB-B004-F1C62CD12639}" type="presOf" srcId="{4F6F3842-3880-4600-AB35-387755E9FFAD}" destId="{5CDEE83D-A03B-47E2-9529-99BE886E0144}" srcOrd="0" destOrd="0" presId="urn:microsoft.com/office/officeart/2008/layout/LinedList"/>
    <dgm:cxn modelId="{DD13130D-C85F-4C03-A201-57AA950087D5}" type="presParOf" srcId="{B973F48B-233A-49BF-ACEF-772691160CB2}" destId="{638B9B1D-236C-45ED-92DA-35C6EA31BA88}" srcOrd="0" destOrd="0" presId="urn:microsoft.com/office/officeart/2008/layout/LinedList"/>
    <dgm:cxn modelId="{D50F6F7F-28FB-4173-ADB6-895CD59CCEBD}" type="presParOf" srcId="{B973F48B-233A-49BF-ACEF-772691160CB2}" destId="{0471BBAD-213E-4B96-ADCF-C466708C26CB}" srcOrd="1" destOrd="0" presId="urn:microsoft.com/office/officeart/2008/layout/LinedList"/>
    <dgm:cxn modelId="{506EE4EF-E1C5-4A70-AD87-4F3186C3761C}" type="presParOf" srcId="{0471BBAD-213E-4B96-ADCF-C466708C26CB}" destId="{E1102D27-08AF-4321-92D3-38E0E7A0AFD6}" srcOrd="0" destOrd="0" presId="urn:microsoft.com/office/officeart/2008/layout/LinedList"/>
    <dgm:cxn modelId="{C08B02FE-82AE-4E1E-9006-23C7E4960853}" type="presParOf" srcId="{0471BBAD-213E-4B96-ADCF-C466708C26CB}" destId="{F305D0BF-6AA6-4F80-8ECB-B132874A505F}" srcOrd="1" destOrd="0" presId="urn:microsoft.com/office/officeart/2008/layout/LinedList"/>
    <dgm:cxn modelId="{E59583BA-68C4-443C-8953-53F0669C097E}" type="presParOf" srcId="{B973F48B-233A-49BF-ACEF-772691160CB2}" destId="{EC7B5CA5-474A-451E-B795-8BFBC970751E}" srcOrd="2" destOrd="0" presId="urn:microsoft.com/office/officeart/2008/layout/LinedList"/>
    <dgm:cxn modelId="{749C9F4B-5B72-4FB1-BFE1-7D413D893BB4}" type="presParOf" srcId="{B973F48B-233A-49BF-ACEF-772691160CB2}" destId="{C88EE52F-9C4E-4D73-8503-B2E257484552}" srcOrd="3" destOrd="0" presId="urn:microsoft.com/office/officeart/2008/layout/LinedList"/>
    <dgm:cxn modelId="{DF9764AA-9E9C-4FE9-A7E4-FD6ACAB234DA}" type="presParOf" srcId="{C88EE52F-9C4E-4D73-8503-B2E257484552}" destId="{EFEEF73C-40AD-4DBA-A491-98B8AB7577B6}" srcOrd="0" destOrd="0" presId="urn:microsoft.com/office/officeart/2008/layout/LinedList"/>
    <dgm:cxn modelId="{E4D366F4-CA07-4D02-BBA1-F31D3EA22442}" type="presParOf" srcId="{C88EE52F-9C4E-4D73-8503-B2E257484552}" destId="{43625226-F3A3-4279-8C40-78E3F395B402}" srcOrd="1" destOrd="0" presId="urn:microsoft.com/office/officeart/2008/layout/LinedList"/>
    <dgm:cxn modelId="{BCD3A3ED-453F-40A8-9453-75AC7A499933}" type="presParOf" srcId="{B973F48B-233A-49BF-ACEF-772691160CB2}" destId="{7E8EF65E-D892-4AA4-B986-18F5FFA39FDE}" srcOrd="4" destOrd="0" presId="urn:microsoft.com/office/officeart/2008/layout/LinedList"/>
    <dgm:cxn modelId="{9A3F4275-F216-41C6-B37D-1BEEE9E0B859}" type="presParOf" srcId="{B973F48B-233A-49BF-ACEF-772691160CB2}" destId="{4371CC3A-BEE7-462A-90C2-AF84776EF109}" srcOrd="5" destOrd="0" presId="urn:microsoft.com/office/officeart/2008/layout/LinedList"/>
    <dgm:cxn modelId="{96D3FE76-797A-4F87-BC8D-8864BFE38588}" type="presParOf" srcId="{4371CC3A-BEE7-462A-90C2-AF84776EF109}" destId="{5CDEE83D-A03B-47E2-9529-99BE886E0144}" srcOrd="0" destOrd="0" presId="urn:microsoft.com/office/officeart/2008/layout/LinedList"/>
    <dgm:cxn modelId="{4052FEE9-326B-48E9-B18E-FA9271966770}" type="presParOf" srcId="{4371CC3A-BEE7-462A-90C2-AF84776EF109}" destId="{917133C3-9C0D-4722-9269-26024E112ECC}" srcOrd="1" destOrd="0" presId="urn:microsoft.com/office/officeart/2008/layout/LinedList"/>
    <dgm:cxn modelId="{FCE28995-E547-47DF-A52D-5E8A5B1BED7B}" type="presParOf" srcId="{B973F48B-233A-49BF-ACEF-772691160CB2}" destId="{E4DBE447-E9C2-4204-93D8-57C2E4D63D32}" srcOrd="6" destOrd="0" presId="urn:microsoft.com/office/officeart/2008/layout/LinedList"/>
    <dgm:cxn modelId="{213CC408-C568-4257-99CD-9C20D699ADD1}" type="presParOf" srcId="{B973F48B-233A-49BF-ACEF-772691160CB2}" destId="{C32B0B33-9312-4120-9DCC-650D8213CB16}" srcOrd="7" destOrd="0" presId="urn:microsoft.com/office/officeart/2008/layout/LinedList"/>
    <dgm:cxn modelId="{FB7AC47F-52A3-443C-A0D9-E9D263997047}" type="presParOf" srcId="{C32B0B33-9312-4120-9DCC-650D8213CB16}" destId="{2CA3AC2A-A899-4FBB-A7C6-07637FDA63FE}" srcOrd="0" destOrd="0" presId="urn:microsoft.com/office/officeart/2008/layout/LinedList"/>
    <dgm:cxn modelId="{38847225-C5E2-4100-932D-C6F387C1A549}" type="presParOf" srcId="{C32B0B33-9312-4120-9DCC-650D8213CB16}" destId="{020D0ED7-CF57-46F2-9C75-311EEEF95E71}" srcOrd="1" destOrd="0" presId="urn:microsoft.com/office/officeart/2008/layout/LinedList"/>
    <dgm:cxn modelId="{633E1B45-C803-4411-B19B-EF957860EC04}" type="presParOf" srcId="{B973F48B-233A-49BF-ACEF-772691160CB2}" destId="{4D0D3097-D196-470D-8301-00F9C314FF46}" srcOrd="8" destOrd="0" presId="urn:microsoft.com/office/officeart/2008/layout/LinedList"/>
    <dgm:cxn modelId="{A83BD4CD-D062-4B8F-90D7-7AB50074910B}" type="presParOf" srcId="{B973F48B-233A-49BF-ACEF-772691160CB2}" destId="{DF46335F-1AC2-45C2-A4BD-CA7ACCA2290B}" srcOrd="9" destOrd="0" presId="urn:microsoft.com/office/officeart/2008/layout/LinedList"/>
    <dgm:cxn modelId="{DB288EA3-36CA-4698-A500-C314BA18472E}" type="presParOf" srcId="{DF46335F-1AC2-45C2-A4BD-CA7ACCA2290B}" destId="{5CE8C59E-BAF3-4C8B-BDBA-B749BCF211FB}" srcOrd="0" destOrd="0" presId="urn:microsoft.com/office/officeart/2008/layout/LinedList"/>
    <dgm:cxn modelId="{43119802-4742-4B03-914C-8E6AD179F159}" type="presParOf" srcId="{DF46335F-1AC2-45C2-A4BD-CA7ACCA2290B}" destId="{BCBD5416-4EA0-4A15-BE4D-F4AA62D8FA70}" srcOrd="1" destOrd="0" presId="urn:microsoft.com/office/officeart/2008/layout/LinedList"/>
    <dgm:cxn modelId="{4EC9926A-DEBE-4982-B647-99A3D38B57D3}" type="presParOf" srcId="{B973F48B-233A-49BF-ACEF-772691160CB2}" destId="{FAF1125B-7CC9-4058-A01F-BB4818681F13}" srcOrd="10" destOrd="0" presId="urn:microsoft.com/office/officeart/2008/layout/LinedList"/>
    <dgm:cxn modelId="{20657626-B24F-4E81-AA0E-63AEA81A0D9F}" type="presParOf" srcId="{B973F48B-233A-49BF-ACEF-772691160CB2}" destId="{3B31640F-610D-4BC9-B09B-816DC2814C41}" srcOrd="11" destOrd="0" presId="urn:microsoft.com/office/officeart/2008/layout/LinedList"/>
    <dgm:cxn modelId="{4C4C040C-DEEE-46DD-BDEC-8FA93ACF7787}" type="presParOf" srcId="{3B31640F-610D-4BC9-B09B-816DC2814C41}" destId="{86E32431-6AD4-43A6-9BEA-816F102E2921}" srcOrd="0" destOrd="0" presId="urn:microsoft.com/office/officeart/2008/layout/LinedList"/>
    <dgm:cxn modelId="{E5EE840D-2B37-4B0D-993D-E68577B7C763}" type="presParOf" srcId="{3B31640F-610D-4BC9-B09B-816DC2814C41}" destId="{9CB66CF9-7846-4856-8F06-866EFF1CC49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421C953-27E9-4908-BE6D-EB3FF9A42820}" type="doc">
      <dgm:prSet loTypeId="urn:microsoft.com/office/officeart/2005/8/layout/vProcess5" loCatId="process" qsTypeId="urn:microsoft.com/office/officeart/2005/8/quickstyle/simple4" qsCatId="simple" csTypeId="urn:microsoft.com/office/officeart/2005/8/colors/accent6_2" csCatId="accent6"/>
      <dgm:spPr/>
      <dgm:t>
        <a:bodyPr/>
        <a:lstStyle/>
        <a:p>
          <a:endParaRPr lang="en-US"/>
        </a:p>
      </dgm:t>
    </dgm:pt>
    <dgm:pt modelId="{4FFB8B2E-7012-4E36-A48B-6233CD8867AC}">
      <dgm:prSet/>
      <dgm:spPr/>
      <dgm:t>
        <a:bodyPr/>
        <a:lstStyle/>
        <a:p>
          <a:r>
            <a:rPr lang="en-US" b="1"/>
            <a:t>The hotel legal issue is related</a:t>
          </a:r>
          <a:r>
            <a:rPr lang="en-US" b="1" u="sng"/>
            <a:t> :</a:t>
          </a:r>
          <a:endParaRPr lang="en-US"/>
        </a:p>
      </dgm:t>
    </dgm:pt>
    <dgm:pt modelId="{5026F2A0-7C4E-4EBF-9A88-6A353CB5BC23}" type="parTrans" cxnId="{2F5E2456-EE5A-4D87-84A4-28CC6F292AB1}">
      <dgm:prSet/>
      <dgm:spPr/>
      <dgm:t>
        <a:bodyPr/>
        <a:lstStyle/>
        <a:p>
          <a:endParaRPr lang="en-US"/>
        </a:p>
      </dgm:t>
    </dgm:pt>
    <dgm:pt modelId="{AC2A76D6-7BE1-4A8D-B379-7BE5CCC3DB39}" type="sibTrans" cxnId="{2F5E2456-EE5A-4D87-84A4-28CC6F292AB1}">
      <dgm:prSet/>
      <dgm:spPr/>
      <dgm:t>
        <a:bodyPr/>
        <a:lstStyle/>
        <a:p>
          <a:endParaRPr lang="en-US"/>
        </a:p>
      </dgm:t>
    </dgm:pt>
    <dgm:pt modelId="{9DA49DDB-5B47-4AFF-A73A-30F242ACA7B0}">
      <dgm:prSet/>
      <dgm:spPr/>
      <dgm:t>
        <a:bodyPr/>
        <a:lstStyle/>
        <a:p>
          <a:pPr rtl="0"/>
          <a:r>
            <a:rPr lang="en-US" b="1">
              <a:latin typeface="Corbel" panose="020B0503020204020204"/>
            </a:rPr>
            <a:t>Treatment</a:t>
          </a:r>
          <a:r>
            <a:rPr lang="en-US" b="1"/>
            <a:t> delivered to the costumer/guest and  to the </a:t>
          </a:r>
          <a:r>
            <a:rPr lang="en-US" b="1">
              <a:latin typeface="Corbel" panose="020B0503020204020204"/>
            </a:rPr>
            <a:t>consent </a:t>
          </a:r>
          <a:r>
            <a:rPr lang="en-US" b="1"/>
            <a:t> to legal liability . </a:t>
          </a:r>
          <a:endParaRPr lang="en-US"/>
        </a:p>
      </dgm:t>
    </dgm:pt>
    <dgm:pt modelId="{D4287040-FE11-466D-B733-79C1628E5661}" type="parTrans" cxnId="{DAEF4CB7-D183-464C-98FD-E4B2C47E649F}">
      <dgm:prSet/>
      <dgm:spPr/>
      <dgm:t>
        <a:bodyPr/>
        <a:lstStyle/>
        <a:p>
          <a:endParaRPr lang="en-US"/>
        </a:p>
      </dgm:t>
    </dgm:pt>
    <dgm:pt modelId="{F55C46D3-D32D-4243-A49A-9F37821C63F9}" type="sibTrans" cxnId="{DAEF4CB7-D183-464C-98FD-E4B2C47E649F}">
      <dgm:prSet/>
      <dgm:spPr/>
      <dgm:t>
        <a:bodyPr/>
        <a:lstStyle/>
        <a:p>
          <a:endParaRPr lang="en-US"/>
        </a:p>
      </dgm:t>
    </dgm:pt>
    <dgm:pt modelId="{12695969-AFA7-4B1D-A9DA-C5BD26BFF818}">
      <dgm:prSet/>
      <dgm:spPr/>
      <dgm:t>
        <a:bodyPr/>
        <a:lstStyle/>
        <a:p>
          <a:r>
            <a:rPr lang="en-US" b="1"/>
            <a:t>Hospitality law intend to protect guest and host from any </a:t>
          </a:r>
          <a:r>
            <a:rPr lang="en-US" b="1">
              <a:latin typeface="Corbel" panose="020B0503020204020204"/>
            </a:rPr>
            <a:t>intetional</a:t>
          </a:r>
          <a:r>
            <a:rPr lang="en-US" b="1"/>
            <a:t> accident.</a:t>
          </a:r>
          <a:endParaRPr lang="en-US"/>
        </a:p>
      </dgm:t>
    </dgm:pt>
    <dgm:pt modelId="{BA9FBFF0-8AB2-4C02-88A2-938D98A48D18}" type="parTrans" cxnId="{7B8A61CB-96E3-4FAE-AB22-F056704D40E8}">
      <dgm:prSet/>
      <dgm:spPr/>
      <dgm:t>
        <a:bodyPr/>
        <a:lstStyle/>
        <a:p>
          <a:endParaRPr lang="en-US"/>
        </a:p>
      </dgm:t>
    </dgm:pt>
    <dgm:pt modelId="{CF80BBE3-9786-49EF-B113-ADCB3C952CA2}" type="sibTrans" cxnId="{7B8A61CB-96E3-4FAE-AB22-F056704D40E8}">
      <dgm:prSet/>
      <dgm:spPr/>
      <dgm:t>
        <a:bodyPr/>
        <a:lstStyle/>
        <a:p>
          <a:endParaRPr lang="en-US"/>
        </a:p>
      </dgm:t>
    </dgm:pt>
    <dgm:pt modelId="{2369AEDB-2BAA-42B6-A7F3-9F7753535D61}" type="pres">
      <dgm:prSet presAssocID="{8421C953-27E9-4908-BE6D-EB3FF9A42820}" presName="outerComposite" presStyleCnt="0">
        <dgm:presLayoutVars>
          <dgm:chMax val="5"/>
          <dgm:dir/>
          <dgm:resizeHandles val="exact"/>
        </dgm:presLayoutVars>
      </dgm:prSet>
      <dgm:spPr/>
    </dgm:pt>
    <dgm:pt modelId="{29D0D340-3C07-4FEC-B763-58DAFF0DF78B}" type="pres">
      <dgm:prSet presAssocID="{8421C953-27E9-4908-BE6D-EB3FF9A42820}" presName="dummyMaxCanvas" presStyleCnt="0">
        <dgm:presLayoutVars/>
      </dgm:prSet>
      <dgm:spPr/>
    </dgm:pt>
    <dgm:pt modelId="{A9726479-05B7-41F1-870C-35D94D20B06A}" type="pres">
      <dgm:prSet presAssocID="{8421C953-27E9-4908-BE6D-EB3FF9A42820}" presName="ThreeNodes_1" presStyleLbl="node1" presStyleIdx="0" presStyleCnt="3">
        <dgm:presLayoutVars>
          <dgm:bulletEnabled val="1"/>
        </dgm:presLayoutVars>
      </dgm:prSet>
      <dgm:spPr/>
    </dgm:pt>
    <dgm:pt modelId="{132B3A65-F094-4C2F-8D0B-78F36854C353}" type="pres">
      <dgm:prSet presAssocID="{8421C953-27E9-4908-BE6D-EB3FF9A42820}" presName="ThreeNodes_2" presStyleLbl="node1" presStyleIdx="1" presStyleCnt="3">
        <dgm:presLayoutVars>
          <dgm:bulletEnabled val="1"/>
        </dgm:presLayoutVars>
      </dgm:prSet>
      <dgm:spPr/>
    </dgm:pt>
    <dgm:pt modelId="{F16877F1-42C0-43D4-80B4-89E8C0049155}" type="pres">
      <dgm:prSet presAssocID="{8421C953-27E9-4908-BE6D-EB3FF9A42820}" presName="ThreeNodes_3" presStyleLbl="node1" presStyleIdx="2" presStyleCnt="3">
        <dgm:presLayoutVars>
          <dgm:bulletEnabled val="1"/>
        </dgm:presLayoutVars>
      </dgm:prSet>
      <dgm:spPr/>
    </dgm:pt>
    <dgm:pt modelId="{B80C0CBD-63C8-4024-A050-745A4C839BA4}" type="pres">
      <dgm:prSet presAssocID="{8421C953-27E9-4908-BE6D-EB3FF9A42820}" presName="ThreeConn_1-2" presStyleLbl="fgAccFollowNode1" presStyleIdx="0" presStyleCnt="2">
        <dgm:presLayoutVars>
          <dgm:bulletEnabled val="1"/>
        </dgm:presLayoutVars>
      </dgm:prSet>
      <dgm:spPr/>
    </dgm:pt>
    <dgm:pt modelId="{6DF04985-A5F5-4C14-A8E8-A0D80E645691}" type="pres">
      <dgm:prSet presAssocID="{8421C953-27E9-4908-BE6D-EB3FF9A42820}" presName="ThreeConn_2-3" presStyleLbl="fgAccFollowNode1" presStyleIdx="1" presStyleCnt="2">
        <dgm:presLayoutVars>
          <dgm:bulletEnabled val="1"/>
        </dgm:presLayoutVars>
      </dgm:prSet>
      <dgm:spPr/>
    </dgm:pt>
    <dgm:pt modelId="{9C044B3F-E8BC-4B8F-A225-CA30133FF0E2}" type="pres">
      <dgm:prSet presAssocID="{8421C953-27E9-4908-BE6D-EB3FF9A42820}" presName="ThreeNodes_1_text" presStyleLbl="node1" presStyleIdx="2" presStyleCnt="3">
        <dgm:presLayoutVars>
          <dgm:bulletEnabled val="1"/>
        </dgm:presLayoutVars>
      </dgm:prSet>
      <dgm:spPr/>
    </dgm:pt>
    <dgm:pt modelId="{5DD598E1-B154-4069-AB21-21A625E57AF0}" type="pres">
      <dgm:prSet presAssocID="{8421C953-27E9-4908-BE6D-EB3FF9A42820}" presName="ThreeNodes_2_text" presStyleLbl="node1" presStyleIdx="2" presStyleCnt="3">
        <dgm:presLayoutVars>
          <dgm:bulletEnabled val="1"/>
        </dgm:presLayoutVars>
      </dgm:prSet>
      <dgm:spPr/>
    </dgm:pt>
    <dgm:pt modelId="{8CD4267C-AF75-4C27-9C93-526F590155B6}" type="pres">
      <dgm:prSet presAssocID="{8421C953-27E9-4908-BE6D-EB3FF9A42820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FFF0B66B-24F5-45D8-B90A-D1DC24A468F9}" type="presOf" srcId="{9DA49DDB-5B47-4AFF-A73A-30F242ACA7B0}" destId="{5DD598E1-B154-4069-AB21-21A625E57AF0}" srcOrd="1" destOrd="0" presId="urn:microsoft.com/office/officeart/2005/8/layout/vProcess5"/>
    <dgm:cxn modelId="{2F5E2456-EE5A-4D87-84A4-28CC6F292AB1}" srcId="{8421C953-27E9-4908-BE6D-EB3FF9A42820}" destId="{4FFB8B2E-7012-4E36-A48B-6233CD8867AC}" srcOrd="0" destOrd="0" parTransId="{5026F2A0-7C4E-4EBF-9A88-6A353CB5BC23}" sibTransId="{AC2A76D6-7BE1-4A8D-B379-7BE5CCC3DB39}"/>
    <dgm:cxn modelId="{46C72F56-32A0-451C-A53A-22E1FC8CE856}" type="presOf" srcId="{12695969-AFA7-4B1D-A9DA-C5BD26BFF818}" destId="{F16877F1-42C0-43D4-80B4-89E8C0049155}" srcOrd="0" destOrd="0" presId="urn:microsoft.com/office/officeart/2005/8/layout/vProcess5"/>
    <dgm:cxn modelId="{E84EF376-C740-43E9-9639-B56ECC9DE559}" type="presOf" srcId="{12695969-AFA7-4B1D-A9DA-C5BD26BFF818}" destId="{8CD4267C-AF75-4C27-9C93-526F590155B6}" srcOrd="1" destOrd="0" presId="urn:microsoft.com/office/officeart/2005/8/layout/vProcess5"/>
    <dgm:cxn modelId="{6B699A86-71EA-4F27-9D7B-58AF6FA7EA2D}" type="presOf" srcId="{9DA49DDB-5B47-4AFF-A73A-30F242ACA7B0}" destId="{132B3A65-F094-4C2F-8D0B-78F36854C353}" srcOrd="0" destOrd="0" presId="urn:microsoft.com/office/officeart/2005/8/layout/vProcess5"/>
    <dgm:cxn modelId="{1839CF89-3668-4A79-9ED8-A431A2769ED7}" type="presOf" srcId="{F55C46D3-D32D-4243-A49A-9F37821C63F9}" destId="{6DF04985-A5F5-4C14-A8E8-A0D80E645691}" srcOrd="0" destOrd="0" presId="urn:microsoft.com/office/officeart/2005/8/layout/vProcess5"/>
    <dgm:cxn modelId="{EE4CDD89-49EC-4DC0-B99A-FDDD4A3B6792}" type="presOf" srcId="{4FFB8B2E-7012-4E36-A48B-6233CD8867AC}" destId="{9C044B3F-E8BC-4B8F-A225-CA30133FF0E2}" srcOrd="1" destOrd="0" presId="urn:microsoft.com/office/officeart/2005/8/layout/vProcess5"/>
    <dgm:cxn modelId="{E4525399-C7D6-4972-98EC-325986813A96}" type="presOf" srcId="{4FFB8B2E-7012-4E36-A48B-6233CD8867AC}" destId="{A9726479-05B7-41F1-870C-35D94D20B06A}" srcOrd="0" destOrd="0" presId="urn:microsoft.com/office/officeart/2005/8/layout/vProcess5"/>
    <dgm:cxn modelId="{AF179DB4-985A-4C0E-969B-C76ECBF0C540}" type="presOf" srcId="{AC2A76D6-7BE1-4A8D-B379-7BE5CCC3DB39}" destId="{B80C0CBD-63C8-4024-A050-745A4C839BA4}" srcOrd="0" destOrd="0" presId="urn:microsoft.com/office/officeart/2005/8/layout/vProcess5"/>
    <dgm:cxn modelId="{DAEF4CB7-D183-464C-98FD-E4B2C47E649F}" srcId="{8421C953-27E9-4908-BE6D-EB3FF9A42820}" destId="{9DA49DDB-5B47-4AFF-A73A-30F242ACA7B0}" srcOrd="1" destOrd="0" parTransId="{D4287040-FE11-466D-B733-79C1628E5661}" sibTransId="{F55C46D3-D32D-4243-A49A-9F37821C63F9}"/>
    <dgm:cxn modelId="{7B8A61CB-96E3-4FAE-AB22-F056704D40E8}" srcId="{8421C953-27E9-4908-BE6D-EB3FF9A42820}" destId="{12695969-AFA7-4B1D-A9DA-C5BD26BFF818}" srcOrd="2" destOrd="0" parTransId="{BA9FBFF0-8AB2-4C02-88A2-938D98A48D18}" sibTransId="{CF80BBE3-9786-49EF-B113-ADCB3C952CA2}"/>
    <dgm:cxn modelId="{6039EAFF-2816-4309-BE28-B34EDC432F0D}" type="presOf" srcId="{8421C953-27E9-4908-BE6D-EB3FF9A42820}" destId="{2369AEDB-2BAA-42B6-A7F3-9F7753535D61}" srcOrd="0" destOrd="0" presId="urn:microsoft.com/office/officeart/2005/8/layout/vProcess5"/>
    <dgm:cxn modelId="{D072CDD8-A3A9-4960-97C5-0F2076B9DCE3}" type="presParOf" srcId="{2369AEDB-2BAA-42B6-A7F3-9F7753535D61}" destId="{29D0D340-3C07-4FEC-B763-58DAFF0DF78B}" srcOrd="0" destOrd="0" presId="urn:microsoft.com/office/officeart/2005/8/layout/vProcess5"/>
    <dgm:cxn modelId="{5DB5A6DE-0A4F-4878-9317-66CAD114645F}" type="presParOf" srcId="{2369AEDB-2BAA-42B6-A7F3-9F7753535D61}" destId="{A9726479-05B7-41F1-870C-35D94D20B06A}" srcOrd="1" destOrd="0" presId="urn:microsoft.com/office/officeart/2005/8/layout/vProcess5"/>
    <dgm:cxn modelId="{422734D2-DD64-45F1-AE9F-DF8F50F869B0}" type="presParOf" srcId="{2369AEDB-2BAA-42B6-A7F3-9F7753535D61}" destId="{132B3A65-F094-4C2F-8D0B-78F36854C353}" srcOrd="2" destOrd="0" presId="urn:microsoft.com/office/officeart/2005/8/layout/vProcess5"/>
    <dgm:cxn modelId="{1A4D262D-2547-45E0-8E81-E91AB0751B80}" type="presParOf" srcId="{2369AEDB-2BAA-42B6-A7F3-9F7753535D61}" destId="{F16877F1-42C0-43D4-80B4-89E8C0049155}" srcOrd="3" destOrd="0" presId="urn:microsoft.com/office/officeart/2005/8/layout/vProcess5"/>
    <dgm:cxn modelId="{523E6B01-0DAA-402F-BAEE-4B94ED0D90DB}" type="presParOf" srcId="{2369AEDB-2BAA-42B6-A7F3-9F7753535D61}" destId="{B80C0CBD-63C8-4024-A050-745A4C839BA4}" srcOrd="4" destOrd="0" presId="urn:microsoft.com/office/officeart/2005/8/layout/vProcess5"/>
    <dgm:cxn modelId="{9F60E4C2-9C0B-426E-A772-E7E5BEBFF19A}" type="presParOf" srcId="{2369AEDB-2BAA-42B6-A7F3-9F7753535D61}" destId="{6DF04985-A5F5-4C14-A8E8-A0D80E645691}" srcOrd="5" destOrd="0" presId="urn:microsoft.com/office/officeart/2005/8/layout/vProcess5"/>
    <dgm:cxn modelId="{225B10EE-DBE2-4C94-B796-D63297EA10CE}" type="presParOf" srcId="{2369AEDB-2BAA-42B6-A7F3-9F7753535D61}" destId="{9C044B3F-E8BC-4B8F-A225-CA30133FF0E2}" srcOrd="6" destOrd="0" presId="urn:microsoft.com/office/officeart/2005/8/layout/vProcess5"/>
    <dgm:cxn modelId="{63F4A24B-1D92-4736-A873-43C44AC83CD5}" type="presParOf" srcId="{2369AEDB-2BAA-42B6-A7F3-9F7753535D61}" destId="{5DD598E1-B154-4069-AB21-21A625E57AF0}" srcOrd="7" destOrd="0" presId="urn:microsoft.com/office/officeart/2005/8/layout/vProcess5"/>
    <dgm:cxn modelId="{B144CD2B-FDEE-434C-B819-4420CF1FFFB1}" type="presParOf" srcId="{2369AEDB-2BAA-42B6-A7F3-9F7753535D61}" destId="{8CD4267C-AF75-4C27-9C93-526F590155B6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8B9B1D-236C-45ED-92DA-35C6EA31BA88}">
      <dsp:nvSpPr>
        <dsp:cNvPr id="0" name=""/>
        <dsp:cNvSpPr/>
      </dsp:nvSpPr>
      <dsp:spPr>
        <a:xfrm>
          <a:off x="0" y="1525"/>
          <a:ext cx="5486687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1102D27-08AF-4321-92D3-38E0E7A0AFD6}">
      <dsp:nvSpPr>
        <dsp:cNvPr id="0" name=""/>
        <dsp:cNvSpPr/>
      </dsp:nvSpPr>
      <dsp:spPr>
        <a:xfrm>
          <a:off x="0" y="1525"/>
          <a:ext cx="5486687" cy="5201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u="sng" kern="1200"/>
            <a:t>Legal Issues In The Hotel Industry topics:</a:t>
          </a:r>
          <a:endParaRPr lang="en-US" sz="1400" kern="1200"/>
        </a:p>
      </dsp:txBody>
      <dsp:txXfrm>
        <a:off x="0" y="1525"/>
        <a:ext cx="5486687" cy="520191"/>
      </dsp:txXfrm>
    </dsp:sp>
    <dsp:sp modelId="{EC7B5CA5-474A-451E-B795-8BFBC970751E}">
      <dsp:nvSpPr>
        <dsp:cNvPr id="0" name=""/>
        <dsp:cNvSpPr/>
      </dsp:nvSpPr>
      <dsp:spPr>
        <a:xfrm>
          <a:off x="0" y="521717"/>
          <a:ext cx="5486687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FEEF73C-40AD-4DBA-A491-98B8AB7577B6}">
      <dsp:nvSpPr>
        <dsp:cNvPr id="0" name=""/>
        <dsp:cNvSpPr/>
      </dsp:nvSpPr>
      <dsp:spPr>
        <a:xfrm>
          <a:off x="0" y="521717"/>
          <a:ext cx="5486687" cy="5201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u="sng" kern="1200"/>
            <a:t>Law:</a:t>
          </a:r>
          <a:r>
            <a:rPr lang="en-US" sz="1400" kern="1200"/>
            <a:t> "System of rules that everyone in a country or society must obey"</a:t>
          </a:r>
        </a:p>
      </dsp:txBody>
      <dsp:txXfrm>
        <a:off x="0" y="521717"/>
        <a:ext cx="5486687" cy="520191"/>
      </dsp:txXfrm>
    </dsp:sp>
    <dsp:sp modelId="{7E8EF65E-D892-4AA4-B986-18F5FFA39FDE}">
      <dsp:nvSpPr>
        <dsp:cNvPr id="0" name=""/>
        <dsp:cNvSpPr/>
      </dsp:nvSpPr>
      <dsp:spPr>
        <a:xfrm>
          <a:off x="0" y="1041908"/>
          <a:ext cx="5486687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CDEE83D-A03B-47E2-9529-99BE886E0144}">
      <dsp:nvSpPr>
        <dsp:cNvPr id="0" name=""/>
        <dsp:cNvSpPr/>
      </dsp:nvSpPr>
      <dsp:spPr>
        <a:xfrm>
          <a:off x="0" y="1041908"/>
          <a:ext cx="5486687" cy="5201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u="sng" kern="1200"/>
            <a:t>Legal: </a:t>
          </a:r>
          <a:r>
            <a:rPr lang="en-US" sz="1400" kern="1200"/>
            <a:t> "Similar with law  "</a:t>
          </a:r>
        </a:p>
      </dsp:txBody>
      <dsp:txXfrm>
        <a:off x="0" y="1041908"/>
        <a:ext cx="5486687" cy="520191"/>
      </dsp:txXfrm>
    </dsp:sp>
    <dsp:sp modelId="{E4DBE447-E9C2-4204-93D8-57C2E4D63D32}">
      <dsp:nvSpPr>
        <dsp:cNvPr id="0" name=""/>
        <dsp:cNvSpPr/>
      </dsp:nvSpPr>
      <dsp:spPr>
        <a:xfrm>
          <a:off x="0" y="1562100"/>
          <a:ext cx="5486687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CA3AC2A-A899-4FBB-A7C6-07637FDA63FE}">
      <dsp:nvSpPr>
        <dsp:cNvPr id="0" name=""/>
        <dsp:cNvSpPr/>
      </dsp:nvSpPr>
      <dsp:spPr>
        <a:xfrm>
          <a:off x="0" y="1562100"/>
          <a:ext cx="5486687" cy="5201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u="sng" kern="1200"/>
            <a:t>Legislation: "A</a:t>
          </a:r>
          <a:r>
            <a:rPr lang="en-US" sz="1400" kern="1200"/>
            <a:t> law or a set  of passed by  a government body "</a:t>
          </a:r>
        </a:p>
      </dsp:txBody>
      <dsp:txXfrm>
        <a:off x="0" y="1562100"/>
        <a:ext cx="5486687" cy="520191"/>
      </dsp:txXfrm>
    </dsp:sp>
    <dsp:sp modelId="{4D0D3097-D196-470D-8301-00F9C314FF46}">
      <dsp:nvSpPr>
        <dsp:cNvPr id="0" name=""/>
        <dsp:cNvSpPr/>
      </dsp:nvSpPr>
      <dsp:spPr>
        <a:xfrm>
          <a:off x="0" y="2082292"/>
          <a:ext cx="5486687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CE8C59E-BAF3-4C8B-BDBA-B749BCF211FB}">
      <dsp:nvSpPr>
        <dsp:cNvPr id="0" name=""/>
        <dsp:cNvSpPr/>
      </dsp:nvSpPr>
      <dsp:spPr>
        <a:xfrm>
          <a:off x="0" y="2082292"/>
          <a:ext cx="5486687" cy="5201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u="sng" kern="1200"/>
            <a:t>Regulations:</a:t>
          </a:r>
          <a:r>
            <a:rPr lang="en-US" sz="1400" kern="1200"/>
            <a:t> " An  official rule made by government or other authority </a:t>
          </a:r>
          <a:r>
            <a:rPr lang="en-US" sz="1400" kern="1200">
              <a:latin typeface="Corbel" panose="020B0503020204020204"/>
            </a:rPr>
            <a:t>"(</a:t>
          </a:r>
          <a:r>
            <a:rPr lang="en-US" sz="1400" kern="1200"/>
            <a:t>Sets out how legislation is to be enforced )</a:t>
          </a:r>
        </a:p>
      </dsp:txBody>
      <dsp:txXfrm>
        <a:off x="0" y="2082292"/>
        <a:ext cx="5486687" cy="520191"/>
      </dsp:txXfrm>
    </dsp:sp>
    <dsp:sp modelId="{FAF1125B-7CC9-4058-A01F-BB4818681F13}">
      <dsp:nvSpPr>
        <dsp:cNvPr id="0" name=""/>
        <dsp:cNvSpPr/>
      </dsp:nvSpPr>
      <dsp:spPr>
        <a:xfrm>
          <a:off x="0" y="2602483"/>
          <a:ext cx="5486687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6E32431-6AD4-43A6-9BEA-816F102E2921}">
      <dsp:nvSpPr>
        <dsp:cNvPr id="0" name=""/>
        <dsp:cNvSpPr/>
      </dsp:nvSpPr>
      <dsp:spPr>
        <a:xfrm>
          <a:off x="0" y="2602483"/>
          <a:ext cx="5486687" cy="5201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>
              <a:latin typeface="Corbel" panose="020B0503020204020204"/>
            </a:rPr>
            <a:t>(Deborah Lloyd ,class material ,2022).</a:t>
          </a:r>
        </a:p>
      </dsp:txBody>
      <dsp:txXfrm>
        <a:off x="0" y="2602483"/>
        <a:ext cx="5486687" cy="52019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726479-05B7-41F1-870C-35D94D20B06A}">
      <dsp:nvSpPr>
        <dsp:cNvPr id="0" name=""/>
        <dsp:cNvSpPr/>
      </dsp:nvSpPr>
      <dsp:spPr>
        <a:xfrm>
          <a:off x="0" y="0"/>
          <a:ext cx="2390528" cy="93726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6000"/>
                <a:lumMod val="102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  <a:ln>
          <a:noFill/>
        </a:ln>
        <a:effectLst>
          <a:reflection blurRad="12700" stA="26000" endPos="32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The hotel legal issue is related</a:t>
          </a:r>
          <a:r>
            <a:rPr lang="en-US" sz="1100" b="1" u="sng" kern="1200"/>
            <a:t> :</a:t>
          </a:r>
          <a:endParaRPr lang="en-US" sz="1100" kern="1200"/>
        </a:p>
      </dsp:txBody>
      <dsp:txXfrm>
        <a:off x="27451" y="27451"/>
        <a:ext cx="1379152" cy="882358"/>
      </dsp:txXfrm>
    </dsp:sp>
    <dsp:sp modelId="{132B3A65-F094-4C2F-8D0B-78F36854C353}">
      <dsp:nvSpPr>
        <dsp:cNvPr id="0" name=""/>
        <dsp:cNvSpPr/>
      </dsp:nvSpPr>
      <dsp:spPr>
        <a:xfrm>
          <a:off x="210929" y="1093470"/>
          <a:ext cx="2390528" cy="93726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6000"/>
                <a:lumMod val="102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  <a:ln>
          <a:noFill/>
        </a:ln>
        <a:effectLst>
          <a:reflection blurRad="12700" stA="26000" endPos="32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>
              <a:latin typeface="Corbel" panose="020B0503020204020204"/>
            </a:rPr>
            <a:t>Treatment</a:t>
          </a:r>
          <a:r>
            <a:rPr lang="en-US" sz="1100" b="1" kern="1200"/>
            <a:t> delivered to the costumer/guest and  to the </a:t>
          </a:r>
          <a:r>
            <a:rPr lang="en-US" sz="1100" b="1" kern="1200">
              <a:latin typeface="Corbel" panose="020B0503020204020204"/>
            </a:rPr>
            <a:t>consent </a:t>
          </a:r>
          <a:r>
            <a:rPr lang="en-US" sz="1100" b="1" kern="1200"/>
            <a:t> to legal liability . </a:t>
          </a:r>
          <a:endParaRPr lang="en-US" sz="1100" kern="1200"/>
        </a:p>
      </dsp:txBody>
      <dsp:txXfrm>
        <a:off x="238380" y="1120921"/>
        <a:ext cx="1515478" cy="882358"/>
      </dsp:txXfrm>
    </dsp:sp>
    <dsp:sp modelId="{F16877F1-42C0-43D4-80B4-89E8C0049155}">
      <dsp:nvSpPr>
        <dsp:cNvPr id="0" name=""/>
        <dsp:cNvSpPr/>
      </dsp:nvSpPr>
      <dsp:spPr>
        <a:xfrm>
          <a:off x="421858" y="2186940"/>
          <a:ext cx="2390528" cy="93726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6000"/>
                <a:lumMod val="102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  <a:ln>
          <a:noFill/>
        </a:ln>
        <a:effectLst>
          <a:reflection blurRad="12700" stA="26000" endPos="32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Hospitality law intend to protect guest and host from any </a:t>
          </a:r>
          <a:r>
            <a:rPr lang="en-US" sz="1100" b="1" kern="1200">
              <a:latin typeface="Corbel" panose="020B0503020204020204"/>
            </a:rPr>
            <a:t>intetional</a:t>
          </a:r>
          <a:r>
            <a:rPr lang="en-US" sz="1100" b="1" kern="1200"/>
            <a:t> accident.</a:t>
          </a:r>
          <a:endParaRPr lang="en-US" sz="1100" kern="1200"/>
        </a:p>
      </dsp:txBody>
      <dsp:txXfrm>
        <a:off x="449309" y="2214391"/>
        <a:ext cx="1515478" cy="882358"/>
      </dsp:txXfrm>
    </dsp:sp>
    <dsp:sp modelId="{B80C0CBD-63C8-4024-A050-745A4C839BA4}">
      <dsp:nvSpPr>
        <dsp:cNvPr id="0" name=""/>
        <dsp:cNvSpPr/>
      </dsp:nvSpPr>
      <dsp:spPr>
        <a:xfrm>
          <a:off x="1781309" y="710755"/>
          <a:ext cx="609219" cy="609219"/>
        </a:xfrm>
        <a:prstGeom prst="downArrow">
          <a:avLst>
            <a:gd name="adj1" fmla="val 55000"/>
            <a:gd name="adj2" fmla="val 45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1918383" y="710755"/>
        <a:ext cx="335071" cy="458437"/>
      </dsp:txXfrm>
    </dsp:sp>
    <dsp:sp modelId="{6DF04985-A5F5-4C14-A8E8-A0D80E645691}">
      <dsp:nvSpPr>
        <dsp:cNvPr id="0" name=""/>
        <dsp:cNvSpPr/>
      </dsp:nvSpPr>
      <dsp:spPr>
        <a:xfrm>
          <a:off x="1992238" y="1797977"/>
          <a:ext cx="609219" cy="609219"/>
        </a:xfrm>
        <a:prstGeom prst="downArrow">
          <a:avLst>
            <a:gd name="adj1" fmla="val 55000"/>
            <a:gd name="adj2" fmla="val 45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2129312" y="1797977"/>
        <a:ext cx="335071" cy="4584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39668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0389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68734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50052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76995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09321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37551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11125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00391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35448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51765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16188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793638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561671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66244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660280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10202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11/2/2022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28137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9" r:id="rId1"/>
    <p:sldLayoutId id="2147483740" r:id="rId2"/>
    <p:sldLayoutId id="2147483741" r:id="rId3"/>
    <p:sldLayoutId id="2147483742" r:id="rId4"/>
    <p:sldLayoutId id="2147483743" r:id="rId5"/>
    <p:sldLayoutId id="2147483744" r:id="rId6"/>
    <p:sldLayoutId id="2147483745" r:id="rId7"/>
    <p:sldLayoutId id="2147483746" r:id="rId8"/>
    <p:sldLayoutId id="2147483747" r:id="rId9"/>
    <p:sldLayoutId id="2147483748" r:id="rId10"/>
    <p:sldLayoutId id="2147483749" r:id="rId11"/>
    <p:sldLayoutId id="2147483750" r:id="rId12"/>
    <p:sldLayoutId id="2147483751" r:id="rId13"/>
    <p:sldLayoutId id="2147483752" r:id="rId14"/>
    <p:sldLayoutId id="2147483753" r:id="rId15"/>
    <p:sldLayoutId id="2147483754" r:id="rId16"/>
    <p:sldLayoutId id="214748375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10" Type="http://schemas.openxmlformats.org/officeDocument/2006/relationships/hyperlink" Target="https://creativecommons.org/licenses/by-sa/3.0/" TargetMode="External"/><Relationship Id="rId4" Type="http://schemas.openxmlformats.org/officeDocument/2006/relationships/diagramLayout" Target="../diagrams/layout1.xml"/><Relationship Id="rId9" Type="http://schemas.openxmlformats.org/officeDocument/2006/relationships/hyperlink" Target="https://www.flickr.com/photos/141290938@N03/26682744074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3" Type="http://schemas.openxmlformats.org/officeDocument/2006/relationships/image" Target="../media/image3.jpeg"/><Relationship Id="rId7" Type="http://schemas.openxmlformats.org/officeDocument/2006/relationships/diagramLayout" Target="../diagrams/layout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2.xml"/><Relationship Id="rId5" Type="http://schemas.openxmlformats.org/officeDocument/2006/relationships/hyperlink" Target="https://creativecommons.org/licenses/by-sa/3.0/" TargetMode="External"/><Relationship Id="rId10" Type="http://schemas.microsoft.com/office/2007/relationships/diagramDrawing" Target="../diagrams/drawing2.xml"/><Relationship Id="rId4" Type="http://schemas.openxmlformats.org/officeDocument/2006/relationships/hyperlink" Target="https://courses.lumenlearning.com/wmopen-introbusiness/chapter/promotion-integrated-marketing-communication-imc/" TargetMode="External"/><Relationship Id="rId9" Type="http://schemas.openxmlformats.org/officeDocument/2006/relationships/diagramColors" Target="../diagrams/colors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onlinelibrary.wiley.com/action/doSearch?AllField=Workplace+skills+Legall+issues+in+the+hotel+industry+&amp;startPage=&amp;rel=nofollow&amp;PubType=journal" TargetMode="External"/><Relationship Id="rId2" Type="http://schemas.openxmlformats.org/officeDocument/2006/relationships/hyperlink" Target="https://www.hse.gov.uk/pubns/indg345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hse.gov.uk/pubns/law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B01113-850F-7B52-D4E1-EA12312A53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u="sng" err="1"/>
              <a:t>Indice</a:t>
            </a:r>
            <a:endParaRPr lang="en-US" b="1" u="sn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9D6BED-1C22-C3FD-A94E-6EA36EB8EE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US"/>
          </a:p>
          <a:p>
            <a:pPr>
              <a:buClr>
                <a:srgbClr val="1287C3"/>
              </a:buClr>
            </a:pPr>
            <a:endParaRPr lang="en-US" u="sng"/>
          </a:p>
          <a:p>
            <a:pPr>
              <a:buClr>
                <a:srgbClr val="1287C3"/>
              </a:buClr>
            </a:pPr>
            <a:r>
              <a:rPr lang="en-US" u="sng"/>
              <a:t>Resume </a:t>
            </a:r>
            <a:endParaRPr lang="en-US"/>
          </a:p>
          <a:p>
            <a:pPr>
              <a:buClr>
                <a:srgbClr val="1287C3"/>
              </a:buClr>
            </a:pPr>
            <a:r>
              <a:rPr lang="en-US" u="sng" err="1"/>
              <a:t>Intuduction</a:t>
            </a:r>
          </a:p>
          <a:p>
            <a:pPr>
              <a:buClr>
                <a:srgbClr val="1287C3"/>
              </a:buClr>
            </a:pPr>
            <a:r>
              <a:rPr lang="en-US" u="sng" err="1"/>
              <a:t>knowldge</a:t>
            </a:r>
            <a:endParaRPr lang="en-US" u="sng"/>
          </a:p>
          <a:p>
            <a:pPr>
              <a:buClr>
                <a:srgbClr val="1287C3"/>
              </a:buClr>
            </a:pPr>
            <a:r>
              <a:rPr lang="en-US" u="sng" err="1"/>
              <a:t>Enviroment</a:t>
            </a:r>
            <a:endParaRPr lang="en-US" u="sng"/>
          </a:p>
          <a:p>
            <a:pPr>
              <a:buClr>
                <a:srgbClr val="1287C3"/>
              </a:buClr>
            </a:pPr>
            <a:endParaRPr lang="en-US" u="sng"/>
          </a:p>
        </p:txBody>
      </p:sp>
    </p:spTree>
    <p:extLst>
      <p:ext uri="{BB962C8B-B14F-4D97-AF65-F5344CB8AC3E}">
        <p14:creationId xmlns:p14="http://schemas.microsoft.com/office/powerpoint/2010/main" val="15174919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" name="Rectangle 45">
            <a:extLst>
              <a:ext uri="{FF2B5EF4-FFF2-40B4-BE49-F238E27FC236}">
                <a16:creationId xmlns:a16="http://schemas.microsoft.com/office/drawing/2014/main" id="{24C41CF4-4A13-4AA9-9300-CB7A2E37C8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3BE41D-185B-E56B-A381-47C835EB05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609" y="764372"/>
            <a:ext cx="3173688" cy="5216013"/>
          </a:xfrm>
        </p:spPr>
        <p:txBody>
          <a:bodyPr>
            <a:normAutofit/>
          </a:bodyPr>
          <a:lstStyle/>
          <a:p>
            <a:pPr algn="l"/>
            <a:r>
              <a:rPr lang="en-US" b="1" u="sng"/>
              <a:t>Resume</a:t>
            </a:r>
          </a:p>
        </p:txBody>
      </p:sp>
      <p:cxnSp>
        <p:nvCxnSpPr>
          <p:cNvPr id="61" name="Straight Connector 47">
            <a:extLst>
              <a:ext uri="{FF2B5EF4-FFF2-40B4-BE49-F238E27FC236}">
                <a16:creationId xmlns:a16="http://schemas.microsoft.com/office/drawing/2014/main" id="{7A77B115-9FF3-46AE-AE08-826DEB9A62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127197" y="1923563"/>
            <a:ext cx="0" cy="301752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9D5037-89E1-4B56-FBE9-A8A1C61AF9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0138" y="764372"/>
            <a:ext cx="7086600" cy="521601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000"/>
              <a:t>This presentation   is realized to deliver the knowledge of  managing legal issues in the hotel industry and resolution or solution and skills in the workplace .</a:t>
            </a:r>
          </a:p>
          <a:p>
            <a:pPr marL="0" indent="0">
              <a:buNone/>
            </a:pPr>
            <a:r>
              <a:rPr lang="en-US" sz="2000"/>
              <a:t>Hospitality legal issues are  issues that they must facing in the hotel industry for </a:t>
            </a:r>
            <a:r>
              <a:rPr lang="en-US" sz="2000" err="1"/>
              <a:t>exemple</a:t>
            </a:r>
            <a:r>
              <a:rPr lang="en-US" sz="2000"/>
              <a:t>  financing health  and safety and much more </a:t>
            </a:r>
            <a:r>
              <a:rPr lang="en-US" sz="2000" err="1"/>
              <a:t>employbelity</a:t>
            </a:r>
            <a:r>
              <a:rPr lang="en-US" sz="2000"/>
              <a:t>  and referencing the </a:t>
            </a:r>
            <a:r>
              <a:rPr lang="en-US" sz="2000" err="1"/>
              <a:t>knwoledge</a:t>
            </a:r>
            <a:r>
              <a:rPr lang="en-US" sz="2000"/>
              <a:t>  </a:t>
            </a:r>
          </a:p>
          <a:p>
            <a:pPr marL="0" indent="0">
              <a:buNone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3675060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EED28E-C11A-696F-DC38-690DBABC5E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>
            <a:normAutofit/>
          </a:bodyPr>
          <a:lstStyle/>
          <a:p>
            <a:r>
              <a:rPr lang="en-US" b="1" u="sng"/>
              <a:t>Introduction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027FE4F7-3E42-FE93-C38C-BED845FB382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32203520"/>
              </p:ext>
            </p:extLst>
          </p:nvPr>
        </p:nvGraphicFramePr>
        <p:xfrm>
          <a:off x="6016336" y="2666999"/>
          <a:ext cx="5486687" cy="31242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87" name="Picture 487" descr="A picture containing text, indoor, book, stack&#10;&#10;Description automatically generated">
            <a:extLst>
              <a:ext uri="{FF2B5EF4-FFF2-40B4-BE49-F238E27FC236}">
                <a16:creationId xmlns:a16="http://schemas.microsoft.com/office/drawing/2014/main" id="{A3FFB5F4-677E-1A12-738C-BC0DB13ECCD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900021" y="1752601"/>
            <a:ext cx="4597879" cy="3065253"/>
          </a:xfrm>
          <a:prstGeom prst="rect">
            <a:avLst/>
          </a:prstGeom>
        </p:spPr>
      </p:pic>
      <p:sp>
        <p:nvSpPr>
          <p:cNvPr id="488" name="TextBox 487">
            <a:extLst>
              <a:ext uri="{FF2B5EF4-FFF2-40B4-BE49-F238E27FC236}">
                <a16:creationId xmlns:a16="http://schemas.microsoft.com/office/drawing/2014/main" id="{D6EB25D7-DB3D-B0A5-FF96-C9ED48270D7E}"/>
              </a:ext>
            </a:extLst>
          </p:cNvPr>
          <p:cNvSpPr txBox="1"/>
          <p:nvPr/>
        </p:nvSpPr>
        <p:spPr>
          <a:xfrm>
            <a:off x="900021" y="4817854"/>
            <a:ext cx="4238446" cy="245613"/>
          </a:xfrm>
          <a:prstGeom prst="rect">
            <a:avLst/>
          </a:prstGeom>
        </p:spPr>
        <p:txBody>
          <a:bodyPr>
            <a:normAutofit fontScale="62500" lnSpcReduction="20000"/>
          </a:bodyPr>
          <a:lstStyle/>
          <a:p>
            <a:r>
              <a:rPr lang="en-US">
                <a:hlinkClick r:id="rId9"/>
              </a:rPr>
              <a:t>This Photo</a:t>
            </a:r>
            <a:r>
              <a:rPr lang="en-US"/>
              <a:t> by Unknown author is licensed under </a:t>
            </a:r>
            <a:r>
              <a:rPr lang="en-US">
                <a:hlinkClick r:id="rId10"/>
              </a:rPr>
              <a:t>CC BY-SA</a:t>
            </a:r>
            <a:r>
              <a:rPr lang="en-US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6294752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1" name="Group 90">
            <a:extLst>
              <a:ext uri="{FF2B5EF4-FFF2-40B4-BE49-F238E27FC236}">
                <a16:creationId xmlns:a16="http://schemas.microsoft.com/office/drawing/2014/main" id="{E4C39A5A-6D63-4FAC-B6C2-D37778B97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92" name="Freeform 6">
              <a:extLst>
                <a:ext uri="{FF2B5EF4-FFF2-40B4-BE49-F238E27FC236}">
                  <a16:creationId xmlns:a16="http://schemas.microsoft.com/office/drawing/2014/main" id="{80E46C4F-3514-46CB-AE42-CB60783526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3" name="Freeform 7">
              <a:extLst>
                <a:ext uri="{FF2B5EF4-FFF2-40B4-BE49-F238E27FC236}">
                  <a16:creationId xmlns:a16="http://schemas.microsoft.com/office/drawing/2014/main" id="{E5084902-5C24-45E2-B5A3-092541E3CE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94" name="Freeform 8">
              <a:extLst>
                <a:ext uri="{FF2B5EF4-FFF2-40B4-BE49-F238E27FC236}">
                  <a16:creationId xmlns:a16="http://schemas.microsoft.com/office/drawing/2014/main" id="{37FA1E91-A8BC-48A2-AC9A-E89FD9612F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95" name="Freeform 9">
              <a:extLst>
                <a:ext uri="{FF2B5EF4-FFF2-40B4-BE49-F238E27FC236}">
                  <a16:creationId xmlns:a16="http://schemas.microsoft.com/office/drawing/2014/main" id="{764E3167-8F97-4F74-BF1C-06B09CB712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96" name="Freeform 10">
              <a:extLst>
                <a:ext uri="{FF2B5EF4-FFF2-40B4-BE49-F238E27FC236}">
                  <a16:creationId xmlns:a16="http://schemas.microsoft.com/office/drawing/2014/main" id="{7008DBEC-8AE7-4A3E-92FB-A56EDF90DF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97" name="Freeform 11">
              <a:extLst>
                <a:ext uri="{FF2B5EF4-FFF2-40B4-BE49-F238E27FC236}">
                  <a16:creationId xmlns:a16="http://schemas.microsoft.com/office/drawing/2014/main" id="{0A04160F-52CD-4394-AAF9-EE7B5A1F47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10082C7-4641-4628-43D9-BB09C8E7D1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3496" y="685800"/>
            <a:ext cx="2543201" cy="1752599"/>
          </a:xfrm>
        </p:spPr>
        <p:txBody>
          <a:bodyPr anchor="b">
            <a:normAutofit/>
          </a:bodyPr>
          <a:lstStyle/>
          <a:p>
            <a:pPr algn="l"/>
            <a:endParaRPr lang="en-US" sz="3200" b="1" u="sng"/>
          </a:p>
        </p:txBody>
      </p:sp>
      <p:sp>
        <p:nvSpPr>
          <p:cNvPr id="99" name="Rounded Rectangle 16">
            <a:extLst>
              <a:ext uri="{FF2B5EF4-FFF2-40B4-BE49-F238E27FC236}">
                <a16:creationId xmlns:a16="http://schemas.microsoft.com/office/drawing/2014/main" id="{55599FE3-8CCE-4364-9F89-0C11699C4F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1162" y="648931"/>
            <a:ext cx="6881862" cy="5231964"/>
          </a:xfrm>
          <a:prstGeom prst="roundRect">
            <a:avLst>
              <a:gd name="adj" fmla="val 4834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6" name="Picture 86" descr="A picture containing text, computer&#10;&#10;Description automatically generated">
            <a:extLst>
              <a:ext uri="{FF2B5EF4-FFF2-40B4-BE49-F238E27FC236}">
                <a16:creationId xmlns:a16="http://schemas.microsoft.com/office/drawing/2014/main" id="{E184E2C7-CB24-AB1B-0955-24CB66CC686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876" r="18265" b="1"/>
          <a:stretch/>
        </p:blipFill>
        <p:spPr>
          <a:xfrm>
            <a:off x="4941202" y="1011765"/>
            <a:ext cx="6237359" cy="4546708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4A11938A-CB43-B77C-45F3-D592218D07F5}"/>
              </a:ext>
            </a:extLst>
          </p:cNvPr>
          <p:cNvSpPr txBox="1"/>
          <p:nvPr/>
        </p:nvSpPr>
        <p:spPr>
          <a:xfrm>
            <a:off x="9814426" y="6870700"/>
            <a:ext cx="2377574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graphicFrame>
        <p:nvGraphicFramePr>
          <p:cNvPr id="37" name="Content Placeholder 2">
            <a:extLst>
              <a:ext uri="{FF2B5EF4-FFF2-40B4-BE49-F238E27FC236}">
                <a16:creationId xmlns:a16="http://schemas.microsoft.com/office/drawing/2014/main" id="{E744E93D-C079-100F-B27D-2157354F75B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97624461"/>
              </p:ext>
            </p:extLst>
          </p:nvPr>
        </p:nvGraphicFramePr>
        <p:xfrm>
          <a:off x="1484310" y="2666999"/>
          <a:ext cx="2812387" cy="31242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5971338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F2B217-F726-647C-7384-2B1E5545E5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b="1" u="sng"/>
          </a:p>
        </p:txBody>
      </p:sp>
      <p:pic>
        <p:nvPicPr>
          <p:cNvPr id="7" name="Picture 7" descr="Businessperson using a digital tablet in office">
            <a:extLst>
              <a:ext uri="{FF2B5EF4-FFF2-40B4-BE49-F238E27FC236}">
                <a16:creationId xmlns:a16="http://schemas.microsoft.com/office/drawing/2014/main" id="{AFF595CB-C6D9-FFBC-EEE0-947D75EB567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67793" y="3227718"/>
            <a:ext cx="3070322" cy="2060276"/>
          </a:xfr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0825AD8-DFF8-5A2D-2B78-0A81F8E9508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pPr>
              <a:buClr>
                <a:srgbClr val="1287C3"/>
              </a:buClr>
            </a:pPr>
            <a:r>
              <a:rPr lang="en-US" u="sng"/>
              <a:t>Employment:</a:t>
            </a:r>
            <a:r>
              <a:rPr lang="en-US"/>
              <a:t> As CMS Law-now said  employment is one of the issues  that affect all the businesses and particular for the hotel industry (CMS Law-Now ,2003).</a:t>
            </a:r>
          </a:p>
          <a:p>
            <a:pPr>
              <a:buClr>
                <a:srgbClr val="1287C3"/>
              </a:buClr>
            </a:pPr>
            <a:r>
              <a:rPr lang="en-US" u="sng"/>
              <a:t>Social Media and Employee's  protected speech :</a:t>
            </a:r>
            <a:r>
              <a:rPr lang="en-US"/>
              <a:t> Restaurants, hotel's and resorts  in this days  all  of them have social media to develop the publicity of the facility </a:t>
            </a:r>
            <a:r>
              <a:rPr lang="en-US" err="1"/>
              <a:t>evirment</a:t>
            </a:r>
            <a:r>
              <a:rPr lang="en-GB"/>
              <a:t> </a:t>
            </a:r>
            <a:r>
              <a:rPr lang="en-US"/>
              <a:t>  and  package or the meal and this social media are instagram ,facebook</a:t>
            </a:r>
            <a:r>
              <a:rPr lang="en-GB"/>
              <a:t> </a:t>
            </a:r>
            <a:r>
              <a:rPr lang="en-US"/>
              <a:t>,</a:t>
            </a:r>
            <a:r>
              <a:rPr lang="en-GB"/>
              <a:t>Twitter</a:t>
            </a:r>
            <a:r>
              <a:rPr lang="en-US"/>
              <a:t> ,and commit significant resources to </a:t>
            </a:r>
            <a:r>
              <a:rPr lang="en-GB"/>
              <a:t>deliver</a:t>
            </a:r>
            <a:r>
              <a:rPr lang="en-US"/>
              <a:t> and </a:t>
            </a:r>
            <a:r>
              <a:rPr lang="en-GB"/>
              <a:t>maintaining</a:t>
            </a:r>
            <a:r>
              <a:rPr lang="en-US"/>
              <a:t> the positive online presence (</a:t>
            </a:r>
            <a:r>
              <a:rPr lang="en-US" err="1"/>
              <a:t>katie</a:t>
            </a:r>
            <a:r>
              <a:rPr lang="en-US"/>
              <a:t> </a:t>
            </a:r>
            <a:r>
              <a:rPr lang="en-US" err="1"/>
              <a:t>D.triska</a:t>
            </a:r>
            <a:r>
              <a:rPr lang="en-US"/>
              <a:t> 19.05.2017).</a:t>
            </a:r>
          </a:p>
          <a:p>
            <a:pPr>
              <a:buClr>
                <a:srgbClr val="1287C3"/>
              </a:buClr>
            </a:pPr>
            <a:endParaRPr lang="en-US"/>
          </a:p>
          <a:p>
            <a:pPr>
              <a:buClr>
                <a:srgbClr val="1287C3"/>
              </a:buClr>
            </a:pPr>
            <a:endParaRPr lang="en-US"/>
          </a:p>
          <a:p>
            <a:pPr>
              <a:buClr>
                <a:srgbClr val="1287C3"/>
              </a:buClr>
            </a:pP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6A354CC-CB1D-25AA-CE59-63D264724F42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646981" y="2659063"/>
            <a:ext cx="4606925" cy="576262"/>
          </a:xfrm>
        </p:spPr>
        <p:txBody>
          <a:bodyPr>
            <a:normAutofit/>
          </a:bodyPr>
          <a:lstStyle/>
          <a:p>
            <a:r>
              <a:rPr lang="en-US" sz="1400" b="1"/>
              <a:t>E</a:t>
            </a:r>
            <a:r>
              <a:rPr lang="en-US" sz="1400" b="1" u="sng"/>
              <a:t>xpel of one questionable legal issues that a  manager or any other employer have to  face day a day :</a:t>
            </a:r>
            <a:endParaRPr lang="en-US" sz="1400" b="1" u="sng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77806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B6A4B5-CC2E-3B98-F8B5-A2E2A8E6B7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8851" y="696304"/>
            <a:ext cx="10018713" cy="1752599"/>
          </a:xfrm>
        </p:spPr>
        <p:txBody>
          <a:bodyPr/>
          <a:lstStyle/>
          <a:p>
            <a:endParaRPr lang="pt-PT" u="sn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754060-37FF-FAF1-F82A-A66199E6D3F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/>
              <a:t>Significant </a:t>
            </a:r>
            <a:r>
              <a:rPr lang="en-US" err="1"/>
              <a:t>issueis</a:t>
            </a:r>
            <a:r>
              <a:rPr lang="en-US"/>
              <a:t> affect the productivity and the commitment the Employes have to the </a:t>
            </a:r>
            <a:r>
              <a:rPr lang="en-US" err="1"/>
              <a:t>estableshement</a:t>
            </a:r>
            <a:r>
              <a:rPr lang="en-US"/>
              <a:t>.</a:t>
            </a:r>
          </a:p>
          <a:p>
            <a:pPr>
              <a:buClr>
                <a:srgbClr val="1287C3"/>
              </a:buClr>
            </a:pPr>
            <a:r>
              <a:rPr lang="en-US"/>
              <a:t>A employee </a:t>
            </a:r>
            <a:r>
              <a:rPr lang="en-US" err="1"/>
              <a:t>traitment</a:t>
            </a:r>
            <a:r>
              <a:rPr lang="en-US"/>
              <a:t>  must not affect the motivation  to provide good services too customer.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8D04F5-E379-403E-2E43-8E937BBE052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02508" y="3429000"/>
            <a:ext cx="4895056" cy="3124200"/>
          </a:xfrm>
        </p:spPr>
        <p:txBody>
          <a:bodyPr/>
          <a:lstStyle/>
          <a:p>
            <a:pPr marL="0" indent="0">
              <a:buNone/>
            </a:pPr>
            <a:endParaRPr lang="en-US"/>
          </a:p>
          <a:p>
            <a:r>
              <a:rPr lang="en-US"/>
              <a:t>All this issues influence  a workplace </a:t>
            </a:r>
            <a:r>
              <a:rPr lang="en-US" err="1"/>
              <a:t>skilss</a:t>
            </a:r>
            <a:r>
              <a:rPr lang="en-US"/>
              <a:t> issues . (</a:t>
            </a:r>
            <a:r>
              <a:rPr lang="en-US" err="1"/>
              <a:t>suzanne</a:t>
            </a:r>
            <a:r>
              <a:rPr lang="en-US"/>
              <a:t> </a:t>
            </a:r>
            <a:r>
              <a:rPr lang="en-US" err="1"/>
              <a:t>k.MUrmann</a:t>
            </a:r>
            <a:r>
              <a:rPr lang="en-US"/>
              <a:t> and </a:t>
            </a:r>
            <a:r>
              <a:rPr lang="en-US" err="1"/>
              <a:t>cherylyn</a:t>
            </a:r>
            <a:r>
              <a:rPr lang="en-US"/>
              <a:t> Becker 2020)</a:t>
            </a:r>
          </a:p>
          <a:p>
            <a:pPr>
              <a:buClr>
                <a:srgbClr val="1287C3"/>
              </a:buClr>
            </a:pPr>
            <a:endParaRPr lang="en-US"/>
          </a:p>
          <a:p>
            <a:pPr>
              <a:buClr>
                <a:srgbClr val="1287C3"/>
              </a:buClr>
            </a:pPr>
            <a:endParaRPr lang="en-US"/>
          </a:p>
        </p:txBody>
      </p:sp>
      <p:pic>
        <p:nvPicPr>
          <p:cNvPr id="5" name="Picture 5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D3C8188-CAEB-18CC-2960-0408CB2E85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86777" y="1137249"/>
            <a:ext cx="2743200" cy="274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81274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B9326A-A7FD-68AE-B186-285E7D5E97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2AB348-C897-D2DF-5404-58A032E9519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53423" y="2666999"/>
            <a:ext cx="4895055" cy="3124201"/>
          </a:xfrm>
        </p:spPr>
        <p:txBody>
          <a:bodyPr/>
          <a:lstStyle/>
          <a:p>
            <a:r>
              <a:rPr lang="en-US"/>
              <a:t>Uk </a:t>
            </a:r>
            <a:r>
              <a:rPr lang="en-GB"/>
              <a:t>hospitality </a:t>
            </a:r>
            <a:r>
              <a:rPr lang="en-US"/>
              <a:t>and catering  area   explore the limit of employments law as a  meaning of protecting worker's from  the bad </a:t>
            </a:r>
            <a:r>
              <a:rPr lang="en-GB"/>
              <a:t>treatments </a:t>
            </a:r>
            <a:r>
              <a:rPr lang="en-US"/>
              <a:t>at work (Wiley online lIbrary,07/May/2021)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23A590-88BC-A7D1-D0DF-182EB3E1FC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17190" y="1562099"/>
            <a:ext cx="4895056" cy="3124200"/>
          </a:xfrm>
        </p:spPr>
        <p:txBody>
          <a:bodyPr/>
          <a:lstStyle/>
          <a:p>
            <a:r>
              <a:rPr lang="en-GB"/>
              <a:t>Hospitality </a:t>
            </a:r>
            <a:r>
              <a:rPr lang="en-US"/>
              <a:t>and </a:t>
            </a:r>
            <a:r>
              <a:rPr lang="en-GB"/>
              <a:t>catering </a:t>
            </a:r>
            <a:r>
              <a:rPr lang="en-US"/>
              <a:t>sector maintain a entry point to examine the effectiveness to the </a:t>
            </a:r>
            <a:r>
              <a:rPr lang="en-GB"/>
              <a:t>employee </a:t>
            </a:r>
            <a:r>
              <a:rPr lang="en-US"/>
              <a:t> in law </a:t>
            </a:r>
          </a:p>
          <a:p>
            <a:pPr>
              <a:buClr>
                <a:srgbClr val="1287C3"/>
              </a:buClr>
            </a:pPr>
            <a:r>
              <a:rPr lang="en-US"/>
              <a:t>In the united kingdom ,hospitality industry work always have the lows pay and with this can say that another issues that may affect the </a:t>
            </a:r>
            <a:r>
              <a:rPr lang="en-GB"/>
              <a:t>employe-ability</a:t>
            </a:r>
            <a:r>
              <a:rPr lang="en-US"/>
              <a:t>  (Wiley online library</a:t>
            </a:r>
          </a:p>
        </p:txBody>
      </p:sp>
    </p:spTree>
    <p:extLst>
      <p:ext uri="{BB962C8B-B14F-4D97-AF65-F5344CB8AC3E}">
        <p14:creationId xmlns:p14="http://schemas.microsoft.com/office/powerpoint/2010/main" val="20062793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2DDA60-B48B-E631-0232-32C14E9EF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5916B7-D3EE-FB6F-9146-B54A2C9360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With the </a:t>
            </a:r>
            <a:r>
              <a:rPr lang="en-GB"/>
              <a:t>searching </a:t>
            </a:r>
            <a:r>
              <a:rPr lang="en-US"/>
              <a:t>  can find that Hospitality employ more than 3 </a:t>
            </a:r>
            <a:r>
              <a:rPr lang="en-GB"/>
              <a:t>million</a:t>
            </a:r>
            <a:r>
              <a:rPr lang="en-US"/>
              <a:t> people . In pass long time </a:t>
            </a:r>
            <a:r>
              <a:rPr lang="en-GB"/>
              <a:t>hospitality </a:t>
            </a:r>
            <a:r>
              <a:rPr lang="en-US"/>
              <a:t>expanded  a peace of par time </a:t>
            </a:r>
            <a:r>
              <a:rPr lang="en-GB"/>
              <a:t>workers </a:t>
            </a:r>
            <a:r>
              <a:rPr lang="en-US"/>
              <a:t>especially with 0h contract . </a:t>
            </a:r>
            <a:r>
              <a:rPr lang="en-GB"/>
              <a:t> And  is reliable that Hospitality is something that have some implications that may involve the the authorities to resolve .</a:t>
            </a:r>
          </a:p>
        </p:txBody>
      </p:sp>
    </p:spTree>
    <p:extLst>
      <p:ext uri="{BB962C8B-B14F-4D97-AF65-F5344CB8AC3E}">
        <p14:creationId xmlns:p14="http://schemas.microsoft.com/office/powerpoint/2010/main" val="41069734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83868B-7694-CF60-B37C-0B230B3722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Referen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93485F-53BD-1615-21FE-D5D250BA3F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>
                <a:hlinkClick r:id="rId2"/>
              </a:rPr>
              <a:t>https://</a:t>
            </a:r>
            <a:r>
              <a:rPr lang="en-US" err="1">
                <a:hlinkClick r:id="rId2"/>
              </a:rPr>
              <a:t>www.hse.gov.uk</a:t>
            </a:r>
            <a:r>
              <a:rPr lang="en-US">
                <a:hlinkClick r:id="rId2"/>
              </a:rPr>
              <a:t>/</a:t>
            </a:r>
            <a:r>
              <a:rPr lang="en-US" err="1">
                <a:hlinkClick r:id="rId2"/>
              </a:rPr>
              <a:t>pubns</a:t>
            </a:r>
            <a:r>
              <a:rPr lang="en-US">
                <a:hlinkClick r:id="rId2"/>
              </a:rPr>
              <a:t>/</a:t>
            </a:r>
            <a:r>
              <a:rPr lang="en-US" err="1">
                <a:hlinkClick r:id="rId2"/>
              </a:rPr>
              <a:t>indg345.pdf</a:t>
            </a:r>
            <a:endParaRPr lang="en-GB"/>
          </a:p>
          <a:p>
            <a:r>
              <a:rPr lang="en-US">
                <a:hlinkClick r:id="rId3"/>
              </a:rPr>
              <a:t>https://</a:t>
            </a:r>
            <a:r>
              <a:rPr lang="en-US" err="1">
                <a:hlinkClick r:id="rId3"/>
              </a:rPr>
              <a:t>onlinelibrary.wiley.com</a:t>
            </a:r>
            <a:r>
              <a:rPr lang="en-US">
                <a:hlinkClick r:id="rId3"/>
              </a:rPr>
              <a:t>/action/doSearch?AllField=Workplace+skills+</a:t>
            </a:r>
            <a:r>
              <a:rPr lang="en-US" err="1">
                <a:hlinkClick r:id="rId3"/>
              </a:rPr>
              <a:t>Legall</a:t>
            </a:r>
            <a:r>
              <a:rPr lang="en-US">
                <a:hlinkClick r:id="rId3"/>
              </a:rPr>
              <a:t>+issues+in+the+hotel+industry+&amp;startPage=&amp;</a:t>
            </a:r>
            <a:r>
              <a:rPr lang="en-US" err="1">
                <a:hlinkClick r:id="rId3"/>
              </a:rPr>
              <a:t>rel</a:t>
            </a:r>
            <a:r>
              <a:rPr lang="en-US">
                <a:hlinkClick r:id="rId3"/>
              </a:rPr>
              <a:t>=nofollow&amp;PubType=journal</a:t>
            </a:r>
            <a:endParaRPr lang="en-GB"/>
          </a:p>
          <a:p>
            <a:r>
              <a:rPr lang="en-GB"/>
              <a:t>Lectures materials</a:t>
            </a:r>
          </a:p>
          <a:p>
            <a:endParaRPr lang="en-GB"/>
          </a:p>
          <a:p>
            <a:r>
              <a:rPr lang="en-GB">
                <a:hlinkClick r:id="rId4"/>
              </a:rPr>
              <a:t>https://</a:t>
            </a:r>
            <a:r>
              <a:rPr lang="en-GB" err="1">
                <a:hlinkClick r:id="rId4"/>
              </a:rPr>
              <a:t>www.hse.gov.uk</a:t>
            </a:r>
            <a:r>
              <a:rPr lang="en-GB">
                <a:hlinkClick r:id="rId4"/>
              </a:rPr>
              <a:t>/</a:t>
            </a:r>
            <a:r>
              <a:rPr lang="en-GB" err="1">
                <a:hlinkClick r:id="rId4"/>
              </a:rPr>
              <a:t>pubns</a:t>
            </a:r>
            <a:r>
              <a:rPr lang="en-GB">
                <a:hlinkClick r:id="rId4"/>
              </a:rPr>
              <a:t>/law.pdf</a:t>
            </a:r>
            <a:endParaRPr lang="en-GB"/>
          </a:p>
          <a:p>
            <a:endParaRPr lang="en-GB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309334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Parallax</vt:lpstr>
      <vt:lpstr>Indice</vt:lpstr>
      <vt:lpstr>Resume</vt:lpstr>
      <vt:lpstr>Introduction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2</cp:revision>
  <dcterms:created xsi:type="dcterms:W3CDTF">2022-06-17T22:06:15Z</dcterms:created>
  <dcterms:modified xsi:type="dcterms:W3CDTF">2022-11-02T16:12:20Z</dcterms:modified>
</cp:coreProperties>
</file>