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259" r:id="rId4"/>
    <p:sldId id="260" r:id="rId5"/>
    <p:sldId id="261" r:id="rId6"/>
    <p:sldId id="262" r:id="rId7"/>
    <p:sldId id="263" r:id="rId8"/>
    <p:sldId id="265" r:id="rId9"/>
    <p:sldId id="266" r:id="rId10"/>
    <p:sldId id="264"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4" autoAdjust="0"/>
    <p:restoredTop sz="94660"/>
  </p:normalViewPr>
  <p:slideViewPr>
    <p:cSldViewPr snapToGrid="0">
      <p:cViewPr>
        <p:scale>
          <a:sx n="93" d="100"/>
          <a:sy n="93" d="100"/>
        </p:scale>
        <p:origin x="1184"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2E792-7A50-487B-9012-362730A61DEF}" type="datetimeFigureOut">
              <a:rPr lang="en-GB" smtClean="0"/>
              <a:t>16/07/2021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50DC0C-87EB-4F3A-8AD7-2FE2F9B63751}" type="slidenum">
              <a:rPr lang="en-GB" smtClean="0"/>
              <a:t>‹#›</a:t>
            </a:fld>
            <a:endParaRPr lang="en-GB"/>
          </a:p>
        </p:txBody>
      </p:sp>
    </p:spTree>
    <p:extLst>
      <p:ext uri="{BB962C8B-B14F-4D97-AF65-F5344CB8AC3E}">
        <p14:creationId xmlns:p14="http://schemas.microsoft.com/office/powerpoint/2010/main" val="3850130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1"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1" y="1524000"/>
            <a:ext cx="10164233" cy="1752600"/>
          </a:xfrm>
        </p:spPr>
        <p:txBody>
          <a:bodyPr/>
          <a:lstStyle>
            <a:lvl1pPr>
              <a:defRPr sz="5000"/>
            </a:lvl1pPr>
          </a:lstStyle>
          <a:p>
            <a:pPr lvl="0"/>
            <a:r>
              <a:rPr lang="en-GB" altLang="en-US" noProof="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pPr lvl="0"/>
            <a:r>
              <a:rPr lang="en-GB" altLang="en-US" noProof="0"/>
              <a:t>Click to edit Master subtitle style</a:t>
            </a:r>
          </a:p>
        </p:txBody>
      </p:sp>
      <p:sp>
        <p:nvSpPr>
          <p:cNvPr id="6" name="Rectangle 4"/>
          <p:cNvSpPr>
            <a:spLocks noGrp="1" noChangeArrowheads="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8" name="Rectangle 6"/>
          <p:cNvSpPr>
            <a:spLocks noGrp="1" noChangeArrowheads="1"/>
          </p:cNvSpPr>
          <p:nvPr>
            <p:ph type="sldNum" sz="quarter" idx="12"/>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526512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862954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362120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328802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138620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432958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4012541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99674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047F8A7-FE05-4837-83E9-F7496172C87B}"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36622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3311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98982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40329079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nasa.gov/feature/goddard/2017/james-webb-space-telescope-s-laser-focused-sigh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osapublishing.org/jlt/abstract.cfm?uri=jlt-35-5-11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Paraphrasing – Tips to Help</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743126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Why should you paraphrase?</a:t>
            </a:r>
            <a:endParaRPr lang="en-US" sz="6000" dirty="0"/>
          </a:p>
        </p:txBody>
      </p:sp>
      <p:sp>
        <p:nvSpPr>
          <p:cNvPr id="3" name="Content Placeholder 2"/>
          <p:cNvSpPr>
            <a:spLocks noGrp="1"/>
          </p:cNvSpPr>
          <p:nvPr>
            <p:ph idx="1"/>
          </p:nvPr>
        </p:nvSpPr>
        <p:spPr/>
        <p:txBody>
          <a:bodyPr>
            <a:normAutofit lnSpcReduction="10000"/>
          </a:bodyPr>
          <a:lstStyle/>
          <a:p>
            <a:r>
              <a:rPr lang="en-GB" dirty="0"/>
              <a:t>Helps you to understand the topic in a more independent way</a:t>
            </a:r>
          </a:p>
          <a:p>
            <a:endParaRPr lang="en-GB" dirty="0"/>
          </a:p>
          <a:p>
            <a:r>
              <a:rPr lang="en-GB" dirty="0"/>
              <a:t>Means smoother integration of information into your work</a:t>
            </a:r>
          </a:p>
          <a:p>
            <a:endParaRPr lang="en-GB" dirty="0"/>
          </a:p>
          <a:p>
            <a:r>
              <a:rPr lang="en-GB" dirty="0"/>
              <a:t>Supports your arguments</a:t>
            </a:r>
          </a:p>
          <a:p>
            <a:endParaRPr lang="en-GB" dirty="0"/>
          </a:p>
          <a:p>
            <a:r>
              <a:rPr lang="en-GB" dirty="0"/>
              <a:t>Demonstrates your level of knowledge and understanding</a:t>
            </a:r>
          </a:p>
          <a:p>
            <a:endParaRPr lang="en-GB" dirty="0"/>
          </a:p>
          <a:p>
            <a:r>
              <a:rPr lang="en-GB" dirty="0"/>
              <a:t>Can help to make complex ideas more clear and simple</a:t>
            </a:r>
          </a:p>
          <a:p>
            <a:endParaRPr lang="en-GB" dirty="0"/>
          </a:p>
          <a:p>
            <a:endParaRPr lang="en-US" dirty="0"/>
          </a:p>
        </p:txBody>
      </p:sp>
    </p:spTree>
    <p:extLst>
      <p:ext uri="{BB962C8B-B14F-4D97-AF65-F5344CB8AC3E}">
        <p14:creationId xmlns:p14="http://schemas.microsoft.com/office/powerpoint/2010/main" val="189984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Six steps for effective paraphrasing</a:t>
            </a:r>
            <a:endParaRPr lang="en-US" u="sng" dirty="0"/>
          </a:p>
        </p:txBody>
      </p:sp>
      <p:sp>
        <p:nvSpPr>
          <p:cNvPr id="3" name="Content Placeholder 2"/>
          <p:cNvSpPr>
            <a:spLocks noGrp="1"/>
          </p:cNvSpPr>
          <p:nvPr>
            <p:ph idx="1"/>
          </p:nvPr>
        </p:nvSpPr>
        <p:spPr/>
        <p:txBody>
          <a:bodyPr>
            <a:noAutofit/>
          </a:bodyPr>
          <a:lstStyle/>
          <a:p>
            <a:pPr marL="457200" indent="-457200">
              <a:buFont typeface="+mj-lt"/>
              <a:buAutoNum type="arabicPeriod"/>
            </a:pPr>
            <a:r>
              <a:rPr lang="en-GB" dirty="0"/>
              <a:t>Write your paraphrase from your notes and reflections </a:t>
            </a:r>
            <a:r>
              <a:rPr lang="en-GB" b="1" dirty="0">
                <a:solidFill>
                  <a:srgbClr val="FF0000"/>
                </a:solidFill>
              </a:rPr>
              <a:t>NOT</a:t>
            </a:r>
            <a:r>
              <a:rPr lang="en-GB" dirty="0"/>
              <a:t> straight from the text</a:t>
            </a:r>
          </a:p>
          <a:p>
            <a:pPr marL="457200" indent="-457200">
              <a:buFont typeface="+mj-lt"/>
              <a:buAutoNum type="arabicPeriod"/>
            </a:pPr>
            <a:r>
              <a:rPr lang="en-GB" dirty="0"/>
              <a:t>Use your own words and writing style</a:t>
            </a:r>
          </a:p>
          <a:p>
            <a:pPr marL="457200" indent="-457200">
              <a:buFont typeface="+mj-lt"/>
              <a:buAutoNum type="arabicPeriod"/>
            </a:pPr>
            <a:r>
              <a:rPr lang="en-GB" dirty="0"/>
              <a:t>Check that your paraphrase clearly supports the point you are making</a:t>
            </a:r>
          </a:p>
          <a:p>
            <a:pPr marL="457200" indent="-457200">
              <a:buFont typeface="+mj-lt"/>
              <a:buAutoNum type="arabicPeriod"/>
            </a:pPr>
            <a:r>
              <a:rPr lang="en-GB" dirty="0"/>
              <a:t>Show the reader why and how you are using the paraphrase</a:t>
            </a:r>
          </a:p>
          <a:p>
            <a:pPr marL="457200" indent="-457200">
              <a:buFont typeface="+mj-lt"/>
              <a:buAutoNum type="arabicPeriod"/>
            </a:pPr>
            <a:r>
              <a:rPr lang="en-GB" dirty="0"/>
              <a:t>Always use an in-text citation</a:t>
            </a:r>
          </a:p>
          <a:p>
            <a:pPr marL="457200" indent="-457200">
              <a:buFont typeface="+mj-lt"/>
              <a:buAutoNum type="arabicPeriod"/>
            </a:pPr>
            <a:r>
              <a:rPr lang="en-GB" dirty="0"/>
              <a:t>Use reference reminder phrases</a:t>
            </a:r>
          </a:p>
          <a:p>
            <a:pPr marL="457200" indent="-457200">
              <a:buFont typeface="+mj-lt"/>
              <a:buAutoNum type="arabicPeriod"/>
            </a:pPr>
            <a:endParaRPr lang="en-US" dirty="0"/>
          </a:p>
        </p:txBody>
      </p:sp>
    </p:spTree>
    <p:extLst>
      <p:ext uri="{BB962C8B-B14F-4D97-AF65-F5344CB8AC3E}">
        <p14:creationId xmlns:p14="http://schemas.microsoft.com/office/powerpoint/2010/main" val="3291563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4370173" cy="900954"/>
          </a:xfrm>
        </p:spPr>
        <p:txBody>
          <a:bodyPr>
            <a:normAutofit fontScale="90000"/>
          </a:bodyPr>
          <a:lstStyle/>
          <a:p>
            <a:r>
              <a:rPr lang="en-GB" dirty="0"/>
              <a:t>Example 1</a:t>
            </a:r>
            <a:br>
              <a:rPr lang="en-GB" dirty="0"/>
            </a:br>
            <a:br>
              <a:rPr lang="en-GB" dirty="0"/>
            </a:br>
            <a:endParaRPr lang="en-US" sz="3600" i="1" dirty="0"/>
          </a:p>
        </p:txBody>
      </p:sp>
      <p:pic>
        <p:nvPicPr>
          <p:cNvPr id="4" name="Content Placeholder 3"/>
          <p:cNvPicPr>
            <a:picLocks noGrp="1"/>
          </p:cNvPicPr>
          <p:nvPr>
            <p:ph idx="1"/>
          </p:nvPr>
        </p:nvPicPr>
        <p:blipFill rotWithShape="1">
          <a:blip r:embed="rId2"/>
          <a:srcRect l="23590" t="21197" r="45513" b="11795"/>
          <a:stretch/>
        </p:blipFill>
        <p:spPr bwMode="auto">
          <a:xfrm>
            <a:off x="5824151" y="123568"/>
            <a:ext cx="6206695" cy="6734432"/>
          </a:xfrm>
          <a:prstGeom prst="rect">
            <a:avLst/>
          </a:prstGeom>
          <a:ln w="9525"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5" name="TextBox 4"/>
          <p:cNvSpPr txBox="1"/>
          <p:nvPr/>
        </p:nvSpPr>
        <p:spPr>
          <a:xfrm>
            <a:off x="986118" y="1828800"/>
            <a:ext cx="4838033"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Arial"/>
                <a:ea typeface="+mn-ea"/>
                <a:cs typeface="+mn-cs"/>
              </a:rPr>
              <a:t>No Paraphrasing (</a:t>
            </a:r>
            <a:r>
              <a:rPr kumimoji="0" lang="en-GB" sz="3200" b="0" i="1" u="none" strike="noStrike" kern="1200" cap="none" spc="0" normalizeH="0" baseline="0" noProof="0" dirty="0">
                <a:ln>
                  <a:noFill/>
                </a:ln>
                <a:solidFill>
                  <a:srgbClr val="000000"/>
                </a:solidFill>
                <a:effectLst/>
                <a:uLnTx/>
                <a:uFillTx/>
                <a:latin typeface="Arial"/>
                <a:ea typeface="+mn-ea"/>
                <a:cs typeface="+mn-cs"/>
              </a:rPr>
              <a:t>just copied and pasted)</a:t>
            </a:r>
            <a:r>
              <a:rPr kumimoji="0" lang="en-GB" sz="3200" b="0" i="0" u="none" strike="noStrike" kern="1200" cap="none" spc="0" normalizeH="0" baseline="0" noProof="0" dirty="0">
                <a:ln>
                  <a:noFill/>
                </a:ln>
                <a:solidFill>
                  <a:srgbClr val="000000"/>
                </a:solidFill>
                <a:effectLst/>
                <a:uLnTx/>
                <a:uFillTx/>
                <a:latin typeface="Arial"/>
                <a:ea typeface="+mn-ea"/>
                <a:cs typeface="+mn-cs"/>
              </a:rPr>
              <a:t> but correct referencing. </a:t>
            </a:r>
            <a:endParaRPr kumimoji="0" lang="en-US" sz="32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2778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2</a:t>
            </a:r>
            <a:endParaRPr lang="en-US" dirty="0"/>
          </a:p>
        </p:txBody>
      </p:sp>
      <p:sp>
        <p:nvSpPr>
          <p:cNvPr id="3" name="Content Placeholder 2"/>
          <p:cNvSpPr>
            <a:spLocks noGrp="1"/>
          </p:cNvSpPr>
          <p:nvPr>
            <p:ph idx="1"/>
          </p:nvPr>
        </p:nvSpPr>
        <p:spPr>
          <a:xfrm>
            <a:off x="1371600" y="2286000"/>
            <a:ext cx="4957482" cy="3581400"/>
          </a:xfrm>
        </p:spPr>
        <p:txBody>
          <a:bodyPr/>
          <a:lstStyle/>
          <a:p>
            <a:pPr marL="0" indent="0">
              <a:buNone/>
            </a:pPr>
            <a:r>
              <a:rPr lang="en-GB" sz="3200" dirty="0"/>
              <a:t>Poor paraphrasing and no referencing</a:t>
            </a:r>
          </a:p>
          <a:p>
            <a:pPr marL="0" indent="0">
              <a:buNone/>
            </a:pPr>
            <a:endParaRPr lang="en-US" dirty="0"/>
          </a:p>
        </p:txBody>
      </p:sp>
      <p:pic>
        <p:nvPicPr>
          <p:cNvPr id="4" name="Picture 3"/>
          <p:cNvPicPr/>
          <p:nvPr/>
        </p:nvPicPr>
        <p:blipFill rotWithShape="1">
          <a:blip r:embed="rId2"/>
          <a:srcRect l="27593" t="25982" r="49811" b="19638"/>
          <a:stretch/>
        </p:blipFill>
        <p:spPr bwMode="auto">
          <a:xfrm>
            <a:off x="6723530" y="76200"/>
            <a:ext cx="5396754" cy="67818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2975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3</a:t>
            </a:r>
            <a:endParaRPr lang="en-US" dirty="0"/>
          </a:p>
        </p:txBody>
      </p:sp>
      <p:sp>
        <p:nvSpPr>
          <p:cNvPr id="3" name="Content Placeholder 2"/>
          <p:cNvSpPr>
            <a:spLocks noGrp="1"/>
          </p:cNvSpPr>
          <p:nvPr>
            <p:ph idx="1"/>
          </p:nvPr>
        </p:nvSpPr>
        <p:spPr>
          <a:xfrm>
            <a:off x="887506" y="2286000"/>
            <a:ext cx="3908612" cy="3581400"/>
          </a:xfrm>
        </p:spPr>
        <p:txBody>
          <a:bodyPr>
            <a:normAutofit/>
          </a:bodyPr>
          <a:lstStyle/>
          <a:p>
            <a:pPr marL="0" indent="0">
              <a:buNone/>
            </a:pPr>
            <a:r>
              <a:rPr lang="en-GB" sz="2800" dirty="0"/>
              <a:t>Reasonable paraphrasing and in-text citations</a:t>
            </a:r>
            <a:endParaRPr lang="en-US" sz="2800" dirty="0"/>
          </a:p>
        </p:txBody>
      </p:sp>
      <p:pic>
        <p:nvPicPr>
          <p:cNvPr id="4" name="Picture 3"/>
          <p:cNvPicPr/>
          <p:nvPr/>
        </p:nvPicPr>
        <p:blipFill rotWithShape="1">
          <a:blip r:embed="rId2"/>
          <a:srcRect l="25385" t="50598" r="46795" b="21596"/>
          <a:stretch/>
        </p:blipFill>
        <p:spPr bwMode="auto">
          <a:xfrm>
            <a:off x="4876800" y="1428750"/>
            <a:ext cx="7225554" cy="3797842"/>
          </a:xfrm>
          <a:prstGeom prst="rect">
            <a:avLst/>
          </a:prstGeom>
          <a:ln>
            <a:solidFill>
              <a:schemeClr val="tx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97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4</a:t>
            </a:r>
            <a:endParaRPr lang="en-US" dirty="0"/>
          </a:p>
        </p:txBody>
      </p:sp>
      <p:pic>
        <p:nvPicPr>
          <p:cNvPr id="4" name="Picture 3"/>
          <p:cNvPicPr/>
          <p:nvPr/>
        </p:nvPicPr>
        <p:blipFill rotWithShape="1">
          <a:blip r:embed="rId2"/>
          <a:srcRect l="25593" t="19214" r="48753" b="53254"/>
          <a:stretch/>
        </p:blipFill>
        <p:spPr bwMode="auto">
          <a:xfrm>
            <a:off x="6562164" y="170328"/>
            <a:ext cx="5540189" cy="3302606"/>
          </a:xfrm>
          <a:prstGeom prst="rect">
            <a:avLst/>
          </a:prstGeom>
          <a:ln w="635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5" name="Content Placeholder 4"/>
          <p:cNvPicPr>
            <a:picLocks noGrp="1"/>
          </p:cNvPicPr>
          <p:nvPr>
            <p:ph idx="1"/>
          </p:nvPr>
        </p:nvPicPr>
        <p:blipFill rotWithShape="1">
          <a:blip r:embed="rId2"/>
          <a:srcRect l="25652" t="58900" r="48779" b="9060"/>
          <a:stretch/>
        </p:blipFill>
        <p:spPr bwMode="auto">
          <a:xfrm>
            <a:off x="6562165" y="3472934"/>
            <a:ext cx="5540188" cy="3273009"/>
          </a:xfrm>
          <a:prstGeom prst="rect">
            <a:avLst/>
          </a:prstGeom>
          <a:ln w="635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6" name="TextBox 5"/>
          <p:cNvSpPr txBox="1"/>
          <p:nvPr/>
        </p:nvSpPr>
        <p:spPr>
          <a:xfrm>
            <a:off x="1147482" y="1987034"/>
            <a:ext cx="5414682"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a:ea typeface="+mn-ea"/>
                <a:cs typeface="+mn-cs"/>
              </a:rPr>
              <a:t>Good paraphrasing and referencing</a:t>
            </a:r>
            <a:endParaRPr kumimoji="0" lang="en-US" sz="28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3348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common paraphrasing errors</a:t>
            </a:r>
            <a:endParaRPr lang="en-US" dirty="0"/>
          </a:p>
        </p:txBody>
      </p:sp>
      <p:sp>
        <p:nvSpPr>
          <p:cNvPr id="3" name="Content Placeholder 2"/>
          <p:cNvSpPr>
            <a:spLocks noGrp="1"/>
          </p:cNvSpPr>
          <p:nvPr>
            <p:ph idx="1"/>
          </p:nvPr>
        </p:nvSpPr>
        <p:spPr/>
        <p:txBody>
          <a:bodyPr>
            <a:normAutofit/>
          </a:bodyPr>
          <a:lstStyle/>
          <a:p>
            <a:r>
              <a:rPr lang="en-GB" dirty="0"/>
              <a:t>Not showing clearly the switches between your own points and paraphrased points</a:t>
            </a:r>
          </a:p>
          <a:p>
            <a:r>
              <a:rPr lang="en-GB" dirty="0"/>
              <a:t>Not making enough changes from the original source</a:t>
            </a:r>
          </a:p>
          <a:p>
            <a:r>
              <a:rPr lang="en-GB" dirty="0"/>
              <a:t>Changing individual words but keeping the same sentence pattern as the original </a:t>
            </a:r>
          </a:p>
          <a:p>
            <a:r>
              <a:rPr lang="en-GB" dirty="0"/>
              <a:t>Accidentally changing the meaning of the original text</a:t>
            </a:r>
          </a:p>
        </p:txBody>
      </p:sp>
    </p:spTree>
    <p:extLst>
      <p:ext uri="{BB962C8B-B14F-4D97-AF65-F5344CB8AC3E}">
        <p14:creationId xmlns:p14="http://schemas.microsoft.com/office/powerpoint/2010/main" val="307802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common paraphrasing errors</a:t>
            </a:r>
            <a:endParaRPr lang="en-US" dirty="0"/>
          </a:p>
        </p:txBody>
      </p:sp>
      <p:sp>
        <p:nvSpPr>
          <p:cNvPr id="3" name="Content Placeholder 2"/>
          <p:cNvSpPr>
            <a:spLocks noGrp="1"/>
          </p:cNvSpPr>
          <p:nvPr>
            <p:ph idx="1"/>
          </p:nvPr>
        </p:nvSpPr>
        <p:spPr/>
        <p:txBody>
          <a:bodyPr>
            <a:normAutofit/>
          </a:bodyPr>
          <a:lstStyle/>
          <a:p>
            <a:r>
              <a:rPr lang="en-GB" sz="4000" dirty="0"/>
              <a:t>Changing individual words but keeping the same sentence pattern as the original </a:t>
            </a:r>
          </a:p>
          <a:p>
            <a:endParaRPr lang="en-GB" sz="4000" dirty="0"/>
          </a:p>
          <a:p>
            <a:r>
              <a:rPr lang="en-GB" sz="4000" dirty="0"/>
              <a:t>Accidentally changing the meaning of the original text</a:t>
            </a:r>
            <a:endParaRPr lang="en-US" sz="4000" dirty="0"/>
          </a:p>
        </p:txBody>
      </p:sp>
    </p:spTree>
    <p:extLst>
      <p:ext uri="{BB962C8B-B14F-4D97-AF65-F5344CB8AC3E}">
        <p14:creationId xmlns:p14="http://schemas.microsoft.com/office/powerpoint/2010/main" val="3458597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Now it’s your turn </a:t>
            </a:r>
            <a:endParaRPr lang="en-US" dirty="0"/>
          </a:p>
        </p:txBody>
      </p:sp>
      <p:sp>
        <p:nvSpPr>
          <p:cNvPr id="3" name="Content Placeholder 2"/>
          <p:cNvSpPr>
            <a:spLocks noGrp="1"/>
          </p:cNvSpPr>
          <p:nvPr>
            <p:ph idx="1"/>
          </p:nvPr>
        </p:nvSpPr>
        <p:spPr/>
        <p:txBody>
          <a:bodyPr/>
          <a:lstStyle/>
          <a:p>
            <a:pPr marL="0" indent="0">
              <a:buNone/>
            </a:pPr>
            <a:r>
              <a:rPr lang="en-US" dirty="0"/>
              <a:t>You will be placed into groups</a:t>
            </a:r>
          </a:p>
          <a:p>
            <a:pPr marL="0" indent="0">
              <a:buNone/>
            </a:pPr>
            <a:endParaRPr lang="en-US" dirty="0"/>
          </a:p>
          <a:p>
            <a:pPr marL="0" indent="0">
              <a:buNone/>
            </a:pPr>
            <a:r>
              <a:rPr lang="en-US" dirty="0"/>
              <a:t>Think of the last film you saw, what was this film about ?</a:t>
            </a:r>
          </a:p>
          <a:p>
            <a:pPr marL="0" indent="0">
              <a:buNone/>
            </a:pPr>
            <a:endParaRPr lang="en-US" dirty="0"/>
          </a:p>
          <a:p>
            <a:pPr marL="0" indent="0">
              <a:buNone/>
            </a:pPr>
            <a:r>
              <a:rPr lang="en-US" dirty="0"/>
              <a:t>Paraphrase the plot of the film to the people in your group</a:t>
            </a:r>
          </a:p>
          <a:p>
            <a:pPr marL="0" indent="0">
              <a:buNone/>
            </a:pPr>
            <a:r>
              <a:rPr lang="en-US" dirty="0"/>
              <a:t>	</a:t>
            </a:r>
          </a:p>
          <a:p>
            <a:pPr marL="0" indent="0">
              <a:buNone/>
            </a:pPr>
            <a:r>
              <a:rPr lang="en-US" dirty="0"/>
              <a:t>if the other group members have seen the film, how would they paraphrase it ?</a:t>
            </a:r>
          </a:p>
        </p:txBody>
      </p:sp>
    </p:spTree>
    <p:extLst>
      <p:ext uri="{BB962C8B-B14F-4D97-AF65-F5344CB8AC3E}">
        <p14:creationId xmlns:p14="http://schemas.microsoft.com/office/powerpoint/2010/main" val="3662283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6211" y="565265"/>
            <a:ext cx="11139054" cy="6143105"/>
          </a:xfrm>
        </p:spPr>
        <p:txBody>
          <a:bodyPr>
            <a:normAutofit fontScale="92500" lnSpcReduction="10000"/>
          </a:bodyPr>
          <a:lstStyle/>
          <a:p>
            <a:pPr marL="0" indent="0">
              <a:buNone/>
            </a:pPr>
            <a:r>
              <a:rPr lang="en-GB" sz="4000" b="1" dirty="0"/>
              <a:t>James Webb Space Telescope’s Laser-Focused Sight</a:t>
            </a:r>
          </a:p>
          <a:p>
            <a:pPr marL="0" indent="0">
              <a:buNone/>
            </a:pPr>
            <a:endParaRPr lang="en-GB" b="1" dirty="0"/>
          </a:p>
          <a:p>
            <a:pPr marL="0" indent="0" algn="just">
              <a:buNone/>
            </a:pPr>
            <a:r>
              <a:rPr lang="en-GB" sz="2800" dirty="0"/>
              <a:t>About 1 million miles away from the nearest eye surgeon, NASA’s James Webb Space Telescope will be able to perfect its own vision while in orbit.</a:t>
            </a:r>
          </a:p>
          <a:p>
            <a:pPr marL="0" indent="0" algn="just">
              <a:buNone/>
            </a:pPr>
            <a:endParaRPr lang="en-GB" sz="1100" dirty="0"/>
          </a:p>
          <a:p>
            <a:pPr marL="0" indent="0" algn="just">
              <a:buNone/>
            </a:pPr>
            <a:r>
              <a:rPr lang="en-GB" sz="2800" dirty="0"/>
              <a:t>Though the Webb telescope will focus on stars and galaxies approximately 13.5 billion light-years away, its sight goes through a similar process as you would if you underwent laser vision correction surgery to be able to focus on an object 10 feet across the room. In orbit at Earth’s second Lagrange point (L2), far from the help of a terrestrial doctor, Webb will use its near-infrared camera (</a:t>
            </a:r>
            <a:r>
              <a:rPr lang="en-GB" sz="2800" dirty="0" err="1"/>
              <a:t>NIRCam</a:t>
            </a:r>
            <a:r>
              <a:rPr lang="en-GB" sz="2800" dirty="0"/>
              <a:t>) instrument to help align its primary mirror segments about 40 days after launch, once they have unfolded from their unaligned stowed position and cooled to their operating temperatures. </a:t>
            </a:r>
          </a:p>
        </p:txBody>
      </p:sp>
    </p:spTree>
    <p:extLst>
      <p:ext uri="{BB962C8B-B14F-4D97-AF65-F5344CB8AC3E}">
        <p14:creationId xmlns:p14="http://schemas.microsoft.com/office/powerpoint/2010/main" val="485795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6211" y="565265"/>
            <a:ext cx="11139054" cy="6143105"/>
          </a:xfrm>
        </p:spPr>
        <p:txBody>
          <a:bodyPr>
            <a:normAutofit fontScale="92500" lnSpcReduction="10000"/>
          </a:bodyPr>
          <a:lstStyle/>
          <a:p>
            <a:pPr marL="0" indent="0">
              <a:buNone/>
            </a:pPr>
            <a:r>
              <a:rPr lang="en-GB" sz="4000" b="1" dirty="0">
                <a:solidFill>
                  <a:srgbClr val="FF0000"/>
                </a:solidFill>
              </a:rPr>
              <a:t>James Webb Space Telescope’s </a:t>
            </a:r>
            <a:r>
              <a:rPr lang="en-GB" sz="4000" b="1" dirty="0"/>
              <a:t>Laser-Focused Sight</a:t>
            </a:r>
          </a:p>
          <a:p>
            <a:pPr marL="0" indent="0">
              <a:buNone/>
            </a:pPr>
            <a:endParaRPr lang="en-GB" b="1" dirty="0"/>
          </a:p>
          <a:p>
            <a:pPr marL="0" indent="0" algn="just">
              <a:buNone/>
            </a:pPr>
            <a:r>
              <a:rPr lang="en-GB" sz="2800" dirty="0"/>
              <a:t>About 1 million miles away from the nearest eye surgeon, NASA’s James Webb Space Telescope will be able to </a:t>
            </a:r>
            <a:r>
              <a:rPr lang="en-GB" sz="2800" dirty="0">
                <a:solidFill>
                  <a:srgbClr val="FF0000"/>
                </a:solidFill>
              </a:rPr>
              <a:t>perfect its own vision </a:t>
            </a:r>
            <a:r>
              <a:rPr lang="en-GB" sz="2800" dirty="0"/>
              <a:t>while in orbit.</a:t>
            </a:r>
          </a:p>
          <a:p>
            <a:pPr marL="0" indent="0" algn="just">
              <a:buNone/>
            </a:pPr>
            <a:endParaRPr lang="en-GB" sz="1100" dirty="0"/>
          </a:p>
          <a:p>
            <a:pPr marL="0" indent="0" algn="just">
              <a:buNone/>
            </a:pPr>
            <a:r>
              <a:rPr lang="en-GB" sz="2800" dirty="0"/>
              <a:t>Though the Webb telescope will focus on stars and galaxies approximately 13.5 billion light-years away, its sight goes through a </a:t>
            </a:r>
            <a:r>
              <a:rPr lang="en-GB" sz="2800" dirty="0">
                <a:solidFill>
                  <a:srgbClr val="FF0000"/>
                </a:solidFill>
              </a:rPr>
              <a:t>similar process </a:t>
            </a:r>
            <a:r>
              <a:rPr lang="en-GB" sz="2800" dirty="0"/>
              <a:t>as you would if you underwent </a:t>
            </a:r>
            <a:r>
              <a:rPr lang="en-GB" sz="2800" dirty="0">
                <a:solidFill>
                  <a:srgbClr val="FF0000"/>
                </a:solidFill>
              </a:rPr>
              <a:t>laser vision correction </a:t>
            </a:r>
            <a:r>
              <a:rPr lang="en-GB" sz="2800" dirty="0"/>
              <a:t>surgery to be able </a:t>
            </a:r>
            <a:r>
              <a:rPr lang="en-GB" sz="2800" dirty="0">
                <a:solidFill>
                  <a:srgbClr val="FF0000"/>
                </a:solidFill>
              </a:rPr>
              <a:t>to focus </a:t>
            </a:r>
            <a:r>
              <a:rPr lang="en-GB" sz="2800" dirty="0"/>
              <a:t>on an object 10 feet across the room. In orbit at Earth’s second Lagrange point (L2), far from the help of a terrestrial doctor, Webb will </a:t>
            </a:r>
            <a:r>
              <a:rPr lang="en-GB" sz="2800" dirty="0">
                <a:solidFill>
                  <a:srgbClr val="FF0000"/>
                </a:solidFill>
              </a:rPr>
              <a:t>use its near-infrared camera </a:t>
            </a:r>
            <a:r>
              <a:rPr lang="en-GB" sz="2800" dirty="0"/>
              <a:t>(</a:t>
            </a:r>
            <a:r>
              <a:rPr lang="en-GB" sz="2800" dirty="0" err="1"/>
              <a:t>NIRCam</a:t>
            </a:r>
            <a:r>
              <a:rPr lang="en-GB" sz="2800" dirty="0"/>
              <a:t>) instrument to help </a:t>
            </a:r>
            <a:r>
              <a:rPr lang="en-GB" sz="2800" dirty="0">
                <a:solidFill>
                  <a:srgbClr val="FF0000"/>
                </a:solidFill>
              </a:rPr>
              <a:t>align</a:t>
            </a:r>
            <a:r>
              <a:rPr lang="en-GB" sz="2800" dirty="0"/>
              <a:t> its </a:t>
            </a:r>
            <a:r>
              <a:rPr lang="en-GB" sz="2800" dirty="0">
                <a:solidFill>
                  <a:srgbClr val="FF0000"/>
                </a:solidFill>
              </a:rPr>
              <a:t>primary mirror segments </a:t>
            </a:r>
            <a:r>
              <a:rPr lang="en-GB" sz="2800" dirty="0"/>
              <a:t>about 40 days after launch, </a:t>
            </a:r>
            <a:r>
              <a:rPr lang="en-GB" sz="2800" dirty="0">
                <a:solidFill>
                  <a:srgbClr val="FF0000"/>
                </a:solidFill>
              </a:rPr>
              <a:t>once</a:t>
            </a:r>
            <a:r>
              <a:rPr lang="en-GB" sz="2800" dirty="0"/>
              <a:t> they have </a:t>
            </a:r>
            <a:r>
              <a:rPr lang="en-GB" sz="2800" dirty="0">
                <a:solidFill>
                  <a:srgbClr val="FF0000"/>
                </a:solidFill>
              </a:rPr>
              <a:t>unfolded</a:t>
            </a:r>
            <a:r>
              <a:rPr lang="en-GB" sz="2800" dirty="0"/>
              <a:t> from their unaligned stowed position and </a:t>
            </a:r>
            <a:r>
              <a:rPr lang="en-GB" sz="2800" dirty="0">
                <a:solidFill>
                  <a:srgbClr val="FF0000"/>
                </a:solidFill>
              </a:rPr>
              <a:t>cooled</a:t>
            </a:r>
            <a:r>
              <a:rPr lang="en-GB" sz="2800" dirty="0"/>
              <a:t> to their operating temperatures. </a:t>
            </a:r>
          </a:p>
        </p:txBody>
      </p:sp>
    </p:spTree>
    <p:extLst>
      <p:ext uri="{BB962C8B-B14F-4D97-AF65-F5344CB8AC3E}">
        <p14:creationId xmlns:p14="http://schemas.microsoft.com/office/powerpoint/2010/main" val="2421863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399011"/>
            <a:ext cx="9601200" cy="6309360"/>
          </a:xfrm>
        </p:spPr>
        <p:txBody>
          <a:bodyPr>
            <a:normAutofit fontScale="92500" lnSpcReduction="10000"/>
          </a:bodyPr>
          <a:lstStyle/>
          <a:p>
            <a:pPr marL="0" indent="0">
              <a:buNone/>
            </a:pPr>
            <a:r>
              <a:rPr lang="en-GB" sz="4000" dirty="0"/>
              <a:t>In an article by Villard (2017), he describes how the James Webb Space Telescope launched by NASA will be able to conduct its own process to produce perfect focus. He explains how once the telescope is in place and is in its correct unfolded cooled position, it will effectively carry out a process similar to the laser vision correction surgery performed on Earth. (Villard, 2017)</a:t>
            </a:r>
          </a:p>
          <a:p>
            <a:pPr marL="0" indent="0">
              <a:buNone/>
            </a:pPr>
            <a:endParaRPr lang="en-GB" sz="1800" dirty="0"/>
          </a:p>
          <a:p>
            <a:pPr marL="0" indent="0">
              <a:buNone/>
            </a:pPr>
            <a:endParaRPr lang="en-GB" sz="1800" dirty="0"/>
          </a:p>
          <a:p>
            <a:pPr marL="0" indent="0">
              <a:buNone/>
            </a:pPr>
            <a:r>
              <a:rPr lang="en-GB" sz="2400" dirty="0"/>
              <a:t>Villard, E (2017)</a:t>
            </a:r>
            <a:r>
              <a:rPr lang="en-GB" sz="2400" i="1" dirty="0"/>
              <a:t> James Webb Space Telescope’s Laser-Focused Sight</a:t>
            </a:r>
            <a:r>
              <a:rPr lang="en-GB" sz="2400" dirty="0"/>
              <a:t> Available at: </a:t>
            </a:r>
            <a:r>
              <a:rPr lang="en-GB" sz="2400" dirty="0">
                <a:hlinkClick r:id="rId2"/>
              </a:rPr>
              <a:t>http://www.nasa.gov/feature/goddard/2017/james-webb-space-telescope-s-laser-focused-sight</a:t>
            </a:r>
            <a:r>
              <a:rPr lang="en-GB" sz="2400" dirty="0"/>
              <a:t> (Accessed: 29</a:t>
            </a:r>
            <a:r>
              <a:rPr lang="en-GB" sz="2400" baseline="30000" dirty="0"/>
              <a:t>th</a:t>
            </a:r>
            <a:r>
              <a:rPr lang="en-GB" sz="2400" dirty="0"/>
              <a:t> October 2017)</a:t>
            </a:r>
          </a:p>
        </p:txBody>
      </p:sp>
    </p:spTree>
    <p:extLst>
      <p:ext uri="{BB962C8B-B14F-4D97-AF65-F5344CB8AC3E}">
        <p14:creationId xmlns:p14="http://schemas.microsoft.com/office/powerpoint/2010/main" val="2977492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D29C-FBD3-644B-906D-FE2F6E6D67D1}"/>
              </a:ext>
            </a:extLst>
          </p:cNvPr>
          <p:cNvSpPr>
            <a:spLocks noGrp="1"/>
          </p:cNvSpPr>
          <p:nvPr>
            <p:ph type="title"/>
          </p:nvPr>
        </p:nvSpPr>
        <p:spPr/>
        <p:txBody>
          <a:bodyPr/>
          <a:lstStyle/>
          <a:p>
            <a:r>
              <a:rPr lang="en-US" dirty="0"/>
              <a:t>Your turn !</a:t>
            </a:r>
          </a:p>
        </p:txBody>
      </p:sp>
      <p:sp>
        <p:nvSpPr>
          <p:cNvPr id="3" name="Content Placeholder 2">
            <a:extLst>
              <a:ext uri="{FF2B5EF4-FFF2-40B4-BE49-F238E27FC236}">
                <a16:creationId xmlns:a16="http://schemas.microsoft.com/office/drawing/2014/main" id="{C7632105-E1B5-8642-AAE9-68EB4FDEB8D7}"/>
              </a:ext>
            </a:extLst>
          </p:cNvPr>
          <p:cNvSpPr>
            <a:spLocks noGrp="1"/>
          </p:cNvSpPr>
          <p:nvPr>
            <p:ph idx="1"/>
          </p:nvPr>
        </p:nvSpPr>
        <p:spPr/>
        <p:txBody>
          <a:bodyPr/>
          <a:lstStyle/>
          <a:p>
            <a:r>
              <a:rPr lang="en-US" dirty="0">
                <a:hlinkClick r:id="rId2"/>
              </a:rPr>
              <a:t>https://www.osapublishing.org/jlt/abstract.cfm?uri=jlt-35-5-1125</a:t>
            </a:r>
            <a:endParaRPr lang="en-US" dirty="0"/>
          </a:p>
          <a:p>
            <a:endParaRPr lang="en-US" dirty="0"/>
          </a:p>
          <a:p>
            <a:r>
              <a:rPr lang="en-US" dirty="0"/>
              <a:t>What is the purpose of this article ?</a:t>
            </a:r>
          </a:p>
          <a:p>
            <a:r>
              <a:rPr lang="en-US" dirty="0"/>
              <a:t>What ideas are proposed ?</a:t>
            </a:r>
          </a:p>
          <a:p>
            <a:r>
              <a:rPr lang="en-US" dirty="0"/>
              <a:t>How is the idea proven ?</a:t>
            </a:r>
          </a:p>
          <a:p>
            <a:r>
              <a:rPr lang="en-US" dirty="0"/>
              <a:t>What recommendations are give ?</a:t>
            </a:r>
          </a:p>
        </p:txBody>
      </p:sp>
      <p:sp>
        <p:nvSpPr>
          <p:cNvPr id="4" name="Footer Placeholder 3">
            <a:extLst>
              <a:ext uri="{FF2B5EF4-FFF2-40B4-BE49-F238E27FC236}">
                <a16:creationId xmlns:a16="http://schemas.microsoft.com/office/drawing/2014/main" id="{C9B47268-4BF9-014C-8D2E-0696054DF1B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48F0CB9E-A5EF-EA44-88BA-723598216B4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995686846"/>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TotalTime>
  <Words>698</Words>
  <Application>Microsoft Macintosh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Wingdings</vt:lpstr>
      <vt:lpstr>Edge</vt:lpstr>
      <vt:lpstr>Paraphrasing – Tips to Help</vt:lpstr>
      <vt:lpstr>Why should you paraphrase?</vt:lpstr>
      <vt:lpstr>Six steps for effective paraphrasing</vt:lpstr>
      <vt:lpstr>Example 1  </vt:lpstr>
      <vt:lpstr>Example 2</vt:lpstr>
      <vt:lpstr>Example 3</vt:lpstr>
      <vt:lpstr>Example 4</vt:lpstr>
      <vt:lpstr>Four common paraphrasing errors</vt:lpstr>
      <vt:lpstr>Four common paraphrasing errors</vt:lpstr>
      <vt:lpstr>Now it’s your turn </vt:lpstr>
      <vt:lpstr>PowerPoint Presentation</vt:lpstr>
      <vt:lpstr>PowerPoint Presentation</vt:lpstr>
      <vt:lpstr>PowerPoint Presentation</vt:lpstr>
      <vt:lpstr>Your turn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MADE Research Methods and Professional Development </dc:title>
  <dc:creator>John Rees</dc:creator>
  <cp:lastModifiedBy>Jaymie Phillips</cp:lastModifiedBy>
  <cp:revision>9</cp:revision>
  <dcterms:created xsi:type="dcterms:W3CDTF">2019-10-15T07:41:25Z</dcterms:created>
  <dcterms:modified xsi:type="dcterms:W3CDTF">2021-07-16T14:43:44Z</dcterms:modified>
</cp:coreProperties>
</file>